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handoutMasterIdLst>
    <p:handoutMasterId r:id="rId59"/>
  </p:handoutMasterIdLst>
  <p:sldIdLst>
    <p:sldId id="379" r:id="rId3"/>
    <p:sldId id="380" r:id="rId4"/>
    <p:sldId id="381" r:id="rId5"/>
    <p:sldId id="399" r:id="rId6"/>
    <p:sldId id="400" r:id="rId8"/>
    <p:sldId id="401" r:id="rId9"/>
    <p:sldId id="402" r:id="rId10"/>
    <p:sldId id="289" r:id="rId11"/>
    <p:sldId id="382" r:id="rId12"/>
    <p:sldId id="293" r:id="rId13"/>
    <p:sldId id="383" r:id="rId14"/>
    <p:sldId id="403" r:id="rId15"/>
    <p:sldId id="404" r:id="rId16"/>
    <p:sldId id="452" r:id="rId17"/>
    <p:sldId id="453" r:id="rId18"/>
    <p:sldId id="454" r:id="rId19"/>
    <p:sldId id="456" r:id="rId20"/>
    <p:sldId id="384" r:id="rId21"/>
    <p:sldId id="385" r:id="rId22"/>
    <p:sldId id="386" r:id="rId23"/>
    <p:sldId id="308" r:id="rId24"/>
    <p:sldId id="457" r:id="rId25"/>
    <p:sldId id="388" r:id="rId26"/>
    <p:sldId id="390" r:id="rId27"/>
    <p:sldId id="389" r:id="rId28"/>
    <p:sldId id="391" r:id="rId29"/>
    <p:sldId id="318" r:id="rId30"/>
    <p:sldId id="392" r:id="rId31"/>
    <p:sldId id="458" r:id="rId32"/>
    <p:sldId id="459" r:id="rId33"/>
    <p:sldId id="460" r:id="rId34"/>
    <p:sldId id="461" r:id="rId35"/>
    <p:sldId id="462" r:id="rId36"/>
    <p:sldId id="455" r:id="rId37"/>
    <p:sldId id="394" r:id="rId38"/>
    <p:sldId id="395" r:id="rId39"/>
    <p:sldId id="396" r:id="rId40"/>
    <p:sldId id="328" r:id="rId41"/>
    <p:sldId id="337" r:id="rId42"/>
    <p:sldId id="397" r:id="rId43"/>
    <p:sldId id="398" r:id="rId44"/>
    <p:sldId id="361" r:id="rId45"/>
    <p:sldId id="362" r:id="rId46"/>
    <p:sldId id="364" r:id="rId47"/>
    <p:sldId id="367" r:id="rId48"/>
    <p:sldId id="407" r:id="rId49"/>
    <p:sldId id="371" r:id="rId50"/>
    <p:sldId id="372" r:id="rId51"/>
    <p:sldId id="419" r:id="rId52"/>
    <p:sldId id="420" r:id="rId53"/>
    <p:sldId id="421" r:id="rId54"/>
    <p:sldId id="422" r:id="rId55"/>
    <p:sldId id="424" r:id="rId56"/>
    <p:sldId id="425" r:id="rId57"/>
    <p:sldId id="451" r:id="rId5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CFFCC"/>
    <a:srgbClr val="CCECFF"/>
    <a:srgbClr val="66CCFF"/>
    <a:srgbClr val="0099FF"/>
    <a:srgbClr val="FF9900"/>
    <a:srgbClr val="CCCCFF"/>
    <a:srgbClr val="FF00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69" autoAdjust="0"/>
    <p:restoredTop sz="80054" autoAdjust="0"/>
  </p:normalViewPr>
  <p:slideViewPr>
    <p:cSldViewPr showGuides="1">
      <p:cViewPr varScale="1">
        <p:scale>
          <a:sx n="69" d="100"/>
          <a:sy n="69" d="100"/>
        </p:scale>
        <p:origin x="1070" y="6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4" d="100"/>
          <a:sy n="84" d="100"/>
        </p:scale>
        <p:origin x="-201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2" Type="http://schemas.openxmlformats.org/officeDocument/2006/relationships/tableStyles" Target="tableStyles.xml"/><Relationship Id="rId61" Type="http://schemas.openxmlformats.org/officeDocument/2006/relationships/viewProps" Target="viewProps.xml"/><Relationship Id="rId60" Type="http://schemas.openxmlformats.org/officeDocument/2006/relationships/presProps" Target="presProps.xml"/><Relationship Id="rId6" Type="http://schemas.openxmlformats.org/officeDocument/2006/relationships/slide" Target="slides/slide4.xml"/><Relationship Id="rId59" Type="http://schemas.openxmlformats.org/officeDocument/2006/relationships/handoutMaster" Target="handoutMasters/handoutMaster1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kumimoji="1" sz="12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kumimoji="1" sz="12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kumimoji="1" sz="12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kumimoji="1"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285861CB-E7A8-4B4F-9524-8A25F2E12FE2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kumimoji="1" sz="12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kumimoji="1" sz="12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kumimoji="1" sz="12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kumimoji="1"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AC0EB61C-FF59-4DC5-91DB-648BFE10FA33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人脑来求解如何求？计算机来求解如何求？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C0EB61C-FF59-4DC5-91DB-648BFE10FA33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1200" dirty="0" err="1"/>
              <a:t>i</a:t>
            </a:r>
            <a:r>
              <a:rPr lang="zh-CN" altLang="en-US" sz="1200" dirty="0"/>
              <a:t>计入可行解（找到正确位置）的条件：</a:t>
            </a:r>
            <a:r>
              <a:rPr lang="en-US" altLang="zh-CN" sz="1200" dirty="0"/>
              <a:t>1</a:t>
            </a:r>
            <a:r>
              <a:rPr lang="zh-CN" altLang="en-US" sz="1200" dirty="0"/>
              <a:t>）</a:t>
            </a:r>
            <a:r>
              <a:rPr lang="en-US" altLang="zh-CN" sz="1200" dirty="0"/>
              <a:t>2)</a:t>
            </a:r>
            <a:r>
              <a:rPr lang="zh-CN" altLang="en-US" sz="1200" dirty="0"/>
              <a:t>涉及期限值排序，</a:t>
            </a:r>
            <a:r>
              <a:rPr lang="en-US" altLang="zh-CN" sz="1200" dirty="0"/>
              <a:t>3</a:t>
            </a:r>
            <a:r>
              <a:rPr lang="zh-CN" altLang="en-US" sz="1200" dirty="0"/>
              <a:t>）后面元素可移动，</a:t>
            </a:r>
            <a:r>
              <a:rPr lang="en-US" altLang="zh-CN" sz="1200" dirty="0"/>
              <a:t>4</a:t>
            </a:r>
            <a:r>
              <a:rPr lang="zh-CN" altLang="en-US" sz="1200" dirty="0"/>
              <a:t>）</a:t>
            </a:r>
            <a:r>
              <a:rPr lang="en-US" altLang="zh-CN" sz="1200" dirty="0" err="1"/>
              <a:t>i</a:t>
            </a:r>
            <a:r>
              <a:rPr lang="zh-CN" altLang="en-US" sz="1200" dirty="0"/>
              <a:t>自身的期限值，满足可插入条件</a:t>
            </a:r>
            <a:endParaRPr lang="zh-CN" altLang="en-US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C0EB61C-FF59-4DC5-91DB-648BFE10FA33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While</a:t>
            </a:r>
            <a:r>
              <a:rPr lang="zh-CN" altLang="en-US" dirty="0"/>
              <a:t>循环第</a:t>
            </a:r>
            <a:r>
              <a:rPr lang="en-US" altLang="zh-CN" dirty="0"/>
              <a:t>2</a:t>
            </a:r>
            <a:r>
              <a:rPr lang="zh-CN" altLang="en-US" dirty="0"/>
              <a:t>个条件不满足，则</a:t>
            </a:r>
            <a:r>
              <a:rPr lang="en-US" altLang="zh-CN" dirty="0" err="1"/>
              <a:t>i</a:t>
            </a:r>
            <a:r>
              <a:rPr lang="zh-CN" altLang="en-US" dirty="0"/>
              <a:t>舍弃（不放入可行解）；</a:t>
            </a:r>
            <a:endParaRPr lang="en-US" altLang="zh-CN" dirty="0"/>
          </a:p>
          <a:p>
            <a:r>
              <a:rPr lang="en-US" altLang="zh-CN" dirty="0"/>
              <a:t>if</a:t>
            </a:r>
            <a:r>
              <a:rPr lang="zh-CN" altLang="en-US" dirty="0"/>
              <a:t>条件满足说明第一个条件导致</a:t>
            </a:r>
            <a:r>
              <a:rPr lang="en-US" altLang="zh-CN" dirty="0"/>
              <a:t>while</a:t>
            </a:r>
            <a:r>
              <a:rPr lang="zh-CN" altLang="en-US" dirty="0"/>
              <a:t>循环结束，则</a:t>
            </a:r>
            <a:r>
              <a:rPr lang="en-US" altLang="zh-CN" dirty="0" err="1"/>
              <a:t>i</a:t>
            </a:r>
            <a:r>
              <a:rPr lang="zh-CN" altLang="en-US" dirty="0"/>
              <a:t>加入解向量。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C0EB61C-FF59-4DC5-91DB-648BFE10FA33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避免元素的移动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C0EB61C-FF59-4DC5-91DB-648BFE10FA33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黑板画</a:t>
            </a:r>
            <a:r>
              <a:rPr lang="en-US" altLang="zh-CN" dirty="0"/>
              <a:t>J</a:t>
            </a:r>
            <a:r>
              <a:rPr lang="zh-CN" altLang="en-US" dirty="0"/>
              <a:t>的调度表。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C0EB61C-FF59-4DC5-91DB-648BFE10FA33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C0EB61C-FF59-4DC5-91DB-648BFE10FA33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C0EB61C-FF59-4DC5-91DB-648BFE10FA33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8704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8704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D733958-38DA-4171-8A10-1A78CDFB837B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9011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zh-CN" altLang="en-US" sz="1200" dirty="0">
              <a:latin typeface="Arial" panose="020B0604020202020204" pitchFamily="34" charset="0"/>
              <a:ea typeface="幼圆" panose="02010509060101010101" pitchFamily="49" charset="-122"/>
              <a:cs typeface="Arial" panose="020B0604020202020204" pitchFamily="34" charset="0"/>
            </a:endParaRPr>
          </a:p>
          <a:p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9011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A2B03FB-0B4A-4118-BBAD-7CEA1045E687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200" dirty="0">
                <a:solidFill>
                  <a:srgbClr val="FF0000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4-6</a:t>
            </a:r>
            <a:r>
              <a:rPr lang="zh-CN" altLang="en-US" sz="1200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：选择</a:t>
            </a:r>
            <a:r>
              <a:rPr lang="en-US" altLang="zh-CN" sz="1200" dirty="0">
                <a:solidFill>
                  <a:srgbClr val="FF0000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e</a:t>
            </a:r>
            <a:r>
              <a:rPr lang="zh-CN" altLang="en-US" sz="1200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和</a:t>
            </a:r>
            <a:r>
              <a:rPr lang="en-US" altLang="zh-CN" sz="1200" dirty="0" err="1">
                <a:solidFill>
                  <a:srgbClr val="FF0000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e</a:t>
            </a:r>
            <a:r>
              <a:rPr lang="en-US" altLang="zh-CN" sz="1200" baseline="-25000" dirty="0" err="1">
                <a:solidFill>
                  <a:srgbClr val="FF0000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j</a:t>
            </a:r>
            <a:r>
              <a:rPr lang="en-US" altLang="zh-CN" sz="1200" dirty="0">
                <a:solidFill>
                  <a:srgbClr val="FF0000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 </a:t>
            </a:r>
            <a:endParaRPr lang="zh-CN" altLang="en-US" sz="1200" dirty="0">
              <a:solidFill>
                <a:srgbClr val="FF0000"/>
              </a:solidFill>
              <a:latin typeface="Arial" panose="020B0604020202020204" pitchFamily="34" charset="0"/>
              <a:ea typeface="幼圆" panose="02010509060101010101" pitchFamily="49" charset="-122"/>
              <a:cs typeface="Arial" panose="020B0604020202020204" pitchFamily="34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C0EB61C-FF59-4DC5-91DB-648BFE10FA33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1200" dirty="0"/>
              <a:t>贪心方法是指在对问题求解时，总是做出在当前看来是最好的选择。</a:t>
            </a:r>
            <a:endParaRPr lang="zh-CN" altLang="en-US" sz="1200" dirty="0"/>
          </a:p>
          <a:p>
            <a:pPr eaLnBrk="1" hangingPunct="1"/>
            <a:r>
              <a:rPr lang="zh-CN" altLang="en-US" sz="1200" dirty="0"/>
              <a:t>贪心方法的思想可以追溯到</a:t>
            </a:r>
            <a:r>
              <a:rPr lang="en-US" altLang="zh-CN" sz="1200" dirty="0"/>
              <a:t>1823</a:t>
            </a:r>
            <a:r>
              <a:rPr lang="zh-CN" altLang="en-US" sz="1200" dirty="0"/>
              <a:t>年</a:t>
            </a:r>
            <a:r>
              <a:rPr lang="en-US" altLang="zh-CN" sz="1200" dirty="0" err="1"/>
              <a:t>J.C.Warnsdorff</a:t>
            </a:r>
            <a:r>
              <a:rPr lang="zh-CN" altLang="en-US" sz="1200" dirty="0"/>
              <a:t>解决马踏棋盘问题时给出的一个著名的算法。</a:t>
            </a:r>
            <a:endParaRPr lang="en-US" altLang="zh-CN" sz="1200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0EB61C-FF59-4DC5-91DB-648BFE10FA33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该问题可泛化，扩展到决策问题。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C0EB61C-FF59-4DC5-91DB-648BFE10FA33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1200" dirty="0"/>
              <a:t>如果物品事先按照</a:t>
            </a:r>
            <a:r>
              <a:rPr lang="zh-CN" altLang="en-US" sz="1200" dirty="0">
                <a:solidFill>
                  <a:schemeClr val="tx2"/>
                </a:solidFill>
              </a:rPr>
              <a:t>效益值的非增次序或物品重量的非降次序。那么利用算法</a:t>
            </a:r>
            <a:r>
              <a:rPr lang="en-US" altLang="zh-CN" sz="1200" dirty="0">
                <a:solidFill>
                  <a:schemeClr val="tx2"/>
                </a:solidFill>
              </a:rPr>
              <a:t>5.2</a:t>
            </a:r>
            <a:r>
              <a:rPr lang="zh-CN" altLang="en-US" sz="1200" dirty="0">
                <a:solidFill>
                  <a:schemeClr val="tx2"/>
                </a:solidFill>
              </a:rPr>
              <a:t>获得到的结果就是该量度意义下的最优解，不是全局最优解。</a:t>
            </a:r>
            <a:endParaRPr lang="zh-CN" altLang="en-US" sz="1200" dirty="0">
              <a:solidFill>
                <a:schemeClr val="tx2"/>
              </a:solidFill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0EB61C-FF59-4DC5-91DB-648BFE10FA33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贪心法正确性证明，基本都是这个思路。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C0EB61C-FF59-4DC5-91DB-648BFE10FA33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0EB61C-FF59-4DC5-91DB-648BFE10FA33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相对于背包问题一个整体约束</a:t>
            </a:r>
            <a:r>
              <a:rPr lang="en-US" altLang="zh-CN" dirty="0"/>
              <a:t>M</a:t>
            </a:r>
            <a:r>
              <a:rPr lang="zh-CN" altLang="en-US" dirty="0"/>
              <a:t>，本问题每个输入都有约束限制，因此更复杂。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C0EB61C-FF59-4DC5-91DB-648BFE10FA33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还有一种可能，</a:t>
            </a:r>
            <a:r>
              <a:rPr lang="en-US" altLang="zh-CN" dirty="0"/>
              <a:t>b</a:t>
            </a:r>
            <a:r>
              <a:rPr lang="zh-CN" altLang="en-US" dirty="0"/>
              <a:t>没有计入到</a:t>
            </a:r>
            <a:r>
              <a:rPr lang="en-US" altLang="zh-CN" dirty="0"/>
              <a:t>J</a:t>
            </a:r>
            <a:r>
              <a:rPr lang="zh-CN" altLang="en-US" dirty="0"/>
              <a:t>，此时，</a:t>
            </a:r>
            <a:r>
              <a:rPr lang="en-US" altLang="zh-CN" dirty="0"/>
              <a:t>b</a:t>
            </a:r>
            <a:r>
              <a:rPr lang="zh-CN" altLang="en-US" dirty="0"/>
              <a:t>一定也不会计入到</a:t>
            </a:r>
            <a:r>
              <a:rPr lang="en-US" altLang="zh-CN" dirty="0"/>
              <a:t>I</a:t>
            </a:r>
            <a:r>
              <a:rPr lang="zh-CN" altLang="en-US" dirty="0"/>
              <a:t>（因为不能构成可行解）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C0EB61C-FF59-4DC5-91DB-648BFE10FA33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作业调整调度时刻，调整原则</a:t>
            </a:r>
            <a:r>
              <a:rPr lang="en-US" altLang="zh-CN" dirty="0"/>
              <a:t>: </a:t>
            </a:r>
            <a:r>
              <a:rPr lang="zh-CN" altLang="en-US" dirty="0"/>
              <a:t>向后调整。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C0EB61C-FF59-4DC5-91DB-648BFE10FA33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7" Type="http://schemas.openxmlformats.org/officeDocument/2006/relationships/image" Target="../media/image6.jpeg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5089" y="1418544"/>
            <a:ext cx="6257321" cy="251421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52" y="1418545"/>
            <a:ext cx="5872659" cy="2508395"/>
          </a:xfrm>
          <a:prstGeom prst="rect">
            <a:avLst/>
          </a:prstGeom>
        </p:spPr>
      </p:pic>
      <p:grpSp>
        <p:nvGrpSpPr>
          <p:cNvPr id="11" name="组合 10"/>
          <p:cNvGrpSpPr/>
          <p:nvPr/>
        </p:nvGrpSpPr>
        <p:grpSpPr>
          <a:xfrm>
            <a:off x="0" y="5399618"/>
            <a:ext cx="12203093" cy="1485900"/>
            <a:chOff x="0" y="5305425"/>
            <a:chExt cx="12203093" cy="1485900"/>
          </a:xfrm>
        </p:grpSpPr>
        <p:sp>
          <p:nvSpPr>
            <p:cNvPr id="13" name="矩形 12"/>
            <p:cNvSpPr/>
            <p:nvPr/>
          </p:nvSpPr>
          <p:spPr>
            <a:xfrm>
              <a:off x="0" y="5305425"/>
              <a:ext cx="12203093" cy="1485900"/>
            </a:xfrm>
            <a:prstGeom prst="rect">
              <a:avLst/>
            </a:prstGeom>
            <a:solidFill>
              <a:schemeClr val="bg1">
                <a:alpha val="2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403263"/>
              <a:ext cx="12192000" cy="1290224"/>
            </a:xfrm>
            <a:prstGeom prst="rect">
              <a:avLst/>
            </a:prstGeom>
          </p:spPr>
        </p:pic>
      </p:grpSp>
      <p:sp>
        <p:nvSpPr>
          <p:cNvPr id="10" name="平行四边形 9"/>
          <p:cNvSpPr/>
          <p:nvPr/>
        </p:nvSpPr>
        <p:spPr>
          <a:xfrm>
            <a:off x="-8879" y="1225462"/>
            <a:ext cx="12211803" cy="2894556"/>
          </a:xfrm>
          <a:prstGeom prst="parallelogram">
            <a:avLst>
              <a:gd name="adj" fmla="val 0"/>
            </a:avLst>
          </a:prstGeom>
          <a:solidFill>
            <a:srgbClr val="1B5091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cs typeface="+mn-ea"/>
              <a:sym typeface="+mn-lt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101361" y="5471049"/>
            <a:ext cx="9831977" cy="781595"/>
          </a:xfrm>
        </p:spPr>
        <p:txBody>
          <a:bodyPr>
            <a:normAutofit/>
          </a:bodyPr>
          <a:lstStyle>
            <a:lvl1pPr marL="0" indent="0" algn="ctr">
              <a:buNone/>
              <a:defRPr sz="2100">
                <a:solidFill>
                  <a:srgbClr val="1E5293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单击以编辑母版副标题样式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01361" y="4274636"/>
            <a:ext cx="9831977" cy="999627"/>
          </a:xfrm>
        </p:spPr>
        <p:txBody>
          <a:bodyPr anchor="b">
            <a:normAutofit/>
          </a:bodyPr>
          <a:lstStyle>
            <a:lvl1pPr algn="ctr">
              <a:defRPr sz="3750">
                <a:solidFill>
                  <a:srgbClr val="1E5293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0529" y="91558"/>
            <a:ext cx="856143" cy="961839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3727" y="358201"/>
            <a:ext cx="1689716" cy="562718"/>
          </a:xfrm>
          <a:prstGeom prst="rect">
            <a:avLst/>
          </a:prstGeom>
        </p:spPr>
      </p:pic>
      <p:pic>
        <p:nvPicPr>
          <p:cNvPr id="14" name="Picture 21" descr="jilin1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4651" y="6165851"/>
            <a:ext cx="1955800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09" y="1360704"/>
            <a:ext cx="12169984" cy="2535726"/>
          </a:xfrm>
          <a:prstGeom prst="rect">
            <a:avLst/>
          </a:prstGeom>
        </p:spPr>
      </p:pic>
      <p:grpSp>
        <p:nvGrpSpPr>
          <p:cNvPr id="11" name="组合 10"/>
          <p:cNvGrpSpPr/>
          <p:nvPr/>
        </p:nvGrpSpPr>
        <p:grpSpPr>
          <a:xfrm>
            <a:off x="12200" y="5372100"/>
            <a:ext cx="12203093" cy="1485900"/>
            <a:chOff x="0" y="5305425"/>
            <a:chExt cx="12203093" cy="1485900"/>
          </a:xfrm>
        </p:grpSpPr>
        <p:sp>
          <p:nvSpPr>
            <p:cNvPr id="13" name="矩形 12"/>
            <p:cNvSpPr/>
            <p:nvPr/>
          </p:nvSpPr>
          <p:spPr>
            <a:xfrm>
              <a:off x="0" y="5305425"/>
              <a:ext cx="12203093" cy="1485900"/>
            </a:xfrm>
            <a:prstGeom prst="rect">
              <a:avLst/>
            </a:prstGeom>
            <a:solidFill>
              <a:schemeClr val="bg1">
                <a:alpha val="2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403263"/>
              <a:ext cx="12192000" cy="1290224"/>
            </a:xfrm>
            <a:prstGeom prst="rect">
              <a:avLst/>
            </a:prstGeom>
          </p:spPr>
        </p:pic>
      </p:grpSp>
      <p:sp>
        <p:nvSpPr>
          <p:cNvPr id="10" name="平行四边形 9"/>
          <p:cNvSpPr/>
          <p:nvPr/>
        </p:nvSpPr>
        <p:spPr>
          <a:xfrm>
            <a:off x="0" y="1175806"/>
            <a:ext cx="12211803" cy="2894556"/>
          </a:xfrm>
          <a:prstGeom prst="parallelogram">
            <a:avLst>
              <a:gd name="adj" fmla="val 0"/>
            </a:avLst>
          </a:prstGeom>
          <a:solidFill>
            <a:schemeClr val="accent1">
              <a:lumMod val="75000"/>
              <a:alpha val="5803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cs typeface="+mn-ea"/>
              <a:sym typeface="+mn-lt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101361" y="5471049"/>
            <a:ext cx="9831977" cy="781595"/>
          </a:xfrm>
        </p:spPr>
        <p:txBody>
          <a:bodyPr>
            <a:normAutofit/>
          </a:bodyPr>
          <a:lstStyle>
            <a:lvl1pPr marL="0" indent="0" algn="ctr">
              <a:buNone/>
              <a:defRPr sz="2100">
                <a:solidFill>
                  <a:srgbClr val="1E5293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单击以编辑母版副标题样式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01361" y="4264255"/>
            <a:ext cx="9831977" cy="999627"/>
          </a:xfrm>
        </p:spPr>
        <p:txBody>
          <a:bodyPr anchor="b">
            <a:normAutofit/>
          </a:bodyPr>
          <a:lstStyle>
            <a:lvl1pPr algn="ctr">
              <a:defRPr sz="3750">
                <a:solidFill>
                  <a:srgbClr val="1E5293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0529" y="91558"/>
            <a:ext cx="856143" cy="961839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3727" y="358201"/>
            <a:ext cx="1689716" cy="562718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-11093" y="5372100"/>
            <a:ext cx="12203093" cy="1485900"/>
            <a:chOff x="0" y="5305425"/>
            <a:chExt cx="12203093" cy="1485900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403263"/>
              <a:ext cx="12192000" cy="1290224"/>
            </a:xfrm>
            <a:prstGeom prst="rect">
              <a:avLst/>
            </a:prstGeom>
          </p:spPr>
        </p:pic>
        <p:sp>
          <p:nvSpPr>
            <p:cNvPr id="9" name="矩形 8"/>
            <p:cNvSpPr/>
            <p:nvPr/>
          </p:nvSpPr>
          <p:spPr>
            <a:xfrm>
              <a:off x="0" y="5305425"/>
              <a:ext cx="12203093" cy="1485900"/>
            </a:xfrm>
            <a:prstGeom prst="rect">
              <a:avLst/>
            </a:prstGeom>
            <a:solidFill>
              <a:schemeClr val="bg1">
                <a:alpha val="2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/>
              <a:t>单击此处编辑母版标题样式</a:t>
            </a:r>
            <a:r>
              <a:rPr lang="en-US" altLang="zh-CN" dirty="0" err="1"/>
              <a:t>abc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lnSpc>
                <a:spcPct val="110000"/>
              </a:lnSpc>
              <a:defRPr/>
            </a:lvl1pPr>
            <a:lvl2pPr>
              <a:lnSpc>
                <a:spcPct val="110000"/>
              </a:lnSpc>
              <a:buClr>
                <a:schemeClr val="accent1">
                  <a:lumMod val="60000"/>
                  <a:lumOff val="40000"/>
                </a:schemeClr>
              </a:buClr>
              <a:defRPr/>
            </a:lvl2pPr>
            <a:lvl3pPr>
              <a:lnSpc>
                <a:spcPct val="110000"/>
              </a:lnSpc>
              <a:buClr>
                <a:schemeClr val="accent1">
                  <a:lumMod val="60000"/>
                  <a:lumOff val="40000"/>
                </a:schemeClr>
              </a:buClr>
              <a:defRPr/>
            </a:lvl3pPr>
            <a:lvl4pPr>
              <a:lnSpc>
                <a:spcPct val="110000"/>
              </a:lnSpc>
              <a:buClr>
                <a:schemeClr val="accent1">
                  <a:lumMod val="60000"/>
                  <a:lumOff val="40000"/>
                </a:schemeClr>
              </a:buClr>
              <a:defRPr/>
            </a:lvl4pPr>
            <a:lvl5pPr>
              <a:lnSpc>
                <a:spcPct val="110000"/>
              </a:lnSpc>
              <a:buClr>
                <a:schemeClr val="accent1">
                  <a:lumMod val="60000"/>
                  <a:lumOff val="40000"/>
                </a:schemeClr>
              </a:buClr>
              <a:defRPr/>
            </a:lvl5pPr>
          </a:lstStyle>
          <a:p>
            <a:pPr lvl="0"/>
            <a:r>
              <a:rPr lang="zh-CN" altLang="en-US" dirty="0"/>
              <a:t>编辑母版文本样式</a:t>
            </a:r>
            <a:r>
              <a:rPr lang="en-US" altLang="zh-CN" dirty="0" err="1"/>
              <a:t>abc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r>
              <a:rPr lang="en-US" altLang="zh-CN" dirty="0" err="1"/>
              <a:t>abc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E838A2-A49A-4A20-A5DD-EFD81F6874A2}" type="slidenum">
              <a:rPr lang="en-US" altLang="zh-CN" smtClean="0"/>
            </a:fld>
            <a:endParaRPr lang="en-US" altLang="zh-CN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0529" y="91558"/>
            <a:ext cx="856143" cy="96183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-11093" y="5372100"/>
            <a:ext cx="12203093" cy="1485900"/>
            <a:chOff x="0" y="5305425"/>
            <a:chExt cx="12203093" cy="1485900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403263"/>
              <a:ext cx="12192000" cy="1290224"/>
            </a:xfrm>
            <a:prstGeom prst="rect">
              <a:avLst/>
            </a:prstGeom>
          </p:spPr>
        </p:pic>
        <p:sp>
          <p:nvSpPr>
            <p:cNvPr id="9" name="矩形 8"/>
            <p:cNvSpPr/>
            <p:nvPr/>
          </p:nvSpPr>
          <p:spPr>
            <a:xfrm>
              <a:off x="0" y="5305425"/>
              <a:ext cx="12203093" cy="1485900"/>
            </a:xfrm>
            <a:prstGeom prst="rect">
              <a:avLst/>
            </a:prstGeom>
            <a:solidFill>
              <a:schemeClr val="bg1">
                <a:alpha val="2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dirty="0"/>
              <a:t>单击此处编辑母版标题样式</a:t>
            </a:r>
            <a:r>
              <a:rPr lang="en-US" altLang="zh-CN" dirty="0" err="1"/>
              <a:t>abc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lnSpc>
                <a:spcPct val="110000"/>
              </a:lnSpc>
              <a:defRPr/>
            </a:lvl1pPr>
            <a:lvl2pPr>
              <a:lnSpc>
                <a:spcPct val="110000"/>
              </a:lnSpc>
              <a:buClr>
                <a:schemeClr val="accent1">
                  <a:lumMod val="60000"/>
                  <a:lumOff val="40000"/>
                </a:schemeClr>
              </a:buClr>
              <a:defRPr/>
            </a:lvl2pPr>
            <a:lvl3pPr>
              <a:lnSpc>
                <a:spcPct val="110000"/>
              </a:lnSpc>
              <a:buClr>
                <a:schemeClr val="accent1">
                  <a:lumMod val="60000"/>
                  <a:lumOff val="40000"/>
                </a:schemeClr>
              </a:buClr>
              <a:defRPr/>
            </a:lvl3pPr>
            <a:lvl4pPr>
              <a:lnSpc>
                <a:spcPct val="110000"/>
              </a:lnSpc>
              <a:buClr>
                <a:schemeClr val="accent1">
                  <a:lumMod val="60000"/>
                  <a:lumOff val="40000"/>
                </a:schemeClr>
              </a:buClr>
              <a:defRPr/>
            </a:lvl4pPr>
            <a:lvl5pPr>
              <a:lnSpc>
                <a:spcPct val="110000"/>
              </a:lnSpc>
              <a:buClr>
                <a:schemeClr val="accent1">
                  <a:lumMod val="60000"/>
                  <a:lumOff val="40000"/>
                </a:schemeClr>
              </a:buClr>
              <a:defRPr/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A97C73-4753-4E13-93B1-7B82872482E2}" type="slidenum">
              <a:rPr lang="en-US" altLang="zh-CN" smtClean="0"/>
            </a:fld>
            <a:endParaRPr lang="en-US" altLang="zh-CN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0529" y="91558"/>
            <a:ext cx="856143" cy="961839"/>
          </a:xfrm>
          <a:prstGeom prst="rect">
            <a:avLst/>
          </a:prstGeom>
        </p:spPr>
      </p:pic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7016099" y="3250773"/>
          <a:ext cx="949235" cy="3962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949235"/>
              </a:tblGrid>
              <a:tr h="0">
                <a:tc>
                  <a:txBody>
                    <a:bodyPr/>
                    <a:lstStyle/>
                    <a:p>
                      <a:endParaRPr lang="zh-CN" altLang="en-US" sz="2000" dirty="0">
                        <a:latin typeface="幼圆" panose="02010509060101010101" pitchFamily="49" charset="-122"/>
                        <a:ea typeface="幼圆" panose="02010509060101010101" pitchFamily="49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r>
              <a:rPr lang="en-US" altLang="zh-CN" dirty="0" err="1"/>
              <a:t>abc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10000"/>
              </a:lnSpc>
              <a:defRPr/>
            </a:lvl1pPr>
            <a:lvl2pPr>
              <a:lnSpc>
                <a:spcPct val="110000"/>
              </a:lnSpc>
              <a:buClr>
                <a:schemeClr val="accent1">
                  <a:lumMod val="60000"/>
                  <a:lumOff val="40000"/>
                </a:schemeClr>
              </a:buClr>
              <a:defRPr/>
            </a:lvl2pPr>
            <a:lvl3pPr>
              <a:lnSpc>
                <a:spcPct val="110000"/>
              </a:lnSpc>
              <a:buClr>
                <a:schemeClr val="accent1">
                  <a:lumMod val="60000"/>
                  <a:lumOff val="40000"/>
                </a:schemeClr>
              </a:buClr>
              <a:defRPr/>
            </a:lvl3pPr>
            <a:lvl4pPr>
              <a:lnSpc>
                <a:spcPct val="110000"/>
              </a:lnSpc>
              <a:buClr>
                <a:schemeClr val="accent1">
                  <a:lumMod val="60000"/>
                  <a:lumOff val="40000"/>
                </a:schemeClr>
              </a:buClr>
              <a:defRPr/>
            </a:lvl4pPr>
            <a:lvl5pPr>
              <a:lnSpc>
                <a:spcPct val="110000"/>
              </a:lnSpc>
              <a:buClr>
                <a:schemeClr val="accent1">
                  <a:lumMod val="60000"/>
                  <a:lumOff val="40000"/>
                </a:schemeClr>
              </a:buClr>
              <a:defRPr/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10000"/>
              </a:lnSpc>
              <a:defRPr/>
            </a:lvl1pPr>
            <a:lvl2pPr>
              <a:lnSpc>
                <a:spcPct val="110000"/>
              </a:lnSpc>
              <a:buClr>
                <a:schemeClr val="accent1">
                  <a:lumMod val="60000"/>
                  <a:lumOff val="40000"/>
                </a:schemeClr>
              </a:buClr>
              <a:defRPr/>
            </a:lvl2pPr>
            <a:lvl3pPr>
              <a:lnSpc>
                <a:spcPct val="110000"/>
              </a:lnSpc>
              <a:buClr>
                <a:schemeClr val="accent1">
                  <a:lumMod val="60000"/>
                  <a:lumOff val="40000"/>
                </a:schemeClr>
              </a:buClr>
              <a:defRPr/>
            </a:lvl3pPr>
            <a:lvl4pPr>
              <a:lnSpc>
                <a:spcPct val="110000"/>
              </a:lnSpc>
              <a:buClr>
                <a:schemeClr val="accent1">
                  <a:lumMod val="60000"/>
                  <a:lumOff val="40000"/>
                </a:schemeClr>
              </a:buClr>
              <a:defRPr/>
            </a:lvl4pPr>
            <a:lvl5pPr>
              <a:lnSpc>
                <a:spcPct val="110000"/>
              </a:lnSpc>
              <a:buClr>
                <a:schemeClr val="accent1">
                  <a:lumMod val="60000"/>
                  <a:lumOff val="40000"/>
                </a:schemeClr>
              </a:buClr>
              <a:defRPr/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394BF-9E36-43F8-AF1C-1DC3313A1B06}" type="slidenum">
              <a:rPr lang="en-US" altLang="zh-CN" smtClean="0"/>
            </a:fld>
            <a:endParaRPr lang="en-US" altLang="zh-CN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0529" y="91558"/>
            <a:ext cx="856143" cy="961839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-11093" y="5372100"/>
            <a:ext cx="12203093" cy="1485900"/>
            <a:chOff x="0" y="5305425"/>
            <a:chExt cx="12203093" cy="1485900"/>
          </a:xfrm>
        </p:grpSpPr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403263"/>
              <a:ext cx="12192000" cy="1290224"/>
            </a:xfrm>
            <a:prstGeom prst="rect">
              <a:avLst/>
            </a:prstGeom>
          </p:spPr>
        </p:pic>
        <p:sp>
          <p:nvSpPr>
            <p:cNvPr id="11" name="矩形 10"/>
            <p:cNvSpPr/>
            <p:nvPr/>
          </p:nvSpPr>
          <p:spPr>
            <a:xfrm>
              <a:off x="0" y="5305425"/>
              <a:ext cx="12203093" cy="1485900"/>
            </a:xfrm>
            <a:prstGeom prst="rect">
              <a:avLst/>
            </a:prstGeom>
            <a:solidFill>
              <a:schemeClr val="bg1">
                <a:alpha val="2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EA97C73-4753-4E13-93B1-7B82872482E2}" type="slidenum">
              <a:rPr lang="en-US" altLang="zh-CN" smtClean="0"/>
            </a:fld>
            <a:endParaRPr lang="en-US" altLang="zh-CN"/>
          </a:p>
        </p:txBody>
      </p:sp>
      <p:grpSp>
        <p:nvGrpSpPr>
          <p:cNvPr id="5" name="组合 4"/>
          <p:cNvGrpSpPr/>
          <p:nvPr/>
        </p:nvGrpSpPr>
        <p:grpSpPr>
          <a:xfrm>
            <a:off x="0" y="5372100"/>
            <a:ext cx="12203093" cy="1485900"/>
            <a:chOff x="0" y="5305425"/>
            <a:chExt cx="12203093" cy="1485900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403263"/>
              <a:ext cx="12192000" cy="1290224"/>
            </a:xfrm>
            <a:prstGeom prst="rect">
              <a:avLst/>
            </a:prstGeom>
          </p:spPr>
        </p:pic>
        <p:sp>
          <p:nvSpPr>
            <p:cNvPr id="7" name="矩形 6"/>
            <p:cNvSpPr/>
            <p:nvPr/>
          </p:nvSpPr>
          <p:spPr>
            <a:xfrm>
              <a:off x="0" y="5305425"/>
              <a:ext cx="12203093" cy="1485900"/>
            </a:xfrm>
            <a:prstGeom prst="rect">
              <a:avLst/>
            </a:prstGeom>
            <a:solidFill>
              <a:schemeClr val="bg1">
                <a:alpha val="2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0529" y="91558"/>
            <a:ext cx="856143" cy="961839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A97C73-4753-4E13-93B1-7B82872482E2}" type="slidenum">
              <a:rPr lang="en-US" altLang="zh-CN" smtClean="0"/>
            </a:fld>
            <a:endParaRPr lang="en-US" altLang="zh-CN"/>
          </a:p>
        </p:txBody>
      </p:sp>
      <p:sp>
        <p:nvSpPr>
          <p:cNvPr id="7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365127"/>
            <a:ext cx="105156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dirty="0"/>
              <a:t>单击此处编辑母版标题样式</a:t>
            </a:r>
            <a:r>
              <a:rPr lang="en-US" altLang="zh-CN" dirty="0" err="1"/>
              <a:t>abc</a:t>
            </a:r>
            <a:endParaRPr lang="zh-CN" altLang="en-US" dirty="0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0529" y="91558"/>
            <a:ext cx="856143" cy="961839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-11093" y="5372100"/>
            <a:ext cx="12203093" cy="1485900"/>
            <a:chOff x="0" y="5305425"/>
            <a:chExt cx="12203093" cy="1485900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403263"/>
              <a:ext cx="12192000" cy="1290224"/>
            </a:xfrm>
            <a:prstGeom prst="rect">
              <a:avLst/>
            </a:prstGeom>
          </p:spPr>
        </p:pic>
        <p:sp>
          <p:nvSpPr>
            <p:cNvPr id="12" name="矩形 11"/>
            <p:cNvSpPr/>
            <p:nvPr/>
          </p:nvSpPr>
          <p:spPr>
            <a:xfrm>
              <a:off x="0" y="5305425"/>
              <a:ext cx="12203093" cy="1485900"/>
            </a:xfrm>
            <a:prstGeom prst="rect">
              <a:avLst/>
            </a:prstGeom>
            <a:solidFill>
              <a:schemeClr val="bg1">
                <a:alpha val="2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1384665"/>
            <a:ext cx="6172200" cy="4476387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A97C73-4753-4E13-93B1-7B82872482E2}" type="slidenum">
              <a:rPr lang="en-US" altLang="zh-CN" smtClean="0"/>
            </a:fld>
            <a:endParaRPr lang="en-US" altLang="zh-CN"/>
          </a:p>
        </p:txBody>
      </p:sp>
      <p:sp>
        <p:nvSpPr>
          <p:cNvPr id="8" name="内容占位符 2"/>
          <p:cNvSpPr>
            <a:spLocks noGrp="1"/>
          </p:cNvSpPr>
          <p:nvPr>
            <p:ph idx="13" hasCustomPrompt="1"/>
          </p:nvPr>
        </p:nvSpPr>
        <p:spPr>
          <a:xfrm>
            <a:off x="839788" y="1384665"/>
            <a:ext cx="3932237" cy="4476387"/>
          </a:xfrm>
        </p:spPr>
        <p:txBody>
          <a:bodyPr/>
          <a:lstStyle>
            <a:lvl1pPr>
              <a:lnSpc>
                <a:spcPct val="110000"/>
              </a:lnSpc>
              <a:defRPr sz="2100"/>
            </a:lvl1pPr>
            <a:lvl2pPr>
              <a:lnSpc>
                <a:spcPct val="110000"/>
              </a:lnSpc>
              <a:buClr>
                <a:schemeClr val="accent1">
                  <a:lumMod val="60000"/>
                  <a:lumOff val="40000"/>
                </a:schemeClr>
              </a:buClr>
              <a:defRPr sz="1800"/>
            </a:lvl2pPr>
            <a:lvl3pPr>
              <a:lnSpc>
                <a:spcPct val="110000"/>
              </a:lnSpc>
              <a:buClr>
                <a:schemeClr val="accent1">
                  <a:lumMod val="60000"/>
                  <a:lumOff val="40000"/>
                </a:schemeClr>
              </a:buClr>
              <a:defRPr sz="1800"/>
            </a:lvl3pPr>
            <a:lvl4pPr>
              <a:lnSpc>
                <a:spcPct val="110000"/>
              </a:lnSpc>
              <a:buClr>
                <a:schemeClr val="accent1">
                  <a:lumMod val="60000"/>
                  <a:lumOff val="40000"/>
                </a:schemeClr>
              </a:buClr>
              <a:defRPr sz="1800"/>
            </a:lvl4pPr>
            <a:lvl5pPr>
              <a:lnSpc>
                <a:spcPct val="110000"/>
              </a:lnSpc>
              <a:buClr>
                <a:schemeClr val="accent1">
                  <a:lumMod val="60000"/>
                  <a:lumOff val="40000"/>
                </a:schemeClr>
              </a:buClr>
              <a:defRPr sz="18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9" name="标题 1"/>
          <p:cNvSpPr txBox="1"/>
          <p:nvPr/>
        </p:nvSpPr>
        <p:spPr>
          <a:xfrm>
            <a:off x="733697" y="129996"/>
            <a:ext cx="10515600" cy="1325563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rgbClr val="1E5293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defRPr>
            </a:lvl1pPr>
          </a:lstStyle>
          <a:p>
            <a:r>
              <a:rPr lang="zh-CN" altLang="en-US" sz="2700" dirty="0"/>
              <a:t>单击此处编辑母版标题样式</a:t>
            </a:r>
            <a:r>
              <a:rPr lang="en-US" altLang="zh-CN" sz="2700" dirty="0" err="1"/>
              <a:t>abc</a:t>
            </a:r>
            <a:endParaRPr lang="zh-CN" altLang="en-US" sz="2700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0529" y="91558"/>
            <a:ext cx="856143" cy="961839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-11093" y="5372100"/>
            <a:ext cx="12203093" cy="1485900"/>
            <a:chOff x="0" y="5305425"/>
            <a:chExt cx="12203093" cy="1485900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403263"/>
              <a:ext cx="12192000" cy="1290224"/>
            </a:xfrm>
            <a:prstGeom prst="rect">
              <a:avLst/>
            </a:prstGeom>
          </p:spPr>
        </p:pic>
        <p:sp>
          <p:nvSpPr>
            <p:cNvPr id="12" name="矩形 11"/>
            <p:cNvSpPr/>
            <p:nvPr/>
          </p:nvSpPr>
          <p:spPr>
            <a:xfrm>
              <a:off x="0" y="5305425"/>
              <a:ext cx="12203093" cy="1485900"/>
            </a:xfrm>
            <a:prstGeom prst="rect">
              <a:avLst/>
            </a:prstGeom>
            <a:solidFill>
              <a:schemeClr val="bg1">
                <a:alpha val="2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4928" y="2664190"/>
            <a:ext cx="10515600" cy="1325563"/>
          </a:xfrm>
        </p:spPr>
        <p:txBody>
          <a:bodyPr>
            <a:normAutofit/>
          </a:bodyPr>
          <a:lstStyle>
            <a:lvl1pPr marL="0" algn="ctr" defTabSz="685800" rtl="0" eaLnBrk="1" latinLnBrk="0" hangingPunct="1">
              <a:defRPr lang="zh-CN" altLang="en-US" sz="4050" kern="12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  <a:cs typeface="+mn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EA97C73-4753-4E13-93B1-7B82872482E2}" type="slidenum">
              <a:rPr lang="en-US" altLang="zh-CN" smtClean="0"/>
            </a:fld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0529" y="91558"/>
            <a:ext cx="856143" cy="961839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>
          <a:xfrm>
            <a:off x="-11093" y="5372100"/>
            <a:ext cx="12203093" cy="1485900"/>
            <a:chOff x="0" y="5305425"/>
            <a:chExt cx="12203093" cy="1485900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403263"/>
              <a:ext cx="12192000" cy="1290224"/>
            </a:xfrm>
            <a:prstGeom prst="rect">
              <a:avLst/>
            </a:prstGeom>
          </p:spPr>
        </p:pic>
        <p:sp>
          <p:nvSpPr>
            <p:cNvPr id="9" name="矩形 8"/>
            <p:cNvSpPr/>
            <p:nvPr/>
          </p:nvSpPr>
          <p:spPr>
            <a:xfrm>
              <a:off x="0" y="5305425"/>
              <a:ext cx="12203093" cy="1485900"/>
            </a:xfrm>
            <a:prstGeom prst="rect">
              <a:avLst/>
            </a:prstGeom>
            <a:solidFill>
              <a:schemeClr val="bg1">
                <a:alpha val="2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tags" Target="../tags/tag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r>
              <a:rPr lang="en-US" altLang="zh-CN" dirty="0" err="1"/>
              <a:t>abc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  <a:r>
              <a:rPr lang="en-US" altLang="zh-CN" dirty="0" err="1"/>
              <a:t>abc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r>
              <a:rPr lang="en-US" altLang="zh-CN" dirty="0" err="1"/>
              <a:t>abc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r>
              <a:rPr lang="en-US" altLang="zh-CN" dirty="0" err="1"/>
              <a:t>abc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r>
              <a:rPr lang="en-US" altLang="zh-CN" dirty="0" err="1"/>
              <a:t>abc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r>
              <a:rPr lang="en-US" altLang="zh-CN" dirty="0" err="1"/>
              <a:t>abc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EA97C73-4753-4E13-93B1-7B82872482E2}" type="slidenum">
              <a:rPr lang="en-US" altLang="zh-CN" smtClean="0"/>
            </a:fld>
            <a:endParaRPr lang="en-US" altLang="zh-CN"/>
          </a:p>
        </p:txBody>
      </p:sp>
      <p:sp>
        <p:nvSpPr>
          <p:cNvPr id="7" name="标题占位符 1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501650" y="314420"/>
            <a:ext cx="10852151" cy="660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6200" tIns="28575" rIns="57150" bIns="28575" numCol="1" anchor="t" anchorCtr="0" compatLnSpc="1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kern="1200">
                <a:solidFill>
                  <a:srgbClr val="1B509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defRPr>
            </a:lvl1pPr>
          </a:lstStyle>
          <a:p>
            <a:endParaRPr lang="zh-CN" altLang="en-US" sz="27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kern="1200">
          <a:solidFill>
            <a:srgbClr val="1E5293"/>
          </a:solidFill>
          <a:latin typeface="Arial" panose="020B0604020202020204" pitchFamily="34" charset="0"/>
          <a:ea typeface="幼圆" panose="02010509060101010101" pitchFamily="49" charset="-122"/>
          <a:cs typeface="Arial" panose="020B0604020202020204" pitchFamily="34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Clr>
          <a:srgbClr val="1E5293"/>
        </a:buClr>
        <a:buSzPct val="70000"/>
        <a:buFont typeface="Wingdings" panose="05000000000000000000" pitchFamily="2" charset="2"/>
        <a:buChar char="l"/>
        <a:defRPr sz="2100" kern="1200">
          <a:solidFill>
            <a:schemeClr val="tx1"/>
          </a:solidFill>
          <a:latin typeface="Arial" panose="020B0604020202020204" pitchFamily="34" charset="0"/>
          <a:ea typeface="幼圆" panose="02010509060101010101" pitchFamily="49" charset="-122"/>
          <a:cs typeface="Arial" panose="020B0604020202020204" pitchFamily="34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1">
            <a:lumMod val="75000"/>
          </a:schemeClr>
        </a:buClr>
        <a:buSzPct val="70000"/>
        <a:buFont typeface="Wingdings" panose="05000000000000000000" pitchFamily="2" charset="2"/>
        <a:buChar char="l"/>
        <a:defRPr sz="1800" kern="1200">
          <a:solidFill>
            <a:schemeClr val="tx1"/>
          </a:solidFill>
          <a:latin typeface="Arial" panose="020B0604020202020204" pitchFamily="34" charset="0"/>
          <a:ea typeface="幼圆" panose="02010509060101010101" pitchFamily="49" charset="-122"/>
          <a:cs typeface="Arial" panose="020B0604020202020204" pitchFamily="34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1">
            <a:lumMod val="75000"/>
          </a:schemeClr>
        </a:buClr>
        <a:buSzPct val="70000"/>
        <a:buFont typeface="Wingdings" panose="05000000000000000000" pitchFamily="2" charset="2"/>
        <a:buChar char="l"/>
        <a:defRPr sz="1800" kern="1200">
          <a:solidFill>
            <a:schemeClr val="tx1"/>
          </a:solidFill>
          <a:latin typeface="Arial" panose="020B0604020202020204" pitchFamily="34" charset="0"/>
          <a:ea typeface="幼圆" panose="02010509060101010101" pitchFamily="49" charset="-122"/>
          <a:cs typeface="Arial" panose="020B0604020202020204" pitchFamily="34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1">
            <a:lumMod val="75000"/>
          </a:schemeClr>
        </a:buClr>
        <a:buSzPct val="70000"/>
        <a:buFont typeface="Wingdings" panose="05000000000000000000" pitchFamily="2" charset="2"/>
        <a:buChar char="l"/>
        <a:defRPr sz="1800" kern="1200">
          <a:solidFill>
            <a:schemeClr val="tx1"/>
          </a:solidFill>
          <a:latin typeface="Arial" panose="020B0604020202020204" pitchFamily="34" charset="0"/>
          <a:ea typeface="幼圆" panose="02010509060101010101" pitchFamily="49" charset="-122"/>
          <a:cs typeface="Arial" panose="020B0604020202020204" pitchFamily="34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1">
            <a:lumMod val="75000"/>
          </a:schemeClr>
        </a:buClr>
        <a:buSzPct val="70000"/>
        <a:buFont typeface="Wingdings" panose="05000000000000000000" pitchFamily="2" charset="2"/>
        <a:buChar char="l"/>
        <a:defRPr sz="1800" kern="1200">
          <a:solidFill>
            <a:schemeClr val="tx1"/>
          </a:solidFill>
          <a:latin typeface="Arial" panose="020B0604020202020204" pitchFamily="34" charset="0"/>
          <a:ea typeface="幼圆" panose="02010509060101010101" pitchFamily="49" charset="-122"/>
          <a:cs typeface="Arial" panose="020B060402020202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8.wmf"/><Relationship Id="rId1" Type="http://schemas.openxmlformats.org/officeDocument/2006/relationships/oleObject" Target="../embeddings/oleObject1.bin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/>
              <a:t>第五章 贪心方法</a:t>
            </a:r>
            <a:endParaRPr lang="zh-CN" altLang="en-US" sz="4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695400" y="215568"/>
            <a:ext cx="10515600" cy="1325563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4000" dirty="0"/>
              <a:t>问题描述</a:t>
            </a:r>
            <a:endParaRPr lang="zh-CN" altLang="en-US" sz="4000" dirty="0"/>
          </a:p>
        </p:txBody>
      </p:sp>
      <p:sp>
        <p:nvSpPr>
          <p:cNvPr id="20484" name="Rectangle 3"/>
          <p:cNvSpPr>
            <a:spLocks noGrp="1" noChangeArrowheads="1"/>
          </p:cNvSpPr>
          <p:nvPr>
            <p:ph idx="1"/>
          </p:nvPr>
        </p:nvSpPr>
        <p:spPr>
          <a:xfrm>
            <a:off x="695401" y="1546225"/>
            <a:ext cx="10441160" cy="2408714"/>
          </a:xfrm>
        </p:spPr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</a:pPr>
            <a:r>
              <a:rPr kumimoji="1" lang="zh-CN" altLang="en-US" sz="2400" dirty="0"/>
              <a:t>已知有</a:t>
            </a:r>
            <a:r>
              <a:rPr kumimoji="1" lang="en-US" altLang="zh-CN" sz="2400" dirty="0"/>
              <a:t>n</a:t>
            </a:r>
            <a:r>
              <a:rPr kumimoji="1" lang="zh-CN" altLang="en-US" sz="2400" dirty="0"/>
              <a:t>种物品和一个可容纳</a:t>
            </a:r>
            <a:r>
              <a:rPr kumimoji="1" lang="en-US" altLang="zh-CN" sz="2400" dirty="0"/>
              <a:t>M</a:t>
            </a:r>
            <a:r>
              <a:rPr kumimoji="1" lang="zh-CN" altLang="en-US" sz="2400" dirty="0"/>
              <a:t>重量的背包，每种物品</a:t>
            </a:r>
            <a:r>
              <a:rPr kumimoji="1" lang="en-US" altLang="zh-CN" sz="2400" dirty="0" err="1"/>
              <a:t>i</a:t>
            </a:r>
            <a:r>
              <a:rPr kumimoji="1" lang="zh-CN" altLang="en-US" sz="2400" dirty="0"/>
              <a:t>的重量为</a:t>
            </a:r>
            <a:r>
              <a:rPr kumimoji="1" lang="en-US" altLang="zh-CN" sz="2400" dirty="0" err="1"/>
              <a:t>w</a:t>
            </a:r>
            <a:r>
              <a:rPr kumimoji="1" lang="en-US" altLang="zh-CN" sz="2400" baseline="-25000" dirty="0" err="1"/>
              <a:t>i</a:t>
            </a:r>
            <a:r>
              <a:rPr kumimoji="1" lang="zh-CN" altLang="en-US" sz="2400" dirty="0"/>
              <a:t>，假定将物品</a:t>
            </a:r>
            <a:r>
              <a:rPr kumimoji="1" lang="en-US" altLang="zh-CN" sz="2400" dirty="0" err="1"/>
              <a:t>i</a:t>
            </a:r>
            <a:r>
              <a:rPr kumimoji="1" lang="zh-CN" altLang="en-US" sz="2400" dirty="0"/>
              <a:t>的某一部分</a:t>
            </a:r>
            <a:r>
              <a:rPr kumimoji="1" lang="en-US" altLang="zh-CN" sz="2400" dirty="0"/>
              <a:t>x</a:t>
            </a:r>
            <a:r>
              <a:rPr kumimoji="1" lang="en-US" altLang="zh-CN" sz="2400" baseline="-25000" dirty="0"/>
              <a:t>i</a:t>
            </a:r>
            <a:r>
              <a:rPr kumimoji="1" lang="zh-CN" altLang="en-US" sz="2400" dirty="0"/>
              <a:t>放入背包就会得到</a:t>
            </a:r>
            <a:r>
              <a:rPr kumimoji="1" lang="en-US" altLang="zh-CN" sz="2400" dirty="0" err="1"/>
              <a:t>p</a:t>
            </a:r>
            <a:r>
              <a:rPr kumimoji="1" lang="en-US" altLang="zh-CN" sz="2400" baseline="-25000" dirty="0" err="1"/>
              <a:t>i</a:t>
            </a:r>
            <a:r>
              <a:rPr kumimoji="1" lang="en-US" altLang="zh-CN" sz="2400" dirty="0" err="1"/>
              <a:t>x</a:t>
            </a:r>
            <a:r>
              <a:rPr kumimoji="1" lang="en-US" altLang="zh-CN" sz="2400" baseline="-25000" dirty="0" err="1"/>
              <a:t>i</a:t>
            </a:r>
            <a:r>
              <a:rPr kumimoji="1" lang="zh-CN" altLang="en-US" sz="2400" dirty="0"/>
              <a:t>的效益</a:t>
            </a:r>
            <a:r>
              <a:rPr kumimoji="1" lang="en-US" altLang="zh-CN" sz="2400" dirty="0"/>
              <a:t>(0≤x</a:t>
            </a:r>
            <a:r>
              <a:rPr kumimoji="1" lang="en-US" altLang="zh-CN" sz="2400" baseline="-25000" dirty="0"/>
              <a:t>i</a:t>
            </a:r>
            <a:r>
              <a:rPr kumimoji="1" lang="en-US" altLang="zh-CN" sz="2400" dirty="0"/>
              <a:t>≤1,p</a:t>
            </a:r>
            <a:r>
              <a:rPr kumimoji="1" lang="en-US" altLang="zh-CN" sz="2400" baseline="-25000" dirty="0"/>
              <a:t>i</a:t>
            </a:r>
            <a:r>
              <a:rPr kumimoji="1" lang="en-US" altLang="zh-CN" sz="2400" dirty="0"/>
              <a:t>&gt;0) </a:t>
            </a:r>
            <a:r>
              <a:rPr kumimoji="1" lang="zh-CN" altLang="en-US" sz="2400" dirty="0"/>
              <a:t>，采用怎样的装包方法会使装入背包物品的总效益为最大？</a:t>
            </a:r>
            <a:endParaRPr kumimoji="1" lang="en-US" altLang="zh-CN" sz="2400" dirty="0"/>
          </a:p>
          <a:p>
            <a:pPr eaLnBrk="1" hangingPunct="1">
              <a:lnSpc>
                <a:spcPct val="150000"/>
              </a:lnSpc>
            </a:pPr>
            <a:r>
              <a:rPr kumimoji="1" lang="zh-CN" altLang="en-US" sz="2400" dirty="0"/>
              <a:t>问题的形式化描述：</a:t>
            </a:r>
            <a:endParaRPr kumimoji="1" lang="zh-CN" altLang="en-US" sz="2400" dirty="0"/>
          </a:p>
        </p:txBody>
      </p:sp>
      <p:grpSp>
        <p:nvGrpSpPr>
          <p:cNvPr id="3" name="组合 2"/>
          <p:cNvGrpSpPr/>
          <p:nvPr/>
        </p:nvGrpSpPr>
        <p:grpSpPr>
          <a:xfrm>
            <a:off x="2703116" y="3894063"/>
            <a:ext cx="5760639" cy="1368152"/>
            <a:chOff x="2279577" y="3789040"/>
            <a:chExt cx="5760639" cy="1368152"/>
          </a:xfrm>
        </p:grpSpPr>
        <p:sp>
          <p:nvSpPr>
            <p:cNvPr id="20490" name="Rectangle 8"/>
            <p:cNvSpPr>
              <a:spLocks noChangeArrowheads="1"/>
            </p:cNvSpPr>
            <p:nvPr/>
          </p:nvSpPr>
          <p:spPr bwMode="auto">
            <a:xfrm>
              <a:off x="2279577" y="3789040"/>
              <a:ext cx="5688632" cy="1152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0" dirty="0"/>
                <a:t>  </a:t>
              </a:r>
              <a:r>
                <a:rPr kumimoji="1" lang="zh-CN" altLang="en-US" sz="2400" b="0" dirty="0">
                  <a:latin typeface="幼圆" panose="02010509060101010101" pitchFamily="49" charset="-122"/>
                  <a:ea typeface="幼圆" panose="02010509060101010101" pitchFamily="49" charset="-122"/>
                </a:rPr>
                <a:t>极大化  </a:t>
              </a:r>
              <a:r>
                <a:rPr kumimoji="1" lang="zh-CN" altLang="en-US" sz="2400" b="0" dirty="0"/>
                <a:t>	 ∑ </a:t>
              </a:r>
              <a:r>
                <a:rPr kumimoji="1" lang="en-US" altLang="zh-CN" sz="2400" b="0" dirty="0" err="1"/>
                <a:t>p</a:t>
              </a:r>
              <a:r>
                <a:rPr kumimoji="1" lang="en-US" altLang="zh-CN" sz="2400" b="0" baseline="-25000" dirty="0" err="1"/>
                <a:t>i</a:t>
              </a:r>
              <a:r>
                <a:rPr kumimoji="1" lang="en-US" altLang="zh-CN" sz="2400" b="0" dirty="0" err="1"/>
                <a:t>x</a:t>
              </a:r>
              <a:r>
                <a:rPr kumimoji="1" lang="en-US" altLang="zh-CN" sz="2400" b="0" baseline="-25000" dirty="0" err="1"/>
                <a:t>i</a:t>
              </a:r>
              <a:r>
                <a:rPr kumimoji="1" lang="en-US" altLang="zh-CN" sz="2400" b="0" baseline="-25000" dirty="0"/>
                <a:t> </a:t>
              </a:r>
              <a:r>
                <a:rPr kumimoji="1" lang="en-US" altLang="zh-CN" sz="2400" b="0" dirty="0"/>
                <a:t>              0≤x</a:t>
              </a:r>
              <a:r>
                <a:rPr kumimoji="1" lang="en-US" altLang="zh-CN" sz="2400" b="0" baseline="-25000" dirty="0"/>
                <a:t>i</a:t>
              </a:r>
              <a:r>
                <a:rPr kumimoji="1" lang="en-US" altLang="zh-CN" sz="2400" b="0" dirty="0"/>
                <a:t>≤1, p</a:t>
              </a:r>
              <a:r>
                <a:rPr kumimoji="1" lang="en-US" altLang="zh-CN" sz="2400" b="0" baseline="-25000" dirty="0"/>
                <a:t>i</a:t>
              </a:r>
              <a:r>
                <a:rPr kumimoji="1" lang="en-US" altLang="zh-CN" sz="2400" b="0" dirty="0"/>
                <a:t>&gt;0</a:t>
              </a:r>
              <a:endParaRPr kumimoji="1" lang="en-US" altLang="zh-CN" sz="2400" b="0" dirty="0"/>
            </a:p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0" dirty="0"/>
                <a:t> </a:t>
              </a:r>
              <a:r>
                <a:rPr kumimoji="1" lang="zh-CN" altLang="en-US" sz="2400" b="0" dirty="0">
                  <a:latin typeface="幼圆" panose="02010509060101010101" pitchFamily="49" charset="-122"/>
                  <a:ea typeface="幼圆" panose="02010509060101010101" pitchFamily="49" charset="-122"/>
                </a:rPr>
                <a:t>约束条件</a:t>
              </a:r>
              <a:r>
                <a:rPr kumimoji="1" lang="zh-CN" altLang="en-US" sz="2400" b="0" dirty="0"/>
                <a:t>       ∑ </a:t>
              </a:r>
              <a:r>
                <a:rPr kumimoji="1" lang="en-US" altLang="zh-CN" sz="2400" b="0" dirty="0" err="1"/>
                <a:t>w</a:t>
              </a:r>
              <a:r>
                <a:rPr kumimoji="1" lang="en-US" altLang="zh-CN" sz="2400" b="0" baseline="-25000" dirty="0" err="1"/>
                <a:t>i</a:t>
              </a:r>
              <a:r>
                <a:rPr kumimoji="1" lang="en-US" altLang="zh-CN" sz="2400" b="0" dirty="0" err="1"/>
                <a:t>x</a:t>
              </a:r>
              <a:r>
                <a:rPr kumimoji="1" lang="en-US" altLang="zh-CN" sz="2400" b="0" baseline="-25000" dirty="0" err="1"/>
                <a:t>i</a:t>
              </a:r>
              <a:r>
                <a:rPr kumimoji="1" lang="en-US" altLang="zh-CN" sz="2400" b="0" dirty="0" err="1"/>
                <a:t>≤M</a:t>
              </a:r>
              <a:r>
                <a:rPr kumimoji="1" lang="en-US" altLang="zh-CN" sz="2400" b="0" dirty="0"/>
                <a:t>          </a:t>
              </a:r>
              <a:r>
                <a:rPr kumimoji="1" lang="en-US" altLang="zh-CN" sz="2400" b="0" dirty="0" err="1"/>
                <a:t>w</a:t>
              </a:r>
              <a:r>
                <a:rPr kumimoji="1" lang="en-US" altLang="zh-CN" sz="2400" b="0" baseline="-25000" dirty="0" err="1"/>
                <a:t>i</a:t>
              </a:r>
              <a:r>
                <a:rPr kumimoji="1" lang="en-US" altLang="zh-CN" sz="2400" b="0" dirty="0"/>
                <a:t>&gt;0, 1≤i≤n	</a:t>
              </a:r>
              <a:endParaRPr kumimoji="1" lang="en-US" altLang="zh-CN" sz="2400" b="0" dirty="0"/>
            </a:p>
          </p:txBody>
        </p:sp>
        <p:sp>
          <p:nvSpPr>
            <p:cNvPr id="20491" name="Text Box 9"/>
            <p:cNvSpPr txBox="1">
              <a:spLocks noChangeArrowheads="1"/>
            </p:cNvSpPr>
            <p:nvPr/>
          </p:nvSpPr>
          <p:spPr bwMode="auto">
            <a:xfrm>
              <a:off x="3969053" y="4221088"/>
              <a:ext cx="902811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600" b="0" dirty="0">
                  <a:latin typeface="Times New Roman" panose="02020603050405020304" pitchFamily="18" charset="0"/>
                </a:rPr>
                <a:t>1</a:t>
              </a:r>
              <a:r>
                <a:rPr kumimoji="1" lang="en-US" altLang="zh-CN" sz="1600" b="0" dirty="0">
                  <a:latin typeface="宋体" panose="02010600030101010101" pitchFamily="2" charset="-122"/>
                </a:rPr>
                <a:t>≤i≤n</a:t>
              </a:r>
              <a:endParaRPr kumimoji="1" lang="en-US" altLang="zh-CN" sz="1600" b="0" dirty="0">
                <a:latin typeface="宋体" panose="02010600030101010101" pitchFamily="2" charset="-122"/>
              </a:endParaRPr>
            </a:p>
          </p:txBody>
        </p:sp>
        <p:sp>
          <p:nvSpPr>
            <p:cNvPr id="20492" name="Text Box 10"/>
            <p:cNvSpPr txBox="1">
              <a:spLocks noChangeArrowheads="1"/>
            </p:cNvSpPr>
            <p:nvPr/>
          </p:nvSpPr>
          <p:spPr bwMode="auto">
            <a:xfrm>
              <a:off x="3935760" y="4797152"/>
              <a:ext cx="902811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600" b="0" dirty="0">
                  <a:latin typeface="Times New Roman" panose="02020603050405020304" pitchFamily="18" charset="0"/>
                </a:rPr>
                <a:t>1</a:t>
              </a:r>
              <a:r>
                <a:rPr kumimoji="1" lang="en-US" altLang="zh-CN" sz="1600" b="0" dirty="0">
                  <a:latin typeface="宋体" panose="02010600030101010101" pitchFamily="2" charset="-122"/>
                </a:rPr>
                <a:t>≤i≤n</a:t>
              </a:r>
              <a:endParaRPr kumimoji="1" lang="en-US" altLang="zh-CN" sz="1600" b="0" dirty="0">
                <a:latin typeface="宋体" panose="02010600030101010101" pitchFamily="2" charset="-122"/>
              </a:endParaRPr>
            </a:p>
          </p:txBody>
        </p:sp>
        <p:sp>
          <p:nvSpPr>
            <p:cNvPr id="20493" name="Rectangle 11"/>
            <p:cNvSpPr>
              <a:spLocks noChangeArrowheads="1"/>
            </p:cNvSpPr>
            <p:nvPr/>
          </p:nvSpPr>
          <p:spPr bwMode="auto">
            <a:xfrm>
              <a:off x="2279577" y="3861792"/>
              <a:ext cx="5760639" cy="1295400"/>
            </a:xfrm>
            <a:prstGeom prst="rect">
              <a:avLst/>
            </a:prstGeom>
            <a:noFill/>
            <a:ln w="19050" algn="ctr">
              <a:solidFill>
                <a:srgbClr val="FF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4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0" dirty="0"/>
                <a:t>	</a:t>
              </a:r>
              <a:endParaRPr kumimoji="1" lang="en-US" altLang="zh-CN" sz="2400" b="0" dirty="0"/>
            </a:p>
          </p:txBody>
        </p:sp>
      </p:grpSp>
      <p:sp>
        <p:nvSpPr>
          <p:cNvPr id="16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/>
          <a:p>
            <a:pPr>
              <a:defRPr/>
            </a:pPr>
            <a:fld id="{0CE838A2-A49A-4A20-A5DD-EFD81F6874A2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4000" dirty="0"/>
              <a:t>背包问题实例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0690"/>
            <a:ext cx="10515600" cy="4665661"/>
          </a:xfrm>
        </p:spPr>
        <p:txBody>
          <a:bodyPr/>
          <a:lstStyle/>
          <a:p>
            <a:r>
              <a:rPr lang="zh-CN" altLang="en-US" sz="2400" dirty="0"/>
              <a:t>考虑下列情况下的背包问题：</a:t>
            </a:r>
            <a:endParaRPr lang="en-US" altLang="zh-CN" sz="2400" dirty="0"/>
          </a:p>
          <a:p>
            <a:pPr lvl="1"/>
            <a:r>
              <a:rPr lang="en-US" altLang="zh-CN" sz="2400" dirty="0"/>
              <a:t>n=3</a:t>
            </a:r>
            <a:r>
              <a:rPr kumimoji="1" lang="en-US" altLang="zh-CN" sz="2400" dirty="0"/>
              <a:t>, </a:t>
            </a:r>
            <a:r>
              <a:rPr lang="en-US" altLang="zh-CN" sz="2400" dirty="0"/>
              <a:t>M=20</a:t>
            </a:r>
            <a:r>
              <a:rPr kumimoji="1" lang="en-US" altLang="zh-CN" sz="2400" dirty="0"/>
              <a:t>, (p</a:t>
            </a:r>
            <a:r>
              <a:rPr kumimoji="1" lang="en-US" altLang="zh-CN" sz="2400" baseline="-25000" dirty="0"/>
              <a:t>1</a:t>
            </a:r>
            <a:r>
              <a:rPr kumimoji="1" lang="en-US" altLang="zh-CN" sz="2400" dirty="0"/>
              <a:t>,p</a:t>
            </a:r>
            <a:r>
              <a:rPr kumimoji="1" lang="en-US" altLang="zh-CN" sz="2400" baseline="-25000" dirty="0"/>
              <a:t>2</a:t>
            </a:r>
            <a:r>
              <a:rPr kumimoji="1" lang="en-US" altLang="zh-CN" sz="2400" dirty="0"/>
              <a:t>,p</a:t>
            </a:r>
            <a:r>
              <a:rPr kumimoji="1" lang="en-US" altLang="zh-CN" sz="2400" baseline="-25000" dirty="0"/>
              <a:t>3</a:t>
            </a:r>
            <a:r>
              <a:rPr kumimoji="1" lang="en-US" altLang="zh-CN" sz="2400" dirty="0"/>
              <a:t>)=(25,24,15), (w</a:t>
            </a:r>
            <a:r>
              <a:rPr kumimoji="1" lang="en-US" altLang="zh-CN" sz="2400" baseline="-25000" dirty="0"/>
              <a:t>1</a:t>
            </a:r>
            <a:r>
              <a:rPr kumimoji="1" lang="en-US" altLang="zh-CN" sz="2400" dirty="0"/>
              <a:t>,w</a:t>
            </a:r>
            <a:r>
              <a:rPr kumimoji="1" lang="en-US" altLang="zh-CN" sz="2400" baseline="-25000" dirty="0"/>
              <a:t>2</a:t>
            </a:r>
            <a:r>
              <a:rPr kumimoji="1" lang="en-US" altLang="zh-CN" sz="2400" dirty="0"/>
              <a:t>,w</a:t>
            </a:r>
            <a:r>
              <a:rPr kumimoji="1" lang="en-US" altLang="zh-CN" sz="2400" baseline="-25000" dirty="0"/>
              <a:t>3</a:t>
            </a:r>
            <a:r>
              <a:rPr kumimoji="1" lang="en-US" altLang="zh-CN" sz="2400" dirty="0"/>
              <a:t>)=(18,15,10)</a:t>
            </a:r>
            <a:endParaRPr kumimoji="1"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分析：</a:t>
            </a:r>
            <a:endParaRPr lang="en-US" altLang="zh-CN" sz="2400" dirty="0"/>
          </a:p>
          <a:p>
            <a:pPr lvl="1"/>
            <a:r>
              <a:rPr lang="zh-CN" altLang="en-US" sz="2400" dirty="0"/>
              <a:t>按效益值的非增次序</a:t>
            </a:r>
            <a:endParaRPr lang="en-US" altLang="zh-CN" sz="2400" dirty="0"/>
          </a:p>
          <a:p>
            <a:pPr lvl="1"/>
            <a:r>
              <a:rPr lang="zh-CN" altLang="en-US" sz="2400" dirty="0"/>
              <a:t>按物品重量的非降次序</a:t>
            </a:r>
            <a:endParaRPr lang="en-US" altLang="zh-CN" sz="2400" dirty="0"/>
          </a:p>
          <a:p>
            <a:pPr lvl="1"/>
            <a:r>
              <a:rPr lang="zh-CN" altLang="en-US" sz="2400" dirty="0"/>
              <a:t>按</a:t>
            </a:r>
            <a:r>
              <a:rPr lang="en-US" altLang="zh-CN" sz="2400" dirty="0"/>
              <a:t>pi/</a:t>
            </a:r>
            <a:r>
              <a:rPr lang="en-US" altLang="zh-CN" sz="2400" dirty="0" err="1"/>
              <a:t>wi</a:t>
            </a:r>
            <a:r>
              <a:rPr lang="zh-CN" altLang="en-US" sz="2400" dirty="0"/>
              <a:t>比值的非增次序</a:t>
            </a:r>
            <a:endParaRPr lang="en-US" altLang="zh-CN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E838A2-A49A-4A20-A5DD-EFD81F6874A2}" type="slidenum">
              <a:rPr lang="en-US" altLang="zh-CN" smtClean="0"/>
            </a:fld>
            <a:endParaRPr lang="en-US" altLang="zh-CN"/>
          </a:p>
        </p:txBody>
      </p:sp>
      <p:graphicFrame>
        <p:nvGraphicFramePr>
          <p:cNvPr id="5" name="Group 61"/>
          <p:cNvGraphicFramePr>
            <a:graphicFrameLocks noGrp="1"/>
          </p:cNvGraphicFramePr>
          <p:nvPr/>
        </p:nvGraphicFramePr>
        <p:xfrm>
          <a:off x="4587007" y="3186037"/>
          <a:ext cx="4173289" cy="517525"/>
        </p:xfrm>
        <a:graphic>
          <a:graphicData uri="http://schemas.openxmlformats.org/drawingml/2006/table">
            <a:tbl>
              <a:tblPr/>
              <a:tblGrid>
                <a:gridCol w="1613791"/>
                <a:gridCol w="1241149"/>
                <a:gridCol w="1318349"/>
              </a:tblGrid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(x</a:t>
                      </a:r>
                      <a:r>
                        <a:rPr kumimoji="0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,x</a:t>
                      </a:r>
                      <a:r>
                        <a:rPr kumimoji="0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,x</a:t>
                      </a:r>
                      <a:r>
                        <a:rPr kumimoji="0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)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434" marB="45434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∑</a:t>
                      </a:r>
                      <a:r>
                        <a:rPr kumimoji="1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w</a:t>
                      </a:r>
                      <a:r>
                        <a:rPr kumimoji="1" lang="en-US" altLang="zh-CN" sz="2400" b="0" i="0" u="none" strike="noStrike" cap="none" normalizeH="0" baseline="-25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</a:t>
                      </a:r>
                      <a:r>
                        <a:rPr kumimoji="1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kumimoji="1" lang="en-US" altLang="zh-CN" sz="2400" b="0" i="0" u="none" strike="noStrike" cap="none" normalizeH="0" baseline="-25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</a:t>
                      </a:r>
                      <a:endParaRPr kumimoji="1" lang="en-US" altLang="zh-CN" sz="24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434" marB="45434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∑</a:t>
                      </a:r>
                      <a:r>
                        <a:rPr kumimoji="1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p</a:t>
                      </a:r>
                      <a:r>
                        <a:rPr kumimoji="1" lang="en-US" altLang="zh-CN" sz="2400" b="0" i="0" u="none" strike="noStrike" cap="none" normalizeH="0" baseline="-25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</a:t>
                      </a:r>
                      <a:r>
                        <a:rPr kumimoji="1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kumimoji="1" lang="en-US" altLang="zh-CN" sz="2400" b="0" i="0" u="none" strike="noStrike" cap="none" normalizeH="0" baseline="-25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</a:t>
                      </a:r>
                      <a:endParaRPr kumimoji="1" lang="en-US" altLang="zh-CN" sz="24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434" marB="45434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Group 60"/>
          <p:cNvGraphicFramePr>
            <a:graphicFrameLocks noGrp="1"/>
          </p:cNvGraphicFramePr>
          <p:nvPr/>
        </p:nvGraphicFramePr>
        <p:xfrm>
          <a:off x="4584974" y="3703563"/>
          <a:ext cx="4175322" cy="517525"/>
        </p:xfrm>
        <a:graphic>
          <a:graphicData uri="http://schemas.openxmlformats.org/drawingml/2006/table">
            <a:tbl>
              <a:tblPr/>
              <a:tblGrid>
                <a:gridCol w="1634209"/>
                <a:gridCol w="1221574"/>
                <a:gridCol w="1319539"/>
              </a:tblGrid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(1,2/15,0)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T="45434" marB="45434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20</a:t>
                      </a:r>
                      <a:endParaRPr kumimoji="1" lang="en-US" altLang="zh-CN" sz="20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T="45434" marB="45434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28.2</a:t>
                      </a:r>
                      <a:endParaRPr kumimoji="1" lang="en-US" altLang="zh-CN" sz="20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T="45434" marB="45434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Group 28"/>
          <p:cNvGraphicFramePr>
            <a:graphicFrameLocks noGrp="1"/>
          </p:cNvGraphicFramePr>
          <p:nvPr/>
        </p:nvGraphicFramePr>
        <p:xfrm>
          <a:off x="4583832" y="4098712"/>
          <a:ext cx="4176464" cy="405066"/>
        </p:xfrm>
        <a:graphic>
          <a:graphicData uri="http://schemas.openxmlformats.org/drawingml/2006/table">
            <a:tbl>
              <a:tblPr/>
              <a:tblGrid>
                <a:gridCol w="1634656"/>
                <a:gridCol w="1221908"/>
                <a:gridCol w="1319900"/>
              </a:tblGrid>
              <a:tr h="4050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(</a:t>
                      </a:r>
                      <a:r>
                        <a:rPr kumimoji="1" lang="en-US" altLang="zh-CN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0,2/3,1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)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20</a:t>
                      </a:r>
                      <a:endParaRPr kumimoji="1" lang="en-US" altLang="zh-CN" sz="20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31</a:t>
                      </a:r>
                      <a:endParaRPr kumimoji="1" lang="en-US" altLang="zh-CN" sz="20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Group 41"/>
          <p:cNvGraphicFramePr>
            <a:graphicFrameLocks noGrp="1"/>
          </p:cNvGraphicFramePr>
          <p:nvPr/>
        </p:nvGraphicFramePr>
        <p:xfrm>
          <a:off x="4583832" y="4503779"/>
          <a:ext cx="4104456" cy="396240"/>
        </p:xfrm>
        <a:graphic>
          <a:graphicData uri="http://schemas.openxmlformats.org/drawingml/2006/table">
            <a:tbl>
              <a:tblPr/>
              <a:tblGrid>
                <a:gridCol w="1656082"/>
                <a:gridCol w="1151232"/>
                <a:gridCol w="1297142"/>
              </a:tblGrid>
              <a:tr h="3888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(0,1,1/2)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20</a:t>
                      </a:r>
                      <a:endParaRPr kumimoji="1" lang="en-US" altLang="zh-CN" sz="20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31.5</a:t>
                      </a:r>
                      <a:endParaRPr kumimoji="1" lang="en-US" altLang="zh-CN" sz="2000" b="0" i="0" u="none" strike="noStrike" cap="none" normalizeH="0" baseline="-2500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8832304" y="3155592"/>
            <a:ext cx="2088232" cy="499231"/>
          </a:xfrm>
          <a:prstGeom prst="wedgeRoundRectCallout">
            <a:avLst>
              <a:gd name="adj1" fmla="val -53260"/>
              <a:gd name="adj2" fmla="val 96828"/>
              <a:gd name="adj3" fmla="val 16667"/>
            </a:avLst>
          </a:prstGeom>
          <a:solidFill>
            <a:schemeClr val="bg1"/>
          </a:solidFill>
          <a:ln w="9525">
            <a:solidFill>
              <a:schemeClr val="accent1">
                <a:lumMod val="75000"/>
              </a:schemeClr>
            </a:solidFill>
            <a:miter lim="800000"/>
          </a:ln>
          <a:effectLst/>
        </p:spPr>
        <p:txBody>
          <a:bodyPr/>
          <a:lstStyle/>
          <a:p>
            <a:pPr>
              <a:spcBef>
                <a:spcPct val="0"/>
              </a:spcBef>
            </a:pPr>
            <a:r>
              <a:rPr lang="zh-CN" altLang="en-US" sz="20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容量消耗过快</a:t>
            </a:r>
            <a:endParaRPr lang="zh-CN" altLang="en-US" sz="2000" dirty="0">
              <a:latin typeface="Arial" panose="020B0604020202020204" pitchFamily="34" charset="0"/>
              <a:ea typeface="幼圆" panose="020105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8864733" y="3963288"/>
            <a:ext cx="2088232" cy="499231"/>
          </a:xfrm>
          <a:prstGeom prst="wedgeRoundRectCallout">
            <a:avLst>
              <a:gd name="adj1" fmla="val -59575"/>
              <a:gd name="adj2" fmla="val -7081"/>
              <a:gd name="adj3" fmla="val 16667"/>
            </a:avLst>
          </a:prstGeom>
          <a:solidFill>
            <a:schemeClr val="bg1"/>
          </a:solidFill>
          <a:ln w="9525">
            <a:solidFill>
              <a:schemeClr val="accent1">
                <a:lumMod val="75000"/>
              </a:schemeClr>
            </a:solidFill>
            <a:miter lim="800000"/>
          </a:ln>
          <a:effectLst/>
        </p:spPr>
        <p:txBody>
          <a:bodyPr/>
          <a:lstStyle/>
          <a:p>
            <a:pPr>
              <a:spcBef>
                <a:spcPct val="0"/>
              </a:spcBef>
            </a:pPr>
            <a:r>
              <a:rPr lang="zh-CN" altLang="en-US" sz="20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效益值增长缓慢</a:t>
            </a:r>
            <a:endParaRPr lang="zh-CN" altLang="en-US" sz="2000" dirty="0">
              <a:latin typeface="Arial" panose="020B0604020202020204" pitchFamily="34" charset="0"/>
              <a:ea typeface="幼圆" panose="020105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auto">
          <a:xfrm>
            <a:off x="8859280" y="4571602"/>
            <a:ext cx="2088232" cy="1096245"/>
          </a:xfrm>
          <a:prstGeom prst="wedgeRoundRectCallout">
            <a:avLst>
              <a:gd name="adj1" fmla="val -59576"/>
              <a:gd name="adj2" fmla="val -37715"/>
              <a:gd name="adj3" fmla="val 16667"/>
            </a:avLst>
          </a:prstGeom>
          <a:solidFill>
            <a:schemeClr val="bg1"/>
          </a:solidFill>
          <a:ln w="9525">
            <a:solidFill>
              <a:schemeClr val="accent1">
                <a:lumMod val="75000"/>
              </a:schemeClr>
            </a:solidFill>
            <a:miter lim="800000"/>
          </a:ln>
          <a:effectLst/>
        </p:spPr>
        <p:txBody>
          <a:bodyPr/>
          <a:lstStyle/>
          <a:p>
            <a:pPr>
              <a:spcBef>
                <a:spcPct val="0"/>
              </a:spcBef>
            </a:pPr>
            <a:r>
              <a:rPr lang="zh-CN" altLang="en-US" sz="20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每消耗单位容量，将获得当前最大的效益值</a:t>
            </a:r>
            <a:endParaRPr lang="zh-CN" altLang="en-US" sz="2000" dirty="0">
              <a:latin typeface="Arial" panose="020B0604020202020204" pitchFamily="34" charset="0"/>
              <a:ea typeface="幼圆" panose="02010509060101010101" pitchFamily="49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4000" dirty="0"/>
              <a:t>算法</a:t>
            </a:r>
            <a:r>
              <a:rPr kumimoji="1" lang="en-US" altLang="zh-CN" sz="4000" dirty="0"/>
              <a:t>5.2 </a:t>
            </a:r>
            <a:r>
              <a:rPr kumimoji="1" lang="zh-CN" altLang="en-US" sz="4000" dirty="0"/>
              <a:t>背包问题的贪心算法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83432" y="2098618"/>
            <a:ext cx="9722296" cy="4408575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ct val="0"/>
              </a:spcBef>
              <a:buClrTx/>
              <a:buSzTx/>
              <a:buNone/>
            </a:pPr>
            <a:r>
              <a:rPr kumimoji="1" lang="en-US" altLang="zh-CN" sz="2400" dirty="0"/>
              <a:t>procedure GREEDY-KNAPSACK(</a:t>
            </a:r>
            <a:r>
              <a:rPr kumimoji="1" lang="en-US" altLang="zh-CN" sz="2400" dirty="0" err="1"/>
              <a:t>P,W,M,X,n</a:t>
            </a:r>
            <a:r>
              <a:rPr kumimoji="1" lang="en-US" altLang="zh-CN" sz="2400" dirty="0"/>
              <a:t>)</a:t>
            </a:r>
            <a:endParaRPr kumimoji="1" lang="en-US" altLang="zh-CN" sz="2400" dirty="0"/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kumimoji="1" lang="en-US" altLang="zh-CN" sz="2400" dirty="0"/>
              <a:t>real  P(1:n), W(1:n), X(1:n), M, cu; //X</a:t>
            </a:r>
            <a:r>
              <a:rPr kumimoji="1" lang="zh-CN" altLang="en-US" sz="2400" dirty="0"/>
              <a:t>表示解向量</a:t>
            </a:r>
            <a:r>
              <a:rPr kumimoji="1" lang="en-US" altLang="zh-CN" sz="2400" dirty="0"/>
              <a:t>   </a:t>
            </a:r>
            <a:endParaRPr kumimoji="1" lang="en-US" altLang="zh-CN" sz="2400" dirty="0"/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kumimoji="1" lang="en-US" altLang="zh-CN" sz="2400" dirty="0"/>
              <a:t>integer   </a:t>
            </a:r>
            <a:r>
              <a:rPr kumimoji="1" lang="en-US" altLang="zh-CN" sz="2400" dirty="0" err="1"/>
              <a:t>i</a:t>
            </a:r>
            <a:r>
              <a:rPr kumimoji="1" lang="en-US" altLang="zh-CN" sz="2400" dirty="0"/>
              <a:t>, n;</a:t>
            </a:r>
            <a:endParaRPr kumimoji="1" lang="en-US" altLang="zh-CN" sz="2400" dirty="0"/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kumimoji="1" lang="en-US" altLang="zh-CN" sz="2400" dirty="0"/>
              <a:t>X</a:t>
            </a:r>
            <a:r>
              <a:rPr kumimoji="1" lang="en-US" altLang="zh-CN" sz="2000" dirty="0">
                <a:sym typeface="Wingdings" panose="05000000000000000000" pitchFamily="2" charset="2"/>
              </a:rPr>
              <a:t></a:t>
            </a:r>
            <a:r>
              <a:rPr kumimoji="1" lang="en-US" altLang="zh-CN" sz="2000" dirty="0"/>
              <a:t> </a:t>
            </a:r>
            <a:r>
              <a:rPr kumimoji="1" lang="en-US" altLang="zh-CN" sz="2400" dirty="0">
                <a:sym typeface="Wingdings" panose="05000000000000000000" pitchFamily="2" charset="2"/>
              </a:rPr>
              <a:t>0 </a:t>
            </a:r>
            <a:endParaRPr kumimoji="1" lang="en-US" altLang="zh-CN" sz="2400" dirty="0">
              <a:sym typeface="Wingdings" panose="05000000000000000000" pitchFamily="2" charset="2"/>
            </a:endParaRPr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kumimoji="1" lang="en-US" altLang="zh-CN" sz="2400" dirty="0">
                <a:sym typeface="Wingdings" panose="05000000000000000000" pitchFamily="2" charset="2"/>
              </a:rPr>
              <a:t>cu </a:t>
            </a:r>
            <a:r>
              <a:rPr kumimoji="1" lang="en-US" altLang="zh-CN" sz="2000" dirty="0">
                <a:sym typeface="Wingdings" panose="05000000000000000000" pitchFamily="2" charset="2"/>
              </a:rPr>
              <a:t> </a:t>
            </a:r>
            <a:r>
              <a:rPr kumimoji="1" lang="en-US" altLang="zh-CN" sz="2400" dirty="0">
                <a:sym typeface="Wingdings" panose="05000000000000000000" pitchFamily="2" charset="2"/>
              </a:rPr>
              <a:t>M //cu</a:t>
            </a:r>
            <a:r>
              <a:rPr kumimoji="1" lang="zh-CN" altLang="en-US" sz="2400" dirty="0">
                <a:sym typeface="Wingdings" panose="05000000000000000000" pitchFamily="2" charset="2"/>
              </a:rPr>
              <a:t>表示</a:t>
            </a:r>
            <a:r>
              <a:rPr kumimoji="1" lang="zh-CN" altLang="en-US" sz="2400" dirty="0">
                <a:latin typeface="Times New Roman" panose="02020603050405020304" pitchFamily="18" charset="0"/>
              </a:rPr>
              <a:t>背包剩余容量</a:t>
            </a:r>
            <a:endParaRPr kumimoji="1" lang="en-US" altLang="zh-CN" sz="2400" dirty="0">
              <a:sym typeface="Wingdings" panose="05000000000000000000" pitchFamily="2" charset="2"/>
            </a:endParaRPr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kumimoji="1" lang="en-US" altLang="zh-CN" sz="2400" dirty="0">
                <a:sym typeface="Wingdings" panose="05000000000000000000" pitchFamily="2" charset="2"/>
              </a:rPr>
              <a:t>for </a:t>
            </a:r>
            <a:r>
              <a:rPr kumimoji="1" lang="en-US" altLang="zh-CN" sz="2400" dirty="0" err="1">
                <a:sym typeface="Wingdings" panose="05000000000000000000" pitchFamily="2" charset="2"/>
              </a:rPr>
              <a:t>i</a:t>
            </a:r>
            <a:r>
              <a:rPr kumimoji="1" lang="en-US" altLang="zh-CN" sz="2400" dirty="0">
                <a:sym typeface="Wingdings" panose="05000000000000000000" pitchFamily="2" charset="2"/>
              </a:rPr>
              <a:t> </a:t>
            </a:r>
            <a:r>
              <a:rPr kumimoji="1" lang="en-US" altLang="zh-CN" sz="2000" dirty="0">
                <a:sym typeface="Wingdings" panose="05000000000000000000" pitchFamily="2" charset="2"/>
              </a:rPr>
              <a:t> </a:t>
            </a:r>
            <a:r>
              <a:rPr kumimoji="1" lang="en-US" altLang="zh-CN" sz="2400" dirty="0">
                <a:sym typeface="Wingdings" panose="05000000000000000000" pitchFamily="2" charset="2"/>
              </a:rPr>
              <a:t>1 to n do </a:t>
            </a:r>
            <a:endParaRPr kumimoji="1" lang="en-US" altLang="zh-CN" sz="2400" dirty="0">
              <a:sym typeface="Wingdings" panose="05000000000000000000" pitchFamily="2" charset="2"/>
            </a:endParaRPr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kumimoji="1" lang="en-US" altLang="zh-CN" sz="2400" dirty="0">
                <a:sym typeface="Wingdings" panose="05000000000000000000" pitchFamily="2" charset="2"/>
              </a:rPr>
              <a:t>      if  (W(</a:t>
            </a:r>
            <a:r>
              <a:rPr kumimoji="1" lang="en-US" altLang="zh-CN" sz="2400" dirty="0" err="1">
                <a:sym typeface="Wingdings" panose="05000000000000000000" pitchFamily="2" charset="2"/>
              </a:rPr>
              <a:t>i</a:t>
            </a:r>
            <a:r>
              <a:rPr kumimoji="1" lang="en-US" altLang="zh-CN" sz="2400" dirty="0">
                <a:sym typeface="Wingdings" panose="05000000000000000000" pitchFamily="2" charset="2"/>
              </a:rPr>
              <a:t>)&gt;cu)  then  exit </a:t>
            </a:r>
            <a:r>
              <a:rPr kumimoji="1" lang="en-US" altLang="zh-CN" sz="2400" dirty="0" err="1">
                <a:sym typeface="Wingdings" panose="05000000000000000000" pitchFamily="2" charset="2"/>
              </a:rPr>
              <a:t>endif</a:t>
            </a:r>
            <a:r>
              <a:rPr kumimoji="1" lang="en-US" altLang="zh-CN" sz="2400" dirty="0">
                <a:sym typeface="Wingdings" panose="05000000000000000000" pitchFamily="2" charset="2"/>
              </a:rPr>
              <a:t>  </a:t>
            </a:r>
            <a:endParaRPr kumimoji="1" lang="en-US" altLang="zh-CN" sz="2400" dirty="0">
              <a:sym typeface="Wingdings" panose="05000000000000000000" pitchFamily="2" charset="2"/>
            </a:endParaRPr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kumimoji="1" lang="en-US" altLang="zh-CN" sz="2400" dirty="0">
                <a:sym typeface="Wingdings" panose="05000000000000000000" pitchFamily="2" charset="2"/>
              </a:rPr>
              <a:t>      X(</a:t>
            </a:r>
            <a:r>
              <a:rPr kumimoji="1" lang="en-US" altLang="zh-CN" sz="2400" dirty="0" err="1">
                <a:sym typeface="Wingdings" panose="05000000000000000000" pitchFamily="2" charset="2"/>
              </a:rPr>
              <a:t>i</a:t>
            </a:r>
            <a:r>
              <a:rPr kumimoji="1" lang="en-US" altLang="zh-CN" sz="2400" dirty="0">
                <a:sym typeface="Wingdings" panose="05000000000000000000" pitchFamily="2" charset="2"/>
              </a:rPr>
              <a:t>) </a:t>
            </a:r>
            <a:r>
              <a:rPr kumimoji="1" lang="en-US" altLang="zh-CN" sz="2000" dirty="0">
                <a:sym typeface="Wingdings" panose="05000000000000000000" pitchFamily="2" charset="2"/>
              </a:rPr>
              <a:t> </a:t>
            </a:r>
            <a:r>
              <a:rPr kumimoji="1" lang="en-US" altLang="zh-CN" sz="2400" dirty="0">
                <a:sym typeface="Wingdings" panose="05000000000000000000" pitchFamily="2" charset="2"/>
              </a:rPr>
              <a:t>1  </a:t>
            </a:r>
            <a:endParaRPr kumimoji="1" lang="en-US" altLang="zh-CN" sz="2400" dirty="0">
              <a:sym typeface="Wingdings" panose="05000000000000000000" pitchFamily="2" charset="2"/>
            </a:endParaRPr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kumimoji="1" lang="en-US" altLang="zh-CN" sz="2400" dirty="0">
                <a:sym typeface="Wingdings" panose="05000000000000000000" pitchFamily="2" charset="2"/>
              </a:rPr>
              <a:t>      cu </a:t>
            </a:r>
            <a:r>
              <a:rPr kumimoji="1" lang="en-US" altLang="zh-CN" sz="2000" dirty="0">
                <a:sym typeface="Wingdings" panose="05000000000000000000" pitchFamily="2" charset="2"/>
              </a:rPr>
              <a:t> </a:t>
            </a:r>
            <a:r>
              <a:rPr kumimoji="1" lang="en-US" altLang="zh-CN" sz="2400" dirty="0">
                <a:sym typeface="Wingdings" panose="05000000000000000000" pitchFamily="2" charset="2"/>
              </a:rPr>
              <a:t>cu-W(</a:t>
            </a:r>
            <a:r>
              <a:rPr kumimoji="1" lang="en-US" altLang="zh-CN" sz="2400" dirty="0" err="1">
                <a:sym typeface="Wingdings" panose="05000000000000000000" pitchFamily="2" charset="2"/>
              </a:rPr>
              <a:t>i</a:t>
            </a:r>
            <a:r>
              <a:rPr kumimoji="1" lang="en-US" altLang="zh-CN" sz="2400" dirty="0">
                <a:sym typeface="Wingdings" panose="05000000000000000000" pitchFamily="2" charset="2"/>
              </a:rPr>
              <a:t>)</a:t>
            </a:r>
            <a:endParaRPr kumimoji="1" lang="en-US" altLang="zh-CN" sz="2400" dirty="0">
              <a:sym typeface="Wingdings" panose="05000000000000000000" pitchFamily="2" charset="2"/>
            </a:endParaRPr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kumimoji="1" lang="en-US" altLang="zh-CN" sz="2400" dirty="0">
                <a:sym typeface="Wingdings" panose="05000000000000000000" pitchFamily="2" charset="2"/>
              </a:rPr>
              <a:t>repeat</a:t>
            </a:r>
            <a:endParaRPr kumimoji="1" lang="en-US" altLang="zh-CN" sz="2400" dirty="0">
              <a:sym typeface="Wingdings" panose="05000000000000000000" pitchFamily="2" charset="2"/>
            </a:endParaRPr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kumimoji="1" lang="en-US" altLang="zh-CN" sz="2400" dirty="0">
                <a:sym typeface="Wingdings" panose="05000000000000000000" pitchFamily="2" charset="2"/>
              </a:rPr>
              <a:t>if (</a:t>
            </a:r>
            <a:r>
              <a:rPr kumimoji="1" lang="en-US" altLang="zh-CN" sz="2400" dirty="0" err="1">
                <a:sym typeface="Wingdings" panose="05000000000000000000" pitchFamily="2" charset="2"/>
              </a:rPr>
              <a:t>i</a:t>
            </a:r>
            <a:r>
              <a:rPr kumimoji="1" lang="en-US" altLang="zh-CN" sz="2400" dirty="0" err="1"/>
              <a:t>≤n</a:t>
            </a:r>
            <a:r>
              <a:rPr kumimoji="1" lang="en-US" altLang="zh-CN" sz="2400" dirty="0"/>
              <a:t>) then  X(</a:t>
            </a:r>
            <a:r>
              <a:rPr kumimoji="1" lang="en-US" altLang="zh-CN" sz="2400" dirty="0" err="1"/>
              <a:t>i</a:t>
            </a:r>
            <a:r>
              <a:rPr kumimoji="1" lang="en-US" altLang="zh-CN" sz="2400" dirty="0"/>
              <a:t>) </a:t>
            </a:r>
            <a:r>
              <a:rPr kumimoji="1" lang="en-US" altLang="zh-CN" sz="2000" dirty="0">
                <a:sym typeface="Wingdings" panose="05000000000000000000" pitchFamily="2" charset="2"/>
              </a:rPr>
              <a:t></a:t>
            </a:r>
            <a:r>
              <a:rPr kumimoji="1" lang="en-US" altLang="zh-CN" sz="2000" dirty="0"/>
              <a:t> </a:t>
            </a:r>
            <a:r>
              <a:rPr kumimoji="1" lang="en-US" altLang="zh-CN" sz="2400" dirty="0">
                <a:sym typeface="Wingdings" panose="05000000000000000000" pitchFamily="2" charset="2"/>
              </a:rPr>
              <a:t>cu/W(</a:t>
            </a:r>
            <a:r>
              <a:rPr kumimoji="1" lang="en-US" altLang="zh-CN" sz="2400" dirty="0" err="1">
                <a:sym typeface="Wingdings" panose="05000000000000000000" pitchFamily="2" charset="2"/>
              </a:rPr>
              <a:t>i</a:t>
            </a:r>
            <a:r>
              <a:rPr kumimoji="1" lang="en-US" altLang="zh-CN" sz="2400" dirty="0">
                <a:sym typeface="Wingdings" panose="05000000000000000000" pitchFamily="2" charset="2"/>
              </a:rPr>
              <a:t>) //</a:t>
            </a:r>
            <a:r>
              <a:rPr kumimoji="1" lang="zh-CN" altLang="en-US" sz="2400" dirty="0">
                <a:sym typeface="Wingdings" panose="05000000000000000000" pitchFamily="2" charset="2"/>
              </a:rPr>
              <a:t>物品</a:t>
            </a:r>
            <a:r>
              <a:rPr kumimoji="1" lang="en-US" altLang="zh-CN" sz="2400" dirty="0" err="1">
                <a:sym typeface="Wingdings" panose="05000000000000000000" pitchFamily="2" charset="2"/>
              </a:rPr>
              <a:t>i</a:t>
            </a:r>
            <a:r>
              <a:rPr kumimoji="1" lang="zh-CN" altLang="en-US" sz="2400" dirty="0">
                <a:sym typeface="Wingdings" panose="05000000000000000000" pitchFamily="2" charset="2"/>
              </a:rPr>
              <a:t>放入一部分</a:t>
            </a:r>
            <a:endParaRPr kumimoji="1" lang="en-US" altLang="zh-CN" sz="2400" dirty="0">
              <a:sym typeface="Wingdings" panose="05000000000000000000" pitchFamily="2" charset="2"/>
            </a:endParaRPr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kumimoji="1" lang="en-US" altLang="zh-CN" sz="2400" dirty="0"/>
              <a:t>end  GREEDY-KNAPSACK</a:t>
            </a:r>
            <a:endParaRPr kumimoji="1" lang="en-US" altLang="zh-CN" sz="2400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E838A2-A49A-4A20-A5DD-EFD81F6874A2}" type="slidenum">
              <a:rPr lang="en-US" altLang="zh-CN" smtClean="0"/>
            </a:fld>
            <a:endParaRPr lang="en-US" altLang="zh-CN"/>
          </a:p>
        </p:txBody>
      </p:sp>
      <p:sp>
        <p:nvSpPr>
          <p:cNvPr id="5" name="TextBox 7"/>
          <p:cNvSpPr txBox="1"/>
          <p:nvPr/>
        </p:nvSpPr>
        <p:spPr>
          <a:xfrm flipH="1">
            <a:off x="983432" y="1486111"/>
            <a:ext cx="6552728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 sz="2400" dirty="0">
                <a:latin typeface="幼圆" panose="02010509060101010101" pitchFamily="49" charset="-122"/>
                <a:ea typeface="幼圆" panose="02010509060101010101" pitchFamily="49" charset="-122"/>
              </a:rPr>
              <a:t>先将物品按</a:t>
            </a:r>
            <a:r>
              <a:rPr kumimoji="1" lang="en-US" altLang="zh-CN" sz="24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pi/</a:t>
            </a:r>
            <a:r>
              <a:rPr kumimoji="1" lang="en-US" altLang="zh-CN" sz="2400" dirty="0" err="1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wi</a:t>
            </a:r>
            <a:r>
              <a:rPr kumimoji="1" lang="zh-CN" altLang="en-US" sz="2400" dirty="0">
                <a:latin typeface="幼圆" panose="02010509060101010101" pitchFamily="49" charset="-122"/>
                <a:ea typeface="幼圆" panose="02010509060101010101" pitchFamily="49" charset="-122"/>
              </a:rPr>
              <a:t>比值的非增次序排序</a:t>
            </a:r>
            <a:r>
              <a:rPr kumimoji="1" lang="en-US" altLang="zh-CN" sz="2400" dirty="0">
                <a:latin typeface="幼圆" panose="02010509060101010101" pitchFamily="49" charset="-122"/>
                <a:ea typeface="幼圆" panose="02010509060101010101" pitchFamily="49" charset="-122"/>
              </a:rPr>
              <a:t>(</a:t>
            </a:r>
            <a:r>
              <a:rPr kumimoji="1" lang="zh-CN" altLang="en-US" sz="2400" dirty="0">
                <a:latin typeface="幼圆" panose="02010509060101010101" pitchFamily="49" charset="-122"/>
                <a:ea typeface="幼圆" panose="02010509060101010101" pitchFamily="49" charset="-122"/>
              </a:rPr>
              <a:t>降序</a:t>
            </a:r>
            <a:r>
              <a:rPr kumimoji="1" lang="en-US" altLang="zh-CN" sz="2400" dirty="0">
                <a:latin typeface="幼圆" panose="02010509060101010101" pitchFamily="49" charset="-122"/>
                <a:ea typeface="幼圆" panose="02010509060101010101" pitchFamily="49" charset="-122"/>
              </a:rPr>
              <a:t>)</a:t>
            </a:r>
            <a:endParaRPr lang="en-US" altLang="zh-CN" sz="24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6" name="内容占位符 2"/>
          <p:cNvSpPr txBox="1"/>
          <p:nvPr/>
        </p:nvSpPr>
        <p:spPr>
          <a:xfrm>
            <a:off x="6312024" y="4437112"/>
            <a:ext cx="4968552" cy="4953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110000"/>
              </a:lnSpc>
              <a:spcBef>
                <a:spcPts val="750"/>
              </a:spcBef>
              <a:buClr>
                <a:srgbClr val="1E5293"/>
              </a:buClr>
              <a:buSzPct val="70000"/>
              <a:buFont typeface="Wingdings" panose="05000000000000000000" pitchFamily="2" charset="2"/>
              <a:buChar char="l"/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defRPr>
            </a:lvl1pPr>
            <a:lvl2pPr marL="514350" indent="-171450" algn="l" defTabSz="685800" rtl="0" eaLnBrk="1" latinLnBrk="0" hangingPunct="1">
              <a:lnSpc>
                <a:spcPct val="110000"/>
              </a:lnSpc>
              <a:spcBef>
                <a:spcPts val="375"/>
              </a:spcBef>
              <a:buClr>
                <a:schemeClr val="accent1">
                  <a:lumMod val="60000"/>
                  <a:lumOff val="40000"/>
                </a:schemeClr>
              </a:buClr>
              <a:buSzPct val="70000"/>
              <a:buFont typeface="Wingdings" panose="05000000000000000000" pitchFamily="2" charset="2"/>
              <a:buChar char="l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defRPr>
            </a:lvl2pPr>
            <a:lvl3pPr marL="857250" indent="-171450" algn="l" defTabSz="685800" rtl="0" eaLnBrk="1" latinLnBrk="0" hangingPunct="1">
              <a:lnSpc>
                <a:spcPct val="110000"/>
              </a:lnSpc>
              <a:spcBef>
                <a:spcPts val="375"/>
              </a:spcBef>
              <a:buClr>
                <a:schemeClr val="accent1">
                  <a:lumMod val="60000"/>
                  <a:lumOff val="40000"/>
                </a:schemeClr>
              </a:buClr>
              <a:buSzPct val="70000"/>
              <a:buFont typeface="Wingdings" panose="05000000000000000000" pitchFamily="2" charset="2"/>
              <a:buChar char="l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defRPr>
            </a:lvl3pPr>
            <a:lvl4pPr marL="1200150" indent="-171450" algn="l" defTabSz="685800" rtl="0" eaLnBrk="1" latinLnBrk="0" hangingPunct="1">
              <a:lnSpc>
                <a:spcPct val="110000"/>
              </a:lnSpc>
              <a:spcBef>
                <a:spcPts val="375"/>
              </a:spcBef>
              <a:buClr>
                <a:schemeClr val="accent1">
                  <a:lumMod val="60000"/>
                  <a:lumOff val="40000"/>
                </a:schemeClr>
              </a:buClr>
              <a:buSzPct val="70000"/>
              <a:buFont typeface="Wingdings" panose="05000000000000000000" pitchFamily="2" charset="2"/>
              <a:buChar char="l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defRPr>
            </a:lvl4pPr>
            <a:lvl5pPr marL="1543050" indent="-171450" algn="l" defTabSz="685800" rtl="0" eaLnBrk="1" latinLnBrk="0" hangingPunct="1">
              <a:lnSpc>
                <a:spcPct val="110000"/>
              </a:lnSpc>
              <a:spcBef>
                <a:spcPts val="375"/>
              </a:spcBef>
              <a:buClr>
                <a:schemeClr val="accent1">
                  <a:lumMod val="60000"/>
                  <a:lumOff val="40000"/>
                </a:schemeClr>
              </a:buClr>
              <a:buSzPct val="70000"/>
              <a:buFont typeface="Wingdings" panose="05000000000000000000" pitchFamily="2" charset="2"/>
              <a:buChar char="l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r>
              <a:rPr kumimoji="1" lang="zh-CN" altLang="en-US" sz="2400" dirty="0">
                <a:solidFill>
                  <a:srgbClr val="FF0000"/>
                </a:solidFill>
              </a:rPr>
              <a:t>思考</a:t>
            </a:r>
            <a:r>
              <a:rPr kumimoji="1" lang="en-US" altLang="zh-CN" sz="2400" dirty="0">
                <a:solidFill>
                  <a:srgbClr val="FF0000"/>
                </a:solidFill>
              </a:rPr>
              <a:t>1</a:t>
            </a:r>
            <a:r>
              <a:rPr kumimoji="1" lang="zh-CN" altLang="en-US" sz="2400" dirty="0">
                <a:solidFill>
                  <a:srgbClr val="FF0000"/>
                </a:solidFill>
              </a:rPr>
              <a:t>：</a:t>
            </a:r>
            <a:r>
              <a:rPr lang="en-US" altLang="zh-CN" sz="2400" dirty="0">
                <a:solidFill>
                  <a:srgbClr val="FF0000"/>
                </a:solidFill>
              </a:rPr>
              <a:t> </a:t>
            </a:r>
            <a:r>
              <a:rPr lang="zh-CN" altLang="en-US" sz="2400" dirty="0">
                <a:solidFill>
                  <a:srgbClr val="FF0000"/>
                </a:solidFill>
              </a:rPr>
              <a:t>算法的时间复杂度</a:t>
            </a:r>
            <a:r>
              <a:rPr lang="zh-CN" altLang="en-US" sz="2400" dirty="0">
                <a:solidFill>
                  <a:srgbClr val="FF0000"/>
                </a:solidFill>
                <a:latin typeface="幼圆" panose="02010509060101010101" pitchFamily="49" charset="-122"/>
              </a:rPr>
              <a:t>？</a:t>
            </a:r>
            <a:endParaRPr lang="zh-CN" altLang="en-US" sz="2400" dirty="0">
              <a:solidFill>
                <a:srgbClr val="FF0000"/>
              </a:solidFill>
              <a:latin typeface="幼圆" panose="02010509060101010101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823559" y="4386936"/>
            <a:ext cx="800219" cy="461665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</a:rPr>
              <a:t>O(n)</a:t>
            </a:r>
            <a:endParaRPr lang="en-US" altLang="zh-CN" sz="2400" b="1" dirty="0">
              <a:solidFill>
                <a:srgbClr val="FF0000"/>
              </a:solidFill>
              <a:latin typeface="Arial" panose="020B0604020202020204" pitchFamily="34" charset="0"/>
              <a:ea typeface="新宋体" panose="02010609030101010101" charset="-122"/>
              <a:sym typeface="Wingdings" panose="05000000000000000000" pitchFamily="2" charset="2"/>
            </a:endParaRPr>
          </a:p>
        </p:txBody>
      </p:sp>
      <p:sp>
        <p:nvSpPr>
          <p:cNvPr id="8" name="内容占位符 2"/>
          <p:cNvSpPr txBox="1"/>
          <p:nvPr/>
        </p:nvSpPr>
        <p:spPr>
          <a:xfrm>
            <a:off x="6761234" y="4982660"/>
            <a:ext cx="4862544" cy="4953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110000"/>
              </a:lnSpc>
              <a:spcBef>
                <a:spcPts val="750"/>
              </a:spcBef>
              <a:buClr>
                <a:srgbClr val="1E5293"/>
              </a:buClr>
              <a:buSzPct val="70000"/>
              <a:buFont typeface="Wingdings" panose="05000000000000000000" pitchFamily="2" charset="2"/>
              <a:buChar char="l"/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defRPr>
            </a:lvl1pPr>
            <a:lvl2pPr marL="514350" indent="-171450" algn="l" defTabSz="685800" rtl="0" eaLnBrk="1" latinLnBrk="0" hangingPunct="1">
              <a:lnSpc>
                <a:spcPct val="110000"/>
              </a:lnSpc>
              <a:spcBef>
                <a:spcPts val="375"/>
              </a:spcBef>
              <a:buClr>
                <a:schemeClr val="accent1">
                  <a:lumMod val="60000"/>
                  <a:lumOff val="40000"/>
                </a:schemeClr>
              </a:buClr>
              <a:buSzPct val="70000"/>
              <a:buFont typeface="Wingdings" panose="05000000000000000000" pitchFamily="2" charset="2"/>
              <a:buChar char="l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defRPr>
            </a:lvl2pPr>
            <a:lvl3pPr marL="857250" indent="-171450" algn="l" defTabSz="685800" rtl="0" eaLnBrk="1" latinLnBrk="0" hangingPunct="1">
              <a:lnSpc>
                <a:spcPct val="110000"/>
              </a:lnSpc>
              <a:spcBef>
                <a:spcPts val="375"/>
              </a:spcBef>
              <a:buClr>
                <a:schemeClr val="accent1">
                  <a:lumMod val="60000"/>
                  <a:lumOff val="40000"/>
                </a:schemeClr>
              </a:buClr>
              <a:buSzPct val="70000"/>
              <a:buFont typeface="Wingdings" panose="05000000000000000000" pitchFamily="2" charset="2"/>
              <a:buChar char="l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defRPr>
            </a:lvl3pPr>
            <a:lvl4pPr marL="1200150" indent="-171450" algn="l" defTabSz="685800" rtl="0" eaLnBrk="1" latinLnBrk="0" hangingPunct="1">
              <a:lnSpc>
                <a:spcPct val="110000"/>
              </a:lnSpc>
              <a:spcBef>
                <a:spcPts val="375"/>
              </a:spcBef>
              <a:buClr>
                <a:schemeClr val="accent1">
                  <a:lumMod val="60000"/>
                  <a:lumOff val="40000"/>
                </a:schemeClr>
              </a:buClr>
              <a:buSzPct val="70000"/>
              <a:buFont typeface="Wingdings" panose="05000000000000000000" pitchFamily="2" charset="2"/>
              <a:buChar char="l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defRPr>
            </a:lvl4pPr>
            <a:lvl5pPr marL="1543050" indent="-171450" algn="l" defTabSz="685800" rtl="0" eaLnBrk="1" latinLnBrk="0" hangingPunct="1">
              <a:lnSpc>
                <a:spcPct val="110000"/>
              </a:lnSpc>
              <a:spcBef>
                <a:spcPts val="375"/>
              </a:spcBef>
              <a:buClr>
                <a:schemeClr val="accent1">
                  <a:lumMod val="60000"/>
                  <a:lumOff val="40000"/>
                </a:schemeClr>
              </a:buClr>
              <a:buSzPct val="70000"/>
              <a:buFont typeface="Wingdings" panose="05000000000000000000" pitchFamily="2" charset="2"/>
              <a:buChar char="l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buNone/>
            </a:pPr>
            <a:r>
              <a:rPr kumimoji="1" lang="zh-CN" altLang="en-US" sz="2400" dirty="0">
                <a:solidFill>
                  <a:srgbClr val="FF0000"/>
                </a:solidFill>
              </a:rPr>
              <a:t>思考</a:t>
            </a:r>
            <a:r>
              <a:rPr kumimoji="1" lang="en-US" altLang="zh-CN" sz="2400" dirty="0">
                <a:solidFill>
                  <a:srgbClr val="FF0000"/>
                </a:solidFill>
              </a:rPr>
              <a:t>2</a:t>
            </a:r>
            <a:r>
              <a:rPr kumimoji="1" lang="zh-CN" altLang="en-US" sz="2400" dirty="0">
                <a:solidFill>
                  <a:srgbClr val="FF0000"/>
                </a:solidFill>
              </a:rPr>
              <a:t>：算法中实现了约束条件，如何确认当前可行解是最优解？</a:t>
            </a:r>
            <a:endParaRPr lang="zh-CN" altLang="en-US" sz="2400" dirty="0">
              <a:solidFill>
                <a:srgbClr val="FF0000"/>
              </a:solidFill>
              <a:latin typeface="幼圆" panose="02010509060101010101" pitchFamily="49" charset="-122"/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9360488" y="5980142"/>
            <a:ext cx="936104" cy="499231"/>
          </a:xfrm>
          <a:prstGeom prst="wedgeRoundRectCallout">
            <a:avLst>
              <a:gd name="adj1" fmla="val -52321"/>
              <a:gd name="adj2" fmla="val -72244"/>
              <a:gd name="adj3" fmla="val 16667"/>
            </a:avLst>
          </a:prstGeom>
          <a:solidFill>
            <a:schemeClr val="bg1"/>
          </a:solidFill>
          <a:ln w="9525">
            <a:solidFill>
              <a:schemeClr val="accent1">
                <a:lumMod val="75000"/>
              </a:schemeClr>
            </a:solidFill>
            <a:miter lim="800000"/>
          </a:ln>
          <a:effectLst/>
        </p:spPr>
        <p:txBody>
          <a:bodyPr/>
          <a:lstStyle/>
          <a:p>
            <a:pPr>
              <a:spcBef>
                <a:spcPct val="0"/>
              </a:spcBef>
            </a:pPr>
            <a:r>
              <a:rPr lang="zh-CN" altLang="en-US" sz="20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证明</a:t>
            </a:r>
            <a:endParaRPr lang="zh-CN" altLang="en-US" sz="2000" dirty="0">
              <a:latin typeface="Arial" panose="020B0604020202020204" pitchFamily="34" charset="0"/>
              <a:ea typeface="幼圆" panose="02010509060101010101" pitchFamily="49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4000" dirty="0"/>
              <a:t>最优量度标准证明的基本思想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706714"/>
            <a:ext cx="10515600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kumimoji="1" lang="zh-CN" altLang="en-US" sz="2700" dirty="0"/>
              <a:t>把算法的</a:t>
            </a:r>
            <a:r>
              <a:rPr kumimoji="1" lang="zh-CN" altLang="en-US" sz="2700" dirty="0">
                <a:solidFill>
                  <a:srgbClr val="C00000"/>
                </a:solidFill>
              </a:rPr>
              <a:t>贪心解与</a:t>
            </a:r>
            <a:r>
              <a:rPr kumimoji="1" lang="zh-CN" altLang="en-US" sz="2700" b="1" dirty="0">
                <a:solidFill>
                  <a:srgbClr val="C00000"/>
                </a:solidFill>
              </a:rPr>
              <a:t>最优解</a:t>
            </a:r>
            <a:r>
              <a:rPr kumimoji="1" lang="zh-CN" altLang="en-US" sz="2700" dirty="0">
                <a:solidFill>
                  <a:srgbClr val="C00000"/>
                </a:solidFill>
              </a:rPr>
              <a:t>相比较</a:t>
            </a:r>
            <a:r>
              <a:rPr kumimoji="1" lang="zh-CN" altLang="en-US" sz="2700" dirty="0"/>
              <a:t>，如果这两个解不同，就去找开始不同的第一个</a:t>
            </a:r>
            <a:r>
              <a:rPr kumimoji="1" lang="en-US" altLang="zh-CN" sz="2700" dirty="0"/>
              <a:t>x</a:t>
            </a:r>
            <a:r>
              <a:rPr kumimoji="1" lang="en-US" altLang="zh-CN" sz="2700" baseline="-25000" dirty="0"/>
              <a:t>i</a:t>
            </a:r>
            <a:r>
              <a:rPr kumimoji="1" lang="zh-CN" altLang="en-US" sz="2700" dirty="0"/>
              <a:t>，然后设法用贪心解的</a:t>
            </a:r>
            <a:r>
              <a:rPr kumimoji="1" lang="en-US" altLang="zh-CN" sz="2700" dirty="0"/>
              <a:t>x</a:t>
            </a:r>
            <a:r>
              <a:rPr kumimoji="1" lang="en-US" altLang="zh-CN" sz="2700" baseline="-25000" dirty="0"/>
              <a:t>i</a:t>
            </a:r>
            <a:r>
              <a:rPr kumimoji="1" lang="zh-CN" altLang="en-US" sz="2700" dirty="0"/>
              <a:t>去</a:t>
            </a:r>
            <a:r>
              <a:rPr kumimoji="1" lang="zh-CN" altLang="en-US" sz="2700" b="1" dirty="0">
                <a:solidFill>
                  <a:srgbClr val="C00000"/>
                </a:solidFill>
              </a:rPr>
              <a:t>替换</a:t>
            </a:r>
            <a:r>
              <a:rPr kumimoji="1" lang="zh-CN" altLang="en-US" sz="2700" dirty="0"/>
              <a:t>掉最优解中的</a:t>
            </a:r>
            <a:r>
              <a:rPr kumimoji="1" lang="en-US" altLang="zh-CN" sz="2700" dirty="0"/>
              <a:t>x</a:t>
            </a:r>
            <a:r>
              <a:rPr kumimoji="1" lang="en-US" altLang="zh-CN" sz="2700" baseline="-25000" dirty="0"/>
              <a:t>i</a:t>
            </a:r>
            <a:r>
              <a:rPr kumimoji="1" lang="zh-CN" altLang="en-US" sz="2700" dirty="0"/>
              <a:t>，然后证明最优解在分量替换前后的</a:t>
            </a:r>
            <a:r>
              <a:rPr kumimoji="1" lang="zh-CN" altLang="en-US" sz="2700" b="1" dirty="0">
                <a:solidFill>
                  <a:srgbClr val="C00000"/>
                </a:solidFill>
              </a:rPr>
              <a:t>目标函数值无任何变化</a:t>
            </a:r>
            <a:r>
              <a:rPr kumimoji="1" lang="zh-CN" altLang="en-US" sz="2700" dirty="0"/>
              <a:t>。</a:t>
            </a:r>
            <a:endParaRPr kumimoji="1" lang="zh-CN" altLang="en-US" sz="2700" dirty="0"/>
          </a:p>
          <a:p>
            <a:pPr>
              <a:lnSpc>
                <a:spcPct val="150000"/>
              </a:lnSpc>
            </a:pPr>
            <a:r>
              <a:rPr kumimoji="1" lang="zh-CN" altLang="en-US" sz="2700" b="1" dirty="0">
                <a:solidFill>
                  <a:srgbClr val="C00000"/>
                </a:solidFill>
              </a:rPr>
              <a:t>反复进行这种代换</a:t>
            </a:r>
            <a:r>
              <a:rPr kumimoji="1" lang="en-US" altLang="zh-CN" sz="2700" dirty="0"/>
              <a:t>,  </a:t>
            </a:r>
            <a:r>
              <a:rPr kumimoji="1" lang="zh-CN" altLang="en-US" sz="2700" dirty="0"/>
              <a:t>直到新产生的最优解与贪心解完全一样</a:t>
            </a:r>
            <a:r>
              <a:rPr kumimoji="1" lang="en-US" altLang="zh-CN" sz="2700" dirty="0"/>
              <a:t>, </a:t>
            </a:r>
            <a:r>
              <a:rPr kumimoji="1" lang="zh-CN" altLang="en-US" sz="2700" dirty="0"/>
              <a:t>从而证明了贪心解就是最优解。</a:t>
            </a:r>
            <a:endParaRPr lang="zh-CN" altLang="en-US" sz="2700" dirty="0"/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E838A2-A49A-4A20-A5DD-EFD81F6874A2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2" name="Rectangle 4"/>
          <p:cNvSpPr>
            <a:spLocks noChangeArrowheads="1"/>
          </p:cNvSpPr>
          <p:nvPr/>
        </p:nvSpPr>
        <p:spPr bwMode="auto">
          <a:xfrm>
            <a:off x="824940" y="2636912"/>
            <a:ext cx="10339635" cy="30232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b="0" dirty="0">
                <a:latin typeface="幼圆" panose="02010509060101010101" pitchFamily="49" charset="-122"/>
                <a:ea typeface="幼圆" panose="02010509060101010101" pitchFamily="49" charset="-122"/>
              </a:rPr>
              <a:t>证明</a:t>
            </a:r>
            <a:r>
              <a:rPr kumimoji="1" lang="en-US" altLang="zh-CN" sz="2400" b="0" dirty="0">
                <a:latin typeface="幼圆" panose="02010509060101010101" pitchFamily="49" charset="-122"/>
                <a:ea typeface="幼圆" panose="02010509060101010101" pitchFamily="49" charset="-122"/>
              </a:rPr>
              <a:t>:</a:t>
            </a:r>
            <a:r>
              <a:rPr kumimoji="1" lang="zh-CN" altLang="en-US" sz="2400" b="0" dirty="0">
                <a:latin typeface="幼圆" panose="02010509060101010101" pitchFamily="49" charset="-122"/>
                <a:ea typeface="幼圆" panose="02010509060101010101" pitchFamily="49" charset="-122"/>
              </a:rPr>
              <a:t>设</a:t>
            </a:r>
            <a:r>
              <a:rPr kumimoji="1" lang="en-US" altLang="zh-CN" sz="2400" b="0" dirty="0">
                <a:ea typeface="幼圆" panose="02010509060101010101" pitchFamily="49" charset="-122"/>
                <a:cs typeface="Arial" panose="020B0604020202020204" pitchFamily="34" charset="0"/>
              </a:rPr>
              <a:t>X=(x</a:t>
            </a:r>
            <a:r>
              <a:rPr kumimoji="1" lang="en-US" altLang="zh-CN" sz="2400" b="0" baseline="-25000" dirty="0">
                <a:ea typeface="幼圆" panose="02010509060101010101" pitchFamily="49" charset="-122"/>
                <a:cs typeface="Arial" panose="020B0604020202020204" pitchFamily="34" charset="0"/>
              </a:rPr>
              <a:t>1</a:t>
            </a:r>
            <a:r>
              <a:rPr kumimoji="1" lang="en-US" altLang="zh-CN" sz="2400" b="0" dirty="0">
                <a:ea typeface="幼圆" panose="02010509060101010101" pitchFamily="49" charset="-122"/>
                <a:cs typeface="Arial" panose="020B0604020202020204" pitchFamily="34" charset="0"/>
              </a:rPr>
              <a:t>,…,</a:t>
            </a:r>
            <a:r>
              <a:rPr kumimoji="1" lang="en-US" altLang="zh-CN" sz="2400" b="0" dirty="0" err="1">
                <a:ea typeface="幼圆" panose="02010509060101010101" pitchFamily="49" charset="-122"/>
                <a:cs typeface="Arial" panose="020B0604020202020204" pitchFamily="34" charset="0"/>
              </a:rPr>
              <a:t>x</a:t>
            </a:r>
            <a:r>
              <a:rPr kumimoji="1" lang="en-US" altLang="zh-CN" sz="2400" b="0" baseline="-25000" dirty="0" err="1">
                <a:ea typeface="幼圆" panose="02010509060101010101" pitchFamily="49" charset="-122"/>
                <a:cs typeface="Arial" panose="020B0604020202020204" pitchFamily="34" charset="0"/>
              </a:rPr>
              <a:t>n</a:t>
            </a:r>
            <a:r>
              <a:rPr kumimoji="1" lang="en-US" altLang="zh-CN" sz="2400" b="0" baseline="-25000" dirty="0">
                <a:ea typeface="幼圆" panose="02010509060101010101" pitchFamily="49" charset="-122"/>
                <a:cs typeface="Arial" panose="020B0604020202020204" pitchFamily="34" charset="0"/>
              </a:rPr>
              <a:t> </a:t>
            </a:r>
            <a:r>
              <a:rPr kumimoji="1" lang="en-US" altLang="zh-CN" sz="2400" b="0" dirty="0">
                <a:ea typeface="幼圆" panose="02010509060101010101" pitchFamily="49" charset="-122"/>
                <a:cs typeface="Arial" panose="020B0604020202020204" pitchFamily="34" charset="0"/>
              </a:rPr>
              <a:t>)</a:t>
            </a:r>
            <a:r>
              <a:rPr kumimoji="1" lang="zh-CN" altLang="en-US" sz="2400" b="0" dirty="0">
                <a:latin typeface="幼圆" panose="02010509060101010101" pitchFamily="49" charset="-122"/>
                <a:ea typeface="幼圆" panose="02010509060101010101" pitchFamily="49" charset="-122"/>
              </a:rPr>
              <a:t>是算法所生成的贪心解。</a:t>
            </a:r>
            <a:endParaRPr kumimoji="1" lang="zh-CN" altLang="en-US" sz="2400" b="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0" dirty="0">
                <a:ea typeface="幼圆" panose="02010509060101010101" pitchFamily="49" charset="-122"/>
                <a:cs typeface="Arial" panose="020B0604020202020204" pitchFamily="34" charset="0"/>
              </a:rPr>
              <a:t>1.</a:t>
            </a:r>
            <a:r>
              <a:rPr kumimoji="1" lang="zh-CN" altLang="en-US" sz="2400" b="0" dirty="0">
                <a:latin typeface="幼圆" panose="02010509060101010101" pitchFamily="49" charset="-122"/>
                <a:ea typeface="幼圆" panose="02010509060101010101" pitchFamily="49" charset="-122"/>
              </a:rPr>
              <a:t>如果所有的</a:t>
            </a:r>
            <a:r>
              <a:rPr kumimoji="1" lang="en-US" altLang="zh-CN" sz="2400" b="0" dirty="0">
                <a:ea typeface="幼圆" panose="02010509060101010101" pitchFamily="49" charset="-122"/>
                <a:cs typeface="Arial" panose="020B0604020202020204" pitchFamily="34" charset="0"/>
              </a:rPr>
              <a:t>x</a:t>
            </a:r>
            <a:r>
              <a:rPr kumimoji="1" lang="en-US" altLang="zh-CN" sz="2400" b="0" baseline="-25000" dirty="0">
                <a:ea typeface="幼圆" panose="02010509060101010101" pitchFamily="49" charset="-122"/>
                <a:cs typeface="Arial" panose="020B0604020202020204" pitchFamily="34" charset="0"/>
              </a:rPr>
              <a:t>i </a:t>
            </a:r>
            <a:r>
              <a:rPr kumimoji="1" lang="zh-CN" altLang="en-US" sz="2400" b="0" dirty="0">
                <a:latin typeface="幼圆" panose="02010509060101010101" pitchFamily="49" charset="-122"/>
                <a:ea typeface="幼圆" panose="02010509060101010101" pitchFamily="49" charset="-122"/>
              </a:rPr>
              <a:t>等于</a:t>
            </a:r>
            <a:r>
              <a:rPr kumimoji="1" lang="en-US" altLang="zh-CN" sz="2400" b="0" dirty="0">
                <a:ea typeface="幼圆" panose="02010509060101010101" pitchFamily="49" charset="-122"/>
                <a:cs typeface="Arial" panose="020B0604020202020204" pitchFamily="34" charset="0"/>
              </a:rPr>
              <a:t>1</a:t>
            </a:r>
            <a:r>
              <a:rPr kumimoji="1" lang="zh-CN" altLang="en-US" sz="2400" b="0" dirty="0">
                <a:latin typeface="幼圆" panose="02010509060101010101" pitchFamily="49" charset="-122"/>
                <a:ea typeface="幼圆" panose="02010509060101010101" pitchFamily="49" charset="-122"/>
              </a:rPr>
              <a:t>，显然这个解就是最优解。否则，设</a:t>
            </a:r>
            <a:r>
              <a:rPr kumimoji="1" lang="en-US" altLang="zh-CN" sz="2400" b="0" dirty="0">
                <a:ea typeface="幼圆" panose="02010509060101010101" pitchFamily="49" charset="-122"/>
                <a:cs typeface="Arial" panose="020B0604020202020204" pitchFamily="34" charset="0"/>
              </a:rPr>
              <a:t>j</a:t>
            </a:r>
            <a:r>
              <a:rPr kumimoji="1" lang="zh-CN" altLang="en-US" sz="2400" b="0" dirty="0">
                <a:latin typeface="幼圆" panose="02010509060101010101" pitchFamily="49" charset="-122"/>
                <a:ea typeface="幼圆" panose="02010509060101010101" pitchFamily="49" charset="-122"/>
              </a:rPr>
              <a:t>是使</a:t>
            </a:r>
            <a:r>
              <a:rPr kumimoji="1" lang="en-US" altLang="zh-CN" sz="2400" b="0" dirty="0" err="1">
                <a:ea typeface="幼圆" panose="02010509060101010101" pitchFamily="49" charset="-122"/>
                <a:cs typeface="Arial" panose="020B0604020202020204" pitchFamily="34" charset="0"/>
              </a:rPr>
              <a:t>x</a:t>
            </a:r>
            <a:r>
              <a:rPr kumimoji="1" lang="en-US" altLang="zh-CN" sz="2400" b="0" baseline="-25000" dirty="0" err="1">
                <a:ea typeface="幼圆" panose="02010509060101010101" pitchFamily="49" charset="-122"/>
                <a:cs typeface="Arial" panose="020B0604020202020204" pitchFamily="34" charset="0"/>
              </a:rPr>
              <a:t>j</a:t>
            </a:r>
            <a:r>
              <a:rPr kumimoji="1" lang="en-US" altLang="zh-CN" sz="2400" b="0" baseline="-25000" dirty="0">
                <a:ea typeface="幼圆" panose="02010509060101010101" pitchFamily="49" charset="-122"/>
                <a:cs typeface="Arial" panose="020B0604020202020204" pitchFamily="34" charset="0"/>
              </a:rPr>
              <a:t> </a:t>
            </a:r>
            <a:r>
              <a:rPr kumimoji="1" lang="en-US" altLang="zh-CN" sz="2400" b="0" dirty="0">
                <a:ea typeface="幼圆" panose="02010509060101010101" pitchFamily="49" charset="-122"/>
                <a:cs typeface="Arial" panose="020B0604020202020204" pitchFamily="34" charset="0"/>
              </a:rPr>
              <a:t>≠1</a:t>
            </a:r>
            <a:r>
              <a:rPr kumimoji="1" lang="zh-CN" altLang="en-US" sz="2400" b="0" dirty="0">
                <a:latin typeface="幼圆" panose="02010509060101010101" pitchFamily="49" charset="-122"/>
                <a:ea typeface="幼圆" panose="02010509060101010101" pitchFamily="49" charset="-122"/>
              </a:rPr>
              <a:t>的最小下标</a:t>
            </a:r>
            <a:r>
              <a:rPr kumimoji="1" lang="en-US" altLang="zh-CN" sz="2400" b="0" dirty="0">
                <a:latin typeface="幼圆" panose="02010509060101010101" pitchFamily="49" charset="-122"/>
                <a:ea typeface="幼圆" panose="02010509060101010101" pitchFamily="49" charset="-122"/>
              </a:rPr>
              <a:t>,</a:t>
            </a:r>
            <a:r>
              <a:rPr kumimoji="1" lang="zh-CN" altLang="en-US" sz="2400" b="0" dirty="0">
                <a:latin typeface="幼圆" panose="02010509060101010101" pitchFamily="49" charset="-122"/>
                <a:ea typeface="幼圆" panose="02010509060101010101" pitchFamily="49" charset="-122"/>
              </a:rPr>
              <a:t>由算法可知</a:t>
            </a:r>
            <a:r>
              <a:rPr kumimoji="1" lang="en-US" altLang="zh-CN" sz="2400" b="0" dirty="0">
                <a:latin typeface="幼圆" panose="02010509060101010101" pitchFamily="49" charset="-122"/>
                <a:ea typeface="幼圆" panose="02010509060101010101" pitchFamily="49" charset="-122"/>
              </a:rPr>
              <a:t>:</a:t>
            </a:r>
            <a:endParaRPr kumimoji="1" lang="en-US" altLang="zh-CN" sz="2400" b="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0" dirty="0">
                <a:latin typeface="幼圆" panose="02010509060101010101" pitchFamily="49" charset="-122"/>
                <a:ea typeface="幼圆" panose="02010509060101010101" pitchFamily="49" charset="-122"/>
              </a:rPr>
              <a:t>    </a:t>
            </a:r>
            <a:r>
              <a:rPr kumimoji="1" lang="zh-CN" altLang="en-US" sz="2400" b="0" dirty="0">
                <a:latin typeface="幼圆" panose="02010509060101010101" pitchFamily="49" charset="-122"/>
                <a:ea typeface="幼圆" panose="02010509060101010101" pitchFamily="49" charset="-122"/>
              </a:rPr>
              <a:t>对于</a:t>
            </a:r>
            <a:r>
              <a:rPr kumimoji="1" lang="en-US" altLang="zh-CN" sz="2400" b="0" dirty="0">
                <a:ea typeface="幼圆" panose="02010509060101010101" pitchFamily="49" charset="-122"/>
                <a:cs typeface="Arial" panose="020B0604020202020204" pitchFamily="34" charset="0"/>
              </a:rPr>
              <a:t>1≤i&lt;j , x</a:t>
            </a:r>
            <a:r>
              <a:rPr kumimoji="1" lang="en-US" altLang="zh-CN" sz="2400" b="0" baseline="-25000" dirty="0">
                <a:ea typeface="幼圆" panose="02010509060101010101" pitchFamily="49" charset="-122"/>
                <a:cs typeface="Arial" panose="020B0604020202020204" pitchFamily="34" charset="0"/>
              </a:rPr>
              <a:t>i </a:t>
            </a:r>
            <a:r>
              <a:rPr kumimoji="1" lang="en-US" altLang="zh-CN" sz="2400" b="0" dirty="0">
                <a:ea typeface="幼圆" panose="02010509060101010101" pitchFamily="49" charset="-122"/>
                <a:cs typeface="Arial" panose="020B0604020202020204" pitchFamily="34" charset="0"/>
              </a:rPr>
              <a:t>=1;</a:t>
            </a:r>
            <a:endParaRPr kumimoji="1" lang="en-US" altLang="zh-CN" sz="2400" b="0" dirty="0">
              <a:ea typeface="幼圆" panose="02010509060101010101" pitchFamily="49" charset="-122"/>
              <a:cs typeface="Arial" panose="020B0604020202020204" pitchFamily="34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kumimoji="1" lang="en-US" altLang="zh-CN" sz="2400" b="0" dirty="0">
                <a:latin typeface="幼圆" panose="02010509060101010101" pitchFamily="49" charset="-122"/>
                <a:ea typeface="幼圆" panose="02010509060101010101" pitchFamily="49" charset="-122"/>
              </a:rPr>
              <a:t>    </a:t>
            </a:r>
            <a:r>
              <a:rPr kumimoji="1" lang="zh-CN" altLang="en-US" sz="2400" b="0" dirty="0">
                <a:latin typeface="幼圆" panose="02010509060101010101" pitchFamily="49" charset="-122"/>
                <a:ea typeface="幼圆" panose="02010509060101010101" pitchFamily="49" charset="-122"/>
              </a:rPr>
              <a:t>对于</a:t>
            </a:r>
            <a:r>
              <a:rPr kumimoji="1" lang="en-US" altLang="zh-CN" sz="2400" b="0" dirty="0">
                <a:ea typeface="幼圆" panose="02010509060101010101" pitchFamily="49" charset="-122"/>
                <a:cs typeface="Arial" panose="020B0604020202020204" pitchFamily="34" charset="0"/>
              </a:rPr>
              <a:t>j&lt;</a:t>
            </a:r>
            <a:r>
              <a:rPr kumimoji="1" lang="en-US" altLang="zh-CN" sz="2400" b="0" dirty="0" err="1">
                <a:ea typeface="幼圆" panose="02010509060101010101" pitchFamily="49" charset="-122"/>
                <a:cs typeface="Arial" panose="020B0604020202020204" pitchFamily="34" charset="0"/>
              </a:rPr>
              <a:t>i≤n</a:t>
            </a:r>
            <a:r>
              <a:rPr kumimoji="1" lang="en-US" altLang="zh-CN" sz="2400" b="0" dirty="0">
                <a:ea typeface="幼圆" panose="02010509060101010101" pitchFamily="49" charset="-122"/>
                <a:cs typeface="Arial" panose="020B0604020202020204" pitchFamily="34" charset="0"/>
              </a:rPr>
              <a:t> , x</a:t>
            </a:r>
            <a:r>
              <a:rPr kumimoji="1" lang="en-US" altLang="zh-CN" sz="2400" b="0" baseline="-25000" dirty="0">
                <a:ea typeface="幼圆" panose="02010509060101010101" pitchFamily="49" charset="-122"/>
                <a:cs typeface="Arial" panose="020B0604020202020204" pitchFamily="34" charset="0"/>
              </a:rPr>
              <a:t>i </a:t>
            </a:r>
            <a:r>
              <a:rPr kumimoji="1" lang="en-US" altLang="zh-CN" sz="2400" b="0" dirty="0">
                <a:ea typeface="幼圆" panose="02010509060101010101" pitchFamily="49" charset="-122"/>
                <a:cs typeface="Arial" panose="020B0604020202020204" pitchFamily="34" charset="0"/>
              </a:rPr>
              <a:t>=0;</a:t>
            </a:r>
            <a:endParaRPr kumimoji="1" lang="en-US" altLang="zh-CN" sz="2400" b="0" dirty="0">
              <a:ea typeface="幼圆" panose="02010509060101010101" pitchFamily="49" charset="-122"/>
              <a:cs typeface="Arial" panose="020B0604020202020204" pitchFamily="34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None/>
            </a:pPr>
            <a:r>
              <a:rPr kumimoji="1" lang="en-US" altLang="zh-CN" sz="2400" b="0" dirty="0">
                <a:latin typeface="幼圆" panose="02010509060101010101" pitchFamily="49" charset="-122"/>
                <a:ea typeface="幼圆" panose="02010509060101010101" pitchFamily="49" charset="-122"/>
              </a:rPr>
              <a:t>    </a:t>
            </a:r>
            <a:r>
              <a:rPr kumimoji="1" lang="zh-CN" altLang="en-US" sz="2400" b="0" dirty="0">
                <a:latin typeface="幼圆" panose="02010509060101010101" pitchFamily="49" charset="-122"/>
                <a:ea typeface="幼圆" panose="02010509060101010101" pitchFamily="49" charset="-122"/>
              </a:rPr>
              <a:t>对于</a:t>
            </a:r>
            <a:r>
              <a:rPr kumimoji="1" lang="en-US" altLang="zh-CN" sz="2400" b="0" dirty="0" err="1">
                <a:ea typeface="幼圆" panose="02010509060101010101" pitchFamily="49" charset="-122"/>
                <a:cs typeface="Arial" panose="020B0604020202020204" pitchFamily="34" charset="0"/>
              </a:rPr>
              <a:t>i</a:t>
            </a:r>
            <a:r>
              <a:rPr kumimoji="1" lang="en-US" altLang="zh-CN" sz="2400" b="0" dirty="0">
                <a:ea typeface="幼圆" panose="02010509060101010101" pitchFamily="49" charset="-122"/>
                <a:cs typeface="Arial" panose="020B0604020202020204" pitchFamily="34" charset="0"/>
              </a:rPr>
              <a:t>=j , 0 ≤ </a:t>
            </a:r>
            <a:r>
              <a:rPr kumimoji="1" lang="en-US" altLang="zh-CN" sz="2400" b="0" dirty="0" err="1">
                <a:ea typeface="幼圆" panose="02010509060101010101" pitchFamily="49" charset="-122"/>
                <a:cs typeface="Arial" panose="020B0604020202020204" pitchFamily="34" charset="0"/>
              </a:rPr>
              <a:t>x</a:t>
            </a:r>
            <a:r>
              <a:rPr kumimoji="1" lang="en-US" altLang="zh-CN" sz="2400" b="0" baseline="-25000" dirty="0" err="1">
                <a:ea typeface="幼圆" panose="02010509060101010101" pitchFamily="49" charset="-122"/>
                <a:cs typeface="Arial" panose="020B0604020202020204" pitchFamily="34" charset="0"/>
              </a:rPr>
              <a:t>j</a:t>
            </a:r>
            <a:r>
              <a:rPr kumimoji="1" lang="en-US" altLang="zh-CN" sz="2400" b="0" dirty="0">
                <a:ea typeface="幼圆" panose="02010509060101010101" pitchFamily="49" charset="-122"/>
                <a:cs typeface="Arial" panose="020B0604020202020204" pitchFamily="34" charset="0"/>
              </a:rPr>
              <a:t>&lt;1</a:t>
            </a:r>
            <a:r>
              <a:rPr kumimoji="1" lang="zh-CN" altLang="en-US" sz="2400" b="0" dirty="0">
                <a:latin typeface="幼圆" panose="02010509060101010101" pitchFamily="49" charset="-122"/>
                <a:ea typeface="幼圆" panose="02010509060101010101" pitchFamily="49" charset="-122"/>
              </a:rPr>
              <a:t>。</a:t>
            </a:r>
            <a:endParaRPr kumimoji="1" lang="en-US" altLang="zh-CN" sz="2400" b="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None/>
            </a:pPr>
            <a:endParaRPr kumimoji="1" lang="zh-CN" altLang="en-US" sz="2400" dirty="0"/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endParaRPr kumimoji="1" lang="zh-CN" altLang="en-US" sz="2400" b="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>
          <a:xfrm>
            <a:off x="796925" y="295350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定理</a:t>
            </a:r>
            <a:r>
              <a:rPr lang="en-US" altLang="zh-CN" sz="4000" dirty="0"/>
              <a:t>5.1 </a:t>
            </a:r>
            <a:r>
              <a:rPr kumimoji="1" lang="zh-CN" altLang="en-US" sz="4000" dirty="0"/>
              <a:t>背包问题的最优解证明</a:t>
            </a:r>
            <a:endParaRPr lang="en-US" altLang="zh-CN" sz="4000" dirty="0"/>
          </a:p>
        </p:txBody>
      </p:sp>
      <p:sp>
        <p:nvSpPr>
          <p:cNvPr id="27655" name="TextBox 3"/>
          <p:cNvSpPr txBox="1">
            <a:spLocks noChangeArrowheads="1"/>
          </p:cNvSpPr>
          <p:nvPr/>
        </p:nvSpPr>
        <p:spPr bwMode="auto">
          <a:xfrm>
            <a:off x="5231904" y="4037433"/>
            <a:ext cx="3673475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0" dirty="0">
                <a:solidFill>
                  <a:srgbClr val="FF0000"/>
                </a:solidFill>
                <a:cs typeface="Arial" panose="020B0604020202020204" pitchFamily="34" charset="0"/>
              </a:rPr>
              <a:t>x</a:t>
            </a:r>
            <a:r>
              <a:rPr lang="en-US" altLang="zh-CN" sz="2400" b="0" baseline="-25000" dirty="0">
                <a:solidFill>
                  <a:srgbClr val="FF0000"/>
                </a:solidFill>
                <a:cs typeface="Arial" panose="020B0604020202020204" pitchFamily="34" charset="0"/>
              </a:rPr>
              <a:t>1</a:t>
            </a:r>
            <a:r>
              <a:rPr lang="en-US" altLang="zh-CN" sz="2400" b="0" dirty="0">
                <a:solidFill>
                  <a:srgbClr val="FF0000"/>
                </a:solidFill>
                <a:cs typeface="Arial" panose="020B0604020202020204" pitchFamily="34" charset="0"/>
              </a:rPr>
              <a:t>…….x</a:t>
            </a:r>
            <a:r>
              <a:rPr lang="en-US" altLang="zh-CN" sz="2400" b="0" baseline="-25000" dirty="0">
                <a:solidFill>
                  <a:srgbClr val="FF0000"/>
                </a:solidFill>
                <a:cs typeface="Arial" panose="020B0604020202020204" pitchFamily="34" charset="0"/>
              </a:rPr>
              <a:t>j-1 </a:t>
            </a:r>
            <a:r>
              <a:rPr lang="en-US" altLang="zh-CN" sz="2400" b="0" dirty="0" err="1">
                <a:solidFill>
                  <a:srgbClr val="FF0000"/>
                </a:solidFill>
                <a:cs typeface="Arial" panose="020B0604020202020204" pitchFamily="34" charset="0"/>
              </a:rPr>
              <a:t>x</a:t>
            </a:r>
            <a:r>
              <a:rPr lang="en-US" altLang="zh-CN" sz="2400" b="0" baseline="-25000" dirty="0" err="1">
                <a:solidFill>
                  <a:srgbClr val="FF0000"/>
                </a:solidFill>
                <a:cs typeface="Arial" panose="020B0604020202020204" pitchFamily="34" charset="0"/>
              </a:rPr>
              <a:t>j</a:t>
            </a:r>
            <a:r>
              <a:rPr lang="en-US" altLang="zh-CN" sz="2400" b="0" baseline="-25000" dirty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en-US" altLang="zh-CN" sz="2400" b="0" dirty="0">
                <a:solidFill>
                  <a:srgbClr val="FF0000"/>
                </a:solidFill>
                <a:cs typeface="Arial" panose="020B0604020202020204" pitchFamily="34" charset="0"/>
              </a:rPr>
              <a:t>x</a:t>
            </a:r>
            <a:r>
              <a:rPr lang="en-US" altLang="zh-CN" sz="2400" b="0" baseline="-25000" dirty="0">
                <a:solidFill>
                  <a:srgbClr val="FF0000"/>
                </a:solidFill>
                <a:cs typeface="Arial" panose="020B0604020202020204" pitchFamily="34" charset="0"/>
              </a:rPr>
              <a:t>j+1</a:t>
            </a:r>
            <a:r>
              <a:rPr lang="en-US" altLang="zh-CN" sz="2400" b="0" dirty="0">
                <a:solidFill>
                  <a:srgbClr val="FF0000"/>
                </a:solidFill>
                <a:cs typeface="Arial" panose="020B0604020202020204" pitchFamily="34" charset="0"/>
              </a:rPr>
              <a:t>……</a:t>
            </a:r>
            <a:r>
              <a:rPr lang="en-US" altLang="zh-CN" sz="2400" b="0" dirty="0" err="1">
                <a:solidFill>
                  <a:srgbClr val="FF0000"/>
                </a:solidFill>
                <a:cs typeface="Arial" panose="020B0604020202020204" pitchFamily="34" charset="0"/>
              </a:rPr>
              <a:t>x</a:t>
            </a:r>
            <a:r>
              <a:rPr lang="en-US" altLang="zh-CN" sz="2400" b="0" baseline="-25000" dirty="0" err="1">
                <a:solidFill>
                  <a:srgbClr val="FF0000"/>
                </a:solidFill>
                <a:cs typeface="Arial" panose="020B0604020202020204" pitchFamily="34" charset="0"/>
              </a:rPr>
              <a:t>n</a:t>
            </a:r>
            <a:endParaRPr lang="en-US" altLang="zh-CN" sz="2400" b="0" baseline="-25000" dirty="0">
              <a:solidFill>
                <a:srgbClr val="FF0000"/>
              </a:solidFill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0" dirty="0">
                <a:solidFill>
                  <a:srgbClr val="FF0000"/>
                </a:solidFill>
                <a:cs typeface="Arial" panose="020B0604020202020204" pitchFamily="34" charset="0"/>
              </a:rPr>
              <a:t> 1, ….., 1, </a:t>
            </a:r>
            <a:r>
              <a:rPr lang="en-US" altLang="zh-CN" sz="2400" b="0" dirty="0" err="1">
                <a:solidFill>
                  <a:srgbClr val="FF0000"/>
                </a:solidFill>
                <a:cs typeface="Arial" panose="020B0604020202020204" pitchFamily="34" charset="0"/>
              </a:rPr>
              <a:t>x</a:t>
            </a:r>
            <a:r>
              <a:rPr lang="en-US" altLang="zh-CN" sz="2400" b="0" baseline="-25000" dirty="0" err="1">
                <a:solidFill>
                  <a:srgbClr val="FF0000"/>
                </a:solidFill>
                <a:cs typeface="Arial" panose="020B0604020202020204" pitchFamily="34" charset="0"/>
              </a:rPr>
              <a:t>j</a:t>
            </a:r>
            <a:r>
              <a:rPr lang="en-US" altLang="zh-CN" sz="2400" b="0" dirty="0">
                <a:solidFill>
                  <a:srgbClr val="FF0000"/>
                </a:solidFill>
                <a:cs typeface="Arial" panose="020B0604020202020204" pitchFamily="34" charset="0"/>
              </a:rPr>
              <a:t>, 0, ….., 0 </a:t>
            </a:r>
            <a:endParaRPr lang="zh-CN" altLang="en-US" sz="2400" b="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 flipH="1">
            <a:off x="839416" y="1486111"/>
            <a:ext cx="10297144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幼圆" panose="02010509060101010101" pitchFamily="49" charset="-122"/>
                <a:ea typeface="幼圆" panose="02010509060101010101" pitchFamily="49" charset="-122"/>
              </a:rPr>
              <a:t>如果</a:t>
            </a:r>
            <a:r>
              <a:rPr kumimoji="1" lang="en-US" altLang="zh-CN" sz="24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p</a:t>
            </a:r>
            <a:r>
              <a:rPr kumimoji="1" lang="en-US" altLang="zh-CN" sz="2400" baseline="-250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1</a:t>
            </a:r>
            <a:r>
              <a:rPr kumimoji="1" lang="en-US" altLang="zh-CN" sz="24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/w</a:t>
            </a:r>
            <a:r>
              <a:rPr kumimoji="1" lang="en-US" altLang="zh-CN" sz="2400" baseline="-250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1</a:t>
            </a:r>
            <a:r>
              <a:rPr kumimoji="1" lang="en-US" altLang="zh-CN" sz="24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 ≥ p</a:t>
            </a:r>
            <a:r>
              <a:rPr kumimoji="1" lang="en-US" altLang="zh-CN" sz="2400" baseline="-250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2</a:t>
            </a:r>
            <a:r>
              <a:rPr kumimoji="1" lang="en-US" altLang="zh-CN" sz="24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/w</a:t>
            </a:r>
            <a:r>
              <a:rPr kumimoji="1" lang="en-US" altLang="zh-CN" sz="2400" baseline="-250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2 </a:t>
            </a:r>
            <a:r>
              <a:rPr kumimoji="1" lang="en-US" altLang="zh-CN" sz="24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≥ … ≥ </a:t>
            </a:r>
            <a:r>
              <a:rPr kumimoji="1" lang="en-US" altLang="zh-CN" sz="2400" dirty="0" err="1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p</a:t>
            </a:r>
            <a:r>
              <a:rPr kumimoji="1" lang="en-US" altLang="zh-CN" sz="2400" baseline="-25000" dirty="0" err="1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n</a:t>
            </a:r>
            <a:r>
              <a:rPr kumimoji="1" lang="en-US" altLang="zh-CN" sz="24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/</a:t>
            </a:r>
            <a:r>
              <a:rPr kumimoji="1" lang="en-US" altLang="zh-CN" sz="2400" dirty="0" err="1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w</a:t>
            </a:r>
            <a:r>
              <a:rPr kumimoji="1" lang="en-US" altLang="zh-CN" sz="2400" baseline="-25000" dirty="0" err="1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n</a:t>
            </a:r>
            <a:r>
              <a:rPr kumimoji="1" lang="zh-CN" altLang="en-US" sz="2400" dirty="0">
                <a:latin typeface="幼圆" panose="02010509060101010101" pitchFamily="49" charset="-122"/>
                <a:ea typeface="幼圆" panose="02010509060101010101" pitchFamily="49" charset="-122"/>
              </a:rPr>
              <a:t>，则算法</a:t>
            </a:r>
            <a:r>
              <a:rPr kumimoji="1" lang="en-US" altLang="zh-CN" sz="24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GREEDY-KNAPSACK</a:t>
            </a:r>
            <a:r>
              <a:rPr kumimoji="1" lang="zh-CN" altLang="en-US" sz="2400" dirty="0">
                <a:latin typeface="幼圆" panose="02010509060101010101" pitchFamily="49" charset="-122"/>
                <a:ea typeface="幼圆" panose="02010509060101010101" pitchFamily="49" charset="-122"/>
              </a:rPr>
              <a:t>对于给定的背包问题实例生成一个最优解。</a:t>
            </a:r>
            <a:endParaRPr kumimoji="1" lang="zh-CN" altLang="en-US" sz="24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9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/>
          <a:p>
            <a:pPr>
              <a:defRPr/>
            </a:pPr>
            <a:fld id="{0CE838A2-A49A-4A20-A5DD-EFD81F6874A2}" type="slidenum">
              <a:rPr lang="en-US" altLang="zh-CN" smtClean="0"/>
            </a:fld>
            <a:endParaRPr lang="en-US" altLang="zh-CN"/>
          </a:p>
        </p:txBody>
      </p:sp>
      <p:sp>
        <p:nvSpPr>
          <p:cNvPr id="10" name="矩形 9"/>
          <p:cNvSpPr/>
          <p:nvPr/>
        </p:nvSpPr>
        <p:spPr>
          <a:xfrm>
            <a:off x="6672064" y="4117741"/>
            <a:ext cx="288032" cy="823427"/>
          </a:xfrm>
          <a:prstGeom prst="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7606" y="3333348"/>
            <a:ext cx="11233248" cy="2905546"/>
          </a:xfrm>
        </p:spPr>
        <p:txBody>
          <a:bodyPr/>
          <a:lstStyle/>
          <a:p>
            <a:pPr marL="0" indent="0">
              <a:spcBef>
                <a:spcPct val="0"/>
              </a:spcBef>
              <a:buNone/>
            </a:pPr>
            <a:r>
              <a:rPr kumimoji="1" lang="en-US" altLang="zh-CN" sz="2400" dirty="0"/>
              <a:t>3. </a:t>
            </a:r>
            <a:r>
              <a:rPr kumimoji="1" lang="zh-CN" altLang="en-US" sz="2400" dirty="0"/>
              <a:t>可以推断</a:t>
            </a:r>
            <a:r>
              <a:rPr kumimoji="1" lang="en-US" altLang="zh-CN" sz="2400" dirty="0">
                <a:solidFill>
                  <a:srgbClr val="FF0000"/>
                </a:solidFill>
              </a:rPr>
              <a:t>y</a:t>
            </a:r>
            <a:r>
              <a:rPr kumimoji="1" lang="en-US" altLang="zh-CN" sz="2400" baseline="-25000" dirty="0">
                <a:solidFill>
                  <a:srgbClr val="FF0000"/>
                </a:solidFill>
              </a:rPr>
              <a:t>k</a:t>
            </a:r>
            <a:r>
              <a:rPr kumimoji="1" lang="en-US" altLang="zh-CN" sz="2400" dirty="0">
                <a:solidFill>
                  <a:srgbClr val="FF0000"/>
                </a:solidFill>
              </a:rPr>
              <a:t>&lt;</a:t>
            </a:r>
            <a:r>
              <a:rPr kumimoji="1" lang="en-US" altLang="zh-CN" sz="2400" dirty="0" err="1">
                <a:solidFill>
                  <a:srgbClr val="FF0000"/>
                </a:solidFill>
              </a:rPr>
              <a:t>x</a:t>
            </a:r>
            <a:r>
              <a:rPr kumimoji="1" lang="en-US" altLang="zh-CN" sz="2400" baseline="-25000" dirty="0" err="1">
                <a:solidFill>
                  <a:srgbClr val="FF0000"/>
                </a:solidFill>
              </a:rPr>
              <a:t>k</a:t>
            </a:r>
            <a:r>
              <a:rPr kumimoji="1" lang="zh-CN" altLang="en-US" sz="2400" dirty="0"/>
              <a:t>成立，</a:t>
            </a:r>
            <a:r>
              <a:rPr lang="en-US" altLang="zh-CN" sz="2400" dirty="0"/>
              <a:t>k</a:t>
            </a:r>
            <a:r>
              <a:rPr lang="zh-CN" altLang="en-US" sz="2400" dirty="0"/>
              <a:t>与</a:t>
            </a:r>
            <a:r>
              <a:rPr lang="en-US" altLang="zh-CN" sz="2400" dirty="0"/>
              <a:t>j</a:t>
            </a:r>
            <a:r>
              <a:rPr lang="zh-CN" altLang="en-US" sz="2400" dirty="0"/>
              <a:t>的关系有三种可能的情况：</a:t>
            </a:r>
            <a:endParaRPr lang="zh-CN" altLang="en-US" sz="2400" dirty="0"/>
          </a:p>
          <a:p>
            <a:pPr marL="0" indent="0">
              <a:spcBef>
                <a:spcPts val="600"/>
              </a:spcBef>
              <a:buNone/>
            </a:pPr>
            <a:r>
              <a:rPr lang="zh-CN" altLang="en-US" sz="2400" dirty="0">
                <a:ea typeface="Arial" panose="020B0604020202020204" pitchFamily="34" charset="0"/>
              </a:rPr>
              <a:t>①</a:t>
            </a:r>
            <a:r>
              <a:rPr lang="zh-CN" altLang="en-US" sz="2400" dirty="0">
                <a:latin typeface="Times New Roman" panose="02020603050405020304" pitchFamily="18" charset="0"/>
              </a:rPr>
              <a:t>若</a:t>
            </a:r>
            <a:r>
              <a:rPr lang="en-US" altLang="zh-CN" sz="2400" dirty="0"/>
              <a:t>k&lt;j</a:t>
            </a:r>
            <a:r>
              <a:rPr lang="zh-CN" altLang="en-US" sz="2400" dirty="0">
                <a:latin typeface="Times New Roman" panose="02020603050405020304" pitchFamily="18" charset="0"/>
              </a:rPr>
              <a:t>，则</a:t>
            </a:r>
            <a:r>
              <a:rPr lang="en-US" altLang="zh-CN" sz="2400" dirty="0" err="1"/>
              <a:t>x</a:t>
            </a:r>
            <a:r>
              <a:rPr lang="en-US" altLang="zh-CN" sz="2400" baseline="-25000" dirty="0" err="1"/>
              <a:t>k</a:t>
            </a:r>
            <a:r>
              <a:rPr lang="en-US" altLang="zh-CN" sz="2400" dirty="0"/>
              <a:t>=1</a:t>
            </a:r>
            <a:r>
              <a:rPr lang="zh-CN" altLang="en-US" sz="2400" dirty="0">
                <a:latin typeface="Times New Roman" panose="02020603050405020304" pitchFamily="18" charset="0"/>
              </a:rPr>
              <a:t>，因</a:t>
            </a:r>
            <a:r>
              <a:rPr lang="en-US" altLang="zh-CN" sz="2400" dirty="0" err="1"/>
              <a:t>y</a:t>
            </a:r>
            <a:r>
              <a:rPr lang="en-US" altLang="zh-CN" sz="2400" baseline="-25000" dirty="0" err="1"/>
              <a:t>k</a:t>
            </a:r>
            <a:r>
              <a:rPr lang="en-US" altLang="zh-CN" sz="2400" dirty="0" err="1"/>
              <a:t>≠x</a:t>
            </a:r>
            <a:r>
              <a:rPr lang="en-US" altLang="zh-CN" sz="2400" baseline="-25000" dirty="0" err="1"/>
              <a:t>k</a:t>
            </a:r>
            <a:r>
              <a:rPr lang="zh-CN" altLang="en-US" sz="2400" dirty="0">
                <a:latin typeface="Times New Roman" panose="02020603050405020304" pitchFamily="18" charset="0"/>
              </a:rPr>
              <a:t>，从而</a:t>
            </a:r>
            <a:r>
              <a:rPr lang="en-US" altLang="zh-CN" sz="2400" dirty="0" err="1"/>
              <a:t>y</a:t>
            </a:r>
            <a:r>
              <a:rPr lang="en-US" altLang="zh-CN" sz="2400" baseline="-25000" dirty="0" err="1"/>
              <a:t>k</a:t>
            </a:r>
            <a:r>
              <a:rPr lang="en-US" altLang="zh-CN" sz="2400" dirty="0"/>
              <a:t>&lt;</a:t>
            </a:r>
            <a:r>
              <a:rPr lang="en-US" altLang="zh-CN" sz="2400" dirty="0" err="1"/>
              <a:t>x</a:t>
            </a:r>
            <a:r>
              <a:rPr lang="en-US" altLang="zh-CN" sz="2400" baseline="-25000" dirty="0" err="1"/>
              <a:t>k</a:t>
            </a:r>
            <a:r>
              <a:rPr lang="en-US" altLang="zh-CN" sz="2400" dirty="0">
                <a:latin typeface="Times New Roman" panose="02020603050405020304" pitchFamily="18" charset="0"/>
              </a:rPr>
              <a:t> ;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>
              <a:spcBef>
                <a:spcPts val="600"/>
              </a:spcBef>
              <a:buClrTx/>
              <a:buSzTx/>
              <a:buFontTx/>
              <a:buAutoNum type="circleNumDbPlain" startAt="2"/>
              <a:defRPr/>
            </a:pPr>
            <a:r>
              <a:rPr lang="zh-CN" altLang="en-US" sz="2400" dirty="0">
                <a:latin typeface="Times New Roman" panose="02020603050405020304" pitchFamily="18" charset="0"/>
              </a:rPr>
              <a:t>若</a:t>
            </a:r>
            <a:r>
              <a:rPr lang="en-US" altLang="zh-CN" sz="2400" dirty="0"/>
              <a:t>k=j</a:t>
            </a:r>
            <a:r>
              <a:rPr lang="zh-CN" altLang="en-US" sz="2400" dirty="0">
                <a:latin typeface="Times New Roman" panose="02020603050405020304" pitchFamily="18" charset="0"/>
              </a:rPr>
              <a:t>，如果</a:t>
            </a:r>
            <a:r>
              <a:rPr lang="en-US" altLang="zh-CN" sz="2400" dirty="0" err="1"/>
              <a:t>x</a:t>
            </a:r>
            <a:r>
              <a:rPr lang="en-US" altLang="zh-CN" sz="2400" baseline="-25000" dirty="0" err="1"/>
              <a:t>k</a:t>
            </a:r>
            <a:r>
              <a:rPr lang="en-US" altLang="zh-CN" sz="2400" dirty="0"/>
              <a:t>&lt;y</a:t>
            </a:r>
            <a:r>
              <a:rPr lang="en-US" altLang="zh-CN" sz="2400" baseline="-25000" dirty="0"/>
              <a:t>k</a:t>
            </a:r>
            <a:r>
              <a:rPr lang="en-US" altLang="zh-CN" sz="2400" dirty="0"/>
              <a:t> </a:t>
            </a:r>
            <a:r>
              <a:rPr lang="zh-CN" altLang="en-US" sz="2400" dirty="0">
                <a:latin typeface="Times New Roman" panose="02020603050405020304" pitchFamily="18" charset="0"/>
              </a:rPr>
              <a:t>，因为</a:t>
            </a:r>
            <a:r>
              <a:rPr lang="zh-CN" altLang="en-US" sz="2400" dirty="0"/>
              <a:t>∑</a:t>
            </a:r>
            <a:r>
              <a:rPr lang="en-US" altLang="zh-CN" sz="2400" dirty="0" err="1"/>
              <a:t>w</a:t>
            </a:r>
            <a:r>
              <a:rPr lang="en-US" altLang="zh-CN" sz="2400" baseline="-25000" dirty="0" err="1"/>
              <a:t>i</a:t>
            </a:r>
            <a:r>
              <a:rPr lang="en-US" altLang="zh-CN" sz="2400" dirty="0" err="1"/>
              <a:t>x</a:t>
            </a:r>
            <a:r>
              <a:rPr lang="en-US" altLang="zh-CN" sz="2400" baseline="-25000" dirty="0" err="1"/>
              <a:t>i</a:t>
            </a:r>
            <a:r>
              <a:rPr lang="en-US" altLang="zh-CN" sz="2400" dirty="0"/>
              <a:t> =M</a:t>
            </a:r>
            <a:r>
              <a:rPr lang="zh-CN" altLang="en-US" sz="2400" dirty="0">
                <a:latin typeface="Times New Roman" panose="02020603050405020304" pitchFamily="18" charset="0"/>
              </a:rPr>
              <a:t>，则有</a:t>
            </a:r>
            <a:r>
              <a:rPr lang="zh-CN" altLang="en-US" sz="2400" dirty="0"/>
              <a:t>∑</a:t>
            </a:r>
            <a:r>
              <a:rPr lang="en-US" altLang="zh-CN" sz="2400" dirty="0" err="1"/>
              <a:t>w</a:t>
            </a:r>
            <a:r>
              <a:rPr lang="en-US" altLang="zh-CN" sz="2400" baseline="-25000" dirty="0" err="1"/>
              <a:t>i</a:t>
            </a:r>
            <a:r>
              <a:rPr lang="en-US" altLang="zh-CN" sz="2400" dirty="0" err="1"/>
              <a:t>y</a:t>
            </a:r>
            <a:r>
              <a:rPr lang="en-US" altLang="zh-CN" sz="2400" baseline="-25000" dirty="0" err="1"/>
              <a:t>i</a:t>
            </a:r>
            <a:r>
              <a:rPr lang="en-US" altLang="zh-CN" sz="2400" dirty="0"/>
              <a:t>&gt;M</a:t>
            </a:r>
            <a:r>
              <a:rPr lang="zh-CN" altLang="en-US" sz="2400" dirty="0">
                <a:latin typeface="Times New Roman" panose="02020603050405020304" pitchFamily="18" charset="0"/>
              </a:rPr>
              <a:t>，这与</a:t>
            </a:r>
            <a:r>
              <a:rPr lang="zh-CN" altLang="en-US" sz="2400" dirty="0"/>
              <a:t>∑</a:t>
            </a:r>
            <a:r>
              <a:rPr lang="en-US" altLang="zh-CN" sz="2400" dirty="0" err="1"/>
              <a:t>w</a:t>
            </a:r>
            <a:r>
              <a:rPr lang="en-US" altLang="zh-CN" sz="2400" baseline="-25000" dirty="0" err="1"/>
              <a:t>i</a:t>
            </a:r>
            <a:r>
              <a:rPr lang="en-US" altLang="zh-CN" sz="2400" dirty="0" err="1"/>
              <a:t>y</a:t>
            </a:r>
            <a:r>
              <a:rPr lang="en-US" altLang="zh-CN" sz="2400" baseline="-25000" dirty="0" err="1"/>
              <a:t>i</a:t>
            </a:r>
            <a:r>
              <a:rPr lang="en-US" altLang="zh-CN" sz="2400" dirty="0"/>
              <a:t> =M</a:t>
            </a:r>
            <a:r>
              <a:rPr lang="zh-CN" altLang="en-US" sz="2400" dirty="0">
                <a:latin typeface="Times New Roman" panose="02020603050405020304" pitchFamily="18" charset="0"/>
              </a:rPr>
              <a:t>矛盾，如果</a:t>
            </a:r>
            <a:r>
              <a:rPr lang="en-US" altLang="zh-CN" sz="2400" dirty="0"/>
              <a:t>y</a:t>
            </a:r>
            <a:r>
              <a:rPr lang="en-US" altLang="zh-CN" sz="2400" baseline="-25000" dirty="0"/>
              <a:t>k</a:t>
            </a:r>
            <a:r>
              <a:rPr lang="en-US" altLang="zh-CN" sz="2400" dirty="0"/>
              <a:t>=</a:t>
            </a:r>
            <a:r>
              <a:rPr lang="en-US" altLang="zh-CN" sz="2400" dirty="0" err="1"/>
              <a:t>x</a:t>
            </a:r>
            <a:r>
              <a:rPr lang="en-US" altLang="zh-CN" sz="2400" baseline="-25000" dirty="0" err="1"/>
              <a:t>k</a:t>
            </a:r>
            <a:r>
              <a:rPr lang="zh-CN" altLang="en-US" sz="2400" dirty="0">
                <a:latin typeface="Times New Roman" panose="02020603050405020304" pitchFamily="18" charset="0"/>
              </a:rPr>
              <a:t>，与假设</a:t>
            </a:r>
            <a:r>
              <a:rPr lang="en-US" altLang="zh-CN" sz="2400" dirty="0" err="1"/>
              <a:t>y</a:t>
            </a:r>
            <a:r>
              <a:rPr lang="en-US" altLang="zh-CN" sz="2400" baseline="-25000" dirty="0" err="1"/>
              <a:t>k</a:t>
            </a:r>
            <a:r>
              <a:rPr lang="en-US" altLang="zh-CN" sz="2400" dirty="0" err="1"/>
              <a:t>≠x</a:t>
            </a:r>
            <a:r>
              <a:rPr lang="en-US" altLang="zh-CN" sz="2400" baseline="-25000" dirty="0" err="1"/>
              <a:t>k</a:t>
            </a:r>
            <a:r>
              <a:rPr lang="zh-CN" altLang="en-US" sz="2400" dirty="0">
                <a:latin typeface="Times New Roman" panose="02020603050405020304" pitchFamily="18" charset="0"/>
              </a:rPr>
              <a:t>矛盾。故</a:t>
            </a:r>
            <a:r>
              <a:rPr lang="en-US" altLang="zh-CN" sz="2400" dirty="0"/>
              <a:t>k</a:t>
            </a:r>
            <a:r>
              <a:rPr lang="zh-CN" altLang="en-US" sz="2400" dirty="0"/>
              <a:t>＝</a:t>
            </a:r>
            <a:r>
              <a:rPr lang="en-US" altLang="zh-CN" sz="2400" dirty="0"/>
              <a:t>j</a:t>
            </a:r>
            <a:r>
              <a:rPr lang="zh-CN" altLang="en-US" sz="2400" dirty="0">
                <a:latin typeface="Times New Roman" panose="02020603050405020304" pitchFamily="18" charset="0"/>
              </a:rPr>
              <a:t>时必有 </a:t>
            </a:r>
            <a:r>
              <a:rPr lang="en-US" altLang="zh-CN" sz="2400" dirty="0"/>
              <a:t>y</a:t>
            </a:r>
            <a:r>
              <a:rPr lang="en-US" altLang="zh-CN" sz="2400" baseline="-25000" dirty="0"/>
              <a:t>k</a:t>
            </a:r>
            <a:r>
              <a:rPr lang="en-US" altLang="zh-CN" sz="2400" dirty="0"/>
              <a:t>&lt;</a:t>
            </a:r>
            <a:r>
              <a:rPr lang="en-US" altLang="zh-CN" sz="2400" dirty="0" err="1"/>
              <a:t>x</a:t>
            </a:r>
            <a:r>
              <a:rPr lang="en-US" altLang="zh-CN" sz="2400" baseline="-25000" dirty="0" err="1"/>
              <a:t>k</a:t>
            </a:r>
            <a:r>
              <a:rPr lang="en-US" altLang="zh-CN" sz="2400" dirty="0"/>
              <a:t> ;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>
              <a:spcBef>
                <a:spcPts val="600"/>
              </a:spcBef>
              <a:buClrTx/>
              <a:buSzTx/>
              <a:buNone/>
              <a:defRPr/>
            </a:pPr>
            <a:r>
              <a:rPr lang="zh-CN" altLang="en-US" sz="2400" dirty="0">
                <a:ea typeface="Arial" panose="020B0604020202020204" pitchFamily="34" charset="0"/>
              </a:rPr>
              <a:t>③</a:t>
            </a:r>
            <a:r>
              <a:rPr lang="zh-CN" altLang="en-US" sz="2400" dirty="0">
                <a:latin typeface="Times New Roman" panose="02020603050405020304" pitchFamily="18" charset="0"/>
              </a:rPr>
              <a:t>若</a:t>
            </a:r>
            <a:r>
              <a:rPr lang="en-US" altLang="zh-CN" sz="2400" dirty="0"/>
              <a:t>k&gt;j</a:t>
            </a:r>
            <a:r>
              <a:rPr lang="zh-CN" altLang="en-US" sz="2400" dirty="0">
                <a:latin typeface="Times New Roman" panose="02020603050405020304" pitchFamily="18" charset="0"/>
              </a:rPr>
              <a:t>，因为</a:t>
            </a:r>
            <a:r>
              <a:rPr lang="zh-CN" altLang="en-US" sz="2400" dirty="0"/>
              <a:t>∑</a:t>
            </a:r>
            <a:r>
              <a:rPr lang="en-US" altLang="zh-CN" sz="2400" dirty="0" err="1"/>
              <a:t>w</a:t>
            </a:r>
            <a:r>
              <a:rPr lang="en-US" altLang="zh-CN" sz="2400" baseline="-25000" dirty="0" err="1"/>
              <a:t>i</a:t>
            </a:r>
            <a:r>
              <a:rPr lang="en-US" altLang="zh-CN" sz="2400" dirty="0" err="1"/>
              <a:t>x</a:t>
            </a:r>
            <a:r>
              <a:rPr lang="en-US" altLang="zh-CN" sz="2400" baseline="-25000" dirty="0" err="1"/>
              <a:t>i</a:t>
            </a:r>
            <a:r>
              <a:rPr lang="en-US" altLang="zh-CN" sz="2400" dirty="0"/>
              <a:t> =M</a:t>
            </a:r>
            <a:r>
              <a:rPr lang="zh-CN" altLang="en-US" sz="2400" dirty="0">
                <a:latin typeface="Times New Roman" panose="02020603050405020304" pitchFamily="18" charset="0"/>
              </a:rPr>
              <a:t>，则有</a:t>
            </a:r>
            <a:r>
              <a:rPr lang="zh-CN" altLang="en-US" sz="2400" dirty="0"/>
              <a:t>∑</a:t>
            </a:r>
            <a:r>
              <a:rPr lang="en-US" altLang="zh-CN" sz="2400" dirty="0" err="1"/>
              <a:t>w</a:t>
            </a:r>
            <a:r>
              <a:rPr lang="en-US" altLang="zh-CN" sz="2400" baseline="-25000" dirty="0" err="1"/>
              <a:t>i</a:t>
            </a:r>
            <a:r>
              <a:rPr lang="en-US" altLang="zh-CN" sz="2400" dirty="0" err="1"/>
              <a:t>y</a:t>
            </a:r>
            <a:r>
              <a:rPr lang="en-US" altLang="zh-CN" sz="2400" baseline="-25000" dirty="0" err="1"/>
              <a:t>i</a:t>
            </a:r>
            <a:r>
              <a:rPr lang="en-US" altLang="zh-CN" sz="2400" dirty="0"/>
              <a:t> &gt;M</a:t>
            </a:r>
            <a:r>
              <a:rPr lang="zh-CN" altLang="en-US" sz="2400" dirty="0">
                <a:latin typeface="Times New Roman" panose="02020603050405020304" pitchFamily="18" charset="0"/>
              </a:rPr>
              <a:t>，这是不可能发生的</a:t>
            </a:r>
            <a:r>
              <a:rPr lang="en-US" altLang="zh-CN" sz="2400" dirty="0">
                <a:latin typeface="Times New Roman" panose="02020603050405020304" pitchFamily="18" charset="0"/>
              </a:rPr>
              <a:t>(</a:t>
            </a:r>
            <a:r>
              <a:rPr lang="zh-CN" altLang="en-US" sz="2400" dirty="0">
                <a:latin typeface="Times New Roman" panose="02020603050405020304" pitchFamily="18" charset="0"/>
              </a:rPr>
              <a:t>与</a:t>
            </a:r>
            <a:r>
              <a:rPr lang="zh-CN" altLang="en-US" sz="2400" dirty="0"/>
              <a:t>∑</a:t>
            </a:r>
            <a:r>
              <a:rPr lang="en-US" altLang="zh-CN" sz="2400" dirty="0" err="1"/>
              <a:t>w</a:t>
            </a:r>
            <a:r>
              <a:rPr lang="en-US" altLang="zh-CN" sz="2400" baseline="-25000" dirty="0" err="1"/>
              <a:t>i</a:t>
            </a:r>
            <a:r>
              <a:rPr lang="en-US" altLang="zh-CN" sz="2400" dirty="0" err="1"/>
              <a:t>y</a:t>
            </a:r>
            <a:r>
              <a:rPr lang="en-US" altLang="zh-CN" sz="2400" baseline="-25000" dirty="0" err="1"/>
              <a:t>i</a:t>
            </a:r>
            <a:r>
              <a:rPr lang="en-US" altLang="zh-CN" sz="2400" dirty="0"/>
              <a:t> =M</a:t>
            </a:r>
            <a:r>
              <a:rPr lang="zh-CN" altLang="en-US" sz="2400" dirty="0">
                <a:latin typeface="Times New Roman" panose="02020603050405020304" pitchFamily="18" charset="0"/>
              </a:rPr>
              <a:t>矛盾</a:t>
            </a:r>
            <a:r>
              <a:rPr lang="en-US" altLang="zh-CN" sz="2400" dirty="0">
                <a:latin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</a:rPr>
              <a:t>。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>
              <a:spcBef>
                <a:spcPts val="600"/>
              </a:spcBef>
              <a:buClrTx/>
              <a:buSzTx/>
              <a:buNone/>
              <a:defRPr/>
            </a:pPr>
            <a:r>
              <a:rPr lang="en-US" altLang="zh-CN" sz="2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</a:rPr>
              <a:t>     </a:t>
            </a:r>
            <a:r>
              <a:rPr lang="zh-CN" altLang="en-US" sz="2400" dirty="0">
                <a:latin typeface="Times New Roman" panose="02020603050405020304" pitchFamily="18" charset="0"/>
              </a:rPr>
              <a:t>故不存在</a:t>
            </a:r>
            <a:r>
              <a:rPr lang="en-US" altLang="zh-CN" sz="2400" dirty="0"/>
              <a:t>k&gt;j</a:t>
            </a:r>
            <a:r>
              <a:rPr lang="zh-CN" altLang="en-US" sz="2400" dirty="0">
                <a:latin typeface="Times New Roman" panose="02020603050405020304" pitchFamily="18" charset="0"/>
              </a:rPr>
              <a:t>的情况。</a:t>
            </a:r>
            <a:endParaRPr lang="zh-CN" altLang="en-US" sz="2400" dirty="0">
              <a:latin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en-US" sz="2000" dirty="0">
              <a:latin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18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/>
          <a:p>
            <a:pPr>
              <a:defRPr/>
            </a:pPr>
            <a:fld id="{0CE838A2-A49A-4A20-A5DD-EFD81F6874A2}" type="slidenum">
              <a:rPr lang="en-US" altLang="zh-CN" smtClean="0"/>
            </a:fld>
            <a:endParaRPr lang="en-US" altLang="zh-CN" dirty="0"/>
          </a:p>
        </p:txBody>
      </p:sp>
      <p:sp>
        <p:nvSpPr>
          <p:cNvPr id="2" name="矩形 1"/>
          <p:cNvSpPr/>
          <p:nvPr/>
        </p:nvSpPr>
        <p:spPr>
          <a:xfrm>
            <a:off x="337606" y="607302"/>
            <a:ext cx="10729192" cy="978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None/>
            </a:pPr>
            <a:r>
              <a:rPr kumimoji="1" lang="en-US" altLang="zh-CN" sz="24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2.</a:t>
            </a:r>
            <a:r>
              <a:rPr kumimoji="1" lang="zh-CN" altLang="en-US" sz="24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若</a:t>
            </a:r>
            <a:r>
              <a:rPr kumimoji="1" lang="en-US" altLang="zh-CN" sz="24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X</a:t>
            </a:r>
            <a:r>
              <a:rPr kumimoji="1" lang="zh-CN" altLang="en-US" sz="24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不是最优解</a:t>
            </a:r>
            <a:r>
              <a:rPr kumimoji="1" lang="en-US" altLang="zh-CN" sz="24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, </a:t>
            </a:r>
            <a:r>
              <a:rPr kumimoji="1" lang="zh-CN" altLang="en-US" sz="24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则必存在一个最优解 </a:t>
            </a:r>
            <a:r>
              <a:rPr kumimoji="1" lang="en-US" altLang="zh-CN" sz="24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Y=(y</a:t>
            </a:r>
            <a:r>
              <a:rPr kumimoji="1" lang="en-US" altLang="zh-CN" sz="2400" baseline="-250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1</a:t>
            </a:r>
            <a:r>
              <a:rPr kumimoji="1" lang="en-US" altLang="zh-CN" sz="24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,…,</a:t>
            </a:r>
            <a:r>
              <a:rPr kumimoji="1" lang="en-US" altLang="zh-CN" sz="2400" dirty="0" err="1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y</a:t>
            </a:r>
            <a:r>
              <a:rPr kumimoji="1" lang="en-US" altLang="zh-CN" sz="2400" baseline="-25000" dirty="0" err="1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n</a:t>
            </a:r>
            <a:r>
              <a:rPr kumimoji="1" lang="en-US" altLang="zh-CN" sz="24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), </a:t>
            </a:r>
            <a:r>
              <a:rPr kumimoji="1" lang="zh-CN" altLang="en-US" sz="24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使得∑</a:t>
            </a:r>
            <a:r>
              <a:rPr kumimoji="1" lang="en-US" altLang="zh-CN" sz="2400" dirty="0" err="1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p</a:t>
            </a:r>
            <a:r>
              <a:rPr kumimoji="1" lang="en-US" altLang="zh-CN" sz="2400" baseline="-25000" dirty="0" err="1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i</a:t>
            </a:r>
            <a:r>
              <a:rPr kumimoji="1" lang="en-US" altLang="zh-CN" sz="2400" dirty="0" err="1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y</a:t>
            </a:r>
            <a:r>
              <a:rPr kumimoji="1" lang="en-US" altLang="zh-CN" sz="2400" baseline="-25000" dirty="0" err="1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i</a:t>
            </a:r>
            <a:r>
              <a:rPr kumimoji="1" lang="en-US" altLang="zh-CN" sz="24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 &gt;∑</a:t>
            </a:r>
            <a:r>
              <a:rPr kumimoji="1" lang="en-US" altLang="zh-CN" sz="2400" dirty="0" err="1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p</a:t>
            </a:r>
            <a:r>
              <a:rPr kumimoji="1" lang="en-US" altLang="zh-CN" sz="2400" baseline="-25000" dirty="0" err="1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i</a:t>
            </a:r>
            <a:r>
              <a:rPr kumimoji="1" lang="en-US" altLang="zh-CN" sz="2400" dirty="0" err="1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x</a:t>
            </a:r>
            <a:r>
              <a:rPr kumimoji="1" lang="en-US" altLang="zh-CN" sz="2400" baseline="-25000" dirty="0" err="1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i</a:t>
            </a:r>
            <a:r>
              <a:rPr kumimoji="1" lang="en-US" altLang="zh-CN" sz="24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 </a:t>
            </a:r>
            <a:r>
              <a:rPr kumimoji="1"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。</a:t>
            </a:r>
            <a:r>
              <a:rPr kumimoji="1" lang="zh-CN" altLang="en-US" sz="24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不失一般性，假定∑</a:t>
            </a:r>
            <a:r>
              <a:rPr kumimoji="1" lang="en-US" altLang="zh-CN" sz="2400" dirty="0" err="1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wiyi</a:t>
            </a:r>
            <a:r>
              <a:rPr kumimoji="1" lang="en-US" altLang="zh-CN" sz="24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 =M</a:t>
            </a:r>
            <a:r>
              <a:rPr kumimoji="1" lang="zh-CN" altLang="en-US" sz="24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，设</a:t>
            </a:r>
            <a:r>
              <a:rPr kumimoji="1" lang="en-US" altLang="zh-CN" sz="24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k</a:t>
            </a:r>
            <a:r>
              <a:rPr kumimoji="1" lang="zh-CN" altLang="en-US" sz="24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是使得</a:t>
            </a:r>
            <a:r>
              <a:rPr kumimoji="1" lang="en-US" altLang="zh-CN" sz="2400" dirty="0" err="1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y</a:t>
            </a:r>
            <a:r>
              <a:rPr kumimoji="1" lang="en-US" altLang="zh-CN" sz="2400" baseline="-25000" dirty="0" err="1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k</a:t>
            </a:r>
            <a:r>
              <a:rPr kumimoji="1" lang="en-US" altLang="zh-CN" sz="24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 ≠ </a:t>
            </a:r>
            <a:r>
              <a:rPr kumimoji="1" lang="en-US" altLang="zh-CN" sz="2400" dirty="0" err="1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x</a:t>
            </a:r>
            <a:r>
              <a:rPr kumimoji="1" lang="en-US" altLang="zh-CN" sz="2400" baseline="-25000" dirty="0" err="1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k</a:t>
            </a:r>
            <a:r>
              <a:rPr kumimoji="1" lang="zh-CN" altLang="en-US" sz="24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的最小下标，显然，这样的</a:t>
            </a:r>
            <a:r>
              <a:rPr kumimoji="1" lang="en-US" altLang="zh-CN" sz="24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k</a:t>
            </a:r>
            <a:r>
              <a:rPr kumimoji="1" lang="zh-CN" altLang="en-US" sz="24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必定存在。</a:t>
            </a:r>
            <a:endParaRPr kumimoji="1" lang="zh-CN" altLang="en-US" sz="2400" dirty="0">
              <a:latin typeface="Arial" panose="020B0604020202020204" pitchFamily="34" charset="0"/>
              <a:ea typeface="幼圆" panose="020105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1127448" y="1916832"/>
            <a:ext cx="3601021" cy="978729"/>
            <a:chOff x="3287688" y="1730191"/>
            <a:chExt cx="3601021" cy="978729"/>
          </a:xfrm>
        </p:grpSpPr>
        <p:sp>
          <p:nvSpPr>
            <p:cNvPr id="9" name="TextBox 8"/>
            <p:cNvSpPr txBox="1"/>
            <p:nvPr/>
          </p:nvSpPr>
          <p:spPr>
            <a:xfrm>
              <a:off x="3359696" y="1730191"/>
              <a:ext cx="3529013" cy="97872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1" hangingPunct="1">
                <a:lnSpc>
                  <a:spcPct val="80000"/>
                </a:lnSpc>
                <a:defRPr/>
              </a:pPr>
              <a:r>
                <a:rPr lang="en-US" altLang="zh-CN" sz="2400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x</a:t>
              </a:r>
              <a:r>
                <a:rPr lang="en-US" altLang="zh-CN" sz="2400" baseline="-25000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1</a:t>
              </a:r>
              <a:r>
                <a:rPr lang="en-US" altLang="zh-CN" sz="2400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……x</a:t>
              </a:r>
              <a:r>
                <a:rPr lang="en-US" altLang="zh-CN" sz="2400" baseline="-25000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k-1  </a:t>
              </a:r>
              <a:r>
                <a:rPr lang="en-US" altLang="zh-CN" sz="2400" dirty="0" err="1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x</a:t>
              </a:r>
              <a:r>
                <a:rPr lang="en-US" altLang="zh-CN" sz="2400" baseline="-25000" dirty="0" err="1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k</a:t>
              </a:r>
              <a:r>
                <a:rPr lang="en-US" altLang="zh-CN" sz="2400" baseline="-25000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  </a:t>
              </a:r>
              <a:r>
                <a:rPr lang="en-US" altLang="zh-CN" sz="2400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x</a:t>
              </a:r>
              <a:r>
                <a:rPr lang="en-US" altLang="zh-CN" sz="2400" baseline="-25000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k+1</a:t>
              </a:r>
              <a:r>
                <a:rPr lang="en-US" altLang="zh-CN" sz="2400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……</a:t>
              </a:r>
              <a:r>
                <a:rPr lang="en-US" altLang="zh-CN" sz="2400" dirty="0" err="1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x</a:t>
              </a:r>
              <a:r>
                <a:rPr lang="en-US" altLang="zh-CN" sz="2400" baseline="-25000" dirty="0" err="1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n</a:t>
              </a:r>
              <a:endParaRPr lang="en-US" altLang="zh-CN" sz="2400" baseline="-250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  <a:p>
              <a:pPr eaLnBrk="1" hangingPunct="1">
                <a:lnSpc>
                  <a:spcPct val="80000"/>
                </a:lnSpc>
                <a:defRPr/>
              </a:pPr>
              <a:endPara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  <a:p>
              <a:pPr eaLnBrk="1" hangingPunct="1">
                <a:lnSpc>
                  <a:spcPct val="80000"/>
                </a:lnSpc>
                <a:defRPr/>
              </a:pPr>
              <a:r>
                <a:rPr lang="en-US" altLang="zh-CN" sz="2400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y</a:t>
              </a:r>
              <a:r>
                <a:rPr lang="en-US" altLang="zh-CN" sz="2400" baseline="-25000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1</a:t>
              </a:r>
              <a:r>
                <a:rPr lang="en-US" altLang="zh-CN" sz="2400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…… y</a:t>
              </a:r>
              <a:r>
                <a:rPr lang="en-US" altLang="zh-CN" sz="2400" baseline="-25000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k-1 </a:t>
              </a:r>
              <a:r>
                <a:rPr lang="en-US" altLang="zh-CN" sz="2400" dirty="0" err="1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y</a:t>
              </a:r>
              <a:r>
                <a:rPr lang="en-US" altLang="zh-CN" sz="2400" baseline="-25000" dirty="0" err="1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k</a:t>
              </a:r>
              <a:r>
                <a:rPr lang="en-US" altLang="zh-CN" sz="2400" baseline="-25000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  </a:t>
              </a:r>
              <a:r>
                <a:rPr lang="en-US" altLang="zh-CN" sz="2400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y</a:t>
              </a:r>
              <a:r>
                <a:rPr lang="en-US" altLang="zh-CN" sz="2400" baseline="-25000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k+1</a:t>
              </a:r>
              <a:r>
                <a:rPr lang="en-US" altLang="zh-CN" sz="2400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……</a:t>
              </a:r>
              <a:r>
                <a:rPr lang="en-US" altLang="zh-CN" sz="2400" dirty="0" err="1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y</a:t>
              </a:r>
              <a:r>
                <a:rPr lang="en-US" altLang="zh-CN" sz="2400" baseline="-25000" dirty="0" err="1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n</a:t>
              </a:r>
              <a:r>
                <a:rPr lang="en-US" altLang="zh-CN" sz="2400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 </a:t>
              </a:r>
              <a:endParaRPr lang="zh-CN" altLang="en-US" sz="24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0" name="Text Box 4"/>
            <p:cNvSpPr txBox="1">
              <a:spLocks noChangeArrowheads="1"/>
            </p:cNvSpPr>
            <p:nvPr/>
          </p:nvSpPr>
          <p:spPr bwMode="auto">
            <a:xfrm>
              <a:off x="3287688" y="2077662"/>
              <a:ext cx="615553" cy="4048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800" b="0" dirty="0">
                  <a:latin typeface="幼圆" panose="02010509060101010101" pitchFamily="49" charset="-122"/>
                  <a:ea typeface="幼圆" panose="02010509060101010101" pitchFamily="49" charset="-122"/>
                  <a:sym typeface="Symbol" panose="05050102010706020507" pitchFamily="18" charset="2"/>
                </a:rPr>
                <a:t></a:t>
              </a:r>
              <a:endParaRPr lang="en-US" altLang="zh-CN" sz="2800" b="0" dirty="0">
                <a:latin typeface="幼圆" panose="02010509060101010101" pitchFamily="49" charset="-122"/>
                <a:ea typeface="幼圆" panose="02010509060101010101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11" name="Text Box 6"/>
            <p:cNvSpPr txBox="1">
              <a:spLocks noChangeArrowheads="1"/>
            </p:cNvSpPr>
            <p:nvPr/>
          </p:nvSpPr>
          <p:spPr bwMode="auto">
            <a:xfrm>
              <a:off x="4727848" y="2093660"/>
              <a:ext cx="615553" cy="4048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800" b="0" dirty="0">
                  <a:latin typeface="幼圆" panose="02010509060101010101" pitchFamily="49" charset="-122"/>
                  <a:ea typeface="幼圆" panose="02010509060101010101" pitchFamily="49" charset="-122"/>
                  <a:sym typeface="Symbol" panose="05050102010706020507" pitchFamily="18" charset="2"/>
                </a:rPr>
                <a:t></a:t>
              </a:r>
              <a:endParaRPr lang="en-US" altLang="zh-CN" sz="2800" b="0" dirty="0">
                <a:latin typeface="幼圆" panose="02010509060101010101" pitchFamily="49" charset="-122"/>
                <a:ea typeface="幼圆" panose="02010509060101010101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12" name="Text Box 4"/>
            <p:cNvSpPr txBox="1">
              <a:spLocks noChangeArrowheads="1"/>
            </p:cNvSpPr>
            <p:nvPr/>
          </p:nvSpPr>
          <p:spPr bwMode="auto">
            <a:xfrm>
              <a:off x="4223792" y="2093660"/>
              <a:ext cx="615553" cy="4048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800" b="0" dirty="0">
                  <a:latin typeface="幼圆" panose="02010509060101010101" pitchFamily="49" charset="-122"/>
                  <a:ea typeface="幼圆" panose="02010509060101010101" pitchFamily="49" charset="-122"/>
                  <a:sym typeface="Symbol" panose="05050102010706020507" pitchFamily="18" charset="2"/>
                </a:rPr>
                <a:t></a:t>
              </a:r>
              <a:endParaRPr lang="en-US" altLang="zh-CN" sz="2800" b="0" dirty="0">
                <a:latin typeface="幼圆" panose="02010509060101010101" pitchFamily="49" charset="-122"/>
                <a:ea typeface="幼圆" panose="02010509060101010101" pitchFamily="49" charset="-122"/>
                <a:sym typeface="Symbol" panose="05050102010706020507" pitchFamily="18" charset="2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5954230" y="1813459"/>
            <a:ext cx="3529013" cy="1224136"/>
            <a:chOff x="6096000" y="1628800"/>
            <a:chExt cx="3529013" cy="1224136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15" name="TextBox 8"/>
            <p:cNvSpPr txBox="1"/>
            <p:nvPr/>
          </p:nvSpPr>
          <p:spPr>
            <a:xfrm>
              <a:off x="6096000" y="1628800"/>
              <a:ext cx="3529013" cy="1200150"/>
            </a:xfrm>
            <a:prstGeom prst="rect">
              <a:avLst/>
            </a:prstGeom>
            <a:grp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en-US" altLang="zh-CN" sz="2400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x</a:t>
              </a:r>
              <a:r>
                <a:rPr lang="en-US" altLang="zh-CN" sz="2400" baseline="-25000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1</a:t>
              </a:r>
              <a:r>
                <a:rPr lang="en-US" altLang="zh-CN" sz="2400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……x</a:t>
              </a:r>
              <a:r>
                <a:rPr lang="en-US" altLang="zh-CN" sz="2400" baseline="-25000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j-1  </a:t>
              </a:r>
              <a:r>
                <a:rPr lang="en-US" altLang="zh-CN" sz="2400" dirty="0" err="1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x</a:t>
              </a:r>
              <a:r>
                <a:rPr lang="en-US" altLang="zh-CN" sz="2400" baseline="-25000" dirty="0" err="1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j</a:t>
              </a:r>
              <a:r>
                <a:rPr lang="en-US" altLang="zh-CN" sz="2400" baseline="-25000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  </a:t>
              </a:r>
              <a:r>
                <a:rPr lang="en-US" altLang="zh-CN" sz="2400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x</a:t>
              </a:r>
              <a:r>
                <a:rPr lang="en-US" altLang="zh-CN" sz="2400" baseline="-25000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j+1</a:t>
              </a:r>
              <a:r>
                <a:rPr lang="en-US" altLang="zh-CN" sz="2400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……</a:t>
              </a:r>
              <a:r>
                <a:rPr lang="en-US" altLang="zh-CN" sz="2400" dirty="0" err="1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x</a:t>
              </a:r>
              <a:r>
                <a:rPr lang="en-US" altLang="zh-CN" sz="2400" baseline="-25000" dirty="0" err="1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n</a:t>
              </a:r>
              <a:endParaRPr lang="en-US" altLang="zh-CN" sz="2400" baseline="-250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  <a:p>
              <a:pPr eaLnBrk="1" hangingPunct="1">
                <a:defRPr/>
              </a:pPr>
              <a:r>
                <a:rPr lang="en-US" altLang="zh-CN" sz="2400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1, .….., 1, </a:t>
              </a:r>
              <a:r>
                <a:rPr lang="en-US" altLang="zh-CN" sz="2400" dirty="0" err="1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x</a:t>
              </a:r>
              <a:r>
                <a:rPr lang="en-US" altLang="zh-CN" sz="2400" baseline="-25000" dirty="0" err="1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j</a:t>
              </a:r>
              <a:r>
                <a:rPr lang="en-US" altLang="zh-CN" sz="2400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, 0, ….., 0</a:t>
              </a:r>
              <a:endPara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  <a:p>
              <a:pPr eaLnBrk="1" hangingPunct="1">
                <a:defRPr/>
              </a:pPr>
              <a:r>
                <a:rPr lang="en-US" altLang="zh-CN" sz="2400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y</a:t>
              </a:r>
              <a:r>
                <a:rPr lang="en-US" altLang="zh-CN" sz="2400" baseline="-25000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1</a:t>
              </a:r>
              <a:r>
                <a:rPr lang="en-US" altLang="zh-CN" sz="2400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…… y</a:t>
              </a:r>
              <a:r>
                <a:rPr lang="en-US" altLang="zh-CN" sz="2400" baseline="-25000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j-1 </a:t>
              </a:r>
              <a:r>
                <a:rPr lang="en-US" altLang="zh-CN" sz="2400" dirty="0" err="1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y</a:t>
              </a:r>
              <a:r>
                <a:rPr lang="en-US" altLang="zh-CN" sz="2400" baseline="-25000" dirty="0" err="1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j</a:t>
              </a:r>
              <a:r>
                <a:rPr lang="en-US" altLang="zh-CN" sz="2400" baseline="-25000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  </a:t>
              </a:r>
              <a:r>
                <a:rPr lang="en-US" altLang="zh-CN" sz="2400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y</a:t>
              </a:r>
              <a:r>
                <a:rPr lang="en-US" altLang="zh-CN" sz="2400" baseline="-25000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j+1</a:t>
              </a:r>
              <a:r>
                <a:rPr lang="en-US" altLang="zh-CN" sz="2400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……</a:t>
              </a:r>
              <a:r>
                <a:rPr lang="en-US" altLang="zh-CN" sz="2400" dirty="0" err="1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y</a:t>
              </a:r>
              <a:r>
                <a:rPr lang="en-US" altLang="zh-CN" sz="2400" baseline="-25000" dirty="0" err="1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n</a:t>
              </a:r>
              <a:r>
                <a:rPr lang="en-US" altLang="zh-CN" sz="2400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 </a:t>
              </a:r>
              <a:endParaRPr lang="zh-CN" altLang="en-US" sz="24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7536160" y="1652786"/>
              <a:ext cx="288032" cy="1200150"/>
            </a:xfrm>
            <a:prstGeom prst="rect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/>
          <a:p>
            <a:pPr>
              <a:defRPr/>
            </a:pPr>
            <a:fld id="{0CE838A2-A49A-4A20-A5DD-EFD81F6874A2}" type="slidenum">
              <a:rPr lang="en-US" altLang="zh-CN" smtClean="0"/>
            </a:fld>
            <a:endParaRPr lang="en-US" altLang="zh-CN"/>
          </a:p>
        </p:txBody>
      </p:sp>
      <p:sp>
        <p:nvSpPr>
          <p:cNvPr id="21" name="内容占位符 2"/>
          <p:cNvSpPr>
            <a:spLocks noGrp="1"/>
          </p:cNvSpPr>
          <p:nvPr>
            <p:ph idx="1"/>
          </p:nvPr>
        </p:nvSpPr>
        <p:spPr>
          <a:xfrm>
            <a:off x="535628" y="3356992"/>
            <a:ext cx="10225136" cy="2467786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None/>
            </a:pPr>
            <a:r>
              <a:rPr kumimoji="1" lang="en-US" altLang="zh-CN" sz="2400" dirty="0"/>
              <a:t>5.</a:t>
            </a:r>
            <a:r>
              <a:rPr kumimoji="1" lang="zh-CN" altLang="en-US" sz="2400" dirty="0">
                <a:latin typeface="幼圆" panose="02010509060101010101" pitchFamily="49" charset="-122"/>
              </a:rPr>
              <a:t>因此，对于</a:t>
            </a:r>
            <a:r>
              <a:rPr kumimoji="1" lang="en-US" altLang="zh-CN" sz="2400" dirty="0"/>
              <a:t>Z</a:t>
            </a:r>
            <a:r>
              <a:rPr kumimoji="1" lang="zh-CN" altLang="en-US" sz="2400" dirty="0">
                <a:latin typeface="幼圆" panose="02010509060101010101" pitchFamily="49" charset="-122"/>
              </a:rPr>
              <a:t>有</a:t>
            </a:r>
            <a:r>
              <a:rPr kumimoji="1" lang="en-US" altLang="zh-CN" sz="2400" dirty="0">
                <a:latin typeface="幼圆" panose="02010509060101010101" pitchFamily="49" charset="-122"/>
              </a:rPr>
              <a:t>:</a:t>
            </a:r>
            <a:r>
              <a:rPr kumimoji="1" lang="zh-CN" altLang="en-US" sz="2400" dirty="0"/>
              <a:t>∑</a:t>
            </a:r>
            <a:r>
              <a:rPr kumimoji="1" lang="en-US" altLang="zh-CN" sz="2400" dirty="0" err="1"/>
              <a:t>p</a:t>
            </a:r>
            <a:r>
              <a:rPr kumimoji="1" lang="en-US" altLang="zh-CN" sz="2400" baseline="-25000" dirty="0" err="1"/>
              <a:t>i</a:t>
            </a:r>
            <a:r>
              <a:rPr kumimoji="1" lang="en-US" altLang="zh-CN" sz="2400" dirty="0" err="1"/>
              <a:t>z</a:t>
            </a:r>
            <a:r>
              <a:rPr kumimoji="1" lang="en-US" altLang="zh-CN" sz="2400" baseline="-25000" dirty="0" err="1"/>
              <a:t>i</a:t>
            </a:r>
            <a:r>
              <a:rPr kumimoji="1" lang="en-US" altLang="zh-CN" sz="2400" dirty="0"/>
              <a:t>= ∑</a:t>
            </a:r>
            <a:r>
              <a:rPr kumimoji="1" lang="en-US" altLang="zh-CN" sz="2400" dirty="0" err="1"/>
              <a:t>p</a:t>
            </a:r>
            <a:r>
              <a:rPr kumimoji="1" lang="en-US" altLang="zh-CN" sz="2400" baseline="-25000" dirty="0" err="1"/>
              <a:t>i</a:t>
            </a:r>
            <a:r>
              <a:rPr kumimoji="1" lang="en-US" altLang="zh-CN" sz="2400" dirty="0" err="1"/>
              <a:t>y</a:t>
            </a:r>
            <a:r>
              <a:rPr kumimoji="1" lang="en-US" altLang="zh-CN" sz="2400" baseline="-25000" dirty="0" err="1"/>
              <a:t>i</a:t>
            </a:r>
            <a:r>
              <a:rPr kumimoji="1" lang="en-US" altLang="zh-CN" sz="2400" dirty="0"/>
              <a:t> +(</a:t>
            </a:r>
            <a:r>
              <a:rPr kumimoji="1" lang="en-US" altLang="zh-CN" sz="2400" dirty="0" err="1"/>
              <a:t>z</a:t>
            </a:r>
            <a:r>
              <a:rPr kumimoji="1" lang="en-US" altLang="zh-CN" sz="2400" baseline="-25000" dirty="0" err="1"/>
              <a:t>k</a:t>
            </a:r>
            <a:r>
              <a:rPr kumimoji="1" lang="en-US" altLang="zh-CN" sz="2400" dirty="0"/>
              <a:t>-y</a:t>
            </a:r>
            <a:r>
              <a:rPr kumimoji="1" lang="en-US" altLang="zh-CN" sz="2400" baseline="-25000" dirty="0"/>
              <a:t>k</a:t>
            </a:r>
            <a:r>
              <a:rPr kumimoji="1" lang="en-US" altLang="zh-CN" sz="2400" dirty="0"/>
              <a:t>)</a:t>
            </a:r>
            <a:r>
              <a:rPr kumimoji="1" lang="en-US" altLang="zh-CN" sz="2400" dirty="0" err="1"/>
              <a:t>p</a:t>
            </a:r>
            <a:r>
              <a:rPr kumimoji="1" lang="en-US" altLang="zh-CN" sz="2400" baseline="-25000" dirty="0" err="1"/>
              <a:t>k</a:t>
            </a:r>
            <a:r>
              <a:rPr kumimoji="1" lang="en-US" altLang="zh-CN" sz="2400" dirty="0"/>
              <a:t>-∑(</a:t>
            </a:r>
            <a:r>
              <a:rPr kumimoji="1" lang="en-US" altLang="zh-CN" sz="2400" dirty="0" err="1"/>
              <a:t>y</a:t>
            </a:r>
            <a:r>
              <a:rPr kumimoji="1" lang="en-US" altLang="zh-CN" sz="2400" baseline="-25000" dirty="0" err="1"/>
              <a:t>i</a:t>
            </a:r>
            <a:r>
              <a:rPr kumimoji="1" lang="en-US" altLang="zh-CN" sz="2400" dirty="0" err="1"/>
              <a:t>-z</a:t>
            </a:r>
            <a:r>
              <a:rPr kumimoji="1" lang="en-US" altLang="zh-CN" sz="2400" baseline="-25000" dirty="0" err="1"/>
              <a:t>i</a:t>
            </a:r>
            <a:r>
              <a:rPr kumimoji="1" lang="en-US" altLang="zh-CN" sz="2400" dirty="0"/>
              <a:t>)p</a:t>
            </a:r>
            <a:r>
              <a:rPr kumimoji="1" lang="en-US" altLang="zh-CN" sz="2400" baseline="-25000" dirty="0"/>
              <a:t>i</a:t>
            </a:r>
            <a:endParaRPr kumimoji="1" lang="en-US" altLang="zh-CN" sz="2400" baseline="-25000" dirty="0"/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None/>
            </a:pPr>
            <a:endParaRPr kumimoji="1" lang="en-US" altLang="zh-CN" sz="2400" baseline="-25000" dirty="0"/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None/>
            </a:pPr>
            <a:r>
              <a:rPr kumimoji="1" lang="en-US" altLang="zh-CN" sz="2400" baseline="-25000" dirty="0"/>
              <a:t>	                                                   </a:t>
            </a:r>
            <a:r>
              <a:rPr kumimoji="1" lang="en-US" altLang="zh-CN" sz="2400" dirty="0"/>
              <a:t>= ∑</a:t>
            </a:r>
            <a:r>
              <a:rPr kumimoji="1" lang="en-US" altLang="zh-CN" sz="2400" dirty="0" err="1"/>
              <a:t>p</a:t>
            </a:r>
            <a:r>
              <a:rPr kumimoji="1" lang="en-US" altLang="zh-CN" sz="2400" baseline="-25000" dirty="0" err="1"/>
              <a:t>i</a:t>
            </a:r>
            <a:r>
              <a:rPr kumimoji="1" lang="en-US" altLang="zh-CN" sz="2400" dirty="0" err="1"/>
              <a:t>y</a:t>
            </a:r>
            <a:r>
              <a:rPr kumimoji="1" lang="en-US" altLang="zh-CN" sz="2400" baseline="-25000" dirty="0" err="1"/>
              <a:t>i</a:t>
            </a:r>
            <a:r>
              <a:rPr kumimoji="1" lang="en-US" altLang="zh-CN" sz="2400" baseline="-25000" dirty="0"/>
              <a:t> </a:t>
            </a:r>
            <a:r>
              <a:rPr kumimoji="1" lang="en-US" altLang="zh-CN" sz="2400" dirty="0"/>
              <a:t>+(</a:t>
            </a:r>
            <a:r>
              <a:rPr kumimoji="1" lang="en-US" altLang="zh-CN" sz="2400" dirty="0" err="1"/>
              <a:t>z</a:t>
            </a:r>
            <a:r>
              <a:rPr kumimoji="1" lang="en-US" altLang="zh-CN" sz="2400" baseline="-25000" dirty="0" err="1"/>
              <a:t>k</a:t>
            </a:r>
            <a:r>
              <a:rPr kumimoji="1" lang="en-US" altLang="zh-CN" sz="2400" dirty="0"/>
              <a:t>-y</a:t>
            </a:r>
            <a:r>
              <a:rPr kumimoji="1" lang="en-US" altLang="zh-CN" sz="2400" baseline="-25000" dirty="0"/>
              <a:t>k</a:t>
            </a:r>
            <a:r>
              <a:rPr kumimoji="1" lang="en-US" altLang="zh-CN" sz="2400" dirty="0"/>
              <a:t>)</a:t>
            </a:r>
            <a:r>
              <a:rPr kumimoji="1" lang="en-US" altLang="zh-CN" sz="2400" dirty="0" err="1"/>
              <a:t>w</a:t>
            </a:r>
            <a:r>
              <a:rPr kumimoji="1" lang="en-US" altLang="zh-CN" sz="2400" baseline="-25000" dirty="0" err="1"/>
              <a:t>k</a:t>
            </a:r>
            <a:r>
              <a:rPr kumimoji="1" lang="en-US" altLang="zh-CN" sz="2400" baseline="-25000" dirty="0"/>
              <a:t> </a:t>
            </a:r>
            <a:r>
              <a:rPr kumimoji="1" lang="en-US" altLang="zh-CN" sz="2400" dirty="0" err="1"/>
              <a:t>p</a:t>
            </a:r>
            <a:r>
              <a:rPr kumimoji="1" lang="en-US" altLang="zh-CN" sz="2400" baseline="-25000" dirty="0" err="1"/>
              <a:t>k</a:t>
            </a:r>
            <a:r>
              <a:rPr kumimoji="1" lang="en-US" altLang="zh-CN" sz="2400" baseline="-25000" dirty="0"/>
              <a:t> </a:t>
            </a:r>
            <a:r>
              <a:rPr kumimoji="1" lang="en-US" altLang="zh-CN" sz="2400" dirty="0"/>
              <a:t>/</a:t>
            </a:r>
            <a:r>
              <a:rPr kumimoji="1" lang="en-US" altLang="zh-CN" sz="2400" dirty="0" err="1"/>
              <a:t>w</a:t>
            </a:r>
            <a:r>
              <a:rPr kumimoji="1" lang="en-US" altLang="zh-CN" sz="2400" baseline="-25000" dirty="0" err="1"/>
              <a:t>k</a:t>
            </a:r>
            <a:r>
              <a:rPr kumimoji="1" lang="en-US" altLang="zh-CN" sz="2400" baseline="-25000" dirty="0"/>
              <a:t> </a:t>
            </a:r>
            <a:r>
              <a:rPr kumimoji="1" lang="en-US" altLang="zh-CN" sz="2400" dirty="0"/>
              <a:t>-∑(</a:t>
            </a:r>
            <a:r>
              <a:rPr kumimoji="1" lang="en-US" altLang="zh-CN" sz="2400" dirty="0" err="1"/>
              <a:t>y</a:t>
            </a:r>
            <a:r>
              <a:rPr kumimoji="1" lang="en-US" altLang="zh-CN" sz="2400" baseline="-25000" dirty="0" err="1"/>
              <a:t>i</a:t>
            </a:r>
            <a:r>
              <a:rPr kumimoji="1" lang="en-US" altLang="zh-CN" sz="2400" dirty="0" err="1"/>
              <a:t>-z</a:t>
            </a:r>
            <a:r>
              <a:rPr kumimoji="1" lang="en-US" altLang="zh-CN" sz="2400" baseline="-25000" dirty="0" err="1"/>
              <a:t>i</a:t>
            </a:r>
            <a:r>
              <a:rPr kumimoji="1" lang="en-US" altLang="zh-CN" sz="2400" dirty="0"/>
              <a:t>)</a:t>
            </a:r>
            <a:r>
              <a:rPr kumimoji="1" lang="en-US" altLang="zh-CN" sz="2400" dirty="0" err="1"/>
              <a:t>w</a:t>
            </a:r>
            <a:r>
              <a:rPr kumimoji="1" lang="en-US" altLang="zh-CN" sz="2400" baseline="-25000" dirty="0" err="1"/>
              <a:t>i</a:t>
            </a:r>
            <a:r>
              <a:rPr kumimoji="1" lang="en-US" altLang="zh-CN" sz="2400" dirty="0" err="1"/>
              <a:t>p</a:t>
            </a:r>
            <a:r>
              <a:rPr kumimoji="1" lang="en-US" altLang="zh-CN" sz="2400" baseline="-25000" dirty="0" err="1"/>
              <a:t>i</a:t>
            </a:r>
            <a:r>
              <a:rPr kumimoji="1" lang="en-US" altLang="zh-CN" sz="2400" dirty="0"/>
              <a:t>/</a:t>
            </a:r>
            <a:r>
              <a:rPr kumimoji="1" lang="en-US" altLang="zh-CN" sz="2400" dirty="0" err="1"/>
              <a:t>w</a:t>
            </a:r>
            <a:r>
              <a:rPr kumimoji="1" lang="en-US" altLang="zh-CN" sz="2400" baseline="-25000" dirty="0" err="1"/>
              <a:t>i</a:t>
            </a:r>
            <a:endParaRPr kumimoji="1" lang="en-US" altLang="zh-CN" sz="2400" baseline="-25000" dirty="0"/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None/>
            </a:pPr>
            <a:endParaRPr kumimoji="1" lang="en-US" altLang="zh-CN" sz="2400" baseline="-25000" dirty="0"/>
          </a:p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None/>
            </a:pPr>
            <a:r>
              <a:rPr kumimoji="1" lang="en-US" altLang="zh-CN" sz="2400" baseline="-25000" dirty="0"/>
              <a:t>	                                                   </a:t>
            </a:r>
            <a:r>
              <a:rPr kumimoji="1" lang="en-US" altLang="zh-CN" sz="2400" dirty="0">
                <a:solidFill>
                  <a:srgbClr val="FF0000"/>
                </a:solidFill>
              </a:rPr>
              <a:t>≥ </a:t>
            </a:r>
            <a:r>
              <a:rPr kumimoji="1" lang="en-US" altLang="zh-CN" sz="2400" dirty="0"/>
              <a:t>∑</a:t>
            </a:r>
            <a:r>
              <a:rPr kumimoji="1" lang="en-US" altLang="zh-CN" sz="2400" dirty="0" err="1"/>
              <a:t>p</a:t>
            </a:r>
            <a:r>
              <a:rPr kumimoji="1" lang="en-US" altLang="zh-CN" sz="2400" baseline="-25000" dirty="0" err="1"/>
              <a:t>i</a:t>
            </a:r>
            <a:r>
              <a:rPr kumimoji="1" lang="en-US" altLang="zh-CN" sz="2400" dirty="0" err="1"/>
              <a:t>y</a:t>
            </a:r>
            <a:r>
              <a:rPr kumimoji="1" lang="en-US" altLang="zh-CN" sz="2400" baseline="-25000" dirty="0" err="1"/>
              <a:t>i</a:t>
            </a:r>
            <a:r>
              <a:rPr kumimoji="1" lang="en-US" altLang="zh-CN" sz="2400" baseline="-25000" dirty="0"/>
              <a:t> </a:t>
            </a:r>
            <a:r>
              <a:rPr kumimoji="1" lang="en-US" altLang="zh-CN" sz="2400" dirty="0"/>
              <a:t>+[(</a:t>
            </a:r>
            <a:r>
              <a:rPr kumimoji="1" lang="en-US" altLang="zh-CN" sz="2400" dirty="0" err="1"/>
              <a:t>z</a:t>
            </a:r>
            <a:r>
              <a:rPr kumimoji="1" lang="en-US" altLang="zh-CN" sz="2400" baseline="-25000" dirty="0" err="1"/>
              <a:t>k</a:t>
            </a:r>
            <a:r>
              <a:rPr kumimoji="1" lang="en-US" altLang="zh-CN" sz="2400" dirty="0"/>
              <a:t>-y</a:t>
            </a:r>
            <a:r>
              <a:rPr kumimoji="1" lang="en-US" altLang="zh-CN" sz="2400" baseline="-25000" dirty="0"/>
              <a:t>k</a:t>
            </a:r>
            <a:r>
              <a:rPr kumimoji="1" lang="en-US" altLang="zh-CN" sz="2400" dirty="0"/>
              <a:t>)</a:t>
            </a:r>
            <a:r>
              <a:rPr kumimoji="1" lang="en-US" altLang="zh-CN" sz="2400" dirty="0" err="1"/>
              <a:t>w</a:t>
            </a:r>
            <a:r>
              <a:rPr kumimoji="1" lang="en-US" altLang="zh-CN" sz="2400" baseline="-25000" dirty="0" err="1"/>
              <a:t>k</a:t>
            </a:r>
            <a:r>
              <a:rPr kumimoji="1" lang="en-US" altLang="zh-CN" sz="2400" baseline="-25000" dirty="0"/>
              <a:t> </a:t>
            </a:r>
            <a:r>
              <a:rPr kumimoji="1" lang="en-US" altLang="zh-CN" sz="2400" dirty="0"/>
              <a:t>-∑(</a:t>
            </a:r>
            <a:r>
              <a:rPr kumimoji="1" lang="en-US" altLang="zh-CN" sz="2400" dirty="0" err="1"/>
              <a:t>y</a:t>
            </a:r>
            <a:r>
              <a:rPr kumimoji="1" lang="en-US" altLang="zh-CN" sz="2400" baseline="-25000" dirty="0" err="1"/>
              <a:t>i</a:t>
            </a:r>
            <a:r>
              <a:rPr kumimoji="1" lang="en-US" altLang="zh-CN" sz="2400" dirty="0" err="1"/>
              <a:t>-z</a:t>
            </a:r>
            <a:r>
              <a:rPr kumimoji="1" lang="en-US" altLang="zh-CN" sz="2400" baseline="-25000" dirty="0" err="1"/>
              <a:t>i</a:t>
            </a:r>
            <a:r>
              <a:rPr kumimoji="1" lang="en-US" altLang="zh-CN" sz="2400" dirty="0"/>
              <a:t>)</a:t>
            </a:r>
            <a:r>
              <a:rPr kumimoji="1" lang="en-US" altLang="zh-CN" sz="2400" dirty="0" err="1"/>
              <a:t>w</a:t>
            </a:r>
            <a:r>
              <a:rPr kumimoji="1" lang="en-US" altLang="zh-CN" sz="2400" baseline="-25000" dirty="0" err="1"/>
              <a:t>i</a:t>
            </a:r>
            <a:r>
              <a:rPr kumimoji="1" lang="en-US" altLang="zh-CN" sz="2400" dirty="0"/>
              <a:t>]</a:t>
            </a:r>
            <a:r>
              <a:rPr kumimoji="1" lang="en-US" altLang="zh-CN" sz="2400" dirty="0" err="1"/>
              <a:t>p</a:t>
            </a:r>
            <a:r>
              <a:rPr kumimoji="1" lang="en-US" altLang="zh-CN" sz="2400" baseline="-25000" dirty="0" err="1"/>
              <a:t>k</a:t>
            </a:r>
            <a:r>
              <a:rPr kumimoji="1" lang="en-US" altLang="zh-CN" sz="2400" dirty="0"/>
              <a:t>/</a:t>
            </a:r>
            <a:r>
              <a:rPr kumimoji="1" lang="en-US" altLang="zh-CN" sz="2400" dirty="0" err="1"/>
              <a:t>w</a:t>
            </a:r>
            <a:r>
              <a:rPr kumimoji="1" lang="en-US" altLang="zh-CN" sz="2400" baseline="-25000" dirty="0" err="1"/>
              <a:t>k</a:t>
            </a:r>
            <a:endParaRPr kumimoji="1" lang="en-US" altLang="zh-CN" sz="2400" baseline="-25000" dirty="0"/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None/>
            </a:pPr>
            <a:r>
              <a:rPr kumimoji="1" lang="en-US" altLang="zh-CN" sz="2400" baseline="-25000" dirty="0"/>
              <a:t> </a:t>
            </a:r>
            <a:endParaRPr kumimoji="1" lang="en-US" altLang="zh-CN" sz="2400" baseline="-25000" dirty="0"/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None/>
            </a:pPr>
            <a:r>
              <a:rPr kumimoji="1" lang="en-US" altLang="zh-CN" sz="2400" baseline="-25000" dirty="0"/>
              <a:t>	                                                   </a:t>
            </a:r>
            <a:r>
              <a:rPr kumimoji="1" lang="en-US" altLang="zh-CN" sz="2400" dirty="0"/>
              <a:t>= ∑</a:t>
            </a:r>
            <a:r>
              <a:rPr kumimoji="1" lang="en-US" altLang="zh-CN" sz="2400" dirty="0" err="1"/>
              <a:t>p</a:t>
            </a:r>
            <a:r>
              <a:rPr kumimoji="1" lang="en-US" altLang="zh-CN" sz="2400" baseline="-25000" dirty="0" err="1"/>
              <a:t>i</a:t>
            </a:r>
            <a:r>
              <a:rPr kumimoji="1" lang="en-US" altLang="zh-CN" sz="2400" dirty="0" err="1"/>
              <a:t>y</a:t>
            </a:r>
            <a:r>
              <a:rPr kumimoji="1" lang="en-US" altLang="zh-CN" sz="2400" baseline="-25000" dirty="0" err="1"/>
              <a:t>i</a:t>
            </a:r>
            <a:r>
              <a:rPr kumimoji="1" lang="en-US" altLang="zh-CN" sz="2400" baseline="-25000" dirty="0"/>
              <a:t> </a:t>
            </a:r>
            <a:r>
              <a:rPr kumimoji="1" lang="en-US" altLang="zh-CN" sz="2400" dirty="0"/>
              <a:t>	</a:t>
            </a:r>
            <a:endParaRPr kumimoji="1" lang="en-US" altLang="zh-CN" sz="2400" dirty="0"/>
          </a:p>
          <a:p>
            <a:pPr marL="0" indent="0">
              <a:buNone/>
            </a:pPr>
            <a:endParaRPr kumimoji="1" lang="en-US" altLang="zh-CN" sz="2400" dirty="0"/>
          </a:p>
          <a:p>
            <a:pPr marL="0" indent="0">
              <a:buNone/>
            </a:pPr>
            <a:endParaRPr lang="zh-CN" altLang="en-US" dirty="0"/>
          </a:p>
        </p:txBody>
      </p:sp>
      <p:grpSp>
        <p:nvGrpSpPr>
          <p:cNvPr id="27" name="组合 26"/>
          <p:cNvGrpSpPr/>
          <p:nvPr/>
        </p:nvGrpSpPr>
        <p:grpSpPr>
          <a:xfrm>
            <a:off x="2839884" y="3742002"/>
            <a:ext cx="7323543" cy="2507267"/>
            <a:chOff x="2839884" y="2968891"/>
            <a:chExt cx="7323543" cy="2507267"/>
          </a:xfrm>
        </p:grpSpPr>
        <p:sp>
          <p:nvSpPr>
            <p:cNvPr id="28" name="Text Box 6"/>
            <p:cNvSpPr txBox="1">
              <a:spLocks noChangeArrowheads="1"/>
            </p:cNvSpPr>
            <p:nvPr/>
          </p:nvSpPr>
          <p:spPr bwMode="auto">
            <a:xfrm>
              <a:off x="2839884" y="2988636"/>
              <a:ext cx="638316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400" dirty="0">
                  <a:cs typeface="Arial" panose="020B0604020202020204" pitchFamily="34" charset="0"/>
                </a:rPr>
                <a:t>1≤i≤n</a:t>
              </a:r>
              <a:endParaRPr kumimoji="1" lang="en-US" altLang="zh-CN" sz="1400" dirty="0">
                <a:cs typeface="Arial" panose="020B0604020202020204" pitchFamily="34" charset="0"/>
              </a:endParaRPr>
            </a:p>
          </p:txBody>
        </p:sp>
        <p:sp>
          <p:nvSpPr>
            <p:cNvPr id="30" name="Text Box 6"/>
            <p:cNvSpPr txBox="1">
              <a:spLocks noChangeArrowheads="1"/>
            </p:cNvSpPr>
            <p:nvPr/>
          </p:nvSpPr>
          <p:spPr bwMode="auto">
            <a:xfrm>
              <a:off x="3847996" y="2968891"/>
              <a:ext cx="638316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400" dirty="0">
                  <a:cs typeface="Arial" panose="020B0604020202020204" pitchFamily="34" charset="0"/>
                </a:rPr>
                <a:t>1≤i≤n</a:t>
              </a:r>
              <a:endParaRPr kumimoji="1" lang="en-US" altLang="zh-CN" sz="1400" dirty="0">
                <a:cs typeface="Arial" panose="020B0604020202020204" pitchFamily="34" charset="0"/>
              </a:endParaRPr>
            </a:p>
          </p:txBody>
        </p:sp>
        <p:sp>
          <p:nvSpPr>
            <p:cNvPr id="36" name="Text Box 6"/>
            <p:cNvSpPr txBox="1">
              <a:spLocks noChangeArrowheads="1"/>
            </p:cNvSpPr>
            <p:nvPr/>
          </p:nvSpPr>
          <p:spPr bwMode="auto">
            <a:xfrm>
              <a:off x="3785744" y="3492692"/>
              <a:ext cx="638316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400" dirty="0">
                  <a:cs typeface="Arial" panose="020B0604020202020204" pitchFamily="34" charset="0"/>
                </a:rPr>
                <a:t>1≤i≤n</a:t>
              </a:r>
              <a:endParaRPr kumimoji="1" lang="en-US" altLang="zh-CN" sz="1400" dirty="0">
                <a:cs typeface="Arial" panose="020B0604020202020204" pitchFamily="34" charset="0"/>
              </a:endParaRPr>
            </a:p>
          </p:txBody>
        </p:sp>
        <p:sp>
          <p:nvSpPr>
            <p:cNvPr id="37" name="Text Box 6"/>
            <p:cNvSpPr txBox="1">
              <a:spLocks noChangeArrowheads="1"/>
            </p:cNvSpPr>
            <p:nvPr/>
          </p:nvSpPr>
          <p:spPr bwMode="auto">
            <a:xfrm>
              <a:off x="3785744" y="3996748"/>
              <a:ext cx="638316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400" dirty="0">
                  <a:cs typeface="Arial" panose="020B0604020202020204" pitchFamily="34" charset="0"/>
                </a:rPr>
                <a:t>1≤i≤n</a:t>
              </a:r>
              <a:endParaRPr kumimoji="1" lang="en-US" altLang="zh-CN" sz="1400" dirty="0">
                <a:cs typeface="Arial" panose="020B0604020202020204" pitchFamily="34" charset="0"/>
              </a:endParaRPr>
            </a:p>
          </p:txBody>
        </p:sp>
        <p:sp>
          <p:nvSpPr>
            <p:cNvPr id="38" name="Text Box 6"/>
            <p:cNvSpPr txBox="1">
              <a:spLocks noChangeArrowheads="1"/>
            </p:cNvSpPr>
            <p:nvPr/>
          </p:nvSpPr>
          <p:spPr bwMode="auto">
            <a:xfrm>
              <a:off x="3778438" y="4572812"/>
              <a:ext cx="638316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400" dirty="0">
                  <a:cs typeface="Arial" panose="020B0604020202020204" pitchFamily="34" charset="0"/>
                </a:rPr>
                <a:t>1≤i≤n</a:t>
              </a:r>
              <a:endParaRPr kumimoji="1" lang="en-US" altLang="zh-CN" sz="1400" dirty="0">
                <a:cs typeface="Arial" panose="020B0604020202020204" pitchFamily="34" charset="0"/>
              </a:endParaRPr>
            </a:p>
          </p:txBody>
        </p:sp>
        <p:sp>
          <p:nvSpPr>
            <p:cNvPr id="39" name="Text Box 10"/>
            <p:cNvSpPr txBox="1">
              <a:spLocks noChangeArrowheads="1"/>
            </p:cNvSpPr>
            <p:nvPr/>
          </p:nvSpPr>
          <p:spPr bwMode="auto">
            <a:xfrm>
              <a:off x="5867564" y="2968891"/>
              <a:ext cx="644728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400" dirty="0">
                  <a:cs typeface="Arial" panose="020B0604020202020204" pitchFamily="34" charset="0"/>
                </a:rPr>
                <a:t>k&lt;</a:t>
              </a:r>
              <a:r>
                <a:rPr kumimoji="1" lang="en-US" altLang="zh-CN" sz="1400" dirty="0" err="1">
                  <a:cs typeface="Arial" panose="020B0604020202020204" pitchFamily="34" charset="0"/>
                </a:rPr>
                <a:t>i≤n</a:t>
              </a:r>
              <a:endParaRPr kumimoji="1" lang="en-US" altLang="zh-CN" sz="1400" dirty="0">
                <a:cs typeface="Arial" panose="020B0604020202020204" pitchFamily="34" charset="0"/>
              </a:endParaRPr>
            </a:p>
          </p:txBody>
        </p:sp>
        <p:sp>
          <p:nvSpPr>
            <p:cNvPr id="40" name="Text Box 10"/>
            <p:cNvSpPr txBox="1">
              <a:spLocks noChangeArrowheads="1"/>
            </p:cNvSpPr>
            <p:nvPr/>
          </p:nvSpPr>
          <p:spPr bwMode="auto">
            <a:xfrm>
              <a:off x="6708086" y="3492691"/>
              <a:ext cx="644728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400" dirty="0">
                  <a:cs typeface="Arial" panose="020B0604020202020204" pitchFamily="34" charset="0"/>
                </a:rPr>
                <a:t>k&lt;</a:t>
              </a:r>
              <a:r>
                <a:rPr kumimoji="1" lang="en-US" altLang="zh-CN" sz="1400" dirty="0" err="1">
                  <a:cs typeface="Arial" panose="020B0604020202020204" pitchFamily="34" charset="0"/>
                </a:rPr>
                <a:t>i≤n</a:t>
              </a:r>
              <a:endParaRPr kumimoji="1" lang="en-US" altLang="zh-CN" sz="1400" dirty="0">
                <a:cs typeface="Arial" panose="020B0604020202020204" pitchFamily="34" charset="0"/>
              </a:endParaRPr>
            </a:p>
          </p:txBody>
        </p:sp>
        <p:sp>
          <p:nvSpPr>
            <p:cNvPr id="41" name="Text Box 10"/>
            <p:cNvSpPr txBox="1">
              <a:spLocks noChangeArrowheads="1"/>
            </p:cNvSpPr>
            <p:nvPr/>
          </p:nvSpPr>
          <p:spPr bwMode="auto">
            <a:xfrm>
              <a:off x="6011580" y="3996748"/>
              <a:ext cx="644728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1400" dirty="0">
                  <a:cs typeface="Arial" panose="020B0604020202020204" pitchFamily="34" charset="0"/>
                </a:rPr>
                <a:t>k&lt;</a:t>
              </a:r>
              <a:r>
                <a:rPr kumimoji="1" lang="en-US" altLang="zh-CN" sz="1400" dirty="0" err="1">
                  <a:cs typeface="Arial" panose="020B0604020202020204" pitchFamily="34" charset="0"/>
                </a:rPr>
                <a:t>i≤n</a:t>
              </a:r>
              <a:endParaRPr kumimoji="1" lang="en-US" altLang="zh-CN" sz="1400" dirty="0">
                <a:cs typeface="Arial" panose="020B0604020202020204" pitchFamily="34" charset="0"/>
              </a:endParaRPr>
            </a:p>
          </p:txBody>
        </p:sp>
        <p:sp>
          <p:nvSpPr>
            <p:cNvPr id="42" name="AutoShape 16"/>
            <p:cNvSpPr>
              <a:spLocks noChangeArrowheads="1"/>
            </p:cNvSpPr>
            <p:nvPr/>
          </p:nvSpPr>
          <p:spPr bwMode="auto">
            <a:xfrm>
              <a:off x="8256240" y="4106804"/>
              <a:ext cx="1907187" cy="853341"/>
            </a:xfrm>
            <a:prstGeom prst="wedgeRoundRectCallout">
              <a:avLst>
                <a:gd name="adj1" fmla="val -62163"/>
                <a:gd name="adj2" fmla="val -54248"/>
                <a:gd name="adj3" fmla="val 16667"/>
              </a:avLst>
            </a:prstGeom>
            <a:noFill/>
            <a:ln w="12700">
              <a:solidFill>
                <a:schemeClr val="accent1">
                  <a:lumMod val="75000"/>
                </a:schemeClr>
              </a:solidFill>
              <a:miter lim="800000"/>
            </a:ln>
            <a:effectLst/>
          </p:spPr>
          <p:txBody>
            <a:bodyPr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 b="0" dirty="0">
                  <a:latin typeface="幼圆" panose="02010509060101010101" pitchFamily="49" charset="-122"/>
                  <a:ea typeface="幼圆" panose="02010509060101010101" pitchFamily="49" charset="-122"/>
                </a:rPr>
                <a:t>元素按</a:t>
              </a:r>
              <a:r>
                <a:rPr lang="en-US" altLang="zh-CN" sz="2000" b="0" dirty="0">
                  <a:ea typeface="幼圆" panose="02010509060101010101" pitchFamily="49" charset="-122"/>
                  <a:cs typeface="Arial" panose="020B0604020202020204" pitchFamily="34" charset="0"/>
                </a:rPr>
                <a:t>p</a:t>
              </a:r>
              <a:r>
                <a:rPr lang="en-US" altLang="zh-CN" sz="2000" b="0" baseline="-25000" dirty="0">
                  <a:ea typeface="幼圆" panose="02010509060101010101" pitchFamily="49" charset="-122"/>
                  <a:cs typeface="Arial" panose="020B0604020202020204" pitchFamily="34" charset="0"/>
                </a:rPr>
                <a:t>i</a:t>
              </a:r>
              <a:r>
                <a:rPr lang="en-US" altLang="zh-CN" sz="2000" b="0" dirty="0">
                  <a:ea typeface="幼圆" panose="02010509060101010101" pitchFamily="49" charset="-122"/>
                  <a:cs typeface="Arial" panose="020B0604020202020204" pitchFamily="34" charset="0"/>
                </a:rPr>
                <a:t>/</a:t>
              </a:r>
              <a:r>
                <a:rPr lang="en-US" altLang="zh-CN" sz="2000" b="0" dirty="0" err="1">
                  <a:ea typeface="幼圆" panose="02010509060101010101" pitchFamily="49" charset="-122"/>
                  <a:cs typeface="Arial" panose="020B0604020202020204" pitchFamily="34" charset="0"/>
                </a:rPr>
                <a:t>w</a:t>
              </a:r>
              <a:r>
                <a:rPr lang="en-US" altLang="zh-CN" sz="2000" b="0" baseline="-25000" dirty="0" err="1">
                  <a:ea typeface="幼圆" panose="02010509060101010101" pitchFamily="49" charset="-122"/>
                  <a:cs typeface="Arial" panose="020B0604020202020204" pitchFamily="34" charset="0"/>
                </a:rPr>
                <a:t>i</a:t>
              </a:r>
              <a:r>
                <a:rPr lang="zh-CN" altLang="en-US" sz="2000" b="0" dirty="0">
                  <a:latin typeface="幼圆" panose="02010509060101010101" pitchFamily="49" charset="-122"/>
                  <a:ea typeface="幼圆" panose="02010509060101010101" pitchFamily="49" charset="-122"/>
                </a:rPr>
                <a:t>非增次序排列。</a:t>
              </a:r>
              <a:endParaRPr kumimoji="1" lang="zh-CN" altLang="en-US" sz="1600" b="0" dirty="0"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43" name="Text Box 14"/>
            <p:cNvSpPr txBox="1">
              <a:spLocks noChangeArrowheads="1"/>
            </p:cNvSpPr>
            <p:nvPr/>
          </p:nvSpPr>
          <p:spPr bwMode="auto">
            <a:xfrm>
              <a:off x="3516252" y="5014493"/>
              <a:ext cx="2364858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2400" b="0" dirty="0">
                  <a:solidFill>
                    <a:srgbClr val="FF0000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即</a:t>
              </a:r>
              <a:r>
                <a:rPr kumimoji="1" lang="zh-CN" altLang="en-US" sz="2400" b="0" dirty="0">
                  <a:solidFill>
                    <a:srgbClr val="FF0000"/>
                  </a:solidFill>
                  <a:ea typeface="幼圆" panose="02010509060101010101" pitchFamily="49" charset="-122"/>
                  <a:cs typeface="Arial" panose="020B0604020202020204" pitchFamily="34" charset="0"/>
                </a:rPr>
                <a:t>∑</a:t>
              </a:r>
              <a:r>
                <a:rPr kumimoji="1" lang="en-US" altLang="zh-CN" sz="2400" b="0" dirty="0" err="1">
                  <a:solidFill>
                    <a:srgbClr val="FF0000"/>
                  </a:solidFill>
                  <a:ea typeface="幼圆" panose="02010509060101010101" pitchFamily="49" charset="-122"/>
                  <a:cs typeface="Arial" panose="020B0604020202020204" pitchFamily="34" charset="0"/>
                </a:rPr>
                <a:t>p</a:t>
              </a:r>
              <a:r>
                <a:rPr kumimoji="1" lang="en-US" altLang="zh-CN" sz="2400" b="0" baseline="-25000" dirty="0" err="1">
                  <a:solidFill>
                    <a:srgbClr val="FF0000"/>
                  </a:solidFill>
                  <a:ea typeface="幼圆" panose="02010509060101010101" pitchFamily="49" charset="-122"/>
                  <a:cs typeface="Arial" panose="020B0604020202020204" pitchFamily="34" charset="0"/>
                </a:rPr>
                <a:t>i</a:t>
              </a:r>
              <a:r>
                <a:rPr kumimoji="1" lang="en-US" altLang="zh-CN" sz="2400" b="0" dirty="0" err="1">
                  <a:solidFill>
                    <a:srgbClr val="FF0000"/>
                  </a:solidFill>
                  <a:ea typeface="幼圆" panose="02010509060101010101" pitchFamily="49" charset="-122"/>
                  <a:cs typeface="Arial" panose="020B0604020202020204" pitchFamily="34" charset="0"/>
                </a:rPr>
                <a:t>z</a:t>
              </a:r>
              <a:r>
                <a:rPr kumimoji="1" lang="en-US" altLang="zh-CN" sz="2400" b="0" baseline="-25000" dirty="0" err="1">
                  <a:solidFill>
                    <a:srgbClr val="FF0000"/>
                  </a:solidFill>
                  <a:ea typeface="幼圆" panose="02010509060101010101" pitchFamily="49" charset="-122"/>
                  <a:cs typeface="Arial" panose="020B0604020202020204" pitchFamily="34" charset="0"/>
                </a:rPr>
                <a:t>i</a:t>
              </a:r>
              <a:r>
                <a:rPr kumimoji="1" lang="en-US" altLang="zh-CN" sz="2400" b="0" baseline="-25000" dirty="0">
                  <a:solidFill>
                    <a:srgbClr val="FF0000"/>
                  </a:solidFill>
                  <a:ea typeface="幼圆" panose="02010509060101010101" pitchFamily="49" charset="-122"/>
                  <a:cs typeface="Arial" panose="020B0604020202020204" pitchFamily="34" charset="0"/>
                </a:rPr>
                <a:t> </a:t>
              </a:r>
              <a:r>
                <a:rPr kumimoji="1" lang="en-US" altLang="zh-CN" sz="2400" b="0" dirty="0">
                  <a:solidFill>
                    <a:srgbClr val="FF0000"/>
                  </a:solidFill>
                  <a:ea typeface="幼圆" panose="02010509060101010101" pitchFamily="49" charset="-122"/>
                  <a:cs typeface="Arial" panose="020B0604020202020204" pitchFamily="34" charset="0"/>
                </a:rPr>
                <a:t>≥ ∑</a:t>
              </a:r>
              <a:r>
                <a:rPr kumimoji="1" lang="en-US" altLang="zh-CN" sz="2400" b="0" dirty="0" err="1">
                  <a:solidFill>
                    <a:srgbClr val="FF0000"/>
                  </a:solidFill>
                  <a:ea typeface="幼圆" panose="02010509060101010101" pitchFamily="49" charset="-122"/>
                  <a:cs typeface="Arial" panose="020B0604020202020204" pitchFamily="34" charset="0"/>
                </a:rPr>
                <a:t>p</a:t>
              </a:r>
              <a:r>
                <a:rPr kumimoji="1" lang="en-US" altLang="zh-CN" sz="2400" b="0" baseline="-25000" dirty="0" err="1">
                  <a:solidFill>
                    <a:srgbClr val="FF0000"/>
                  </a:solidFill>
                  <a:ea typeface="幼圆" panose="02010509060101010101" pitchFamily="49" charset="-122"/>
                  <a:cs typeface="Arial" panose="020B0604020202020204" pitchFamily="34" charset="0"/>
                </a:rPr>
                <a:t>i</a:t>
              </a:r>
              <a:r>
                <a:rPr kumimoji="1" lang="en-US" altLang="zh-CN" sz="2400" b="0" dirty="0" err="1">
                  <a:solidFill>
                    <a:srgbClr val="FF0000"/>
                  </a:solidFill>
                  <a:ea typeface="幼圆" panose="02010509060101010101" pitchFamily="49" charset="-122"/>
                  <a:cs typeface="Arial" panose="020B0604020202020204" pitchFamily="34" charset="0"/>
                </a:rPr>
                <a:t>y</a:t>
              </a:r>
              <a:r>
                <a:rPr kumimoji="1" lang="en-US" altLang="zh-CN" sz="2400" b="0" baseline="-25000" dirty="0" err="1">
                  <a:solidFill>
                    <a:srgbClr val="FF0000"/>
                  </a:solidFill>
                  <a:ea typeface="幼圆" panose="02010509060101010101" pitchFamily="49" charset="-122"/>
                  <a:cs typeface="Arial" panose="020B0604020202020204" pitchFamily="34" charset="0"/>
                </a:rPr>
                <a:t>i</a:t>
              </a:r>
              <a:r>
                <a:rPr kumimoji="1" lang="en-US" altLang="zh-CN" sz="2400" b="0" baseline="-25000" dirty="0">
                  <a:solidFill>
                    <a:srgbClr val="FF0000"/>
                  </a:solidFill>
                  <a:ea typeface="幼圆" panose="02010509060101010101" pitchFamily="49" charset="-122"/>
                  <a:cs typeface="Arial" panose="020B0604020202020204" pitchFamily="34" charset="0"/>
                </a:rPr>
                <a:t> </a:t>
              </a:r>
              <a:endParaRPr kumimoji="1" lang="zh-CN" altLang="en-US" sz="2400" b="0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</p:grpSp>
      <p:sp>
        <p:nvSpPr>
          <p:cNvPr id="45" name="内容占位符 2"/>
          <p:cNvSpPr txBox="1"/>
          <p:nvPr/>
        </p:nvSpPr>
        <p:spPr>
          <a:xfrm>
            <a:off x="535628" y="447377"/>
            <a:ext cx="10246250" cy="20517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110000"/>
              </a:lnSpc>
              <a:spcBef>
                <a:spcPts val="750"/>
              </a:spcBef>
              <a:buClr>
                <a:srgbClr val="1E5293"/>
              </a:buClr>
              <a:buSzPct val="70000"/>
              <a:buFont typeface="Wingdings" panose="05000000000000000000" pitchFamily="2" charset="2"/>
              <a:buChar char="l"/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defRPr>
            </a:lvl1pPr>
            <a:lvl2pPr marL="514350" indent="-171450" algn="l" defTabSz="685800" rtl="0" eaLnBrk="1" latinLnBrk="0" hangingPunct="1">
              <a:lnSpc>
                <a:spcPct val="110000"/>
              </a:lnSpc>
              <a:spcBef>
                <a:spcPts val="375"/>
              </a:spcBef>
              <a:buClr>
                <a:schemeClr val="accent1">
                  <a:lumMod val="60000"/>
                  <a:lumOff val="40000"/>
                </a:schemeClr>
              </a:buClr>
              <a:buSzPct val="70000"/>
              <a:buFont typeface="Wingdings" panose="05000000000000000000" pitchFamily="2" charset="2"/>
              <a:buChar char="l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defRPr>
            </a:lvl2pPr>
            <a:lvl3pPr marL="857250" indent="-171450" algn="l" defTabSz="685800" rtl="0" eaLnBrk="1" latinLnBrk="0" hangingPunct="1">
              <a:lnSpc>
                <a:spcPct val="110000"/>
              </a:lnSpc>
              <a:spcBef>
                <a:spcPts val="375"/>
              </a:spcBef>
              <a:buClr>
                <a:schemeClr val="accent1">
                  <a:lumMod val="60000"/>
                  <a:lumOff val="40000"/>
                </a:schemeClr>
              </a:buClr>
              <a:buSzPct val="70000"/>
              <a:buFont typeface="Wingdings" panose="05000000000000000000" pitchFamily="2" charset="2"/>
              <a:buChar char="l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defRPr>
            </a:lvl3pPr>
            <a:lvl4pPr marL="1200150" indent="-171450" algn="l" defTabSz="685800" rtl="0" eaLnBrk="1" latinLnBrk="0" hangingPunct="1">
              <a:lnSpc>
                <a:spcPct val="110000"/>
              </a:lnSpc>
              <a:spcBef>
                <a:spcPts val="375"/>
              </a:spcBef>
              <a:buClr>
                <a:schemeClr val="accent1">
                  <a:lumMod val="60000"/>
                  <a:lumOff val="40000"/>
                </a:schemeClr>
              </a:buClr>
              <a:buSzPct val="70000"/>
              <a:buFont typeface="Wingdings" panose="05000000000000000000" pitchFamily="2" charset="2"/>
              <a:buChar char="l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defRPr>
            </a:lvl4pPr>
            <a:lvl5pPr marL="1543050" indent="-171450" algn="l" defTabSz="685800" rtl="0" eaLnBrk="1" latinLnBrk="0" hangingPunct="1">
              <a:lnSpc>
                <a:spcPct val="110000"/>
              </a:lnSpc>
              <a:spcBef>
                <a:spcPts val="375"/>
              </a:spcBef>
              <a:buClr>
                <a:schemeClr val="accent1">
                  <a:lumMod val="60000"/>
                  <a:lumOff val="40000"/>
                </a:schemeClr>
              </a:buClr>
              <a:buSzPct val="70000"/>
              <a:buFont typeface="Wingdings" panose="05000000000000000000" pitchFamily="2" charset="2"/>
              <a:buChar char="l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 dirty="0"/>
              <a:t>4.</a:t>
            </a:r>
            <a:r>
              <a:rPr kumimoji="1" lang="zh-CN" altLang="en-US" sz="2400" dirty="0">
                <a:latin typeface="Times New Roman" panose="02020603050405020304" pitchFamily="18" charset="0"/>
              </a:rPr>
              <a:t>现在把 </a:t>
            </a:r>
            <a:r>
              <a:rPr kumimoji="1" lang="en-US" altLang="zh-CN" sz="2400" dirty="0"/>
              <a:t>y</a:t>
            </a:r>
            <a:r>
              <a:rPr kumimoji="1" lang="en-US" altLang="zh-CN" sz="2400" baseline="-25000" dirty="0"/>
              <a:t>k</a:t>
            </a:r>
            <a:r>
              <a:rPr kumimoji="1" lang="en-US" altLang="zh-CN" sz="2400" baseline="-25000" dirty="0">
                <a:latin typeface="Times New Roman" panose="02020603050405020304" pitchFamily="18" charset="0"/>
              </a:rPr>
              <a:t> </a:t>
            </a:r>
            <a:r>
              <a:rPr kumimoji="1" lang="zh-CN" altLang="en-US" sz="2400" dirty="0">
                <a:latin typeface="Times New Roman" panose="02020603050405020304" pitchFamily="18" charset="0"/>
              </a:rPr>
              <a:t>增加到 </a:t>
            </a:r>
            <a:r>
              <a:rPr kumimoji="1" lang="en-US" altLang="zh-CN" sz="2400" dirty="0" err="1"/>
              <a:t>x</a:t>
            </a:r>
            <a:r>
              <a:rPr kumimoji="1" lang="en-US" altLang="zh-CN" sz="2400" baseline="-25000" dirty="0" err="1"/>
              <a:t>k</a:t>
            </a:r>
            <a:r>
              <a:rPr kumimoji="1" lang="en-US" altLang="zh-CN" sz="2400" baseline="-25000" dirty="0">
                <a:latin typeface="Times New Roman" panose="02020603050405020304" pitchFamily="18" charset="0"/>
              </a:rPr>
              <a:t> 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, </a:t>
            </a:r>
            <a:r>
              <a:rPr kumimoji="1" lang="zh-CN" altLang="en-US" sz="2400" dirty="0">
                <a:latin typeface="Times New Roman" panose="02020603050405020304" pitchFamily="18" charset="0"/>
              </a:rPr>
              <a:t>那么必须从</a:t>
            </a:r>
            <a:r>
              <a:rPr kumimoji="1" lang="en-US" altLang="zh-CN" sz="2400" dirty="0"/>
              <a:t>(y</a:t>
            </a:r>
            <a:r>
              <a:rPr kumimoji="1" lang="en-US" altLang="zh-CN" sz="2400" baseline="-25000" dirty="0"/>
              <a:t>k+1</a:t>
            </a:r>
            <a:r>
              <a:rPr kumimoji="1" lang="en-US" altLang="zh-CN" sz="2400" dirty="0"/>
              <a:t>,…,</a:t>
            </a:r>
            <a:r>
              <a:rPr kumimoji="1" lang="en-US" altLang="zh-CN" sz="2400" dirty="0" err="1"/>
              <a:t>y</a:t>
            </a:r>
            <a:r>
              <a:rPr kumimoji="1" lang="en-US" altLang="zh-CN" sz="2400" baseline="-25000" dirty="0" err="1"/>
              <a:t>n</a:t>
            </a:r>
            <a:r>
              <a:rPr kumimoji="1" lang="en-US" altLang="zh-CN" sz="2400" dirty="0"/>
              <a:t>) </a:t>
            </a:r>
            <a:r>
              <a:rPr kumimoji="1" lang="zh-CN" altLang="en-US" sz="2400" dirty="0">
                <a:latin typeface="Times New Roman" panose="02020603050405020304" pitchFamily="18" charset="0"/>
              </a:rPr>
              <a:t>中减去同样多的量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, </a:t>
            </a:r>
            <a:r>
              <a:rPr kumimoji="1" lang="zh-CN" altLang="en-US" sz="2400" dirty="0">
                <a:latin typeface="Times New Roman" panose="02020603050405020304" pitchFamily="18" charset="0"/>
              </a:rPr>
              <a:t>使得总容量仍为</a:t>
            </a:r>
            <a:r>
              <a:rPr kumimoji="1" lang="en-US" altLang="zh-CN" sz="2400" dirty="0"/>
              <a:t>M</a:t>
            </a:r>
            <a:r>
              <a:rPr kumimoji="1" lang="zh-CN" altLang="en-US" sz="2400" dirty="0">
                <a:latin typeface="Times New Roman" panose="02020603050405020304" pitchFamily="18" charset="0"/>
              </a:rPr>
              <a:t>。这构造一个新的解</a:t>
            </a:r>
            <a:r>
              <a:rPr kumimoji="1" lang="en-US" altLang="zh-CN" sz="2400" dirty="0"/>
              <a:t>Z = (z</a:t>
            </a:r>
            <a:r>
              <a:rPr kumimoji="1" lang="en-US" altLang="zh-CN" sz="2400" baseline="-25000" dirty="0"/>
              <a:t>1</a:t>
            </a:r>
            <a:r>
              <a:rPr kumimoji="1" lang="en-US" altLang="zh-CN" sz="2400" dirty="0"/>
              <a:t>,…,</a:t>
            </a:r>
            <a:r>
              <a:rPr kumimoji="1" lang="en-US" altLang="zh-CN" sz="2400" dirty="0" err="1"/>
              <a:t>z</a:t>
            </a:r>
            <a:r>
              <a:rPr kumimoji="1" lang="en-US" altLang="zh-CN" sz="2400" baseline="-25000" dirty="0" err="1"/>
              <a:t>n</a:t>
            </a:r>
            <a:r>
              <a:rPr kumimoji="1" lang="en-US" altLang="zh-CN" sz="2400" dirty="0"/>
              <a:t>),  </a:t>
            </a:r>
            <a:r>
              <a:rPr kumimoji="1" lang="zh-CN" altLang="en-US" sz="2400" dirty="0">
                <a:latin typeface="Times New Roman" panose="02020603050405020304" pitchFamily="18" charset="0"/>
              </a:rPr>
              <a:t>其中 </a:t>
            </a:r>
            <a:r>
              <a:rPr kumimoji="1" lang="en-US" altLang="zh-CN" sz="2400" dirty="0" err="1"/>
              <a:t>z</a:t>
            </a:r>
            <a:r>
              <a:rPr kumimoji="1" lang="en-US" altLang="zh-CN" sz="2400" baseline="-25000" dirty="0" err="1"/>
              <a:t>i</a:t>
            </a:r>
            <a:r>
              <a:rPr kumimoji="1" lang="en-US" altLang="zh-CN" sz="2400" dirty="0"/>
              <a:t>= x</a:t>
            </a:r>
            <a:r>
              <a:rPr kumimoji="1" lang="en-US" altLang="zh-CN" sz="2400" baseline="-25000" dirty="0"/>
              <a:t>i</a:t>
            </a:r>
            <a:r>
              <a:rPr kumimoji="1" lang="en-US" altLang="zh-CN" sz="2400" dirty="0"/>
              <a:t>, 1≤i≤k</a:t>
            </a:r>
            <a:r>
              <a:rPr kumimoji="1" lang="zh-CN" altLang="en-US" sz="2400" dirty="0">
                <a:latin typeface="Times New Roman" panose="02020603050405020304" pitchFamily="18" charset="0"/>
              </a:rPr>
              <a:t>。并且</a:t>
            </a:r>
            <a:endParaRPr kumimoji="1" lang="en-US" altLang="zh-CN" sz="2400" dirty="0">
              <a:latin typeface="Times New Roman" panose="02020603050405020304" pitchFamily="18" charset="0"/>
            </a:endParaRPr>
          </a:p>
          <a:p>
            <a:pPr marL="0" indent="0">
              <a:buNone/>
            </a:pPr>
            <a:r>
              <a:rPr kumimoji="1" lang="zh-CN" altLang="en-US" sz="2400" dirty="0"/>
              <a:t>∑</a:t>
            </a:r>
            <a:r>
              <a:rPr kumimoji="1" lang="en-US" altLang="zh-CN" sz="2400" dirty="0" err="1"/>
              <a:t>w</a:t>
            </a:r>
            <a:r>
              <a:rPr kumimoji="1" lang="en-US" altLang="zh-CN" sz="2400" baseline="-25000" dirty="0" err="1"/>
              <a:t>i</a:t>
            </a:r>
            <a:r>
              <a:rPr kumimoji="1" lang="en-US" altLang="zh-CN" sz="2400" baseline="-25000" dirty="0"/>
              <a:t> </a:t>
            </a:r>
            <a:r>
              <a:rPr kumimoji="1" lang="en-US" altLang="zh-CN" sz="2400" dirty="0"/>
              <a:t>(</a:t>
            </a:r>
            <a:r>
              <a:rPr kumimoji="1" lang="en-US" altLang="zh-CN" sz="2400" baseline="-25000" dirty="0"/>
              <a:t> </a:t>
            </a:r>
            <a:r>
              <a:rPr kumimoji="1" lang="en-US" altLang="zh-CN" sz="2400" dirty="0" err="1"/>
              <a:t>y</a:t>
            </a:r>
            <a:r>
              <a:rPr kumimoji="1" lang="en-US" altLang="zh-CN" sz="2400" baseline="-25000" dirty="0" err="1"/>
              <a:t>i</a:t>
            </a:r>
            <a:r>
              <a:rPr kumimoji="1" lang="en-US" altLang="zh-CN" sz="2400" dirty="0" err="1"/>
              <a:t>-z</a:t>
            </a:r>
            <a:r>
              <a:rPr kumimoji="1" lang="en-US" altLang="zh-CN" sz="2400" baseline="-25000" dirty="0" err="1"/>
              <a:t>i</a:t>
            </a:r>
            <a:r>
              <a:rPr kumimoji="1" lang="en-US" altLang="zh-CN" sz="2400" baseline="-25000" dirty="0"/>
              <a:t> </a:t>
            </a:r>
            <a:r>
              <a:rPr kumimoji="1" lang="en-US" altLang="zh-CN" sz="2400" dirty="0"/>
              <a:t>)= </a:t>
            </a:r>
            <a:r>
              <a:rPr kumimoji="1" lang="en-US" altLang="zh-CN" sz="2400" dirty="0" err="1"/>
              <a:t>w</a:t>
            </a:r>
            <a:r>
              <a:rPr kumimoji="1" lang="en-US" altLang="zh-CN" sz="2400" baseline="-25000" dirty="0" err="1"/>
              <a:t>k</a:t>
            </a:r>
            <a:r>
              <a:rPr kumimoji="1" lang="en-US" altLang="zh-CN" sz="2400" baseline="-25000" dirty="0"/>
              <a:t> </a:t>
            </a:r>
            <a:r>
              <a:rPr kumimoji="1" lang="en-US" altLang="zh-CN" sz="2400" dirty="0"/>
              <a:t>(</a:t>
            </a:r>
            <a:r>
              <a:rPr kumimoji="1" lang="en-US" altLang="zh-CN" sz="2400" baseline="-25000" dirty="0"/>
              <a:t> </a:t>
            </a:r>
            <a:r>
              <a:rPr kumimoji="1" lang="en-US" altLang="zh-CN" sz="2400" dirty="0" err="1"/>
              <a:t>z</a:t>
            </a:r>
            <a:r>
              <a:rPr kumimoji="1" lang="en-US" altLang="zh-CN" sz="2400" baseline="-25000" dirty="0" err="1"/>
              <a:t>k</a:t>
            </a:r>
            <a:r>
              <a:rPr kumimoji="1" lang="en-US" altLang="zh-CN" sz="2400" dirty="0"/>
              <a:t>-y</a:t>
            </a:r>
            <a:r>
              <a:rPr kumimoji="1" lang="en-US" altLang="zh-CN" sz="2400" baseline="-25000" dirty="0"/>
              <a:t>k</a:t>
            </a:r>
            <a:r>
              <a:rPr kumimoji="1" lang="en-US" altLang="zh-CN" sz="2400" dirty="0"/>
              <a:t>) </a:t>
            </a:r>
            <a:endParaRPr kumimoji="1" lang="en-US" altLang="zh-CN" sz="2400" dirty="0"/>
          </a:p>
          <a:p>
            <a:pPr marL="0" indent="0">
              <a:buNone/>
            </a:pPr>
            <a:endParaRPr kumimoji="1" lang="en-US" altLang="zh-CN" sz="2400" dirty="0"/>
          </a:p>
          <a:p>
            <a:pPr marL="0" indent="0">
              <a:buFont typeface="Wingdings" panose="05000000000000000000" pitchFamily="2" charset="2"/>
              <a:buNone/>
            </a:pPr>
            <a:endParaRPr kumimoji="1" lang="en-US" altLang="zh-CN" sz="2400" dirty="0"/>
          </a:p>
          <a:p>
            <a:pPr marL="0" indent="0">
              <a:buFont typeface="Wingdings" panose="05000000000000000000" pitchFamily="2" charset="2"/>
              <a:buNone/>
            </a:pPr>
            <a:endParaRPr lang="zh-CN" altLang="en-US" dirty="0"/>
          </a:p>
        </p:txBody>
      </p:sp>
      <p:sp>
        <p:nvSpPr>
          <p:cNvPr id="46" name="Text Box 11"/>
          <p:cNvSpPr txBox="1">
            <a:spLocks noChangeArrowheads="1"/>
          </p:cNvSpPr>
          <p:nvPr/>
        </p:nvSpPr>
        <p:spPr bwMode="auto">
          <a:xfrm>
            <a:off x="488500" y="1772816"/>
            <a:ext cx="822087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4000" tIns="46800" rIns="54000" bIns="4680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1400" dirty="0">
                <a:cs typeface="Arial" panose="020B0604020202020204" pitchFamily="34" charset="0"/>
              </a:rPr>
              <a:t>k&lt;</a:t>
            </a:r>
            <a:r>
              <a:rPr kumimoji="1" lang="en-US" altLang="zh-CN" sz="1400" dirty="0" err="1">
                <a:cs typeface="Arial" panose="020B0604020202020204" pitchFamily="34" charset="0"/>
              </a:rPr>
              <a:t>i≤n</a:t>
            </a:r>
            <a:endParaRPr kumimoji="1" lang="en-US" altLang="zh-CN" sz="1400" dirty="0">
              <a:cs typeface="Arial" panose="020B0604020202020204" pitchFamily="34" charset="0"/>
            </a:endParaRPr>
          </a:p>
        </p:txBody>
      </p:sp>
      <p:sp>
        <p:nvSpPr>
          <p:cNvPr id="20" name="TextBox 8"/>
          <p:cNvSpPr txBox="1"/>
          <p:nvPr/>
        </p:nvSpPr>
        <p:spPr>
          <a:xfrm>
            <a:off x="3778438" y="1473230"/>
            <a:ext cx="3529013" cy="156966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80000"/>
              </a:lnSpc>
              <a:defRPr/>
            </a:pP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z</a:t>
            </a:r>
            <a:r>
              <a:rPr lang="en-US" altLang="zh-CN" sz="2400" baseline="-250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1</a:t>
            </a: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……z</a:t>
            </a:r>
            <a:r>
              <a:rPr lang="en-US" altLang="zh-CN" sz="2400" baseline="-250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k-1  </a:t>
            </a:r>
            <a:r>
              <a:rPr lang="en-US" altLang="zh-CN" sz="2400" dirty="0" err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z</a:t>
            </a:r>
            <a:r>
              <a:rPr lang="en-US" altLang="zh-CN" sz="2400" baseline="-25000" dirty="0" err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k</a:t>
            </a:r>
            <a:r>
              <a:rPr lang="en-US" altLang="zh-CN" sz="2400" baseline="-250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</a:t>
            </a: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z</a:t>
            </a:r>
            <a:r>
              <a:rPr lang="en-US" altLang="zh-CN" sz="2400" baseline="-250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k+1</a:t>
            </a: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……</a:t>
            </a:r>
            <a:r>
              <a:rPr lang="en-US" altLang="zh-CN" sz="2400" dirty="0" err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z</a:t>
            </a:r>
            <a:r>
              <a:rPr lang="en-US" altLang="zh-CN" sz="2400" baseline="-25000" dirty="0" err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n</a:t>
            </a:r>
            <a:endParaRPr lang="en-US" altLang="zh-CN" sz="2400" baseline="-25000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>
              <a:lnSpc>
                <a:spcPct val="80000"/>
              </a:lnSpc>
              <a:defRPr/>
            </a:pPr>
            <a:endParaRPr lang="en-US" altLang="zh-CN" sz="2400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x</a:t>
            </a:r>
            <a:r>
              <a:rPr lang="en-US" altLang="zh-CN" sz="2400" baseline="-250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1</a:t>
            </a: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……x</a:t>
            </a:r>
            <a:r>
              <a:rPr lang="en-US" altLang="zh-CN" sz="2400" baseline="-250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k-1  </a:t>
            </a:r>
            <a:r>
              <a:rPr lang="en-US" altLang="zh-CN" sz="2400" dirty="0" err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x</a:t>
            </a:r>
            <a:r>
              <a:rPr lang="en-US" altLang="zh-CN" sz="2400" baseline="-25000" dirty="0" err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k</a:t>
            </a:r>
            <a:r>
              <a:rPr lang="en-US" altLang="zh-CN" sz="2400" baseline="-250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</a:t>
            </a: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x</a:t>
            </a:r>
            <a:r>
              <a:rPr lang="en-US" altLang="zh-CN" sz="2400" baseline="-250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k+1</a:t>
            </a: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……</a:t>
            </a:r>
            <a:r>
              <a:rPr lang="en-US" altLang="zh-CN" sz="2400" dirty="0" err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x</a:t>
            </a:r>
            <a:r>
              <a:rPr lang="en-US" altLang="zh-CN" sz="2400" baseline="-25000" dirty="0" err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n</a:t>
            </a:r>
            <a:endParaRPr lang="en-US" altLang="zh-CN" sz="2400" baseline="-25000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>
              <a:lnSpc>
                <a:spcPct val="80000"/>
              </a:lnSpc>
              <a:defRPr/>
            </a:pPr>
            <a:endParaRPr lang="en-US" altLang="zh-CN" sz="2400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y</a:t>
            </a:r>
            <a:r>
              <a:rPr lang="en-US" altLang="zh-CN" sz="2400" baseline="-250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1</a:t>
            </a: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…… y</a:t>
            </a:r>
            <a:r>
              <a:rPr lang="en-US" altLang="zh-CN" sz="2400" baseline="-250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k-1 </a:t>
            </a:r>
            <a:r>
              <a:rPr lang="en-US" altLang="zh-CN" sz="2400" dirty="0" err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y</a:t>
            </a:r>
            <a:r>
              <a:rPr lang="en-US" altLang="zh-CN" sz="2400" baseline="-25000" dirty="0" err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k</a:t>
            </a:r>
            <a:r>
              <a:rPr lang="en-US" altLang="zh-CN" sz="2400" baseline="-250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</a:t>
            </a: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y</a:t>
            </a:r>
            <a:r>
              <a:rPr lang="en-US" altLang="zh-CN" sz="2400" baseline="-250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k+1</a:t>
            </a: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……</a:t>
            </a:r>
            <a:r>
              <a:rPr lang="en-US" altLang="zh-CN" sz="2400" dirty="0" err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y</a:t>
            </a:r>
            <a:r>
              <a:rPr lang="en-US" altLang="zh-CN" sz="2400" baseline="-25000" dirty="0" err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n</a:t>
            </a: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endParaRPr lang="zh-CN" altLang="en-US" sz="2400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2" name="Text Box 4"/>
          <p:cNvSpPr txBox="1">
            <a:spLocks noChangeArrowheads="1"/>
          </p:cNvSpPr>
          <p:nvPr/>
        </p:nvSpPr>
        <p:spPr bwMode="auto">
          <a:xfrm>
            <a:off x="3719736" y="2420888"/>
            <a:ext cx="615553" cy="404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0" dirty="0">
                <a:latin typeface="幼圆" panose="02010509060101010101" pitchFamily="49" charset="-122"/>
                <a:ea typeface="幼圆" panose="02010509060101010101" pitchFamily="49" charset="-122"/>
                <a:sym typeface="Symbol" panose="05050102010706020507" pitchFamily="18" charset="2"/>
              </a:rPr>
              <a:t></a:t>
            </a:r>
            <a:endParaRPr lang="en-US" altLang="zh-CN" sz="2800" b="0" dirty="0">
              <a:latin typeface="幼圆" panose="02010509060101010101" pitchFamily="49" charset="-122"/>
              <a:ea typeface="幼圆" panose="02010509060101010101" pitchFamily="49" charset="-122"/>
              <a:sym typeface="Symbol" panose="05050102010706020507" pitchFamily="18" charset="2"/>
            </a:endParaRPr>
          </a:p>
        </p:txBody>
      </p:sp>
      <p:sp>
        <p:nvSpPr>
          <p:cNvPr id="24" name="Text Box 4"/>
          <p:cNvSpPr txBox="1">
            <a:spLocks noChangeArrowheads="1"/>
          </p:cNvSpPr>
          <p:nvPr/>
        </p:nvSpPr>
        <p:spPr bwMode="auto">
          <a:xfrm>
            <a:off x="4655840" y="2436886"/>
            <a:ext cx="615553" cy="404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0" dirty="0">
                <a:latin typeface="幼圆" panose="02010509060101010101" pitchFamily="49" charset="-122"/>
                <a:ea typeface="幼圆" panose="02010509060101010101" pitchFamily="49" charset="-122"/>
                <a:sym typeface="Symbol" panose="05050102010706020507" pitchFamily="18" charset="2"/>
              </a:rPr>
              <a:t></a:t>
            </a:r>
            <a:endParaRPr lang="en-US" altLang="zh-CN" sz="2800" b="0" dirty="0">
              <a:latin typeface="幼圆" panose="02010509060101010101" pitchFamily="49" charset="-122"/>
              <a:ea typeface="幼圆" panose="02010509060101010101" pitchFamily="49" charset="-122"/>
              <a:sym typeface="Symbol" panose="05050102010706020507" pitchFamily="18" charset="2"/>
            </a:endParaRPr>
          </a:p>
        </p:txBody>
      </p:sp>
      <p:sp>
        <p:nvSpPr>
          <p:cNvPr id="25" name="Text Box 4"/>
          <p:cNvSpPr txBox="1">
            <a:spLocks noChangeArrowheads="1"/>
          </p:cNvSpPr>
          <p:nvPr/>
        </p:nvSpPr>
        <p:spPr bwMode="auto">
          <a:xfrm>
            <a:off x="3719736" y="1844824"/>
            <a:ext cx="615553" cy="404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0" dirty="0">
                <a:latin typeface="幼圆" panose="02010509060101010101" pitchFamily="49" charset="-122"/>
                <a:ea typeface="幼圆" panose="02010509060101010101" pitchFamily="49" charset="-122"/>
                <a:sym typeface="Symbol" panose="05050102010706020507" pitchFamily="18" charset="2"/>
              </a:rPr>
              <a:t></a:t>
            </a:r>
            <a:endParaRPr lang="en-US" altLang="zh-CN" sz="2800" b="0" dirty="0">
              <a:latin typeface="幼圆" panose="02010509060101010101" pitchFamily="49" charset="-122"/>
              <a:ea typeface="幼圆" panose="02010509060101010101" pitchFamily="49" charset="-122"/>
              <a:sym typeface="Symbol" panose="05050102010706020507" pitchFamily="18" charset="2"/>
            </a:endParaRPr>
          </a:p>
        </p:txBody>
      </p:sp>
      <p:sp>
        <p:nvSpPr>
          <p:cNvPr id="29" name="Text Box 4"/>
          <p:cNvSpPr txBox="1">
            <a:spLocks noChangeArrowheads="1"/>
          </p:cNvSpPr>
          <p:nvPr/>
        </p:nvSpPr>
        <p:spPr bwMode="auto">
          <a:xfrm>
            <a:off x="4655840" y="1860822"/>
            <a:ext cx="615553" cy="404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0" dirty="0">
                <a:latin typeface="幼圆" panose="02010509060101010101" pitchFamily="49" charset="-122"/>
                <a:ea typeface="幼圆" panose="02010509060101010101" pitchFamily="49" charset="-122"/>
                <a:sym typeface="Symbol" panose="05050102010706020507" pitchFamily="18" charset="2"/>
              </a:rPr>
              <a:t></a:t>
            </a:r>
            <a:endParaRPr lang="en-US" altLang="zh-CN" sz="2800" b="0" dirty="0">
              <a:latin typeface="幼圆" panose="02010509060101010101" pitchFamily="49" charset="-122"/>
              <a:ea typeface="幼圆" panose="02010509060101010101" pitchFamily="49" charset="-122"/>
              <a:sym typeface="Symbol" panose="05050102010706020507" pitchFamily="18" charset="2"/>
            </a:endParaRPr>
          </a:p>
        </p:txBody>
      </p:sp>
      <p:sp>
        <p:nvSpPr>
          <p:cNvPr id="31" name="Text Box 4"/>
          <p:cNvSpPr txBox="1">
            <a:spLocks noChangeArrowheads="1"/>
          </p:cNvSpPr>
          <p:nvPr/>
        </p:nvSpPr>
        <p:spPr bwMode="auto">
          <a:xfrm>
            <a:off x="5120407" y="1872060"/>
            <a:ext cx="615553" cy="404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0" dirty="0">
                <a:latin typeface="幼圆" panose="02010509060101010101" pitchFamily="49" charset="-122"/>
                <a:ea typeface="幼圆" panose="02010509060101010101" pitchFamily="49" charset="-122"/>
                <a:sym typeface="Symbol" panose="05050102010706020507" pitchFamily="18" charset="2"/>
              </a:rPr>
              <a:t></a:t>
            </a:r>
            <a:endParaRPr lang="en-US" altLang="zh-CN" sz="2800" b="0" dirty="0">
              <a:latin typeface="幼圆" panose="02010509060101010101" pitchFamily="49" charset="-122"/>
              <a:ea typeface="幼圆" panose="02010509060101010101" pitchFamily="49" charset="-122"/>
              <a:sym typeface="Symbol" panose="05050102010706020507" pitchFamily="18" charset="2"/>
            </a:endParaRPr>
          </a:p>
        </p:txBody>
      </p:sp>
      <p:sp>
        <p:nvSpPr>
          <p:cNvPr id="32" name="Text Box 11"/>
          <p:cNvSpPr txBox="1">
            <a:spLocks noChangeArrowheads="1"/>
          </p:cNvSpPr>
          <p:nvPr/>
        </p:nvSpPr>
        <p:spPr bwMode="auto">
          <a:xfrm>
            <a:off x="5231904" y="2503471"/>
            <a:ext cx="430887" cy="349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squar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0" dirty="0">
                <a:latin typeface="Verdana" panose="020B0604030504040204" pitchFamily="34" charset="0"/>
                <a:sym typeface="Symbol" panose="05050102010706020507" pitchFamily="18" charset="2"/>
              </a:rPr>
              <a:t></a:t>
            </a:r>
            <a:endParaRPr lang="en-US" altLang="zh-CN" sz="2800" b="0" dirty="0">
              <a:latin typeface="Verdana" panose="020B0604030504040204" pitchFamily="34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E838A2-A49A-4A20-A5DD-EFD81F6874A2}" type="slidenum">
              <a:rPr lang="en-US" altLang="zh-CN" smtClean="0"/>
            </a:fld>
            <a:endParaRPr lang="en-US" altLang="zh-CN"/>
          </a:p>
        </p:txBody>
      </p:sp>
      <p:sp>
        <p:nvSpPr>
          <p:cNvPr id="5" name="内容占位符 2"/>
          <p:cNvSpPr txBox="1"/>
          <p:nvPr/>
        </p:nvSpPr>
        <p:spPr>
          <a:xfrm>
            <a:off x="695400" y="1700808"/>
            <a:ext cx="10456916" cy="1368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110000"/>
              </a:lnSpc>
              <a:spcBef>
                <a:spcPts val="750"/>
              </a:spcBef>
              <a:buClr>
                <a:srgbClr val="1E5293"/>
              </a:buClr>
              <a:buSzPct val="70000"/>
              <a:buFont typeface="Wingdings" panose="05000000000000000000" pitchFamily="2" charset="2"/>
              <a:buChar char="l"/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defRPr>
            </a:lvl1pPr>
            <a:lvl2pPr marL="514350" indent="-171450" algn="l" defTabSz="685800" rtl="0" eaLnBrk="1" latinLnBrk="0" hangingPunct="1">
              <a:lnSpc>
                <a:spcPct val="110000"/>
              </a:lnSpc>
              <a:spcBef>
                <a:spcPts val="375"/>
              </a:spcBef>
              <a:buClr>
                <a:schemeClr val="accent1">
                  <a:lumMod val="60000"/>
                  <a:lumOff val="40000"/>
                </a:schemeClr>
              </a:buClr>
              <a:buSzPct val="70000"/>
              <a:buFont typeface="Wingdings" panose="05000000000000000000" pitchFamily="2" charset="2"/>
              <a:buChar char="l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defRPr>
            </a:lvl2pPr>
            <a:lvl3pPr marL="857250" indent="-171450" algn="l" defTabSz="685800" rtl="0" eaLnBrk="1" latinLnBrk="0" hangingPunct="1">
              <a:lnSpc>
                <a:spcPct val="110000"/>
              </a:lnSpc>
              <a:spcBef>
                <a:spcPts val="375"/>
              </a:spcBef>
              <a:buClr>
                <a:schemeClr val="accent1">
                  <a:lumMod val="60000"/>
                  <a:lumOff val="40000"/>
                </a:schemeClr>
              </a:buClr>
              <a:buSzPct val="70000"/>
              <a:buFont typeface="Wingdings" panose="05000000000000000000" pitchFamily="2" charset="2"/>
              <a:buChar char="l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defRPr>
            </a:lvl3pPr>
            <a:lvl4pPr marL="1200150" indent="-171450" algn="l" defTabSz="685800" rtl="0" eaLnBrk="1" latinLnBrk="0" hangingPunct="1">
              <a:lnSpc>
                <a:spcPct val="110000"/>
              </a:lnSpc>
              <a:spcBef>
                <a:spcPts val="375"/>
              </a:spcBef>
              <a:buClr>
                <a:schemeClr val="accent1">
                  <a:lumMod val="60000"/>
                  <a:lumOff val="40000"/>
                </a:schemeClr>
              </a:buClr>
              <a:buSzPct val="70000"/>
              <a:buFont typeface="Wingdings" panose="05000000000000000000" pitchFamily="2" charset="2"/>
              <a:buChar char="l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defRPr>
            </a:lvl4pPr>
            <a:lvl5pPr marL="1543050" indent="-171450" algn="l" defTabSz="685800" rtl="0" eaLnBrk="1" latinLnBrk="0" hangingPunct="1">
              <a:lnSpc>
                <a:spcPct val="110000"/>
              </a:lnSpc>
              <a:spcBef>
                <a:spcPts val="375"/>
              </a:spcBef>
              <a:buClr>
                <a:schemeClr val="accent1">
                  <a:lumMod val="60000"/>
                  <a:lumOff val="40000"/>
                </a:schemeClr>
              </a:buClr>
              <a:buSzPct val="70000"/>
              <a:buFont typeface="Wingdings" panose="05000000000000000000" pitchFamily="2" charset="2"/>
              <a:buChar char="l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dirty="0"/>
              <a:t>6.</a:t>
            </a:r>
            <a:r>
              <a:rPr kumimoji="1" lang="zh-CN" altLang="en-US" sz="2400" dirty="0">
                <a:latin typeface="幼圆" panose="02010509060101010101" pitchFamily="49" charset="-122"/>
              </a:rPr>
              <a:t>若</a:t>
            </a:r>
            <a:r>
              <a:rPr kumimoji="1" lang="zh-CN" altLang="en-US" sz="2400" dirty="0"/>
              <a:t>∑</a:t>
            </a:r>
            <a:r>
              <a:rPr kumimoji="1" lang="en-US" altLang="zh-CN" sz="2400" dirty="0" err="1"/>
              <a:t>p</a:t>
            </a:r>
            <a:r>
              <a:rPr kumimoji="1" lang="en-US" altLang="zh-CN" sz="2400" baseline="-25000" dirty="0" err="1"/>
              <a:t>i</a:t>
            </a:r>
            <a:r>
              <a:rPr kumimoji="1" lang="en-US" altLang="zh-CN" sz="2400" dirty="0" err="1"/>
              <a:t>z</a:t>
            </a:r>
            <a:r>
              <a:rPr kumimoji="1" lang="en-US" altLang="zh-CN" sz="2400" baseline="-25000" dirty="0" err="1"/>
              <a:t>i</a:t>
            </a:r>
            <a:r>
              <a:rPr kumimoji="1" lang="en-US" altLang="zh-CN" sz="2400" baseline="-25000" dirty="0"/>
              <a:t> </a:t>
            </a:r>
            <a:r>
              <a:rPr kumimoji="1" lang="en-US" altLang="zh-CN" sz="2400" dirty="0"/>
              <a:t>&gt;∑</a:t>
            </a:r>
            <a:r>
              <a:rPr kumimoji="1" lang="en-US" altLang="zh-CN" sz="2400" dirty="0" err="1"/>
              <a:t>p</a:t>
            </a:r>
            <a:r>
              <a:rPr kumimoji="1" lang="en-US" altLang="zh-CN" sz="2400" baseline="-25000" dirty="0" err="1"/>
              <a:t>i</a:t>
            </a:r>
            <a:r>
              <a:rPr kumimoji="1" lang="en-US" altLang="zh-CN" sz="2400" dirty="0" err="1"/>
              <a:t>y</a:t>
            </a:r>
            <a:r>
              <a:rPr kumimoji="1" lang="en-US" altLang="zh-CN" sz="2400" baseline="-25000" dirty="0" err="1"/>
              <a:t>i</a:t>
            </a:r>
            <a:r>
              <a:rPr kumimoji="1" lang="en-US" altLang="zh-CN" sz="2400" baseline="-25000" dirty="0"/>
              <a:t> </a:t>
            </a:r>
            <a:r>
              <a:rPr kumimoji="1" lang="en-US" altLang="zh-CN" sz="2400" dirty="0">
                <a:latin typeface="幼圆" panose="02010509060101010101" pitchFamily="49" charset="-122"/>
              </a:rPr>
              <a:t>, </a:t>
            </a:r>
            <a:r>
              <a:rPr kumimoji="1" lang="zh-CN" altLang="en-US" sz="2400" dirty="0">
                <a:latin typeface="幼圆" panose="02010509060101010101" pitchFamily="49" charset="-122"/>
              </a:rPr>
              <a:t>则</a:t>
            </a:r>
            <a:r>
              <a:rPr kumimoji="1" lang="en-US" altLang="zh-CN" sz="2400" dirty="0"/>
              <a:t>Y</a:t>
            </a:r>
            <a:r>
              <a:rPr kumimoji="1" lang="zh-CN" altLang="en-US" sz="2400" dirty="0">
                <a:latin typeface="幼圆" panose="02010509060101010101" pitchFamily="49" charset="-122"/>
              </a:rPr>
              <a:t>不可能是最优解</a:t>
            </a:r>
            <a:r>
              <a:rPr kumimoji="1" lang="en-US" altLang="zh-CN" sz="2400" dirty="0">
                <a:latin typeface="幼圆" panose="02010509060101010101" pitchFamily="49" charset="-122"/>
              </a:rPr>
              <a:t>,</a:t>
            </a:r>
            <a:r>
              <a:rPr kumimoji="1" lang="zh-CN" altLang="en-US" sz="2400" dirty="0">
                <a:latin typeface="幼圆" panose="02010509060101010101" pitchFamily="49" charset="-122"/>
              </a:rPr>
              <a:t>所以</a:t>
            </a:r>
            <a:r>
              <a:rPr kumimoji="1" lang="zh-CN" altLang="en-US" sz="2400" dirty="0"/>
              <a:t>∑</a:t>
            </a:r>
            <a:r>
              <a:rPr kumimoji="1" lang="en-US" altLang="zh-CN" sz="2400" dirty="0" err="1"/>
              <a:t>p</a:t>
            </a:r>
            <a:r>
              <a:rPr kumimoji="1" lang="en-US" altLang="zh-CN" sz="2400" baseline="-25000" dirty="0" err="1"/>
              <a:t>i</a:t>
            </a:r>
            <a:r>
              <a:rPr kumimoji="1" lang="en-US" altLang="zh-CN" sz="2400" dirty="0" err="1"/>
              <a:t>z</a:t>
            </a:r>
            <a:r>
              <a:rPr kumimoji="1" lang="en-US" altLang="zh-CN" sz="2400" baseline="-25000" dirty="0" err="1"/>
              <a:t>i</a:t>
            </a:r>
            <a:r>
              <a:rPr kumimoji="1" lang="en-US" altLang="zh-CN" sz="2400" baseline="-25000" dirty="0"/>
              <a:t> </a:t>
            </a:r>
            <a:r>
              <a:rPr kumimoji="1" lang="en-US" altLang="zh-CN" sz="2400" dirty="0"/>
              <a:t>=∑</a:t>
            </a:r>
            <a:r>
              <a:rPr kumimoji="1" lang="en-US" altLang="zh-CN" sz="2400" dirty="0" err="1"/>
              <a:t>p</a:t>
            </a:r>
            <a:r>
              <a:rPr kumimoji="1" lang="en-US" altLang="zh-CN" sz="2400" baseline="-25000" dirty="0" err="1"/>
              <a:t>i</a:t>
            </a:r>
            <a:r>
              <a:rPr kumimoji="1" lang="en-US" altLang="zh-CN" sz="2400" dirty="0" err="1"/>
              <a:t>y</a:t>
            </a:r>
            <a:r>
              <a:rPr kumimoji="1" lang="en-US" altLang="zh-CN" sz="2400" baseline="-25000" dirty="0" err="1"/>
              <a:t>i</a:t>
            </a:r>
            <a:r>
              <a:rPr kumimoji="1" lang="en-US" altLang="zh-CN" sz="2400" baseline="-25000" dirty="0"/>
              <a:t> </a:t>
            </a:r>
            <a:r>
              <a:rPr kumimoji="1" lang="zh-CN" altLang="en-US" sz="2400" dirty="0">
                <a:latin typeface="幼圆" panose="02010509060101010101" pitchFamily="49" charset="-122"/>
              </a:rPr>
              <a:t>。如果</a:t>
            </a:r>
            <a:r>
              <a:rPr kumimoji="1" lang="en-US" altLang="zh-CN" sz="2400" dirty="0"/>
              <a:t>Z=X</a:t>
            </a:r>
            <a:r>
              <a:rPr kumimoji="1" lang="en-US" altLang="zh-CN" sz="2400" dirty="0">
                <a:latin typeface="幼圆" panose="02010509060101010101" pitchFamily="49" charset="-122"/>
              </a:rPr>
              <a:t>, </a:t>
            </a:r>
            <a:r>
              <a:rPr kumimoji="1" lang="zh-CN" altLang="en-US" sz="2400" dirty="0">
                <a:latin typeface="幼圆" panose="02010509060101010101" pitchFamily="49" charset="-122"/>
              </a:rPr>
              <a:t>则</a:t>
            </a:r>
            <a:r>
              <a:rPr kumimoji="1" lang="en-US" altLang="zh-CN" sz="2400" dirty="0"/>
              <a:t>X</a:t>
            </a:r>
            <a:r>
              <a:rPr kumimoji="1" lang="zh-CN" altLang="en-US" sz="2400" dirty="0">
                <a:latin typeface="幼圆" panose="02010509060101010101" pitchFamily="49" charset="-122"/>
              </a:rPr>
              <a:t>就是最优解；否则重复上面的讨论，每次</a:t>
            </a:r>
            <a:r>
              <a:rPr kumimoji="1" lang="en-US" altLang="zh-CN" sz="2400" dirty="0"/>
              <a:t>Y</a:t>
            </a:r>
            <a:r>
              <a:rPr kumimoji="1" lang="zh-CN" altLang="en-US" sz="2400" dirty="0">
                <a:latin typeface="幼圆" panose="02010509060101010101" pitchFamily="49" charset="-122"/>
              </a:rPr>
              <a:t>中少一个和</a:t>
            </a:r>
            <a:r>
              <a:rPr kumimoji="1" lang="en-US" altLang="zh-CN" sz="2400" dirty="0"/>
              <a:t>X</a:t>
            </a:r>
            <a:r>
              <a:rPr kumimoji="1" lang="zh-CN" altLang="en-US" sz="2400" dirty="0">
                <a:latin typeface="幼圆" panose="02010509060101010101" pitchFamily="49" charset="-122"/>
              </a:rPr>
              <a:t>不同的值，最终把</a:t>
            </a:r>
            <a:r>
              <a:rPr kumimoji="1" lang="en-US" altLang="zh-CN" sz="2400" dirty="0"/>
              <a:t>Y</a:t>
            </a:r>
            <a:r>
              <a:rPr kumimoji="1" lang="zh-CN" altLang="en-US" sz="2400" dirty="0">
                <a:latin typeface="幼圆" panose="02010509060101010101" pitchFamily="49" charset="-122"/>
              </a:rPr>
              <a:t>转换成</a:t>
            </a:r>
            <a:r>
              <a:rPr kumimoji="1" lang="en-US" altLang="zh-CN" sz="2400" dirty="0"/>
              <a:t>X</a:t>
            </a:r>
            <a:r>
              <a:rPr kumimoji="1" lang="en-US" altLang="zh-CN" sz="2400" dirty="0">
                <a:latin typeface="幼圆" panose="02010509060101010101" pitchFamily="49" charset="-122"/>
              </a:rPr>
              <a:t> ,</a:t>
            </a:r>
            <a:r>
              <a:rPr kumimoji="1" lang="zh-CN" altLang="en-US" sz="2400" dirty="0">
                <a:latin typeface="幼圆" panose="02010509060101010101" pitchFamily="49" charset="-122"/>
              </a:rPr>
              <a:t>从而证明了</a:t>
            </a:r>
            <a:r>
              <a:rPr kumimoji="1" lang="en-US" altLang="zh-CN" sz="2400" dirty="0"/>
              <a:t>X</a:t>
            </a:r>
            <a:r>
              <a:rPr kumimoji="1" lang="zh-CN" altLang="en-US" sz="2400" dirty="0">
                <a:latin typeface="幼圆" panose="02010509060101010101" pitchFamily="49" charset="-122"/>
              </a:rPr>
              <a:t>也是最优解</a:t>
            </a:r>
            <a:r>
              <a:rPr kumimoji="1" lang="en-US" altLang="zh-CN" sz="2400" dirty="0">
                <a:latin typeface="幼圆" panose="02010509060101010101" pitchFamily="49" charset="-122"/>
              </a:rPr>
              <a:t>, </a:t>
            </a:r>
            <a:r>
              <a:rPr kumimoji="1" lang="zh-CN" altLang="en-US" sz="2400" dirty="0">
                <a:latin typeface="幼圆" panose="02010509060101010101" pitchFamily="49" charset="-122"/>
              </a:rPr>
              <a:t>证毕。</a:t>
            </a:r>
            <a:endParaRPr kumimoji="1" lang="zh-CN" altLang="en-US" sz="2400" dirty="0">
              <a:latin typeface="幼圆" panose="02010509060101010101" pitchFamily="49" charset="-122"/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5.3 </a:t>
            </a:r>
            <a:r>
              <a:rPr lang="zh-CN" altLang="en-US" sz="4000" dirty="0"/>
              <a:t>带有期限的作业选择问题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kumimoji="1" lang="zh-CN" altLang="en-US" sz="2800" dirty="0"/>
              <a:t>问题描述</a:t>
            </a:r>
            <a:endParaRPr kumimoji="1" lang="zh-CN" altLang="en-US" sz="2800" dirty="0"/>
          </a:p>
          <a:p>
            <a:pPr>
              <a:spcBef>
                <a:spcPts val="0"/>
              </a:spcBef>
            </a:pPr>
            <a:r>
              <a:rPr kumimoji="1" lang="zh-CN" altLang="en-US" sz="2800" dirty="0"/>
              <a:t>问题实例</a:t>
            </a:r>
            <a:endParaRPr kumimoji="1" lang="zh-CN" altLang="en-US" sz="2800" dirty="0"/>
          </a:p>
          <a:p>
            <a:pPr>
              <a:spcBef>
                <a:spcPts val="0"/>
              </a:spcBef>
            </a:pPr>
            <a:r>
              <a:rPr kumimoji="1" lang="zh-CN" altLang="en-US" sz="2800" dirty="0"/>
              <a:t>算法</a:t>
            </a:r>
            <a:r>
              <a:rPr kumimoji="1" lang="en-US" altLang="zh-CN" sz="2800" dirty="0"/>
              <a:t>5.3 </a:t>
            </a:r>
            <a:r>
              <a:rPr kumimoji="1" lang="zh-CN" altLang="en-US" sz="2800" dirty="0">
                <a:sym typeface="+mn-ea"/>
              </a:rPr>
              <a:t>贪心法粗略描述</a:t>
            </a:r>
            <a:endParaRPr kumimoji="1" lang="zh-CN" altLang="en-US" sz="2800" dirty="0"/>
          </a:p>
          <a:p>
            <a:pPr>
              <a:spcBef>
                <a:spcPts val="0"/>
              </a:spcBef>
            </a:pPr>
            <a:r>
              <a:rPr kumimoji="1" lang="zh-CN" altLang="en-US" sz="2800" dirty="0"/>
              <a:t>定理</a:t>
            </a:r>
            <a:r>
              <a:rPr kumimoji="1" lang="en-US" altLang="zh-CN" sz="2800" dirty="0"/>
              <a:t>5.2 </a:t>
            </a:r>
            <a:r>
              <a:rPr kumimoji="1" lang="zh-CN" altLang="en-US" sz="2800" dirty="0"/>
              <a:t>最优解证明</a:t>
            </a:r>
            <a:endParaRPr kumimoji="1" lang="en-US" altLang="zh-CN" sz="2800" dirty="0"/>
          </a:p>
          <a:p>
            <a:pPr>
              <a:spcBef>
                <a:spcPts val="0"/>
              </a:spcBef>
            </a:pPr>
            <a:r>
              <a:rPr kumimoji="1" lang="zh-CN" altLang="en-US" sz="2800" dirty="0"/>
              <a:t>定理</a:t>
            </a:r>
            <a:r>
              <a:rPr kumimoji="1" lang="en-US" altLang="zh-CN" sz="2800" dirty="0"/>
              <a:t>5.3 </a:t>
            </a:r>
            <a:r>
              <a:rPr kumimoji="1" lang="zh-CN" altLang="en-US" sz="2800" dirty="0"/>
              <a:t>可行解证明</a:t>
            </a:r>
            <a:r>
              <a:rPr kumimoji="1" lang="en-US" altLang="zh-CN" sz="2800" dirty="0"/>
              <a:t> </a:t>
            </a:r>
            <a:endParaRPr kumimoji="1" lang="en-US" altLang="zh-CN" sz="2800" dirty="0"/>
          </a:p>
          <a:p>
            <a:pPr>
              <a:spcBef>
                <a:spcPts val="0"/>
              </a:spcBef>
            </a:pPr>
            <a:r>
              <a:rPr kumimoji="1" lang="zh-CN" altLang="en-US" sz="2800" dirty="0"/>
              <a:t>算法</a:t>
            </a:r>
            <a:r>
              <a:rPr kumimoji="1" lang="en-US" altLang="zh-CN" sz="2800" dirty="0"/>
              <a:t>5.4 </a:t>
            </a:r>
            <a:r>
              <a:rPr kumimoji="1" lang="zh-CN" altLang="en-US" sz="2800" dirty="0"/>
              <a:t>贪心算法完整描述（基于插入排序）</a:t>
            </a:r>
            <a:endParaRPr kumimoji="1" lang="en-US" altLang="zh-CN" sz="2800" dirty="0"/>
          </a:p>
          <a:p>
            <a:pPr>
              <a:spcBef>
                <a:spcPts val="0"/>
              </a:spcBef>
            </a:pPr>
            <a:r>
              <a:rPr kumimoji="1" lang="zh-CN" altLang="en-US" sz="2800" dirty="0"/>
              <a:t>优化思想</a:t>
            </a:r>
            <a:endParaRPr kumimoji="1" lang="en-US" altLang="zh-CN" sz="2800" dirty="0"/>
          </a:p>
          <a:p>
            <a:pPr>
              <a:spcBef>
                <a:spcPts val="0"/>
              </a:spcBef>
            </a:pPr>
            <a:r>
              <a:rPr kumimoji="1" lang="zh-CN" altLang="en-US" sz="2800" dirty="0"/>
              <a:t>算法</a:t>
            </a:r>
            <a:r>
              <a:rPr kumimoji="1" lang="en-US" altLang="zh-CN" sz="2800" dirty="0"/>
              <a:t>5.5 </a:t>
            </a:r>
            <a:r>
              <a:rPr kumimoji="1" lang="zh-CN" altLang="en-US" sz="2800" dirty="0"/>
              <a:t>基于集合树的优化算法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E838A2-A49A-4A20-A5DD-EFD81F6874A2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4000" dirty="0"/>
              <a:t>问题描述</a:t>
            </a:r>
            <a:endParaRPr lang="zh-CN" altLang="en-US" sz="4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E838A2-A49A-4A20-A5DD-EFD81F6874A2}" type="slidenum">
              <a:rPr lang="en-US" altLang="zh-CN" smtClean="0"/>
            </a:fld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628776"/>
            <a:ext cx="10298360" cy="4392613"/>
          </a:xfrm>
        </p:spPr>
        <p:txBody>
          <a:bodyPr>
            <a:normAutofit/>
          </a:bodyPr>
          <a:lstStyle/>
          <a:p>
            <a:pPr eaLnBrk="1" hangingPunct="1">
              <a:lnSpc>
                <a:spcPct val="120000"/>
              </a:lnSpc>
            </a:pPr>
            <a:r>
              <a:rPr kumimoji="1" lang="zh-CN" altLang="en-US" sz="2400" dirty="0"/>
              <a:t>假定只能在一台机器上处理</a:t>
            </a:r>
            <a:r>
              <a:rPr kumimoji="1" lang="en-US" altLang="zh-CN" sz="2400" dirty="0"/>
              <a:t>n</a:t>
            </a:r>
            <a:r>
              <a:rPr kumimoji="1" lang="zh-CN" altLang="en-US" sz="2400" dirty="0"/>
              <a:t>个作业</a:t>
            </a:r>
            <a:r>
              <a:rPr kumimoji="1" lang="en-US" altLang="zh-CN" sz="2400" dirty="0"/>
              <a:t>, </a:t>
            </a:r>
            <a:r>
              <a:rPr kumimoji="1" lang="zh-CN" altLang="en-US" sz="2400" dirty="0"/>
              <a:t>每个作业均可在单位时间内完成；</a:t>
            </a:r>
            <a:r>
              <a:rPr kumimoji="1" lang="en-US" altLang="zh-CN" sz="2400" dirty="0"/>
              <a:t> </a:t>
            </a:r>
            <a:r>
              <a:rPr kumimoji="1" lang="zh-CN" altLang="en-US" sz="2400" dirty="0"/>
              <a:t>又假定每个作业</a:t>
            </a:r>
            <a:r>
              <a:rPr kumimoji="1" lang="en-US" altLang="zh-CN" sz="2400" dirty="0" err="1"/>
              <a:t>i</a:t>
            </a:r>
            <a:r>
              <a:rPr kumimoji="1" lang="zh-CN" altLang="en-US" sz="2400" dirty="0"/>
              <a:t>都有一个截止期限</a:t>
            </a:r>
            <a:r>
              <a:rPr kumimoji="1" lang="en-US" altLang="zh-CN" sz="2400" dirty="0"/>
              <a:t>d</a:t>
            </a:r>
            <a:r>
              <a:rPr kumimoji="1" lang="en-US" altLang="zh-CN" sz="2400" baseline="-25000" dirty="0"/>
              <a:t>i</a:t>
            </a:r>
            <a:r>
              <a:rPr kumimoji="1" lang="en-US" altLang="zh-CN" sz="2400" dirty="0"/>
              <a:t>&gt;0(d</a:t>
            </a:r>
            <a:r>
              <a:rPr kumimoji="1" lang="en-US" altLang="zh-CN" sz="2400" baseline="-25000" dirty="0"/>
              <a:t>i</a:t>
            </a:r>
            <a:r>
              <a:rPr kumimoji="1" lang="zh-CN" altLang="en-US" sz="2400" dirty="0"/>
              <a:t>是整数</a:t>
            </a:r>
            <a:r>
              <a:rPr kumimoji="1" lang="en-US" altLang="zh-CN" sz="2400" dirty="0"/>
              <a:t>)</a:t>
            </a:r>
            <a:r>
              <a:rPr kumimoji="1" lang="zh-CN" altLang="en-US" sz="2400" dirty="0"/>
              <a:t>，当且仅当作业</a:t>
            </a:r>
            <a:r>
              <a:rPr kumimoji="1" lang="en-US" altLang="zh-CN" sz="2400" dirty="0" err="1"/>
              <a:t>i</a:t>
            </a:r>
            <a:r>
              <a:rPr kumimoji="1" lang="zh-CN" altLang="en-US" sz="2400" dirty="0"/>
              <a:t>在它的期限截止之前被完成时获得</a:t>
            </a:r>
            <a:r>
              <a:rPr kumimoji="1" lang="en-US" altLang="zh-CN" sz="2400" dirty="0"/>
              <a:t>p</a:t>
            </a:r>
            <a:r>
              <a:rPr kumimoji="1" lang="en-US" altLang="zh-CN" sz="2400" baseline="-25000" dirty="0"/>
              <a:t>i</a:t>
            </a:r>
            <a:r>
              <a:rPr kumimoji="1" lang="en-US" altLang="zh-CN" sz="2400" dirty="0"/>
              <a:t>&gt;0</a:t>
            </a:r>
            <a:r>
              <a:rPr kumimoji="1" lang="zh-CN" altLang="en-US" sz="2400" dirty="0"/>
              <a:t>的效益。</a:t>
            </a:r>
            <a:endParaRPr kumimoji="1" lang="zh-CN" altLang="en-US" sz="2400" dirty="0"/>
          </a:p>
          <a:p>
            <a:pPr eaLnBrk="1" hangingPunct="1">
              <a:lnSpc>
                <a:spcPct val="120000"/>
              </a:lnSpc>
            </a:pPr>
            <a:r>
              <a:rPr kumimoji="1" lang="zh-CN" altLang="en-US" sz="2400" dirty="0"/>
              <a:t>该问题的一个可行解</a:t>
            </a:r>
            <a:endParaRPr kumimoji="1" lang="en-US" altLang="zh-CN" sz="2400" dirty="0"/>
          </a:p>
          <a:p>
            <a:pPr lvl="1">
              <a:lnSpc>
                <a:spcPct val="120000"/>
              </a:lnSpc>
            </a:pPr>
            <a:r>
              <a:rPr kumimoji="1" lang="zh-CN" altLang="en-US" sz="2400" dirty="0"/>
              <a:t>是这</a:t>
            </a:r>
            <a:r>
              <a:rPr kumimoji="1" lang="en-US" altLang="zh-CN" sz="2400" dirty="0"/>
              <a:t>n</a:t>
            </a:r>
            <a:r>
              <a:rPr kumimoji="1" lang="zh-CN" altLang="en-US" sz="2400" dirty="0"/>
              <a:t>个作业的一个子集合</a:t>
            </a:r>
            <a:r>
              <a:rPr kumimoji="1" lang="en-US" altLang="zh-CN" sz="2400" dirty="0"/>
              <a:t>J</a:t>
            </a:r>
            <a:r>
              <a:rPr kumimoji="1" lang="zh-CN" altLang="en-US" sz="2400" dirty="0"/>
              <a:t>：</a:t>
            </a:r>
            <a:r>
              <a:rPr kumimoji="1" lang="en-US" altLang="zh-CN" sz="2400" dirty="0"/>
              <a:t>J</a:t>
            </a:r>
            <a:r>
              <a:rPr kumimoji="1" lang="zh-CN" altLang="en-US" sz="2400" dirty="0"/>
              <a:t>中的每个作业都能在各自的截止期限之前完成，可行解的效益值是</a:t>
            </a:r>
            <a:r>
              <a:rPr kumimoji="1" lang="en-US" altLang="zh-CN" sz="2400" dirty="0"/>
              <a:t>J</a:t>
            </a:r>
            <a:r>
              <a:rPr kumimoji="1" lang="zh-CN" altLang="en-US" sz="2400" dirty="0"/>
              <a:t>中这些作业的效益之和∑</a:t>
            </a:r>
            <a:r>
              <a:rPr kumimoji="1" lang="en-US" altLang="zh-CN" sz="2400" dirty="0" err="1"/>
              <a:t>p</a:t>
            </a:r>
            <a:r>
              <a:rPr kumimoji="1" lang="en-US" altLang="zh-CN" sz="2400" baseline="-25000" dirty="0" err="1"/>
              <a:t>j</a:t>
            </a:r>
            <a:r>
              <a:rPr kumimoji="1" lang="en-US" altLang="zh-CN" sz="2400" dirty="0"/>
              <a:t> </a:t>
            </a:r>
            <a:endParaRPr kumimoji="1" lang="en-US" altLang="zh-CN" sz="2400" dirty="0"/>
          </a:p>
          <a:p>
            <a:pPr>
              <a:lnSpc>
                <a:spcPct val="120000"/>
              </a:lnSpc>
            </a:pPr>
            <a:r>
              <a:rPr kumimoji="1" lang="zh-CN" altLang="en-US" sz="2400" dirty="0"/>
              <a:t>该问题的一个最优解</a:t>
            </a:r>
            <a:endParaRPr kumimoji="1" lang="en-US" altLang="zh-CN" sz="2400" dirty="0"/>
          </a:p>
          <a:p>
            <a:pPr lvl="1">
              <a:lnSpc>
                <a:spcPct val="120000"/>
              </a:lnSpc>
            </a:pPr>
            <a:r>
              <a:rPr kumimoji="1" lang="zh-CN" altLang="en-US" sz="2400" dirty="0"/>
              <a:t>具有最大效益值的可行解</a:t>
            </a:r>
            <a:endParaRPr lang="zh-CN" altLang="en-US" sz="2400" dirty="0"/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7392144" y="2996952"/>
            <a:ext cx="1440160" cy="504056"/>
          </a:xfrm>
          <a:prstGeom prst="wedgeRoundRectCallout">
            <a:avLst>
              <a:gd name="adj1" fmla="val -43427"/>
              <a:gd name="adj2" fmla="val 71017"/>
              <a:gd name="adj3" fmla="val 16667"/>
            </a:avLst>
          </a:prstGeom>
          <a:solidFill>
            <a:schemeClr val="bg1"/>
          </a:solidFill>
          <a:ln w="9525">
            <a:solidFill>
              <a:schemeClr val="accent1">
                <a:lumMod val="75000"/>
              </a:schemeClr>
            </a:solidFill>
            <a:miter lim="800000"/>
          </a:ln>
          <a:effectLst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0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约束条件</a:t>
            </a:r>
            <a:endParaRPr lang="zh-CN" altLang="en-US" sz="2000" b="0" dirty="0">
              <a:solidFill>
                <a:srgbClr val="FF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2639616" y="5589240"/>
            <a:ext cx="1440160" cy="504056"/>
          </a:xfrm>
          <a:prstGeom prst="wedgeRoundRectCallout">
            <a:avLst>
              <a:gd name="adj1" fmla="val -50143"/>
              <a:gd name="adj2" fmla="val -66784"/>
              <a:gd name="adj3" fmla="val 16667"/>
            </a:avLst>
          </a:prstGeom>
          <a:solidFill>
            <a:schemeClr val="bg1"/>
          </a:solidFill>
          <a:ln w="9525">
            <a:solidFill>
              <a:schemeClr val="accent1">
                <a:lumMod val="75000"/>
              </a:schemeClr>
            </a:solidFill>
            <a:miter lim="800000"/>
          </a:ln>
          <a:effectLst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0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目标函数</a:t>
            </a:r>
            <a:endParaRPr lang="zh-CN" altLang="en-US" sz="2000" b="0" dirty="0">
              <a:solidFill>
                <a:srgbClr val="FF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67864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目录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700808"/>
            <a:ext cx="10515600" cy="4404147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5.1 </a:t>
            </a:r>
            <a:r>
              <a:rPr lang="zh-CN" altLang="en-US" sz="2800" dirty="0"/>
              <a:t>一般方法</a:t>
            </a:r>
            <a:endParaRPr lang="zh-CN" altLang="en-US" sz="2800" dirty="0"/>
          </a:p>
          <a:p>
            <a:r>
              <a:rPr lang="en-US" altLang="zh-CN" sz="2800" dirty="0"/>
              <a:t>5.2 </a:t>
            </a:r>
            <a:r>
              <a:rPr lang="zh-CN" altLang="en-US" sz="2800" dirty="0"/>
              <a:t>背包问题</a:t>
            </a:r>
            <a:endParaRPr lang="zh-CN" altLang="en-US" sz="2800" dirty="0"/>
          </a:p>
          <a:p>
            <a:r>
              <a:rPr lang="en-US" altLang="zh-CN" sz="2800" dirty="0"/>
              <a:t>5.3 </a:t>
            </a:r>
            <a:r>
              <a:rPr lang="zh-CN" altLang="en-US" sz="2800" dirty="0"/>
              <a:t>带有期限的作业排序</a:t>
            </a:r>
            <a:endParaRPr lang="zh-CN" altLang="en-US" sz="2800" dirty="0"/>
          </a:p>
          <a:p>
            <a:r>
              <a:rPr lang="en-US" altLang="zh-CN" sz="2800" dirty="0"/>
              <a:t>5.4 </a:t>
            </a:r>
            <a:r>
              <a:rPr lang="zh-CN" altLang="en-US" sz="2800" dirty="0"/>
              <a:t>最小生成树问题</a:t>
            </a:r>
            <a:endParaRPr lang="en-US" altLang="zh-CN" sz="2800" dirty="0"/>
          </a:p>
          <a:p>
            <a:r>
              <a:rPr lang="en-US" altLang="zh-CN" sz="2800" dirty="0"/>
              <a:t>5.5 </a:t>
            </a:r>
            <a:r>
              <a:rPr lang="zh-CN" altLang="en-US" sz="2800" dirty="0"/>
              <a:t>货郎担问题</a:t>
            </a:r>
            <a:endParaRPr lang="en-US" altLang="zh-CN" sz="2800" dirty="0"/>
          </a:p>
          <a:p>
            <a:r>
              <a:rPr lang="en-US" altLang="zh-CN" sz="2800" dirty="0"/>
              <a:t>5.6 </a:t>
            </a:r>
            <a:r>
              <a:rPr lang="zh-CN" altLang="en-US" sz="2800" dirty="0"/>
              <a:t>小结</a:t>
            </a:r>
            <a:endParaRPr lang="en-US" altLang="zh-CN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E838A2-A49A-4A20-A5DD-EFD81F6874A2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问题实例</a:t>
            </a:r>
            <a:endParaRPr lang="zh-CN" altLang="en-US" sz="4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E838A2-A49A-4A20-A5DD-EFD81F6874A2}" type="slidenum">
              <a:rPr lang="en-US" altLang="zh-CN" smtClean="0"/>
            </a:fld>
            <a:endParaRPr lang="en-US" altLang="zh-CN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838200" y="1628800"/>
            <a:ext cx="4681736" cy="17256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110000"/>
              </a:lnSpc>
              <a:spcBef>
                <a:spcPts val="750"/>
              </a:spcBef>
              <a:buClr>
                <a:srgbClr val="1E5293"/>
              </a:buClr>
              <a:buSzPct val="70000"/>
              <a:buFont typeface="Wingdings" panose="05000000000000000000" pitchFamily="2" charset="2"/>
              <a:buChar char="l"/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defRPr>
            </a:lvl1pPr>
            <a:lvl2pPr marL="514350" indent="-171450" algn="l" defTabSz="685800" rtl="0" eaLnBrk="1" latinLnBrk="0" hangingPunct="1">
              <a:lnSpc>
                <a:spcPct val="110000"/>
              </a:lnSpc>
              <a:spcBef>
                <a:spcPts val="375"/>
              </a:spcBef>
              <a:buClr>
                <a:schemeClr val="accent1">
                  <a:lumMod val="60000"/>
                  <a:lumOff val="40000"/>
                </a:schemeClr>
              </a:buClr>
              <a:buSzPct val="70000"/>
              <a:buFont typeface="Wingdings" panose="05000000000000000000" pitchFamily="2" charset="2"/>
              <a:buChar char="l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defRPr>
            </a:lvl2pPr>
            <a:lvl3pPr marL="857250" indent="-171450" algn="l" defTabSz="685800" rtl="0" eaLnBrk="1" latinLnBrk="0" hangingPunct="1">
              <a:lnSpc>
                <a:spcPct val="110000"/>
              </a:lnSpc>
              <a:spcBef>
                <a:spcPts val="375"/>
              </a:spcBef>
              <a:buClr>
                <a:schemeClr val="accent1">
                  <a:lumMod val="60000"/>
                  <a:lumOff val="40000"/>
                </a:schemeClr>
              </a:buClr>
              <a:buSzPct val="70000"/>
              <a:buFont typeface="Wingdings" panose="05000000000000000000" pitchFamily="2" charset="2"/>
              <a:buChar char="l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defRPr>
            </a:lvl3pPr>
            <a:lvl4pPr marL="1200150" indent="-171450" algn="l" defTabSz="685800" rtl="0" eaLnBrk="1" latinLnBrk="0" hangingPunct="1">
              <a:lnSpc>
                <a:spcPct val="110000"/>
              </a:lnSpc>
              <a:spcBef>
                <a:spcPts val="375"/>
              </a:spcBef>
              <a:buClr>
                <a:schemeClr val="accent1">
                  <a:lumMod val="60000"/>
                  <a:lumOff val="40000"/>
                </a:schemeClr>
              </a:buClr>
              <a:buSzPct val="70000"/>
              <a:buFont typeface="Wingdings" panose="05000000000000000000" pitchFamily="2" charset="2"/>
              <a:buChar char="l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defRPr>
            </a:lvl4pPr>
            <a:lvl5pPr marL="1543050" indent="-171450" algn="l" defTabSz="685800" rtl="0" eaLnBrk="1" latinLnBrk="0" hangingPunct="1">
              <a:lnSpc>
                <a:spcPct val="110000"/>
              </a:lnSpc>
              <a:spcBef>
                <a:spcPts val="375"/>
              </a:spcBef>
              <a:buClr>
                <a:schemeClr val="accent1">
                  <a:lumMod val="60000"/>
                  <a:lumOff val="40000"/>
                </a:schemeClr>
              </a:buClr>
              <a:buSzPct val="70000"/>
              <a:buFont typeface="Wingdings" panose="05000000000000000000" pitchFamily="2" charset="2"/>
              <a:buChar char="l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/>
              <a:t>n=4</a:t>
            </a:r>
            <a:endParaRPr lang="en-US" altLang="zh-CN" sz="2400" dirty="0"/>
          </a:p>
          <a:p>
            <a:pPr lvl="1"/>
            <a:r>
              <a:rPr lang="en-US" altLang="zh-CN" sz="2400" dirty="0"/>
              <a:t>(p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,p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,p</a:t>
            </a:r>
            <a:r>
              <a:rPr lang="en-US" altLang="zh-CN" sz="2400" baseline="-25000" dirty="0"/>
              <a:t>3</a:t>
            </a:r>
            <a:r>
              <a:rPr lang="en-US" altLang="zh-CN" sz="2400" dirty="0"/>
              <a:t>,p</a:t>
            </a:r>
            <a:r>
              <a:rPr lang="en-US" altLang="zh-CN" sz="2400" baseline="-25000" dirty="0"/>
              <a:t>4</a:t>
            </a:r>
            <a:r>
              <a:rPr lang="en-US" altLang="zh-CN" sz="2400" dirty="0"/>
              <a:t>) = (100,10,15,20)</a:t>
            </a:r>
            <a:endParaRPr lang="en-US" altLang="zh-CN" sz="2400" dirty="0"/>
          </a:p>
          <a:p>
            <a:pPr lvl="1"/>
            <a:r>
              <a:rPr lang="en-US" altLang="zh-CN" sz="2400" dirty="0"/>
              <a:t>(d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,d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,d</a:t>
            </a:r>
            <a:r>
              <a:rPr lang="en-US" altLang="zh-CN" sz="2400" baseline="-25000" dirty="0"/>
              <a:t>3</a:t>
            </a:r>
            <a:r>
              <a:rPr lang="en-US" altLang="zh-CN" sz="2400" dirty="0"/>
              <a:t>,d</a:t>
            </a:r>
            <a:r>
              <a:rPr lang="en-US" altLang="zh-CN" sz="2400" baseline="-25000" dirty="0"/>
              <a:t>4</a:t>
            </a:r>
            <a:r>
              <a:rPr lang="en-US" altLang="zh-CN" sz="2400" dirty="0"/>
              <a:t>) = (2,1,2,1)</a:t>
            </a:r>
            <a:endParaRPr lang="zh-CN" altLang="en-US" sz="2400" dirty="0"/>
          </a:p>
          <a:p>
            <a:endParaRPr lang="zh-CN" altLang="en-US" sz="2400" dirty="0"/>
          </a:p>
          <a:p>
            <a:endParaRPr lang="en-US" altLang="zh-CN" sz="2400" dirty="0"/>
          </a:p>
        </p:txBody>
      </p:sp>
      <p:graphicFrame>
        <p:nvGraphicFramePr>
          <p:cNvPr id="6" name="Group 59"/>
          <p:cNvGraphicFramePr>
            <a:graphicFrameLocks noGrp="1"/>
          </p:cNvGraphicFramePr>
          <p:nvPr>
            <p:ph sz="half" idx="4294967295"/>
          </p:nvPr>
        </p:nvGraphicFramePr>
        <p:xfrm>
          <a:off x="5807968" y="1690690"/>
          <a:ext cx="4319588" cy="39624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39863"/>
                <a:gridCol w="1439862"/>
                <a:gridCol w="1439863"/>
              </a:tblGrid>
              <a:tr h="3828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可行解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处理顺序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幼圆" panose="02010509060101010101" pitchFamily="49" charset="-122"/>
                          <a:ea typeface="幼圆" panose="02010509060101010101" pitchFamily="49" charset="-122"/>
                        </a:rPr>
                        <a:t>效益值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幼圆" panose="02010509060101010101" pitchFamily="49" charset="-122"/>
                        <a:ea typeface="幼圆" panose="02010509060101010101" pitchFamily="49" charset="-122"/>
                        <a:cs typeface="Arial" panose="020B0604020202020204" pitchFamily="34" charset="0"/>
                      </a:endParaRPr>
                    </a:p>
                  </a:txBody>
                  <a:tcPr horzOverflow="overflow"/>
                </a:tc>
              </a:tr>
              <a:tr h="3814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100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horzOverflow="overflow"/>
                </a:tc>
              </a:tr>
              <a:tr h="3814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10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horzOverflow="overflow"/>
                </a:tc>
              </a:tr>
              <a:tr h="3814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15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horzOverflow="overflow"/>
                </a:tc>
              </a:tr>
              <a:tr h="3814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20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horzOverflow="overflow"/>
                </a:tc>
              </a:tr>
              <a:tr h="3814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</a:t>
                      </a:r>
                      <a:r>
                        <a:rPr kumimoji="0" lang="zh-CN" alt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，</a:t>
                      </a:r>
                      <a:r>
                        <a:rPr kumimoji="0" lang="en-US" altLang="zh-CN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</a:t>
                      </a:r>
                      <a:r>
                        <a:rPr kumimoji="0" lang="zh-CN" alt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，</a:t>
                      </a:r>
                      <a:r>
                        <a:rPr kumimoji="0" lang="en-US" altLang="zh-CN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110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horzOverflow="overflow"/>
                </a:tc>
              </a:tr>
              <a:tr h="3814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</a:t>
                      </a:r>
                      <a:r>
                        <a:rPr kumimoji="0" lang="zh-CN" alt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，</a:t>
                      </a:r>
                      <a:r>
                        <a:rPr kumimoji="0" lang="en-US" altLang="zh-CN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</a:t>
                      </a:r>
                      <a:r>
                        <a:rPr kumimoji="0" lang="zh-CN" alt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，</a:t>
                      </a:r>
                      <a:r>
                        <a:rPr kumimoji="0" lang="en-US" altLang="zh-CN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115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horzOverflow="overflow"/>
                </a:tc>
              </a:tr>
              <a:tr h="3814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r>
                        <a:rPr kumimoji="0" lang="zh-CN" altLang="en-US" sz="200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，</a:t>
                      </a: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4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4</a:t>
                      </a:r>
                      <a:r>
                        <a:rPr kumimoji="0" lang="zh-CN" altLang="en-US" sz="200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，</a:t>
                      </a: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120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horzOverflow="overflow"/>
                </a:tc>
              </a:tr>
              <a:tr h="3814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</a:t>
                      </a:r>
                      <a:r>
                        <a:rPr kumimoji="0" lang="zh-CN" alt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，</a:t>
                      </a:r>
                      <a:r>
                        <a:rPr kumimoji="0" lang="en-US" altLang="zh-CN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</a:t>
                      </a:r>
                      <a:r>
                        <a:rPr kumimoji="0" lang="zh-CN" alt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，</a:t>
                      </a:r>
                      <a:r>
                        <a:rPr kumimoji="0" lang="en-US" altLang="zh-CN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25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horzOverflow="overflow"/>
                </a:tc>
              </a:tr>
              <a:tr h="38142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3</a:t>
                      </a:r>
                      <a:r>
                        <a:rPr kumimoji="0" lang="zh-CN" alt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，</a:t>
                      </a:r>
                      <a:r>
                        <a:rPr kumimoji="0" lang="en-US" altLang="zh-CN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4</a:t>
                      </a:r>
                      <a:r>
                        <a:rPr kumimoji="0" lang="zh-CN" alt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，</a:t>
                      </a:r>
                      <a:r>
                        <a:rPr kumimoji="0" lang="en-US" altLang="zh-CN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35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>
          <a:xfrm>
            <a:off x="750540" y="188640"/>
            <a:ext cx="10515600" cy="1057423"/>
          </a:xfrm>
        </p:spPr>
        <p:txBody>
          <a:bodyPr/>
          <a:lstStyle/>
          <a:p>
            <a:pPr eaLnBrk="1" hangingPunct="1"/>
            <a:r>
              <a:rPr kumimoji="1" lang="zh-CN" altLang="en-US" sz="4000" dirty="0"/>
              <a:t>算法</a:t>
            </a:r>
            <a:r>
              <a:rPr kumimoji="1" lang="en-US" altLang="zh-CN" sz="4000" dirty="0"/>
              <a:t>5.3 </a:t>
            </a:r>
            <a:r>
              <a:rPr kumimoji="1" lang="zh-CN" altLang="en-US" sz="4000" dirty="0"/>
              <a:t>贪心法实现思想</a:t>
            </a:r>
            <a:endParaRPr kumimoji="1" lang="zh-CN" altLang="en-US" sz="4000" dirty="0"/>
          </a:p>
        </p:txBody>
      </p:sp>
      <p:sp>
        <p:nvSpPr>
          <p:cNvPr id="35844" name="Rectangle 3"/>
          <p:cNvSpPr>
            <a:spLocks noGrp="1" noChangeArrowheads="1"/>
          </p:cNvSpPr>
          <p:nvPr>
            <p:ph idx="1"/>
          </p:nvPr>
        </p:nvSpPr>
        <p:spPr>
          <a:xfrm>
            <a:off x="750540" y="1277348"/>
            <a:ext cx="10442376" cy="1188667"/>
          </a:xfrm>
        </p:spPr>
        <p:txBody>
          <a:bodyPr>
            <a:normAutofit/>
          </a:bodyPr>
          <a:lstStyle/>
          <a:p>
            <a:pPr eaLnBrk="1" hangingPunct="1">
              <a:lnSpc>
                <a:spcPct val="110000"/>
              </a:lnSpc>
              <a:spcBef>
                <a:spcPts val="600"/>
              </a:spcBef>
            </a:pPr>
            <a:r>
              <a:rPr kumimoji="1" lang="zh-CN" altLang="en-US" sz="2400" dirty="0"/>
              <a:t>寻找最优量度标准</a:t>
            </a:r>
            <a:endParaRPr kumimoji="1" lang="en-US" altLang="zh-CN" sz="2400" dirty="0"/>
          </a:p>
          <a:p>
            <a:pPr lvl="1">
              <a:spcBef>
                <a:spcPts val="600"/>
              </a:spcBef>
            </a:pPr>
            <a:r>
              <a:rPr kumimoji="1" lang="zh-CN" altLang="en-US" sz="2400" dirty="0"/>
              <a:t>以目标函数∑</a:t>
            </a:r>
            <a:r>
              <a:rPr kumimoji="1" lang="en-US" altLang="zh-CN" sz="2400" dirty="0" err="1"/>
              <a:t>p</a:t>
            </a:r>
            <a:r>
              <a:rPr kumimoji="1" lang="en-US" altLang="zh-CN" sz="2400" baseline="-25000" dirty="0" err="1"/>
              <a:t>j</a:t>
            </a:r>
            <a:r>
              <a:rPr kumimoji="1" lang="zh-CN" altLang="en-US" sz="2400" dirty="0"/>
              <a:t>作为量度标准</a:t>
            </a:r>
            <a:r>
              <a:rPr kumimoji="1" lang="en-US" altLang="zh-CN" sz="2400" dirty="0"/>
              <a:t>, </a:t>
            </a:r>
            <a:r>
              <a:rPr kumimoji="1" lang="zh-CN" altLang="en-US" sz="2400" dirty="0"/>
              <a:t>将各作业按效益</a:t>
            </a:r>
            <a:r>
              <a:rPr kumimoji="1" lang="en-US" altLang="zh-CN" sz="2400" dirty="0"/>
              <a:t>p</a:t>
            </a:r>
            <a:r>
              <a:rPr kumimoji="1" lang="en-US" altLang="zh-CN" sz="2400" baseline="-25000" dirty="0"/>
              <a:t>i</a:t>
            </a:r>
            <a:r>
              <a:rPr kumimoji="1" lang="zh-CN" altLang="en-US" sz="2400" dirty="0"/>
              <a:t>降序排列</a:t>
            </a:r>
            <a:r>
              <a:rPr kumimoji="1" lang="en-US" altLang="zh-CN" sz="2400" dirty="0"/>
              <a:t>: </a:t>
            </a:r>
            <a:r>
              <a:rPr kumimoji="1" lang="en-US" altLang="zh-CN" sz="2400" dirty="0">
                <a:solidFill>
                  <a:srgbClr val="FF0000"/>
                </a:solidFill>
              </a:rPr>
              <a:t>p</a:t>
            </a:r>
            <a:r>
              <a:rPr kumimoji="1" lang="en-US" altLang="zh-CN" sz="2400" baseline="-25000" dirty="0">
                <a:solidFill>
                  <a:srgbClr val="FF0000"/>
                </a:solidFill>
              </a:rPr>
              <a:t>1</a:t>
            </a:r>
            <a:r>
              <a:rPr kumimoji="1" lang="en-US" altLang="zh-CN" sz="2400" dirty="0">
                <a:solidFill>
                  <a:srgbClr val="FF0000"/>
                </a:solidFill>
              </a:rPr>
              <a:t>≥ p</a:t>
            </a:r>
            <a:r>
              <a:rPr kumimoji="1" lang="en-US" altLang="zh-CN" sz="2400" baseline="-25000" dirty="0">
                <a:solidFill>
                  <a:srgbClr val="FF0000"/>
                </a:solidFill>
              </a:rPr>
              <a:t>2</a:t>
            </a:r>
            <a:r>
              <a:rPr kumimoji="1" lang="en-US" altLang="zh-CN" sz="2400" dirty="0">
                <a:solidFill>
                  <a:srgbClr val="FF0000"/>
                </a:solidFill>
              </a:rPr>
              <a:t>≥ …≥ </a:t>
            </a:r>
            <a:r>
              <a:rPr kumimoji="1" lang="en-US" altLang="zh-CN" sz="2400" dirty="0" err="1">
                <a:solidFill>
                  <a:srgbClr val="FF0000"/>
                </a:solidFill>
              </a:rPr>
              <a:t>p</a:t>
            </a:r>
            <a:r>
              <a:rPr kumimoji="1" lang="en-US" altLang="zh-CN" sz="2400" baseline="-25000" dirty="0" err="1">
                <a:solidFill>
                  <a:srgbClr val="FF0000"/>
                </a:solidFill>
              </a:rPr>
              <a:t>n</a:t>
            </a:r>
            <a:endParaRPr lang="en-US" altLang="zh-CN" sz="2400" dirty="0">
              <a:solidFill>
                <a:srgbClr val="FF0000"/>
              </a:solidFill>
            </a:endParaRPr>
          </a:p>
        </p:txBody>
      </p:sp>
      <p:sp>
        <p:nvSpPr>
          <p:cNvPr id="102405" name="AutoShape 5"/>
          <p:cNvSpPr>
            <a:spLocks noChangeArrowheads="1"/>
          </p:cNvSpPr>
          <p:nvPr/>
        </p:nvSpPr>
        <p:spPr bwMode="auto">
          <a:xfrm>
            <a:off x="6168008" y="731273"/>
            <a:ext cx="3744416" cy="936104"/>
          </a:xfrm>
          <a:prstGeom prst="wedgeRoundRectCallout">
            <a:avLst>
              <a:gd name="adj1" fmla="val -41148"/>
              <a:gd name="adj2" fmla="val 66615"/>
              <a:gd name="adj3" fmla="val 16667"/>
            </a:avLst>
          </a:prstGeom>
          <a:solidFill>
            <a:schemeClr val="bg1"/>
          </a:solidFill>
          <a:ln w="9525">
            <a:solidFill>
              <a:schemeClr val="accent1">
                <a:lumMod val="75000"/>
              </a:schemeClr>
            </a:solidFill>
            <a:miter lim="800000"/>
          </a:ln>
          <a:effectLst/>
        </p:spPr>
        <p:txBody>
          <a:bodyPr/>
          <a:lstStyle/>
          <a:p>
            <a:pPr>
              <a:spcBef>
                <a:spcPct val="0"/>
              </a:spcBef>
            </a:pPr>
            <a:r>
              <a:rPr lang="zh-CN" altLang="en-US" sz="2000" dirty="0">
                <a:latin typeface="幼圆" panose="02010509060101010101" pitchFamily="49" charset="-122"/>
                <a:ea typeface="幼圆" panose="02010509060101010101" pitchFamily="49" charset="-122"/>
              </a:rPr>
              <a:t>当前作业一旦满足约束条件，问题就能获得的最大效益增量</a:t>
            </a:r>
            <a:endParaRPr lang="zh-CN" altLang="en-US" sz="20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1271464" y="2292996"/>
            <a:ext cx="10369152" cy="3107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0" dirty="0">
                <a:cs typeface="Arial" panose="020B0604020202020204" pitchFamily="34" charset="0"/>
              </a:rPr>
              <a:t>procedure GREEDY_JOB(D, J, n)</a:t>
            </a:r>
            <a:endParaRPr kumimoji="1" lang="en-US" altLang="zh-CN" sz="2400" b="0" dirty="0">
              <a:cs typeface="Arial" panose="020B0604020202020204" pitchFamily="34" charset="0"/>
            </a:endParaRP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0" dirty="0">
                <a:cs typeface="Arial" panose="020B0604020202020204" pitchFamily="34" charset="0"/>
              </a:rPr>
              <a:t>//  </a:t>
            </a:r>
            <a:r>
              <a:rPr kumimoji="1" lang="zh-CN" altLang="en-US" sz="2400" b="0" dirty="0">
                <a:latin typeface="幼圆" panose="02010509060101010101" pitchFamily="49" charset="-122"/>
                <a:ea typeface="幼圆" panose="02010509060101010101" pitchFamily="49" charset="-122"/>
                <a:cs typeface="Arial" panose="020B0604020202020204" pitchFamily="34" charset="0"/>
              </a:rPr>
              <a:t>作业按</a:t>
            </a:r>
            <a:r>
              <a:rPr kumimoji="1" lang="en-US" altLang="zh-CN" sz="2400" b="0" dirty="0">
                <a:cs typeface="Arial" panose="020B0604020202020204" pitchFamily="34" charset="0"/>
              </a:rPr>
              <a:t>p</a:t>
            </a:r>
            <a:r>
              <a:rPr kumimoji="1" lang="en-US" altLang="zh-CN" sz="2400" b="0" baseline="-25000" dirty="0">
                <a:cs typeface="Arial" panose="020B0604020202020204" pitchFamily="34" charset="0"/>
              </a:rPr>
              <a:t>1</a:t>
            </a:r>
            <a:r>
              <a:rPr kumimoji="1" lang="en-US" altLang="zh-CN" sz="2400" b="0" dirty="0">
                <a:cs typeface="Arial" panose="020B0604020202020204" pitchFamily="34" charset="0"/>
              </a:rPr>
              <a:t>≥ p</a:t>
            </a:r>
            <a:r>
              <a:rPr kumimoji="1" lang="en-US" altLang="zh-CN" sz="2400" b="0" baseline="-25000" dirty="0">
                <a:cs typeface="Arial" panose="020B0604020202020204" pitchFamily="34" charset="0"/>
              </a:rPr>
              <a:t>2</a:t>
            </a:r>
            <a:r>
              <a:rPr kumimoji="1" lang="en-US" altLang="zh-CN" sz="2400" b="0" dirty="0">
                <a:cs typeface="Arial" panose="020B0604020202020204" pitchFamily="34" charset="0"/>
              </a:rPr>
              <a:t>≥ …≥ </a:t>
            </a:r>
            <a:r>
              <a:rPr kumimoji="1" lang="en-US" altLang="zh-CN" sz="2400" b="0" dirty="0" err="1">
                <a:cs typeface="Arial" panose="020B0604020202020204" pitchFamily="34" charset="0"/>
              </a:rPr>
              <a:t>p</a:t>
            </a:r>
            <a:r>
              <a:rPr kumimoji="1" lang="en-US" altLang="zh-CN" sz="2400" b="0" baseline="-25000" dirty="0" err="1">
                <a:cs typeface="Arial" panose="020B0604020202020204" pitchFamily="34" charset="0"/>
              </a:rPr>
              <a:t>n</a:t>
            </a:r>
            <a:r>
              <a:rPr kumimoji="1" lang="zh-CN" altLang="en-US" sz="2400" b="0" dirty="0">
                <a:latin typeface="幼圆" panose="02010509060101010101" pitchFamily="49" charset="-122"/>
                <a:ea typeface="幼圆" panose="02010509060101010101" pitchFamily="49" charset="-122"/>
                <a:cs typeface="Arial" panose="020B0604020202020204" pitchFamily="34" charset="0"/>
              </a:rPr>
              <a:t>的次序输入；期限值</a:t>
            </a:r>
            <a:r>
              <a:rPr kumimoji="1" lang="en-US" altLang="zh-CN" sz="2400" b="0" dirty="0">
                <a:cs typeface="Arial" panose="020B0604020202020204" pitchFamily="34" charset="0"/>
              </a:rPr>
              <a:t>D(1:n)≥1</a:t>
            </a:r>
            <a:r>
              <a:rPr kumimoji="1" lang="zh-CN" altLang="en-US" sz="2400" b="0" dirty="0">
                <a:cs typeface="Arial" panose="020B0604020202020204" pitchFamily="34" charset="0"/>
              </a:rPr>
              <a:t>；</a:t>
            </a:r>
            <a:r>
              <a:rPr kumimoji="1" lang="en-US" altLang="zh-CN" sz="2400" b="0" dirty="0">
                <a:cs typeface="Arial" panose="020B0604020202020204" pitchFamily="34" charset="0"/>
              </a:rPr>
              <a:t>J</a:t>
            </a:r>
            <a:r>
              <a:rPr kumimoji="1" lang="zh-CN" altLang="en-US" sz="2400" b="0" dirty="0">
                <a:cs typeface="Arial" panose="020B0604020202020204" pitchFamily="34" charset="0"/>
              </a:rPr>
              <a:t>是最优解</a:t>
            </a:r>
            <a:r>
              <a:rPr kumimoji="1" lang="en-US" altLang="zh-CN" sz="2400" b="0" dirty="0">
                <a:cs typeface="Arial" panose="020B0604020202020204" pitchFamily="34" charset="0"/>
              </a:rPr>
              <a:t>//</a:t>
            </a:r>
            <a:endParaRPr kumimoji="1" lang="en-US" altLang="zh-CN" sz="2400" b="0" dirty="0">
              <a:cs typeface="Arial" panose="020B0604020202020204" pitchFamily="34" charset="0"/>
            </a:endParaRP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0" dirty="0">
                <a:cs typeface="Arial" panose="020B0604020202020204" pitchFamily="34" charset="0"/>
              </a:rPr>
              <a:t>J←</a:t>
            </a:r>
            <a:r>
              <a:rPr kumimoji="1" lang="en-US" altLang="zh-CN" sz="2400" b="0" dirty="0">
                <a:cs typeface="Arial" panose="020B0604020202020204" pitchFamily="34" charset="0"/>
                <a:sym typeface="Wingdings" panose="05000000000000000000" pitchFamily="2" charset="2"/>
              </a:rPr>
              <a:t>{1}</a:t>
            </a:r>
            <a:endParaRPr kumimoji="1" lang="en-US" altLang="zh-CN" sz="2400" b="0" dirty="0"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0" dirty="0">
                <a:cs typeface="Arial" panose="020B0604020202020204" pitchFamily="34" charset="0"/>
                <a:sym typeface="Wingdings" panose="05000000000000000000" pitchFamily="2" charset="2"/>
              </a:rPr>
              <a:t>for </a:t>
            </a:r>
            <a:r>
              <a:rPr kumimoji="1" lang="en-US" altLang="zh-CN" sz="2400" b="0" dirty="0" err="1">
                <a:cs typeface="Arial" panose="020B0604020202020204" pitchFamily="34" charset="0"/>
                <a:sym typeface="Wingdings" panose="05000000000000000000" pitchFamily="2" charset="2"/>
              </a:rPr>
              <a:t>i</a:t>
            </a:r>
            <a:r>
              <a:rPr kumimoji="1" lang="en-US" altLang="zh-CN" sz="2400" b="0" dirty="0"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kumimoji="1" lang="en-US" altLang="zh-CN" sz="2400" b="0" dirty="0">
                <a:cs typeface="Arial" panose="020B0604020202020204" pitchFamily="34" charset="0"/>
              </a:rPr>
              <a:t>←</a:t>
            </a:r>
            <a:r>
              <a:rPr kumimoji="1" lang="en-US" altLang="zh-CN" sz="2400" b="0" dirty="0">
                <a:cs typeface="Arial" panose="020B0604020202020204" pitchFamily="34" charset="0"/>
                <a:sym typeface="Wingdings" panose="05000000000000000000" pitchFamily="2" charset="2"/>
              </a:rPr>
              <a:t> 2  to  n  do</a:t>
            </a:r>
            <a:endParaRPr kumimoji="1" lang="en-US" altLang="zh-CN" sz="2400" b="0" dirty="0"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0" dirty="0">
                <a:solidFill>
                  <a:srgbClr val="0000FF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     </a:t>
            </a:r>
            <a:r>
              <a:rPr kumimoji="1" lang="en-US" altLang="zh-CN" sz="2400" b="0" dirty="0">
                <a:cs typeface="Arial" panose="020B0604020202020204" pitchFamily="34" charset="0"/>
                <a:sym typeface="Wingdings" panose="05000000000000000000" pitchFamily="2" charset="2"/>
              </a:rPr>
              <a:t>if  (J∪{</a:t>
            </a:r>
            <a:r>
              <a:rPr kumimoji="1" lang="en-US" altLang="zh-CN" sz="2400" b="0" dirty="0" err="1">
                <a:cs typeface="Arial" panose="020B0604020202020204" pitchFamily="34" charset="0"/>
                <a:sym typeface="Wingdings" panose="05000000000000000000" pitchFamily="2" charset="2"/>
              </a:rPr>
              <a:t>i</a:t>
            </a:r>
            <a:r>
              <a:rPr kumimoji="1" lang="en-US" altLang="zh-CN" sz="2400" b="0" dirty="0">
                <a:cs typeface="Arial" panose="020B0604020202020204" pitchFamily="34" charset="0"/>
                <a:sym typeface="Wingdings" panose="05000000000000000000" pitchFamily="2" charset="2"/>
              </a:rPr>
              <a:t>}</a:t>
            </a:r>
            <a:r>
              <a:rPr kumimoji="1" lang="zh-CN" altLang="en-US" sz="2400" b="0" dirty="0">
                <a:latin typeface="幼圆" panose="02010509060101010101" pitchFamily="49" charset="-122"/>
                <a:ea typeface="幼圆" panose="02010509060101010101" pitchFamily="49" charset="-122"/>
                <a:cs typeface="Arial" panose="020B0604020202020204" pitchFamily="34" charset="0"/>
                <a:sym typeface="Wingdings" panose="05000000000000000000" pitchFamily="2" charset="2"/>
              </a:rPr>
              <a:t>的所有作业都能在它们的截止期限前完成</a:t>
            </a:r>
            <a:r>
              <a:rPr kumimoji="1" lang="en-US" altLang="zh-CN" sz="2400" b="0" dirty="0">
                <a:cs typeface="Arial" panose="020B0604020202020204" pitchFamily="34" charset="0"/>
                <a:sym typeface="Wingdings" panose="05000000000000000000" pitchFamily="2" charset="2"/>
              </a:rPr>
              <a:t>)</a:t>
            </a:r>
            <a:endParaRPr kumimoji="1" lang="en-US" altLang="zh-CN" sz="2400" b="0" dirty="0"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0" dirty="0">
                <a:cs typeface="Arial" panose="020B0604020202020204" pitchFamily="34" charset="0"/>
                <a:sym typeface="Wingdings" panose="05000000000000000000" pitchFamily="2" charset="2"/>
              </a:rPr>
              <a:t>           then   J </a:t>
            </a:r>
            <a:r>
              <a:rPr kumimoji="1" lang="en-US" altLang="zh-CN" sz="2400" b="0" dirty="0">
                <a:cs typeface="Arial" panose="020B0604020202020204" pitchFamily="34" charset="0"/>
              </a:rPr>
              <a:t>←</a:t>
            </a:r>
            <a:r>
              <a:rPr kumimoji="1" lang="en-US" altLang="zh-CN" sz="2400" b="0" dirty="0">
                <a:cs typeface="Arial" panose="020B0604020202020204" pitchFamily="34" charset="0"/>
                <a:sym typeface="Wingdings" panose="05000000000000000000" pitchFamily="2" charset="2"/>
              </a:rPr>
              <a:t> J∪{</a:t>
            </a:r>
            <a:r>
              <a:rPr kumimoji="1" lang="en-US" altLang="zh-CN" sz="2400" b="0" dirty="0" err="1">
                <a:cs typeface="Arial" panose="020B0604020202020204" pitchFamily="34" charset="0"/>
                <a:sym typeface="Wingdings" panose="05000000000000000000" pitchFamily="2" charset="2"/>
              </a:rPr>
              <a:t>i</a:t>
            </a:r>
            <a:r>
              <a:rPr kumimoji="1" lang="en-US" altLang="zh-CN" sz="2400" b="0" dirty="0">
                <a:cs typeface="Arial" panose="020B0604020202020204" pitchFamily="34" charset="0"/>
                <a:sym typeface="Wingdings" panose="05000000000000000000" pitchFamily="2" charset="2"/>
              </a:rPr>
              <a:t>}</a:t>
            </a:r>
            <a:endParaRPr kumimoji="1" lang="en-US" altLang="zh-CN" sz="2400" b="0" dirty="0"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0" dirty="0">
                <a:cs typeface="Arial" panose="020B0604020202020204" pitchFamily="34" charset="0"/>
                <a:sym typeface="Wingdings" panose="05000000000000000000" pitchFamily="2" charset="2"/>
              </a:rPr>
              <a:t>      </a:t>
            </a:r>
            <a:r>
              <a:rPr kumimoji="1" lang="en-US" altLang="zh-CN" sz="2400" b="0" dirty="0" err="1">
                <a:cs typeface="Arial" panose="020B0604020202020204" pitchFamily="34" charset="0"/>
                <a:sym typeface="Wingdings" panose="05000000000000000000" pitchFamily="2" charset="2"/>
              </a:rPr>
              <a:t>endif</a:t>
            </a:r>
            <a:endParaRPr kumimoji="1" lang="en-US" altLang="zh-CN" sz="2400" b="0" dirty="0"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0" dirty="0">
                <a:cs typeface="Arial" panose="020B0604020202020204" pitchFamily="34" charset="0"/>
                <a:sym typeface="Wingdings" panose="05000000000000000000" pitchFamily="2" charset="2"/>
              </a:rPr>
              <a:t>repeat</a:t>
            </a:r>
            <a:endParaRPr kumimoji="1" lang="en-US" altLang="zh-CN" sz="2400" b="0" dirty="0"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0" dirty="0">
                <a:cs typeface="Arial" panose="020B0604020202020204" pitchFamily="34" charset="0"/>
                <a:sym typeface="Wingdings" panose="05000000000000000000" pitchFamily="2" charset="2"/>
              </a:rPr>
              <a:t>end </a:t>
            </a:r>
            <a:r>
              <a:rPr kumimoji="1" lang="en-US" altLang="zh-CN" sz="2400" b="0" dirty="0">
                <a:cs typeface="Arial" panose="020B0604020202020204" pitchFamily="34" charset="0"/>
              </a:rPr>
              <a:t>GREEDY_JOB</a:t>
            </a:r>
            <a:endParaRPr kumimoji="1" lang="en-US" altLang="zh-CN" sz="2400" b="0" dirty="0">
              <a:cs typeface="Arial" panose="020B0604020202020204" pitchFamily="34" charset="0"/>
            </a:endParaRPr>
          </a:p>
        </p:txBody>
      </p:sp>
      <p:sp>
        <p:nvSpPr>
          <p:cNvPr id="7" name="内容占位符 2"/>
          <p:cNvSpPr txBox="1"/>
          <p:nvPr/>
        </p:nvSpPr>
        <p:spPr>
          <a:xfrm>
            <a:off x="2279576" y="5517232"/>
            <a:ext cx="7992888" cy="9907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110000"/>
              </a:lnSpc>
              <a:spcBef>
                <a:spcPts val="750"/>
              </a:spcBef>
              <a:buClr>
                <a:srgbClr val="1E5293"/>
              </a:buClr>
              <a:buSzPct val="70000"/>
              <a:buFont typeface="Wingdings" panose="05000000000000000000" pitchFamily="2" charset="2"/>
              <a:buChar char="l"/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defRPr>
            </a:lvl1pPr>
            <a:lvl2pPr marL="514350" indent="-171450" algn="l" defTabSz="685800" rtl="0" eaLnBrk="1" latinLnBrk="0" hangingPunct="1">
              <a:lnSpc>
                <a:spcPct val="110000"/>
              </a:lnSpc>
              <a:spcBef>
                <a:spcPts val="375"/>
              </a:spcBef>
              <a:buClr>
                <a:schemeClr val="accent1">
                  <a:lumMod val="60000"/>
                  <a:lumOff val="40000"/>
                </a:schemeClr>
              </a:buClr>
              <a:buSzPct val="70000"/>
              <a:buFont typeface="Wingdings" panose="05000000000000000000" pitchFamily="2" charset="2"/>
              <a:buChar char="l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defRPr>
            </a:lvl2pPr>
            <a:lvl3pPr marL="857250" indent="-171450" algn="l" defTabSz="685800" rtl="0" eaLnBrk="1" latinLnBrk="0" hangingPunct="1">
              <a:lnSpc>
                <a:spcPct val="110000"/>
              </a:lnSpc>
              <a:spcBef>
                <a:spcPts val="375"/>
              </a:spcBef>
              <a:buClr>
                <a:schemeClr val="accent1">
                  <a:lumMod val="60000"/>
                  <a:lumOff val="40000"/>
                </a:schemeClr>
              </a:buClr>
              <a:buSzPct val="70000"/>
              <a:buFont typeface="Wingdings" panose="05000000000000000000" pitchFamily="2" charset="2"/>
              <a:buChar char="l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defRPr>
            </a:lvl3pPr>
            <a:lvl4pPr marL="1200150" indent="-171450" algn="l" defTabSz="685800" rtl="0" eaLnBrk="1" latinLnBrk="0" hangingPunct="1">
              <a:lnSpc>
                <a:spcPct val="110000"/>
              </a:lnSpc>
              <a:spcBef>
                <a:spcPts val="375"/>
              </a:spcBef>
              <a:buClr>
                <a:schemeClr val="accent1">
                  <a:lumMod val="60000"/>
                  <a:lumOff val="40000"/>
                </a:schemeClr>
              </a:buClr>
              <a:buSzPct val="70000"/>
              <a:buFont typeface="Wingdings" panose="05000000000000000000" pitchFamily="2" charset="2"/>
              <a:buChar char="l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defRPr>
            </a:lvl4pPr>
            <a:lvl5pPr marL="1543050" indent="-171450" algn="l" defTabSz="685800" rtl="0" eaLnBrk="1" latinLnBrk="0" hangingPunct="1">
              <a:lnSpc>
                <a:spcPct val="110000"/>
              </a:lnSpc>
              <a:spcBef>
                <a:spcPts val="375"/>
              </a:spcBef>
              <a:buClr>
                <a:schemeClr val="accent1">
                  <a:lumMod val="60000"/>
                  <a:lumOff val="40000"/>
                </a:schemeClr>
              </a:buClr>
              <a:buSzPct val="70000"/>
              <a:buFont typeface="Wingdings" panose="05000000000000000000" pitchFamily="2" charset="2"/>
              <a:buChar char="l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kumimoji="1" lang="zh-CN" altLang="en-US" sz="2400" dirty="0">
                <a:solidFill>
                  <a:srgbClr val="FF0000"/>
                </a:solidFill>
              </a:rPr>
              <a:t>问题</a:t>
            </a:r>
            <a:r>
              <a:rPr kumimoji="1" lang="en-US" altLang="zh-CN" sz="2400" dirty="0">
                <a:solidFill>
                  <a:srgbClr val="FF0000"/>
                </a:solidFill>
              </a:rPr>
              <a:t>1</a:t>
            </a:r>
            <a:r>
              <a:rPr kumimoji="1" lang="zh-CN" altLang="en-US" sz="2400" dirty="0">
                <a:solidFill>
                  <a:srgbClr val="FF0000"/>
                </a:solidFill>
              </a:rPr>
              <a:t>：算法</a:t>
            </a:r>
            <a:r>
              <a:rPr kumimoji="1" lang="en-US" altLang="zh-CN" sz="2400" dirty="0">
                <a:solidFill>
                  <a:srgbClr val="FF0000"/>
                </a:solidFill>
              </a:rPr>
              <a:t>GREEDY_JOB</a:t>
            </a:r>
            <a:r>
              <a:rPr lang="zh-CN" altLang="en-US" sz="2400" dirty="0">
                <a:solidFill>
                  <a:srgbClr val="FF0000"/>
                </a:solidFill>
              </a:rPr>
              <a:t>是否能提供一个最优解？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2400" dirty="0">
                <a:solidFill>
                  <a:srgbClr val="FF0000"/>
                </a:solidFill>
              </a:rPr>
              <a:t>问题</a:t>
            </a:r>
            <a:r>
              <a:rPr lang="en-US" altLang="zh-CN" sz="2400" dirty="0">
                <a:solidFill>
                  <a:srgbClr val="FF0000"/>
                </a:solidFill>
              </a:rPr>
              <a:t>2</a:t>
            </a:r>
            <a:r>
              <a:rPr lang="zh-CN" altLang="en-US" sz="2400" dirty="0">
                <a:solidFill>
                  <a:srgbClr val="FF0000"/>
                </a:solidFill>
              </a:rPr>
              <a:t>：对于给定的作业集合</a:t>
            </a:r>
            <a:r>
              <a:rPr lang="en-US" altLang="zh-CN" sz="2400" dirty="0">
                <a:solidFill>
                  <a:srgbClr val="FF0000"/>
                </a:solidFill>
              </a:rPr>
              <a:t>J</a:t>
            </a:r>
            <a:r>
              <a:rPr lang="zh-CN" altLang="en-US" sz="2400" dirty="0">
                <a:solidFill>
                  <a:srgbClr val="FF0000"/>
                </a:solidFill>
              </a:rPr>
              <a:t>，如何确定它是可行解？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8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/>
          <a:p>
            <a:pPr>
              <a:defRPr/>
            </a:pPr>
            <a:fld id="{0CE838A2-A49A-4A20-A5DD-EFD81F6874A2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05" grpId="0" animBg="1"/>
      <p:bldP spid="6" grpId="0"/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5400" y="159543"/>
            <a:ext cx="9073008" cy="1325563"/>
          </a:xfrm>
        </p:spPr>
        <p:txBody>
          <a:bodyPr>
            <a:normAutofit/>
          </a:bodyPr>
          <a:lstStyle/>
          <a:p>
            <a:r>
              <a:rPr lang="zh-CN" altLang="en-US" sz="3600" dirty="0"/>
              <a:t>定理</a:t>
            </a:r>
            <a:r>
              <a:rPr lang="en-US" altLang="zh-CN" sz="3600" dirty="0"/>
              <a:t>5.2 </a:t>
            </a:r>
            <a:r>
              <a:rPr kumimoji="1" lang="zh-CN" altLang="en-US" sz="3600" dirty="0"/>
              <a:t>作业调度问题的最优解证明</a:t>
            </a:r>
            <a:endParaRPr lang="zh-CN" altLang="en-US" sz="3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E838A2-A49A-4A20-A5DD-EFD81F6874A2}" type="slidenum">
              <a:rPr lang="en-US" altLang="zh-CN" smtClean="0"/>
            </a:fld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695400" y="1967678"/>
            <a:ext cx="10658400" cy="1782451"/>
          </a:xfrm>
        </p:spPr>
        <p:txBody>
          <a:bodyPr>
            <a:normAutofit lnSpcReduction="10000"/>
          </a:bodyPr>
          <a:lstStyle/>
          <a:p>
            <a:r>
              <a:rPr lang="zh-CN" altLang="en-US" sz="2400" dirty="0"/>
              <a:t>证明思路：</a:t>
            </a:r>
            <a:endParaRPr lang="zh-CN" altLang="en-US" sz="2400" dirty="0"/>
          </a:p>
          <a:p>
            <a:pPr lvl="1" eaLnBrk="1" hangingPunct="1"/>
            <a:r>
              <a:rPr lang="en-US" altLang="zh-CN" sz="2400" dirty="0"/>
              <a:t>J</a:t>
            </a:r>
            <a:r>
              <a:rPr lang="zh-CN" altLang="en-US" sz="2400" dirty="0"/>
              <a:t>是贪心方法求出的作业集合，</a:t>
            </a:r>
            <a:r>
              <a:rPr lang="en-US" altLang="zh-CN" sz="2400" dirty="0"/>
              <a:t>I</a:t>
            </a:r>
            <a:r>
              <a:rPr lang="zh-CN" altLang="en-US" sz="2400" dirty="0"/>
              <a:t>是一个最优解的作业集合。可以证明</a:t>
            </a:r>
            <a:r>
              <a:rPr lang="en-US" altLang="zh-CN" sz="2400" dirty="0"/>
              <a:t>J</a:t>
            </a:r>
            <a:r>
              <a:rPr lang="zh-CN" altLang="en-US" sz="2400" dirty="0"/>
              <a:t>和</a:t>
            </a:r>
            <a:r>
              <a:rPr lang="en-US" altLang="zh-CN" sz="2400" dirty="0"/>
              <a:t>I</a:t>
            </a:r>
            <a:r>
              <a:rPr lang="zh-CN" altLang="en-US" sz="2400" dirty="0"/>
              <a:t>具有相同的效益值，从而</a:t>
            </a:r>
            <a:r>
              <a:rPr lang="en-US" altLang="zh-CN" sz="2400" dirty="0"/>
              <a:t>J</a:t>
            </a:r>
            <a:r>
              <a:rPr lang="zh-CN" altLang="en-US" sz="2400" dirty="0"/>
              <a:t>也是最优解。</a:t>
            </a:r>
            <a:endParaRPr lang="zh-CN" altLang="en-US" sz="2400" dirty="0"/>
          </a:p>
          <a:p>
            <a:pPr lvl="1" eaLnBrk="1" hangingPunct="1"/>
            <a:r>
              <a:rPr lang="zh-CN" altLang="en-US" sz="2400" dirty="0"/>
              <a:t>证明当</a:t>
            </a:r>
            <a:r>
              <a:rPr lang="en-US" altLang="zh-CN" sz="2400" dirty="0"/>
              <a:t>I≠J</a:t>
            </a:r>
            <a:r>
              <a:rPr lang="zh-CN" altLang="en-US" sz="2400" dirty="0"/>
              <a:t>时</a:t>
            </a:r>
            <a:r>
              <a:rPr lang="zh-CN" altLang="en-US" sz="2400" dirty="0">
                <a:latin typeface="幼圆" panose="02010509060101010101" pitchFamily="49" charset="-122"/>
              </a:rPr>
              <a:t>：</a:t>
            </a:r>
            <a:endParaRPr lang="zh-CN" altLang="en-US" sz="2400" dirty="0">
              <a:latin typeface="幼圆" panose="02010509060101010101" pitchFamily="49" charset="-122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endParaRPr lang="zh-CN" altLang="en-US" sz="2000" dirty="0"/>
          </a:p>
          <a:p>
            <a:pPr lvl="1" eaLnBrk="1" hangingPunct="1"/>
            <a:endParaRPr lang="zh-CN" altLang="en-US" sz="2000" dirty="0"/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zh-CN" sz="2000" dirty="0"/>
          </a:p>
        </p:txBody>
      </p:sp>
      <p:sp>
        <p:nvSpPr>
          <p:cNvPr id="6" name="Oval 4"/>
          <p:cNvSpPr>
            <a:spLocks noChangeArrowheads="1"/>
          </p:cNvSpPr>
          <p:nvPr/>
        </p:nvSpPr>
        <p:spPr bwMode="auto">
          <a:xfrm>
            <a:off x="3977444" y="3357439"/>
            <a:ext cx="2440572" cy="6397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/>
              <a:t>I</a:t>
            </a:r>
            <a:endParaRPr lang="en-US" altLang="zh-CN" sz="2400" dirty="0"/>
          </a:p>
        </p:txBody>
      </p:sp>
      <p:sp>
        <p:nvSpPr>
          <p:cNvPr id="7" name="Oval 5"/>
          <p:cNvSpPr>
            <a:spLocks noChangeArrowheads="1"/>
          </p:cNvSpPr>
          <p:nvPr/>
        </p:nvSpPr>
        <p:spPr bwMode="auto">
          <a:xfrm>
            <a:off x="5417604" y="3212976"/>
            <a:ext cx="2352174" cy="7921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/>
              <a:t>J</a:t>
            </a:r>
            <a:endParaRPr lang="en-US" altLang="zh-CN" sz="2400" dirty="0"/>
          </a:p>
        </p:txBody>
      </p:sp>
      <p:sp>
        <p:nvSpPr>
          <p:cNvPr id="8" name="Oval 6"/>
          <p:cNvSpPr>
            <a:spLocks noChangeArrowheads="1"/>
          </p:cNvSpPr>
          <p:nvPr/>
        </p:nvSpPr>
        <p:spPr bwMode="auto">
          <a:xfrm>
            <a:off x="6901008" y="3573338"/>
            <a:ext cx="86476" cy="71438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0"/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6941983" y="3357438"/>
            <a:ext cx="347829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0" dirty="0"/>
              <a:t>a</a:t>
            </a:r>
            <a:endParaRPr lang="en-US" altLang="zh-CN" sz="2400" b="0" dirty="0"/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4791816" y="3556610"/>
            <a:ext cx="34783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0" dirty="0"/>
              <a:t>b</a:t>
            </a:r>
            <a:endParaRPr lang="en-US" altLang="zh-CN" sz="2400" b="0" dirty="0"/>
          </a:p>
        </p:txBody>
      </p:sp>
      <p:sp>
        <p:nvSpPr>
          <p:cNvPr id="11" name="Oval 9"/>
          <p:cNvSpPr>
            <a:spLocks noChangeArrowheads="1"/>
          </p:cNvSpPr>
          <p:nvPr/>
        </p:nvSpPr>
        <p:spPr bwMode="auto">
          <a:xfrm>
            <a:off x="4769532" y="3699485"/>
            <a:ext cx="86477" cy="71438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0"/>
          </a:p>
        </p:txBody>
      </p:sp>
      <p:sp>
        <p:nvSpPr>
          <p:cNvPr id="15" name="AutoShape 15"/>
          <p:cNvSpPr>
            <a:spLocks noChangeArrowheads="1"/>
          </p:cNvSpPr>
          <p:nvPr/>
        </p:nvSpPr>
        <p:spPr bwMode="auto">
          <a:xfrm>
            <a:off x="6744072" y="4265658"/>
            <a:ext cx="792088" cy="315469"/>
          </a:xfrm>
          <a:prstGeom prst="leftArrow">
            <a:avLst>
              <a:gd name="adj1" fmla="val 50000"/>
              <a:gd name="adj2" fmla="val 7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0"/>
          </a:p>
        </p:txBody>
      </p:sp>
      <p:sp>
        <p:nvSpPr>
          <p:cNvPr id="16" name="Text Box 16"/>
          <p:cNvSpPr txBox="1">
            <a:spLocks noChangeArrowheads="1"/>
          </p:cNvSpPr>
          <p:nvPr/>
        </p:nvSpPr>
        <p:spPr bwMode="auto">
          <a:xfrm>
            <a:off x="1018597" y="4148013"/>
            <a:ext cx="5724995" cy="1717393"/>
          </a:xfrm>
          <a:prstGeom prst="rect">
            <a:avLst/>
          </a:prstGeom>
          <a:noFill/>
          <a:ln w="19050">
            <a:solidFill>
              <a:schemeClr val="accent1">
                <a:lumMod val="75000"/>
              </a:schemeClr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ts val="0"/>
              </a:spcBef>
              <a:buClrTx/>
              <a:buSzTx/>
              <a:buNone/>
            </a:pPr>
            <a:r>
              <a:rPr lang="zh-CN" altLang="en-US" sz="2400" b="0" dirty="0">
                <a:latin typeface="幼圆" panose="02010509060101010101" pitchFamily="49" charset="-122"/>
                <a:ea typeface="幼圆" panose="02010509060101010101" pitchFamily="49" charset="-122"/>
              </a:rPr>
              <a:t>由贪心方法可知，对于在</a:t>
            </a:r>
            <a:r>
              <a:rPr lang="en-US" altLang="zh-CN" sz="2400" b="0" dirty="0">
                <a:ea typeface="幼圆" panose="02010509060101010101" pitchFamily="49" charset="-122"/>
                <a:cs typeface="Arial" panose="020B0604020202020204" pitchFamily="34" charset="0"/>
              </a:rPr>
              <a:t>I</a:t>
            </a:r>
            <a:r>
              <a:rPr lang="zh-CN" altLang="en-US" sz="2400" b="0" dirty="0">
                <a:latin typeface="幼圆" panose="02010509060101010101" pitchFamily="49" charset="-122"/>
                <a:ea typeface="幼圆" panose="02010509060101010101" pitchFamily="49" charset="-122"/>
              </a:rPr>
              <a:t>中又不在</a:t>
            </a:r>
            <a:r>
              <a:rPr lang="en-US" altLang="zh-CN" sz="2400" b="0" dirty="0">
                <a:ea typeface="幼圆" panose="02010509060101010101" pitchFamily="49" charset="-122"/>
                <a:cs typeface="Arial" panose="020B0604020202020204" pitchFamily="34" charset="0"/>
              </a:rPr>
              <a:t>J</a:t>
            </a:r>
            <a:r>
              <a:rPr lang="zh-CN" altLang="en-US" sz="2400" b="0" dirty="0">
                <a:latin typeface="幼圆" panose="02010509060101010101" pitchFamily="49" charset="-122"/>
                <a:ea typeface="幼圆" panose="02010509060101010101" pitchFamily="49" charset="-122"/>
              </a:rPr>
              <a:t>中的所有作业</a:t>
            </a:r>
            <a:r>
              <a:rPr lang="en-US" altLang="zh-CN" sz="2400" b="0" dirty="0">
                <a:ea typeface="幼圆" panose="02010509060101010101" pitchFamily="49" charset="-122"/>
                <a:cs typeface="Arial" panose="020B0604020202020204" pitchFamily="34" charset="0"/>
              </a:rPr>
              <a:t>b</a:t>
            </a:r>
            <a:r>
              <a:rPr lang="zh-CN" altLang="en-US" sz="2400" b="0" dirty="0">
                <a:latin typeface="幼圆" panose="02010509060101010101" pitchFamily="49" charset="-122"/>
                <a:ea typeface="幼圆" panose="02010509060101010101" pitchFamily="49" charset="-122"/>
              </a:rPr>
              <a:t>，都有</a:t>
            </a:r>
            <a:r>
              <a:rPr lang="en-US" altLang="zh-CN" sz="2400" b="0" dirty="0" err="1">
                <a:solidFill>
                  <a:srgbClr val="FF0000"/>
                </a:solidFill>
                <a:ea typeface="幼圆" panose="02010509060101010101" pitchFamily="49" charset="-122"/>
                <a:cs typeface="Arial" panose="020B0604020202020204" pitchFamily="34" charset="0"/>
              </a:rPr>
              <a:t>p</a:t>
            </a:r>
            <a:r>
              <a:rPr lang="en-US" altLang="zh-CN" sz="2400" b="0" baseline="-25000" dirty="0" err="1">
                <a:solidFill>
                  <a:srgbClr val="FF0000"/>
                </a:solidFill>
                <a:ea typeface="幼圆" panose="02010509060101010101" pitchFamily="49" charset="-122"/>
                <a:cs typeface="Arial" panose="020B0604020202020204" pitchFamily="34" charset="0"/>
              </a:rPr>
              <a:t>a</a:t>
            </a:r>
            <a:r>
              <a:rPr lang="en-US" altLang="zh-CN" sz="2400" b="0" dirty="0" err="1">
                <a:solidFill>
                  <a:srgbClr val="FF0000"/>
                </a:solidFill>
                <a:ea typeface="幼圆" panose="02010509060101010101" pitchFamily="49" charset="-122"/>
                <a:cs typeface="Arial" panose="020B0604020202020204" pitchFamily="34" charset="0"/>
              </a:rPr>
              <a:t>≥p</a:t>
            </a:r>
            <a:r>
              <a:rPr lang="en-US" altLang="zh-CN" sz="2400" b="0" baseline="-25000" dirty="0" err="1">
                <a:solidFill>
                  <a:srgbClr val="FF0000"/>
                </a:solidFill>
                <a:ea typeface="幼圆" panose="02010509060101010101" pitchFamily="49" charset="-122"/>
                <a:cs typeface="Arial" panose="020B0604020202020204" pitchFamily="34" charset="0"/>
              </a:rPr>
              <a:t>b</a:t>
            </a:r>
            <a:r>
              <a:rPr lang="zh-CN" altLang="en-US" sz="2400" b="0" dirty="0">
                <a:latin typeface="幼圆" panose="02010509060101010101" pitchFamily="49" charset="-122"/>
                <a:ea typeface="幼圆" panose="02010509060101010101" pitchFamily="49" charset="-122"/>
              </a:rPr>
              <a:t>。这是因为，若</a:t>
            </a:r>
            <a:r>
              <a:rPr lang="en-US" altLang="zh-CN" sz="2400" b="0" dirty="0" err="1">
                <a:ea typeface="幼圆" panose="02010509060101010101" pitchFamily="49" charset="-122"/>
                <a:cs typeface="Arial" panose="020B0604020202020204" pitchFamily="34" charset="0"/>
              </a:rPr>
              <a:t>p</a:t>
            </a:r>
            <a:r>
              <a:rPr lang="en-US" altLang="zh-CN" sz="2400" b="0" baseline="-25000" dirty="0" err="1">
                <a:ea typeface="幼圆" panose="02010509060101010101" pitchFamily="49" charset="-122"/>
                <a:cs typeface="Arial" panose="020B0604020202020204" pitchFamily="34" charset="0"/>
              </a:rPr>
              <a:t>b</a:t>
            </a:r>
            <a:r>
              <a:rPr lang="en-US" altLang="zh-CN" sz="2400" b="0" dirty="0">
                <a:ea typeface="幼圆" panose="02010509060101010101" pitchFamily="49" charset="-122"/>
                <a:cs typeface="Arial" panose="020B0604020202020204" pitchFamily="34" charset="0"/>
              </a:rPr>
              <a:t>&gt;p</a:t>
            </a:r>
            <a:r>
              <a:rPr lang="en-US" altLang="zh-CN" sz="2400" b="0" baseline="-25000" dirty="0">
                <a:ea typeface="幼圆" panose="02010509060101010101" pitchFamily="49" charset="-122"/>
                <a:cs typeface="Arial" panose="020B0604020202020204" pitchFamily="34" charset="0"/>
              </a:rPr>
              <a:t>a</a:t>
            </a:r>
            <a:r>
              <a:rPr lang="zh-CN" altLang="en-US" sz="2400" b="0" dirty="0">
                <a:latin typeface="幼圆" panose="02010509060101010101" pitchFamily="49" charset="-122"/>
                <a:ea typeface="幼圆" panose="02010509060101010101" pitchFamily="49" charset="-122"/>
              </a:rPr>
              <a:t>，则贪心方法会先于</a:t>
            </a:r>
            <a:r>
              <a:rPr lang="en-US" altLang="zh-CN" sz="2400" b="0" dirty="0">
                <a:ea typeface="幼圆" panose="02010509060101010101" pitchFamily="49" charset="-122"/>
                <a:cs typeface="Arial" panose="020B0604020202020204" pitchFamily="34" charset="0"/>
              </a:rPr>
              <a:t>a</a:t>
            </a:r>
            <a:r>
              <a:rPr lang="zh-CN" altLang="en-US" sz="2400" b="0" dirty="0">
                <a:latin typeface="幼圆" panose="02010509060101010101" pitchFamily="49" charset="-122"/>
                <a:ea typeface="幼圆" panose="02010509060101010101" pitchFamily="49" charset="-122"/>
              </a:rPr>
              <a:t>考虑</a:t>
            </a:r>
            <a:r>
              <a:rPr lang="en-US" altLang="zh-CN" sz="2400" b="0" dirty="0">
                <a:ea typeface="幼圆" panose="02010509060101010101" pitchFamily="49" charset="-122"/>
                <a:cs typeface="Arial" panose="020B0604020202020204" pitchFamily="34" charset="0"/>
              </a:rPr>
              <a:t>b</a:t>
            </a:r>
            <a:r>
              <a:rPr lang="zh-CN" altLang="en-US" sz="2400" b="0" dirty="0">
                <a:latin typeface="幼圆" panose="02010509060101010101" pitchFamily="49" charset="-122"/>
                <a:ea typeface="幼圆" panose="02010509060101010101" pitchFamily="49" charset="-122"/>
              </a:rPr>
              <a:t>，并把</a:t>
            </a:r>
            <a:r>
              <a:rPr lang="en-US" altLang="zh-CN" sz="2400" b="0" dirty="0">
                <a:ea typeface="幼圆" panose="02010509060101010101" pitchFamily="49" charset="-122"/>
                <a:cs typeface="Arial" panose="020B0604020202020204" pitchFamily="34" charset="0"/>
              </a:rPr>
              <a:t>b</a:t>
            </a:r>
            <a:r>
              <a:rPr lang="zh-CN" altLang="en-US" sz="2400" b="0" dirty="0">
                <a:latin typeface="幼圆" panose="02010509060101010101" pitchFamily="49" charset="-122"/>
                <a:ea typeface="幼圆" panose="02010509060101010101" pitchFamily="49" charset="-122"/>
              </a:rPr>
              <a:t>计入到</a:t>
            </a:r>
            <a:r>
              <a:rPr lang="en-US" altLang="zh-CN" sz="2400" b="0" dirty="0">
                <a:latin typeface="幼圆" panose="02010509060101010101" pitchFamily="49" charset="-122"/>
                <a:ea typeface="幼圆" panose="02010509060101010101" pitchFamily="49" charset="-122"/>
              </a:rPr>
              <a:t>J</a:t>
            </a:r>
            <a:r>
              <a:rPr lang="zh-CN" altLang="en-US" sz="2400" b="0" dirty="0">
                <a:latin typeface="幼圆" panose="02010509060101010101" pitchFamily="49" charset="-122"/>
                <a:ea typeface="幼圆" panose="02010509060101010101" pitchFamily="49" charset="-122"/>
              </a:rPr>
              <a:t>中去。</a:t>
            </a:r>
            <a:endParaRPr lang="zh-CN" altLang="en-US" sz="2400" b="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7" name="AutoShape 5"/>
          <p:cNvSpPr>
            <a:spLocks noChangeArrowheads="1"/>
          </p:cNvSpPr>
          <p:nvPr/>
        </p:nvSpPr>
        <p:spPr bwMode="auto">
          <a:xfrm>
            <a:off x="7536160" y="3945197"/>
            <a:ext cx="3528392" cy="940246"/>
          </a:xfrm>
          <a:prstGeom prst="wedgeRoundRectCallout">
            <a:avLst>
              <a:gd name="adj1" fmla="val -42558"/>
              <a:gd name="adj2" fmla="val -64879"/>
              <a:gd name="adj3" fmla="val 16667"/>
            </a:avLst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  <a:miter lim="800000"/>
          </a:ln>
          <a:effectLst/>
        </p:spPr>
        <p:txBody>
          <a:bodyPr/>
          <a:lstStyle/>
          <a:p>
            <a:pPr algn="ctr">
              <a:spcBef>
                <a:spcPct val="0"/>
              </a:spcBef>
            </a:pPr>
            <a:r>
              <a:rPr lang="en-US" altLang="zh-CN" sz="24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a</a:t>
            </a:r>
            <a:r>
              <a:rPr lang="zh-CN" altLang="en-US" sz="2400" dirty="0">
                <a:latin typeface="幼圆" panose="02010509060101010101" pitchFamily="49" charset="-122"/>
                <a:ea typeface="幼圆" panose="02010509060101010101" pitchFamily="49" charset="-122"/>
              </a:rPr>
              <a:t>是使得</a:t>
            </a:r>
            <a:r>
              <a:rPr lang="en-US" altLang="zh-CN" sz="2400" dirty="0" err="1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a∈J</a:t>
            </a:r>
            <a:r>
              <a:rPr lang="zh-CN" altLang="en-US" sz="2400" dirty="0">
                <a:latin typeface="幼圆" panose="02010509060101010101" pitchFamily="49" charset="-122"/>
                <a:ea typeface="幼圆" panose="02010509060101010101" pitchFamily="49" charset="-122"/>
              </a:rPr>
              <a:t>且</a:t>
            </a:r>
            <a:r>
              <a:rPr lang="en-US" altLang="zh-CN" sz="2400" dirty="0" err="1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a∈I</a:t>
            </a:r>
            <a:r>
              <a:rPr lang="zh-CN" altLang="en-US" sz="2400" dirty="0">
                <a:latin typeface="幼圆" panose="02010509060101010101" pitchFamily="49" charset="-122"/>
                <a:ea typeface="幼圆" panose="02010509060101010101" pitchFamily="49" charset="-122"/>
              </a:rPr>
              <a:t>的</a:t>
            </a:r>
            <a:endParaRPr lang="zh-CN" altLang="en-US" sz="240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ctr">
              <a:spcBef>
                <a:spcPct val="0"/>
              </a:spcBef>
            </a:pPr>
            <a:r>
              <a:rPr lang="zh-CN" altLang="en-US" sz="2400" dirty="0">
                <a:latin typeface="幼圆" panose="02010509060101010101" pitchFamily="49" charset="-122"/>
                <a:ea typeface="幼圆" panose="02010509060101010101" pitchFamily="49" charset="-122"/>
              </a:rPr>
              <a:t>一个最高效益值的作业</a:t>
            </a:r>
            <a:endParaRPr lang="zh-CN" altLang="en-US" sz="24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4" name="Line 13"/>
          <p:cNvSpPr>
            <a:spLocks noChangeShapeType="1"/>
          </p:cNvSpPr>
          <p:nvPr/>
        </p:nvSpPr>
        <p:spPr bwMode="auto">
          <a:xfrm>
            <a:off x="9982200" y="4179471"/>
            <a:ext cx="144015" cy="21602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" name="TextBox 7"/>
          <p:cNvSpPr txBox="1"/>
          <p:nvPr/>
        </p:nvSpPr>
        <p:spPr>
          <a:xfrm flipH="1">
            <a:off x="695400" y="1397148"/>
            <a:ext cx="10369152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幼圆" panose="02010509060101010101" pitchFamily="49" charset="-122"/>
                <a:ea typeface="幼圆" panose="02010509060101010101" pitchFamily="49" charset="-122"/>
              </a:rPr>
              <a:t>定理</a:t>
            </a:r>
            <a:r>
              <a:rPr kumimoji="1" lang="en-US" altLang="zh-CN" sz="24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5.2</a:t>
            </a:r>
            <a:r>
              <a:rPr kumimoji="1" lang="zh-CN" altLang="en-US" sz="2400" dirty="0">
                <a:latin typeface="幼圆" panose="02010509060101010101" pitchFamily="49" charset="-122"/>
                <a:ea typeface="幼圆" panose="02010509060101010101" pitchFamily="49" charset="-122"/>
              </a:rPr>
              <a:t>：算法</a:t>
            </a:r>
            <a:r>
              <a:rPr kumimoji="1" lang="en-US" altLang="zh-CN" sz="24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GREEDY_JOB</a:t>
            </a:r>
            <a:r>
              <a:rPr lang="zh-CN" altLang="en-US" sz="2400" dirty="0">
                <a:latin typeface="幼圆" panose="02010509060101010101" pitchFamily="49" charset="-122"/>
                <a:ea typeface="幼圆" panose="02010509060101010101" pitchFamily="49" charset="-122"/>
              </a:rPr>
              <a:t>所描述的贪心方法总是得到一个最优解。</a:t>
            </a:r>
            <a:endParaRPr lang="zh-CN" altLang="en-US" sz="24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9" name="AutoShape 5"/>
          <p:cNvSpPr>
            <a:spLocks noChangeArrowheads="1"/>
          </p:cNvSpPr>
          <p:nvPr/>
        </p:nvSpPr>
        <p:spPr bwMode="auto">
          <a:xfrm>
            <a:off x="8182670" y="716112"/>
            <a:ext cx="1799530" cy="509729"/>
          </a:xfrm>
          <a:prstGeom prst="wedgeRoundRectCallout">
            <a:avLst>
              <a:gd name="adj1" fmla="val -43047"/>
              <a:gd name="adj2" fmla="val 72181"/>
              <a:gd name="adj3" fmla="val 16667"/>
            </a:avLst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  <a:miter lim="800000"/>
          </a:ln>
          <a:effectLst/>
        </p:spPr>
        <p:txBody>
          <a:bodyPr/>
          <a:lstStyle/>
          <a:p>
            <a:pPr algn="ctr">
              <a:spcBef>
                <a:spcPct val="0"/>
              </a:spcBef>
            </a:pPr>
            <a:r>
              <a:rPr lang="zh-CN" altLang="en-US" sz="2400" dirty="0">
                <a:solidFill>
                  <a:srgbClr val="FF0000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问题</a:t>
            </a: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2400" dirty="0">
                <a:solidFill>
                  <a:srgbClr val="FF0000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得证</a:t>
            </a:r>
            <a:endParaRPr lang="zh-CN" altLang="en-US" sz="2400" dirty="0">
              <a:solidFill>
                <a:srgbClr val="FF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0" name="内容占位符 2"/>
          <p:cNvSpPr txBox="1"/>
          <p:nvPr/>
        </p:nvSpPr>
        <p:spPr>
          <a:xfrm>
            <a:off x="2301156" y="5986064"/>
            <a:ext cx="4268576" cy="54312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110000"/>
              </a:lnSpc>
              <a:spcBef>
                <a:spcPts val="750"/>
              </a:spcBef>
              <a:buClr>
                <a:srgbClr val="1E5293"/>
              </a:buClr>
              <a:buSzPct val="70000"/>
              <a:buFont typeface="Wingdings" panose="05000000000000000000" pitchFamily="2" charset="2"/>
              <a:buChar char="l"/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defRPr>
            </a:lvl1pPr>
            <a:lvl2pPr marL="514350" indent="-171450" algn="l" defTabSz="685800" rtl="0" eaLnBrk="1" latinLnBrk="0" hangingPunct="1">
              <a:lnSpc>
                <a:spcPct val="110000"/>
              </a:lnSpc>
              <a:spcBef>
                <a:spcPts val="375"/>
              </a:spcBef>
              <a:buClr>
                <a:schemeClr val="accent1">
                  <a:lumMod val="60000"/>
                  <a:lumOff val="40000"/>
                </a:schemeClr>
              </a:buClr>
              <a:buSzPct val="70000"/>
              <a:buFont typeface="Wingdings" panose="05000000000000000000" pitchFamily="2" charset="2"/>
              <a:buChar char="l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defRPr>
            </a:lvl2pPr>
            <a:lvl3pPr marL="857250" indent="-171450" algn="l" defTabSz="685800" rtl="0" eaLnBrk="1" latinLnBrk="0" hangingPunct="1">
              <a:lnSpc>
                <a:spcPct val="110000"/>
              </a:lnSpc>
              <a:spcBef>
                <a:spcPts val="375"/>
              </a:spcBef>
              <a:buClr>
                <a:schemeClr val="accent1">
                  <a:lumMod val="60000"/>
                  <a:lumOff val="40000"/>
                </a:schemeClr>
              </a:buClr>
              <a:buSzPct val="70000"/>
              <a:buFont typeface="Wingdings" panose="05000000000000000000" pitchFamily="2" charset="2"/>
              <a:buChar char="l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defRPr>
            </a:lvl3pPr>
            <a:lvl4pPr marL="1200150" indent="-171450" algn="l" defTabSz="685800" rtl="0" eaLnBrk="1" latinLnBrk="0" hangingPunct="1">
              <a:lnSpc>
                <a:spcPct val="110000"/>
              </a:lnSpc>
              <a:spcBef>
                <a:spcPts val="375"/>
              </a:spcBef>
              <a:buClr>
                <a:schemeClr val="accent1">
                  <a:lumMod val="60000"/>
                  <a:lumOff val="40000"/>
                </a:schemeClr>
              </a:buClr>
              <a:buSzPct val="70000"/>
              <a:buFont typeface="Wingdings" panose="05000000000000000000" pitchFamily="2" charset="2"/>
              <a:buChar char="l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defRPr>
            </a:lvl4pPr>
            <a:lvl5pPr marL="1543050" indent="-171450" algn="l" defTabSz="685800" rtl="0" eaLnBrk="1" latinLnBrk="0" hangingPunct="1">
              <a:lnSpc>
                <a:spcPct val="110000"/>
              </a:lnSpc>
              <a:spcBef>
                <a:spcPts val="375"/>
              </a:spcBef>
              <a:buClr>
                <a:schemeClr val="accent1">
                  <a:lumMod val="60000"/>
                  <a:lumOff val="40000"/>
                </a:schemeClr>
              </a:buClr>
              <a:buSzPct val="70000"/>
              <a:buFont typeface="Wingdings" panose="05000000000000000000" pitchFamily="2" charset="2"/>
              <a:buChar char="l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kumimoji="1" lang="zh-CN" altLang="en-US" sz="2400" dirty="0">
                <a:solidFill>
                  <a:srgbClr val="FF0000"/>
                </a:solidFill>
              </a:rPr>
              <a:t>思考：</a:t>
            </a:r>
            <a:r>
              <a:rPr kumimoji="1" lang="en-US" altLang="zh-CN" sz="2400" dirty="0">
                <a:solidFill>
                  <a:srgbClr val="FF0000"/>
                </a:solidFill>
              </a:rPr>
              <a:t>J</a:t>
            </a:r>
            <a:r>
              <a:rPr kumimoji="1" lang="zh-CN" altLang="en-US" sz="2400" dirty="0">
                <a:solidFill>
                  <a:srgbClr val="FF0000"/>
                </a:solidFill>
              </a:rPr>
              <a:t>和</a:t>
            </a:r>
            <a:r>
              <a:rPr kumimoji="1" lang="en-US" altLang="zh-CN" sz="2400" dirty="0">
                <a:solidFill>
                  <a:srgbClr val="FF0000"/>
                </a:solidFill>
              </a:rPr>
              <a:t>I</a:t>
            </a:r>
            <a:r>
              <a:rPr kumimoji="1" lang="zh-CN" altLang="en-US" sz="2400" dirty="0">
                <a:solidFill>
                  <a:srgbClr val="FF0000"/>
                </a:solidFill>
              </a:rPr>
              <a:t>的元素个数相同么</a:t>
            </a:r>
            <a:r>
              <a:rPr lang="zh-CN" altLang="en-US" sz="2400" dirty="0">
                <a:solidFill>
                  <a:srgbClr val="FF0000"/>
                </a:solidFill>
              </a:rPr>
              <a:t>？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21" name="AutoShape 7"/>
          <p:cNvSpPr>
            <a:spLocks noChangeArrowheads="1"/>
          </p:cNvSpPr>
          <p:nvPr/>
        </p:nvSpPr>
        <p:spPr bwMode="auto">
          <a:xfrm>
            <a:off x="6901180" y="5336540"/>
            <a:ext cx="4542155" cy="981075"/>
          </a:xfrm>
          <a:prstGeom prst="wedgeRoundRectCallout">
            <a:avLst>
              <a:gd name="adj1" fmla="val -55957"/>
              <a:gd name="adj2" fmla="val 33970"/>
              <a:gd name="adj3" fmla="val 16667"/>
            </a:avLst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  <a:miter lim="800000"/>
          </a:ln>
          <a:effectLst/>
        </p:spPr>
        <p:txBody>
          <a:bodyPr/>
          <a:lstStyle/>
          <a:p>
            <a:pPr>
              <a:spcBef>
                <a:spcPct val="0"/>
              </a:spcBef>
            </a:pPr>
            <a:r>
              <a:rPr lang="zh-CN" altLang="en-US" sz="24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若</a:t>
            </a:r>
            <a:r>
              <a:rPr lang="en-US" altLang="zh-CN" sz="24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J</a:t>
            </a:r>
            <a:r>
              <a:rPr lang="zh-CN" altLang="en-US" sz="24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⊂</a:t>
            </a:r>
            <a:r>
              <a:rPr lang="en-US" altLang="zh-CN" sz="24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I</a:t>
            </a:r>
            <a:r>
              <a:rPr lang="zh-CN" altLang="en-US" sz="24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，则与贪心法矛盾；</a:t>
            </a:r>
            <a:endParaRPr lang="en-US" altLang="zh-CN" sz="2400" dirty="0">
              <a:latin typeface="Arial" panose="020B0604020202020204" pitchFamily="34" charset="0"/>
              <a:ea typeface="幼圆" panose="02010509060101010101" pitchFamily="49" charset="-122"/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</a:pPr>
            <a:r>
              <a:rPr lang="zh-CN" altLang="en-US" sz="24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若</a:t>
            </a:r>
            <a:r>
              <a:rPr lang="en-US" altLang="zh-CN" sz="24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I</a:t>
            </a:r>
            <a:r>
              <a:rPr lang="zh-CN" altLang="en-US" sz="24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⊂</a:t>
            </a:r>
            <a:r>
              <a:rPr lang="en-US" altLang="zh-CN" sz="24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J</a:t>
            </a:r>
            <a:r>
              <a:rPr lang="zh-CN" altLang="en-US" sz="24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，则与最优解假设矛盾。</a:t>
            </a:r>
            <a:endParaRPr lang="zh-CN" altLang="en-US" sz="2400" dirty="0">
              <a:latin typeface="Arial" panose="020B0604020202020204" pitchFamily="34" charset="0"/>
              <a:ea typeface="幼圆" panose="02010509060101010101" pitchFamily="49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9" grpId="0" animBg="1"/>
      <p:bldP spid="20" grpId="0"/>
      <p:bldP spid="21" grpId="0" bldLvl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9376" y="4352777"/>
            <a:ext cx="10874424" cy="1801961"/>
          </a:xfrm>
        </p:spPr>
        <p:txBody>
          <a:bodyPr>
            <a:normAutofit fontScale="85000" lnSpcReduction="10000"/>
          </a:bodyPr>
          <a:lstStyle/>
          <a:p>
            <a:r>
              <a:rPr lang="zh-CN" altLang="en-US" sz="2700" dirty="0"/>
              <a:t>用</a:t>
            </a:r>
            <a:r>
              <a:rPr lang="en-US" altLang="zh-CN" sz="2700" b="1" dirty="0"/>
              <a:t>J</a:t>
            </a:r>
            <a:r>
              <a:rPr lang="zh-CN" altLang="en-US" sz="2700" b="1" dirty="0"/>
              <a:t>中作业</a:t>
            </a:r>
            <a:r>
              <a:rPr lang="en-US" altLang="zh-CN" sz="2700" b="1" dirty="0"/>
              <a:t>a</a:t>
            </a:r>
            <a:r>
              <a:rPr lang="zh-CN" altLang="en-US" sz="2700" b="1" dirty="0"/>
              <a:t>替换掉</a:t>
            </a:r>
            <a:r>
              <a:rPr lang="en-US" altLang="zh-CN" sz="2700" b="1" dirty="0"/>
              <a:t>I</a:t>
            </a:r>
            <a:r>
              <a:rPr lang="zh-CN" altLang="en-US" sz="2700" b="1" dirty="0"/>
              <a:t>中同时间片调用的作业</a:t>
            </a:r>
            <a:r>
              <a:rPr lang="en-US" altLang="zh-CN" sz="2700" b="1" dirty="0"/>
              <a:t>b</a:t>
            </a:r>
            <a:r>
              <a:rPr lang="zh-CN" altLang="en-US" sz="2700" dirty="0"/>
              <a:t>，得到作业集合</a:t>
            </a:r>
            <a:r>
              <a:rPr lang="en-US" altLang="zh-CN" sz="2700" dirty="0"/>
              <a:t>I’=I-{b}∪{a}</a:t>
            </a:r>
            <a:r>
              <a:rPr lang="zh-CN" altLang="en-US" sz="2700" dirty="0"/>
              <a:t>的一个可行调度表。显然，</a:t>
            </a:r>
            <a:r>
              <a:rPr lang="en-US" altLang="zh-CN" sz="2700" dirty="0"/>
              <a:t>I’</a:t>
            </a:r>
            <a:r>
              <a:rPr lang="zh-CN" altLang="en-US" sz="2700" dirty="0"/>
              <a:t>的效益值不小于</a:t>
            </a:r>
            <a:r>
              <a:rPr lang="en-US" altLang="zh-CN" sz="2700" dirty="0"/>
              <a:t>I</a:t>
            </a:r>
            <a:r>
              <a:rPr lang="zh-CN" altLang="en-US" sz="2700" dirty="0"/>
              <a:t>的效益值，并且</a:t>
            </a:r>
            <a:r>
              <a:rPr lang="en-US" altLang="zh-CN" sz="2700" dirty="0"/>
              <a:t>I’</a:t>
            </a:r>
            <a:r>
              <a:rPr lang="zh-CN" altLang="en-US" sz="2700" dirty="0"/>
              <a:t>比</a:t>
            </a:r>
            <a:r>
              <a:rPr lang="en-US" altLang="zh-CN" sz="2700" dirty="0"/>
              <a:t>I</a:t>
            </a:r>
            <a:r>
              <a:rPr lang="zh-CN" altLang="en-US" sz="2700" dirty="0"/>
              <a:t>少一个与</a:t>
            </a:r>
            <a:r>
              <a:rPr lang="en-US" altLang="zh-CN" sz="2700" dirty="0"/>
              <a:t>J</a:t>
            </a:r>
            <a:r>
              <a:rPr lang="zh-CN" altLang="en-US" sz="2700" dirty="0"/>
              <a:t>不同的作业。</a:t>
            </a:r>
            <a:endParaRPr lang="zh-CN" altLang="en-US" sz="2700" dirty="0"/>
          </a:p>
          <a:p>
            <a:r>
              <a:rPr lang="zh-CN" altLang="en-US" sz="2700" dirty="0"/>
              <a:t>重复应用上述转换，使</a:t>
            </a:r>
            <a:r>
              <a:rPr lang="en-US" altLang="zh-CN" sz="2700" dirty="0"/>
              <a:t>I</a:t>
            </a:r>
            <a:r>
              <a:rPr lang="zh-CN" altLang="en-US" sz="2700" dirty="0"/>
              <a:t>在不减效益值的情况下转换成</a:t>
            </a:r>
            <a:r>
              <a:rPr lang="en-US" altLang="zh-CN" sz="2700" dirty="0"/>
              <a:t>J</a:t>
            </a:r>
            <a:r>
              <a:rPr lang="zh-CN" altLang="en-US" sz="2700" dirty="0"/>
              <a:t>，因此</a:t>
            </a:r>
            <a:r>
              <a:rPr lang="en-US" altLang="zh-CN" sz="2700" dirty="0"/>
              <a:t>J</a:t>
            </a:r>
            <a:r>
              <a:rPr lang="zh-CN" altLang="en-US" sz="2700" dirty="0"/>
              <a:t>也必定是最优解，证毕。</a:t>
            </a:r>
            <a:endParaRPr lang="zh-CN" altLang="en-US" sz="2700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E838A2-A49A-4A20-A5DD-EFD81F6874A2}" type="slidenum">
              <a:rPr lang="en-US" altLang="zh-CN" smtClean="0"/>
            </a:fld>
            <a:endParaRPr lang="en-US" altLang="zh-CN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79376" y="404664"/>
            <a:ext cx="10441160" cy="3673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110000"/>
              </a:lnSpc>
              <a:spcBef>
                <a:spcPts val="750"/>
              </a:spcBef>
              <a:buClr>
                <a:srgbClr val="1E5293"/>
              </a:buClr>
              <a:buSzPct val="70000"/>
              <a:buFont typeface="Wingdings" panose="05000000000000000000" pitchFamily="2" charset="2"/>
              <a:buChar char="l"/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defRPr>
            </a:lvl1pPr>
            <a:lvl2pPr marL="514350" indent="-171450" algn="l" defTabSz="685800" rtl="0" eaLnBrk="1" latinLnBrk="0" hangingPunct="1">
              <a:lnSpc>
                <a:spcPct val="110000"/>
              </a:lnSpc>
              <a:spcBef>
                <a:spcPts val="375"/>
              </a:spcBef>
              <a:buClr>
                <a:schemeClr val="accent1">
                  <a:lumMod val="60000"/>
                  <a:lumOff val="40000"/>
                </a:schemeClr>
              </a:buClr>
              <a:buSzPct val="70000"/>
              <a:buFont typeface="Wingdings" panose="05000000000000000000" pitchFamily="2" charset="2"/>
              <a:buChar char="l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defRPr>
            </a:lvl2pPr>
            <a:lvl3pPr marL="857250" indent="-171450" algn="l" defTabSz="685800" rtl="0" eaLnBrk="1" latinLnBrk="0" hangingPunct="1">
              <a:lnSpc>
                <a:spcPct val="110000"/>
              </a:lnSpc>
              <a:spcBef>
                <a:spcPts val="375"/>
              </a:spcBef>
              <a:buClr>
                <a:schemeClr val="accent1">
                  <a:lumMod val="60000"/>
                  <a:lumOff val="40000"/>
                </a:schemeClr>
              </a:buClr>
              <a:buSzPct val="70000"/>
              <a:buFont typeface="Wingdings" panose="05000000000000000000" pitchFamily="2" charset="2"/>
              <a:buChar char="l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defRPr>
            </a:lvl3pPr>
            <a:lvl4pPr marL="1200150" indent="-171450" algn="l" defTabSz="685800" rtl="0" eaLnBrk="1" latinLnBrk="0" hangingPunct="1">
              <a:lnSpc>
                <a:spcPct val="110000"/>
              </a:lnSpc>
              <a:spcBef>
                <a:spcPts val="375"/>
              </a:spcBef>
              <a:buClr>
                <a:schemeClr val="accent1">
                  <a:lumMod val="60000"/>
                  <a:lumOff val="40000"/>
                </a:schemeClr>
              </a:buClr>
              <a:buSzPct val="70000"/>
              <a:buFont typeface="Wingdings" panose="05000000000000000000" pitchFamily="2" charset="2"/>
              <a:buChar char="l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defRPr>
            </a:lvl4pPr>
            <a:lvl5pPr marL="1543050" indent="-171450" algn="l" defTabSz="685800" rtl="0" eaLnBrk="1" latinLnBrk="0" hangingPunct="1">
              <a:lnSpc>
                <a:spcPct val="110000"/>
              </a:lnSpc>
              <a:spcBef>
                <a:spcPts val="375"/>
              </a:spcBef>
              <a:buClr>
                <a:schemeClr val="accent1">
                  <a:lumMod val="60000"/>
                  <a:lumOff val="40000"/>
                </a:schemeClr>
              </a:buClr>
              <a:buSzPct val="70000"/>
              <a:buFont typeface="Wingdings" panose="05000000000000000000" pitchFamily="2" charset="2"/>
              <a:buChar char="l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/>
              <a:t>设</a:t>
            </a:r>
            <a:r>
              <a:rPr lang="en-US" altLang="zh-CN" sz="2400" dirty="0"/>
              <a:t>S</a:t>
            </a:r>
            <a:r>
              <a:rPr lang="en-US" altLang="zh-CN" sz="2400" baseline="-25000" dirty="0"/>
              <a:t>J</a:t>
            </a:r>
            <a:r>
              <a:rPr lang="zh-CN" altLang="en-US" sz="2400" dirty="0"/>
              <a:t>和</a:t>
            </a:r>
            <a:r>
              <a:rPr lang="en-US" altLang="zh-CN" sz="2400" dirty="0"/>
              <a:t>S</a:t>
            </a:r>
            <a:r>
              <a:rPr lang="en-US" altLang="zh-CN" sz="2400" baseline="-25000" dirty="0"/>
              <a:t>I</a:t>
            </a:r>
            <a:r>
              <a:rPr lang="zh-CN" altLang="en-US" sz="2400" dirty="0"/>
              <a:t>分别是</a:t>
            </a:r>
            <a:r>
              <a:rPr lang="en-US" altLang="zh-CN" sz="2400" dirty="0"/>
              <a:t>J</a:t>
            </a:r>
            <a:r>
              <a:rPr lang="zh-CN" altLang="en-US" sz="2400" dirty="0"/>
              <a:t>和</a:t>
            </a:r>
            <a:r>
              <a:rPr lang="en-US" altLang="zh-CN" sz="2400" dirty="0"/>
              <a:t>I</a:t>
            </a:r>
            <a:r>
              <a:rPr lang="zh-CN" altLang="en-US" sz="2400" dirty="0"/>
              <a:t>的可行调度表。令调度表中相同作业在相同的时间片执行。具体方法如下：</a:t>
            </a:r>
            <a:endParaRPr lang="en-US" altLang="zh-CN" sz="2400" dirty="0"/>
          </a:p>
          <a:p>
            <a:endParaRPr lang="en-US" altLang="zh-CN" sz="2400" dirty="0"/>
          </a:p>
          <a:p>
            <a:endParaRPr lang="zh-CN" altLang="en-US" sz="2400" dirty="0"/>
          </a:p>
        </p:txBody>
      </p:sp>
      <p:grpSp>
        <p:nvGrpSpPr>
          <p:cNvPr id="6" name="Group 104"/>
          <p:cNvGrpSpPr/>
          <p:nvPr/>
        </p:nvGrpSpPr>
        <p:grpSpPr bwMode="auto">
          <a:xfrm>
            <a:off x="1631902" y="1125389"/>
            <a:ext cx="2808287" cy="1330325"/>
            <a:chOff x="839" y="1071"/>
            <a:chExt cx="1769" cy="838"/>
          </a:xfrm>
        </p:grpSpPr>
        <p:sp>
          <p:nvSpPr>
            <p:cNvPr id="7" name="Text Box 76"/>
            <p:cNvSpPr txBox="1">
              <a:spLocks noChangeArrowheads="1"/>
            </p:cNvSpPr>
            <p:nvPr/>
          </p:nvSpPr>
          <p:spPr bwMode="auto">
            <a:xfrm>
              <a:off x="839" y="1298"/>
              <a:ext cx="1769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0" dirty="0"/>
                <a:t> S</a:t>
              </a:r>
              <a:r>
                <a:rPr lang="en-US" altLang="zh-CN" sz="2000" b="0" baseline="-25000" dirty="0"/>
                <a:t>J</a:t>
              </a:r>
              <a:r>
                <a:rPr lang="en-US" altLang="zh-CN" sz="2000" b="0" dirty="0"/>
                <a:t>: …….</a:t>
              </a:r>
              <a:r>
                <a:rPr lang="en-US" altLang="zh-CN" sz="2000" b="0" dirty="0" err="1"/>
                <a:t>i</a:t>
              </a:r>
              <a:r>
                <a:rPr lang="en-US" altLang="zh-CN" sz="2000" b="0" dirty="0"/>
                <a:t>….k….</a:t>
              </a:r>
              <a:endParaRPr lang="en-US" altLang="zh-CN" sz="2000" b="0" dirty="0"/>
            </a:p>
          </p:txBody>
        </p:sp>
        <p:sp>
          <p:nvSpPr>
            <p:cNvPr id="8" name="Text Box 77"/>
            <p:cNvSpPr txBox="1">
              <a:spLocks noChangeArrowheads="1"/>
            </p:cNvSpPr>
            <p:nvPr/>
          </p:nvSpPr>
          <p:spPr bwMode="auto">
            <a:xfrm>
              <a:off x="884" y="1599"/>
              <a:ext cx="1588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0" dirty="0"/>
                <a:t>S</a:t>
              </a:r>
              <a:r>
                <a:rPr lang="en-US" altLang="zh-CN" sz="2000" b="0" baseline="-25000" dirty="0"/>
                <a:t>I</a:t>
              </a:r>
              <a:r>
                <a:rPr lang="en-US" altLang="zh-CN" sz="2000" b="0" dirty="0"/>
                <a:t>: …………</a:t>
              </a:r>
              <a:r>
                <a:rPr lang="en-US" altLang="zh-CN" sz="2000" b="0" dirty="0" err="1"/>
                <a:t>i</a:t>
              </a:r>
              <a:r>
                <a:rPr lang="en-US" altLang="zh-CN" sz="2000" b="0" dirty="0"/>
                <a:t>.….</a:t>
              </a:r>
              <a:endParaRPr lang="en-US" altLang="zh-CN" sz="2000" b="0" dirty="0"/>
            </a:p>
          </p:txBody>
        </p:sp>
        <p:sp>
          <p:nvSpPr>
            <p:cNvPr id="9" name="Text Box 79"/>
            <p:cNvSpPr txBox="1">
              <a:spLocks noChangeArrowheads="1"/>
            </p:cNvSpPr>
            <p:nvPr/>
          </p:nvSpPr>
          <p:spPr bwMode="auto">
            <a:xfrm>
              <a:off x="1428" y="1071"/>
              <a:ext cx="635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0"/>
                <a:t> t &lt; t’ </a:t>
              </a:r>
              <a:endParaRPr lang="en-US" altLang="zh-CN" sz="2000" b="0"/>
            </a:p>
          </p:txBody>
        </p:sp>
        <p:sp>
          <p:nvSpPr>
            <p:cNvPr id="10" name="Line 81"/>
            <p:cNvSpPr>
              <a:spLocks noChangeShapeType="1"/>
            </p:cNvSpPr>
            <p:nvPr/>
          </p:nvSpPr>
          <p:spPr bwMode="auto">
            <a:xfrm flipH="1">
              <a:off x="1564" y="1298"/>
              <a:ext cx="0" cy="611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/>
            </a:p>
          </p:txBody>
        </p:sp>
        <p:sp>
          <p:nvSpPr>
            <p:cNvPr id="11" name="Line 82"/>
            <p:cNvSpPr>
              <a:spLocks noChangeShapeType="1"/>
            </p:cNvSpPr>
            <p:nvPr/>
          </p:nvSpPr>
          <p:spPr bwMode="auto">
            <a:xfrm flipH="1">
              <a:off x="1836" y="1298"/>
              <a:ext cx="1" cy="611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/>
            </a:p>
          </p:txBody>
        </p:sp>
      </p:grpSp>
      <p:sp>
        <p:nvSpPr>
          <p:cNvPr id="12" name="AutoShape 84"/>
          <p:cNvSpPr>
            <a:spLocks noChangeArrowheads="1"/>
          </p:cNvSpPr>
          <p:nvPr/>
        </p:nvSpPr>
        <p:spPr bwMode="auto">
          <a:xfrm>
            <a:off x="3719462" y="1774676"/>
            <a:ext cx="1081089" cy="288925"/>
          </a:xfrm>
          <a:prstGeom prst="rightArrow">
            <a:avLst>
              <a:gd name="adj1" fmla="val 50000"/>
              <a:gd name="adj2" fmla="val 68544"/>
            </a:avLst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000" b="0"/>
          </a:p>
        </p:txBody>
      </p:sp>
      <p:grpSp>
        <p:nvGrpSpPr>
          <p:cNvPr id="13" name="Group 105"/>
          <p:cNvGrpSpPr/>
          <p:nvPr/>
        </p:nvGrpSpPr>
        <p:grpSpPr bwMode="auto">
          <a:xfrm>
            <a:off x="4871986" y="1125388"/>
            <a:ext cx="2808289" cy="1328737"/>
            <a:chOff x="2880" y="1071"/>
            <a:chExt cx="1769" cy="837"/>
          </a:xfrm>
        </p:grpSpPr>
        <p:sp>
          <p:nvSpPr>
            <p:cNvPr id="14" name="Text Box 86"/>
            <p:cNvSpPr txBox="1">
              <a:spLocks noChangeArrowheads="1"/>
            </p:cNvSpPr>
            <p:nvPr/>
          </p:nvSpPr>
          <p:spPr bwMode="auto">
            <a:xfrm>
              <a:off x="2880" y="1298"/>
              <a:ext cx="1769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0" dirty="0"/>
                <a:t> S’</a:t>
              </a:r>
              <a:r>
                <a:rPr lang="en-US" altLang="zh-CN" sz="2000" b="0" baseline="-25000" dirty="0"/>
                <a:t>J</a:t>
              </a:r>
              <a:r>
                <a:rPr lang="en-US" altLang="zh-CN" sz="2000" b="0" dirty="0"/>
                <a:t>:  ..…...k…</a:t>
              </a:r>
              <a:r>
                <a:rPr lang="en-US" altLang="zh-CN" sz="2000" b="0" dirty="0" err="1"/>
                <a:t>i</a:t>
              </a:r>
              <a:r>
                <a:rPr lang="en-US" altLang="zh-CN" sz="2000" b="0" dirty="0"/>
                <a:t>….</a:t>
              </a:r>
              <a:endParaRPr lang="en-US" altLang="zh-CN" sz="2000" b="0" dirty="0"/>
            </a:p>
          </p:txBody>
        </p:sp>
        <p:sp>
          <p:nvSpPr>
            <p:cNvPr id="15" name="Text Box 87"/>
            <p:cNvSpPr txBox="1">
              <a:spLocks noChangeArrowheads="1"/>
            </p:cNvSpPr>
            <p:nvPr/>
          </p:nvSpPr>
          <p:spPr bwMode="auto">
            <a:xfrm>
              <a:off x="2970" y="1599"/>
              <a:ext cx="136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0" dirty="0"/>
                <a:t>S</a:t>
              </a:r>
              <a:r>
                <a:rPr lang="en-US" altLang="zh-CN" sz="2000" b="0" baseline="-25000" dirty="0"/>
                <a:t>I</a:t>
              </a:r>
              <a:r>
                <a:rPr lang="en-US" altLang="zh-CN" sz="2000" b="0" dirty="0"/>
                <a:t>:  …………</a:t>
              </a:r>
              <a:r>
                <a:rPr lang="en-US" altLang="zh-CN" sz="2000" b="0" dirty="0" err="1"/>
                <a:t>i</a:t>
              </a:r>
              <a:r>
                <a:rPr lang="en-US" altLang="zh-CN" sz="2000" b="0" dirty="0"/>
                <a:t>.…</a:t>
              </a:r>
              <a:endParaRPr lang="en-US" altLang="zh-CN" sz="2000" b="0" dirty="0"/>
            </a:p>
          </p:txBody>
        </p:sp>
        <p:sp>
          <p:nvSpPr>
            <p:cNvPr id="16" name="Text Box 88"/>
            <p:cNvSpPr txBox="1">
              <a:spLocks noChangeArrowheads="1"/>
            </p:cNvSpPr>
            <p:nvPr/>
          </p:nvSpPr>
          <p:spPr bwMode="auto">
            <a:xfrm>
              <a:off x="3606" y="1071"/>
              <a:ext cx="635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0" dirty="0"/>
                <a:t> t &lt; t’ </a:t>
              </a:r>
              <a:endParaRPr lang="en-US" altLang="zh-CN" sz="2000" b="0" dirty="0"/>
            </a:p>
          </p:txBody>
        </p:sp>
        <p:sp>
          <p:nvSpPr>
            <p:cNvPr id="17" name="Line 89"/>
            <p:cNvSpPr>
              <a:spLocks noChangeShapeType="1"/>
            </p:cNvSpPr>
            <p:nvPr/>
          </p:nvSpPr>
          <p:spPr bwMode="auto">
            <a:xfrm>
              <a:off x="3696" y="1298"/>
              <a:ext cx="0" cy="61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/>
            </a:p>
          </p:txBody>
        </p:sp>
        <p:sp>
          <p:nvSpPr>
            <p:cNvPr id="18" name="Line 90"/>
            <p:cNvSpPr>
              <a:spLocks noChangeShapeType="1"/>
            </p:cNvSpPr>
            <p:nvPr/>
          </p:nvSpPr>
          <p:spPr bwMode="auto">
            <a:xfrm flipH="1">
              <a:off x="3968" y="1298"/>
              <a:ext cx="1" cy="61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/>
            </a:p>
          </p:txBody>
        </p:sp>
      </p:grpSp>
      <p:grpSp>
        <p:nvGrpSpPr>
          <p:cNvPr id="19" name="Group 106"/>
          <p:cNvGrpSpPr/>
          <p:nvPr/>
        </p:nvGrpSpPr>
        <p:grpSpPr bwMode="auto">
          <a:xfrm>
            <a:off x="1603324" y="2638275"/>
            <a:ext cx="2262188" cy="1397000"/>
            <a:chOff x="821" y="1933"/>
            <a:chExt cx="1425" cy="880"/>
          </a:xfrm>
        </p:grpSpPr>
        <p:sp>
          <p:nvSpPr>
            <p:cNvPr id="20" name="Text Box 92"/>
            <p:cNvSpPr txBox="1">
              <a:spLocks noChangeArrowheads="1"/>
            </p:cNvSpPr>
            <p:nvPr/>
          </p:nvSpPr>
          <p:spPr bwMode="auto">
            <a:xfrm>
              <a:off x="821" y="2160"/>
              <a:ext cx="1425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0" dirty="0"/>
                <a:t> S</a:t>
              </a:r>
              <a:r>
                <a:rPr lang="en-US" altLang="zh-CN" sz="2000" b="0" baseline="-25000" dirty="0"/>
                <a:t>J</a:t>
              </a:r>
              <a:r>
                <a:rPr lang="en-US" altLang="zh-CN" sz="2000" b="0" dirty="0"/>
                <a:t>: ……..…..</a:t>
              </a:r>
              <a:r>
                <a:rPr lang="en-US" altLang="zh-CN" sz="2000" b="0" dirty="0" err="1"/>
                <a:t>i</a:t>
              </a:r>
              <a:r>
                <a:rPr lang="en-US" altLang="zh-CN" sz="2000" b="0" dirty="0"/>
                <a:t>….</a:t>
              </a:r>
              <a:endParaRPr lang="en-US" altLang="zh-CN" sz="2000" b="0" dirty="0"/>
            </a:p>
          </p:txBody>
        </p:sp>
        <p:sp>
          <p:nvSpPr>
            <p:cNvPr id="21" name="Text Box 93"/>
            <p:cNvSpPr txBox="1">
              <a:spLocks noChangeArrowheads="1"/>
            </p:cNvSpPr>
            <p:nvPr/>
          </p:nvSpPr>
          <p:spPr bwMode="auto">
            <a:xfrm>
              <a:off x="862" y="2446"/>
              <a:ext cx="1292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0" dirty="0"/>
                <a:t>S</a:t>
              </a:r>
              <a:r>
                <a:rPr lang="en-US" altLang="zh-CN" sz="2000" b="0" baseline="-25000" dirty="0"/>
                <a:t>I</a:t>
              </a:r>
              <a:r>
                <a:rPr lang="en-US" altLang="zh-CN" sz="2000" b="0" dirty="0"/>
                <a:t>: ……..</a:t>
              </a:r>
              <a:r>
                <a:rPr lang="en-US" altLang="zh-CN" sz="2000" b="0" dirty="0" err="1"/>
                <a:t>i</a:t>
              </a:r>
              <a:r>
                <a:rPr lang="en-US" altLang="zh-CN" sz="2000" b="0" dirty="0"/>
                <a:t>.…k...</a:t>
              </a:r>
              <a:endParaRPr lang="en-US" altLang="zh-CN" sz="2000" b="0" dirty="0"/>
            </a:p>
          </p:txBody>
        </p:sp>
        <p:sp>
          <p:nvSpPr>
            <p:cNvPr id="22" name="Text Box 94"/>
            <p:cNvSpPr txBox="1">
              <a:spLocks noChangeArrowheads="1"/>
            </p:cNvSpPr>
            <p:nvPr/>
          </p:nvSpPr>
          <p:spPr bwMode="auto">
            <a:xfrm>
              <a:off x="1428" y="1933"/>
              <a:ext cx="635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0"/>
                <a:t> t’ &lt; t </a:t>
              </a:r>
              <a:endParaRPr lang="en-US" altLang="zh-CN" sz="2000" b="0"/>
            </a:p>
          </p:txBody>
        </p:sp>
        <p:sp>
          <p:nvSpPr>
            <p:cNvPr id="23" name="Line 95"/>
            <p:cNvSpPr>
              <a:spLocks noChangeShapeType="1"/>
            </p:cNvSpPr>
            <p:nvPr/>
          </p:nvSpPr>
          <p:spPr bwMode="auto">
            <a:xfrm>
              <a:off x="1564" y="2204"/>
              <a:ext cx="0" cy="609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/>
            </a:p>
          </p:txBody>
        </p:sp>
        <p:sp>
          <p:nvSpPr>
            <p:cNvPr id="24" name="Line 96"/>
            <p:cNvSpPr>
              <a:spLocks noChangeShapeType="1"/>
            </p:cNvSpPr>
            <p:nvPr/>
          </p:nvSpPr>
          <p:spPr bwMode="auto">
            <a:xfrm>
              <a:off x="1837" y="2204"/>
              <a:ext cx="0" cy="60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/>
            </a:p>
          </p:txBody>
        </p:sp>
      </p:grpSp>
      <p:sp>
        <p:nvSpPr>
          <p:cNvPr id="25" name="AutoShape 97"/>
          <p:cNvSpPr>
            <a:spLocks noChangeArrowheads="1"/>
          </p:cNvSpPr>
          <p:nvPr/>
        </p:nvSpPr>
        <p:spPr bwMode="auto">
          <a:xfrm>
            <a:off x="3719462" y="3287564"/>
            <a:ext cx="1081089" cy="288925"/>
          </a:xfrm>
          <a:prstGeom prst="rightArrow">
            <a:avLst>
              <a:gd name="adj1" fmla="val 50000"/>
              <a:gd name="adj2" fmla="val 68544"/>
            </a:avLst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endParaRPr lang="zh-CN" altLang="en-US" sz="2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26" name="Group 107"/>
          <p:cNvGrpSpPr/>
          <p:nvPr/>
        </p:nvGrpSpPr>
        <p:grpSpPr bwMode="auto">
          <a:xfrm>
            <a:off x="4945013" y="2655737"/>
            <a:ext cx="2374900" cy="1390650"/>
            <a:chOff x="2926" y="1944"/>
            <a:chExt cx="1496" cy="876"/>
          </a:xfrm>
        </p:grpSpPr>
        <p:sp>
          <p:nvSpPr>
            <p:cNvPr id="27" name="Text Box 99"/>
            <p:cNvSpPr txBox="1">
              <a:spLocks noChangeArrowheads="1"/>
            </p:cNvSpPr>
            <p:nvPr/>
          </p:nvSpPr>
          <p:spPr bwMode="auto">
            <a:xfrm>
              <a:off x="2926" y="2160"/>
              <a:ext cx="1405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0" dirty="0"/>
                <a:t> S</a:t>
              </a:r>
              <a:r>
                <a:rPr lang="en-US" altLang="zh-CN" sz="2000" b="0" baseline="-25000" dirty="0"/>
                <a:t>J</a:t>
              </a:r>
              <a:r>
                <a:rPr lang="en-US" altLang="zh-CN" sz="2000" b="0" dirty="0"/>
                <a:t>: …….……</a:t>
              </a:r>
              <a:r>
                <a:rPr lang="en-US" altLang="zh-CN" sz="2000" b="0" dirty="0" err="1"/>
                <a:t>i</a:t>
              </a:r>
              <a:r>
                <a:rPr lang="en-US" altLang="zh-CN" sz="2000" b="0" dirty="0"/>
                <a:t>…</a:t>
              </a:r>
              <a:endParaRPr lang="en-US" altLang="zh-CN" sz="2000" b="0" dirty="0"/>
            </a:p>
          </p:txBody>
        </p:sp>
        <p:sp>
          <p:nvSpPr>
            <p:cNvPr id="28" name="Text Box 100"/>
            <p:cNvSpPr txBox="1">
              <a:spLocks noChangeArrowheads="1"/>
            </p:cNvSpPr>
            <p:nvPr/>
          </p:nvSpPr>
          <p:spPr bwMode="auto">
            <a:xfrm>
              <a:off x="2960" y="2461"/>
              <a:ext cx="1462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0" dirty="0"/>
                <a:t>S’</a:t>
              </a:r>
              <a:r>
                <a:rPr lang="en-US" altLang="zh-CN" sz="2000" b="0" baseline="-25000" dirty="0"/>
                <a:t>I</a:t>
              </a:r>
              <a:r>
                <a:rPr lang="en-US" altLang="zh-CN" sz="2000" b="0" dirty="0"/>
                <a:t>: ……..k….</a:t>
              </a:r>
              <a:r>
                <a:rPr lang="en-US" altLang="zh-CN" sz="2000" b="0" dirty="0" err="1"/>
                <a:t>i</a:t>
              </a:r>
              <a:r>
                <a:rPr lang="en-US" altLang="zh-CN" sz="2000" b="0" dirty="0"/>
                <a:t>…..</a:t>
              </a:r>
              <a:endParaRPr lang="en-US" altLang="zh-CN" sz="2000" b="0" dirty="0"/>
            </a:p>
          </p:txBody>
        </p:sp>
        <p:sp>
          <p:nvSpPr>
            <p:cNvPr id="29" name="Text Box 101"/>
            <p:cNvSpPr txBox="1">
              <a:spLocks noChangeArrowheads="1"/>
            </p:cNvSpPr>
            <p:nvPr/>
          </p:nvSpPr>
          <p:spPr bwMode="auto">
            <a:xfrm>
              <a:off x="3583" y="1944"/>
              <a:ext cx="635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0" dirty="0"/>
                <a:t> t’ &lt; t</a:t>
              </a:r>
              <a:endParaRPr lang="en-US" altLang="zh-CN" sz="2000" b="0" dirty="0"/>
            </a:p>
          </p:txBody>
        </p:sp>
        <p:sp>
          <p:nvSpPr>
            <p:cNvPr id="30" name="Line 102"/>
            <p:cNvSpPr>
              <a:spLocks noChangeShapeType="1"/>
            </p:cNvSpPr>
            <p:nvPr/>
          </p:nvSpPr>
          <p:spPr bwMode="auto">
            <a:xfrm>
              <a:off x="3696" y="2217"/>
              <a:ext cx="0" cy="603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/>
            </a:p>
          </p:txBody>
        </p:sp>
        <p:sp>
          <p:nvSpPr>
            <p:cNvPr id="31" name="Line 103"/>
            <p:cNvSpPr>
              <a:spLocks noChangeShapeType="1"/>
            </p:cNvSpPr>
            <p:nvPr/>
          </p:nvSpPr>
          <p:spPr bwMode="auto">
            <a:xfrm>
              <a:off x="3969" y="2204"/>
              <a:ext cx="0" cy="59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0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判断</a:t>
            </a:r>
            <a:r>
              <a:rPr lang="en-US" altLang="zh-CN" sz="4000" dirty="0"/>
              <a:t>J</a:t>
            </a:r>
            <a:r>
              <a:rPr lang="zh-CN" altLang="en-US" sz="4000" dirty="0"/>
              <a:t>是可行解的策略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3890" y="1847852"/>
            <a:ext cx="10515600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直观方法</a:t>
            </a:r>
            <a:r>
              <a:rPr lang="en-US" altLang="zh-CN" sz="2400" dirty="0"/>
              <a:t>——</a:t>
            </a:r>
            <a:r>
              <a:rPr lang="zh-CN" altLang="en-US" sz="2400" dirty="0"/>
              <a:t>检验</a:t>
            </a:r>
            <a:r>
              <a:rPr lang="en-US" altLang="zh-CN" sz="2400" dirty="0"/>
              <a:t>J</a:t>
            </a:r>
            <a:r>
              <a:rPr lang="zh-CN" altLang="en-US" sz="2400" dirty="0"/>
              <a:t>的所有可能的排列：</a:t>
            </a:r>
            <a:endParaRPr lang="zh-CN" altLang="en-US" sz="2400" dirty="0"/>
          </a:p>
          <a:p>
            <a:pPr lvl="1">
              <a:lnSpc>
                <a:spcPct val="150000"/>
              </a:lnSpc>
            </a:pPr>
            <a:r>
              <a:rPr kumimoji="1" lang="en-US" altLang="zh-CN" sz="2400" dirty="0"/>
              <a:t>б=i</a:t>
            </a:r>
            <a:r>
              <a:rPr kumimoji="1" lang="en-US" altLang="zh-CN" sz="2400" baseline="-25000" dirty="0"/>
              <a:t>1</a:t>
            </a:r>
            <a:r>
              <a:rPr kumimoji="1" lang="en-US" altLang="zh-CN" sz="2400" dirty="0"/>
              <a:t>,i</a:t>
            </a:r>
            <a:r>
              <a:rPr kumimoji="1" lang="en-US" altLang="zh-CN" sz="2400" baseline="-25000" dirty="0"/>
              <a:t>2</a:t>
            </a:r>
            <a:r>
              <a:rPr kumimoji="1" lang="en-US" altLang="zh-CN" sz="2400" dirty="0"/>
              <a:t>,…,</a:t>
            </a:r>
            <a:r>
              <a:rPr kumimoji="1" lang="en-US" altLang="zh-CN" sz="2400" dirty="0" err="1"/>
              <a:t>i</a:t>
            </a:r>
            <a:r>
              <a:rPr kumimoji="1" lang="en-US" altLang="zh-CN" sz="2400" baseline="-25000" dirty="0" err="1"/>
              <a:t>k</a:t>
            </a:r>
            <a:r>
              <a:rPr kumimoji="1" lang="zh-CN" altLang="en-US" sz="2400" dirty="0"/>
              <a:t>是</a:t>
            </a:r>
            <a:r>
              <a:rPr kumimoji="1" lang="en-US" altLang="zh-CN" sz="2400" dirty="0"/>
              <a:t>J</a:t>
            </a:r>
            <a:r>
              <a:rPr kumimoji="1" lang="zh-CN" altLang="en-US" sz="2400" dirty="0"/>
              <a:t>中作业的一种排列</a:t>
            </a:r>
            <a:r>
              <a:rPr kumimoji="1" lang="en-US" altLang="zh-CN" sz="2400" dirty="0"/>
              <a:t>;</a:t>
            </a:r>
            <a:endParaRPr kumimoji="1" lang="en-US" altLang="zh-CN" sz="2400" dirty="0"/>
          </a:p>
          <a:p>
            <a:pPr lvl="1">
              <a:lnSpc>
                <a:spcPct val="150000"/>
              </a:lnSpc>
            </a:pPr>
            <a:r>
              <a:rPr kumimoji="1" lang="zh-CN" altLang="en-US" sz="2400" dirty="0"/>
              <a:t>完成作业</a:t>
            </a:r>
            <a:r>
              <a:rPr kumimoji="1" lang="en-US" altLang="zh-CN" sz="2400" dirty="0" err="1"/>
              <a:t>i</a:t>
            </a:r>
            <a:r>
              <a:rPr kumimoji="1" lang="en-US" altLang="zh-CN" sz="2400" baseline="-25000" dirty="0" err="1"/>
              <a:t>j</a:t>
            </a:r>
            <a:r>
              <a:rPr kumimoji="1" lang="zh-CN" altLang="en-US" sz="2400" dirty="0"/>
              <a:t>的最早时间是</a:t>
            </a:r>
            <a:r>
              <a:rPr kumimoji="1" lang="en-US" altLang="zh-CN" sz="2400" dirty="0"/>
              <a:t>j</a:t>
            </a:r>
            <a:r>
              <a:rPr kumimoji="1" lang="zh-CN" altLang="en-US" sz="2400" dirty="0"/>
              <a:t>，</a:t>
            </a:r>
            <a:r>
              <a:rPr kumimoji="1" lang="en-US" altLang="zh-CN" sz="2400" dirty="0"/>
              <a:t>1≤j≤k</a:t>
            </a:r>
            <a:r>
              <a:rPr kumimoji="1" lang="zh-CN" altLang="en-US" sz="2400" dirty="0"/>
              <a:t>；</a:t>
            </a:r>
            <a:endParaRPr kumimoji="1" lang="zh-CN" altLang="en-US" sz="2400" dirty="0"/>
          </a:p>
          <a:p>
            <a:pPr lvl="1">
              <a:lnSpc>
                <a:spcPct val="150000"/>
              </a:lnSpc>
            </a:pPr>
            <a:r>
              <a:rPr kumimoji="1" lang="zh-CN" altLang="en-US" sz="2400" dirty="0"/>
              <a:t>若排列中的每个作业的</a:t>
            </a:r>
            <a:r>
              <a:rPr kumimoji="1" lang="en-US" altLang="zh-CN" sz="2400" dirty="0" err="1"/>
              <a:t>d</a:t>
            </a:r>
            <a:r>
              <a:rPr kumimoji="1" lang="en-US" altLang="zh-CN" sz="2400" baseline="-25000" dirty="0" err="1"/>
              <a:t>ij</a:t>
            </a:r>
            <a:r>
              <a:rPr kumimoji="1" lang="en-US" altLang="zh-CN" sz="2400" dirty="0" err="1"/>
              <a:t>≥j</a:t>
            </a:r>
            <a:r>
              <a:rPr kumimoji="1" lang="zh-CN" altLang="en-US" sz="2400" dirty="0"/>
              <a:t>，则</a:t>
            </a:r>
            <a:r>
              <a:rPr kumimoji="1" lang="en-US" altLang="zh-CN" sz="2400" dirty="0"/>
              <a:t>б</a:t>
            </a:r>
            <a:r>
              <a:rPr kumimoji="1" lang="zh-CN" altLang="en-US" sz="2400" dirty="0"/>
              <a:t>是一个允许的调度序列，</a:t>
            </a:r>
            <a:r>
              <a:rPr kumimoji="1" lang="en-US" altLang="zh-CN" sz="2400" dirty="0"/>
              <a:t>J</a:t>
            </a:r>
            <a:r>
              <a:rPr kumimoji="1" lang="zh-CN" altLang="en-US" sz="2400" dirty="0"/>
              <a:t>是一个可行解；否则，检验其他排列形式。</a:t>
            </a:r>
            <a:endParaRPr kumimoji="1"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高效方法</a:t>
            </a: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——</a:t>
            </a:r>
            <a:r>
              <a:rPr lang="zh-CN" altLang="en-US" sz="2400" dirty="0">
                <a:solidFill>
                  <a:srgbClr val="FF0000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检验一种特殊的排列：</a:t>
            </a:r>
            <a:endParaRPr lang="en-US" altLang="zh-CN" sz="2400" dirty="0">
              <a:solidFill>
                <a:srgbClr val="FF0000"/>
              </a:solidFill>
              <a:latin typeface="Arial" panose="020B0604020202020204" pitchFamily="34" charset="0"/>
              <a:ea typeface="幼圆" panose="02010509060101010101" pitchFamily="49" charset="-122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sz="2100" dirty="0">
                <a:solidFill>
                  <a:srgbClr val="FF0000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按期限值的非降次序</a:t>
            </a:r>
            <a:endParaRPr lang="zh-CN" altLang="en-US" sz="2100" dirty="0">
              <a:solidFill>
                <a:srgbClr val="FF0000"/>
              </a:solidFill>
              <a:latin typeface="Arial" panose="020B0604020202020204" pitchFamily="34" charset="0"/>
              <a:ea typeface="幼圆" panose="02010509060101010101" pitchFamily="49" charset="-122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E838A2-A49A-4A20-A5DD-EFD81F6874A2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5400" y="188641"/>
            <a:ext cx="10515600" cy="792088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定理</a:t>
            </a:r>
            <a:r>
              <a:rPr lang="en-US" altLang="zh-CN" sz="4000" dirty="0"/>
              <a:t>5.3</a:t>
            </a:r>
            <a:r>
              <a:rPr kumimoji="1" lang="zh-CN" altLang="en-US" sz="4000" dirty="0"/>
              <a:t>作业调度问题的</a:t>
            </a:r>
            <a:r>
              <a:rPr lang="zh-CN" altLang="en-US" sz="4000" dirty="0"/>
              <a:t>可行</a:t>
            </a:r>
            <a:r>
              <a:rPr kumimoji="1" lang="zh-CN" altLang="en-US" sz="4000" dirty="0"/>
              <a:t>调度证明</a:t>
            </a:r>
            <a:r>
              <a:rPr kumimoji="1" lang="en-US" altLang="zh-CN" sz="4000" dirty="0"/>
              <a:t> </a:t>
            </a:r>
            <a:endParaRPr lang="zh-CN" altLang="en-US" sz="4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E838A2-A49A-4A20-A5DD-EFD81F6874A2}" type="slidenum">
              <a:rPr lang="en-US" altLang="zh-CN" smtClean="0"/>
            </a:fld>
            <a:endParaRPr lang="en-US" altLang="zh-CN"/>
          </a:p>
        </p:txBody>
      </p:sp>
      <p:sp>
        <p:nvSpPr>
          <p:cNvPr id="7" name="TextBox 7"/>
          <p:cNvSpPr txBox="1"/>
          <p:nvPr/>
        </p:nvSpPr>
        <p:spPr>
          <a:xfrm flipH="1">
            <a:off x="695400" y="1052736"/>
            <a:ext cx="10729192" cy="13111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400" dirty="0">
                <a:latin typeface="幼圆" panose="02010509060101010101" pitchFamily="49" charset="-122"/>
                <a:ea typeface="幼圆" panose="02010509060101010101" pitchFamily="49" charset="-122"/>
              </a:rPr>
              <a:t>定理</a:t>
            </a:r>
            <a:r>
              <a:rPr lang="en-US" altLang="zh-CN" sz="24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5.3</a:t>
            </a:r>
            <a:r>
              <a:rPr lang="zh-CN" altLang="en-US" sz="2400" dirty="0">
                <a:latin typeface="幼圆" panose="02010509060101010101" pitchFamily="49" charset="-122"/>
                <a:ea typeface="幼圆" panose="02010509060101010101" pitchFamily="49" charset="-122"/>
              </a:rPr>
              <a:t>：设</a:t>
            </a:r>
            <a:r>
              <a:rPr lang="en-US" altLang="zh-CN" sz="24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J</a:t>
            </a:r>
            <a:r>
              <a:rPr lang="zh-CN" altLang="en-US" sz="2400" dirty="0">
                <a:latin typeface="幼圆" panose="02010509060101010101" pitchFamily="49" charset="-122"/>
                <a:ea typeface="幼圆" panose="02010509060101010101" pitchFamily="49" charset="-122"/>
              </a:rPr>
              <a:t>是</a:t>
            </a:r>
            <a:r>
              <a:rPr lang="en-US" altLang="zh-CN" sz="24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k</a:t>
            </a:r>
            <a:r>
              <a:rPr lang="zh-CN" altLang="en-US" sz="2400" dirty="0">
                <a:latin typeface="幼圆" panose="02010509060101010101" pitchFamily="49" charset="-122"/>
                <a:ea typeface="幼圆" panose="02010509060101010101" pitchFamily="49" charset="-122"/>
              </a:rPr>
              <a:t>个作业的集合</a:t>
            </a:r>
            <a:r>
              <a:rPr lang="en-US" altLang="zh-CN" sz="2400" dirty="0">
                <a:latin typeface="幼圆" panose="02010509060101010101" pitchFamily="49" charset="-122"/>
                <a:ea typeface="幼圆" panose="02010509060101010101" pitchFamily="49" charset="-122"/>
              </a:rPr>
              <a:t>, </a:t>
            </a:r>
            <a:r>
              <a:rPr lang="en-US" altLang="zh-CN" sz="24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б=i</a:t>
            </a:r>
            <a:r>
              <a:rPr lang="en-US" altLang="zh-CN" sz="2400" baseline="-250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1</a:t>
            </a:r>
            <a:r>
              <a:rPr lang="en-US" altLang="zh-CN" sz="24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,i</a:t>
            </a:r>
            <a:r>
              <a:rPr lang="en-US" altLang="zh-CN" sz="2400" baseline="-250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2</a:t>
            </a:r>
            <a:r>
              <a:rPr lang="en-US" altLang="zh-CN" sz="24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,…,</a:t>
            </a:r>
            <a:r>
              <a:rPr lang="en-US" altLang="zh-CN" sz="2400" dirty="0" err="1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i</a:t>
            </a:r>
            <a:r>
              <a:rPr lang="en-US" altLang="zh-CN" sz="2400" baseline="-25000" dirty="0" err="1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k</a:t>
            </a:r>
            <a:r>
              <a:rPr lang="zh-CN" altLang="en-US" sz="2400" dirty="0">
                <a:latin typeface="幼圆" panose="02010509060101010101" pitchFamily="49" charset="-122"/>
                <a:ea typeface="幼圆" panose="02010509060101010101" pitchFamily="49" charset="-122"/>
              </a:rPr>
              <a:t>是</a:t>
            </a:r>
            <a:r>
              <a:rPr lang="en-US" altLang="zh-CN" sz="24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J</a:t>
            </a:r>
            <a:r>
              <a:rPr lang="zh-CN" altLang="en-US" sz="2400" dirty="0">
                <a:latin typeface="幼圆" panose="02010509060101010101" pitchFamily="49" charset="-122"/>
                <a:ea typeface="幼圆" panose="02010509060101010101" pitchFamily="49" charset="-122"/>
              </a:rPr>
              <a:t>中作业的一种排列</a:t>
            </a:r>
            <a:r>
              <a:rPr lang="en-US" altLang="zh-CN" sz="2400" dirty="0">
                <a:latin typeface="幼圆" panose="02010509060101010101" pitchFamily="49" charset="-122"/>
                <a:ea typeface="幼圆" panose="02010509060101010101" pitchFamily="49" charset="-122"/>
              </a:rPr>
              <a:t>, </a:t>
            </a:r>
            <a:r>
              <a:rPr lang="zh-CN" altLang="en-US" sz="2400" dirty="0">
                <a:latin typeface="幼圆" panose="02010509060101010101" pitchFamily="49" charset="-122"/>
                <a:ea typeface="幼圆" panose="02010509060101010101" pitchFamily="49" charset="-122"/>
              </a:rPr>
              <a:t>它使得</a:t>
            </a:r>
            <a:r>
              <a:rPr lang="en-US" altLang="zh-CN" sz="24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d</a:t>
            </a:r>
            <a:r>
              <a:rPr lang="en-US" altLang="zh-CN" sz="2400" baseline="-250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i1</a:t>
            </a:r>
            <a:r>
              <a:rPr lang="en-US" altLang="zh-CN" sz="24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≤d</a:t>
            </a:r>
            <a:r>
              <a:rPr lang="en-US" altLang="zh-CN" sz="2400" baseline="-250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i2</a:t>
            </a:r>
            <a:r>
              <a:rPr lang="en-US" altLang="zh-CN" sz="24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≤…≤</a:t>
            </a:r>
            <a:r>
              <a:rPr lang="en-US" altLang="zh-CN" sz="2400" dirty="0" err="1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d</a:t>
            </a:r>
            <a:r>
              <a:rPr lang="en-US" altLang="zh-CN" sz="2400" baseline="-25000" dirty="0" err="1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ik</a:t>
            </a:r>
            <a:r>
              <a:rPr lang="zh-CN" altLang="en-US" sz="2400" dirty="0">
                <a:latin typeface="幼圆" panose="02010509060101010101" pitchFamily="49" charset="-122"/>
                <a:ea typeface="幼圆" panose="02010509060101010101" pitchFamily="49" charset="-122"/>
              </a:rPr>
              <a:t>。</a:t>
            </a:r>
            <a:r>
              <a:rPr lang="en-US" altLang="zh-CN" sz="24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J</a:t>
            </a:r>
            <a:r>
              <a:rPr lang="zh-CN" altLang="en-US" sz="2400" dirty="0">
                <a:latin typeface="幼圆" panose="02010509060101010101" pitchFamily="49" charset="-122"/>
                <a:ea typeface="幼圆" panose="02010509060101010101" pitchFamily="49" charset="-122"/>
              </a:rPr>
              <a:t>是一个可行解</a:t>
            </a:r>
            <a:r>
              <a:rPr lang="en-US" altLang="zh-CN" sz="2400" dirty="0">
                <a:latin typeface="幼圆" panose="02010509060101010101" pitchFamily="49" charset="-122"/>
                <a:ea typeface="幼圆" panose="02010509060101010101" pitchFamily="49" charset="-122"/>
              </a:rPr>
              <a:t>, </a:t>
            </a:r>
            <a:r>
              <a:rPr lang="zh-CN" altLang="en-US" sz="2400" dirty="0">
                <a:latin typeface="幼圆" panose="02010509060101010101" pitchFamily="49" charset="-122"/>
                <a:ea typeface="幼圆" panose="02010509060101010101" pitchFamily="49" charset="-122"/>
              </a:rPr>
              <a:t>当且仅当</a:t>
            </a:r>
            <a:r>
              <a:rPr lang="en-US" altLang="zh-CN" sz="24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J</a:t>
            </a:r>
            <a:r>
              <a:rPr lang="zh-CN" altLang="en-US" sz="2400" dirty="0">
                <a:latin typeface="幼圆" panose="02010509060101010101" pitchFamily="49" charset="-122"/>
                <a:ea typeface="幼圆" panose="02010509060101010101" pitchFamily="49" charset="-122"/>
              </a:rPr>
              <a:t>中的作业可以按照</a:t>
            </a:r>
            <a:r>
              <a:rPr lang="en-US" altLang="zh-CN" sz="24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б</a:t>
            </a:r>
            <a:r>
              <a:rPr lang="zh-CN" altLang="en-US" sz="2400" dirty="0">
                <a:latin typeface="幼圆" panose="02010509060101010101" pitchFamily="49" charset="-122"/>
                <a:ea typeface="幼圆" panose="02010509060101010101" pitchFamily="49" charset="-122"/>
              </a:rPr>
              <a:t>的次序而又不违反任何一个期限的情况来处理。</a:t>
            </a:r>
            <a:endParaRPr lang="zh-CN" altLang="en-US" sz="24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>
          <a:xfrm>
            <a:off x="623392" y="2420888"/>
            <a:ext cx="11079386" cy="2952328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2400" dirty="0"/>
              <a:t>证明思路：</a:t>
            </a:r>
            <a:endParaRPr lang="en-US" altLang="zh-CN" sz="2400" dirty="0"/>
          </a:p>
          <a:p>
            <a:pPr lvl="1"/>
            <a:r>
              <a:rPr lang="zh-CN" altLang="en-US" sz="2400" dirty="0"/>
              <a:t>如果</a:t>
            </a:r>
            <a:r>
              <a:rPr lang="en-US" altLang="zh-CN" sz="2400" dirty="0"/>
              <a:t>J</a:t>
            </a:r>
            <a:r>
              <a:rPr lang="zh-CN" altLang="en-US" sz="2400" dirty="0"/>
              <a:t>中的作业可以按照</a:t>
            </a:r>
            <a:r>
              <a:rPr kumimoji="1" lang="en-US" altLang="zh-CN" sz="2400" dirty="0"/>
              <a:t>б</a:t>
            </a:r>
            <a:r>
              <a:rPr kumimoji="1" lang="zh-CN" altLang="en-US" sz="2400" dirty="0"/>
              <a:t>的次序而又不违反任何一个期限，则</a:t>
            </a:r>
            <a:r>
              <a:rPr kumimoji="1" lang="en-US" altLang="zh-CN" sz="2400" dirty="0"/>
              <a:t>J</a:t>
            </a:r>
            <a:r>
              <a:rPr kumimoji="1" lang="zh-CN" altLang="en-US" sz="2400" dirty="0"/>
              <a:t>是一个可行解。</a:t>
            </a:r>
            <a:endParaRPr lang="zh-CN" altLang="en-US" sz="2400" dirty="0"/>
          </a:p>
          <a:p>
            <a:pPr lvl="1"/>
            <a:r>
              <a:rPr lang="zh-CN" altLang="en-US" sz="2400" dirty="0"/>
              <a:t>若</a:t>
            </a:r>
            <a:r>
              <a:rPr lang="en-US" altLang="zh-CN" sz="2400" dirty="0"/>
              <a:t>J</a:t>
            </a:r>
            <a:r>
              <a:rPr lang="zh-CN" altLang="en-US" sz="2400" dirty="0"/>
              <a:t>是可行解，则必存在一个排列</a:t>
            </a:r>
            <a:r>
              <a:rPr kumimoji="1" lang="en-US" altLang="zh-CN" sz="2400" dirty="0"/>
              <a:t>б’</a:t>
            </a:r>
            <a:r>
              <a:rPr lang="en-US" altLang="zh-CN" sz="2400" dirty="0"/>
              <a:t>=r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,r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,…,</a:t>
            </a:r>
            <a:r>
              <a:rPr lang="en-US" altLang="zh-CN" sz="2400" dirty="0" err="1"/>
              <a:t>r</a:t>
            </a:r>
            <a:r>
              <a:rPr lang="en-US" altLang="zh-CN" sz="2400" baseline="-25000" dirty="0" err="1"/>
              <a:t>k</a:t>
            </a:r>
            <a:r>
              <a:rPr lang="zh-CN" altLang="en-US" sz="2400" dirty="0"/>
              <a:t>，使得</a:t>
            </a:r>
            <a:r>
              <a:rPr lang="en-US" altLang="zh-CN" sz="2400" dirty="0" err="1"/>
              <a:t>d</a:t>
            </a:r>
            <a:r>
              <a:rPr lang="en-US" altLang="zh-CN" sz="2400" baseline="-25000" dirty="0" err="1"/>
              <a:t>rj</a:t>
            </a:r>
            <a:r>
              <a:rPr lang="en-US" altLang="zh-CN" sz="2400" dirty="0" err="1"/>
              <a:t>≥j</a:t>
            </a:r>
            <a:r>
              <a:rPr lang="zh-CN" altLang="en-US" sz="2400" dirty="0"/>
              <a:t>，</a:t>
            </a:r>
            <a:r>
              <a:rPr lang="en-US" altLang="zh-CN" sz="2400" dirty="0"/>
              <a:t>1≤j≤k</a:t>
            </a:r>
            <a:r>
              <a:rPr lang="zh-CN" altLang="en-US" sz="2400" dirty="0"/>
              <a:t>。</a:t>
            </a:r>
            <a:endParaRPr lang="zh-CN" altLang="en-US" sz="2400" dirty="0"/>
          </a:p>
          <a:p>
            <a:pPr lvl="2"/>
            <a:r>
              <a:rPr lang="zh-CN" altLang="en-US" sz="2400" dirty="0"/>
              <a:t>假设</a:t>
            </a:r>
            <a:r>
              <a:rPr kumimoji="1" lang="en-US" altLang="zh-CN" sz="2400" dirty="0" err="1"/>
              <a:t>б’</a:t>
            </a:r>
            <a:r>
              <a:rPr lang="en-US" altLang="zh-CN" sz="2400" dirty="0" err="1"/>
              <a:t>≠</a:t>
            </a:r>
            <a:r>
              <a:rPr kumimoji="1" lang="en-US" altLang="zh-CN" sz="2400" dirty="0" err="1"/>
              <a:t>б</a:t>
            </a:r>
            <a:r>
              <a:rPr kumimoji="1" lang="zh-CN" altLang="en-US" sz="2400" dirty="0"/>
              <a:t>，令</a:t>
            </a:r>
            <a:r>
              <a:rPr kumimoji="1" lang="en-US" altLang="zh-CN" sz="2400" dirty="0"/>
              <a:t>a</a:t>
            </a:r>
            <a:r>
              <a:rPr kumimoji="1" lang="zh-CN" altLang="en-US" sz="2400" dirty="0"/>
              <a:t>是使得</a:t>
            </a:r>
            <a:r>
              <a:rPr kumimoji="1" lang="en-US" altLang="zh-CN" sz="2400" dirty="0" err="1"/>
              <a:t>r</a:t>
            </a:r>
            <a:r>
              <a:rPr kumimoji="1" lang="en-US" altLang="zh-CN" sz="2400" baseline="-25000" dirty="0" err="1"/>
              <a:t>a</a:t>
            </a:r>
            <a:r>
              <a:rPr kumimoji="1" lang="en-US" altLang="en-US" sz="2400" dirty="0" err="1"/>
              <a:t>≠</a:t>
            </a:r>
            <a:r>
              <a:rPr kumimoji="1" lang="en-US" altLang="zh-CN" sz="2400" dirty="0" err="1"/>
              <a:t>i</a:t>
            </a:r>
            <a:r>
              <a:rPr kumimoji="1" lang="en-US" altLang="zh-CN" sz="2400" baseline="-25000" dirty="0" err="1"/>
              <a:t>a</a:t>
            </a:r>
            <a:r>
              <a:rPr kumimoji="1" lang="zh-CN" altLang="en-US" sz="2400" dirty="0"/>
              <a:t>的最小下标；</a:t>
            </a:r>
            <a:r>
              <a:rPr lang="zh-CN" altLang="en-US" sz="2400" dirty="0"/>
              <a:t>设</a:t>
            </a:r>
            <a:r>
              <a:rPr kumimoji="1" lang="en-US" altLang="zh-CN" sz="2400" dirty="0" err="1"/>
              <a:t>r</a:t>
            </a:r>
            <a:r>
              <a:rPr kumimoji="1" lang="en-US" altLang="zh-CN" sz="2400" baseline="-25000" dirty="0" err="1"/>
              <a:t>b</a:t>
            </a:r>
            <a:r>
              <a:rPr kumimoji="1" lang="en-US" altLang="zh-CN" sz="2400" dirty="0"/>
              <a:t>=</a:t>
            </a:r>
            <a:r>
              <a:rPr kumimoji="1" lang="en-US" altLang="zh-CN" sz="2400" dirty="0" err="1"/>
              <a:t>i</a:t>
            </a:r>
            <a:r>
              <a:rPr kumimoji="1" lang="en-US" altLang="zh-CN" sz="2400" baseline="-25000" dirty="0" err="1"/>
              <a:t>a</a:t>
            </a:r>
            <a:r>
              <a:rPr kumimoji="1" lang="zh-CN" altLang="en-US" sz="2400" dirty="0"/>
              <a:t>，显然</a:t>
            </a:r>
            <a:r>
              <a:rPr kumimoji="1" lang="en-US" altLang="zh-CN" sz="2400" dirty="0"/>
              <a:t>b&gt;a</a:t>
            </a:r>
            <a:r>
              <a:rPr kumimoji="1" lang="zh-CN" altLang="en-US" sz="2400" dirty="0"/>
              <a:t>。</a:t>
            </a:r>
            <a:endParaRPr kumimoji="1" lang="zh-CN" altLang="en-US" sz="2400" dirty="0"/>
          </a:p>
          <a:p>
            <a:pPr lvl="2"/>
            <a:r>
              <a:rPr lang="zh-CN" altLang="en-US" sz="2400" dirty="0"/>
              <a:t>在</a:t>
            </a:r>
            <a:r>
              <a:rPr kumimoji="1" lang="en-US" altLang="zh-CN" sz="2400" dirty="0"/>
              <a:t>б’</a:t>
            </a:r>
            <a:r>
              <a:rPr lang="zh-CN" altLang="en-US" sz="2400" dirty="0"/>
              <a:t>中交换</a:t>
            </a:r>
            <a:r>
              <a:rPr lang="en-US" altLang="zh-CN" sz="2400" dirty="0" err="1"/>
              <a:t>r</a:t>
            </a:r>
            <a:r>
              <a:rPr lang="en-US" altLang="zh-CN" sz="2400" baseline="-25000" dirty="0" err="1"/>
              <a:t>a</a:t>
            </a:r>
            <a:r>
              <a:rPr lang="zh-CN" altLang="en-US" sz="2400" dirty="0"/>
              <a:t>与</a:t>
            </a:r>
            <a:r>
              <a:rPr lang="en-US" altLang="zh-CN" sz="2400" dirty="0" err="1"/>
              <a:t>r</a:t>
            </a:r>
            <a:r>
              <a:rPr lang="en-US" altLang="zh-CN" sz="2400" baseline="-25000" dirty="0" err="1"/>
              <a:t>b</a:t>
            </a:r>
            <a:r>
              <a:rPr lang="zh-CN" altLang="en-US" sz="2400" dirty="0"/>
              <a:t>的位置，产生新的可行排列</a:t>
            </a:r>
            <a:r>
              <a:rPr kumimoji="1" lang="en-US" altLang="zh-CN" sz="2400" dirty="0"/>
              <a:t>б”</a:t>
            </a:r>
            <a:r>
              <a:rPr lang="zh-CN" altLang="en-US" sz="2400" dirty="0"/>
              <a:t>。</a:t>
            </a:r>
            <a:endParaRPr lang="zh-CN" altLang="en-US" sz="2400" dirty="0"/>
          </a:p>
          <a:p>
            <a:pPr lvl="1"/>
            <a:r>
              <a:rPr lang="zh-CN" altLang="en-US" sz="2400" dirty="0"/>
              <a:t>连续使用这种方法，就将</a:t>
            </a:r>
            <a:r>
              <a:rPr kumimoji="1" lang="en-US" altLang="zh-CN" sz="2400" dirty="0"/>
              <a:t>б’</a:t>
            </a:r>
            <a:r>
              <a:rPr lang="zh-CN" altLang="en-US" sz="2400" dirty="0"/>
              <a:t>转换成</a:t>
            </a:r>
            <a:r>
              <a:rPr kumimoji="1" lang="en-US" altLang="zh-CN" sz="2400" dirty="0"/>
              <a:t>б</a:t>
            </a:r>
            <a:r>
              <a:rPr kumimoji="1" lang="zh-CN" altLang="en-US" sz="2400" dirty="0"/>
              <a:t>且不违反任何一个期限。</a:t>
            </a:r>
            <a:endParaRPr lang="zh-CN" altLang="en-US" sz="2400" dirty="0"/>
          </a:p>
        </p:txBody>
      </p:sp>
      <p:sp>
        <p:nvSpPr>
          <p:cNvPr id="9" name="AutoShape 4"/>
          <p:cNvSpPr>
            <a:spLocks noChangeArrowheads="1"/>
          </p:cNvSpPr>
          <p:nvPr/>
        </p:nvSpPr>
        <p:spPr bwMode="auto">
          <a:xfrm>
            <a:off x="479376" y="3500165"/>
            <a:ext cx="504825" cy="216867"/>
          </a:xfrm>
          <a:prstGeom prst="rightArrow">
            <a:avLst>
              <a:gd name="adj1" fmla="val 50000"/>
              <a:gd name="adj2" fmla="val 66728"/>
            </a:avLst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b="0"/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448194" y="3025883"/>
            <a:ext cx="504826" cy="218461"/>
          </a:xfrm>
          <a:prstGeom prst="leftArrow">
            <a:avLst>
              <a:gd name="adj1" fmla="val 50000"/>
              <a:gd name="adj2" fmla="val 66241"/>
            </a:avLst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b="0"/>
          </a:p>
        </p:txBody>
      </p:sp>
      <p:grpSp>
        <p:nvGrpSpPr>
          <p:cNvPr id="11" name="Group 15"/>
          <p:cNvGrpSpPr/>
          <p:nvPr/>
        </p:nvGrpSpPr>
        <p:grpSpPr bwMode="auto">
          <a:xfrm>
            <a:off x="972646" y="5361038"/>
            <a:ext cx="3289300" cy="1079500"/>
            <a:chOff x="748" y="2795"/>
            <a:chExt cx="2072" cy="680"/>
          </a:xfrm>
        </p:grpSpPr>
        <p:sp>
          <p:nvSpPr>
            <p:cNvPr id="12" name="Text Box 8"/>
            <p:cNvSpPr txBox="1">
              <a:spLocks noChangeArrowheads="1"/>
            </p:cNvSpPr>
            <p:nvPr/>
          </p:nvSpPr>
          <p:spPr bwMode="auto">
            <a:xfrm>
              <a:off x="748" y="2795"/>
              <a:ext cx="207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0" dirty="0">
                  <a:solidFill>
                    <a:srgbClr val="FF0000"/>
                  </a:solidFill>
                  <a:cs typeface="Arial" panose="020B0604020202020204" pitchFamily="34" charset="0"/>
                </a:rPr>
                <a:t> </a:t>
              </a:r>
              <a:r>
                <a:rPr kumimoji="1" lang="en-US" altLang="zh-CN" sz="2400" b="0" dirty="0">
                  <a:solidFill>
                    <a:srgbClr val="FF0000"/>
                  </a:solidFill>
                  <a:cs typeface="Arial" panose="020B0604020202020204" pitchFamily="34" charset="0"/>
                </a:rPr>
                <a:t>б’</a:t>
              </a:r>
              <a:r>
                <a:rPr lang="en-US" altLang="zh-CN" sz="2400" b="0" dirty="0">
                  <a:solidFill>
                    <a:srgbClr val="FF0000"/>
                  </a:solidFill>
                  <a:cs typeface="Arial" panose="020B0604020202020204" pitchFamily="34" charset="0"/>
                </a:rPr>
                <a:t> : ……</a:t>
              </a:r>
              <a:r>
                <a:rPr lang="en-US" altLang="zh-CN" sz="2400" b="0" dirty="0" err="1">
                  <a:solidFill>
                    <a:srgbClr val="FF0000"/>
                  </a:solidFill>
                  <a:cs typeface="Arial" panose="020B0604020202020204" pitchFamily="34" charset="0"/>
                </a:rPr>
                <a:t>r</a:t>
              </a:r>
              <a:r>
                <a:rPr kumimoji="1" lang="en-US" altLang="zh-CN" sz="2400" b="0" baseline="-25000" dirty="0" err="1">
                  <a:solidFill>
                    <a:srgbClr val="FF0000"/>
                  </a:solidFill>
                  <a:cs typeface="Arial" panose="020B0604020202020204" pitchFamily="34" charset="0"/>
                </a:rPr>
                <a:t>a</a:t>
              </a:r>
              <a:r>
                <a:rPr lang="en-US" altLang="zh-CN" sz="2400" b="0" dirty="0" err="1">
                  <a:solidFill>
                    <a:srgbClr val="FF0000"/>
                  </a:solidFill>
                  <a:cs typeface="Arial" panose="020B0604020202020204" pitchFamily="34" charset="0"/>
                </a:rPr>
                <a:t>.</a:t>
              </a:r>
              <a:r>
                <a:rPr lang="en-US" altLang="zh-CN" sz="2400" b="0" dirty="0">
                  <a:solidFill>
                    <a:srgbClr val="FF0000"/>
                  </a:solidFill>
                  <a:cs typeface="Arial" panose="020B0604020202020204" pitchFamily="34" charset="0"/>
                </a:rPr>
                <a:t>…...…..</a:t>
              </a:r>
              <a:endParaRPr lang="en-US" altLang="zh-CN" sz="2400" b="0" dirty="0">
                <a:solidFill>
                  <a:srgbClr val="FF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3" name="Text Box 9"/>
            <p:cNvSpPr txBox="1">
              <a:spLocks noChangeArrowheads="1"/>
            </p:cNvSpPr>
            <p:nvPr/>
          </p:nvSpPr>
          <p:spPr bwMode="auto">
            <a:xfrm>
              <a:off x="839" y="3096"/>
              <a:ext cx="18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400" b="0" dirty="0">
                  <a:solidFill>
                    <a:srgbClr val="FF0000"/>
                  </a:solidFill>
                  <a:cs typeface="Arial" panose="020B0604020202020204" pitchFamily="34" charset="0"/>
                </a:rPr>
                <a:t>б</a:t>
              </a:r>
              <a:r>
                <a:rPr lang="en-US" altLang="zh-CN" sz="2400" b="0" dirty="0">
                  <a:solidFill>
                    <a:srgbClr val="FF0000"/>
                  </a:solidFill>
                  <a:cs typeface="Arial" panose="020B0604020202020204" pitchFamily="34" charset="0"/>
                </a:rPr>
                <a:t> : ……</a:t>
              </a:r>
              <a:r>
                <a:rPr lang="en-US" altLang="zh-CN" sz="2400" b="0" dirty="0" err="1">
                  <a:solidFill>
                    <a:srgbClr val="FF0000"/>
                  </a:solidFill>
                  <a:cs typeface="Arial" panose="020B0604020202020204" pitchFamily="34" charset="0"/>
                </a:rPr>
                <a:t>i</a:t>
              </a:r>
              <a:r>
                <a:rPr kumimoji="1" lang="en-US" altLang="zh-CN" sz="2400" b="0" baseline="-25000" dirty="0" err="1">
                  <a:solidFill>
                    <a:srgbClr val="FF0000"/>
                  </a:solidFill>
                  <a:cs typeface="Arial" panose="020B0604020202020204" pitchFamily="34" charset="0"/>
                </a:rPr>
                <a:t>a</a:t>
              </a:r>
              <a:r>
                <a:rPr lang="en-US" altLang="zh-CN" sz="2400" b="0" dirty="0">
                  <a:solidFill>
                    <a:srgbClr val="FF0000"/>
                  </a:solidFill>
                  <a:cs typeface="Arial" panose="020B0604020202020204" pitchFamily="34" charset="0"/>
                </a:rPr>
                <a:t> ………..</a:t>
              </a:r>
              <a:endParaRPr lang="en-US" altLang="zh-CN" sz="2400" b="0" dirty="0">
                <a:solidFill>
                  <a:srgbClr val="FF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4" name="Line 11"/>
            <p:cNvSpPr>
              <a:spLocks noChangeShapeType="1"/>
            </p:cNvSpPr>
            <p:nvPr/>
          </p:nvSpPr>
          <p:spPr bwMode="auto">
            <a:xfrm>
              <a:off x="1617" y="2795"/>
              <a:ext cx="0" cy="680"/>
            </a:xfrm>
            <a:prstGeom prst="lin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2792964" y="5361038"/>
            <a:ext cx="5048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0" dirty="0" err="1">
                <a:solidFill>
                  <a:srgbClr val="FF0000"/>
                </a:solidFill>
                <a:cs typeface="Arial" panose="020B0604020202020204" pitchFamily="34" charset="0"/>
              </a:rPr>
              <a:t>r</a:t>
            </a:r>
            <a:r>
              <a:rPr lang="en-US" altLang="zh-CN" sz="2400" b="0" baseline="-25000" dirty="0" err="1">
                <a:solidFill>
                  <a:srgbClr val="FF0000"/>
                </a:solidFill>
                <a:cs typeface="Arial" panose="020B0604020202020204" pitchFamily="34" charset="0"/>
              </a:rPr>
              <a:t>b</a:t>
            </a:r>
            <a:r>
              <a:rPr lang="en-US" altLang="zh-CN" sz="2400" b="0" baseline="-25000" dirty="0">
                <a:solidFill>
                  <a:srgbClr val="FF0000"/>
                </a:solidFill>
                <a:cs typeface="Arial" panose="020B0604020202020204" pitchFamily="34" charset="0"/>
              </a:rPr>
              <a:t>.</a:t>
            </a:r>
            <a:endParaRPr lang="en-US" altLang="zh-CN" sz="2400" b="0" baseline="-250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16" name="AutoShape 16"/>
          <p:cNvSpPr>
            <a:spLocks noChangeArrowheads="1"/>
          </p:cNvSpPr>
          <p:nvPr/>
        </p:nvSpPr>
        <p:spPr bwMode="auto">
          <a:xfrm>
            <a:off x="3802655" y="5710558"/>
            <a:ext cx="792163" cy="288925"/>
          </a:xfrm>
          <a:prstGeom prst="rightArrow">
            <a:avLst>
              <a:gd name="adj1" fmla="val 50000"/>
              <a:gd name="adj2" fmla="val 68544"/>
            </a:avLst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b="0"/>
          </a:p>
        </p:txBody>
      </p:sp>
      <p:grpSp>
        <p:nvGrpSpPr>
          <p:cNvPr id="17" name="Group 21"/>
          <p:cNvGrpSpPr/>
          <p:nvPr/>
        </p:nvGrpSpPr>
        <p:grpSpPr bwMode="auto">
          <a:xfrm>
            <a:off x="4727848" y="5361038"/>
            <a:ext cx="3289300" cy="1079500"/>
            <a:chOff x="748" y="2795"/>
            <a:chExt cx="2072" cy="680"/>
          </a:xfrm>
        </p:grpSpPr>
        <p:sp>
          <p:nvSpPr>
            <p:cNvPr id="18" name="Text Box 22"/>
            <p:cNvSpPr txBox="1">
              <a:spLocks noChangeArrowheads="1"/>
            </p:cNvSpPr>
            <p:nvPr/>
          </p:nvSpPr>
          <p:spPr bwMode="auto">
            <a:xfrm>
              <a:off x="748" y="2795"/>
              <a:ext cx="207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400" b="0">
                  <a:solidFill>
                    <a:srgbClr val="FF0000"/>
                  </a:solidFill>
                </a:rPr>
                <a:t>б”</a:t>
              </a:r>
              <a:r>
                <a:rPr lang="en-US" altLang="zh-CN" sz="2400" b="0">
                  <a:solidFill>
                    <a:srgbClr val="FF0000"/>
                  </a:solidFill>
                </a:rPr>
                <a:t> : ……r</a:t>
              </a:r>
              <a:r>
                <a:rPr kumimoji="1" lang="en-US" altLang="zh-CN" sz="2400" b="0" baseline="-25000">
                  <a:solidFill>
                    <a:srgbClr val="FF0000"/>
                  </a:solidFill>
                </a:rPr>
                <a:t>b</a:t>
              </a:r>
              <a:r>
                <a:rPr lang="en-US" altLang="zh-CN" sz="2400" b="0">
                  <a:solidFill>
                    <a:srgbClr val="FF0000"/>
                  </a:solidFill>
                </a:rPr>
                <a:t>.…...…..</a:t>
              </a:r>
              <a:endParaRPr lang="en-US" altLang="zh-CN" sz="2400" b="0">
                <a:solidFill>
                  <a:srgbClr val="FF0000"/>
                </a:solidFill>
              </a:endParaRPr>
            </a:p>
          </p:txBody>
        </p:sp>
        <p:sp>
          <p:nvSpPr>
            <p:cNvPr id="19" name="Text Box 23"/>
            <p:cNvSpPr txBox="1">
              <a:spLocks noChangeArrowheads="1"/>
            </p:cNvSpPr>
            <p:nvPr/>
          </p:nvSpPr>
          <p:spPr bwMode="auto">
            <a:xfrm>
              <a:off x="839" y="3096"/>
              <a:ext cx="18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400" b="0" dirty="0">
                  <a:solidFill>
                    <a:srgbClr val="FF0000"/>
                  </a:solidFill>
                </a:rPr>
                <a:t>б</a:t>
              </a:r>
              <a:r>
                <a:rPr lang="en-US" altLang="zh-CN" sz="2400" b="0" dirty="0">
                  <a:solidFill>
                    <a:srgbClr val="FF0000"/>
                  </a:solidFill>
                </a:rPr>
                <a:t> : ……</a:t>
              </a:r>
              <a:r>
                <a:rPr lang="en-US" altLang="zh-CN" sz="2400" b="0" dirty="0" err="1">
                  <a:solidFill>
                    <a:srgbClr val="FF0000"/>
                  </a:solidFill>
                </a:rPr>
                <a:t>i</a:t>
              </a:r>
              <a:r>
                <a:rPr kumimoji="1" lang="en-US" altLang="zh-CN" sz="2400" b="0" baseline="-25000" dirty="0" err="1">
                  <a:solidFill>
                    <a:srgbClr val="FF0000"/>
                  </a:solidFill>
                </a:rPr>
                <a:t>a</a:t>
              </a:r>
              <a:r>
                <a:rPr lang="en-US" altLang="zh-CN" sz="2400" b="0" dirty="0">
                  <a:solidFill>
                    <a:srgbClr val="FF0000"/>
                  </a:solidFill>
                </a:rPr>
                <a:t> ………..</a:t>
              </a:r>
              <a:endParaRPr lang="en-US" altLang="zh-CN" sz="2400" b="0" dirty="0">
                <a:solidFill>
                  <a:srgbClr val="FF0000"/>
                </a:solidFill>
              </a:endParaRPr>
            </a:p>
          </p:txBody>
        </p:sp>
        <p:sp>
          <p:nvSpPr>
            <p:cNvPr id="20" name="Line 24"/>
            <p:cNvSpPr>
              <a:spLocks noChangeShapeType="1"/>
            </p:cNvSpPr>
            <p:nvPr/>
          </p:nvSpPr>
          <p:spPr bwMode="auto">
            <a:xfrm>
              <a:off x="1589" y="2795"/>
              <a:ext cx="0" cy="680"/>
            </a:xfrm>
            <a:prstGeom prst="line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400">
                <a:solidFill>
                  <a:srgbClr val="FF0000"/>
                </a:solidFill>
              </a:endParaRPr>
            </a:p>
          </p:txBody>
        </p:sp>
      </p:grpSp>
      <p:sp>
        <p:nvSpPr>
          <p:cNvPr id="21" name="Text Box 25"/>
          <p:cNvSpPr txBox="1">
            <a:spLocks noChangeArrowheads="1"/>
          </p:cNvSpPr>
          <p:nvPr/>
        </p:nvSpPr>
        <p:spPr bwMode="auto">
          <a:xfrm>
            <a:off x="6504980" y="5361038"/>
            <a:ext cx="5048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0" dirty="0" err="1">
                <a:solidFill>
                  <a:srgbClr val="FF0000"/>
                </a:solidFill>
              </a:rPr>
              <a:t>r</a:t>
            </a:r>
            <a:r>
              <a:rPr lang="en-US" altLang="zh-CN" sz="2400" b="0" baseline="-25000" dirty="0" err="1">
                <a:solidFill>
                  <a:srgbClr val="FF0000"/>
                </a:solidFill>
              </a:rPr>
              <a:t>a.</a:t>
            </a:r>
            <a:endParaRPr lang="en-US" altLang="zh-CN" sz="2400" b="0" baseline="-25000" dirty="0">
              <a:solidFill>
                <a:srgbClr val="FF0000"/>
              </a:solidFill>
            </a:endParaRPr>
          </a:p>
        </p:txBody>
      </p:sp>
      <p:sp>
        <p:nvSpPr>
          <p:cNvPr id="25" name="内容占位符 2"/>
          <p:cNvSpPr txBox="1"/>
          <p:nvPr/>
        </p:nvSpPr>
        <p:spPr>
          <a:xfrm>
            <a:off x="7464242" y="5600800"/>
            <a:ext cx="4248472" cy="4953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110000"/>
              </a:lnSpc>
              <a:spcBef>
                <a:spcPts val="750"/>
              </a:spcBef>
              <a:buClr>
                <a:srgbClr val="1E5293"/>
              </a:buClr>
              <a:buSzPct val="70000"/>
              <a:buFont typeface="Wingdings" panose="05000000000000000000" pitchFamily="2" charset="2"/>
              <a:buChar char="l"/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defRPr>
            </a:lvl1pPr>
            <a:lvl2pPr marL="514350" indent="-171450" algn="l" defTabSz="685800" rtl="0" eaLnBrk="1" latinLnBrk="0" hangingPunct="1">
              <a:lnSpc>
                <a:spcPct val="110000"/>
              </a:lnSpc>
              <a:spcBef>
                <a:spcPts val="375"/>
              </a:spcBef>
              <a:buClr>
                <a:schemeClr val="accent1">
                  <a:lumMod val="60000"/>
                  <a:lumOff val="40000"/>
                </a:schemeClr>
              </a:buClr>
              <a:buSzPct val="70000"/>
              <a:buFont typeface="Wingdings" panose="05000000000000000000" pitchFamily="2" charset="2"/>
              <a:buChar char="l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defRPr>
            </a:lvl2pPr>
            <a:lvl3pPr marL="857250" indent="-171450" algn="l" defTabSz="685800" rtl="0" eaLnBrk="1" latinLnBrk="0" hangingPunct="1">
              <a:lnSpc>
                <a:spcPct val="110000"/>
              </a:lnSpc>
              <a:spcBef>
                <a:spcPts val="375"/>
              </a:spcBef>
              <a:buClr>
                <a:schemeClr val="accent1">
                  <a:lumMod val="60000"/>
                  <a:lumOff val="40000"/>
                </a:schemeClr>
              </a:buClr>
              <a:buSzPct val="70000"/>
              <a:buFont typeface="Wingdings" panose="05000000000000000000" pitchFamily="2" charset="2"/>
              <a:buChar char="l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defRPr>
            </a:lvl3pPr>
            <a:lvl4pPr marL="1200150" indent="-171450" algn="l" defTabSz="685800" rtl="0" eaLnBrk="1" latinLnBrk="0" hangingPunct="1">
              <a:lnSpc>
                <a:spcPct val="110000"/>
              </a:lnSpc>
              <a:spcBef>
                <a:spcPts val="375"/>
              </a:spcBef>
              <a:buClr>
                <a:schemeClr val="accent1">
                  <a:lumMod val="60000"/>
                  <a:lumOff val="40000"/>
                </a:schemeClr>
              </a:buClr>
              <a:buSzPct val="70000"/>
              <a:buFont typeface="Wingdings" panose="05000000000000000000" pitchFamily="2" charset="2"/>
              <a:buChar char="l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defRPr>
            </a:lvl4pPr>
            <a:lvl5pPr marL="1543050" indent="-171450" algn="l" defTabSz="685800" rtl="0" eaLnBrk="1" latinLnBrk="0" hangingPunct="1">
              <a:lnSpc>
                <a:spcPct val="110000"/>
              </a:lnSpc>
              <a:spcBef>
                <a:spcPts val="375"/>
              </a:spcBef>
              <a:buClr>
                <a:schemeClr val="accent1">
                  <a:lumMod val="60000"/>
                  <a:lumOff val="40000"/>
                </a:schemeClr>
              </a:buClr>
              <a:buSzPct val="70000"/>
              <a:buFont typeface="Wingdings" panose="05000000000000000000" pitchFamily="2" charset="2"/>
              <a:buChar char="l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r>
              <a:rPr kumimoji="1" lang="zh-CN" altLang="en-US" sz="2400" dirty="0">
                <a:solidFill>
                  <a:srgbClr val="FF0000"/>
                </a:solidFill>
              </a:rPr>
              <a:t>思考：</a:t>
            </a:r>
            <a:r>
              <a:rPr lang="en-US" altLang="zh-CN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 err="1">
                <a:solidFill>
                  <a:srgbClr val="FF0000"/>
                </a:solidFill>
              </a:rPr>
              <a:t>r</a:t>
            </a:r>
            <a:r>
              <a:rPr lang="en-US" altLang="zh-CN" sz="2400" baseline="-25000" dirty="0" err="1">
                <a:solidFill>
                  <a:srgbClr val="FF0000"/>
                </a:solidFill>
              </a:rPr>
              <a:t>a</a:t>
            </a:r>
            <a:r>
              <a:rPr lang="zh-CN" altLang="en-US" sz="2400" dirty="0">
                <a:solidFill>
                  <a:srgbClr val="FF0000"/>
                </a:solidFill>
                <a:latin typeface="幼圆" panose="02010509060101010101" pitchFamily="49" charset="-122"/>
              </a:rPr>
              <a:t>延后执行是否可行？</a:t>
            </a:r>
            <a:endParaRPr lang="zh-CN" altLang="en-US" sz="2400" dirty="0">
              <a:solidFill>
                <a:srgbClr val="FF0000"/>
              </a:solidFill>
              <a:latin typeface="幼圆" panose="02010509060101010101" pitchFamily="49" charset="-122"/>
            </a:endParaRPr>
          </a:p>
        </p:txBody>
      </p:sp>
      <p:sp>
        <p:nvSpPr>
          <p:cNvPr id="26" name="AutoShape 7"/>
          <p:cNvSpPr>
            <a:spLocks noChangeArrowheads="1"/>
          </p:cNvSpPr>
          <p:nvPr/>
        </p:nvSpPr>
        <p:spPr bwMode="auto">
          <a:xfrm>
            <a:off x="9459379" y="5063607"/>
            <a:ext cx="1651294" cy="415688"/>
          </a:xfrm>
          <a:prstGeom prst="wedgeRoundRectCallout">
            <a:avLst>
              <a:gd name="adj1" fmla="val -41290"/>
              <a:gd name="adj2" fmla="val 70288"/>
              <a:gd name="adj3" fmla="val 16667"/>
            </a:avLst>
          </a:prstGeom>
          <a:solidFill>
            <a:schemeClr val="bg1"/>
          </a:solidFill>
          <a:ln w="9525">
            <a:solidFill>
              <a:schemeClr val="accent1">
                <a:lumMod val="75000"/>
              </a:schemeClr>
            </a:solidFill>
            <a:miter lim="800000"/>
          </a:ln>
          <a:effectLst/>
        </p:spPr>
        <p:txBody>
          <a:bodyPr/>
          <a:lstStyle/>
          <a:p>
            <a:pPr algn="ctr">
              <a:spcBef>
                <a:spcPct val="0"/>
              </a:spcBef>
            </a:pPr>
            <a:r>
              <a:rPr lang="en-US" altLang="zh-CN" sz="2000" dirty="0" err="1"/>
              <a:t>d</a:t>
            </a:r>
            <a:r>
              <a:rPr lang="en-US" altLang="zh-CN" sz="2000" baseline="-25000" dirty="0" err="1"/>
              <a:t>rb</a:t>
            </a:r>
            <a:r>
              <a:rPr lang="en-US" altLang="zh-CN" sz="2000" dirty="0"/>
              <a:t>=</a:t>
            </a:r>
            <a:r>
              <a:rPr lang="en-US" altLang="zh-CN" sz="2000" dirty="0" err="1"/>
              <a:t>d</a:t>
            </a:r>
            <a:r>
              <a:rPr lang="en-US" altLang="zh-CN" sz="2000" baseline="-25000" dirty="0" err="1"/>
              <a:t>ia</a:t>
            </a:r>
            <a:r>
              <a:rPr lang="en-US" altLang="zh-CN" sz="2000" dirty="0" err="1"/>
              <a:t>≤d</a:t>
            </a:r>
            <a:r>
              <a:rPr lang="en-US" altLang="zh-CN" sz="2000" baseline="-25000" dirty="0" err="1"/>
              <a:t>ra</a:t>
            </a:r>
            <a:endParaRPr lang="en-US" altLang="zh-CN" sz="2000" baseline="-25000" dirty="0"/>
          </a:p>
        </p:txBody>
      </p:sp>
      <p:sp>
        <p:nvSpPr>
          <p:cNvPr id="27" name="AutoShape 5"/>
          <p:cNvSpPr>
            <a:spLocks noChangeArrowheads="1"/>
          </p:cNvSpPr>
          <p:nvPr/>
        </p:nvSpPr>
        <p:spPr bwMode="auto">
          <a:xfrm>
            <a:off x="8908455" y="558979"/>
            <a:ext cx="1799530" cy="493950"/>
          </a:xfrm>
          <a:prstGeom prst="wedgeRoundRectCallout">
            <a:avLst>
              <a:gd name="adj1" fmla="val -43047"/>
              <a:gd name="adj2" fmla="val 72181"/>
              <a:gd name="adj3" fmla="val 16667"/>
            </a:avLst>
          </a:prstGeom>
          <a:solidFill>
            <a:schemeClr val="bg1"/>
          </a:solidFill>
          <a:ln w="9525">
            <a:solidFill>
              <a:schemeClr val="accent1">
                <a:lumMod val="75000"/>
              </a:schemeClr>
            </a:solidFill>
            <a:miter lim="800000"/>
          </a:ln>
          <a:effectLst/>
        </p:spPr>
        <p:txBody>
          <a:bodyPr/>
          <a:lstStyle/>
          <a:p>
            <a:pPr algn="ctr">
              <a:spcBef>
                <a:spcPct val="0"/>
              </a:spcBef>
            </a:pPr>
            <a:r>
              <a:rPr lang="zh-CN" altLang="en-US" sz="20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问题</a:t>
            </a:r>
            <a:r>
              <a:rPr lang="en-US" altLang="zh-CN" sz="20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2</a:t>
            </a:r>
            <a:r>
              <a:rPr lang="zh-CN" altLang="en-US" sz="20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得证</a:t>
            </a:r>
            <a:endParaRPr lang="zh-CN" altLang="en-US" sz="20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animBg="1"/>
      <p:bldP spid="21" grpId="0"/>
      <p:bldP spid="25" grpId="0"/>
      <p:bldP spid="26" grpId="0" animBg="1"/>
      <p:bldP spid="27" grpId="0" bldLvl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7408" y="354883"/>
            <a:ext cx="10515600" cy="1146174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基于定理</a:t>
            </a:r>
            <a:r>
              <a:rPr lang="en-US" altLang="zh-CN" sz="4000" dirty="0"/>
              <a:t>5.3</a:t>
            </a:r>
            <a:r>
              <a:rPr lang="zh-CN" altLang="en-US" sz="4000" dirty="0"/>
              <a:t>检验可行解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7408" y="1628800"/>
            <a:ext cx="10515600" cy="448627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kumimoji="1" lang="zh-CN" altLang="en-US" sz="2400" dirty="0"/>
              <a:t>假设已处理了</a:t>
            </a:r>
            <a:r>
              <a:rPr kumimoji="1" lang="en-US" altLang="zh-CN" sz="2400" dirty="0" err="1"/>
              <a:t>i</a:t>
            </a:r>
            <a:r>
              <a:rPr kumimoji="1" lang="en-US" altLang="zh-CN" sz="2400" dirty="0"/>
              <a:t>–1</a:t>
            </a:r>
            <a:r>
              <a:rPr kumimoji="1" lang="zh-CN" altLang="en-US" sz="2400" dirty="0"/>
              <a:t>个作业</a:t>
            </a:r>
            <a:r>
              <a:rPr kumimoji="1" lang="en-US" altLang="zh-CN" sz="2400" dirty="0"/>
              <a:t>, </a:t>
            </a:r>
            <a:r>
              <a:rPr kumimoji="1" lang="zh-CN" altLang="en-US" sz="2400" dirty="0"/>
              <a:t>有</a:t>
            </a:r>
            <a:r>
              <a:rPr kumimoji="1" lang="en-US" altLang="zh-CN" sz="2400" dirty="0"/>
              <a:t>k</a:t>
            </a:r>
            <a:r>
              <a:rPr kumimoji="1" lang="zh-CN" altLang="en-US" sz="2400" dirty="0"/>
              <a:t>个作业已存入</a:t>
            </a:r>
            <a:r>
              <a:rPr kumimoji="1" lang="en-US" altLang="zh-CN" sz="2400" dirty="0"/>
              <a:t>J</a:t>
            </a:r>
            <a:r>
              <a:rPr kumimoji="1" lang="zh-CN" altLang="en-US" sz="2400" dirty="0"/>
              <a:t>中</a:t>
            </a:r>
            <a:r>
              <a:rPr kumimoji="1" lang="en-US" altLang="zh-CN" sz="2400" dirty="0"/>
              <a:t>, </a:t>
            </a:r>
            <a:r>
              <a:rPr kumimoji="1" lang="zh-CN" altLang="en-US" sz="2400" dirty="0"/>
              <a:t>且</a:t>
            </a:r>
            <a:r>
              <a:rPr kumimoji="1" lang="en-US" altLang="zh-CN" sz="2400" dirty="0"/>
              <a:t>D[J(1)]≤D[J(2)]≤…≤D[J(k)]</a:t>
            </a:r>
            <a:endParaRPr kumimoji="1" lang="zh-CN" altLang="en-US" sz="2400" dirty="0"/>
          </a:p>
          <a:p>
            <a:pPr>
              <a:lnSpc>
                <a:spcPct val="90000"/>
              </a:lnSpc>
            </a:pPr>
            <a:r>
              <a:rPr kumimoji="1" lang="zh-CN" altLang="en-US" sz="2400" dirty="0"/>
              <a:t>在</a:t>
            </a:r>
            <a:r>
              <a:rPr kumimoji="1" lang="en-US" altLang="zh-CN" sz="2400" dirty="0"/>
              <a:t>J</a:t>
            </a:r>
            <a:r>
              <a:rPr kumimoji="1" lang="zh-CN" altLang="en-US" sz="2400" dirty="0"/>
              <a:t>中从后向前为作业</a:t>
            </a:r>
            <a:r>
              <a:rPr kumimoji="1" lang="en-US" altLang="zh-CN" sz="2400" dirty="0" err="1"/>
              <a:t>i</a:t>
            </a:r>
            <a:r>
              <a:rPr kumimoji="1" lang="zh-CN" altLang="en-US" sz="2400" dirty="0"/>
              <a:t>寻找位置</a:t>
            </a:r>
            <a:r>
              <a:rPr kumimoji="1" lang="en-US" altLang="zh-CN" sz="2400" dirty="0"/>
              <a:t>r+1</a:t>
            </a:r>
            <a:r>
              <a:rPr kumimoji="1" lang="zh-CN" altLang="en-US" sz="2400" dirty="0"/>
              <a:t>，</a:t>
            </a:r>
            <a:r>
              <a:rPr kumimoji="1" lang="en-US" altLang="zh-CN" sz="2400" dirty="0" err="1"/>
              <a:t>i</a:t>
            </a:r>
            <a:r>
              <a:rPr kumimoji="1" lang="zh-CN" altLang="en-US" sz="2400" dirty="0"/>
              <a:t>插入</a:t>
            </a:r>
            <a:r>
              <a:rPr kumimoji="1" lang="en-US" altLang="zh-CN" sz="2400" dirty="0"/>
              <a:t>r+1</a:t>
            </a:r>
            <a:r>
              <a:rPr kumimoji="1" lang="zh-CN" altLang="en-US" sz="2400" dirty="0"/>
              <a:t>位置后，</a:t>
            </a:r>
            <a:r>
              <a:rPr kumimoji="1" lang="en-US" altLang="zh-CN" sz="2400" dirty="0"/>
              <a:t>J</a:t>
            </a:r>
            <a:r>
              <a:rPr kumimoji="1" lang="zh-CN" altLang="en-US" sz="2400" dirty="0"/>
              <a:t>中作业仍按照期限值从小到大排列，且不违反期限值</a:t>
            </a:r>
            <a:endParaRPr kumimoji="1" lang="zh-CN" altLang="en-US" sz="2400" dirty="0"/>
          </a:p>
          <a:p>
            <a:pPr marL="0" indent="0">
              <a:buNone/>
            </a:pPr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E838A2-A49A-4A20-A5DD-EFD81F6874A2}" type="slidenum">
              <a:rPr lang="en-US" altLang="zh-CN" smtClean="0"/>
            </a:fld>
            <a:endParaRPr lang="en-US" altLang="zh-CN" dirty="0"/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6025208" y="2518683"/>
            <a:ext cx="2519064" cy="792088"/>
          </a:xfrm>
          <a:prstGeom prst="wedgeRoundRectCallout">
            <a:avLst>
              <a:gd name="adj1" fmla="val -55143"/>
              <a:gd name="adj2" fmla="val -41516"/>
              <a:gd name="adj3" fmla="val 16667"/>
            </a:avLst>
          </a:prstGeom>
          <a:solidFill>
            <a:schemeClr val="bg1"/>
          </a:solidFill>
          <a:ln w="9525">
            <a:solidFill>
              <a:schemeClr val="accent1">
                <a:lumMod val="75000"/>
              </a:schemeClr>
            </a:solidFill>
            <a:miter lim="800000"/>
          </a:ln>
          <a:effectLst/>
        </p:spPr>
        <p:txBody>
          <a:bodyPr/>
          <a:lstStyle/>
          <a:p>
            <a:pPr algn="ctr">
              <a:spcBef>
                <a:spcPct val="0"/>
              </a:spcBef>
            </a:pPr>
            <a:r>
              <a:rPr lang="zh-CN" altLang="en-US" sz="2000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用直接插入法比较期限值大小</a:t>
            </a:r>
            <a:endParaRPr lang="en-US" altLang="zh-CN" sz="2000" dirty="0">
              <a:solidFill>
                <a:srgbClr val="FF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1703512" y="3447263"/>
          <a:ext cx="8711757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67973"/>
                <a:gridCol w="967973"/>
                <a:gridCol w="967973"/>
                <a:gridCol w="967973"/>
                <a:gridCol w="967973"/>
                <a:gridCol w="967973"/>
                <a:gridCol w="967973"/>
                <a:gridCol w="967973"/>
                <a:gridCol w="96797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zh-CN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zh-CN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  <a:endParaRPr lang="zh-CN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i-1</a:t>
                      </a:r>
                      <a:endParaRPr lang="zh-CN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  <a:endParaRPr lang="zh-CN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  <a:endParaRPr lang="zh-CN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n-1</a:t>
                      </a:r>
                      <a:endParaRPr lang="zh-CN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  <a:endParaRPr lang="zh-CN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1702297" y="4270986"/>
          <a:ext cx="446449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8062"/>
                <a:gridCol w="558062"/>
                <a:gridCol w="558062"/>
                <a:gridCol w="558062"/>
                <a:gridCol w="558062"/>
                <a:gridCol w="558062"/>
                <a:gridCol w="558062"/>
                <a:gridCol w="55806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zh-CN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  <a:endParaRPr lang="zh-CN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zh-CN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r+1</a:t>
                      </a:r>
                      <a:endParaRPr lang="zh-CN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  <a:endParaRPr lang="zh-CN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k-1</a:t>
                      </a:r>
                      <a:endParaRPr lang="zh-CN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</a:t>
                      </a:r>
                      <a:endParaRPr lang="zh-CN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982825" y="3447904"/>
            <a:ext cx="7920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幼圆" panose="02010509060101010101" pitchFamily="49" charset="-122"/>
                <a:ea typeface="幼圆" panose="02010509060101010101" pitchFamily="49" charset="-122"/>
              </a:rPr>
              <a:t>作业</a:t>
            </a:r>
            <a:endParaRPr lang="zh-CN" altLang="en-US" sz="20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906153" y="4270986"/>
            <a:ext cx="9454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幼圆" panose="02010509060101010101" pitchFamily="49" charset="-122"/>
                <a:ea typeface="幼圆" panose="02010509060101010101" pitchFamily="49" charset="-122"/>
              </a:rPr>
              <a:t>集合</a:t>
            </a:r>
            <a:r>
              <a:rPr lang="en-US" altLang="zh-CN" sz="20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J</a:t>
            </a:r>
            <a:endParaRPr lang="zh-CN" altLang="en-US" sz="2000" dirty="0">
              <a:latin typeface="Arial" panose="020B0604020202020204" pitchFamily="34" charset="0"/>
              <a:ea typeface="幼圆" panose="02010509060101010101" pitchFamily="49" charset="-122"/>
              <a:cs typeface="Arial" panose="020B0604020202020204" pitchFamily="34" charset="0"/>
            </a:endParaRPr>
          </a:p>
        </p:txBody>
      </p:sp>
      <p:cxnSp>
        <p:nvCxnSpPr>
          <p:cNvPr id="15" name="直接箭头连接符 14"/>
          <p:cNvCxnSpPr/>
          <p:nvPr/>
        </p:nvCxnSpPr>
        <p:spPr>
          <a:xfrm>
            <a:off x="1702297" y="3818103"/>
            <a:ext cx="0" cy="45288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H="1">
            <a:off x="5591908" y="3818103"/>
            <a:ext cx="936141" cy="45495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V="1">
            <a:off x="7030889" y="3843503"/>
            <a:ext cx="0" cy="46189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左大括号 25"/>
          <p:cNvSpPr/>
          <p:nvPr/>
        </p:nvSpPr>
        <p:spPr>
          <a:xfrm rot="16200000">
            <a:off x="4491925" y="3866281"/>
            <a:ext cx="253396" cy="1944217"/>
          </a:xfrm>
          <a:prstGeom prst="leftBrace">
            <a:avLst>
              <a:gd name="adj1" fmla="val 15272"/>
              <a:gd name="adj2" fmla="val 45930"/>
            </a:avLst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3646513" y="4965088"/>
            <a:ext cx="455445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/>
              <a:t>r+1≤l≤k, D[J(l)]&gt;l</a:t>
            </a:r>
            <a:r>
              <a:rPr lang="zh-CN" altLang="en-US" sz="2000" dirty="0">
                <a:latin typeface="幼圆" panose="02010509060101010101" pitchFamily="49" charset="-122"/>
                <a:ea typeface="幼圆" panose="02010509060101010101" pitchFamily="49" charset="-122"/>
              </a:rPr>
              <a:t>时</a:t>
            </a:r>
            <a:r>
              <a:rPr lang="en-US" altLang="zh-CN" sz="2000" dirty="0">
                <a:latin typeface="幼圆" panose="02010509060101010101" pitchFamily="49" charset="-122"/>
                <a:ea typeface="幼圆" panose="02010509060101010101" pitchFamily="49" charset="-122"/>
              </a:rPr>
              <a:t>,</a:t>
            </a:r>
            <a:r>
              <a:rPr lang="zh-CN" altLang="en-US" sz="2000" dirty="0">
                <a:latin typeface="幼圆" panose="02010509060101010101" pitchFamily="49" charset="-122"/>
                <a:ea typeface="幼圆" panose="02010509060101010101" pitchFamily="49" charset="-122"/>
              </a:rPr>
              <a:t>允许向后移动</a:t>
            </a:r>
            <a:r>
              <a:rPr lang="en-US" altLang="zh-CN" sz="20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2000" dirty="0">
                <a:latin typeface="幼圆" panose="02010509060101010101" pitchFamily="49" charset="-122"/>
                <a:ea typeface="幼圆" panose="02010509060101010101" pitchFamily="49" charset="-122"/>
              </a:rPr>
              <a:t>位</a:t>
            </a:r>
            <a:endParaRPr lang="zh-CN" altLang="en-US" sz="20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cxnSp>
        <p:nvCxnSpPr>
          <p:cNvPr id="29" name="直接箭头连接符 28"/>
          <p:cNvCxnSpPr/>
          <p:nvPr/>
        </p:nvCxnSpPr>
        <p:spPr>
          <a:xfrm flipV="1">
            <a:off x="3430489" y="4641826"/>
            <a:ext cx="0" cy="69998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1918321" y="5341814"/>
            <a:ext cx="368081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/>
              <a:t>D[J(r)]≤D[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], D[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]&gt;r</a:t>
            </a:r>
            <a:r>
              <a:rPr lang="zh-CN" altLang="en-US" sz="2000" dirty="0"/>
              <a:t>，</a:t>
            </a:r>
            <a:r>
              <a:rPr lang="en-US" altLang="zh-CN" sz="2000" dirty="0"/>
              <a:t>D[J(l)]&gt;D[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>
          <a:xfrm>
            <a:off x="263525" y="188595"/>
            <a:ext cx="10716895" cy="88455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kumimoji="1" lang="zh-CN" altLang="en-US" sz="3555" dirty="0"/>
              <a:t>算法</a:t>
            </a:r>
            <a:r>
              <a:rPr kumimoji="1" lang="en-US" altLang="zh-CN" sz="3555" dirty="0"/>
              <a:t>5.4 </a:t>
            </a:r>
            <a:r>
              <a:rPr kumimoji="1" lang="zh-CN" altLang="en-US" sz="3555" dirty="0"/>
              <a:t>作业排序贪心算法完整描述</a:t>
            </a:r>
            <a:r>
              <a:rPr kumimoji="1" lang="en-US" altLang="zh-CN" sz="3555" dirty="0"/>
              <a:t>——</a:t>
            </a:r>
            <a:r>
              <a:rPr kumimoji="1" lang="zh-CN" altLang="en-US" sz="3555" dirty="0"/>
              <a:t>直接插入排序思想</a:t>
            </a:r>
            <a:endParaRPr kumimoji="1" lang="zh-CN" altLang="en-US" sz="3555" dirty="0"/>
          </a:p>
        </p:txBody>
      </p:sp>
      <p:sp>
        <p:nvSpPr>
          <p:cNvPr id="114693" name="AutoShape 5"/>
          <p:cNvSpPr>
            <a:spLocks noChangeArrowheads="1"/>
          </p:cNvSpPr>
          <p:nvPr/>
        </p:nvSpPr>
        <p:spPr bwMode="auto">
          <a:xfrm>
            <a:off x="5447928" y="1982214"/>
            <a:ext cx="1787647" cy="500062"/>
          </a:xfrm>
          <a:prstGeom prst="wedgeRoundRectCallout">
            <a:avLst>
              <a:gd name="adj1" fmla="val -47919"/>
              <a:gd name="adj2" fmla="val 79685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  <a:miter lim="800000"/>
          </a:ln>
          <a:effectLst/>
        </p:spPr>
        <p:txBody>
          <a:bodyPr/>
          <a:lstStyle/>
          <a:p>
            <a:pPr algn="ctr">
              <a:spcBef>
                <a:spcPct val="0"/>
              </a:spcBef>
            </a:pPr>
            <a:r>
              <a:rPr lang="zh-CN" altLang="en-US" sz="2000" dirty="0">
                <a:latin typeface="幼圆" panose="02010509060101010101" pitchFamily="49" charset="-122"/>
                <a:ea typeface="幼圆" panose="02010509060101010101" pitchFamily="49" charset="-122"/>
              </a:rPr>
              <a:t>寻找</a:t>
            </a:r>
            <a:r>
              <a:rPr lang="en-US" altLang="zh-CN" sz="20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r+1</a:t>
            </a:r>
            <a:r>
              <a:rPr lang="zh-CN" altLang="en-US" sz="2000" dirty="0">
                <a:latin typeface="幼圆" panose="02010509060101010101" pitchFamily="49" charset="-122"/>
                <a:ea typeface="幼圆" panose="02010509060101010101" pitchFamily="49" charset="-122"/>
              </a:rPr>
              <a:t>位置 </a:t>
            </a:r>
            <a:endParaRPr lang="zh-CN" altLang="en-US" sz="20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14696" name="AutoShape 8"/>
          <p:cNvSpPr>
            <a:spLocks noChangeArrowheads="1"/>
          </p:cNvSpPr>
          <p:nvPr/>
        </p:nvSpPr>
        <p:spPr bwMode="auto">
          <a:xfrm>
            <a:off x="5141150" y="4026490"/>
            <a:ext cx="2323002" cy="799057"/>
          </a:xfrm>
          <a:prstGeom prst="wedgeRoundRectCallout">
            <a:avLst>
              <a:gd name="adj1" fmla="val -54559"/>
              <a:gd name="adj2" fmla="val -37483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  <a:miter lim="800000"/>
          </a:ln>
          <a:effectLst/>
        </p:spPr>
        <p:txBody>
          <a:bodyPr/>
          <a:lstStyle/>
          <a:p>
            <a:pPr algn="ctr">
              <a:spcBef>
                <a:spcPct val="0"/>
              </a:spcBef>
            </a:pPr>
            <a:r>
              <a:rPr lang="zh-CN" altLang="en-US" sz="2000" dirty="0">
                <a:latin typeface="幼圆" panose="02010509060101010101" pitchFamily="49" charset="-122"/>
                <a:ea typeface="幼圆" panose="02010509060101010101" pitchFamily="49" charset="-122"/>
              </a:rPr>
              <a:t>位置</a:t>
            </a:r>
            <a:r>
              <a:rPr lang="en-US" altLang="zh-CN" sz="20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r+1</a:t>
            </a:r>
            <a:r>
              <a:rPr lang="zh-CN" altLang="en-US" sz="20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到</a:t>
            </a:r>
            <a:r>
              <a:rPr lang="en-US" altLang="zh-CN" sz="20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k</a:t>
            </a:r>
            <a:r>
              <a:rPr lang="zh-CN" altLang="en-US" sz="2000" dirty="0">
                <a:latin typeface="幼圆" panose="02010509060101010101" pitchFamily="49" charset="-122"/>
                <a:ea typeface="幼圆" panose="02010509060101010101" pitchFamily="49" charset="-122"/>
              </a:rPr>
              <a:t>的作业依次后移一位 </a:t>
            </a:r>
            <a:endParaRPr lang="zh-CN" altLang="en-US" sz="20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47115" name="Rectangle 11"/>
          <p:cNvSpPr>
            <a:spLocks noChangeArrowheads="1"/>
          </p:cNvSpPr>
          <p:nvPr/>
        </p:nvSpPr>
        <p:spPr bwMode="auto">
          <a:xfrm>
            <a:off x="479376" y="908720"/>
            <a:ext cx="7915200" cy="5503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000" tIns="36000" rIns="72000" bIns="36000"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0" dirty="0">
                <a:cs typeface="Arial" panose="020B0604020202020204" pitchFamily="34" charset="0"/>
              </a:rPr>
              <a:t>procedure JS(D, J, n, k)</a:t>
            </a:r>
            <a:endParaRPr kumimoji="1" lang="en-US" altLang="zh-CN" sz="2400" b="0" dirty="0"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0" dirty="0">
                <a:cs typeface="Arial" panose="020B0604020202020204" pitchFamily="34" charset="0"/>
              </a:rPr>
              <a:t> integer   D(0:n), J(0:n), </a:t>
            </a:r>
            <a:r>
              <a:rPr kumimoji="1" lang="en-US" altLang="zh-CN" sz="2400" b="0" dirty="0" err="1">
                <a:cs typeface="Arial" panose="020B0604020202020204" pitchFamily="34" charset="0"/>
              </a:rPr>
              <a:t>i</a:t>
            </a:r>
            <a:r>
              <a:rPr kumimoji="1" lang="en-US" altLang="zh-CN" sz="2400" b="0" dirty="0">
                <a:cs typeface="Arial" panose="020B0604020202020204" pitchFamily="34" charset="0"/>
              </a:rPr>
              <a:t>, k, n, r</a:t>
            </a:r>
            <a:endParaRPr kumimoji="1" lang="en-US" altLang="zh-CN" sz="2400" b="0" dirty="0"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0" dirty="0">
                <a:cs typeface="Arial" panose="020B0604020202020204" pitchFamily="34" charset="0"/>
              </a:rPr>
              <a:t> D(0)←</a:t>
            </a:r>
            <a:r>
              <a:rPr kumimoji="1" lang="en-US" altLang="zh-CN" sz="2400" b="0" dirty="0">
                <a:cs typeface="Arial" panose="020B0604020202020204" pitchFamily="34" charset="0"/>
                <a:sym typeface="Wingdings" panose="05000000000000000000" pitchFamily="2" charset="2"/>
              </a:rPr>
              <a:t>J(0) </a:t>
            </a:r>
            <a:r>
              <a:rPr kumimoji="1" lang="en-US" altLang="zh-CN" sz="2400" b="0" dirty="0">
                <a:cs typeface="Arial" panose="020B0604020202020204" pitchFamily="34" charset="0"/>
              </a:rPr>
              <a:t>←</a:t>
            </a:r>
            <a:r>
              <a:rPr kumimoji="1" lang="en-US" altLang="zh-CN" sz="2400" b="0" dirty="0">
                <a:cs typeface="Arial" panose="020B0604020202020204" pitchFamily="34" charset="0"/>
                <a:sym typeface="Wingdings" panose="05000000000000000000" pitchFamily="2" charset="2"/>
              </a:rPr>
              <a:t> 0;  k </a:t>
            </a:r>
            <a:r>
              <a:rPr kumimoji="1" lang="en-US" altLang="zh-CN" sz="2400" b="0" dirty="0">
                <a:cs typeface="Arial" panose="020B0604020202020204" pitchFamily="34" charset="0"/>
              </a:rPr>
              <a:t>←</a:t>
            </a:r>
            <a:r>
              <a:rPr kumimoji="1" lang="en-US" altLang="zh-CN" sz="2400" b="0" dirty="0">
                <a:cs typeface="Arial" panose="020B0604020202020204" pitchFamily="34" charset="0"/>
                <a:sym typeface="Wingdings" panose="05000000000000000000" pitchFamily="2" charset="2"/>
              </a:rPr>
              <a:t> 1;  J(1) </a:t>
            </a:r>
            <a:r>
              <a:rPr kumimoji="1" lang="en-US" altLang="zh-CN" sz="2400" b="0" dirty="0">
                <a:cs typeface="Arial" panose="020B0604020202020204" pitchFamily="34" charset="0"/>
              </a:rPr>
              <a:t>←</a:t>
            </a:r>
            <a:r>
              <a:rPr kumimoji="1" lang="en-US" altLang="zh-CN" sz="2400" b="0" dirty="0">
                <a:cs typeface="Arial" panose="020B0604020202020204" pitchFamily="34" charset="0"/>
                <a:sym typeface="Wingdings" panose="05000000000000000000" pitchFamily="2" charset="2"/>
              </a:rPr>
              <a:t> 1</a:t>
            </a:r>
            <a:endParaRPr kumimoji="1" lang="en-US" altLang="zh-CN" sz="2400" b="0" dirty="0"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0" dirty="0">
                <a:cs typeface="Arial" panose="020B0604020202020204" pitchFamily="34" charset="0"/>
                <a:sym typeface="Wingdings" panose="05000000000000000000" pitchFamily="2" charset="2"/>
              </a:rPr>
              <a:t> for </a:t>
            </a:r>
            <a:r>
              <a:rPr kumimoji="1" lang="en-US" altLang="zh-CN" sz="2400" b="0" dirty="0" err="1">
                <a:cs typeface="Arial" panose="020B0604020202020204" pitchFamily="34" charset="0"/>
                <a:sym typeface="Wingdings" panose="05000000000000000000" pitchFamily="2" charset="2"/>
              </a:rPr>
              <a:t>i</a:t>
            </a:r>
            <a:r>
              <a:rPr kumimoji="1" lang="en-US" altLang="zh-CN" sz="2400" b="0" dirty="0"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kumimoji="1" lang="en-US" altLang="zh-CN" sz="2400" b="0" dirty="0">
                <a:cs typeface="Arial" panose="020B0604020202020204" pitchFamily="34" charset="0"/>
              </a:rPr>
              <a:t>←</a:t>
            </a:r>
            <a:r>
              <a:rPr kumimoji="1" lang="en-US" altLang="zh-CN" sz="2400" b="0" dirty="0">
                <a:cs typeface="Arial" panose="020B0604020202020204" pitchFamily="34" charset="0"/>
                <a:sym typeface="Wingdings" panose="05000000000000000000" pitchFamily="2" charset="2"/>
              </a:rPr>
              <a:t> 2 to n do </a:t>
            </a:r>
            <a:endParaRPr kumimoji="1" lang="en-US" altLang="zh-CN" sz="2400" b="0" dirty="0"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0" dirty="0">
                <a:cs typeface="Arial" panose="020B0604020202020204" pitchFamily="34" charset="0"/>
                <a:sym typeface="Wingdings" panose="05000000000000000000" pitchFamily="2" charset="2"/>
              </a:rPr>
              <a:t>       r </a:t>
            </a:r>
            <a:r>
              <a:rPr kumimoji="1" lang="en-US" altLang="zh-CN" sz="2400" b="0" dirty="0">
                <a:cs typeface="Arial" panose="020B0604020202020204" pitchFamily="34" charset="0"/>
              </a:rPr>
              <a:t>←</a:t>
            </a:r>
            <a:r>
              <a:rPr kumimoji="1" lang="en-US" altLang="zh-CN" sz="2400" b="0" dirty="0">
                <a:cs typeface="Arial" panose="020B0604020202020204" pitchFamily="34" charset="0"/>
                <a:sym typeface="Wingdings" panose="05000000000000000000" pitchFamily="2" charset="2"/>
              </a:rPr>
              <a:t> k</a:t>
            </a:r>
            <a:endParaRPr kumimoji="1" lang="en-US" altLang="zh-CN" sz="2400" b="0" dirty="0"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0" dirty="0">
                <a:cs typeface="Arial" panose="020B0604020202020204" pitchFamily="34" charset="0"/>
                <a:sym typeface="Wingdings" panose="05000000000000000000" pitchFamily="2" charset="2"/>
              </a:rPr>
              <a:t>        while  </a:t>
            </a:r>
            <a:r>
              <a:rPr kumimoji="1" lang="en-US" altLang="zh-CN" sz="2400" b="0" dirty="0">
                <a:solidFill>
                  <a:srgbClr val="FF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D(J(r))&gt;D(</a:t>
            </a:r>
            <a:r>
              <a:rPr kumimoji="1" lang="en-US" altLang="zh-CN" sz="2400" b="0" dirty="0" err="1">
                <a:solidFill>
                  <a:srgbClr val="FF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i</a:t>
            </a:r>
            <a:r>
              <a:rPr kumimoji="1" lang="en-US" altLang="zh-CN" sz="2400" b="0" dirty="0">
                <a:solidFill>
                  <a:srgbClr val="FF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)</a:t>
            </a:r>
            <a:r>
              <a:rPr kumimoji="1" lang="en-US" altLang="zh-CN" sz="2400" b="0" dirty="0">
                <a:cs typeface="Arial" panose="020B0604020202020204" pitchFamily="34" charset="0"/>
                <a:sym typeface="Wingdings" panose="05000000000000000000" pitchFamily="2" charset="2"/>
              </a:rPr>
              <a:t> and </a:t>
            </a:r>
            <a:r>
              <a:rPr kumimoji="1" lang="en-US" altLang="zh-CN" sz="2400" b="0" dirty="0">
                <a:solidFill>
                  <a:srgbClr val="FF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D(J(r)) </a:t>
            </a:r>
            <a:r>
              <a:rPr kumimoji="1" lang="en-US" altLang="zh-CN" sz="2400" b="0" dirty="0">
                <a:solidFill>
                  <a:srgbClr val="FF0000"/>
                </a:solidFill>
                <a:cs typeface="Arial" panose="020B0604020202020204" pitchFamily="34" charset="0"/>
              </a:rPr>
              <a:t>≠r</a:t>
            </a:r>
            <a:r>
              <a:rPr kumimoji="1" lang="en-US" altLang="zh-CN" sz="2400" b="0" dirty="0">
                <a:cs typeface="Arial" panose="020B0604020202020204" pitchFamily="34" charset="0"/>
              </a:rPr>
              <a:t>  do</a:t>
            </a:r>
            <a:endParaRPr kumimoji="1" lang="en-US" altLang="zh-CN" sz="2400" b="0" dirty="0"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0" dirty="0">
                <a:cs typeface="Arial" panose="020B0604020202020204" pitchFamily="34" charset="0"/>
              </a:rPr>
              <a:t>                r ← </a:t>
            </a:r>
            <a:r>
              <a:rPr kumimoji="1" lang="en-US" altLang="zh-CN" sz="2400" b="0" dirty="0">
                <a:cs typeface="Arial" panose="020B0604020202020204" pitchFamily="34" charset="0"/>
                <a:sym typeface="Wingdings" panose="05000000000000000000" pitchFamily="2" charset="2"/>
              </a:rPr>
              <a:t>r – 1</a:t>
            </a:r>
            <a:endParaRPr kumimoji="1" lang="en-US" altLang="zh-CN" sz="2400" b="0" dirty="0"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0" dirty="0">
                <a:cs typeface="Arial" panose="020B0604020202020204" pitchFamily="34" charset="0"/>
                <a:sym typeface="Wingdings" panose="05000000000000000000" pitchFamily="2" charset="2"/>
              </a:rPr>
              <a:t>       repeat</a:t>
            </a:r>
            <a:endParaRPr kumimoji="1" lang="en-US" altLang="zh-CN" sz="2400" b="0" dirty="0"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eaLnBrk="1" hangingPunct="1">
              <a:lnSpc>
                <a:spcPct val="95000"/>
              </a:lnSpc>
              <a:spcBef>
                <a:spcPct val="5000"/>
              </a:spcBef>
              <a:buClrTx/>
              <a:buSzTx/>
              <a:buFontTx/>
              <a:buNone/>
            </a:pPr>
            <a:r>
              <a:rPr kumimoji="1" lang="en-US" altLang="zh-CN" sz="2400" b="0" dirty="0">
                <a:cs typeface="Arial" panose="020B0604020202020204" pitchFamily="34" charset="0"/>
                <a:sym typeface="Wingdings" panose="05000000000000000000" pitchFamily="2" charset="2"/>
              </a:rPr>
              <a:t>	    if   </a:t>
            </a:r>
            <a:r>
              <a:rPr kumimoji="1" lang="en-US" altLang="zh-CN" sz="2400" b="0" dirty="0">
                <a:solidFill>
                  <a:srgbClr val="FF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D(J(r))≤D(</a:t>
            </a:r>
            <a:r>
              <a:rPr kumimoji="1" lang="en-US" altLang="zh-CN" sz="2400" b="0" dirty="0" err="1">
                <a:solidFill>
                  <a:srgbClr val="FF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i</a:t>
            </a:r>
            <a:r>
              <a:rPr kumimoji="1" lang="en-US" altLang="zh-CN" sz="2400" b="0" dirty="0">
                <a:solidFill>
                  <a:srgbClr val="FF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)</a:t>
            </a:r>
            <a:r>
              <a:rPr kumimoji="1" lang="en-US" altLang="zh-CN" sz="2400" b="0" dirty="0">
                <a:cs typeface="Arial" panose="020B0604020202020204" pitchFamily="34" charset="0"/>
                <a:sym typeface="Wingdings" panose="05000000000000000000" pitchFamily="2" charset="2"/>
              </a:rPr>
              <a:t> and </a:t>
            </a:r>
            <a:r>
              <a:rPr kumimoji="1" lang="en-US" altLang="zh-CN" sz="2400" b="0" dirty="0">
                <a:solidFill>
                  <a:srgbClr val="FF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D(</a:t>
            </a:r>
            <a:r>
              <a:rPr kumimoji="1" lang="en-US" altLang="zh-CN" sz="2400" b="0" dirty="0" err="1">
                <a:solidFill>
                  <a:srgbClr val="FF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i</a:t>
            </a:r>
            <a:r>
              <a:rPr kumimoji="1" lang="en-US" altLang="zh-CN" sz="2400" b="0" dirty="0">
                <a:solidFill>
                  <a:srgbClr val="FF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)&gt;r </a:t>
            </a:r>
            <a:r>
              <a:rPr kumimoji="1" lang="en-US" altLang="zh-CN" sz="2400" b="0" dirty="0">
                <a:cs typeface="Arial" panose="020B0604020202020204" pitchFamily="34" charset="0"/>
                <a:sym typeface="Wingdings" panose="05000000000000000000" pitchFamily="2" charset="2"/>
              </a:rPr>
              <a:t> then</a:t>
            </a:r>
            <a:endParaRPr kumimoji="1" lang="en-US" altLang="zh-CN" sz="2400" b="0" dirty="0"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0" dirty="0">
                <a:cs typeface="Arial" panose="020B0604020202020204" pitchFamily="34" charset="0"/>
                <a:sym typeface="Wingdings" panose="05000000000000000000" pitchFamily="2" charset="2"/>
              </a:rPr>
              <a:t>	        for  l </a:t>
            </a:r>
            <a:r>
              <a:rPr kumimoji="1" lang="en-US" altLang="zh-CN" sz="2400" b="0" dirty="0">
                <a:cs typeface="Arial" panose="020B0604020202020204" pitchFamily="34" charset="0"/>
              </a:rPr>
              <a:t>←</a:t>
            </a:r>
            <a:r>
              <a:rPr kumimoji="1" lang="en-US" altLang="zh-CN" sz="2400" b="0" dirty="0">
                <a:cs typeface="Arial" panose="020B0604020202020204" pitchFamily="34" charset="0"/>
                <a:sym typeface="Wingdings" panose="05000000000000000000" pitchFamily="2" charset="2"/>
              </a:rPr>
              <a:t> k to r+1  by –1 do</a:t>
            </a:r>
            <a:endParaRPr kumimoji="1" lang="en-US" altLang="zh-CN" sz="2400" b="0" dirty="0"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0" dirty="0">
                <a:cs typeface="Arial" panose="020B0604020202020204" pitchFamily="34" charset="0"/>
              </a:rPr>
              <a:t>		            J(l+1) ← </a:t>
            </a:r>
            <a:r>
              <a:rPr kumimoji="1" lang="en-US" altLang="zh-CN" sz="2400" b="0" dirty="0">
                <a:cs typeface="Arial" panose="020B0604020202020204" pitchFamily="34" charset="0"/>
                <a:sym typeface="Wingdings" panose="05000000000000000000" pitchFamily="2" charset="2"/>
              </a:rPr>
              <a:t>J(l)</a:t>
            </a:r>
            <a:endParaRPr kumimoji="1" lang="en-US" altLang="zh-CN" sz="2400" b="0" dirty="0"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0" dirty="0">
                <a:cs typeface="Arial" panose="020B0604020202020204" pitchFamily="34" charset="0"/>
                <a:sym typeface="Wingdings" panose="05000000000000000000" pitchFamily="2" charset="2"/>
              </a:rPr>
              <a:t>            repeat</a:t>
            </a:r>
            <a:endParaRPr kumimoji="1" lang="en-US" altLang="zh-CN" sz="2400" b="0" dirty="0"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0" dirty="0">
                <a:cs typeface="Arial" panose="020B0604020202020204" pitchFamily="34" charset="0"/>
                <a:sym typeface="Wingdings" panose="05000000000000000000" pitchFamily="2" charset="2"/>
              </a:rPr>
              <a:t>     	   </a:t>
            </a:r>
            <a:r>
              <a:rPr kumimoji="1" lang="en-US" altLang="zh-CN" sz="2400" b="0" dirty="0">
                <a:cs typeface="Arial" panose="020B0604020202020204" pitchFamily="34" charset="0"/>
              </a:rPr>
              <a:t>J(r+1) ← </a:t>
            </a:r>
            <a:r>
              <a:rPr kumimoji="1" lang="en-US" altLang="zh-CN" sz="2400" b="0" dirty="0" err="1">
                <a:cs typeface="Arial" panose="020B0604020202020204" pitchFamily="34" charset="0"/>
                <a:sym typeface="Wingdings" panose="05000000000000000000" pitchFamily="2" charset="2"/>
              </a:rPr>
              <a:t>i</a:t>
            </a:r>
            <a:r>
              <a:rPr kumimoji="1" lang="en-US" altLang="zh-CN" sz="2400" b="0" dirty="0">
                <a:cs typeface="Arial" panose="020B0604020202020204" pitchFamily="34" charset="0"/>
                <a:sym typeface="Wingdings" panose="05000000000000000000" pitchFamily="2" charset="2"/>
              </a:rPr>
              <a:t> ;   k </a:t>
            </a:r>
            <a:r>
              <a:rPr kumimoji="1" lang="en-US" altLang="zh-CN" sz="2400" b="0" dirty="0">
                <a:cs typeface="Arial" panose="020B0604020202020204" pitchFamily="34" charset="0"/>
              </a:rPr>
              <a:t>←</a:t>
            </a:r>
            <a:r>
              <a:rPr kumimoji="1" lang="en-US" altLang="zh-CN" sz="2400" b="0" dirty="0">
                <a:cs typeface="Arial" panose="020B0604020202020204" pitchFamily="34" charset="0"/>
                <a:sym typeface="Wingdings" panose="05000000000000000000" pitchFamily="2" charset="2"/>
              </a:rPr>
              <a:t> k+1</a:t>
            </a:r>
            <a:r>
              <a:rPr kumimoji="1" lang="zh-CN" altLang="en-US" sz="2400" b="0" dirty="0">
                <a:cs typeface="Arial" panose="020B0604020202020204" pitchFamily="34" charset="0"/>
                <a:sym typeface="Wingdings" panose="05000000000000000000" pitchFamily="2" charset="2"/>
              </a:rPr>
              <a:t>；	</a:t>
            </a:r>
            <a:endParaRPr kumimoji="1" lang="zh-CN" altLang="en-US" sz="2400" b="0" dirty="0"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b="0" dirty="0">
                <a:cs typeface="Arial" panose="020B0604020202020204" pitchFamily="34" charset="0"/>
                <a:sym typeface="Wingdings" panose="05000000000000000000" pitchFamily="2" charset="2"/>
              </a:rPr>
              <a:t>	    </a:t>
            </a:r>
            <a:r>
              <a:rPr kumimoji="1" lang="en-US" altLang="zh-CN" sz="2400" b="0" dirty="0">
                <a:cs typeface="Arial" panose="020B0604020202020204" pitchFamily="34" charset="0"/>
                <a:sym typeface="Wingdings" panose="05000000000000000000" pitchFamily="2" charset="2"/>
              </a:rPr>
              <a:t>endif    </a:t>
            </a:r>
            <a:endParaRPr kumimoji="1" lang="en-US" altLang="zh-CN" sz="2400" b="0" dirty="0"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0" dirty="0">
                <a:cs typeface="Arial" panose="020B0604020202020204" pitchFamily="34" charset="0"/>
              </a:rPr>
              <a:t>    repeat</a:t>
            </a:r>
            <a:endParaRPr kumimoji="1" lang="en-US" altLang="zh-CN" sz="2400" b="0" dirty="0"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0" dirty="0">
                <a:cs typeface="Arial" panose="020B0604020202020204" pitchFamily="34" charset="0"/>
              </a:rPr>
              <a:t>end JS</a:t>
            </a:r>
            <a:endParaRPr kumimoji="1" lang="en-US" altLang="zh-CN" sz="2400" b="0" dirty="0">
              <a:cs typeface="Arial" panose="020B0604020202020204" pitchFamily="34" charset="0"/>
            </a:endParaRPr>
          </a:p>
        </p:txBody>
      </p:sp>
      <p:sp>
        <p:nvSpPr>
          <p:cNvPr id="12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/>
          <a:p>
            <a:pPr>
              <a:defRPr/>
            </a:pPr>
            <a:fld id="{0CE838A2-A49A-4A20-A5DD-EFD81F6874A2}" type="slidenum">
              <a:rPr lang="en-US" altLang="zh-CN" smtClean="0"/>
            </a:fld>
            <a:endParaRPr lang="en-US" altLang="zh-CN" dirty="0"/>
          </a:p>
        </p:txBody>
      </p:sp>
      <p:sp>
        <p:nvSpPr>
          <p:cNvPr id="114697" name="AutoShape 9"/>
          <p:cNvSpPr>
            <a:spLocks noChangeArrowheads="1"/>
          </p:cNvSpPr>
          <p:nvPr/>
        </p:nvSpPr>
        <p:spPr bwMode="auto">
          <a:xfrm>
            <a:off x="4680919" y="5208175"/>
            <a:ext cx="2605459" cy="525462"/>
          </a:xfrm>
          <a:prstGeom prst="wedgeRoundRectCallout">
            <a:avLst>
              <a:gd name="adj1" fmla="val -44762"/>
              <a:gd name="adj2" fmla="val -73006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accent1">
                <a:lumMod val="75000"/>
              </a:schemeClr>
            </a:solidFill>
            <a:miter lim="800000"/>
          </a:ln>
          <a:effectLst/>
        </p:spPr>
        <p:txBody>
          <a:bodyPr/>
          <a:lstStyle/>
          <a:p>
            <a:pPr algn="ctr">
              <a:spcBef>
                <a:spcPct val="0"/>
              </a:spcBef>
            </a:pPr>
            <a:r>
              <a:rPr lang="zh-CN" altLang="en-US" sz="2000" dirty="0">
                <a:latin typeface="幼圆" panose="02010509060101010101" pitchFamily="49" charset="-122"/>
                <a:ea typeface="幼圆" panose="02010509060101010101" pitchFamily="49" charset="-122"/>
              </a:rPr>
              <a:t>作业</a:t>
            </a:r>
            <a:r>
              <a:rPr lang="en-US" altLang="zh-CN" sz="2000" dirty="0" err="1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i</a:t>
            </a:r>
            <a:r>
              <a:rPr lang="zh-CN" altLang="en-US" sz="2000" dirty="0">
                <a:latin typeface="幼圆" panose="02010509060101010101" pitchFamily="49" charset="-122"/>
                <a:ea typeface="幼圆" panose="02010509060101010101" pitchFamily="49" charset="-122"/>
              </a:rPr>
              <a:t>插入到</a:t>
            </a:r>
            <a:r>
              <a:rPr lang="en-US" altLang="zh-CN" sz="20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r+1</a:t>
            </a:r>
            <a:r>
              <a:rPr lang="zh-CN" altLang="en-US" sz="2000" dirty="0">
                <a:latin typeface="幼圆" panose="02010509060101010101" pitchFamily="49" charset="-122"/>
                <a:ea typeface="幼圆" panose="02010509060101010101" pitchFamily="49" charset="-122"/>
              </a:rPr>
              <a:t>位置</a:t>
            </a:r>
            <a:endParaRPr lang="zh-CN" altLang="en-US" sz="20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3" name="内容占位符 2"/>
          <p:cNvSpPr txBox="1"/>
          <p:nvPr/>
        </p:nvSpPr>
        <p:spPr>
          <a:xfrm>
            <a:off x="1495292" y="5975819"/>
            <a:ext cx="4968552" cy="4953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110000"/>
              </a:lnSpc>
              <a:spcBef>
                <a:spcPts val="750"/>
              </a:spcBef>
              <a:buClr>
                <a:srgbClr val="1E5293"/>
              </a:buClr>
              <a:buSzPct val="70000"/>
              <a:buFont typeface="Wingdings" panose="05000000000000000000" pitchFamily="2" charset="2"/>
              <a:buChar char="l"/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defRPr>
            </a:lvl1pPr>
            <a:lvl2pPr marL="514350" indent="-171450" algn="l" defTabSz="685800" rtl="0" eaLnBrk="1" latinLnBrk="0" hangingPunct="1">
              <a:lnSpc>
                <a:spcPct val="110000"/>
              </a:lnSpc>
              <a:spcBef>
                <a:spcPts val="375"/>
              </a:spcBef>
              <a:buClr>
                <a:schemeClr val="accent1">
                  <a:lumMod val="60000"/>
                  <a:lumOff val="40000"/>
                </a:schemeClr>
              </a:buClr>
              <a:buSzPct val="70000"/>
              <a:buFont typeface="Wingdings" panose="05000000000000000000" pitchFamily="2" charset="2"/>
              <a:buChar char="l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defRPr>
            </a:lvl2pPr>
            <a:lvl3pPr marL="857250" indent="-171450" algn="l" defTabSz="685800" rtl="0" eaLnBrk="1" latinLnBrk="0" hangingPunct="1">
              <a:lnSpc>
                <a:spcPct val="110000"/>
              </a:lnSpc>
              <a:spcBef>
                <a:spcPts val="375"/>
              </a:spcBef>
              <a:buClr>
                <a:schemeClr val="accent1">
                  <a:lumMod val="60000"/>
                  <a:lumOff val="40000"/>
                </a:schemeClr>
              </a:buClr>
              <a:buSzPct val="70000"/>
              <a:buFont typeface="Wingdings" panose="05000000000000000000" pitchFamily="2" charset="2"/>
              <a:buChar char="l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defRPr>
            </a:lvl3pPr>
            <a:lvl4pPr marL="1200150" indent="-171450" algn="l" defTabSz="685800" rtl="0" eaLnBrk="1" latinLnBrk="0" hangingPunct="1">
              <a:lnSpc>
                <a:spcPct val="110000"/>
              </a:lnSpc>
              <a:spcBef>
                <a:spcPts val="375"/>
              </a:spcBef>
              <a:buClr>
                <a:schemeClr val="accent1">
                  <a:lumMod val="60000"/>
                  <a:lumOff val="40000"/>
                </a:schemeClr>
              </a:buClr>
              <a:buSzPct val="70000"/>
              <a:buFont typeface="Wingdings" panose="05000000000000000000" pitchFamily="2" charset="2"/>
              <a:buChar char="l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defRPr>
            </a:lvl4pPr>
            <a:lvl5pPr marL="1543050" indent="-171450" algn="l" defTabSz="685800" rtl="0" eaLnBrk="1" latinLnBrk="0" hangingPunct="1">
              <a:lnSpc>
                <a:spcPct val="110000"/>
              </a:lnSpc>
              <a:spcBef>
                <a:spcPts val="375"/>
              </a:spcBef>
              <a:buClr>
                <a:schemeClr val="accent1">
                  <a:lumMod val="60000"/>
                  <a:lumOff val="40000"/>
                </a:schemeClr>
              </a:buClr>
              <a:buSzPct val="70000"/>
              <a:buFont typeface="Wingdings" panose="05000000000000000000" pitchFamily="2" charset="2"/>
              <a:buChar char="l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r>
              <a:rPr kumimoji="1" lang="zh-CN" altLang="en-US" sz="2400" dirty="0">
                <a:solidFill>
                  <a:srgbClr val="FF0000"/>
                </a:solidFill>
              </a:rPr>
              <a:t>思考</a:t>
            </a:r>
            <a:r>
              <a:rPr kumimoji="1" lang="en-US" altLang="zh-CN" sz="2400" dirty="0">
                <a:solidFill>
                  <a:srgbClr val="FF0000"/>
                </a:solidFill>
              </a:rPr>
              <a:t>1</a:t>
            </a:r>
            <a:r>
              <a:rPr kumimoji="1" lang="zh-CN" altLang="en-US" sz="2400" dirty="0">
                <a:solidFill>
                  <a:srgbClr val="FF0000"/>
                </a:solidFill>
              </a:rPr>
              <a:t>：</a:t>
            </a:r>
            <a:r>
              <a:rPr lang="en-US" altLang="zh-CN" sz="2400" dirty="0">
                <a:solidFill>
                  <a:srgbClr val="FF0000"/>
                </a:solidFill>
              </a:rPr>
              <a:t> </a:t>
            </a:r>
            <a:r>
              <a:rPr lang="zh-CN" altLang="en-US" sz="2400" dirty="0">
                <a:solidFill>
                  <a:srgbClr val="FF0000"/>
                </a:solidFill>
              </a:rPr>
              <a:t>算法</a:t>
            </a:r>
            <a:r>
              <a:rPr lang="en-US" altLang="zh-CN" sz="2400" dirty="0">
                <a:solidFill>
                  <a:srgbClr val="FF0000"/>
                </a:solidFill>
              </a:rPr>
              <a:t>JS</a:t>
            </a:r>
            <a:r>
              <a:rPr lang="zh-CN" altLang="en-US" sz="2400" dirty="0">
                <a:solidFill>
                  <a:srgbClr val="FF0000"/>
                </a:solidFill>
              </a:rPr>
              <a:t>的时间复杂度</a:t>
            </a:r>
            <a:r>
              <a:rPr lang="zh-CN" altLang="en-US" sz="2400" dirty="0">
                <a:solidFill>
                  <a:srgbClr val="FF0000"/>
                </a:solidFill>
                <a:latin typeface="幼圆" panose="02010509060101010101" pitchFamily="49" charset="-122"/>
              </a:rPr>
              <a:t>？</a:t>
            </a:r>
            <a:endParaRPr lang="zh-CN" altLang="en-US" sz="2400" dirty="0">
              <a:solidFill>
                <a:srgbClr val="FF0000"/>
              </a:solidFill>
              <a:latin typeface="幼圆" panose="02010509060101010101" pitchFamily="49" charset="-122"/>
            </a:endParaRPr>
          </a:p>
        </p:txBody>
      </p:sp>
      <p:sp>
        <p:nvSpPr>
          <p:cNvPr id="14" name="Rectangle 3"/>
          <p:cNvSpPr>
            <a:spLocks noGrp="1" noChangeArrowheads="1"/>
          </p:cNvSpPr>
          <p:nvPr>
            <p:ph idx="1"/>
          </p:nvPr>
        </p:nvSpPr>
        <p:spPr>
          <a:xfrm>
            <a:off x="7591003" y="3362125"/>
            <a:ext cx="4464496" cy="2685332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kumimoji="1" lang="zh-CN" altLang="en-US" sz="2400" dirty="0"/>
              <a:t>两个关键参数</a:t>
            </a:r>
            <a:r>
              <a:rPr kumimoji="1" lang="en-US" altLang="zh-CN" sz="2400" dirty="0"/>
              <a:t>:</a:t>
            </a:r>
            <a:endParaRPr kumimoji="1" lang="en-US" altLang="zh-CN" sz="2400" dirty="0"/>
          </a:p>
          <a:p>
            <a:pPr lvl="1">
              <a:lnSpc>
                <a:spcPct val="90000"/>
              </a:lnSpc>
            </a:pPr>
            <a:r>
              <a:rPr kumimoji="1" lang="zh-CN" altLang="en-US" sz="2400" dirty="0"/>
              <a:t>作业数</a:t>
            </a:r>
            <a:r>
              <a:rPr kumimoji="1" lang="en-US" altLang="zh-CN" sz="2400" dirty="0"/>
              <a:t>n </a:t>
            </a:r>
            <a:endParaRPr kumimoji="1" lang="en-US" altLang="zh-CN" sz="2400" dirty="0"/>
          </a:p>
          <a:p>
            <a:pPr lvl="1">
              <a:lnSpc>
                <a:spcPct val="90000"/>
              </a:lnSpc>
            </a:pPr>
            <a:r>
              <a:rPr kumimoji="1" lang="en-US" altLang="zh-CN" sz="2400" dirty="0"/>
              <a:t>J</a:t>
            </a:r>
            <a:r>
              <a:rPr kumimoji="1" lang="zh-CN" altLang="en-US" sz="2400" dirty="0"/>
              <a:t>的最终作业数 </a:t>
            </a:r>
            <a:r>
              <a:rPr kumimoji="1" lang="en-US" altLang="zh-CN" sz="2400" dirty="0"/>
              <a:t>k</a:t>
            </a:r>
            <a:endParaRPr kumimoji="1" lang="en-US" altLang="zh-CN" sz="2400" dirty="0"/>
          </a:p>
          <a:p>
            <a:pPr>
              <a:lnSpc>
                <a:spcPct val="90000"/>
              </a:lnSpc>
            </a:pPr>
            <a:r>
              <a:rPr kumimoji="1" lang="zh-CN" altLang="en-US" sz="2700" dirty="0">
                <a:sym typeface="Wingdings" panose="05000000000000000000" pitchFamily="2" charset="2"/>
              </a:rPr>
              <a:t>外层</a:t>
            </a:r>
            <a:r>
              <a:rPr kumimoji="1" lang="en-US" altLang="zh-CN" sz="2700" dirty="0">
                <a:sym typeface="Wingdings" panose="05000000000000000000" pitchFamily="2" charset="2"/>
              </a:rPr>
              <a:t>for</a:t>
            </a:r>
            <a:r>
              <a:rPr kumimoji="1" lang="zh-CN" altLang="en-US" sz="2700" dirty="0">
                <a:sym typeface="Wingdings" panose="05000000000000000000" pitchFamily="2" charset="2"/>
              </a:rPr>
              <a:t>执行循环</a:t>
            </a:r>
            <a:r>
              <a:rPr kumimoji="1" lang="en-US" altLang="zh-CN" sz="2700" dirty="0">
                <a:sym typeface="Wingdings" panose="05000000000000000000" pitchFamily="2" charset="2"/>
              </a:rPr>
              <a:t>n-1</a:t>
            </a:r>
            <a:r>
              <a:rPr kumimoji="1" lang="zh-CN" altLang="en-US" sz="2700" dirty="0">
                <a:sym typeface="Wingdings" panose="05000000000000000000" pitchFamily="2" charset="2"/>
              </a:rPr>
              <a:t>次</a:t>
            </a:r>
            <a:endParaRPr kumimoji="1" lang="zh-CN" altLang="en-US" sz="2700" dirty="0">
              <a:sym typeface="Wingdings" panose="05000000000000000000" pitchFamily="2" charset="2"/>
            </a:endParaRPr>
          </a:p>
          <a:p>
            <a:pPr>
              <a:lnSpc>
                <a:spcPct val="90000"/>
              </a:lnSpc>
            </a:pPr>
            <a:r>
              <a:rPr kumimoji="1" lang="zh-CN" altLang="en-US" sz="2400" dirty="0"/>
              <a:t>内层</a:t>
            </a:r>
            <a:r>
              <a:rPr kumimoji="1" lang="en-US" altLang="zh-CN" sz="2400" dirty="0">
                <a:sym typeface="Wingdings" panose="05000000000000000000" pitchFamily="2" charset="2"/>
              </a:rPr>
              <a:t>while</a:t>
            </a:r>
            <a:r>
              <a:rPr kumimoji="1" lang="zh-CN" altLang="en-US" sz="2400" dirty="0">
                <a:sym typeface="Wingdings" panose="05000000000000000000" pitchFamily="2" charset="2"/>
              </a:rPr>
              <a:t>至多循环</a:t>
            </a:r>
            <a:r>
              <a:rPr kumimoji="1" lang="en-US" altLang="zh-CN" sz="2400" dirty="0">
                <a:sym typeface="Wingdings" panose="05000000000000000000" pitchFamily="2" charset="2"/>
              </a:rPr>
              <a:t>k</a:t>
            </a:r>
            <a:r>
              <a:rPr kumimoji="1" lang="zh-CN" altLang="en-US" sz="2400" dirty="0">
                <a:sym typeface="Wingdings" panose="05000000000000000000" pitchFamily="2" charset="2"/>
              </a:rPr>
              <a:t>次</a:t>
            </a:r>
            <a:endParaRPr kumimoji="1" lang="en-US" altLang="zh-CN" sz="2400" dirty="0">
              <a:sym typeface="Wingdings" panose="05000000000000000000" pitchFamily="2" charset="2"/>
            </a:endParaRPr>
          </a:p>
          <a:p>
            <a:pPr eaLnBrk="1" hangingPunct="1">
              <a:lnSpc>
                <a:spcPct val="90000"/>
              </a:lnSpc>
            </a:pPr>
            <a:r>
              <a:rPr kumimoji="1" lang="en-US" altLang="zh-CN" sz="2400" dirty="0"/>
              <a:t>JS</a:t>
            </a:r>
            <a:r>
              <a:rPr kumimoji="1" lang="zh-CN" altLang="en-US" sz="2400" dirty="0"/>
              <a:t>算法的时间复杂度为</a:t>
            </a:r>
            <a:r>
              <a:rPr kumimoji="1" lang="en-US" altLang="zh-CN" sz="2400" dirty="0"/>
              <a:t>O(n</a:t>
            </a:r>
            <a:r>
              <a:rPr kumimoji="1" lang="en-US" altLang="zh-CN" sz="2400" baseline="30000" dirty="0"/>
              <a:t>2</a:t>
            </a:r>
            <a:r>
              <a:rPr kumimoji="1" lang="en-US" altLang="zh-CN" sz="2400" dirty="0"/>
              <a:t>)</a:t>
            </a:r>
            <a:endParaRPr lang="en-US" altLang="zh-CN" sz="2400" dirty="0"/>
          </a:p>
        </p:txBody>
      </p:sp>
      <p:sp>
        <p:nvSpPr>
          <p:cNvPr id="17" name="内容占位符 2"/>
          <p:cNvSpPr txBox="1"/>
          <p:nvPr/>
        </p:nvSpPr>
        <p:spPr>
          <a:xfrm>
            <a:off x="6981674" y="5980912"/>
            <a:ext cx="4862544" cy="4953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110000"/>
              </a:lnSpc>
              <a:spcBef>
                <a:spcPts val="750"/>
              </a:spcBef>
              <a:buClr>
                <a:srgbClr val="1E5293"/>
              </a:buClr>
              <a:buSzPct val="70000"/>
              <a:buFont typeface="Wingdings" panose="05000000000000000000" pitchFamily="2" charset="2"/>
              <a:buChar char="l"/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defRPr>
            </a:lvl1pPr>
            <a:lvl2pPr marL="514350" indent="-171450" algn="l" defTabSz="685800" rtl="0" eaLnBrk="1" latinLnBrk="0" hangingPunct="1">
              <a:lnSpc>
                <a:spcPct val="110000"/>
              </a:lnSpc>
              <a:spcBef>
                <a:spcPts val="375"/>
              </a:spcBef>
              <a:buClr>
                <a:schemeClr val="accent1">
                  <a:lumMod val="60000"/>
                  <a:lumOff val="40000"/>
                </a:schemeClr>
              </a:buClr>
              <a:buSzPct val="70000"/>
              <a:buFont typeface="Wingdings" panose="05000000000000000000" pitchFamily="2" charset="2"/>
              <a:buChar char="l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defRPr>
            </a:lvl2pPr>
            <a:lvl3pPr marL="857250" indent="-171450" algn="l" defTabSz="685800" rtl="0" eaLnBrk="1" latinLnBrk="0" hangingPunct="1">
              <a:lnSpc>
                <a:spcPct val="110000"/>
              </a:lnSpc>
              <a:spcBef>
                <a:spcPts val="375"/>
              </a:spcBef>
              <a:buClr>
                <a:schemeClr val="accent1">
                  <a:lumMod val="60000"/>
                  <a:lumOff val="40000"/>
                </a:schemeClr>
              </a:buClr>
              <a:buSzPct val="70000"/>
              <a:buFont typeface="Wingdings" panose="05000000000000000000" pitchFamily="2" charset="2"/>
              <a:buChar char="l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defRPr>
            </a:lvl3pPr>
            <a:lvl4pPr marL="1200150" indent="-171450" algn="l" defTabSz="685800" rtl="0" eaLnBrk="1" latinLnBrk="0" hangingPunct="1">
              <a:lnSpc>
                <a:spcPct val="110000"/>
              </a:lnSpc>
              <a:spcBef>
                <a:spcPts val="375"/>
              </a:spcBef>
              <a:buClr>
                <a:schemeClr val="accent1">
                  <a:lumMod val="60000"/>
                  <a:lumOff val="40000"/>
                </a:schemeClr>
              </a:buClr>
              <a:buSzPct val="70000"/>
              <a:buFont typeface="Wingdings" panose="05000000000000000000" pitchFamily="2" charset="2"/>
              <a:buChar char="l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defRPr>
            </a:lvl4pPr>
            <a:lvl5pPr marL="1543050" indent="-171450" algn="l" defTabSz="685800" rtl="0" eaLnBrk="1" latinLnBrk="0" hangingPunct="1">
              <a:lnSpc>
                <a:spcPct val="110000"/>
              </a:lnSpc>
              <a:spcBef>
                <a:spcPts val="375"/>
              </a:spcBef>
              <a:buClr>
                <a:schemeClr val="accent1">
                  <a:lumMod val="60000"/>
                  <a:lumOff val="40000"/>
                </a:schemeClr>
              </a:buClr>
              <a:buSzPct val="70000"/>
              <a:buFont typeface="Wingdings" panose="05000000000000000000" pitchFamily="2" charset="2"/>
              <a:buChar char="l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r>
              <a:rPr kumimoji="1" lang="zh-CN" altLang="en-US" sz="2400" dirty="0">
                <a:solidFill>
                  <a:srgbClr val="FF0000"/>
                </a:solidFill>
              </a:rPr>
              <a:t>思考</a:t>
            </a:r>
            <a:r>
              <a:rPr kumimoji="1" lang="en-US" altLang="zh-CN" sz="2400" dirty="0">
                <a:solidFill>
                  <a:srgbClr val="FF0000"/>
                </a:solidFill>
              </a:rPr>
              <a:t>2</a:t>
            </a:r>
            <a:r>
              <a:rPr kumimoji="1" lang="zh-CN" altLang="en-US" sz="2400" dirty="0">
                <a:solidFill>
                  <a:srgbClr val="FF0000"/>
                </a:solidFill>
              </a:rPr>
              <a:t>：</a:t>
            </a:r>
            <a:r>
              <a:rPr lang="en-US" altLang="zh-CN" sz="2400" dirty="0">
                <a:solidFill>
                  <a:srgbClr val="FF0000"/>
                </a:solidFill>
              </a:rPr>
              <a:t> </a:t>
            </a:r>
            <a:r>
              <a:rPr lang="zh-CN" altLang="en-US" sz="2400" dirty="0">
                <a:solidFill>
                  <a:srgbClr val="FF0000"/>
                </a:solidFill>
              </a:rPr>
              <a:t>能否降低时间复杂度</a:t>
            </a:r>
            <a:r>
              <a:rPr lang="zh-CN" altLang="en-US" sz="2400" dirty="0">
                <a:solidFill>
                  <a:srgbClr val="FF0000"/>
                </a:solidFill>
                <a:latin typeface="幼圆" panose="02010509060101010101" pitchFamily="49" charset="-122"/>
              </a:rPr>
              <a:t>？</a:t>
            </a:r>
            <a:endParaRPr lang="zh-CN" altLang="en-US" sz="2400" dirty="0">
              <a:solidFill>
                <a:srgbClr val="FF0000"/>
              </a:solidFill>
              <a:latin typeface="幼圆" panose="020105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uiExpand="1" build="p"/>
      <p:bldP spid="1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5400" y="33117"/>
            <a:ext cx="10515600" cy="1325563"/>
          </a:xfrm>
        </p:spPr>
        <p:txBody>
          <a:bodyPr>
            <a:normAutofit/>
          </a:bodyPr>
          <a:lstStyle/>
          <a:p>
            <a:r>
              <a:rPr kumimoji="1" lang="zh-CN" altLang="en-US" sz="4000" dirty="0">
                <a:solidFill>
                  <a:schemeClr val="tx2"/>
                </a:solidFill>
              </a:rPr>
              <a:t>优化思想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9162" y="1268270"/>
            <a:ext cx="10624637" cy="1501931"/>
          </a:xfrm>
        </p:spPr>
        <p:txBody>
          <a:bodyPr>
            <a:normAutofit fontScale="92500"/>
          </a:bodyPr>
          <a:lstStyle/>
          <a:p>
            <a:r>
              <a:rPr kumimoji="1" lang="zh-CN" altLang="en-US" sz="2400" dirty="0"/>
              <a:t>为了避免移动操作，在给作业</a:t>
            </a:r>
            <a:r>
              <a:rPr kumimoji="1" lang="en-US" altLang="zh-CN" sz="2400" dirty="0" err="1"/>
              <a:t>i</a:t>
            </a:r>
            <a:r>
              <a:rPr kumimoji="1" lang="zh-CN" altLang="en-US" sz="2400" dirty="0"/>
              <a:t>分配处理时间时</a:t>
            </a:r>
            <a:r>
              <a:rPr kumimoji="1" lang="en-US" altLang="zh-CN" sz="2400" dirty="0"/>
              <a:t>,</a:t>
            </a:r>
            <a:r>
              <a:rPr kumimoji="1" lang="zh-CN" altLang="en-US" sz="2400" dirty="0"/>
              <a:t>直接分给它时间片</a:t>
            </a:r>
            <a:r>
              <a:rPr kumimoji="1" lang="en-US" altLang="zh-CN" sz="2400" dirty="0">
                <a:solidFill>
                  <a:srgbClr val="FF0000"/>
                </a:solidFill>
              </a:rPr>
              <a:t>[α-1,α]</a:t>
            </a:r>
            <a:r>
              <a:rPr kumimoji="1" lang="en-US" altLang="zh-CN" sz="2400" dirty="0"/>
              <a:t>,</a:t>
            </a:r>
            <a:r>
              <a:rPr kumimoji="1" lang="zh-CN" altLang="en-US" sz="2400" dirty="0"/>
              <a:t>其中</a:t>
            </a:r>
            <a:r>
              <a:rPr kumimoji="1" lang="en-US" altLang="zh-CN" sz="2400" dirty="0"/>
              <a:t>α</a:t>
            </a:r>
            <a:r>
              <a:rPr kumimoji="1" lang="zh-CN" altLang="en-US" sz="2400" dirty="0"/>
              <a:t>是不大于</a:t>
            </a:r>
            <a:r>
              <a:rPr kumimoji="1" lang="en-US" altLang="zh-CN" sz="2400" dirty="0"/>
              <a:t>d</a:t>
            </a:r>
            <a:r>
              <a:rPr kumimoji="1" lang="en-US" altLang="zh-CN" sz="2400" baseline="-25000" dirty="0"/>
              <a:t>i</a:t>
            </a:r>
            <a:r>
              <a:rPr kumimoji="1" lang="zh-CN" altLang="en-US" sz="2400" dirty="0"/>
              <a:t>的最大空时间片。若不存在这样的</a:t>
            </a:r>
            <a:r>
              <a:rPr kumimoji="1" lang="en-US" altLang="zh-CN" sz="2400" dirty="0"/>
              <a:t>α,</a:t>
            </a:r>
            <a:r>
              <a:rPr kumimoji="1" lang="zh-CN" altLang="en-US" sz="2400" dirty="0"/>
              <a:t>则</a:t>
            </a:r>
            <a:r>
              <a:rPr kumimoji="1" lang="en-US" altLang="zh-CN" sz="2400" dirty="0" err="1"/>
              <a:t>i</a:t>
            </a:r>
            <a:r>
              <a:rPr kumimoji="1" lang="zh-CN" altLang="en-US" sz="2400" dirty="0"/>
              <a:t>不计入</a:t>
            </a:r>
            <a:r>
              <a:rPr kumimoji="1" lang="en-US" altLang="zh-CN" sz="2400" dirty="0"/>
              <a:t>J</a:t>
            </a:r>
            <a:r>
              <a:rPr kumimoji="1" lang="zh-CN" altLang="en-US" sz="2400" dirty="0"/>
              <a:t>中。</a:t>
            </a:r>
            <a:endParaRPr kumimoji="1" lang="en-US" altLang="zh-CN" sz="2400" dirty="0"/>
          </a:p>
          <a:p>
            <a:r>
              <a:rPr kumimoji="1" lang="zh-CN" altLang="en-US" sz="2400" dirty="0"/>
              <a:t>旨在：降低内层循环的复杂度，从而使算法的复杂度</a:t>
            </a:r>
            <a:r>
              <a:rPr lang="zh-CN" altLang="en-US" sz="2400" dirty="0"/>
              <a:t>由</a:t>
            </a:r>
            <a:r>
              <a:rPr lang="en-US" altLang="zh-CN" sz="2400" dirty="0"/>
              <a:t>O(n</a:t>
            </a:r>
            <a:r>
              <a:rPr lang="en-US" altLang="zh-CN" sz="2400" baseline="30000" dirty="0"/>
              <a:t>2</a:t>
            </a:r>
            <a:r>
              <a:rPr lang="en-US" altLang="zh-CN" sz="2400" dirty="0"/>
              <a:t>)</a:t>
            </a:r>
            <a:r>
              <a:rPr lang="zh-CN" altLang="en-US" sz="2400" dirty="0"/>
              <a:t>降低到</a:t>
            </a:r>
            <a:r>
              <a:rPr lang="zh-CN" altLang="en-US" sz="2400" dirty="0">
                <a:solidFill>
                  <a:srgbClr val="FF0000"/>
                </a:solidFill>
              </a:rPr>
              <a:t>接近于</a:t>
            </a:r>
            <a:r>
              <a:rPr lang="en-US" altLang="zh-CN" sz="2400" dirty="0">
                <a:solidFill>
                  <a:srgbClr val="FF0000"/>
                </a:solidFill>
              </a:rPr>
              <a:t>O(n)</a:t>
            </a:r>
            <a:endParaRPr kumimoji="1" lang="zh-CN" altLang="en-US" sz="2400" dirty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E838A2-A49A-4A20-A5DD-EFD81F6874A2}" type="slidenum">
              <a:rPr lang="en-US" altLang="zh-CN" smtClean="0"/>
            </a:fld>
            <a:endParaRPr lang="en-US" altLang="zh-CN" dirty="0"/>
          </a:p>
        </p:txBody>
      </p:sp>
      <p:sp>
        <p:nvSpPr>
          <p:cNvPr id="5" name="内容占位符 2"/>
          <p:cNvSpPr txBox="1"/>
          <p:nvPr/>
        </p:nvSpPr>
        <p:spPr>
          <a:xfrm>
            <a:off x="1481806" y="5085184"/>
            <a:ext cx="3151315" cy="4953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110000"/>
              </a:lnSpc>
              <a:spcBef>
                <a:spcPts val="750"/>
              </a:spcBef>
              <a:buClr>
                <a:srgbClr val="1E5293"/>
              </a:buClr>
              <a:buSzPct val="70000"/>
              <a:buFont typeface="Wingdings" panose="05000000000000000000" pitchFamily="2" charset="2"/>
              <a:buChar char="l"/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defRPr>
            </a:lvl1pPr>
            <a:lvl2pPr marL="514350" indent="-171450" algn="l" defTabSz="685800" rtl="0" eaLnBrk="1" latinLnBrk="0" hangingPunct="1">
              <a:lnSpc>
                <a:spcPct val="110000"/>
              </a:lnSpc>
              <a:spcBef>
                <a:spcPts val="375"/>
              </a:spcBef>
              <a:buClr>
                <a:schemeClr val="accent1">
                  <a:lumMod val="60000"/>
                  <a:lumOff val="40000"/>
                </a:schemeClr>
              </a:buClr>
              <a:buSzPct val="70000"/>
              <a:buFont typeface="Wingdings" panose="05000000000000000000" pitchFamily="2" charset="2"/>
              <a:buChar char="l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defRPr>
            </a:lvl2pPr>
            <a:lvl3pPr marL="857250" indent="-171450" algn="l" defTabSz="685800" rtl="0" eaLnBrk="1" latinLnBrk="0" hangingPunct="1">
              <a:lnSpc>
                <a:spcPct val="110000"/>
              </a:lnSpc>
              <a:spcBef>
                <a:spcPts val="375"/>
              </a:spcBef>
              <a:buClr>
                <a:schemeClr val="accent1">
                  <a:lumMod val="60000"/>
                  <a:lumOff val="40000"/>
                </a:schemeClr>
              </a:buClr>
              <a:buSzPct val="70000"/>
              <a:buFont typeface="Wingdings" panose="05000000000000000000" pitchFamily="2" charset="2"/>
              <a:buChar char="l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defRPr>
            </a:lvl3pPr>
            <a:lvl4pPr marL="1200150" indent="-171450" algn="l" defTabSz="685800" rtl="0" eaLnBrk="1" latinLnBrk="0" hangingPunct="1">
              <a:lnSpc>
                <a:spcPct val="110000"/>
              </a:lnSpc>
              <a:spcBef>
                <a:spcPts val="375"/>
              </a:spcBef>
              <a:buClr>
                <a:schemeClr val="accent1">
                  <a:lumMod val="60000"/>
                  <a:lumOff val="40000"/>
                </a:schemeClr>
              </a:buClr>
              <a:buSzPct val="70000"/>
              <a:buFont typeface="Wingdings" panose="05000000000000000000" pitchFamily="2" charset="2"/>
              <a:buChar char="l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defRPr>
            </a:lvl4pPr>
            <a:lvl5pPr marL="1543050" indent="-171450" algn="l" defTabSz="685800" rtl="0" eaLnBrk="1" latinLnBrk="0" hangingPunct="1">
              <a:lnSpc>
                <a:spcPct val="110000"/>
              </a:lnSpc>
              <a:spcBef>
                <a:spcPts val="375"/>
              </a:spcBef>
              <a:buClr>
                <a:schemeClr val="accent1">
                  <a:lumMod val="60000"/>
                  <a:lumOff val="40000"/>
                </a:schemeClr>
              </a:buClr>
              <a:buSzPct val="70000"/>
              <a:buFont typeface="Wingdings" panose="05000000000000000000" pitchFamily="2" charset="2"/>
              <a:buChar char="l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r>
              <a:rPr kumimoji="1" lang="zh-CN" altLang="en-US" sz="2400" dirty="0">
                <a:solidFill>
                  <a:srgbClr val="FF0000"/>
                </a:solidFill>
              </a:rPr>
              <a:t>思考：</a:t>
            </a:r>
            <a:r>
              <a:rPr lang="en-US" altLang="zh-CN" sz="2400" dirty="0">
                <a:solidFill>
                  <a:srgbClr val="FF0000"/>
                </a:solidFill>
              </a:rPr>
              <a:t> </a:t>
            </a:r>
            <a:r>
              <a:rPr lang="zh-CN" altLang="en-US" sz="2400" dirty="0">
                <a:solidFill>
                  <a:srgbClr val="FF0000"/>
                </a:solidFill>
              </a:rPr>
              <a:t>如何找到</a:t>
            </a:r>
            <a:r>
              <a:rPr kumimoji="1" lang="en-US" altLang="zh-CN" sz="2400" dirty="0">
                <a:solidFill>
                  <a:srgbClr val="FF0000"/>
                </a:solidFill>
              </a:rPr>
              <a:t>α</a:t>
            </a:r>
            <a:r>
              <a:rPr lang="zh-CN" altLang="en-US" sz="2400" dirty="0">
                <a:solidFill>
                  <a:srgbClr val="FF0000"/>
                </a:solidFill>
                <a:latin typeface="幼圆" panose="02010509060101010101" pitchFamily="49" charset="-122"/>
              </a:rPr>
              <a:t>？</a:t>
            </a:r>
            <a:endParaRPr lang="zh-CN" altLang="en-US" sz="2400" dirty="0">
              <a:solidFill>
                <a:srgbClr val="FF0000"/>
              </a:solidFill>
              <a:latin typeface="幼圆" panose="02010509060101010101" pitchFamily="49" charset="-122"/>
            </a:endParaRPr>
          </a:p>
        </p:txBody>
      </p:sp>
      <p:graphicFrame>
        <p:nvGraphicFramePr>
          <p:cNvPr id="7" name="Group 91"/>
          <p:cNvGraphicFramePr>
            <a:graphicFrameLocks noGrp="1"/>
          </p:cNvGraphicFramePr>
          <p:nvPr/>
        </p:nvGraphicFramePr>
        <p:xfrm>
          <a:off x="1164910" y="3313326"/>
          <a:ext cx="3583363" cy="101282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97668"/>
                <a:gridCol w="596345"/>
                <a:gridCol w="597668"/>
                <a:gridCol w="597668"/>
                <a:gridCol w="596346"/>
                <a:gridCol w="597668"/>
              </a:tblGrid>
              <a:tr h="3376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i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4000" marR="54000" marT="46823" marB="46823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4000" marR="54000" marT="46823" marB="46823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4000" marR="54000" marT="46823" marB="46823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4000" marR="54000" marT="46823" marB="46823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4000" marR="54000" marT="46823" marB="46823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5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4000" marR="54000" marT="46823" marB="46823" horzOverflow="overflow"/>
                </a:tc>
              </a:tr>
              <a:tr h="3376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p</a:t>
                      </a:r>
                      <a:r>
                        <a:rPr kumimoji="0" lang="en-US" altLang="zh-CN" sz="1800" u="none" strike="noStrike" cap="none" normalizeH="0" baseline="-25000">
                          <a:ln>
                            <a:noFill/>
                          </a:ln>
                          <a:effectLst/>
                        </a:rPr>
                        <a:t>i</a:t>
                      </a:r>
                      <a:endParaRPr kumimoji="0" lang="en-US" altLang="zh-CN" sz="18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4000" marR="54000" marT="46823" marB="46823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4000" marR="54000" marT="46823" marB="46823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15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4000" marR="54000" marT="46823" marB="46823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4000" marR="54000" marT="46823" marB="46823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5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4000" marR="54000" marT="46823" marB="46823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4000" marR="54000" marT="46823" marB="46823" horzOverflow="overflow"/>
                </a:tc>
              </a:tr>
              <a:tr h="3376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d</a:t>
                      </a:r>
                      <a:r>
                        <a:rPr kumimoji="0" lang="en-US" altLang="zh-CN" sz="1800" u="none" strike="noStrike" cap="none" normalizeH="0" baseline="-25000">
                          <a:ln>
                            <a:noFill/>
                          </a:ln>
                          <a:effectLst/>
                        </a:rPr>
                        <a:t>i</a:t>
                      </a:r>
                      <a:endParaRPr kumimoji="0" lang="en-US" altLang="zh-CN" sz="18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4000" marR="54000" marT="46823" marB="46823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4000" marR="54000" marT="46823" marB="46823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4000" marR="54000" marT="46823" marB="46823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4000" marR="54000" marT="46823" marB="46823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4000" marR="54000" marT="46823" marB="46823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54000" marR="54000" marT="46823" marB="46823" horzOverflow="overflow"/>
                </a:tc>
              </a:tr>
            </a:tbl>
          </a:graphicData>
        </a:graphic>
      </p:graphicFrame>
      <p:graphicFrame>
        <p:nvGraphicFramePr>
          <p:cNvPr id="29" name="表格 28"/>
          <p:cNvGraphicFramePr>
            <a:graphicFrameLocks noGrp="1"/>
          </p:cNvGraphicFramePr>
          <p:nvPr/>
        </p:nvGraphicFramePr>
        <p:xfrm>
          <a:off x="7811539" y="2996364"/>
          <a:ext cx="1728192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5640"/>
                <a:gridCol w="546488"/>
                <a:gridCol w="576064"/>
              </a:tblGrid>
              <a:tr h="279788"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1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0" name="Text Box 76"/>
          <p:cNvSpPr txBox="1">
            <a:spLocks noChangeArrowheads="1"/>
          </p:cNvSpPr>
          <p:nvPr/>
        </p:nvSpPr>
        <p:spPr bwMode="auto">
          <a:xfrm>
            <a:off x="5723307" y="2988820"/>
            <a:ext cx="186621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b="0" dirty="0">
                <a:latin typeface="幼圆" panose="02010509060101010101" pitchFamily="49" charset="-122"/>
                <a:ea typeface="幼圆" panose="02010509060101010101" pitchFamily="49" charset="-122"/>
                <a:cs typeface="Arial" panose="020B0604020202020204" pitchFamily="34" charset="0"/>
              </a:rPr>
              <a:t>①.</a:t>
            </a:r>
            <a:r>
              <a:rPr kumimoji="1" lang="zh-CN" altLang="en-US" sz="2000" b="0" dirty="0">
                <a:latin typeface="幼圆" panose="02010509060101010101" pitchFamily="49" charset="-122"/>
                <a:ea typeface="幼圆" panose="02010509060101010101" pitchFamily="49" charset="-122"/>
                <a:cs typeface="Arial" panose="020B0604020202020204" pitchFamily="34" charset="0"/>
              </a:rPr>
              <a:t>计入作业</a:t>
            </a:r>
            <a:r>
              <a:rPr kumimoji="1" lang="en-US" altLang="zh-CN" sz="2000" b="0" dirty="0">
                <a:ea typeface="幼圆" panose="02010509060101010101" pitchFamily="49" charset="-122"/>
                <a:cs typeface="Arial" panose="020B0604020202020204" pitchFamily="34" charset="0"/>
              </a:rPr>
              <a:t>1</a:t>
            </a:r>
            <a:r>
              <a:rPr kumimoji="1" lang="en-US" altLang="zh-CN" sz="2000" b="0" dirty="0">
                <a:latin typeface="幼圆" panose="02010509060101010101" pitchFamily="49" charset="-122"/>
                <a:ea typeface="幼圆" panose="02010509060101010101" pitchFamily="49" charset="-122"/>
                <a:cs typeface="Arial" panose="020B0604020202020204" pitchFamily="34" charset="0"/>
              </a:rPr>
              <a:t> </a:t>
            </a:r>
            <a:endParaRPr kumimoji="1" lang="en-US" altLang="zh-CN" sz="2000" b="0" dirty="0">
              <a:latin typeface="幼圆" panose="02010509060101010101" pitchFamily="49" charset="-122"/>
              <a:ea typeface="幼圆" panose="020105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7458026" y="2987851"/>
            <a:ext cx="3129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2" name="表格 31"/>
          <p:cNvGraphicFramePr>
            <a:graphicFrameLocks noGrp="1"/>
          </p:cNvGraphicFramePr>
          <p:nvPr/>
        </p:nvGraphicFramePr>
        <p:xfrm>
          <a:off x="7811539" y="3432793"/>
          <a:ext cx="1728192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5640"/>
                <a:gridCol w="546488"/>
                <a:gridCol w="576064"/>
              </a:tblGrid>
              <a:tr h="2797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2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1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3" name="Text Box 76"/>
          <p:cNvSpPr txBox="1">
            <a:spLocks noChangeArrowheads="1"/>
          </p:cNvSpPr>
          <p:nvPr/>
        </p:nvSpPr>
        <p:spPr bwMode="auto">
          <a:xfrm>
            <a:off x="5723307" y="3420868"/>
            <a:ext cx="186621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b="0" dirty="0">
                <a:latin typeface="幼圆" panose="02010509060101010101" pitchFamily="49" charset="-122"/>
                <a:ea typeface="幼圆" panose="02010509060101010101" pitchFamily="49" charset="-122"/>
                <a:cs typeface="Arial" panose="020B0604020202020204" pitchFamily="34" charset="0"/>
              </a:rPr>
              <a:t>②.</a:t>
            </a:r>
            <a:r>
              <a:rPr kumimoji="1" lang="zh-CN" altLang="en-US" sz="2000" b="0" dirty="0">
                <a:latin typeface="幼圆" panose="02010509060101010101" pitchFamily="49" charset="-122"/>
                <a:ea typeface="幼圆" panose="02010509060101010101" pitchFamily="49" charset="-122"/>
                <a:cs typeface="Arial" panose="020B0604020202020204" pitchFamily="34" charset="0"/>
              </a:rPr>
              <a:t>计入作业</a:t>
            </a:r>
            <a:r>
              <a:rPr kumimoji="1" lang="en-US" altLang="zh-CN" sz="2000" b="0" dirty="0">
                <a:ea typeface="幼圆" panose="02010509060101010101" pitchFamily="49" charset="-122"/>
                <a:cs typeface="Arial" panose="020B0604020202020204" pitchFamily="34" charset="0"/>
              </a:rPr>
              <a:t>2</a:t>
            </a:r>
            <a:r>
              <a:rPr kumimoji="1" lang="en-US" altLang="zh-CN" sz="2000" b="0" dirty="0">
                <a:latin typeface="幼圆" panose="02010509060101010101" pitchFamily="49" charset="-122"/>
                <a:ea typeface="幼圆" panose="02010509060101010101" pitchFamily="49" charset="-122"/>
                <a:cs typeface="Arial" panose="020B0604020202020204" pitchFamily="34" charset="0"/>
              </a:rPr>
              <a:t> </a:t>
            </a:r>
            <a:endParaRPr kumimoji="1" lang="en-US" altLang="zh-CN" sz="2000" b="0" dirty="0">
              <a:latin typeface="幼圆" panose="02010509060101010101" pitchFamily="49" charset="-122"/>
              <a:ea typeface="幼圆" panose="020105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7464909" y="3424280"/>
            <a:ext cx="3129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5" name="表格 34"/>
          <p:cNvGraphicFramePr>
            <a:graphicFrameLocks noGrp="1"/>
          </p:cNvGraphicFramePr>
          <p:nvPr/>
        </p:nvGraphicFramePr>
        <p:xfrm>
          <a:off x="7818422" y="3858105"/>
          <a:ext cx="1728192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5640"/>
                <a:gridCol w="546488"/>
                <a:gridCol w="576064"/>
              </a:tblGrid>
              <a:tr h="2797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2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1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6" name="Text Box 76"/>
          <p:cNvSpPr txBox="1">
            <a:spLocks noChangeArrowheads="1"/>
          </p:cNvSpPr>
          <p:nvPr/>
        </p:nvSpPr>
        <p:spPr bwMode="auto">
          <a:xfrm>
            <a:off x="5753239" y="3852916"/>
            <a:ext cx="186621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b="0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  <a:cs typeface="Arial" panose="020B0604020202020204" pitchFamily="34" charset="0"/>
              </a:rPr>
              <a:t>③.</a:t>
            </a:r>
            <a:r>
              <a:rPr kumimoji="1" lang="zh-CN" altLang="en-US" sz="2000" b="0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  <a:cs typeface="Arial" panose="020B0604020202020204" pitchFamily="34" charset="0"/>
              </a:rPr>
              <a:t>舍弃作业</a:t>
            </a:r>
            <a:r>
              <a:rPr kumimoji="1" lang="en-US" altLang="zh-CN" sz="2000" b="0" dirty="0">
                <a:solidFill>
                  <a:srgbClr val="FF0000"/>
                </a:solidFill>
                <a:ea typeface="幼圆" panose="02010509060101010101" pitchFamily="49" charset="-122"/>
                <a:cs typeface="Arial" panose="020B0604020202020204" pitchFamily="34" charset="0"/>
              </a:rPr>
              <a:t>3</a:t>
            </a:r>
            <a:r>
              <a:rPr kumimoji="1" lang="en-US" altLang="zh-CN" sz="2000" b="0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  <a:cs typeface="Arial" panose="020B0604020202020204" pitchFamily="34" charset="0"/>
              </a:rPr>
              <a:t> </a:t>
            </a:r>
            <a:endParaRPr kumimoji="1" lang="en-US" altLang="zh-CN" sz="2000" b="0" dirty="0">
              <a:solidFill>
                <a:srgbClr val="FF0000"/>
              </a:solidFill>
              <a:latin typeface="幼圆" panose="02010509060101010101" pitchFamily="49" charset="-122"/>
              <a:ea typeface="幼圆" panose="020105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7487958" y="3849592"/>
            <a:ext cx="3129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8" name="表格 37"/>
          <p:cNvGraphicFramePr>
            <a:graphicFrameLocks noGrp="1"/>
          </p:cNvGraphicFramePr>
          <p:nvPr/>
        </p:nvGraphicFramePr>
        <p:xfrm>
          <a:off x="7824192" y="4319736"/>
          <a:ext cx="1728192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5640"/>
                <a:gridCol w="546488"/>
                <a:gridCol w="576064"/>
              </a:tblGrid>
              <a:tr h="2797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2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1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4</a:t>
                      </a:r>
                      <a:endParaRPr lang="zh-CN" altLang="en-US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9" name="Text Box 76"/>
          <p:cNvSpPr txBox="1">
            <a:spLocks noChangeArrowheads="1"/>
          </p:cNvSpPr>
          <p:nvPr/>
        </p:nvSpPr>
        <p:spPr bwMode="auto">
          <a:xfrm>
            <a:off x="5759009" y="4325034"/>
            <a:ext cx="186621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b="0" dirty="0">
                <a:latin typeface="幼圆" panose="02010509060101010101" pitchFamily="49" charset="-122"/>
                <a:ea typeface="幼圆" panose="02010509060101010101" pitchFamily="49" charset="-122"/>
                <a:cs typeface="Arial" panose="020B0604020202020204" pitchFamily="34" charset="0"/>
              </a:rPr>
              <a:t>④.</a:t>
            </a:r>
            <a:r>
              <a:rPr kumimoji="1" lang="zh-CN" altLang="en-US" sz="2000" b="0" dirty="0">
                <a:latin typeface="幼圆" panose="02010509060101010101" pitchFamily="49" charset="-122"/>
                <a:ea typeface="幼圆" panose="02010509060101010101" pitchFamily="49" charset="-122"/>
                <a:cs typeface="Arial" panose="020B0604020202020204" pitchFamily="34" charset="0"/>
              </a:rPr>
              <a:t>计入作业</a:t>
            </a:r>
            <a:r>
              <a:rPr kumimoji="1" lang="en-US" altLang="zh-CN" sz="2000" b="0" dirty="0">
                <a:ea typeface="幼圆" panose="02010509060101010101" pitchFamily="49" charset="-122"/>
                <a:cs typeface="Arial" panose="020B0604020202020204" pitchFamily="34" charset="0"/>
              </a:rPr>
              <a:t>4</a:t>
            </a:r>
            <a:r>
              <a:rPr kumimoji="1" lang="en-US" altLang="zh-CN" sz="2000" b="0" dirty="0">
                <a:latin typeface="幼圆" panose="02010509060101010101" pitchFamily="49" charset="-122"/>
                <a:ea typeface="幼圆" panose="02010509060101010101" pitchFamily="49" charset="-122"/>
                <a:cs typeface="Arial" panose="020B0604020202020204" pitchFamily="34" charset="0"/>
              </a:rPr>
              <a:t> </a:t>
            </a:r>
            <a:endParaRPr kumimoji="1" lang="en-US" altLang="zh-CN" sz="2000" b="0" dirty="0">
              <a:latin typeface="幼圆" panose="02010509060101010101" pitchFamily="49" charset="-122"/>
              <a:ea typeface="幼圆" panose="020105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7493728" y="4311223"/>
            <a:ext cx="3129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1" name="表格 40"/>
          <p:cNvGraphicFramePr>
            <a:graphicFrameLocks noGrp="1"/>
          </p:cNvGraphicFramePr>
          <p:nvPr/>
        </p:nvGraphicFramePr>
        <p:xfrm>
          <a:off x="7818422" y="4754376"/>
          <a:ext cx="1728192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5640"/>
                <a:gridCol w="546488"/>
                <a:gridCol w="576064"/>
              </a:tblGrid>
              <a:tr h="2797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2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1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4</a:t>
                      </a:r>
                      <a:endParaRPr lang="zh-CN" altLang="en-US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2" name="Text Box 76"/>
          <p:cNvSpPr txBox="1">
            <a:spLocks noChangeArrowheads="1"/>
          </p:cNvSpPr>
          <p:nvPr/>
        </p:nvSpPr>
        <p:spPr bwMode="auto">
          <a:xfrm>
            <a:off x="5753239" y="4757082"/>
            <a:ext cx="186621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b="0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  <a:cs typeface="Arial" panose="020B0604020202020204" pitchFamily="34" charset="0"/>
              </a:rPr>
              <a:t>⑤.</a:t>
            </a:r>
            <a:r>
              <a:rPr kumimoji="1" lang="zh-CN" altLang="en-US" sz="2000" b="0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  <a:cs typeface="Arial" panose="020B0604020202020204" pitchFamily="34" charset="0"/>
              </a:rPr>
              <a:t>舍弃作业</a:t>
            </a:r>
            <a:r>
              <a:rPr kumimoji="1" lang="en-US" altLang="zh-CN" sz="2000" b="0" dirty="0">
                <a:solidFill>
                  <a:srgbClr val="FF0000"/>
                </a:solidFill>
                <a:ea typeface="幼圆" panose="02010509060101010101" pitchFamily="49" charset="-122"/>
                <a:cs typeface="Arial" panose="020B0604020202020204" pitchFamily="34" charset="0"/>
              </a:rPr>
              <a:t>5</a:t>
            </a:r>
            <a:r>
              <a:rPr kumimoji="1" lang="en-US" altLang="zh-CN" sz="2000" b="0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  <a:cs typeface="Arial" panose="020B0604020202020204" pitchFamily="34" charset="0"/>
              </a:rPr>
              <a:t> </a:t>
            </a:r>
            <a:endParaRPr kumimoji="1" lang="en-US" altLang="zh-CN" sz="2000" b="0" dirty="0">
              <a:solidFill>
                <a:srgbClr val="FF0000"/>
              </a:solidFill>
              <a:latin typeface="幼圆" panose="02010509060101010101" pitchFamily="49" charset="-122"/>
              <a:ea typeface="幼圆" panose="020105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7487958" y="4745863"/>
            <a:ext cx="3129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AutoShape 96"/>
          <p:cNvSpPr>
            <a:spLocks noChangeArrowheads="1"/>
          </p:cNvSpPr>
          <p:nvPr/>
        </p:nvSpPr>
        <p:spPr bwMode="auto">
          <a:xfrm>
            <a:off x="4190029" y="5599530"/>
            <a:ext cx="1763171" cy="518385"/>
          </a:xfrm>
          <a:prstGeom prst="wedgeRoundRectCallout">
            <a:avLst>
              <a:gd name="adj1" fmla="val -38948"/>
              <a:gd name="adj2" fmla="val -86540"/>
              <a:gd name="adj3" fmla="val 16667"/>
            </a:avLst>
          </a:prstGeom>
          <a:solidFill>
            <a:schemeClr val="bg1"/>
          </a:solidFill>
          <a:ln w="9525">
            <a:solidFill>
              <a:schemeClr val="accent1">
                <a:lumMod val="75000"/>
              </a:schemeClr>
            </a:solidFill>
            <a:miter lim="800000"/>
          </a:ln>
          <a:effectLst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0" dirty="0">
                <a:latin typeface="幼圆" panose="02010509060101010101" pitchFamily="49" charset="-122"/>
                <a:ea typeface="幼圆" panose="02010509060101010101" pitchFamily="49" charset="-122"/>
              </a:rPr>
              <a:t>用空间换时间</a:t>
            </a:r>
            <a:endParaRPr lang="en-US" altLang="zh-CN" sz="2000" b="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45" name="AutoShape 96"/>
          <p:cNvSpPr>
            <a:spLocks noChangeArrowheads="1"/>
          </p:cNvSpPr>
          <p:nvPr/>
        </p:nvSpPr>
        <p:spPr bwMode="auto">
          <a:xfrm>
            <a:off x="6381036" y="5529926"/>
            <a:ext cx="3313112" cy="830020"/>
          </a:xfrm>
          <a:prstGeom prst="wedgeRoundRectCallout">
            <a:avLst>
              <a:gd name="adj1" fmla="val -59017"/>
              <a:gd name="adj2" fmla="val -35447"/>
              <a:gd name="adj3" fmla="val 16667"/>
            </a:avLst>
          </a:prstGeom>
          <a:solidFill>
            <a:schemeClr val="bg1"/>
          </a:solidFill>
          <a:ln w="9525">
            <a:solidFill>
              <a:schemeClr val="accent1">
                <a:lumMod val="75000"/>
              </a:schemeClr>
            </a:solidFill>
            <a:miter lim="800000"/>
          </a:ln>
          <a:effectLst/>
        </p:spPr>
        <p:txBody>
          <a:bodyPr/>
          <a:lstStyle/>
          <a:p>
            <a:pPr>
              <a:spcBef>
                <a:spcPct val="0"/>
              </a:spcBef>
            </a:pPr>
            <a:r>
              <a:rPr lang="zh-CN" altLang="en-US" sz="2000" dirty="0">
                <a:latin typeface="幼圆" panose="02010509060101010101" pitchFamily="49" charset="-122"/>
                <a:ea typeface="幼圆" panose="02010509060101010101" pitchFamily="49" charset="-122"/>
              </a:rPr>
              <a:t>定义一个数组记录期限</a:t>
            </a:r>
            <a:r>
              <a:rPr lang="en-US" altLang="zh-CN" sz="2000" dirty="0">
                <a:latin typeface="幼圆" panose="02010509060101010101" pitchFamily="49" charset="-122"/>
                <a:ea typeface="幼圆" panose="02010509060101010101" pitchFamily="49" charset="-122"/>
              </a:rPr>
              <a:t>d</a:t>
            </a:r>
            <a:r>
              <a:rPr lang="zh-CN" altLang="en-US" sz="2000" dirty="0">
                <a:latin typeface="幼圆" panose="02010509060101010101" pitchFamily="49" charset="-122"/>
                <a:ea typeface="幼圆" panose="02010509060101010101" pitchFamily="49" charset="-122"/>
              </a:rPr>
              <a:t>当前可用的最大空时间片？</a:t>
            </a:r>
            <a:endParaRPr lang="zh-CN" altLang="en-US" sz="200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>
              <a:spcBef>
                <a:spcPct val="0"/>
              </a:spcBef>
            </a:pPr>
            <a:endParaRPr lang="en-US" altLang="zh-CN" sz="20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897262" y="2606983"/>
            <a:ext cx="145424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2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一维数组</a:t>
            </a:r>
            <a:r>
              <a:rPr kumimoji="1" lang="en-US" altLang="zh-CN" sz="22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J</a:t>
            </a:r>
            <a:endParaRPr kumimoji="1" lang="en-US" altLang="zh-CN" sz="2200" dirty="0">
              <a:latin typeface="Arial" panose="020B0604020202020204" pitchFamily="34" charset="0"/>
              <a:ea typeface="幼圆" panose="020105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989430" y="2641041"/>
            <a:ext cx="2427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     2      3  …         </a:t>
            </a:r>
            <a:endParaRPr lang="zh-CN" altLang="en-US" sz="2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4" grpId="0" animBg="1"/>
      <p:bldP spid="4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92" y="1196752"/>
            <a:ext cx="11089232" cy="1126992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定义一维数组</a:t>
            </a:r>
            <a:r>
              <a:rPr lang="en-US" altLang="zh-CN" sz="2800" dirty="0"/>
              <a:t>F</a:t>
            </a:r>
            <a:r>
              <a:rPr lang="zh-CN" altLang="en-US" sz="2800" dirty="0"/>
              <a:t>，</a:t>
            </a:r>
            <a:r>
              <a:rPr lang="en-US" altLang="zh-CN" sz="2800" dirty="0"/>
              <a:t>F(d</a:t>
            </a:r>
            <a:r>
              <a:rPr lang="en-US" altLang="zh-CN" sz="2800" baseline="-25000" dirty="0"/>
              <a:t>i</a:t>
            </a:r>
            <a:r>
              <a:rPr lang="en-US" altLang="zh-CN" sz="2800" dirty="0"/>
              <a:t>)</a:t>
            </a:r>
            <a:r>
              <a:rPr lang="zh-CN" altLang="en-US" sz="2800" dirty="0"/>
              <a:t>表示时间期限为</a:t>
            </a:r>
            <a:r>
              <a:rPr lang="en-US" altLang="zh-CN" sz="2800" dirty="0"/>
              <a:t>d</a:t>
            </a:r>
            <a:r>
              <a:rPr lang="en-US" altLang="zh-CN" sz="2800" baseline="-25000" dirty="0"/>
              <a:t>i</a:t>
            </a:r>
            <a:r>
              <a:rPr lang="zh-CN" altLang="en-US" sz="2800" dirty="0"/>
              <a:t>的作业</a:t>
            </a:r>
            <a:r>
              <a:rPr lang="en-US" altLang="zh-CN" sz="2800" dirty="0" err="1"/>
              <a:t>i</a:t>
            </a:r>
            <a:r>
              <a:rPr lang="zh-CN" altLang="en-US" sz="2800" dirty="0"/>
              <a:t>当前可用的最大空时间片。</a:t>
            </a:r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pPr marL="0" indent="0">
              <a:buNone/>
            </a:pPr>
            <a:endParaRPr lang="en-US" altLang="zh-CN" sz="2800" dirty="0"/>
          </a:p>
          <a:p>
            <a:endParaRPr lang="en-US" altLang="zh-CN" sz="2800" dirty="0"/>
          </a:p>
          <a:p>
            <a:pPr marL="0" indent="0">
              <a:buNone/>
            </a:pPr>
            <a:endParaRPr lang="en-US" altLang="zh-CN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09320"/>
            <a:ext cx="2743200" cy="365125"/>
          </a:xfrm>
        </p:spPr>
        <p:txBody>
          <a:bodyPr/>
          <a:lstStyle/>
          <a:p>
            <a:pPr>
              <a:defRPr/>
            </a:pPr>
            <a:fld id="{0CE838A2-A49A-4A20-A5DD-EFD81F6874A2}" type="slidenum">
              <a:rPr lang="en-US" altLang="zh-CN" smtClean="0"/>
            </a:fld>
            <a:endParaRPr lang="en-US" altLang="zh-CN" dirty="0"/>
          </a:p>
        </p:txBody>
      </p:sp>
      <p:graphicFrame>
        <p:nvGraphicFramePr>
          <p:cNvPr id="5" name="Group 92"/>
          <p:cNvGraphicFramePr/>
          <p:nvPr/>
        </p:nvGraphicFramePr>
        <p:xfrm>
          <a:off x="799792" y="2394647"/>
          <a:ext cx="3216473" cy="79248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788473"/>
                <a:gridCol w="525649"/>
                <a:gridCol w="489493"/>
                <a:gridCol w="486713"/>
                <a:gridCol w="486713"/>
                <a:gridCol w="439432"/>
              </a:tblGrid>
              <a:tr h="3600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作业</a:t>
                      </a:r>
                      <a:r>
                        <a:rPr kumimoji="0" lang="en-US" altLang="zh-CN" sz="200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horzOverflow="overflow"/>
                </a:tc>
              </a:tr>
              <a:tr h="3600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u="none" strike="noStrike" cap="none" normalizeH="0" baseline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u="none" strike="noStrike" cap="none" normalizeH="0" baseline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  <p:grpSp>
        <p:nvGrpSpPr>
          <p:cNvPr id="6" name="Group 36"/>
          <p:cNvGrpSpPr/>
          <p:nvPr/>
        </p:nvGrpSpPr>
        <p:grpSpPr bwMode="auto">
          <a:xfrm>
            <a:off x="4108924" y="2309414"/>
            <a:ext cx="3717183" cy="646723"/>
            <a:chOff x="-91" y="1615"/>
            <a:chExt cx="2699" cy="337"/>
          </a:xfrm>
        </p:grpSpPr>
        <p:sp>
          <p:nvSpPr>
            <p:cNvPr id="7" name="Text Box 5"/>
            <p:cNvSpPr txBox="1">
              <a:spLocks noChangeArrowheads="1"/>
            </p:cNvSpPr>
            <p:nvPr/>
          </p:nvSpPr>
          <p:spPr bwMode="auto">
            <a:xfrm>
              <a:off x="-91" y="1615"/>
              <a:ext cx="779" cy="3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20000"/>
                </a:lnSpc>
                <a:spcBef>
                  <a:spcPct val="50000"/>
                </a:spcBef>
                <a:buClrTx/>
                <a:buSzTx/>
                <a:buNone/>
              </a:pPr>
              <a:r>
                <a:rPr lang="en-US" altLang="zh-CN" sz="2400" b="0" dirty="0"/>
                <a:t>F</a:t>
              </a:r>
              <a:r>
                <a:rPr lang="zh-CN" altLang="en-US" sz="2400" b="0" dirty="0">
                  <a:latin typeface="幼圆" panose="02010509060101010101" pitchFamily="49" charset="-122"/>
                  <a:ea typeface="幼圆" panose="02010509060101010101" pitchFamily="49" charset="-122"/>
                  <a:cs typeface="Arial" panose="020B0604020202020204" pitchFamily="34" charset="0"/>
                </a:rPr>
                <a:t>初始</a:t>
              </a:r>
              <a:endParaRPr lang="zh-CN" altLang="en-US" sz="2400" b="0" dirty="0">
                <a:latin typeface="幼圆" panose="02010509060101010101" pitchFamily="49" charset="-122"/>
                <a:ea typeface="幼圆" panose="020105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663" y="1671"/>
              <a:ext cx="486" cy="20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0" dirty="0">
                  <a:cs typeface="Arial" panose="020B0604020202020204" pitchFamily="34" charset="0"/>
                </a:rPr>
                <a:t>1</a:t>
              </a:r>
              <a:endParaRPr lang="en-US" altLang="zh-CN" sz="2400" b="0" dirty="0">
                <a:cs typeface="Arial" panose="020B0604020202020204" pitchFamily="34" charset="0"/>
              </a:endParaRP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1149" y="1671"/>
              <a:ext cx="486" cy="20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0" dirty="0">
                  <a:cs typeface="Arial" panose="020B0604020202020204" pitchFamily="34" charset="0"/>
                </a:rPr>
                <a:t>2</a:t>
              </a:r>
              <a:endParaRPr lang="en-US" altLang="zh-CN" sz="2400" b="0" dirty="0">
                <a:cs typeface="Arial" panose="020B0604020202020204" pitchFamily="34" charset="0"/>
              </a:endParaRPr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1636" y="1671"/>
              <a:ext cx="486" cy="20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0">
                  <a:cs typeface="Arial" panose="020B0604020202020204" pitchFamily="34" charset="0"/>
                </a:rPr>
                <a:t>3</a:t>
              </a:r>
              <a:endParaRPr lang="en-US" altLang="zh-CN" sz="2400" b="0">
                <a:cs typeface="Arial" panose="020B0604020202020204" pitchFamily="34" charset="0"/>
              </a:endParaRPr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2122" y="1671"/>
              <a:ext cx="486" cy="20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0" dirty="0">
                  <a:cs typeface="Arial" panose="020B0604020202020204" pitchFamily="34" charset="0"/>
                </a:rPr>
                <a:t>4</a:t>
              </a:r>
              <a:endParaRPr lang="en-US" altLang="zh-CN" sz="2400" b="0" dirty="0">
                <a:cs typeface="Arial" panose="020B0604020202020204" pitchFamily="34" charset="0"/>
              </a:endParaRPr>
            </a:p>
          </p:txBody>
        </p:sp>
      </p:grpSp>
      <p:grpSp>
        <p:nvGrpSpPr>
          <p:cNvPr id="12" name="Group 37"/>
          <p:cNvGrpSpPr/>
          <p:nvPr/>
        </p:nvGrpSpPr>
        <p:grpSpPr bwMode="auto">
          <a:xfrm>
            <a:off x="4074258" y="2780928"/>
            <a:ext cx="3740596" cy="730289"/>
            <a:chOff x="-108" y="1978"/>
            <a:chExt cx="2716" cy="374"/>
          </a:xfrm>
        </p:grpSpPr>
        <p:sp>
          <p:nvSpPr>
            <p:cNvPr id="13" name="Text Box 23"/>
            <p:cNvSpPr txBox="1">
              <a:spLocks noChangeArrowheads="1"/>
            </p:cNvSpPr>
            <p:nvPr/>
          </p:nvSpPr>
          <p:spPr bwMode="auto">
            <a:xfrm>
              <a:off x="-108" y="1978"/>
              <a:ext cx="765" cy="3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 b="0" dirty="0">
                  <a:latin typeface="幼圆" panose="02010509060101010101" pitchFamily="49" charset="-122"/>
                  <a:ea typeface="幼圆" panose="02010509060101010101" pitchFamily="49" charset="-122"/>
                  <a:cs typeface="Arial" panose="020B0604020202020204" pitchFamily="34" charset="0"/>
                </a:rPr>
                <a:t>作业</a:t>
              </a:r>
              <a:r>
                <a:rPr lang="en-US" altLang="zh-CN" sz="2400" b="0" dirty="0">
                  <a:cs typeface="Arial" panose="020B0604020202020204" pitchFamily="34" charset="0"/>
                </a:rPr>
                <a:t>1</a:t>
              </a:r>
              <a:endParaRPr lang="en-US" altLang="zh-CN" sz="2400" b="0" dirty="0">
                <a:cs typeface="Arial" panose="020B0604020202020204" pitchFamily="34" charset="0"/>
              </a:endParaRPr>
            </a:p>
          </p:txBody>
        </p:sp>
        <p:sp>
          <p:nvSpPr>
            <p:cNvPr id="14" name="Rectangle 24"/>
            <p:cNvSpPr>
              <a:spLocks noChangeArrowheads="1"/>
            </p:cNvSpPr>
            <p:nvPr/>
          </p:nvSpPr>
          <p:spPr bwMode="auto">
            <a:xfrm>
              <a:off x="663" y="2034"/>
              <a:ext cx="486" cy="20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0" dirty="0">
                  <a:cs typeface="Arial" panose="020B0604020202020204" pitchFamily="34" charset="0"/>
                </a:rPr>
                <a:t>1</a:t>
              </a:r>
              <a:endParaRPr lang="en-US" altLang="zh-CN" sz="2400" b="0" dirty="0">
                <a:cs typeface="Arial" panose="020B0604020202020204" pitchFamily="34" charset="0"/>
              </a:endParaRPr>
            </a:p>
          </p:txBody>
        </p:sp>
        <p:sp>
          <p:nvSpPr>
            <p:cNvPr id="15" name="Rectangle 25"/>
            <p:cNvSpPr>
              <a:spLocks noChangeArrowheads="1"/>
            </p:cNvSpPr>
            <p:nvPr/>
          </p:nvSpPr>
          <p:spPr bwMode="auto">
            <a:xfrm>
              <a:off x="1149" y="2034"/>
              <a:ext cx="486" cy="20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0">
                  <a:cs typeface="Arial" panose="020B0604020202020204" pitchFamily="34" charset="0"/>
                </a:rPr>
                <a:t>2</a:t>
              </a:r>
              <a:endParaRPr lang="en-US" altLang="zh-CN" sz="2400" b="0">
                <a:cs typeface="Arial" panose="020B0604020202020204" pitchFamily="34" charset="0"/>
              </a:endParaRPr>
            </a:p>
          </p:txBody>
        </p:sp>
        <p:sp>
          <p:nvSpPr>
            <p:cNvPr id="16" name="Rectangle 26"/>
            <p:cNvSpPr>
              <a:spLocks noChangeArrowheads="1"/>
            </p:cNvSpPr>
            <p:nvPr/>
          </p:nvSpPr>
          <p:spPr bwMode="auto">
            <a:xfrm>
              <a:off x="1636" y="2034"/>
              <a:ext cx="486" cy="20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0">
                  <a:solidFill>
                    <a:srgbClr val="FF0000"/>
                  </a:solidFill>
                  <a:cs typeface="Arial" panose="020B0604020202020204" pitchFamily="34" charset="0"/>
                </a:rPr>
                <a:t>2</a:t>
              </a:r>
              <a:endParaRPr lang="en-US" altLang="zh-CN" sz="2400" b="0">
                <a:solidFill>
                  <a:srgbClr val="FF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7" name="Rectangle 27"/>
            <p:cNvSpPr>
              <a:spLocks noChangeArrowheads="1"/>
            </p:cNvSpPr>
            <p:nvPr/>
          </p:nvSpPr>
          <p:spPr bwMode="auto">
            <a:xfrm>
              <a:off x="2122" y="2034"/>
              <a:ext cx="486" cy="20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0">
                  <a:cs typeface="Arial" panose="020B0604020202020204" pitchFamily="34" charset="0"/>
                </a:rPr>
                <a:t>4</a:t>
              </a:r>
              <a:endParaRPr lang="en-US" altLang="zh-CN" sz="2400" b="0">
                <a:cs typeface="Arial" panose="020B0604020202020204" pitchFamily="34" charset="0"/>
              </a:endParaRPr>
            </a:p>
          </p:txBody>
        </p:sp>
      </p:grpSp>
      <p:grpSp>
        <p:nvGrpSpPr>
          <p:cNvPr id="18" name="Group 38"/>
          <p:cNvGrpSpPr/>
          <p:nvPr/>
        </p:nvGrpSpPr>
        <p:grpSpPr bwMode="auto">
          <a:xfrm>
            <a:off x="4057730" y="3284984"/>
            <a:ext cx="3757124" cy="710567"/>
            <a:chOff x="-120" y="2341"/>
            <a:chExt cx="2728" cy="408"/>
          </a:xfrm>
        </p:grpSpPr>
        <p:sp>
          <p:nvSpPr>
            <p:cNvPr id="19" name="Text Box 29"/>
            <p:cNvSpPr txBox="1">
              <a:spLocks noChangeArrowheads="1"/>
            </p:cNvSpPr>
            <p:nvPr/>
          </p:nvSpPr>
          <p:spPr bwMode="auto">
            <a:xfrm>
              <a:off x="-120" y="2341"/>
              <a:ext cx="777" cy="4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 b="0" dirty="0">
                  <a:latin typeface="幼圆" panose="02010509060101010101" pitchFamily="49" charset="-122"/>
                  <a:ea typeface="幼圆" panose="02010509060101010101" pitchFamily="49" charset="-122"/>
                  <a:cs typeface="Arial" panose="020B0604020202020204" pitchFamily="34" charset="0"/>
                </a:rPr>
                <a:t>作业</a:t>
              </a:r>
              <a:r>
                <a:rPr lang="en-US" altLang="zh-CN" sz="2400" b="0" dirty="0">
                  <a:cs typeface="Arial" panose="020B0604020202020204" pitchFamily="34" charset="0"/>
                </a:rPr>
                <a:t>2</a:t>
              </a:r>
              <a:endParaRPr lang="en-US" altLang="zh-CN" sz="2400" b="0" dirty="0">
                <a:cs typeface="Arial" panose="020B0604020202020204" pitchFamily="34" charset="0"/>
              </a:endParaRPr>
            </a:p>
          </p:txBody>
        </p:sp>
        <p:sp>
          <p:nvSpPr>
            <p:cNvPr id="20" name="Rectangle 30"/>
            <p:cNvSpPr>
              <a:spLocks noChangeArrowheads="1"/>
            </p:cNvSpPr>
            <p:nvPr/>
          </p:nvSpPr>
          <p:spPr bwMode="auto">
            <a:xfrm>
              <a:off x="663" y="2397"/>
              <a:ext cx="486" cy="20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0">
                  <a:cs typeface="Arial" panose="020B0604020202020204" pitchFamily="34" charset="0"/>
                </a:rPr>
                <a:t>1</a:t>
              </a:r>
              <a:endParaRPr lang="en-US" altLang="zh-CN" sz="2400" b="0">
                <a:cs typeface="Arial" panose="020B0604020202020204" pitchFamily="34" charset="0"/>
              </a:endParaRPr>
            </a:p>
          </p:txBody>
        </p:sp>
        <p:sp>
          <p:nvSpPr>
            <p:cNvPr id="21" name="Rectangle 31"/>
            <p:cNvSpPr>
              <a:spLocks noChangeArrowheads="1"/>
            </p:cNvSpPr>
            <p:nvPr/>
          </p:nvSpPr>
          <p:spPr bwMode="auto">
            <a:xfrm>
              <a:off x="1149" y="2397"/>
              <a:ext cx="486" cy="20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0">
                  <a:cs typeface="Arial" panose="020B0604020202020204" pitchFamily="34" charset="0"/>
                </a:rPr>
                <a:t>2</a:t>
              </a:r>
              <a:endParaRPr lang="en-US" altLang="zh-CN" sz="2400" b="0">
                <a:cs typeface="Arial" panose="020B0604020202020204" pitchFamily="34" charset="0"/>
              </a:endParaRPr>
            </a:p>
          </p:txBody>
        </p:sp>
        <p:sp>
          <p:nvSpPr>
            <p:cNvPr id="22" name="Rectangle 32"/>
            <p:cNvSpPr>
              <a:spLocks noChangeArrowheads="1"/>
            </p:cNvSpPr>
            <p:nvPr/>
          </p:nvSpPr>
          <p:spPr bwMode="auto">
            <a:xfrm>
              <a:off x="1636" y="2397"/>
              <a:ext cx="486" cy="20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0" dirty="0">
                  <a:solidFill>
                    <a:srgbClr val="FF0000"/>
                  </a:solidFill>
                  <a:cs typeface="Arial" panose="020B0604020202020204" pitchFamily="34" charset="0"/>
                </a:rPr>
                <a:t>1</a:t>
              </a:r>
              <a:endParaRPr lang="en-US" altLang="zh-CN" sz="2400" b="0" dirty="0">
                <a:solidFill>
                  <a:srgbClr val="FF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23" name="Rectangle 33"/>
            <p:cNvSpPr>
              <a:spLocks noChangeArrowheads="1"/>
            </p:cNvSpPr>
            <p:nvPr/>
          </p:nvSpPr>
          <p:spPr bwMode="auto">
            <a:xfrm>
              <a:off x="2122" y="2397"/>
              <a:ext cx="486" cy="20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0">
                  <a:cs typeface="Arial" panose="020B0604020202020204" pitchFamily="34" charset="0"/>
                </a:rPr>
                <a:t>4</a:t>
              </a:r>
              <a:endParaRPr lang="en-US" altLang="zh-CN" sz="2400" b="0">
                <a:cs typeface="Arial" panose="020B0604020202020204" pitchFamily="34" charset="0"/>
              </a:endParaRPr>
            </a:p>
          </p:txBody>
        </p:sp>
      </p:grpSp>
      <p:grpSp>
        <p:nvGrpSpPr>
          <p:cNvPr id="27" name="Group 39"/>
          <p:cNvGrpSpPr/>
          <p:nvPr/>
        </p:nvGrpSpPr>
        <p:grpSpPr bwMode="auto">
          <a:xfrm>
            <a:off x="7838304" y="3291817"/>
            <a:ext cx="3590704" cy="641239"/>
            <a:chOff x="21" y="2341"/>
            <a:chExt cx="2587" cy="361"/>
          </a:xfrm>
        </p:grpSpPr>
        <p:sp>
          <p:nvSpPr>
            <p:cNvPr id="28" name="Text Box 40"/>
            <p:cNvSpPr txBox="1">
              <a:spLocks noChangeArrowheads="1"/>
            </p:cNvSpPr>
            <p:nvPr/>
          </p:nvSpPr>
          <p:spPr bwMode="auto">
            <a:xfrm>
              <a:off x="21" y="2341"/>
              <a:ext cx="750" cy="3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20000"/>
                </a:lnSpc>
                <a:spcBef>
                  <a:spcPct val="50000"/>
                </a:spcBef>
                <a:buClrTx/>
                <a:buSzTx/>
                <a:buNone/>
              </a:pPr>
              <a:r>
                <a:rPr lang="zh-CN" altLang="en-US" sz="2400" b="0" dirty="0">
                  <a:latin typeface="幼圆" panose="02010509060101010101" pitchFamily="49" charset="-122"/>
                  <a:ea typeface="幼圆" panose="02010509060101010101" pitchFamily="49" charset="-122"/>
                  <a:cs typeface="Arial" panose="020B0604020202020204" pitchFamily="34" charset="0"/>
                </a:rPr>
                <a:t>作业</a:t>
              </a:r>
              <a:r>
                <a:rPr lang="en-US" altLang="zh-CN" sz="2400" b="0" dirty="0">
                  <a:cs typeface="Arial" panose="020B0604020202020204" pitchFamily="34" charset="0"/>
                </a:rPr>
                <a:t>2</a:t>
              </a:r>
              <a:endParaRPr lang="en-US" altLang="zh-CN" sz="2400" b="0" dirty="0">
                <a:cs typeface="Arial" panose="020B0604020202020204" pitchFamily="34" charset="0"/>
              </a:endParaRPr>
            </a:p>
          </p:txBody>
        </p:sp>
        <p:sp>
          <p:nvSpPr>
            <p:cNvPr id="29" name="Rectangle 41"/>
            <p:cNvSpPr>
              <a:spLocks noChangeArrowheads="1"/>
            </p:cNvSpPr>
            <p:nvPr/>
          </p:nvSpPr>
          <p:spPr bwMode="auto">
            <a:xfrm>
              <a:off x="749" y="2397"/>
              <a:ext cx="464" cy="20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0" dirty="0">
                  <a:cs typeface="Arial" panose="020B0604020202020204" pitchFamily="34" charset="0"/>
                </a:rPr>
                <a:t>1</a:t>
              </a:r>
              <a:endParaRPr lang="en-US" altLang="zh-CN" sz="2400" b="0" dirty="0">
                <a:cs typeface="Arial" panose="020B0604020202020204" pitchFamily="34" charset="0"/>
              </a:endParaRPr>
            </a:p>
          </p:txBody>
        </p:sp>
        <p:sp>
          <p:nvSpPr>
            <p:cNvPr id="30" name="Rectangle 42"/>
            <p:cNvSpPr>
              <a:spLocks noChangeArrowheads="1"/>
            </p:cNvSpPr>
            <p:nvPr/>
          </p:nvSpPr>
          <p:spPr bwMode="auto">
            <a:xfrm>
              <a:off x="1213" y="2397"/>
              <a:ext cx="465" cy="20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0" dirty="0">
                  <a:solidFill>
                    <a:srgbClr val="FF0000"/>
                  </a:solidFill>
                  <a:cs typeface="Arial" panose="020B0604020202020204" pitchFamily="34" charset="0"/>
                </a:rPr>
                <a:t>1</a:t>
              </a:r>
              <a:endParaRPr lang="en-US" altLang="zh-CN" sz="2400" b="0" dirty="0">
                <a:solidFill>
                  <a:srgbClr val="FF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31" name="Rectangle 43"/>
            <p:cNvSpPr>
              <a:spLocks noChangeArrowheads="1"/>
            </p:cNvSpPr>
            <p:nvPr/>
          </p:nvSpPr>
          <p:spPr bwMode="auto">
            <a:xfrm>
              <a:off x="1677" y="2397"/>
              <a:ext cx="465" cy="20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0">
                  <a:solidFill>
                    <a:srgbClr val="FF0000"/>
                  </a:solidFill>
                  <a:cs typeface="Arial" panose="020B0604020202020204" pitchFamily="34" charset="0"/>
                </a:rPr>
                <a:t>1</a:t>
              </a:r>
              <a:endParaRPr lang="en-US" altLang="zh-CN" sz="2400" b="0">
                <a:solidFill>
                  <a:srgbClr val="FF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32" name="Rectangle 44"/>
            <p:cNvSpPr>
              <a:spLocks noChangeArrowheads="1"/>
            </p:cNvSpPr>
            <p:nvPr/>
          </p:nvSpPr>
          <p:spPr bwMode="auto">
            <a:xfrm>
              <a:off x="2142" y="2397"/>
              <a:ext cx="466" cy="20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0">
                  <a:cs typeface="Arial" panose="020B0604020202020204" pitchFamily="34" charset="0"/>
                </a:rPr>
                <a:t>4</a:t>
              </a:r>
              <a:endParaRPr lang="en-US" altLang="zh-CN" sz="2400" b="0">
                <a:cs typeface="Arial" panose="020B0604020202020204" pitchFamily="34" charset="0"/>
              </a:endParaRPr>
            </a:p>
          </p:txBody>
        </p:sp>
      </p:grpSp>
      <p:grpSp>
        <p:nvGrpSpPr>
          <p:cNvPr id="33" name="Group 45"/>
          <p:cNvGrpSpPr/>
          <p:nvPr/>
        </p:nvGrpSpPr>
        <p:grpSpPr bwMode="auto">
          <a:xfrm>
            <a:off x="4073489" y="3740339"/>
            <a:ext cx="3752618" cy="666201"/>
            <a:chOff x="-108" y="2344"/>
            <a:chExt cx="2716" cy="391"/>
          </a:xfrm>
        </p:grpSpPr>
        <p:sp>
          <p:nvSpPr>
            <p:cNvPr id="34" name="Text Box 46"/>
            <p:cNvSpPr txBox="1">
              <a:spLocks noChangeArrowheads="1"/>
            </p:cNvSpPr>
            <p:nvPr/>
          </p:nvSpPr>
          <p:spPr bwMode="auto">
            <a:xfrm>
              <a:off x="-108" y="2344"/>
              <a:ext cx="844" cy="3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 b="0" dirty="0">
                  <a:latin typeface="幼圆" panose="02010509060101010101" pitchFamily="49" charset="-122"/>
                  <a:ea typeface="幼圆" panose="02010509060101010101" pitchFamily="49" charset="-122"/>
                  <a:cs typeface="Arial" panose="020B0604020202020204" pitchFamily="34" charset="0"/>
                </a:rPr>
                <a:t>作业</a:t>
              </a:r>
              <a:r>
                <a:rPr lang="en-US" altLang="zh-CN" sz="2400" b="0" dirty="0">
                  <a:cs typeface="Arial" panose="020B0604020202020204" pitchFamily="34" charset="0"/>
                </a:rPr>
                <a:t>3</a:t>
              </a:r>
              <a:endParaRPr lang="en-US" altLang="zh-CN" sz="2400" b="0" dirty="0">
                <a:cs typeface="Arial" panose="020B0604020202020204" pitchFamily="34" charset="0"/>
              </a:endParaRPr>
            </a:p>
          </p:txBody>
        </p:sp>
        <p:sp>
          <p:nvSpPr>
            <p:cNvPr id="35" name="Rectangle 47"/>
            <p:cNvSpPr>
              <a:spLocks noChangeArrowheads="1"/>
            </p:cNvSpPr>
            <p:nvPr/>
          </p:nvSpPr>
          <p:spPr bwMode="auto">
            <a:xfrm>
              <a:off x="663" y="2397"/>
              <a:ext cx="486" cy="20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0" dirty="0">
                  <a:cs typeface="Arial" panose="020B0604020202020204" pitchFamily="34" charset="0"/>
                </a:rPr>
                <a:t>1</a:t>
              </a:r>
              <a:endParaRPr lang="en-US" altLang="zh-CN" sz="2400" b="0" dirty="0">
                <a:cs typeface="Arial" panose="020B0604020202020204" pitchFamily="34" charset="0"/>
              </a:endParaRPr>
            </a:p>
          </p:txBody>
        </p:sp>
        <p:sp>
          <p:nvSpPr>
            <p:cNvPr id="36" name="Rectangle 48"/>
            <p:cNvSpPr>
              <a:spLocks noChangeArrowheads="1"/>
            </p:cNvSpPr>
            <p:nvPr/>
          </p:nvSpPr>
          <p:spPr bwMode="auto">
            <a:xfrm>
              <a:off x="1149" y="2397"/>
              <a:ext cx="486" cy="20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0" dirty="0">
                  <a:solidFill>
                    <a:srgbClr val="FF0000"/>
                  </a:solidFill>
                  <a:cs typeface="Arial" panose="020B0604020202020204" pitchFamily="34" charset="0"/>
                </a:rPr>
                <a:t>1</a:t>
              </a:r>
              <a:endParaRPr lang="en-US" altLang="zh-CN" sz="2400" b="0" dirty="0">
                <a:solidFill>
                  <a:srgbClr val="FF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37" name="Rectangle 49"/>
            <p:cNvSpPr>
              <a:spLocks noChangeArrowheads="1"/>
            </p:cNvSpPr>
            <p:nvPr/>
          </p:nvSpPr>
          <p:spPr bwMode="auto">
            <a:xfrm>
              <a:off x="1636" y="2397"/>
              <a:ext cx="486" cy="20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0" dirty="0">
                  <a:solidFill>
                    <a:srgbClr val="FF0000"/>
                  </a:solidFill>
                  <a:cs typeface="Arial" panose="020B0604020202020204" pitchFamily="34" charset="0"/>
                </a:rPr>
                <a:t>1</a:t>
              </a:r>
              <a:endParaRPr lang="en-US" altLang="zh-CN" sz="2400" b="0" dirty="0">
                <a:solidFill>
                  <a:srgbClr val="FF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38" name="Rectangle 50"/>
            <p:cNvSpPr>
              <a:spLocks noChangeArrowheads="1"/>
            </p:cNvSpPr>
            <p:nvPr/>
          </p:nvSpPr>
          <p:spPr bwMode="auto">
            <a:xfrm>
              <a:off x="2122" y="2397"/>
              <a:ext cx="486" cy="20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0" dirty="0">
                  <a:solidFill>
                    <a:srgbClr val="FF0000"/>
                  </a:solidFill>
                  <a:cs typeface="Arial" panose="020B0604020202020204" pitchFamily="34" charset="0"/>
                </a:rPr>
                <a:t>3</a:t>
              </a:r>
              <a:endParaRPr lang="en-US" altLang="zh-CN" sz="2400" b="0" dirty="0">
                <a:solidFill>
                  <a:srgbClr val="FF0000"/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42" name="Group 53"/>
          <p:cNvGrpSpPr/>
          <p:nvPr/>
        </p:nvGrpSpPr>
        <p:grpSpPr bwMode="auto">
          <a:xfrm>
            <a:off x="7852931" y="3745992"/>
            <a:ext cx="3571661" cy="619112"/>
            <a:chOff x="-84" y="2341"/>
            <a:chExt cx="2692" cy="361"/>
          </a:xfrm>
        </p:grpSpPr>
        <p:sp>
          <p:nvSpPr>
            <p:cNvPr id="43" name="Text Box 54"/>
            <p:cNvSpPr txBox="1">
              <a:spLocks noChangeArrowheads="1"/>
            </p:cNvSpPr>
            <p:nvPr/>
          </p:nvSpPr>
          <p:spPr bwMode="auto">
            <a:xfrm>
              <a:off x="-84" y="2341"/>
              <a:ext cx="770" cy="3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20000"/>
                </a:lnSpc>
                <a:spcBef>
                  <a:spcPct val="50000"/>
                </a:spcBef>
                <a:buClrTx/>
                <a:buSzTx/>
                <a:buNone/>
              </a:pPr>
              <a:r>
                <a:rPr lang="zh-CN" altLang="en-US" sz="2400" b="0" dirty="0">
                  <a:latin typeface="幼圆" panose="02010509060101010101" pitchFamily="49" charset="-122"/>
                  <a:ea typeface="幼圆" panose="02010509060101010101" pitchFamily="49" charset="-122"/>
                  <a:cs typeface="Arial" panose="020B0604020202020204" pitchFamily="34" charset="0"/>
                </a:rPr>
                <a:t>作业</a:t>
              </a:r>
              <a:r>
                <a:rPr lang="en-US" altLang="zh-CN" sz="2400" b="0" dirty="0">
                  <a:cs typeface="Arial" panose="020B0604020202020204" pitchFamily="34" charset="0"/>
                </a:rPr>
                <a:t>3</a:t>
              </a:r>
              <a:endParaRPr lang="en-US" altLang="zh-CN" sz="2400" b="0" dirty="0">
                <a:cs typeface="Arial" panose="020B0604020202020204" pitchFamily="34" charset="0"/>
              </a:endParaRPr>
            </a:p>
          </p:txBody>
        </p:sp>
        <p:sp>
          <p:nvSpPr>
            <p:cNvPr id="44" name="Rectangle 55"/>
            <p:cNvSpPr>
              <a:spLocks noChangeArrowheads="1"/>
            </p:cNvSpPr>
            <p:nvPr/>
          </p:nvSpPr>
          <p:spPr bwMode="auto">
            <a:xfrm>
              <a:off x="663" y="2397"/>
              <a:ext cx="486" cy="20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0">
                  <a:cs typeface="Arial" panose="020B0604020202020204" pitchFamily="34" charset="0"/>
                </a:rPr>
                <a:t>1</a:t>
              </a:r>
              <a:endParaRPr lang="en-US" altLang="zh-CN" sz="2400" b="0">
                <a:cs typeface="Arial" panose="020B0604020202020204" pitchFamily="34" charset="0"/>
              </a:endParaRPr>
            </a:p>
          </p:txBody>
        </p:sp>
        <p:sp>
          <p:nvSpPr>
            <p:cNvPr id="45" name="Rectangle 56"/>
            <p:cNvSpPr>
              <a:spLocks noChangeArrowheads="1"/>
            </p:cNvSpPr>
            <p:nvPr/>
          </p:nvSpPr>
          <p:spPr bwMode="auto">
            <a:xfrm>
              <a:off x="1149" y="2397"/>
              <a:ext cx="486" cy="20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0" dirty="0">
                  <a:solidFill>
                    <a:srgbClr val="FF0000"/>
                  </a:solidFill>
                  <a:cs typeface="Arial" panose="020B0604020202020204" pitchFamily="34" charset="0"/>
                </a:rPr>
                <a:t>1</a:t>
              </a:r>
              <a:endParaRPr lang="en-US" altLang="zh-CN" sz="2400" b="0" dirty="0">
                <a:solidFill>
                  <a:srgbClr val="FF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46" name="Rectangle 57"/>
            <p:cNvSpPr>
              <a:spLocks noChangeArrowheads="1"/>
            </p:cNvSpPr>
            <p:nvPr/>
          </p:nvSpPr>
          <p:spPr bwMode="auto">
            <a:xfrm>
              <a:off x="1636" y="2397"/>
              <a:ext cx="486" cy="20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0">
                  <a:solidFill>
                    <a:srgbClr val="FF0000"/>
                  </a:solidFill>
                  <a:cs typeface="Arial" panose="020B0604020202020204" pitchFamily="34" charset="0"/>
                </a:rPr>
                <a:t>1</a:t>
              </a:r>
              <a:endParaRPr lang="en-US" altLang="zh-CN" sz="2400" b="0">
                <a:solidFill>
                  <a:srgbClr val="FF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47" name="Rectangle 58"/>
            <p:cNvSpPr>
              <a:spLocks noChangeArrowheads="1"/>
            </p:cNvSpPr>
            <p:nvPr/>
          </p:nvSpPr>
          <p:spPr bwMode="auto">
            <a:xfrm>
              <a:off x="2122" y="2397"/>
              <a:ext cx="486" cy="20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0">
                  <a:solidFill>
                    <a:srgbClr val="FF0000"/>
                  </a:solidFill>
                  <a:cs typeface="Arial" panose="020B0604020202020204" pitchFamily="34" charset="0"/>
                </a:rPr>
                <a:t>1</a:t>
              </a:r>
              <a:endParaRPr lang="en-US" altLang="zh-CN" sz="2400" b="0">
                <a:solidFill>
                  <a:srgbClr val="FF0000"/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48" name="Group 60"/>
          <p:cNvGrpSpPr/>
          <p:nvPr/>
        </p:nvGrpSpPr>
        <p:grpSpPr bwMode="auto">
          <a:xfrm>
            <a:off x="4073489" y="4224338"/>
            <a:ext cx="3745628" cy="536086"/>
            <a:chOff x="-102" y="2363"/>
            <a:chExt cx="2710" cy="302"/>
          </a:xfrm>
        </p:grpSpPr>
        <p:sp>
          <p:nvSpPr>
            <p:cNvPr id="49" name="Text Box 61"/>
            <p:cNvSpPr txBox="1">
              <a:spLocks noChangeArrowheads="1"/>
            </p:cNvSpPr>
            <p:nvPr/>
          </p:nvSpPr>
          <p:spPr bwMode="auto">
            <a:xfrm>
              <a:off x="-102" y="2363"/>
              <a:ext cx="892" cy="3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 b="0" dirty="0">
                  <a:latin typeface="幼圆" panose="02010509060101010101" pitchFamily="49" charset="-122"/>
                  <a:ea typeface="幼圆" panose="02010509060101010101" pitchFamily="49" charset="-122"/>
                  <a:cs typeface="Arial" panose="020B0604020202020204" pitchFamily="34" charset="0"/>
                </a:rPr>
                <a:t>作业</a:t>
              </a:r>
              <a:r>
                <a:rPr lang="en-US" altLang="zh-CN" sz="2400" b="0" dirty="0">
                  <a:cs typeface="Arial" panose="020B0604020202020204" pitchFamily="34" charset="0"/>
                </a:rPr>
                <a:t>4</a:t>
              </a:r>
              <a:endParaRPr lang="en-US" altLang="zh-CN" sz="2400" b="0" dirty="0">
                <a:cs typeface="Arial" panose="020B0604020202020204" pitchFamily="34" charset="0"/>
              </a:endParaRPr>
            </a:p>
          </p:txBody>
        </p:sp>
        <p:sp>
          <p:nvSpPr>
            <p:cNvPr id="50" name="Rectangle 62"/>
            <p:cNvSpPr>
              <a:spLocks noChangeArrowheads="1"/>
            </p:cNvSpPr>
            <p:nvPr/>
          </p:nvSpPr>
          <p:spPr bwMode="auto">
            <a:xfrm>
              <a:off x="663" y="2397"/>
              <a:ext cx="486" cy="20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0">
                  <a:solidFill>
                    <a:srgbClr val="FF0000"/>
                  </a:solidFill>
                  <a:cs typeface="Arial" panose="020B0604020202020204" pitchFamily="34" charset="0"/>
                </a:rPr>
                <a:t>0</a:t>
              </a:r>
              <a:endParaRPr lang="en-US" altLang="zh-CN" sz="2400" b="0">
                <a:solidFill>
                  <a:srgbClr val="FF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51" name="Rectangle 63"/>
            <p:cNvSpPr>
              <a:spLocks noChangeArrowheads="1"/>
            </p:cNvSpPr>
            <p:nvPr/>
          </p:nvSpPr>
          <p:spPr bwMode="auto">
            <a:xfrm>
              <a:off x="1149" y="2397"/>
              <a:ext cx="491" cy="20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0">
                  <a:solidFill>
                    <a:srgbClr val="FF0000"/>
                  </a:solidFill>
                  <a:cs typeface="Arial" panose="020B0604020202020204" pitchFamily="34" charset="0"/>
                </a:rPr>
                <a:t>0</a:t>
              </a:r>
              <a:endParaRPr lang="en-US" altLang="zh-CN" sz="2400" b="0">
                <a:solidFill>
                  <a:srgbClr val="FF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52" name="Rectangle 64"/>
            <p:cNvSpPr>
              <a:spLocks noChangeArrowheads="1"/>
            </p:cNvSpPr>
            <p:nvPr/>
          </p:nvSpPr>
          <p:spPr bwMode="auto">
            <a:xfrm>
              <a:off x="1636" y="2397"/>
              <a:ext cx="486" cy="20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0">
                  <a:solidFill>
                    <a:srgbClr val="FF0000"/>
                  </a:solidFill>
                  <a:cs typeface="Arial" panose="020B0604020202020204" pitchFamily="34" charset="0"/>
                </a:rPr>
                <a:t>0</a:t>
              </a:r>
              <a:endParaRPr lang="en-US" altLang="zh-CN" sz="2400" b="0">
                <a:solidFill>
                  <a:srgbClr val="FF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53" name="Rectangle 65"/>
            <p:cNvSpPr>
              <a:spLocks noChangeArrowheads="1"/>
            </p:cNvSpPr>
            <p:nvPr/>
          </p:nvSpPr>
          <p:spPr bwMode="auto">
            <a:xfrm>
              <a:off x="2122" y="2397"/>
              <a:ext cx="486" cy="20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0">
                  <a:solidFill>
                    <a:srgbClr val="FF0000"/>
                  </a:solidFill>
                  <a:cs typeface="Arial" panose="020B0604020202020204" pitchFamily="34" charset="0"/>
                </a:rPr>
                <a:t>0</a:t>
              </a:r>
              <a:endParaRPr lang="en-US" altLang="zh-CN" sz="2400" b="0">
                <a:solidFill>
                  <a:srgbClr val="FF0000"/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57" name="内容占位符 2"/>
          <p:cNvSpPr txBox="1"/>
          <p:nvPr/>
        </p:nvSpPr>
        <p:spPr>
          <a:xfrm>
            <a:off x="1055440" y="5165510"/>
            <a:ext cx="9649072" cy="11852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110000"/>
              </a:lnSpc>
              <a:spcBef>
                <a:spcPts val="750"/>
              </a:spcBef>
              <a:buClr>
                <a:srgbClr val="1E5293"/>
              </a:buClr>
              <a:buSzPct val="70000"/>
              <a:buFont typeface="Wingdings" panose="05000000000000000000" pitchFamily="2" charset="2"/>
              <a:buChar char="l"/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defRPr>
            </a:lvl1pPr>
            <a:lvl2pPr marL="514350" indent="-171450" algn="l" defTabSz="685800" rtl="0" eaLnBrk="1" latinLnBrk="0" hangingPunct="1">
              <a:lnSpc>
                <a:spcPct val="110000"/>
              </a:lnSpc>
              <a:spcBef>
                <a:spcPts val="375"/>
              </a:spcBef>
              <a:buClr>
                <a:schemeClr val="accent1">
                  <a:lumMod val="60000"/>
                  <a:lumOff val="40000"/>
                </a:schemeClr>
              </a:buClr>
              <a:buSzPct val="70000"/>
              <a:buFont typeface="Wingdings" panose="05000000000000000000" pitchFamily="2" charset="2"/>
              <a:buChar char="l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defRPr>
            </a:lvl2pPr>
            <a:lvl3pPr marL="857250" indent="-171450" algn="l" defTabSz="685800" rtl="0" eaLnBrk="1" latinLnBrk="0" hangingPunct="1">
              <a:lnSpc>
                <a:spcPct val="110000"/>
              </a:lnSpc>
              <a:spcBef>
                <a:spcPts val="375"/>
              </a:spcBef>
              <a:buClr>
                <a:schemeClr val="accent1">
                  <a:lumMod val="60000"/>
                  <a:lumOff val="40000"/>
                </a:schemeClr>
              </a:buClr>
              <a:buSzPct val="70000"/>
              <a:buFont typeface="Wingdings" panose="05000000000000000000" pitchFamily="2" charset="2"/>
              <a:buChar char="l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defRPr>
            </a:lvl3pPr>
            <a:lvl4pPr marL="1200150" indent="-171450" algn="l" defTabSz="685800" rtl="0" eaLnBrk="1" latinLnBrk="0" hangingPunct="1">
              <a:lnSpc>
                <a:spcPct val="110000"/>
              </a:lnSpc>
              <a:spcBef>
                <a:spcPts val="375"/>
              </a:spcBef>
              <a:buClr>
                <a:schemeClr val="accent1">
                  <a:lumMod val="60000"/>
                  <a:lumOff val="40000"/>
                </a:schemeClr>
              </a:buClr>
              <a:buSzPct val="70000"/>
              <a:buFont typeface="Wingdings" panose="05000000000000000000" pitchFamily="2" charset="2"/>
              <a:buChar char="l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defRPr>
            </a:lvl4pPr>
            <a:lvl5pPr marL="1543050" indent="-171450" algn="l" defTabSz="685800" rtl="0" eaLnBrk="1" latinLnBrk="0" hangingPunct="1">
              <a:lnSpc>
                <a:spcPct val="110000"/>
              </a:lnSpc>
              <a:spcBef>
                <a:spcPts val="375"/>
              </a:spcBef>
              <a:buClr>
                <a:schemeClr val="accent1">
                  <a:lumMod val="60000"/>
                  <a:lumOff val="40000"/>
                </a:schemeClr>
              </a:buClr>
              <a:buSzPct val="70000"/>
              <a:buFont typeface="Wingdings" panose="05000000000000000000" pitchFamily="2" charset="2"/>
              <a:buChar char="l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buNone/>
            </a:pPr>
            <a:r>
              <a:rPr lang="zh-CN" altLang="en-US" sz="2800" dirty="0"/>
              <a:t>为维护</a:t>
            </a:r>
            <a:r>
              <a:rPr lang="en-US" altLang="zh-CN" sz="2800" dirty="0"/>
              <a:t>F</a:t>
            </a:r>
            <a:r>
              <a:rPr lang="zh-CN" altLang="en-US" sz="2800" dirty="0"/>
              <a:t>，确保其正确。若仍</a:t>
            </a:r>
            <a:r>
              <a:rPr lang="zh-CN" altLang="en-US" sz="2800" dirty="0">
                <a:latin typeface="幼圆" panose="02010509060101010101" pitchFamily="49" charset="-122"/>
              </a:rPr>
              <a:t>需顺序遍历，则复杂度没减</a:t>
            </a:r>
            <a:r>
              <a:rPr kumimoji="1" lang="zh-CN" altLang="en-US" sz="2800" b="1" dirty="0"/>
              <a:t>。</a:t>
            </a:r>
            <a:endParaRPr kumimoji="1" lang="en-US" altLang="zh-CN" sz="2800" b="1" dirty="0"/>
          </a:p>
          <a:p>
            <a:pPr marL="0" indent="0">
              <a:spcBef>
                <a:spcPct val="0"/>
              </a:spcBef>
              <a:buNone/>
            </a:pPr>
            <a:r>
              <a:rPr kumimoji="1" lang="zh-CN" altLang="en-US" sz="2800" dirty="0">
                <a:solidFill>
                  <a:srgbClr val="FF0000"/>
                </a:solidFill>
              </a:rPr>
              <a:t>为进一步提高效率，借助集合树，且不再对所有的</a:t>
            </a:r>
            <a:r>
              <a:rPr kumimoji="1" lang="en-US" altLang="zh-CN" sz="2800" dirty="0">
                <a:solidFill>
                  <a:srgbClr val="FF0000"/>
                </a:solidFill>
              </a:rPr>
              <a:t>F(</a:t>
            </a:r>
            <a:r>
              <a:rPr kumimoji="1" lang="en-US" altLang="zh-CN" sz="2800" dirty="0" err="1">
                <a:solidFill>
                  <a:srgbClr val="FF0000"/>
                </a:solidFill>
              </a:rPr>
              <a:t>i</a:t>
            </a:r>
            <a:r>
              <a:rPr kumimoji="1" lang="en-US" altLang="zh-CN" sz="2800" dirty="0">
                <a:solidFill>
                  <a:srgbClr val="FF0000"/>
                </a:solidFill>
              </a:rPr>
              <a:t>)</a:t>
            </a:r>
            <a:r>
              <a:rPr kumimoji="1" lang="zh-CN" altLang="en-US" sz="2800" dirty="0">
                <a:solidFill>
                  <a:srgbClr val="FF0000"/>
                </a:solidFill>
              </a:rPr>
              <a:t>维护。</a:t>
            </a:r>
            <a:endParaRPr lang="zh-CN" altLang="en-US" sz="2800" dirty="0">
              <a:solidFill>
                <a:srgbClr val="FF0000"/>
              </a:solidFill>
              <a:latin typeface="幼圆" panose="02010509060101010101" pitchFamily="49" charset="-122"/>
            </a:endParaRPr>
          </a:p>
        </p:txBody>
      </p:sp>
      <p:sp>
        <p:nvSpPr>
          <p:cNvPr id="58" name="标题 1"/>
          <p:cNvSpPr>
            <a:spLocks noGrp="1"/>
          </p:cNvSpPr>
          <p:nvPr>
            <p:ph type="title"/>
          </p:nvPr>
        </p:nvSpPr>
        <p:spPr>
          <a:xfrm>
            <a:off x="695400" y="33117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一维数组</a:t>
            </a:r>
            <a:r>
              <a:rPr lang="en-US" altLang="zh-CN" sz="4000" dirty="0"/>
              <a:t>F</a:t>
            </a:r>
            <a:endParaRPr lang="zh-CN" altLang="en-US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5274456" y="2001120"/>
            <a:ext cx="24994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1        2       3        4        </a:t>
            </a:r>
            <a:endParaRPr lang="zh-CN" altLang="en-US" sz="2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5.1 </a:t>
            </a:r>
            <a:r>
              <a:rPr lang="zh-CN" altLang="en-US" sz="4000" dirty="0"/>
              <a:t>一般方法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37591"/>
            <a:ext cx="10515600" cy="4339371"/>
          </a:xfrm>
        </p:spPr>
        <p:txBody>
          <a:bodyPr/>
          <a:lstStyle/>
          <a:p>
            <a:r>
              <a:rPr lang="zh-CN" altLang="en-US" sz="2800" dirty="0"/>
              <a:t>方法适用的问题特点</a:t>
            </a:r>
            <a:endParaRPr lang="zh-CN" altLang="en-US" sz="2800" dirty="0"/>
          </a:p>
          <a:p>
            <a:r>
              <a:rPr lang="zh-CN" altLang="en-US" sz="2800" dirty="0"/>
              <a:t>方法的基础知识</a:t>
            </a:r>
            <a:endParaRPr lang="zh-CN" altLang="en-US" sz="2800" dirty="0"/>
          </a:p>
          <a:p>
            <a:r>
              <a:rPr lang="zh-CN" altLang="en-US" sz="2800" dirty="0"/>
              <a:t>方法的求解步骤及核心问题</a:t>
            </a:r>
            <a:endParaRPr lang="zh-CN" altLang="en-US" sz="2800" dirty="0"/>
          </a:p>
          <a:p>
            <a:r>
              <a:rPr lang="zh-CN" altLang="en-US" sz="2800" dirty="0"/>
              <a:t>方法的抽象化控制</a:t>
            </a:r>
            <a:endParaRPr lang="zh-CN" altLang="en-US" sz="2800" dirty="0"/>
          </a:p>
          <a:p>
            <a:r>
              <a:rPr lang="zh-CN" altLang="en-US" sz="2800" dirty="0"/>
              <a:t>方法的缺点和优点</a:t>
            </a:r>
            <a:endParaRPr lang="zh-CN" altLang="en-US" sz="2800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E838A2-A49A-4A20-A5DD-EFD81F6874A2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7408" y="44624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一维数组</a:t>
            </a:r>
            <a:r>
              <a:rPr lang="en-US" altLang="zh-CN" sz="4000" dirty="0"/>
              <a:t>P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7408" y="1268760"/>
            <a:ext cx="10515600" cy="2067270"/>
          </a:xfrm>
        </p:spPr>
        <p:txBody>
          <a:bodyPr>
            <a:normAutofit lnSpcReduction="10000"/>
          </a:bodyPr>
          <a:lstStyle/>
          <a:p>
            <a:r>
              <a:rPr lang="zh-CN" altLang="en-US" sz="2800" dirty="0"/>
              <a:t>定义一维数组</a:t>
            </a:r>
            <a:r>
              <a:rPr lang="en-US" altLang="zh-CN" sz="2800" dirty="0"/>
              <a:t>P</a:t>
            </a:r>
            <a:r>
              <a:rPr lang="zh-CN" altLang="en-US" sz="2800" dirty="0"/>
              <a:t>模拟集合树，同一棵树中的节点具有相同的最大可用时间片，即</a:t>
            </a:r>
            <a:r>
              <a:rPr lang="zh-CN" altLang="en-US" sz="2800" b="1" dirty="0"/>
              <a:t>根节点</a:t>
            </a:r>
            <a:r>
              <a:rPr lang="en-US" altLang="zh-CN" sz="2800" b="1" dirty="0"/>
              <a:t>j</a:t>
            </a:r>
            <a:r>
              <a:rPr lang="zh-CN" altLang="en-US" sz="2800" b="1" dirty="0"/>
              <a:t>对应的</a:t>
            </a:r>
            <a:r>
              <a:rPr lang="en-US" altLang="zh-CN" sz="2800" b="1" dirty="0"/>
              <a:t>F(j)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pPr lvl="1"/>
            <a:r>
              <a:rPr lang="zh-CN" altLang="en-US" sz="2800" dirty="0"/>
              <a:t>若</a:t>
            </a:r>
            <a:r>
              <a:rPr lang="en-US" altLang="zh-CN" sz="2800" dirty="0" err="1"/>
              <a:t>i</a:t>
            </a:r>
            <a:r>
              <a:rPr lang="zh-CN" altLang="en-US" sz="2800" dirty="0"/>
              <a:t>是树中的分支</a:t>
            </a:r>
            <a:r>
              <a:rPr lang="en-US" altLang="zh-CN" sz="2800" dirty="0"/>
              <a:t>/</a:t>
            </a:r>
            <a:r>
              <a:rPr lang="zh-CN" altLang="en-US" sz="2800" dirty="0"/>
              <a:t>叶节点，令</a:t>
            </a:r>
            <a:r>
              <a:rPr lang="en-US" altLang="zh-CN" sz="2800" dirty="0"/>
              <a:t>P(</a:t>
            </a:r>
            <a:r>
              <a:rPr lang="en-US" altLang="zh-CN" sz="2800" dirty="0" err="1"/>
              <a:t>i</a:t>
            </a:r>
            <a:r>
              <a:rPr lang="en-US" altLang="zh-CN" sz="2800" dirty="0"/>
              <a:t>)=k</a:t>
            </a:r>
            <a:r>
              <a:rPr lang="zh-CN" altLang="en-US" sz="2800" dirty="0"/>
              <a:t>，</a:t>
            </a:r>
            <a:r>
              <a:rPr lang="en-US" altLang="zh-CN" sz="2800" dirty="0"/>
              <a:t>k(k&gt;0)</a:t>
            </a:r>
            <a:r>
              <a:rPr lang="zh-CN" altLang="en-US" sz="2800" dirty="0"/>
              <a:t>是</a:t>
            </a:r>
            <a:r>
              <a:rPr lang="en-US" altLang="zh-CN" sz="2800" dirty="0" err="1"/>
              <a:t>i</a:t>
            </a:r>
            <a:r>
              <a:rPr lang="zh-CN" altLang="en-US" sz="2800" dirty="0"/>
              <a:t>的父节点；</a:t>
            </a:r>
            <a:endParaRPr lang="zh-CN" altLang="en-US" sz="2800" dirty="0"/>
          </a:p>
          <a:p>
            <a:pPr lvl="1"/>
            <a:r>
              <a:rPr lang="zh-CN" altLang="en-US" sz="2800" dirty="0"/>
              <a:t>若</a:t>
            </a:r>
            <a:r>
              <a:rPr lang="en-US" altLang="zh-CN" sz="2800" dirty="0" err="1"/>
              <a:t>i</a:t>
            </a:r>
            <a:r>
              <a:rPr lang="zh-CN" altLang="en-US" sz="2800" dirty="0"/>
              <a:t>是根节点，令</a:t>
            </a:r>
            <a:r>
              <a:rPr lang="en-US" altLang="zh-CN" sz="2800" dirty="0"/>
              <a:t>P(</a:t>
            </a:r>
            <a:r>
              <a:rPr lang="en-US" altLang="zh-CN" sz="2800" dirty="0" err="1"/>
              <a:t>i</a:t>
            </a:r>
            <a:r>
              <a:rPr lang="en-US" altLang="zh-CN" sz="2800" dirty="0"/>
              <a:t>)=-k</a:t>
            </a:r>
            <a:r>
              <a:rPr lang="zh-CN" altLang="en-US" sz="2800" dirty="0"/>
              <a:t>，</a:t>
            </a:r>
            <a:r>
              <a:rPr lang="en-US" altLang="zh-CN" sz="2800" dirty="0"/>
              <a:t>k(k&gt;0)</a:t>
            </a:r>
            <a:r>
              <a:rPr lang="zh-CN" altLang="en-US" sz="2800" dirty="0"/>
              <a:t>表示树中节点数。</a:t>
            </a:r>
            <a:endParaRPr lang="zh-CN" altLang="en-US" sz="2800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E838A2-A49A-4A20-A5DD-EFD81F6874A2}" type="slidenum">
              <a:rPr lang="en-US" altLang="zh-CN" smtClean="0"/>
            </a:fld>
            <a:endParaRPr lang="en-US" altLang="zh-CN"/>
          </a:p>
        </p:txBody>
      </p:sp>
      <p:grpSp>
        <p:nvGrpSpPr>
          <p:cNvPr id="80" name="Group 36"/>
          <p:cNvGrpSpPr/>
          <p:nvPr/>
        </p:nvGrpSpPr>
        <p:grpSpPr bwMode="auto">
          <a:xfrm>
            <a:off x="1103481" y="3797213"/>
            <a:ext cx="2974048" cy="535417"/>
            <a:chOff x="324" y="1646"/>
            <a:chExt cx="2284" cy="279"/>
          </a:xfrm>
        </p:grpSpPr>
        <p:sp>
          <p:nvSpPr>
            <p:cNvPr id="81" name="Text Box 5"/>
            <p:cNvSpPr txBox="1">
              <a:spLocks noChangeArrowheads="1"/>
            </p:cNvSpPr>
            <p:nvPr/>
          </p:nvSpPr>
          <p:spPr bwMode="auto">
            <a:xfrm>
              <a:off x="324" y="1646"/>
              <a:ext cx="388" cy="2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20000"/>
                </a:lnSpc>
                <a:spcBef>
                  <a:spcPct val="50000"/>
                </a:spcBef>
                <a:buClrTx/>
                <a:buSzTx/>
                <a:buNone/>
              </a:pPr>
              <a:r>
                <a:rPr lang="en-US" altLang="zh-CN" sz="2400" b="0" dirty="0"/>
                <a:t>P</a:t>
              </a:r>
              <a:endParaRPr lang="zh-CN" altLang="en-US" sz="2400" b="0" dirty="0">
                <a:latin typeface="幼圆" panose="02010509060101010101" pitchFamily="49" charset="-122"/>
                <a:ea typeface="幼圆" panose="020105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82" name="Rectangle 6"/>
            <p:cNvSpPr>
              <a:spLocks noChangeArrowheads="1"/>
            </p:cNvSpPr>
            <p:nvPr/>
          </p:nvSpPr>
          <p:spPr bwMode="auto">
            <a:xfrm>
              <a:off x="663" y="1671"/>
              <a:ext cx="486" cy="20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0" dirty="0">
                  <a:cs typeface="Arial" panose="020B0604020202020204" pitchFamily="34" charset="0"/>
                </a:rPr>
                <a:t>-1</a:t>
              </a:r>
              <a:endParaRPr lang="en-US" altLang="zh-CN" sz="2400" b="0" dirty="0">
                <a:cs typeface="Arial" panose="020B0604020202020204" pitchFamily="34" charset="0"/>
              </a:endParaRPr>
            </a:p>
          </p:txBody>
        </p:sp>
        <p:sp>
          <p:nvSpPr>
            <p:cNvPr id="83" name="Rectangle 7"/>
            <p:cNvSpPr>
              <a:spLocks noChangeArrowheads="1"/>
            </p:cNvSpPr>
            <p:nvPr/>
          </p:nvSpPr>
          <p:spPr bwMode="auto">
            <a:xfrm>
              <a:off x="1149" y="1671"/>
              <a:ext cx="486" cy="20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0" dirty="0">
                  <a:cs typeface="Arial" panose="020B0604020202020204" pitchFamily="34" charset="0"/>
                </a:rPr>
                <a:t>-2</a:t>
              </a:r>
              <a:endParaRPr lang="en-US" altLang="zh-CN" sz="2400" b="0" dirty="0">
                <a:cs typeface="Arial" panose="020B0604020202020204" pitchFamily="34" charset="0"/>
              </a:endParaRPr>
            </a:p>
          </p:txBody>
        </p:sp>
        <p:sp>
          <p:nvSpPr>
            <p:cNvPr id="84" name="Rectangle 8"/>
            <p:cNvSpPr>
              <a:spLocks noChangeArrowheads="1"/>
            </p:cNvSpPr>
            <p:nvPr/>
          </p:nvSpPr>
          <p:spPr bwMode="auto">
            <a:xfrm>
              <a:off x="1636" y="1671"/>
              <a:ext cx="486" cy="20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0" dirty="0">
                  <a:cs typeface="Arial" panose="020B0604020202020204" pitchFamily="34" charset="0"/>
                </a:rPr>
                <a:t>2</a:t>
              </a:r>
              <a:endParaRPr lang="en-US" altLang="zh-CN" sz="2400" b="0" dirty="0">
                <a:cs typeface="Arial" panose="020B0604020202020204" pitchFamily="34" charset="0"/>
              </a:endParaRPr>
            </a:p>
          </p:txBody>
        </p:sp>
        <p:sp>
          <p:nvSpPr>
            <p:cNvPr id="85" name="Rectangle 9"/>
            <p:cNvSpPr>
              <a:spLocks noChangeArrowheads="1"/>
            </p:cNvSpPr>
            <p:nvPr/>
          </p:nvSpPr>
          <p:spPr bwMode="auto">
            <a:xfrm>
              <a:off x="2122" y="1671"/>
              <a:ext cx="486" cy="20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0" dirty="0">
                  <a:cs typeface="Arial" panose="020B0604020202020204" pitchFamily="34" charset="0"/>
                </a:rPr>
                <a:t>-1</a:t>
              </a:r>
              <a:endParaRPr lang="en-US" altLang="zh-CN" sz="2400" b="0" dirty="0">
                <a:cs typeface="Arial" panose="020B0604020202020204" pitchFamily="34" charset="0"/>
              </a:endParaRPr>
            </a:p>
          </p:txBody>
        </p:sp>
      </p:grpSp>
      <p:grpSp>
        <p:nvGrpSpPr>
          <p:cNvPr id="89" name="Group 172"/>
          <p:cNvGrpSpPr/>
          <p:nvPr/>
        </p:nvGrpSpPr>
        <p:grpSpPr bwMode="auto">
          <a:xfrm>
            <a:off x="6485407" y="3495061"/>
            <a:ext cx="426917" cy="700255"/>
            <a:chOff x="7362" y="2505"/>
            <a:chExt cx="358" cy="645"/>
          </a:xfrm>
        </p:grpSpPr>
        <p:sp>
          <p:nvSpPr>
            <p:cNvPr id="106" name="Oval 174"/>
            <p:cNvSpPr>
              <a:spLocks noChangeArrowheads="1"/>
            </p:cNvSpPr>
            <p:nvPr/>
          </p:nvSpPr>
          <p:spPr bwMode="auto">
            <a:xfrm>
              <a:off x="7362" y="2775"/>
              <a:ext cx="358" cy="37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0">
                  <a:cs typeface="Arial" panose="020B0604020202020204" pitchFamily="34" charset="0"/>
                </a:rPr>
                <a:t>-1</a:t>
              </a:r>
              <a:endParaRPr lang="en-US" altLang="zh-CN" sz="2000" b="0">
                <a:cs typeface="Arial" panose="020B0604020202020204" pitchFamily="34" charset="0"/>
              </a:endParaRPr>
            </a:p>
          </p:txBody>
        </p:sp>
        <p:sp>
          <p:nvSpPr>
            <p:cNvPr id="107" name="Text Box 173"/>
            <p:cNvSpPr txBox="1">
              <a:spLocks noChangeArrowheads="1"/>
            </p:cNvSpPr>
            <p:nvPr/>
          </p:nvSpPr>
          <p:spPr bwMode="auto">
            <a:xfrm>
              <a:off x="7484" y="2505"/>
              <a:ext cx="13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0" dirty="0">
                  <a:solidFill>
                    <a:srgbClr val="FF0000"/>
                  </a:solidFill>
                  <a:cs typeface="Arial" panose="020B0604020202020204" pitchFamily="34" charset="0"/>
                </a:rPr>
                <a:t>1</a:t>
              </a:r>
              <a:endParaRPr lang="en-US" altLang="zh-CN" sz="2000" b="0" dirty="0">
                <a:solidFill>
                  <a:srgbClr val="FF0000"/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90" name="Group 169"/>
          <p:cNvGrpSpPr/>
          <p:nvPr/>
        </p:nvGrpSpPr>
        <p:grpSpPr bwMode="auto">
          <a:xfrm>
            <a:off x="6983874" y="3495061"/>
            <a:ext cx="426917" cy="700255"/>
            <a:chOff x="7362" y="2505"/>
            <a:chExt cx="358" cy="645"/>
          </a:xfrm>
        </p:grpSpPr>
        <p:sp>
          <p:nvSpPr>
            <p:cNvPr id="104" name="Oval 171"/>
            <p:cNvSpPr>
              <a:spLocks noChangeArrowheads="1"/>
            </p:cNvSpPr>
            <p:nvPr/>
          </p:nvSpPr>
          <p:spPr bwMode="auto">
            <a:xfrm>
              <a:off x="7362" y="2775"/>
              <a:ext cx="358" cy="37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0" dirty="0">
                  <a:cs typeface="Arial" panose="020B0604020202020204" pitchFamily="34" charset="0"/>
                </a:rPr>
                <a:t>-2</a:t>
              </a:r>
              <a:endParaRPr lang="en-US" altLang="zh-CN" sz="2000" b="0" dirty="0">
                <a:cs typeface="Arial" panose="020B0604020202020204" pitchFamily="34" charset="0"/>
              </a:endParaRPr>
            </a:p>
          </p:txBody>
        </p:sp>
        <p:sp>
          <p:nvSpPr>
            <p:cNvPr id="105" name="Text Box 170"/>
            <p:cNvSpPr txBox="1">
              <a:spLocks noChangeArrowheads="1"/>
            </p:cNvSpPr>
            <p:nvPr/>
          </p:nvSpPr>
          <p:spPr bwMode="auto">
            <a:xfrm>
              <a:off x="7484" y="2505"/>
              <a:ext cx="13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0" dirty="0">
                  <a:solidFill>
                    <a:srgbClr val="FF0000"/>
                  </a:solidFill>
                  <a:cs typeface="Arial" panose="020B0604020202020204" pitchFamily="34" charset="0"/>
                </a:rPr>
                <a:t>2</a:t>
              </a:r>
              <a:endParaRPr lang="en-US" altLang="zh-CN" sz="2000" b="0" dirty="0">
                <a:solidFill>
                  <a:srgbClr val="FF0000"/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91" name="Group 166"/>
          <p:cNvGrpSpPr/>
          <p:nvPr/>
        </p:nvGrpSpPr>
        <p:grpSpPr bwMode="auto">
          <a:xfrm>
            <a:off x="6776379" y="4534043"/>
            <a:ext cx="620103" cy="407125"/>
            <a:chOff x="6978" y="3717"/>
            <a:chExt cx="520" cy="375"/>
          </a:xfrm>
        </p:grpSpPr>
        <p:sp>
          <p:nvSpPr>
            <p:cNvPr id="102" name="Oval 168"/>
            <p:cNvSpPr>
              <a:spLocks noChangeArrowheads="1"/>
            </p:cNvSpPr>
            <p:nvPr/>
          </p:nvSpPr>
          <p:spPr bwMode="auto">
            <a:xfrm>
              <a:off x="7140" y="3717"/>
              <a:ext cx="358" cy="37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0" dirty="0">
                  <a:cs typeface="Arial" panose="020B0604020202020204" pitchFamily="34" charset="0"/>
                </a:rPr>
                <a:t>2</a:t>
              </a:r>
              <a:endParaRPr lang="en-US" altLang="zh-CN" sz="2000" b="0" dirty="0">
                <a:cs typeface="Arial" panose="020B0604020202020204" pitchFamily="34" charset="0"/>
              </a:endParaRPr>
            </a:p>
          </p:txBody>
        </p:sp>
        <p:sp>
          <p:nvSpPr>
            <p:cNvPr id="103" name="Text Box 167"/>
            <p:cNvSpPr txBox="1">
              <a:spLocks noChangeArrowheads="1"/>
            </p:cNvSpPr>
            <p:nvPr/>
          </p:nvSpPr>
          <p:spPr bwMode="auto">
            <a:xfrm>
              <a:off x="6978" y="3777"/>
              <a:ext cx="13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0" dirty="0">
                  <a:solidFill>
                    <a:srgbClr val="FF0000"/>
                  </a:solidFill>
                  <a:cs typeface="Arial" panose="020B0604020202020204" pitchFamily="34" charset="0"/>
                </a:rPr>
                <a:t>3</a:t>
              </a:r>
              <a:endParaRPr lang="en-US" altLang="zh-CN" sz="2000" b="0" dirty="0">
                <a:solidFill>
                  <a:srgbClr val="FF0000"/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92" name="Group 163"/>
          <p:cNvGrpSpPr/>
          <p:nvPr/>
        </p:nvGrpSpPr>
        <p:grpSpPr bwMode="auto">
          <a:xfrm>
            <a:off x="7522887" y="3488547"/>
            <a:ext cx="426917" cy="700255"/>
            <a:chOff x="7362" y="2505"/>
            <a:chExt cx="358" cy="645"/>
          </a:xfrm>
        </p:grpSpPr>
        <p:sp>
          <p:nvSpPr>
            <p:cNvPr id="100" name="Oval 165"/>
            <p:cNvSpPr>
              <a:spLocks noChangeArrowheads="1"/>
            </p:cNvSpPr>
            <p:nvPr/>
          </p:nvSpPr>
          <p:spPr bwMode="auto">
            <a:xfrm>
              <a:off x="7362" y="2775"/>
              <a:ext cx="358" cy="37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0">
                  <a:cs typeface="Arial" panose="020B0604020202020204" pitchFamily="34" charset="0"/>
                </a:rPr>
                <a:t>-1</a:t>
              </a:r>
              <a:endParaRPr lang="en-US" altLang="zh-CN" sz="2000" b="0">
                <a:cs typeface="Arial" panose="020B0604020202020204" pitchFamily="34" charset="0"/>
              </a:endParaRPr>
            </a:p>
          </p:txBody>
        </p:sp>
        <p:sp>
          <p:nvSpPr>
            <p:cNvPr id="101" name="Text Box 164"/>
            <p:cNvSpPr txBox="1">
              <a:spLocks noChangeArrowheads="1"/>
            </p:cNvSpPr>
            <p:nvPr/>
          </p:nvSpPr>
          <p:spPr bwMode="auto">
            <a:xfrm>
              <a:off x="7484" y="2505"/>
              <a:ext cx="13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0" dirty="0">
                  <a:solidFill>
                    <a:srgbClr val="FF0000"/>
                  </a:solidFill>
                  <a:cs typeface="Arial" panose="020B0604020202020204" pitchFamily="34" charset="0"/>
                </a:rPr>
                <a:t>4</a:t>
              </a:r>
              <a:endParaRPr lang="en-US" altLang="zh-CN" sz="2000" b="0" dirty="0">
                <a:solidFill>
                  <a:srgbClr val="FF0000"/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95" name="Line 156"/>
          <p:cNvSpPr>
            <a:spLocks noChangeShapeType="1"/>
          </p:cNvSpPr>
          <p:nvPr/>
        </p:nvSpPr>
        <p:spPr bwMode="auto">
          <a:xfrm flipV="1">
            <a:off x="7203295" y="4182288"/>
            <a:ext cx="0" cy="34198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8" name="内容占位符 2"/>
          <p:cNvSpPr txBox="1"/>
          <p:nvPr/>
        </p:nvSpPr>
        <p:spPr>
          <a:xfrm>
            <a:off x="3982238" y="3769337"/>
            <a:ext cx="2716628" cy="4953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110000"/>
              </a:lnSpc>
              <a:spcBef>
                <a:spcPts val="750"/>
              </a:spcBef>
              <a:buClr>
                <a:srgbClr val="1E5293"/>
              </a:buClr>
              <a:buSzPct val="70000"/>
              <a:buFont typeface="Wingdings" panose="05000000000000000000" pitchFamily="2" charset="2"/>
              <a:buChar char="l"/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defRPr>
            </a:lvl1pPr>
            <a:lvl2pPr marL="514350" indent="-171450" algn="l" defTabSz="685800" rtl="0" eaLnBrk="1" latinLnBrk="0" hangingPunct="1">
              <a:lnSpc>
                <a:spcPct val="110000"/>
              </a:lnSpc>
              <a:spcBef>
                <a:spcPts val="375"/>
              </a:spcBef>
              <a:buClr>
                <a:schemeClr val="accent1">
                  <a:lumMod val="60000"/>
                  <a:lumOff val="40000"/>
                </a:schemeClr>
              </a:buClr>
              <a:buSzPct val="70000"/>
              <a:buFont typeface="Wingdings" panose="05000000000000000000" pitchFamily="2" charset="2"/>
              <a:buChar char="l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defRPr>
            </a:lvl2pPr>
            <a:lvl3pPr marL="857250" indent="-171450" algn="l" defTabSz="685800" rtl="0" eaLnBrk="1" latinLnBrk="0" hangingPunct="1">
              <a:lnSpc>
                <a:spcPct val="110000"/>
              </a:lnSpc>
              <a:spcBef>
                <a:spcPts val="375"/>
              </a:spcBef>
              <a:buClr>
                <a:schemeClr val="accent1">
                  <a:lumMod val="60000"/>
                  <a:lumOff val="40000"/>
                </a:schemeClr>
              </a:buClr>
              <a:buSzPct val="70000"/>
              <a:buFont typeface="Wingdings" panose="05000000000000000000" pitchFamily="2" charset="2"/>
              <a:buChar char="l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defRPr>
            </a:lvl3pPr>
            <a:lvl4pPr marL="1200150" indent="-171450" algn="l" defTabSz="685800" rtl="0" eaLnBrk="1" latinLnBrk="0" hangingPunct="1">
              <a:lnSpc>
                <a:spcPct val="110000"/>
              </a:lnSpc>
              <a:spcBef>
                <a:spcPts val="375"/>
              </a:spcBef>
              <a:buClr>
                <a:schemeClr val="accent1">
                  <a:lumMod val="60000"/>
                  <a:lumOff val="40000"/>
                </a:schemeClr>
              </a:buClr>
              <a:buSzPct val="70000"/>
              <a:buFont typeface="Wingdings" panose="05000000000000000000" pitchFamily="2" charset="2"/>
              <a:buChar char="l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defRPr>
            </a:lvl4pPr>
            <a:lvl5pPr marL="1543050" indent="-171450" algn="l" defTabSz="685800" rtl="0" eaLnBrk="1" latinLnBrk="0" hangingPunct="1">
              <a:lnSpc>
                <a:spcPct val="110000"/>
              </a:lnSpc>
              <a:spcBef>
                <a:spcPts val="375"/>
              </a:spcBef>
              <a:buClr>
                <a:schemeClr val="accent1">
                  <a:lumMod val="60000"/>
                  <a:lumOff val="40000"/>
                </a:schemeClr>
              </a:buClr>
              <a:buSzPct val="70000"/>
              <a:buFont typeface="Wingdings" panose="05000000000000000000" pitchFamily="2" charset="2"/>
              <a:buChar char="l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r>
              <a:rPr kumimoji="1" lang="zh-CN" altLang="en-US" sz="2400" dirty="0"/>
              <a:t>对应树状形如：</a:t>
            </a:r>
            <a:endParaRPr lang="zh-CN" altLang="en-US" sz="2400" dirty="0">
              <a:latin typeface="幼圆" panose="02010509060101010101" pitchFamily="49" charset="-122"/>
            </a:endParaRPr>
          </a:p>
        </p:txBody>
      </p:sp>
      <p:sp>
        <p:nvSpPr>
          <p:cNvPr id="119" name="文本框 118"/>
          <p:cNvSpPr txBox="1"/>
          <p:nvPr/>
        </p:nvSpPr>
        <p:spPr>
          <a:xfrm>
            <a:off x="1614412" y="3466878"/>
            <a:ext cx="24994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1        2       3        4        </a:t>
            </a:r>
            <a:endParaRPr lang="zh-CN" altLang="en-US" sz="2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0" name="内容占位符 2"/>
          <p:cNvSpPr txBox="1"/>
          <p:nvPr/>
        </p:nvSpPr>
        <p:spPr>
          <a:xfrm>
            <a:off x="912640" y="5270827"/>
            <a:ext cx="10370368" cy="9334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110000"/>
              </a:lnSpc>
              <a:spcBef>
                <a:spcPts val="750"/>
              </a:spcBef>
              <a:buClr>
                <a:srgbClr val="1E5293"/>
              </a:buClr>
              <a:buSzPct val="70000"/>
              <a:buFont typeface="Wingdings" panose="05000000000000000000" pitchFamily="2" charset="2"/>
              <a:buChar char="l"/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defRPr>
            </a:lvl1pPr>
            <a:lvl2pPr marL="514350" indent="-171450" algn="l" defTabSz="685800" rtl="0" eaLnBrk="1" latinLnBrk="0" hangingPunct="1">
              <a:lnSpc>
                <a:spcPct val="110000"/>
              </a:lnSpc>
              <a:spcBef>
                <a:spcPts val="375"/>
              </a:spcBef>
              <a:buClr>
                <a:schemeClr val="accent1">
                  <a:lumMod val="60000"/>
                  <a:lumOff val="40000"/>
                </a:schemeClr>
              </a:buClr>
              <a:buSzPct val="70000"/>
              <a:buFont typeface="Wingdings" panose="05000000000000000000" pitchFamily="2" charset="2"/>
              <a:buChar char="l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defRPr>
            </a:lvl2pPr>
            <a:lvl3pPr marL="857250" indent="-171450" algn="l" defTabSz="685800" rtl="0" eaLnBrk="1" latinLnBrk="0" hangingPunct="1">
              <a:lnSpc>
                <a:spcPct val="110000"/>
              </a:lnSpc>
              <a:spcBef>
                <a:spcPts val="375"/>
              </a:spcBef>
              <a:buClr>
                <a:schemeClr val="accent1">
                  <a:lumMod val="60000"/>
                  <a:lumOff val="40000"/>
                </a:schemeClr>
              </a:buClr>
              <a:buSzPct val="70000"/>
              <a:buFont typeface="Wingdings" panose="05000000000000000000" pitchFamily="2" charset="2"/>
              <a:buChar char="l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defRPr>
            </a:lvl3pPr>
            <a:lvl4pPr marL="1200150" indent="-171450" algn="l" defTabSz="685800" rtl="0" eaLnBrk="1" latinLnBrk="0" hangingPunct="1">
              <a:lnSpc>
                <a:spcPct val="110000"/>
              </a:lnSpc>
              <a:spcBef>
                <a:spcPts val="375"/>
              </a:spcBef>
              <a:buClr>
                <a:schemeClr val="accent1">
                  <a:lumMod val="60000"/>
                  <a:lumOff val="40000"/>
                </a:schemeClr>
              </a:buClr>
              <a:buSzPct val="70000"/>
              <a:buFont typeface="Wingdings" panose="05000000000000000000" pitchFamily="2" charset="2"/>
              <a:buChar char="l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defRPr>
            </a:lvl4pPr>
            <a:lvl5pPr marL="1543050" indent="-171450" algn="l" defTabSz="685800" rtl="0" eaLnBrk="1" latinLnBrk="0" hangingPunct="1">
              <a:lnSpc>
                <a:spcPct val="110000"/>
              </a:lnSpc>
              <a:spcBef>
                <a:spcPts val="375"/>
              </a:spcBef>
              <a:buClr>
                <a:schemeClr val="accent1">
                  <a:lumMod val="60000"/>
                  <a:lumOff val="40000"/>
                </a:schemeClr>
              </a:buClr>
              <a:buSzPct val="70000"/>
              <a:buFont typeface="Wingdings" panose="05000000000000000000" pitchFamily="2" charset="2"/>
              <a:buChar char="l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buNone/>
            </a:pPr>
            <a:r>
              <a:rPr kumimoji="1" lang="zh-CN" altLang="en-US" sz="2800" dirty="0">
                <a:solidFill>
                  <a:srgbClr val="FF0000"/>
                </a:solidFill>
              </a:rPr>
              <a:t>为作业</a:t>
            </a:r>
            <a:r>
              <a:rPr kumimoji="1" lang="en-US" altLang="zh-CN" sz="2800" dirty="0" err="1">
                <a:solidFill>
                  <a:srgbClr val="FF0000"/>
                </a:solidFill>
              </a:rPr>
              <a:t>i</a:t>
            </a:r>
            <a:r>
              <a:rPr kumimoji="1" lang="zh-CN" altLang="en-US" sz="2800" dirty="0">
                <a:solidFill>
                  <a:srgbClr val="FF0000"/>
                </a:solidFill>
              </a:rPr>
              <a:t>分配时间片时，先根据</a:t>
            </a:r>
            <a:r>
              <a:rPr kumimoji="1" lang="en-US" altLang="zh-CN" sz="2800" dirty="0">
                <a:solidFill>
                  <a:srgbClr val="FF0000"/>
                </a:solidFill>
              </a:rPr>
              <a:t>d(</a:t>
            </a:r>
            <a:r>
              <a:rPr kumimoji="1" lang="en-US" altLang="zh-CN" sz="2800" dirty="0" err="1">
                <a:solidFill>
                  <a:srgbClr val="FF0000"/>
                </a:solidFill>
              </a:rPr>
              <a:t>i</a:t>
            </a:r>
            <a:r>
              <a:rPr kumimoji="1" lang="en-US" altLang="zh-CN" sz="2800" dirty="0">
                <a:solidFill>
                  <a:srgbClr val="FF0000"/>
                </a:solidFill>
              </a:rPr>
              <a:t>)</a:t>
            </a:r>
            <a:r>
              <a:rPr kumimoji="1" lang="zh-CN" altLang="en-US" sz="2800" dirty="0">
                <a:solidFill>
                  <a:srgbClr val="FF0000"/>
                </a:solidFill>
              </a:rPr>
              <a:t>的值访问数组</a:t>
            </a:r>
            <a:r>
              <a:rPr kumimoji="1" lang="en-US" altLang="zh-CN" sz="2800" dirty="0">
                <a:solidFill>
                  <a:srgbClr val="FF0000"/>
                </a:solidFill>
              </a:rPr>
              <a:t>P</a:t>
            </a:r>
            <a:r>
              <a:rPr kumimoji="1" lang="zh-CN" altLang="en-US" sz="2800" dirty="0">
                <a:solidFill>
                  <a:srgbClr val="FF0000"/>
                </a:solidFill>
              </a:rPr>
              <a:t>，找到树根</a:t>
            </a:r>
            <a:r>
              <a:rPr kumimoji="1" lang="en-US" altLang="zh-CN" sz="2800" dirty="0">
                <a:solidFill>
                  <a:srgbClr val="FF0000"/>
                </a:solidFill>
              </a:rPr>
              <a:t>j</a:t>
            </a:r>
            <a:r>
              <a:rPr kumimoji="1" lang="zh-CN" altLang="en-US" sz="2800" dirty="0">
                <a:solidFill>
                  <a:srgbClr val="FF0000"/>
                </a:solidFill>
              </a:rPr>
              <a:t>，再访问数组</a:t>
            </a:r>
            <a:r>
              <a:rPr kumimoji="1" lang="en-US" altLang="zh-CN" sz="2800" dirty="0">
                <a:solidFill>
                  <a:srgbClr val="FF0000"/>
                </a:solidFill>
              </a:rPr>
              <a:t>F</a:t>
            </a:r>
            <a:endParaRPr lang="zh-CN" altLang="en-US" sz="2800" dirty="0">
              <a:solidFill>
                <a:srgbClr val="FF0000"/>
              </a:solidFill>
              <a:latin typeface="幼圆" panose="020105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" grpId="0"/>
      <p:bldP spid="12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集合树</a:t>
            </a:r>
            <a:r>
              <a:rPr lang="en-US" altLang="zh-CN" sz="4000" dirty="0"/>
              <a:t>(</a:t>
            </a:r>
            <a:r>
              <a:rPr lang="zh-CN" altLang="en-US" sz="4000" dirty="0"/>
              <a:t>补充</a:t>
            </a:r>
            <a:r>
              <a:rPr lang="en-US" altLang="zh-CN" sz="4000" dirty="0"/>
              <a:t>-1)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0122" y="1700808"/>
            <a:ext cx="10515600" cy="4351338"/>
          </a:xfrm>
        </p:spPr>
        <p:txBody>
          <a:bodyPr/>
          <a:lstStyle/>
          <a:p>
            <a:r>
              <a:rPr lang="zh-CN" altLang="en-US" sz="2800" dirty="0"/>
              <a:t>集合树表示一个集合</a:t>
            </a:r>
            <a:endParaRPr lang="en-US" altLang="zh-CN" sz="2800" dirty="0"/>
          </a:p>
          <a:p>
            <a:pPr lvl="1"/>
            <a:r>
              <a:rPr lang="zh-CN" altLang="en-US" sz="2400" dirty="0"/>
              <a:t>树中每个结点只设置</a:t>
            </a:r>
            <a:r>
              <a:rPr lang="en-US" altLang="zh-CN" sz="2400" dirty="0"/>
              <a:t>PARENT</a:t>
            </a:r>
            <a:r>
              <a:rPr lang="zh-CN" altLang="en-US" sz="2400" dirty="0"/>
              <a:t>信息段。</a:t>
            </a:r>
            <a:endParaRPr lang="zh-CN" altLang="en-US" sz="2400" dirty="0"/>
          </a:p>
          <a:p>
            <a:pPr lvl="1"/>
            <a:r>
              <a:rPr lang="zh-CN" altLang="en-US" sz="2400" dirty="0"/>
              <a:t>对于非根结点</a:t>
            </a:r>
            <a:r>
              <a:rPr lang="en-US" altLang="zh-CN" sz="2400" dirty="0" err="1"/>
              <a:t>i</a:t>
            </a:r>
            <a:r>
              <a:rPr lang="zh-CN" altLang="en-US" sz="2400" dirty="0"/>
              <a:t>，</a:t>
            </a:r>
            <a:r>
              <a:rPr lang="en-US" altLang="zh-CN" sz="2400" dirty="0"/>
              <a:t>PARENT(</a:t>
            </a:r>
            <a:r>
              <a:rPr lang="en-US" altLang="zh-CN" sz="2400" dirty="0" err="1"/>
              <a:t>i</a:t>
            </a:r>
            <a:r>
              <a:rPr lang="en-US" altLang="zh-CN" sz="2400" dirty="0"/>
              <a:t>) </a:t>
            </a:r>
            <a:r>
              <a:rPr lang="zh-CN" altLang="en-US" sz="2400" dirty="0"/>
              <a:t>存放着</a:t>
            </a:r>
            <a:r>
              <a:rPr lang="en-US" altLang="zh-CN" sz="2400" dirty="0" err="1"/>
              <a:t>i</a:t>
            </a:r>
            <a:r>
              <a:rPr lang="zh-CN" altLang="en-US" sz="2400" dirty="0"/>
              <a:t>的父结点下标。</a:t>
            </a:r>
            <a:endParaRPr lang="zh-CN" altLang="en-US" sz="2400" dirty="0"/>
          </a:p>
          <a:p>
            <a:pPr lvl="1"/>
            <a:r>
              <a:rPr lang="zh-CN" altLang="en-US" sz="2400" dirty="0"/>
              <a:t>对于根结点</a:t>
            </a:r>
            <a:r>
              <a:rPr lang="en-US" altLang="zh-CN" sz="2400" dirty="0" err="1"/>
              <a:t>i</a:t>
            </a:r>
            <a:r>
              <a:rPr lang="zh-CN" altLang="en-US" sz="2400" dirty="0"/>
              <a:t>，</a:t>
            </a:r>
            <a:r>
              <a:rPr lang="en-US" altLang="zh-CN" sz="2400" dirty="0"/>
              <a:t>PARENT(</a:t>
            </a:r>
            <a:r>
              <a:rPr lang="en-US" altLang="zh-CN" sz="2400" dirty="0" err="1"/>
              <a:t>i</a:t>
            </a:r>
            <a:r>
              <a:rPr lang="en-US" altLang="zh-CN" sz="2400" dirty="0"/>
              <a:t>)= -k</a:t>
            </a:r>
            <a:r>
              <a:rPr lang="zh-CN" altLang="en-US" sz="2400" dirty="0"/>
              <a:t>，</a:t>
            </a:r>
            <a:r>
              <a:rPr lang="en-US" altLang="zh-CN" sz="2400" dirty="0"/>
              <a:t>k&gt;0</a:t>
            </a:r>
            <a:r>
              <a:rPr lang="zh-CN" altLang="en-US" sz="2400" dirty="0"/>
              <a:t>表示树中结点个数。</a:t>
            </a:r>
            <a:endParaRPr lang="en-US" altLang="zh-CN" sz="2400" dirty="0"/>
          </a:p>
          <a:p>
            <a:r>
              <a:rPr lang="zh-CN" altLang="en-US" sz="2800" dirty="0"/>
              <a:t>集合树的操作</a:t>
            </a:r>
            <a:endParaRPr lang="en-US" altLang="zh-CN" sz="2800" dirty="0"/>
          </a:p>
          <a:p>
            <a:pPr lvl="1"/>
            <a:r>
              <a:rPr lang="zh-CN" altLang="en-US" sz="2400" dirty="0"/>
              <a:t>查找：</a:t>
            </a:r>
            <a:r>
              <a:rPr lang="en-US" altLang="zh-CN" sz="2400" dirty="0"/>
              <a:t>FIND(</a:t>
            </a:r>
            <a:r>
              <a:rPr lang="en-US" altLang="zh-CN" sz="2400" dirty="0" err="1"/>
              <a:t>i</a:t>
            </a:r>
            <a:r>
              <a:rPr lang="en-US" altLang="zh-CN" sz="2400" dirty="0"/>
              <a:t>)</a:t>
            </a:r>
            <a:r>
              <a:rPr lang="zh-CN" altLang="en-US" sz="2400" dirty="0"/>
              <a:t>表示基于压缩规则查找结点</a:t>
            </a:r>
            <a:r>
              <a:rPr lang="en-US" altLang="zh-CN" sz="2400" dirty="0" err="1"/>
              <a:t>i</a:t>
            </a:r>
            <a:r>
              <a:rPr lang="zh-CN" altLang="en-US" sz="2400" dirty="0"/>
              <a:t>的根结点。</a:t>
            </a:r>
            <a:endParaRPr lang="en-US" altLang="zh-CN" sz="2400" dirty="0"/>
          </a:p>
          <a:p>
            <a:pPr lvl="1"/>
            <a:r>
              <a:rPr lang="zh-CN" altLang="en-US" sz="2400" dirty="0"/>
              <a:t>合并：</a:t>
            </a:r>
            <a:r>
              <a:rPr lang="en-US" altLang="zh-CN" sz="2400" dirty="0"/>
              <a:t>UNION(</a:t>
            </a:r>
            <a:r>
              <a:rPr lang="en-US" altLang="zh-CN" sz="2400" dirty="0" err="1"/>
              <a:t>i</a:t>
            </a:r>
            <a:r>
              <a:rPr lang="en-US" altLang="zh-CN" sz="2400" dirty="0"/>
              <a:t>, j)</a:t>
            </a:r>
            <a:r>
              <a:rPr lang="zh-CN" altLang="en-US" sz="2400" dirty="0"/>
              <a:t>表示基于加权规则合并两个集合树</a:t>
            </a:r>
            <a:r>
              <a:rPr lang="en-US" altLang="zh-CN" sz="2400" dirty="0" err="1"/>
              <a:t>i</a:t>
            </a:r>
            <a:r>
              <a:rPr lang="zh-CN" altLang="en-US" sz="2400" dirty="0"/>
              <a:t>和</a:t>
            </a:r>
            <a:r>
              <a:rPr lang="en-US" altLang="zh-CN" sz="2400" dirty="0"/>
              <a:t>j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E838A2-A49A-4A20-A5DD-EFD81F6874A2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集合树的查找操作</a:t>
            </a:r>
            <a:r>
              <a:rPr lang="en-US" altLang="zh-CN" sz="4000" dirty="0"/>
              <a:t>FIND(</a:t>
            </a:r>
            <a:r>
              <a:rPr lang="en-US" altLang="zh-CN" sz="4000" dirty="0" err="1"/>
              <a:t>i</a:t>
            </a:r>
            <a:r>
              <a:rPr lang="en-US" altLang="zh-CN" sz="4000" dirty="0"/>
              <a:t>)——</a:t>
            </a:r>
            <a:r>
              <a:rPr lang="zh-CN" altLang="en-US" sz="4000" dirty="0"/>
              <a:t>基于压缩规则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7408" y="1690690"/>
            <a:ext cx="5040560" cy="4351338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2800" dirty="0"/>
              <a:t>查找时使用</a:t>
            </a:r>
            <a:r>
              <a:rPr lang="zh-CN" altLang="en-US" sz="2800" dirty="0">
                <a:solidFill>
                  <a:srgbClr val="FF0000"/>
                </a:solidFill>
              </a:rPr>
              <a:t>压缩规则</a:t>
            </a:r>
            <a:r>
              <a:rPr lang="zh-CN" altLang="en-US" sz="2800" dirty="0"/>
              <a:t>：</a:t>
            </a:r>
            <a:r>
              <a:rPr kumimoji="1" lang="zh-CN" altLang="en-US" sz="2800" dirty="0"/>
              <a:t>如果</a:t>
            </a:r>
            <a:r>
              <a:rPr kumimoji="1" lang="en-US" altLang="zh-CN" sz="2800" i="1" dirty="0"/>
              <a:t>k</a:t>
            </a:r>
            <a:r>
              <a:rPr kumimoji="1" lang="zh-CN" altLang="en-US" sz="2800" dirty="0"/>
              <a:t>是由</a:t>
            </a:r>
            <a:r>
              <a:rPr kumimoji="1" lang="en-US" altLang="zh-CN" sz="2800" i="1" dirty="0" err="1"/>
              <a:t>i</a:t>
            </a:r>
            <a:r>
              <a:rPr kumimoji="1" lang="zh-CN" altLang="en-US" sz="2800" dirty="0"/>
              <a:t>到其根</a:t>
            </a:r>
            <a:r>
              <a:rPr kumimoji="1" lang="en-US" altLang="zh-CN" sz="2800" i="1" dirty="0"/>
              <a:t>j</a:t>
            </a:r>
            <a:r>
              <a:rPr kumimoji="1" lang="zh-CN" altLang="en-US" sz="2800" dirty="0"/>
              <a:t>的路径上的一个结点，则置</a:t>
            </a:r>
            <a:r>
              <a:rPr kumimoji="1" lang="en-US" altLang="zh-CN" sz="2800" dirty="0"/>
              <a:t>PARENT(</a:t>
            </a:r>
            <a:r>
              <a:rPr kumimoji="1" lang="en-US" altLang="zh-CN" sz="2800" i="1" dirty="0"/>
              <a:t>k</a:t>
            </a:r>
            <a:r>
              <a:rPr kumimoji="1" lang="en-US" altLang="zh-CN" sz="2800" dirty="0"/>
              <a:t>)</a:t>
            </a:r>
            <a:r>
              <a:rPr kumimoji="1" lang="en-US" altLang="zh-CN" sz="2800" dirty="0">
                <a:sym typeface="Symbol" panose="05050102010706020507" pitchFamily="18" charset="2"/>
              </a:rPr>
              <a:t></a:t>
            </a:r>
            <a:r>
              <a:rPr kumimoji="1" lang="en-US" altLang="zh-CN" sz="2800" i="1" dirty="0"/>
              <a:t>j</a:t>
            </a:r>
            <a:endParaRPr kumimoji="1" lang="en-US" altLang="zh-CN" sz="2800" i="1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E838A2-A49A-4A20-A5DD-EFD81F6874A2}" type="slidenum">
              <a:rPr lang="en-US" altLang="zh-CN" smtClean="0"/>
            </a:fld>
            <a:endParaRPr lang="en-US" altLang="zh-CN"/>
          </a:p>
        </p:txBody>
      </p:sp>
      <p:sp>
        <p:nvSpPr>
          <p:cNvPr id="5" name="Rectangle 5"/>
          <p:cNvSpPr txBox="1">
            <a:spLocks noChangeArrowheads="1"/>
          </p:cNvSpPr>
          <p:nvPr/>
        </p:nvSpPr>
        <p:spPr>
          <a:xfrm>
            <a:off x="6103121" y="1720851"/>
            <a:ext cx="5688632" cy="48765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110000"/>
              </a:lnSpc>
              <a:spcBef>
                <a:spcPts val="750"/>
              </a:spcBef>
              <a:buClr>
                <a:srgbClr val="1E5293"/>
              </a:buClr>
              <a:buSzPct val="70000"/>
              <a:buFont typeface="Wingdings" panose="05000000000000000000" pitchFamily="2" charset="2"/>
              <a:buChar char="l"/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defRPr>
            </a:lvl1pPr>
            <a:lvl2pPr marL="514350" indent="-171450" algn="l" defTabSz="685800" rtl="0" eaLnBrk="1" latinLnBrk="0" hangingPunct="1">
              <a:lnSpc>
                <a:spcPct val="110000"/>
              </a:lnSpc>
              <a:spcBef>
                <a:spcPts val="375"/>
              </a:spcBef>
              <a:buClr>
                <a:schemeClr val="accent1">
                  <a:lumMod val="60000"/>
                  <a:lumOff val="40000"/>
                </a:schemeClr>
              </a:buClr>
              <a:buSzPct val="70000"/>
              <a:buFont typeface="Wingdings" panose="05000000000000000000" pitchFamily="2" charset="2"/>
              <a:buChar char="l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defRPr>
            </a:lvl2pPr>
            <a:lvl3pPr marL="857250" indent="-171450" algn="l" defTabSz="685800" rtl="0" eaLnBrk="1" latinLnBrk="0" hangingPunct="1">
              <a:lnSpc>
                <a:spcPct val="110000"/>
              </a:lnSpc>
              <a:spcBef>
                <a:spcPts val="375"/>
              </a:spcBef>
              <a:buClr>
                <a:schemeClr val="accent1">
                  <a:lumMod val="60000"/>
                  <a:lumOff val="40000"/>
                </a:schemeClr>
              </a:buClr>
              <a:buSzPct val="70000"/>
              <a:buFont typeface="Wingdings" panose="05000000000000000000" pitchFamily="2" charset="2"/>
              <a:buChar char="l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defRPr>
            </a:lvl3pPr>
            <a:lvl4pPr marL="1200150" indent="-171450" algn="l" defTabSz="685800" rtl="0" eaLnBrk="1" latinLnBrk="0" hangingPunct="1">
              <a:lnSpc>
                <a:spcPct val="110000"/>
              </a:lnSpc>
              <a:spcBef>
                <a:spcPts val="375"/>
              </a:spcBef>
              <a:buClr>
                <a:schemeClr val="accent1">
                  <a:lumMod val="60000"/>
                  <a:lumOff val="40000"/>
                </a:schemeClr>
              </a:buClr>
              <a:buSzPct val="70000"/>
              <a:buFont typeface="Wingdings" panose="05000000000000000000" pitchFamily="2" charset="2"/>
              <a:buChar char="l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defRPr>
            </a:lvl4pPr>
            <a:lvl5pPr marL="1543050" indent="-171450" algn="l" defTabSz="685800" rtl="0" eaLnBrk="1" latinLnBrk="0" hangingPunct="1">
              <a:lnSpc>
                <a:spcPct val="110000"/>
              </a:lnSpc>
              <a:spcBef>
                <a:spcPts val="375"/>
              </a:spcBef>
              <a:buClr>
                <a:schemeClr val="accent1">
                  <a:lumMod val="60000"/>
                  <a:lumOff val="40000"/>
                </a:schemeClr>
              </a:buClr>
              <a:buSzPct val="70000"/>
              <a:buFont typeface="Wingdings" panose="05000000000000000000" pitchFamily="2" charset="2"/>
              <a:buChar char="l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400" dirty="0"/>
              <a:t>procedure FIND(</a:t>
            </a:r>
            <a:r>
              <a:rPr lang="en-US" altLang="zh-CN" sz="2400" i="1" dirty="0" err="1"/>
              <a:t>i</a:t>
            </a:r>
            <a:r>
              <a:rPr lang="en-US" altLang="zh-CN" sz="2400" dirty="0"/>
              <a:t>)</a:t>
            </a:r>
            <a:endParaRPr lang="en-US" altLang="zh-CN" sz="2400" dirty="0"/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400" dirty="0"/>
              <a:t>    integer </a:t>
            </a:r>
            <a:r>
              <a:rPr lang="en-US" altLang="zh-CN" sz="2400" i="1" dirty="0" err="1"/>
              <a:t>i</a:t>
            </a:r>
            <a:r>
              <a:rPr lang="en-US" altLang="zh-CN" sz="2400" dirty="0"/>
              <a:t>, </a:t>
            </a:r>
            <a:r>
              <a:rPr lang="en-US" altLang="zh-CN" sz="2400" i="1" dirty="0"/>
              <a:t>j</a:t>
            </a:r>
            <a:r>
              <a:rPr lang="en-US" altLang="zh-CN" sz="2400" dirty="0"/>
              <a:t>, </a:t>
            </a:r>
            <a:r>
              <a:rPr lang="en-US" altLang="zh-CN" sz="2400" i="1" dirty="0"/>
              <a:t>k</a:t>
            </a:r>
            <a:endParaRPr lang="en-US" altLang="zh-CN" sz="2400" i="1" dirty="0"/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400" i="1" dirty="0"/>
              <a:t>    </a:t>
            </a:r>
            <a:r>
              <a:rPr lang="en-US" altLang="zh-CN" sz="2400" i="1" dirty="0" err="1"/>
              <a:t>j</a:t>
            </a:r>
            <a:r>
              <a:rPr lang="en-US" altLang="zh-CN" sz="2400" dirty="0" err="1">
                <a:sym typeface="Symbol" panose="05050102010706020507" pitchFamily="18" charset="2"/>
              </a:rPr>
              <a:t></a:t>
            </a:r>
            <a:r>
              <a:rPr lang="en-US" altLang="zh-CN" sz="2400" i="1" dirty="0" err="1"/>
              <a:t>i</a:t>
            </a:r>
            <a:endParaRPr lang="en-US" altLang="zh-CN" sz="2400" i="1" dirty="0"/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400" dirty="0"/>
              <a:t>    while  PARENT(</a:t>
            </a:r>
            <a:r>
              <a:rPr lang="en-US" altLang="zh-CN" sz="2400" i="1" dirty="0"/>
              <a:t>j</a:t>
            </a:r>
            <a:r>
              <a:rPr lang="en-US" altLang="zh-CN" sz="2400" dirty="0"/>
              <a:t>)</a:t>
            </a:r>
            <a:r>
              <a:rPr lang="en-US" altLang="zh-CN" sz="2400" dirty="0">
                <a:sym typeface="Symbol" panose="05050102010706020507" pitchFamily="18" charset="2"/>
              </a:rPr>
              <a:t></a:t>
            </a:r>
            <a:r>
              <a:rPr lang="en-US" altLang="zh-CN" sz="2400" dirty="0"/>
              <a:t>0 do</a:t>
            </a:r>
            <a:endParaRPr lang="en-US" altLang="zh-CN" sz="2400" dirty="0"/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400" dirty="0"/>
              <a:t>        </a:t>
            </a:r>
            <a:r>
              <a:rPr lang="en-US" altLang="zh-CN" sz="2400" i="1" dirty="0"/>
              <a:t>j </a:t>
            </a:r>
            <a:r>
              <a:rPr lang="en-US" altLang="zh-CN" sz="2400" dirty="0">
                <a:sym typeface="Symbol" panose="05050102010706020507" pitchFamily="18" charset="2"/>
              </a:rPr>
              <a:t></a:t>
            </a:r>
            <a:r>
              <a:rPr lang="en-US" altLang="zh-CN" sz="2400" dirty="0"/>
              <a:t>PARENT(</a:t>
            </a:r>
            <a:r>
              <a:rPr lang="en-US" altLang="zh-CN" sz="2400" i="1" dirty="0"/>
              <a:t>j</a:t>
            </a:r>
            <a:r>
              <a:rPr lang="en-US" altLang="zh-CN" sz="2400" dirty="0"/>
              <a:t>)</a:t>
            </a:r>
            <a:endParaRPr lang="en-US" altLang="zh-CN" sz="2400" dirty="0"/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400" dirty="0"/>
              <a:t>    repeat</a:t>
            </a:r>
            <a:endParaRPr lang="en-US" altLang="zh-CN" sz="2400" dirty="0"/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400" i="1" dirty="0"/>
              <a:t>    </a:t>
            </a:r>
            <a:r>
              <a:rPr lang="en-US" altLang="zh-CN" sz="2400" i="1" dirty="0" err="1"/>
              <a:t>k</a:t>
            </a:r>
            <a:r>
              <a:rPr lang="en-US" altLang="zh-CN" sz="2400" dirty="0" err="1">
                <a:sym typeface="Symbol" panose="05050102010706020507" pitchFamily="18" charset="2"/>
              </a:rPr>
              <a:t></a:t>
            </a:r>
            <a:r>
              <a:rPr lang="en-US" altLang="zh-CN" sz="2400" i="1" dirty="0" err="1">
                <a:sym typeface="Symbol" panose="05050102010706020507" pitchFamily="18" charset="2"/>
              </a:rPr>
              <a:t>i</a:t>
            </a:r>
            <a:endParaRPr lang="en-US" altLang="zh-CN" sz="2400" i="1" dirty="0"/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400" dirty="0"/>
              <a:t>    while </a:t>
            </a:r>
            <a:r>
              <a:rPr lang="en-US" altLang="zh-CN" sz="2400" i="1" dirty="0" err="1"/>
              <a:t>k</a:t>
            </a:r>
            <a:r>
              <a:rPr lang="en-US" altLang="zh-CN" sz="2400" dirty="0" err="1">
                <a:sym typeface="Symbol" panose="05050102010706020507" pitchFamily="18" charset="2"/>
              </a:rPr>
              <a:t></a:t>
            </a:r>
            <a:r>
              <a:rPr lang="en-US" altLang="zh-CN" sz="2400" i="1" dirty="0" err="1"/>
              <a:t>j</a:t>
            </a:r>
            <a:r>
              <a:rPr lang="en-US" altLang="zh-CN" sz="2400" dirty="0"/>
              <a:t> do</a:t>
            </a:r>
            <a:endParaRPr lang="en-US" altLang="zh-CN" sz="2400" dirty="0"/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400" dirty="0"/>
              <a:t>       </a:t>
            </a:r>
            <a:r>
              <a:rPr lang="en-US" altLang="zh-CN" sz="2400" i="1" dirty="0" err="1"/>
              <a:t>t</a:t>
            </a:r>
            <a:r>
              <a:rPr lang="en-US" altLang="zh-CN" sz="2400" dirty="0" err="1">
                <a:sym typeface="Symbol" panose="05050102010706020507" pitchFamily="18" charset="2"/>
              </a:rPr>
              <a:t></a:t>
            </a:r>
            <a:r>
              <a:rPr lang="en-US" altLang="zh-CN" sz="2400" dirty="0" err="1"/>
              <a:t>PARENT</a:t>
            </a:r>
            <a:r>
              <a:rPr lang="en-US" altLang="zh-CN" sz="2400" dirty="0"/>
              <a:t>(</a:t>
            </a:r>
            <a:r>
              <a:rPr lang="en-US" altLang="zh-CN" sz="2400" i="1" dirty="0"/>
              <a:t>k</a:t>
            </a:r>
            <a:r>
              <a:rPr lang="en-US" altLang="zh-CN" sz="2400" dirty="0"/>
              <a:t>); PARENT(</a:t>
            </a:r>
            <a:r>
              <a:rPr lang="en-US" altLang="zh-CN" sz="2400" i="1" dirty="0"/>
              <a:t>k</a:t>
            </a:r>
            <a:r>
              <a:rPr lang="en-US" altLang="zh-CN" sz="2400" dirty="0"/>
              <a:t>) </a:t>
            </a:r>
            <a:r>
              <a:rPr lang="en-US" altLang="zh-CN" sz="2400" dirty="0">
                <a:sym typeface="Symbol" panose="05050102010706020507" pitchFamily="18" charset="2"/>
              </a:rPr>
              <a:t></a:t>
            </a:r>
            <a:r>
              <a:rPr lang="en-US" altLang="zh-CN" sz="2400" i="1" dirty="0"/>
              <a:t>j</a:t>
            </a:r>
            <a:r>
              <a:rPr lang="en-US" altLang="zh-CN" sz="2400" dirty="0"/>
              <a:t>; </a:t>
            </a:r>
            <a:r>
              <a:rPr lang="en-US" altLang="zh-CN" sz="2400" i="1" dirty="0" err="1"/>
              <a:t>k</a:t>
            </a:r>
            <a:r>
              <a:rPr lang="en-US" altLang="zh-CN" sz="2400" dirty="0" err="1">
                <a:sym typeface="Symbol" panose="05050102010706020507" pitchFamily="18" charset="2"/>
              </a:rPr>
              <a:t></a:t>
            </a:r>
            <a:r>
              <a:rPr lang="en-US" altLang="zh-CN" sz="2400" i="1" dirty="0" err="1"/>
              <a:t>t</a:t>
            </a:r>
            <a:endParaRPr lang="en-US" altLang="zh-CN" sz="2400" i="1" dirty="0"/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400" dirty="0"/>
              <a:t>    repeat</a:t>
            </a:r>
            <a:endParaRPr lang="en-US" altLang="zh-CN" sz="2400" dirty="0"/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400" dirty="0"/>
              <a:t>    return </a:t>
            </a:r>
            <a:r>
              <a:rPr lang="en-US" altLang="zh-CN" sz="2400" i="1" dirty="0"/>
              <a:t>j</a:t>
            </a:r>
            <a:endParaRPr lang="en-US" altLang="zh-CN" sz="2400" dirty="0"/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400" dirty="0"/>
              <a:t>end FIND</a:t>
            </a:r>
            <a:endParaRPr lang="en-US" altLang="zh-CN" sz="2400" dirty="0"/>
          </a:p>
        </p:txBody>
      </p:sp>
      <p:sp>
        <p:nvSpPr>
          <p:cNvPr id="6" name="文本框 5"/>
          <p:cNvSpPr txBox="1"/>
          <p:nvPr/>
        </p:nvSpPr>
        <p:spPr>
          <a:xfrm>
            <a:off x="838200" y="4437112"/>
            <a:ext cx="3888432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查找结点</a:t>
            </a:r>
            <a:r>
              <a:rPr lang="en-US" altLang="zh-CN" sz="2000" dirty="0" err="1"/>
              <a:t>i</a:t>
            </a:r>
            <a:r>
              <a:rPr lang="zh-CN" altLang="en-US" sz="2000" dirty="0"/>
              <a:t>时，将</a:t>
            </a:r>
            <a:r>
              <a:rPr lang="en-US" altLang="zh-CN" sz="2000" dirty="0" err="1"/>
              <a:t>i</a:t>
            </a:r>
            <a:r>
              <a:rPr lang="zh-CN" altLang="en-US" sz="2000" dirty="0"/>
              <a:t>到根</a:t>
            </a:r>
            <a:r>
              <a:rPr lang="en-US" altLang="zh-CN" sz="2000" dirty="0"/>
              <a:t>j</a:t>
            </a:r>
            <a:r>
              <a:rPr lang="zh-CN" altLang="en-US" sz="2000" dirty="0"/>
              <a:t>路径上的所有结点都直接连到根。经均摊分析，查找的复杂度接近于</a:t>
            </a:r>
            <a:r>
              <a:rPr lang="en-US" altLang="zh-CN" sz="2000" dirty="0"/>
              <a:t>O(1).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集合树的合并操作</a:t>
            </a:r>
            <a:r>
              <a:rPr lang="en-US" altLang="zh-CN" sz="4000" dirty="0"/>
              <a:t>——</a:t>
            </a:r>
            <a:r>
              <a:rPr lang="zh-CN" altLang="en-US" sz="4000" dirty="0"/>
              <a:t>加权规则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0690"/>
            <a:ext cx="4897760" cy="2746422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2800" dirty="0"/>
              <a:t>合并时使用</a:t>
            </a:r>
            <a:r>
              <a:rPr lang="zh-CN" altLang="en-US" sz="2800" dirty="0">
                <a:solidFill>
                  <a:srgbClr val="FF0000"/>
                </a:solidFill>
              </a:rPr>
              <a:t>加权规则</a:t>
            </a:r>
            <a:r>
              <a:rPr lang="zh-CN" altLang="en-US" sz="2800" dirty="0"/>
              <a:t>：如果树</a:t>
            </a:r>
            <a:r>
              <a:rPr lang="en-US" altLang="zh-CN" sz="2800" i="1" dirty="0" err="1"/>
              <a:t>i</a:t>
            </a:r>
            <a:r>
              <a:rPr lang="zh-CN" altLang="en-US" sz="2800" dirty="0"/>
              <a:t>的结点数少于树</a:t>
            </a:r>
            <a:r>
              <a:rPr lang="en-US" altLang="zh-CN" sz="2800" i="1" dirty="0"/>
              <a:t>j</a:t>
            </a:r>
            <a:r>
              <a:rPr lang="zh-CN" altLang="en-US" sz="2800" dirty="0"/>
              <a:t>的结点数，则</a:t>
            </a:r>
            <a:r>
              <a:rPr lang="en-US" altLang="zh-CN" sz="2800" i="1" dirty="0"/>
              <a:t>j</a:t>
            </a:r>
            <a:r>
              <a:rPr lang="zh-CN" altLang="en-US" sz="2800" dirty="0"/>
              <a:t>为</a:t>
            </a:r>
            <a:r>
              <a:rPr lang="en-US" altLang="zh-CN" sz="2800" i="1" dirty="0" err="1"/>
              <a:t>i</a:t>
            </a:r>
            <a:r>
              <a:rPr lang="zh-CN" altLang="en-US" sz="2800" dirty="0"/>
              <a:t>的父亲，反之，</a:t>
            </a:r>
            <a:r>
              <a:rPr lang="en-US" altLang="zh-CN" sz="2800" i="1" dirty="0" err="1"/>
              <a:t>i</a:t>
            </a:r>
            <a:r>
              <a:rPr lang="zh-CN" altLang="en-US" sz="2800" dirty="0"/>
              <a:t>为</a:t>
            </a:r>
            <a:r>
              <a:rPr lang="en-US" altLang="zh-CN" sz="2800" i="1" dirty="0"/>
              <a:t>j</a:t>
            </a:r>
            <a:r>
              <a:rPr lang="zh-CN" altLang="en-US" sz="2800" dirty="0"/>
              <a:t>的父亲。</a:t>
            </a:r>
            <a:endParaRPr lang="en-US" altLang="zh-CN" sz="2800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E838A2-A49A-4A20-A5DD-EFD81F6874A2}" type="slidenum">
              <a:rPr lang="en-US" altLang="zh-CN" smtClean="0"/>
            </a:fld>
            <a:endParaRPr lang="en-US" altLang="zh-CN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5879976" y="1690690"/>
            <a:ext cx="6048672" cy="36539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110000"/>
              </a:lnSpc>
              <a:spcBef>
                <a:spcPts val="750"/>
              </a:spcBef>
              <a:buClr>
                <a:srgbClr val="1E5293"/>
              </a:buClr>
              <a:buSzPct val="70000"/>
              <a:buFont typeface="Wingdings" panose="05000000000000000000" pitchFamily="2" charset="2"/>
              <a:buChar char="l"/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defRPr>
            </a:lvl1pPr>
            <a:lvl2pPr marL="514350" indent="-171450" algn="l" defTabSz="685800" rtl="0" eaLnBrk="1" latinLnBrk="0" hangingPunct="1">
              <a:lnSpc>
                <a:spcPct val="110000"/>
              </a:lnSpc>
              <a:spcBef>
                <a:spcPts val="375"/>
              </a:spcBef>
              <a:buClr>
                <a:schemeClr val="accent1">
                  <a:lumMod val="60000"/>
                  <a:lumOff val="40000"/>
                </a:schemeClr>
              </a:buClr>
              <a:buSzPct val="70000"/>
              <a:buFont typeface="Wingdings" panose="05000000000000000000" pitchFamily="2" charset="2"/>
              <a:buChar char="l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defRPr>
            </a:lvl2pPr>
            <a:lvl3pPr marL="857250" indent="-171450" algn="l" defTabSz="685800" rtl="0" eaLnBrk="1" latinLnBrk="0" hangingPunct="1">
              <a:lnSpc>
                <a:spcPct val="110000"/>
              </a:lnSpc>
              <a:spcBef>
                <a:spcPts val="375"/>
              </a:spcBef>
              <a:buClr>
                <a:schemeClr val="accent1">
                  <a:lumMod val="60000"/>
                  <a:lumOff val="40000"/>
                </a:schemeClr>
              </a:buClr>
              <a:buSzPct val="70000"/>
              <a:buFont typeface="Wingdings" panose="05000000000000000000" pitchFamily="2" charset="2"/>
              <a:buChar char="l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defRPr>
            </a:lvl3pPr>
            <a:lvl4pPr marL="1200150" indent="-171450" algn="l" defTabSz="685800" rtl="0" eaLnBrk="1" latinLnBrk="0" hangingPunct="1">
              <a:lnSpc>
                <a:spcPct val="110000"/>
              </a:lnSpc>
              <a:spcBef>
                <a:spcPts val="375"/>
              </a:spcBef>
              <a:buClr>
                <a:schemeClr val="accent1">
                  <a:lumMod val="60000"/>
                  <a:lumOff val="40000"/>
                </a:schemeClr>
              </a:buClr>
              <a:buSzPct val="70000"/>
              <a:buFont typeface="Wingdings" panose="05000000000000000000" pitchFamily="2" charset="2"/>
              <a:buChar char="l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defRPr>
            </a:lvl4pPr>
            <a:lvl5pPr marL="1543050" indent="-171450" algn="l" defTabSz="685800" rtl="0" eaLnBrk="1" latinLnBrk="0" hangingPunct="1">
              <a:lnSpc>
                <a:spcPct val="110000"/>
              </a:lnSpc>
              <a:spcBef>
                <a:spcPts val="375"/>
              </a:spcBef>
              <a:buClr>
                <a:schemeClr val="accent1">
                  <a:lumMod val="60000"/>
                  <a:lumOff val="40000"/>
                </a:schemeClr>
              </a:buClr>
              <a:buSzPct val="70000"/>
              <a:buFont typeface="Wingdings" panose="05000000000000000000" pitchFamily="2" charset="2"/>
              <a:buChar char="l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400" dirty="0"/>
              <a:t>procedure  UNION(</a:t>
            </a:r>
            <a:r>
              <a:rPr lang="en-US" altLang="zh-CN" sz="2400" i="1" dirty="0" err="1"/>
              <a:t>i</a:t>
            </a:r>
            <a:r>
              <a:rPr lang="en-US" altLang="zh-CN" sz="2400" dirty="0"/>
              <a:t>, </a:t>
            </a:r>
            <a:r>
              <a:rPr lang="en-US" altLang="zh-CN" sz="2400" i="1" dirty="0"/>
              <a:t>j</a:t>
            </a:r>
            <a:r>
              <a:rPr lang="en-US" altLang="zh-CN" sz="2400" dirty="0"/>
              <a:t>)</a:t>
            </a:r>
            <a:endParaRPr lang="en-US" altLang="zh-CN" sz="2400" dirty="0"/>
          </a:p>
          <a:p>
            <a:pPr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400" dirty="0"/>
              <a:t>    integer </a:t>
            </a:r>
            <a:r>
              <a:rPr lang="en-US" altLang="zh-CN" sz="2400" i="1" dirty="0" err="1"/>
              <a:t>i</a:t>
            </a:r>
            <a:r>
              <a:rPr lang="en-US" altLang="zh-CN" sz="2400" dirty="0"/>
              <a:t>, </a:t>
            </a:r>
            <a:r>
              <a:rPr lang="en-US" altLang="zh-CN" sz="2400" i="1" dirty="0"/>
              <a:t>j</a:t>
            </a:r>
            <a:r>
              <a:rPr lang="en-US" altLang="zh-CN" sz="2400" dirty="0"/>
              <a:t>, </a:t>
            </a:r>
            <a:r>
              <a:rPr lang="en-US" altLang="zh-CN" sz="2400" i="1" dirty="0"/>
              <a:t>x</a:t>
            </a:r>
            <a:endParaRPr lang="en-US" altLang="zh-CN" sz="2400" i="1" dirty="0"/>
          </a:p>
          <a:p>
            <a:pPr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400" i="1" dirty="0"/>
              <a:t>    </a:t>
            </a:r>
            <a:r>
              <a:rPr lang="en-US" altLang="zh-CN" sz="2400" i="1" dirty="0" err="1"/>
              <a:t>x</a:t>
            </a:r>
            <a:r>
              <a:rPr lang="en-US" altLang="zh-CN" sz="2400" dirty="0" err="1">
                <a:sym typeface="Symbol" panose="05050102010706020507" pitchFamily="18" charset="2"/>
              </a:rPr>
              <a:t></a:t>
            </a:r>
            <a:r>
              <a:rPr lang="en-US" altLang="zh-CN" sz="2400" dirty="0" err="1"/>
              <a:t>PARENT</a:t>
            </a:r>
            <a:r>
              <a:rPr lang="en-US" altLang="zh-CN" sz="2400" dirty="0"/>
              <a:t>(</a:t>
            </a:r>
            <a:r>
              <a:rPr lang="en-US" altLang="zh-CN" sz="2400" i="1" dirty="0" err="1"/>
              <a:t>i</a:t>
            </a:r>
            <a:r>
              <a:rPr lang="en-US" altLang="zh-CN" sz="2400" dirty="0"/>
              <a:t>)</a:t>
            </a:r>
            <a:r>
              <a:rPr lang="en-US" altLang="zh-CN" sz="2400" dirty="0">
                <a:sym typeface="Symbol" panose="05050102010706020507" pitchFamily="18" charset="2"/>
              </a:rPr>
              <a:t></a:t>
            </a:r>
            <a:r>
              <a:rPr lang="en-US" altLang="zh-CN" sz="2400" dirty="0"/>
              <a:t>PARENT(</a:t>
            </a:r>
            <a:r>
              <a:rPr lang="en-US" altLang="zh-CN" sz="2400" i="1" dirty="0"/>
              <a:t>j</a:t>
            </a:r>
            <a:r>
              <a:rPr lang="en-US" altLang="zh-CN" sz="2400" dirty="0"/>
              <a:t>)</a:t>
            </a:r>
            <a:endParaRPr lang="en-US" altLang="zh-CN" sz="2400" dirty="0"/>
          </a:p>
          <a:p>
            <a:pPr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400" dirty="0"/>
              <a:t>    if </a:t>
            </a:r>
            <a:r>
              <a:rPr lang="en-US" altLang="zh-CN" sz="2400" dirty="0">
                <a:solidFill>
                  <a:srgbClr val="FF0000"/>
                </a:solidFill>
              </a:rPr>
              <a:t>PARENT(</a:t>
            </a:r>
            <a:r>
              <a:rPr lang="en-US" altLang="zh-CN" sz="2400" i="1" dirty="0" err="1">
                <a:solidFill>
                  <a:srgbClr val="FF0000"/>
                </a:solidFill>
              </a:rPr>
              <a:t>i</a:t>
            </a:r>
            <a:r>
              <a:rPr lang="en-US" altLang="zh-CN" sz="2400" dirty="0">
                <a:solidFill>
                  <a:srgbClr val="FF0000"/>
                </a:solidFill>
              </a:rPr>
              <a:t>)</a:t>
            </a:r>
            <a:r>
              <a:rPr lang="en-US" altLang="zh-CN" sz="2400" dirty="0">
                <a:solidFill>
                  <a:srgbClr val="FF0000"/>
                </a:solidFill>
                <a:sym typeface="Symbol" panose="05050102010706020507" pitchFamily="18" charset="2"/>
              </a:rPr>
              <a:t></a:t>
            </a:r>
            <a:r>
              <a:rPr lang="en-US" altLang="zh-CN" sz="2400" dirty="0">
                <a:solidFill>
                  <a:srgbClr val="FF0000"/>
                </a:solidFill>
              </a:rPr>
              <a:t>PARENT(</a:t>
            </a:r>
            <a:r>
              <a:rPr lang="en-US" altLang="zh-CN" sz="2400" i="1" dirty="0">
                <a:solidFill>
                  <a:srgbClr val="FF0000"/>
                </a:solidFill>
              </a:rPr>
              <a:t>j</a:t>
            </a:r>
            <a:r>
              <a:rPr lang="en-US" altLang="zh-CN" sz="2400" dirty="0">
                <a:solidFill>
                  <a:srgbClr val="FF0000"/>
                </a:solidFill>
              </a:rPr>
              <a:t>)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400" dirty="0"/>
              <a:t>         then  PARENT(</a:t>
            </a:r>
            <a:r>
              <a:rPr lang="en-US" altLang="zh-CN" sz="2400" i="1" dirty="0" err="1"/>
              <a:t>i</a:t>
            </a:r>
            <a:r>
              <a:rPr lang="en-US" altLang="zh-CN" sz="2400" dirty="0"/>
              <a:t>) </a:t>
            </a:r>
            <a:r>
              <a:rPr lang="en-US" altLang="zh-CN" sz="2400" dirty="0">
                <a:sym typeface="Symbol" panose="05050102010706020507" pitchFamily="18" charset="2"/>
              </a:rPr>
              <a:t></a:t>
            </a:r>
            <a:r>
              <a:rPr lang="en-US" altLang="zh-CN" sz="2400" i="1" dirty="0"/>
              <a:t>j</a:t>
            </a:r>
            <a:r>
              <a:rPr lang="en-US" altLang="zh-CN" sz="2400" dirty="0"/>
              <a:t>; PARENT(</a:t>
            </a:r>
            <a:r>
              <a:rPr lang="en-US" altLang="zh-CN" sz="2400" i="1" dirty="0"/>
              <a:t>j</a:t>
            </a:r>
            <a:r>
              <a:rPr lang="en-US" altLang="zh-CN" sz="2400" dirty="0"/>
              <a:t>) </a:t>
            </a:r>
            <a:r>
              <a:rPr lang="en-US" altLang="zh-CN" sz="2400" dirty="0">
                <a:sym typeface="Symbol" panose="05050102010706020507" pitchFamily="18" charset="2"/>
              </a:rPr>
              <a:t></a:t>
            </a:r>
            <a:r>
              <a:rPr lang="en-US" altLang="zh-CN" sz="2400" i="1" dirty="0"/>
              <a:t>x</a:t>
            </a:r>
            <a:endParaRPr lang="en-US" altLang="zh-CN" sz="2400" i="1" dirty="0"/>
          </a:p>
          <a:p>
            <a:pPr>
              <a:spcBef>
                <a:spcPts val="0"/>
              </a:spcBef>
              <a:buNone/>
            </a:pPr>
            <a:r>
              <a:rPr lang="en-US" altLang="zh-CN" sz="2400" dirty="0"/>
              <a:t>         else  PARENT(</a:t>
            </a:r>
            <a:r>
              <a:rPr lang="en-US" altLang="zh-CN" sz="2400" i="1" dirty="0"/>
              <a:t>j</a:t>
            </a:r>
            <a:r>
              <a:rPr lang="en-US" altLang="zh-CN" sz="2400" dirty="0"/>
              <a:t>) </a:t>
            </a:r>
            <a:r>
              <a:rPr lang="en-US" altLang="zh-CN" sz="2400" dirty="0">
                <a:sym typeface="Symbol" panose="05050102010706020507" pitchFamily="18" charset="2"/>
              </a:rPr>
              <a:t></a:t>
            </a:r>
            <a:r>
              <a:rPr lang="en-US" altLang="zh-CN" sz="2400" i="1" dirty="0" err="1"/>
              <a:t>i</a:t>
            </a:r>
            <a:r>
              <a:rPr lang="en-US" altLang="zh-CN" sz="2400" dirty="0"/>
              <a:t>;  PARENT(</a:t>
            </a:r>
            <a:r>
              <a:rPr lang="en-US" altLang="zh-CN" sz="2400" i="1" dirty="0" err="1"/>
              <a:t>i</a:t>
            </a:r>
            <a:r>
              <a:rPr lang="en-US" altLang="zh-CN" sz="2400" dirty="0"/>
              <a:t>)</a:t>
            </a:r>
            <a:r>
              <a:rPr lang="en-US" altLang="zh-CN" sz="2400" dirty="0">
                <a:sym typeface="Symbol" panose="05050102010706020507" pitchFamily="18" charset="2"/>
              </a:rPr>
              <a:t></a:t>
            </a:r>
            <a:r>
              <a:rPr lang="en-US" altLang="zh-CN" sz="2400" i="1" dirty="0"/>
              <a:t>x</a:t>
            </a:r>
            <a:endParaRPr lang="en-US" altLang="zh-CN" sz="2400" i="1" dirty="0"/>
          </a:p>
          <a:p>
            <a:pPr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400" dirty="0"/>
              <a:t>   </a:t>
            </a:r>
            <a:r>
              <a:rPr lang="en-US" altLang="zh-CN" sz="2400" dirty="0" err="1"/>
              <a:t>endif</a:t>
            </a:r>
            <a:endParaRPr lang="en-US" altLang="zh-CN" sz="2400" dirty="0"/>
          </a:p>
          <a:p>
            <a:pPr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altLang="zh-CN" sz="2400" dirty="0"/>
              <a:t>end UNION</a:t>
            </a:r>
            <a:endParaRPr lang="en-US" altLang="zh-CN" sz="2400" dirty="0"/>
          </a:p>
        </p:txBody>
      </p:sp>
      <p:sp>
        <p:nvSpPr>
          <p:cNvPr id="7" name="文本框 6"/>
          <p:cNvSpPr txBox="1"/>
          <p:nvPr/>
        </p:nvSpPr>
        <p:spPr>
          <a:xfrm>
            <a:off x="838200" y="4437112"/>
            <a:ext cx="4105672" cy="13234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合并操作的复杂度为</a:t>
            </a:r>
            <a:r>
              <a:rPr lang="en-US" altLang="zh-CN" sz="2000" dirty="0"/>
              <a:t>O(1)</a:t>
            </a:r>
            <a:r>
              <a:rPr lang="zh-CN" altLang="en-US" sz="2000" dirty="0"/>
              <a:t>。合并时，将结点数少的树往结点数多的树上合并。这样，生成的新树更矮，有利于提高查找效率。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集合树的操作总结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>
                <a:solidFill>
                  <a:srgbClr val="FF0000"/>
                </a:solidFill>
              </a:rPr>
              <a:t>FIND(</a:t>
            </a:r>
            <a:r>
              <a:rPr lang="en-US" altLang="zh-CN" sz="2800" i="1" dirty="0" err="1">
                <a:solidFill>
                  <a:srgbClr val="FF0000"/>
                </a:solidFill>
              </a:rPr>
              <a:t>i</a:t>
            </a:r>
            <a:r>
              <a:rPr lang="en-US" altLang="zh-CN" sz="2800" dirty="0">
                <a:solidFill>
                  <a:srgbClr val="FF0000"/>
                </a:solidFill>
              </a:rPr>
              <a:t>)</a:t>
            </a:r>
            <a:r>
              <a:rPr lang="zh-CN" altLang="en-US" sz="2800" dirty="0"/>
              <a:t>：</a:t>
            </a:r>
            <a:endParaRPr lang="en-US" altLang="zh-CN" sz="2800" dirty="0"/>
          </a:p>
          <a:p>
            <a:pPr lvl="1"/>
            <a:r>
              <a:rPr kumimoji="1" lang="zh-CN" altLang="en-US" sz="2800" dirty="0"/>
              <a:t>找到结点</a:t>
            </a:r>
            <a:r>
              <a:rPr kumimoji="1" lang="en-US" altLang="zh-CN" sz="2800" i="1" dirty="0" err="1"/>
              <a:t>i</a:t>
            </a:r>
            <a:r>
              <a:rPr kumimoji="1" lang="zh-CN" altLang="en-US" sz="2800" dirty="0"/>
              <a:t>所在树的树根</a:t>
            </a:r>
            <a:r>
              <a:rPr kumimoji="1" lang="en-US" altLang="zh-CN" sz="2800" i="1" dirty="0"/>
              <a:t>j</a:t>
            </a:r>
            <a:r>
              <a:rPr kumimoji="1" lang="zh-CN" altLang="en-US" sz="2800" dirty="0"/>
              <a:t>，并且将从结点</a:t>
            </a:r>
            <a:r>
              <a:rPr kumimoji="1" lang="en-US" altLang="zh-CN" sz="2800" i="1" dirty="0" err="1"/>
              <a:t>i</a:t>
            </a:r>
            <a:r>
              <a:rPr kumimoji="1" lang="zh-CN" altLang="en-US" sz="2800" dirty="0"/>
              <a:t>到树根</a:t>
            </a:r>
            <a:r>
              <a:rPr kumimoji="1" lang="en-US" altLang="zh-CN" sz="2800" i="1" dirty="0"/>
              <a:t>j</a:t>
            </a:r>
            <a:r>
              <a:rPr kumimoji="1" lang="zh-CN" altLang="en-US" sz="2800" dirty="0"/>
              <a:t>的路径上所有结点</a:t>
            </a:r>
            <a:r>
              <a:rPr kumimoji="1" lang="en-US" altLang="zh-CN" sz="2800" i="1" dirty="0"/>
              <a:t>k</a:t>
            </a:r>
            <a:r>
              <a:rPr kumimoji="1" lang="zh-CN" altLang="en-US" sz="2800" dirty="0"/>
              <a:t>的</a:t>
            </a:r>
            <a:r>
              <a:rPr kumimoji="1" lang="en-US" altLang="zh-CN" sz="2800" dirty="0"/>
              <a:t>PARENT(</a:t>
            </a:r>
            <a:r>
              <a:rPr kumimoji="1" lang="en-US" altLang="zh-CN" sz="2800" i="1" dirty="0"/>
              <a:t>k</a:t>
            </a:r>
            <a:r>
              <a:rPr kumimoji="1" lang="en-US" altLang="zh-CN" sz="2800" dirty="0"/>
              <a:t>)</a:t>
            </a:r>
            <a:r>
              <a:rPr kumimoji="1" lang="zh-CN" altLang="en-US" sz="2800" dirty="0"/>
              <a:t>都变为</a:t>
            </a:r>
            <a:r>
              <a:rPr kumimoji="1" lang="en-US" altLang="zh-CN" sz="2800" i="1" dirty="0"/>
              <a:t>j</a:t>
            </a:r>
            <a:r>
              <a:rPr kumimoji="1" lang="zh-CN" altLang="en-US" sz="2800" dirty="0"/>
              <a:t>，并返回根节点</a:t>
            </a:r>
            <a:r>
              <a:rPr kumimoji="1" lang="en-US" altLang="zh-CN" sz="2800" i="1" dirty="0"/>
              <a:t>j</a:t>
            </a:r>
            <a:endParaRPr lang="en-US" altLang="zh-CN" sz="2800" dirty="0"/>
          </a:p>
          <a:p>
            <a:r>
              <a:rPr lang="en-US" altLang="zh-CN" sz="2800" dirty="0">
                <a:solidFill>
                  <a:srgbClr val="FF0000"/>
                </a:solidFill>
              </a:rPr>
              <a:t>UNION(</a:t>
            </a:r>
            <a:r>
              <a:rPr lang="en-US" altLang="zh-CN" sz="2800" i="1" dirty="0" err="1">
                <a:solidFill>
                  <a:srgbClr val="FF0000"/>
                </a:solidFill>
              </a:rPr>
              <a:t>i</a:t>
            </a:r>
            <a:r>
              <a:rPr lang="en-US" altLang="zh-CN" sz="2800" dirty="0">
                <a:solidFill>
                  <a:srgbClr val="FF0000"/>
                </a:solidFill>
              </a:rPr>
              <a:t>, </a:t>
            </a:r>
            <a:r>
              <a:rPr lang="en-US" altLang="zh-CN" sz="2800" i="1" dirty="0">
                <a:solidFill>
                  <a:srgbClr val="FF0000"/>
                </a:solidFill>
              </a:rPr>
              <a:t>j</a:t>
            </a:r>
            <a:r>
              <a:rPr lang="en-US" altLang="zh-CN" sz="2800" dirty="0">
                <a:solidFill>
                  <a:srgbClr val="FF0000"/>
                </a:solidFill>
              </a:rPr>
              <a:t>)</a:t>
            </a:r>
            <a:r>
              <a:rPr lang="zh-CN" altLang="en-US" sz="2800" dirty="0"/>
              <a:t>：</a:t>
            </a:r>
            <a:endParaRPr lang="en-US" altLang="zh-CN" sz="2800" dirty="0"/>
          </a:p>
          <a:p>
            <a:pPr lvl="1"/>
            <a:r>
              <a:rPr kumimoji="1" lang="zh-CN" altLang="en-US" sz="2800" dirty="0"/>
              <a:t>将以</a:t>
            </a:r>
            <a:r>
              <a:rPr kumimoji="1" lang="en-US" altLang="zh-CN" sz="2800" i="1" dirty="0" err="1"/>
              <a:t>i</a:t>
            </a:r>
            <a:r>
              <a:rPr kumimoji="1" lang="zh-CN" altLang="en-US" sz="2800" dirty="0"/>
              <a:t>和</a:t>
            </a:r>
            <a:r>
              <a:rPr kumimoji="1" lang="en-US" altLang="zh-CN" sz="2800" i="1" dirty="0"/>
              <a:t>j</a:t>
            </a:r>
            <a:r>
              <a:rPr kumimoji="1" lang="zh-CN" altLang="en-US" sz="2800" dirty="0"/>
              <a:t>为根的两棵树合并为一棵树，根据加权规则，</a:t>
            </a:r>
            <a:r>
              <a:rPr lang="zh-CN" altLang="en-US" sz="2800" dirty="0"/>
              <a:t>如果树</a:t>
            </a:r>
            <a:r>
              <a:rPr lang="en-US" altLang="zh-CN" sz="2800" i="1" dirty="0" err="1"/>
              <a:t>i</a:t>
            </a:r>
            <a:r>
              <a:rPr lang="zh-CN" altLang="en-US" sz="2800" dirty="0"/>
              <a:t>的结点数少于树</a:t>
            </a:r>
            <a:r>
              <a:rPr lang="en-US" altLang="zh-CN" sz="2800" i="1" dirty="0"/>
              <a:t>j</a:t>
            </a:r>
            <a:r>
              <a:rPr lang="zh-CN" altLang="en-US" sz="2800" dirty="0"/>
              <a:t>的结点数，则</a:t>
            </a:r>
            <a:r>
              <a:rPr lang="en-US" altLang="zh-CN" sz="2800" i="1" dirty="0"/>
              <a:t>j</a:t>
            </a:r>
            <a:r>
              <a:rPr lang="zh-CN" altLang="en-US" sz="2800" dirty="0"/>
              <a:t>为</a:t>
            </a:r>
            <a:r>
              <a:rPr lang="en-US" altLang="zh-CN" sz="2800" i="1" dirty="0" err="1"/>
              <a:t>i</a:t>
            </a:r>
            <a:r>
              <a:rPr lang="zh-CN" altLang="en-US" sz="2800" dirty="0"/>
              <a:t>的父亲，反之，</a:t>
            </a:r>
            <a:r>
              <a:rPr lang="en-US" altLang="zh-CN" sz="2800" i="1" dirty="0" err="1"/>
              <a:t>i</a:t>
            </a:r>
            <a:r>
              <a:rPr lang="zh-CN" altLang="en-US" sz="2800" dirty="0"/>
              <a:t>为</a:t>
            </a:r>
            <a:r>
              <a:rPr lang="en-US" altLang="zh-CN" sz="2800" i="1" dirty="0"/>
              <a:t>j</a:t>
            </a:r>
            <a:r>
              <a:rPr lang="zh-CN" altLang="en-US" sz="2800" dirty="0"/>
              <a:t>的父亲</a:t>
            </a:r>
            <a:endParaRPr lang="zh-CN" altLang="en-US" sz="2800" dirty="0"/>
          </a:p>
          <a:p>
            <a:pPr>
              <a:lnSpc>
                <a:spcPct val="120000"/>
              </a:lnSpc>
              <a:buNone/>
            </a:pPr>
            <a:endParaRPr lang="zh-CN" altLang="en-US" sz="2800" dirty="0"/>
          </a:p>
          <a:p>
            <a:pPr>
              <a:lnSpc>
                <a:spcPct val="120000"/>
              </a:lnSpc>
              <a:buNone/>
            </a:pPr>
            <a:endParaRPr kumimoji="1" lang="en-US" altLang="zh-CN" sz="2800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E838A2-A49A-4A20-A5DD-EFD81F6874A2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88640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算法</a:t>
            </a:r>
            <a:r>
              <a:rPr lang="en-US" altLang="zh-CN" sz="4000" dirty="0"/>
              <a:t>5.5</a:t>
            </a:r>
            <a:r>
              <a:rPr lang="zh-CN" altLang="en-US" sz="4000" dirty="0"/>
              <a:t>设计思想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28800"/>
            <a:ext cx="10515600" cy="4351338"/>
          </a:xfrm>
        </p:spPr>
        <p:txBody>
          <a:bodyPr/>
          <a:lstStyle/>
          <a:p>
            <a:r>
              <a:rPr lang="zh-CN" altLang="en-US" sz="2600" dirty="0"/>
              <a:t>变量定义</a:t>
            </a:r>
            <a:endParaRPr lang="en-US" altLang="zh-CN" sz="2600" dirty="0"/>
          </a:p>
          <a:p>
            <a:pPr lvl="1"/>
            <a:r>
              <a:rPr lang="en-US" altLang="zh-CN" sz="2600" dirty="0">
                <a:solidFill>
                  <a:srgbClr val="FF0000"/>
                </a:solidFill>
              </a:rPr>
              <a:t>b</a:t>
            </a:r>
            <a:r>
              <a:rPr lang="en-US" altLang="zh-CN" sz="2600" dirty="0"/>
              <a:t>=min{</a:t>
            </a:r>
            <a:r>
              <a:rPr lang="en-US" altLang="zh-CN" sz="2600" dirty="0" err="1"/>
              <a:t>n,max</a:t>
            </a:r>
            <a:r>
              <a:rPr lang="en-US" altLang="zh-CN" sz="2600" dirty="0"/>
              <a:t>{</a:t>
            </a:r>
            <a:r>
              <a:rPr lang="en-US" altLang="zh-CN" sz="2600" dirty="0" err="1"/>
              <a:t>d</a:t>
            </a:r>
            <a:r>
              <a:rPr lang="en-US" altLang="zh-CN" sz="2600" baseline="-25000" dirty="0" err="1"/>
              <a:t>j</a:t>
            </a:r>
            <a:r>
              <a:rPr lang="en-US" altLang="zh-CN" sz="2600" dirty="0"/>
              <a:t>}}</a:t>
            </a:r>
            <a:r>
              <a:rPr lang="zh-CN" altLang="en-US" sz="2600" dirty="0"/>
              <a:t>，分配的时间片范围，数组的规模。</a:t>
            </a:r>
            <a:endParaRPr lang="en-US" altLang="zh-CN" sz="2600" dirty="0"/>
          </a:p>
          <a:p>
            <a:pPr lvl="1"/>
            <a:r>
              <a:rPr lang="zh-CN" altLang="en-US" sz="2600" dirty="0"/>
              <a:t>数组</a:t>
            </a:r>
            <a:r>
              <a:rPr lang="en-US" altLang="zh-CN" sz="2600" dirty="0">
                <a:solidFill>
                  <a:srgbClr val="FF0000"/>
                </a:solidFill>
              </a:rPr>
              <a:t>P</a:t>
            </a:r>
            <a:r>
              <a:rPr lang="zh-CN" altLang="en-US" sz="2600" dirty="0"/>
              <a:t>，模拟集合树，节点</a:t>
            </a:r>
            <a:r>
              <a:rPr lang="en-US" altLang="zh-CN" sz="2600" dirty="0" err="1"/>
              <a:t>i</a:t>
            </a:r>
            <a:r>
              <a:rPr lang="zh-CN" altLang="en-US" sz="2600" dirty="0"/>
              <a:t>对应期限值</a:t>
            </a:r>
            <a:r>
              <a:rPr lang="en-US" altLang="zh-CN" sz="2600" dirty="0" err="1"/>
              <a:t>i</a:t>
            </a:r>
            <a:r>
              <a:rPr lang="zh-CN" altLang="en-US" sz="2600" dirty="0"/>
              <a:t>，若</a:t>
            </a:r>
            <a:r>
              <a:rPr lang="en-US" altLang="zh-CN" sz="2600" dirty="0"/>
              <a:t>P(</a:t>
            </a:r>
            <a:r>
              <a:rPr lang="en-US" altLang="zh-CN" sz="2600" dirty="0" err="1"/>
              <a:t>i</a:t>
            </a:r>
            <a:r>
              <a:rPr lang="en-US" altLang="zh-CN" sz="2600" dirty="0"/>
              <a:t>)&lt;0, </a:t>
            </a:r>
            <a:r>
              <a:rPr lang="zh-CN" altLang="en-US" sz="2600" dirty="0"/>
              <a:t>则</a:t>
            </a:r>
            <a:r>
              <a:rPr lang="en-US" altLang="zh-CN" sz="2600" dirty="0" err="1"/>
              <a:t>i</a:t>
            </a:r>
            <a:r>
              <a:rPr lang="zh-CN" altLang="en-US" sz="2600" dirty="0"/>
              <a:t>是根节点，否则，是节点</a:t>
            </a:r>
            <a:r>
              <a:rPr lang="en-US" altLang="zh-CN" sz="2600" dirty="0" err="1"/>
              <a:t>i</a:t>
            </a:r>
            <a:r>
              <a:rPr lang="zh-CN" altLang="en-US" sz="2600" dirty="0"/>
              <a:t>的父节点下标</a:t>
            </a:r>
            <a:endParaRPr lang="en-US" altLang="zh-CN" sz="2600" dirty="0"/>
          </a:p>
          <a:p>
            <a:pPr lvl="1"/>
            <a:r>
              <a:rPr lang="zh-CN" altLang="en-US" sz="2600" dirty="0"/>
              <a:t>数组</a:t>
            </a:r>
            <a:r>
              <a:rPr lang="en-US" altLang="zh-CN" sz="2600" dirty="0">
                <a:solidFill>
                  <a:srgbClr val="FF0000"/>
                </a:solidFill>
              </a:rPr>
              <a:t>F</a:t>
            </a:r>
            <a:r>
              <a:rPr lang="zh-CN" altLang="en-US" sz="2600" dirty="0"/>
              <a:t>，</a:t>
            </a:r>
            <a:r>
              <a:rPr lang="en-US" altLang="zh-CN" sz="2600" dirty="0"/>
              <a:t>F(</a:t>
            </a:r>
            <a:r>
              <a:rPr lang="en-US" altLang="zh-CN" sz="2600" dirty="0" err="1"/>
              <a:t>i</a:t>
            </a:r>
            <a:r>
              <a:rPr lang="en-US" altLang="zh-CN" sz="2600" dirty="0"/>
              <a:t>)</a:t>
            </a:r>
            <a:r>
              <a:rPr lang="zh-CN" altLang="en-US" sz="2600" dirty="0"/>
              <a:t>表示期限值为</a:t>
            </a:r>
            <a:r>
              <a:rPr lang="en-US" altLang="zh-CN" sz="2600" dirty="0" err="1"/>
              <a:t>i</a:t>
            </a:r>
            <a:r>
              <a:rPr lang="zh-CN" altLang="en-US" sz="2600" dirty="0"/>
              <a:t>的作业当前可用的最大时间片，</a:t>
            </a:r>
            <a:r>
              <a:rPr lang="en-US" altLang="zh-CN" sz="2600" dirty="0" err="1"/>
              <a:t>i</a:t>
            </a:r>
            <a:r>
              <a:rPr lang="zh-CN" altLang="en-US" sz="2600" dirty="0"/>
              <a:t>在</a:t>
            </a:r>
            <a:r>
              <a:rPr lang="en-US" altLang="zh-CN" sz="2600" dirty="0"/>
              <a:t>P</a:t>
            </a:r>
            <a:r>
              <a:rPr lang="zh-CN" altLang="en-US" sz="2600" dirty="0"/>
              <a:t>中是根节点时</a:t>
            </a:r>
            <a:r>
              <a:rPr lang="en-US" altLang="zh-CN" sz="2600" dirty="0"/>
              <a:t>(P(</a:t>
            </a:r>
            <a:r>
              <a:rPr lang="en-US" altLang="zh-CN" sz="2600" dirty="0" err="1"/>
              <a:t>i</a:t>
            </a:r>
            <a:r>
              <a:rPr lang="en-US" altLang="zh-CN" sz="2600" dirty="0"/>
              <a:t>)&lt;0)</a:t>
            </a:r>
            <a:r>
              <a:rPr lang="zh-CN" altLang="en-US" sz="2600" dirty="0"/>
              <a:t>，该数据有效。</a:t>
            </a:r>
            <a:endParaRPr lang="zh-CN" altLang="en-US" sz="2600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E838A2-A49A-4A20-A5DD-EFD81F6874A2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3925" y="132589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算法</a:t>
            </a:r>
            <a:r>
              <a:rPr lang="en-US" altLang="zh-CN" sz="4000" dirty="0"/>
              <a:t>5.5</a:t>
            </a:r>
            <a:r>
              <a:rPr lang="zh-CN" altLang="en-US" sz="4000" dirty="0"/>
              <a:t>设计思想</a:t>
            </a:r>
            <a:endParaRPr lang="zh-CN" altLang="en-US" sz="3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E838A2-A49A-4A20-A5DD-EFD81F6874A2}" type="slidenum">
              <a:rPr lang="en-US" altLang="zh-CN" smtClean="0"/>
            </a:fld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695400" y="1379978"/>
            <a:ext cx="10513168" cy="4976373"/>
          </a:xfrm>
        </p:spPr>
        <p:txBody>
          <a:bodyPr>
            <a:noAutofit/>
          </a:bodyPr>
          <a:lstStyle/>
          <a:p>
            <a:pPr eaLnBrk="1" hangingPunct="1">
              <a:lnSpc>
                <a:spcPct val="120000"/>
              </a:lnSpc>
            </a:pPr>
            <a:r>
              <a:rPr lang="zh-CN" altLang="en-US" sz="2200" dirty="0"/>
              <a:t>初始</a:t>
            </a:r>
            <a:endParaRPr lang="zh-CN" altLang="en-US" sz="2200" dirty="0"/>
          </a:p>
          <a:p>
            <a:pPr lvl="1" eaLnBrk="1" hangingPunct="1">
              <a:lnSpc>
                <a:spcPct val="120000"/>
              </a:lnSpc>
            </a:pPr>
            <a:r>
              <a:rPr lang="en-US" altLang="zh-CN" sz="2200" dirty="0"/>
              <a:t>p</a:t>
            </a:r>
            <a:r>
              <a:rPr lang="en-US" altLang="zh-CN" sz="2200" baseline="-25000" dirty="0"/>
              <a:t>1</a:t>
            </a:r>
            <a:r>
              <a:rPr lang="en-US" altLang="zh-CN" sz="2200" dirty="0"/>
              <a:t>≥ p</a:t>
            </a:r>
            <a:r>
              <a:rPr lang="en-US" altLang="zh-CN" sz="2200" baseline="-25000" dirty="0"/>
              <a:t>2</a:t>
            </a:r>
            <a:r>
              <a:rPr lang="en-US" altLang="zh-CN" sz="2200" dirty="0"/>
              <a:t>… ≥ </a:t>
            </a:r>
            <a:r>
              <a:rPr lang="en-US" altLang="zh-CN" sz="2200" dirty="0" err="1"/>
              <a:t>p</a:t>
            </a:r>
            <a:r>
              <a:rPr lang="en-US" altLang="zh-CN" sz="2200" baseline="-25000" dirty="0" err="1"/>
              <a:t>n</a:t>
            </a:r>
            <a:endParaRPr lang="en-US" altLang="zh-CN" sz="2200" baseline="-25000" dirty="0"/>
          </a:p>
          <a:p>
            <a:pPr lvl="1" eaLnBrk="1" hangingPunct="1">
              <a:lnSpc>
                <a:spcPct val="120000"/>
              </a:lnSpc>
            </a:pPr>
            <a:r>
              <a:rPr lang="en-US" altLang="zh-CN" sz="2200" dirty="0"/>
              <a:t>b=min{</a:t>
            </a:r>
            <a:r>
              <a:rPr lang="en-US" altLang="zh-CN" sz="2200" dirty="0" err="1"/>
              <a:t>n,max</a:t>
            </a:r>
            <a:r>
              <a:rPr lang="en-US" altLang="zh-CN" sz="2200" dirty="0"/>
              <a:t>{</a:t>
            </a:r>
            <a:r>
              <a:rPr lang="en-US" altLang="zh-CN" sz="2200" dirty="0" err="1"/>
              <a:t>d</a:t>
            </a:r>
            <a:r>
              <a:rPr lang="en-US" altLang="zh-CN" sz="2200" baseline="-25000" dirty="0" err="1"/>
              <a:t>j</a:t>
            </a:r>
            <a:r>
              <a:rPr lang="en-US" altLang="zh-CN" sz="2200" dirty="0"/>
              <a:t>}}</a:t>
            </a:r>
            <a:endParaRPr lang="en-US" altLang="zh-CN" sz="2200" dirty="0"/>
          </a:p>
          <a:p>
            <a:pPr lvl="1" eaLnBrk="1" hangingPunct="1">
              <a:lnSpc>
                <a:spcPct val="120000"/>
              </a:lnSpc>
            </a:pPr>
            <a:r>
              <a:rPr lang="en-US" altLang="zh-CN" sz="2200" dirty="0"/>
              <a:t>F(</a:t>
            </a:r>
            <a:r>
              <a:rPr lang="en-US" altLang="zh-CN" sz="2200" dirty="0" err="1"/>
              <a:t>i</a:t>
            </a:r>
            <a:r>
              <a:rPr lang="en-US" altLang="zh-CN" sz="2200" dirty="0"/>
              <a:t>) ← </a:t>
            </a:r>
            <a:r>
              <a:rPr lang="en-US" altLang="zh-CN" sz="2200" dirty="0" err="1"/>
              <a:t>i</a:t>
            </a:r>
            <a:endParaRPr lang="en-US" altLang="zh-CN" sz="2200" dirty="0"/>
          </a:p>
          <a:p>
            <a:pPr lvl="1" eaLnBrk="1" hangingPunct="1">
              <a:lnSpc>
                <a:spcPct val="120000"/>
              </a:lnSpc>
            </a:pPr>
            <a:r>
              <a:rPr lang="en-US" altLang="zh-CN" sz="2200" dirty="0"/>
              <a:t>P(</a:t>
            </a:r>
            <a:r>
              <a:rPr lang="en-US" altLang="zh-CN" sz="2200" dirty="0" err="1"/>
              <a:t>i</a:t>
            </a:r>
            <a:r>
              <a:rPr lang="en-US" altLang="zh-CN" sz="2200" dirty="0"/>
              <a:t>) ← -1</a:t>
            </a:r>
            <a:endParaRPr lang="en-US" altLang="zh-CN" sz="2200" dirty="0"/>
          </a:p>
          <a:p>
            <a:pPr eaLnBrk="1" hangingPunct="1">
              <a:lnSpc>
                <a:spcPct val="120000"/>
              </a:lnSpc>
            </a:pPr>
            <a:r>
              <a:rPr lang="zh-CN" altLang="en-US" sz="2200" dirty="0"/>
              <a:t>依次检验每个作业</a:t>
            </a:r>
            <a:r>
              <a:rPr lang="en-US" altLang="zh-CN" sz="2200" dirty="0"/>
              <a:t>w</a:t>
            </a:r>
            <a:endParaRPr lang="en-US" altLang="zh-CN" sz="2200" dirty="0"/>
          </a:p>
          <a:p>
            <a:pPr lvl="1" eaLnBrk="1" hangingPunct="1">
              <a:lnSpc>
                <a:spcPct val="120000"/>
              </a:lnSpc>
            </a:pPr>
            <a:r>
              <a:rPr lang="zh-CN" altLang="en-US" sz="2200" dirty="0"/>
              <a:t>寻找</a:t>
            </a:r>
            <a:r>
              <a:rPr lang="en-US" altLang="zh-CN" sz="2200" dirty="0"/>
              <a:t>D(w)</a:t>
            </a:r>
            <a:r>
              <a:rPr lang="zh-CN" altLang="en-US" sz="2200" dirty="0"/>
              <a:t>所在树的根节点</a:t>
            </a:r>
            <a:r>
              <a:rPr lang="en-US" altLang="zh-CN" sz="2200" dirty="0"/>
              <a:t>j</a:t>
            </a:r>
            <a:endParaRPr lang="en-US" altLang="zh-CN" sz="2200" dirty="0"/>
          </a:p>
          <a:p>
            <a:pPr lvl="1" eaLnBrk="1" hangingPunct="1">
              <a:lnSpc>
                <a:spcPct val="120000"/>
              </a:lnSpc>
            </a:pPr>
            <a:r>
              <a:rPr lang="zh-CN" altLang="en-US" sz="2200" dirty="0"/>
              <a:t>如果</a:t>
            </a:r>
            <a:r>
              <a:rPr lang="en-US" altLang="zh-CN" sz="2200" dirty="0"/>
              <a:t>F(j) ≠0</a:t>
            </a:r>
            <a:r>
              <a:rPr lang="zh-CN" altLang="en-US" sz="2200" dirty="0"/>
              <a:t>， </a:t>
            </a:r>
            <a:r>
              <a:rPr lang="en-US" altLang="zh-CN" sz="2200" dirty="0"/>
              <a:t>F(j)</a:t>
            </a:r>
            <a:r>
              <a:rPr lang="zh-CN" altLang="en-US" sz="2200" dirty="0"/>
              <a:t>时间片可以分配给作业</a:t>
            </a:r>
            <a:r>
              <a:rPr lang="en-US" altLang="zh-CN" sz="2200" dirty="0"/>
              <a:t>w </a:t>
            </a:r>
            <a:r>
              <a:rPr lang="zh-CN" altLang="en-US" sz="2200" dirty="0"/>
              <a:t>，因此，将</a:t>
            </a:r>
            <a:r>
              <a:rPr lang="en-US" altLang="zh-CN" sz="2200" dirty="0"/>
              <a:t>w</a:t>
            </a:r>
            <a:r>
              <a:rPr lang="zh-CN" altLang="en-US" sz="2200" dirty="0"/>
              <a:t>并入到解集合</a:t>
            </a:r>
            <a:r>
              <a:rPr lang="en-US" altLang="zh-CN" sz="2200" dirty="0"/>
              <a:t>J</a:t>
            </a:r>
            <a:r>
              <a:rPr lang="zh-CN" altLang="en-US" sz="2200" dirty="0"/>
              <a:t>中，</a:t>
            </a:r>
            <a:endParaRPr lang="zh-CN" altLang="en-US" sz="2200" dirty="0"/>
          </a:p>
          <a:p>
            <a:pPr lvl="1" eaLnBrk="1" hangingPunct="1">
              <a:lnSpc>
                <a:spcPct val="120000"/>
              </a:lnSpc>
            </a:pPr>
            <a:r>
              <a:rPr lang="zh-CN" altLang="en-US" sz="2200" dirty="0"/>
              <a:t>更新</a:t>
            </a:r>
            <a:r>
              <a:rPr lang="en-US" altLang="zh-CN" sz="2200" dirty="0"/>
              <a:t>F</a:t>
            </a:r>
            <a:r>
              <a:rPr lang="zh-CN" altLang="en-US" sz="2200" dirty="0"/>
              <a:t>：寻找</a:t>
            </a:r>
            <a:r>
              <a:rPr lang="en-US" altLang="zh-CN" sz="2200" dirty="0"/>
              <a:t>F(j)-1</a:t>
            </a:r>
            <a:r>
              <a:rPr lang="zh-CN" altLang="en-US" sz="2200" dirty="0"/>
              <a:t>所在树的根节点</a:t>
            </a:r>
            <a:r>
              <a:rPr lang="en-US" altLang="zh-CN" sz="2200" dirty="0"/>
              <a:t>l</a:t>
            </a:r>
            <a:r>
              <a:rPr lang="zh-CN" altLang="en-US" sz="2200" dirty="0"/>
              <a:t>，将</a:t>
            </a:r>
            <a:r>
              <a:rPr lang="en-US" altLang="zh-CN" sz="2200" dirty="0"/>
              <a:t>l</a:t>
            </a:r>
            <a:r>
              <a:rPr lang="zh-CN" altLang="en-US" sz="2200" dirty="0"/>
              <a:t>和</a:t>
            </a:r>
            <a:r>
              <a:rPr lang="en-US" altLang="zh-CN" sz="2200" dirty="0"/>
              <a:t>j</a:t>
            </a:r>
            <a:r>
              <a:rPr lang="zh-CN" altLang="en-US" sz="2200" dirty="0"/>
              <a:t>所在的两棵树合并，令</a:t>
            </a:r>
            <a:r>
              <a:rPr lang="en-US" altLang="zh-CN" sz="2200" dirty="0"/>
              <a:t>F(j) ← F(l)</a:t>
            </a:r>
            <a:r>
              <a:rPr lang="zh-CN" altLang="en-US" sz="2200" dirty="0"/>
              <a:t>。</a:t>
            </a:r>
            <a:endParaRPr lang="en-US" altLang="zh-CN" sz="2200" dirty="0"/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4633018" y="3616545"/>
            <a:ext cx="2907556" cy="503237"/>
          </a:xfrm>
          <a:prstGeom prst="wedgeRoundRectCallout">
            <a:avLst>
              <a:gd name="adj1" fmla="val -49016"/>
              <a:gd name="adj2" fmla="val 87878"/>
              <a:gd name="adj3" fmla="val 16667"/>
            </a:avLst>
          </a:prstGeom>
          <a:solidFill>
            <a:schemeClr val="bg1"/>
          </a:solidFill>
          <a:ln w="9525">
            <a:solidFill>
              <a:schemeClr val="accent1">
                <a:lumMod val="75000"/>
              </a:schemeClr>
            </a:solidFill>
            <a:miter lim="800000"/>
          </a:ln>
          <a:effectLst/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zh-CN" sz="20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j ←FIND(min(n, D(w)))</a:t>
            </a:r>
            <a:endParaRPr lang="en-US" altLang="zh-CN" sz="2000" dirty="0">
              <a:latin typeface="Arial" panose="020B0604020202020204" pitchFamily="34" charset="0"/>
              <a:ea typeface="幼圆" panose="020105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7759156" y="3926680"/>
            <a:ext cx="2223044" cy="503238"/>
          </a:xfrm>
          <a:prstGeom prst="wedgeRoundRectCallout">
            <a:avLst>
              <a:gd name="adj1" fmla="val -60394"/>
              <a:gd name="adj2" fmla="val 117719"/>
              <a:gd name="adj3" fmla="val 16667"/>
            </a:avLst>
          </a:prstGeom>
          <a:solidFill>
            <a:schemeClr val="bg1"/>
          </a:solidFill>
          <a:ln w="9525">
            <a:solidFill>
              <a:schemeClr val="accent1">
                <a:lumMod val="75000"/>
              </a:schemeClr>
            </a:solidFill>
            <a:miter lim="800000"/>
          </a:ln>
          <a:effectLst/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zh-CN" sz="20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k ←k+1;J(k) ←w;</a:t>
            </a:r>
            <a:endParaRPr lang="en-US" altLang="zh-CN" sz="2000" dirty="0">
              <a:latin typeface="Arial" panose="020B0604020202020204" pitchFamily="34" charset="0"/>
              <a:ea typeface="幼圆" panose="020105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3431704" y="5774938"/>
            <a:ext cx="3888432" cy="503237"/>
          </a:xfrm>
          <a:prstGeom prst="wedgeRoundRectCallout">
            <a:avLst>
              <a:gd name="adj1" fmla="val 30231"/>
              <a:gd name="adj2" fmla="val -128886"/>
              <a:gd name="adj3" fmla="val 16667"/>
            </a:avLst>
          </a:prstGeom>
          <a:solidFill>
            <a:schemeClr val="bg1"/>
          </a:solidFill>
          <a:ln w="9525">
            <a:solidFill>
              <a:schemeClr val="accent1">
                <a:lumMod val="75000"/>
              </a:schemeClr>
            </a:solidFill>
            <a:miter lim="800000"/>
          </a:ln>
          <a:effectLst/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zh-CN" sz="2000" dirty="0" err="1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l←FIND</a:t>
            </a:r>
            <a:r>
              <a:rPr lang="en-US" altLang="zh-CN" sz="20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(F(j)-1);call UNION(</a:t>
            </a:r>
            <a:r>
              <a:rPr lang="en-US" altLang="zh-CN" sz="2000" dirty="0" err="1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l,j</a:t>
            </a:r>
            <a:r>
              <a:rPr lang="en-US" altLang="zh-CN" sz="20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);</a:t>
            </a:r>
            <a:endParaRPr lang="en-US" altLang="zh-CN" sz="2000" dirty="0">
              <a:latin typeface="Arial" panose="020B0604020202020204" pitchFamily="34" charset="0"/>
              <a:ea typeface="幼圆" panose="020105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5807968" y="1638135"/>
            <a:ext cx="5400600" cy="9987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110000"/>
              </a:lnSpc>
              <a:spcBef>
                <a:spcPts val="750"/>
              </a:spcBef>
              <a:buClr>
                <a:srgbClr val="1E5293"/>
              </a:buClr>
              <a:buSzPct val="70000"/>
              <a:buFont typeface="Wingdings" panose="05000000000000000000" pitchFamily="2" charset="2"/>
              <a:buChar char="l"/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defRPr>
            </a:lvl1pPr>
            <a:lvl2pPr marL="514350" indent="-171450" algn="l" defTabSz="685800" rtl="0" eaLnBrk="1" latinLnBrk="0" hangingPunct="1">
              <a:lnSpc>
                <a:spcPct val="110000"/>
              </a:lnSpc>
              <a:spcBef>
                <a:spcPts val="375"/>
              </a:spcBef>
              <a:buClr>
                <a:schemeClr val="accent1">
                  <a:lumMod val="60000"/>
                  <a:lumOff val="40000"/>
                </a:schemeClr>
              </a:buClr>
              <a:buSzPct val="70000"/>
              <a:buFont typeface="Wingdings" panose="05000000000000000000" pitchFamily="2" charset="2"/>
              <a:buChar char="l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defRPr>
            </a:lvl2pPr>
            <a:lvl3pPr marL="857250" indent="-171450" algn="l" defTabSz="685800" rtl="0" eaLnBrk="1" latinLnBrk="0" hangingPunct="1">
              <a:lnSpc>
                <a:spcPct val="110000"/>
              </a:lnSpc>
              <a:spcBef>
                <a:spcPts val="375"/>
              </a:spcBef>
              <a:buClr>
                <a:schemeClr val="accent1">
                  <a:lumMod val="60000"/>
                  <a:lumOff val="40000"/>
                </a:schemeClr>
              </a:buClr>
              <a:buSzPct val="70000"/>
              <a:buFont typeface="Wingdings" panose="05000000000000000000" pitchFamily="2" charset="2"/>
              <a:buChar char="l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defRPr>
            </a:lvl3pPr>
            <a:lvl4pPr marL="1200150" indent="-171450" algn="l" defTabSz="685800" rtl="0" eaLnBrk="1" latinLnBrk="0" hangingPunct="1">
              <a:lnSpc>
                <a:spcPct val="110000"/>
              </a:lnSpc>
              <a:spcBef>
                <a:spcPts val="375"/>
              </a:spcBef>
              <a:buClr>
                <a:schemeClr val="accent1">
                  <a:lumMod val="60000"/>
                  <a:lumOff val="40000"/>
                </a:schemeClr>
              </a:buClr>
              <a:buSzPct val="70000"/>
              <a:buFont typeface="Wingdings" panose="05000000000000000000" pitchFamily="2" charset="2"/>
              <a:buChar char="l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defRPr>
            </a:lvl4pPr>
            <a:lvl5pPr marL="1543050" indent="-171450" algn="l" defTabSz="685800" rtl="0" eaLnBrk="1" latinLnBrk="0" hangingPunct="1">
              <a:lnSpc>
                <a:spcPct val="110000"/>
              </a:lnSpc>
              <a:spcBef>
                <a:spcPts val="375"/>
              </a:spcBef>
              <a:buClr>
                <a:schemeClr val="accent1">
                  <a:lumMod val="60000"/>
                  <a:lumOff val="40000"/>
                </a:schemeClr>
              </a:buClr>
              <a:buSzPct val="70000"/>
              <a:buFont typeface="Wingdings" panose="05000000000000000000" pitchFamily="2" charset="2"/>
              <a:buChar char="l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/>
              <a:t>使用压缩规则的</a:t>
            </a:r>
            <a:r>
              <a:rPr lang="zh-CN" altLang="en-US" sz="2400" dirty="0">
                <a:solidFill>
                  <a:srgbClr val="FF0000"/>
                </a:solidFill>
              </a:rPr>
              <a:t>查找算法</a:t>
            </a:r>
            <a:r>
              <a:rPr lang="en-US" altLang="zh-CN" sz="2400" dirty="0">
                <a:solidFill>
                  <a:srgbClr val="FF0000"/>
                </a:solidFill>
              </a:rPr>
              <a:t>FIND(</a:t>
            </a:r>
            <a:r>
              <a:rPr lang="en-US" altLang="zh-CN" sz="2400" dirty="0" err="1">
                <a:solidFill>
                  <a:srgbClr val="FF0000"/>
                </a:solidFill>
              </a:rPr>
              <a:t>i</a:t>
            </a:r>
            <a:r>
              <a:rPr lang="en-US" altLang="zh-CN" sz="2400" dirty="0">
                <a:solidFill>
                  <a:srgbClr val="FF0000"/>
                </a:solidFill>
              </a:rPr>
              <a:t>)</a:t>
            </a:r>
            <a:endParaRPr lang="en-US" altLang="zh-CN" sz="2400" dirty="0">
              <a:solidFill>
                <a:srgbClr val="FF0000"/>
              </a:solidFill>
            </a:endParaRPr>
          </a:p>
          <a:p>
            <a:r>
              <a:rPr lang="zh-CN" altLang="en-US" sz="2400" dirty="0"/>
              <a:t>使用加权规则的</a:t>
            </a:r>
            <a:r>
              <a:rPr lang="zh-CN" altLang="en-US" sz="2400" dirty="0">
                <a:solidFill>
                  <a:srgbClr val="FF0000"/>
                </a:solidFill>
              </a:rPr>
              <a:t>合并算法</a:t>
            </a:r>
            <a:r>
              <a:rPr lang="en-US" altLang="zh-CN" sz="2400" dirty="0">
                <a:solidFill>
                  <a:srgbClr val="FF0000"/>
                </a:solidFill>
              </a:rPr>
              <a:t>UNION(</a:t>
            </a:r>
            <a:r>
              <a:rPr lang="en-US" altLang="zh-CN" sz="2400" dirty="0" err="1">
                <a:solidFill>
                  <a:srgbClr val="FF0000"/>
                </a:solidFill>
              </a:rPr>
              <a:t>i,j</a:t>
            </a:r>
            <a:r>
              <a:rPr lang="en-US" altLang="zh-CN" sz="2400" dirty="0">
                <a:solidFill>
                  <a:srgbClr val="FF0000"/>
                </a:solidFill>
              </a:rPr>
              <a:t>)</a:t>
            </a:r>
            <a:endParaRPr lang="en-US" altLang="zh-CN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5400" y="188640"/>
            <a:ext cx="10515600" cy="975641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算法</a:t>
            </a:r>
            <a:r>
              <a:rPr lang="en-US" altLang="zh-CN" sz="4000" dirty="0"/>
              <a:t>5.5 </a:t>
            </a:r>
            <a:r>
              <a:rPr kumimoji="1" lang="zh-CN" altLang="en-US" sz="4000" dirty="0"/>
              <a:t>基于集合树的贪心算法</a:t>
            </a:r>
            <a:r>
              <a:rPr kumimoji="1" lang="en-US" altLang="zh-CN" sz="4000" dirty="0"/>
              <a:t>/</a:t>
            </a:r>
            <a:r>
              <a:rPr kumimoji="1" lang="zh-CN" altLang="en-US" sz="4000" dirty="0"/>
              <a:t>改进算法</a:t>
            </a:r>
            <a:endParaRPr kumimoji="1" lang="zh-CN" altLang="en-US" sz="4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E838A2-A49A-4A20-A5DD-EFD81F6874A2}" type="slidenum">
              <a:rPr lang="en-US" altLang="zh-CN" smtClean="0"/>
            </a:fld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876636" y="1167746"/>
            <a:ext cx="10153128" cy="5373836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procedure FJS(</a:t>
            </a:r>
            <a:r>
              <a:rPr lang="en-US" altLang="zh-CN" sz="2400" dirty="0" err="1"/>
              <a:t>D,n,b,J,k</a:t>
            </a:r>
            <a:r>
              <a:rPr lang="en-US" altLang="zh-CN" sz="2400" dirty="0"/>
              <a:t>) </a:t>
            </a:r>
            <a:endParaRPr lang="en-US" altLang="zh-CN" sz="24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// </a:t>
            </a:r>
            <a:r>
              <a:rPr lang="zh-CN" altLang="en-US" sz="2400" dirty="0"/>
              <a:t>找最优解</a:t>
            </a:r>
            <a:r>
              <a:rPr lang="en-US" altLang="zh-CN" sz="2400" dirty="0"/>
              <a:t>J=J(1),…,J(k)</a:t>
            </a:r>
            <a:r>
              <a:rPr lang="zh-CN" altLang="en-US" sz="2400" dirty="0"/>
              <a:t>，已知</a:t>
            </a:r>
            <a:r>
              <a:rPr lang="en-US" altLang="zh-CN" sz="2400" dirty="0"/>
              <a:t>p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≥ p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… ≥ </a:t>
            </a:r>
            <a:r>
              <a:rPr lang="en-US" altLang="zh-CN" sz="2400" dirty="0" err="1"/>
              <a:t>p</a:t>
            </a:r>
            <a:r>
              <a:rPr lang="en-US" altLang="zh-CN" sz="2400" baseline="-25000" dirty="0" err="1"/>
              <a:t>n</a:t>
            </a:r>
            <a:r>
              <a:rPr lang="en-US" altLang="zh-CN" sz="2400" dirty="0"/>
              <a:t>, b=min{</a:t>
            </a:r>
            <a:r>
              <a:rPr lang="en-US" altLang="zh-CN" sz="2400" dirty="0" err="1"/>
              <a:t>n,max</a:t>
            </a:r>
            <a:r>
              <a:rPr lang="en-US" altLang="zh-CN" sz="2400" dirty="0"/>
              <a:t>{</a:t>
            </a:r>
            <a:r>
              <a:rPr lang="en-US" altLang="zh-CN" sz="2400" dirty="0" err="1"/>
              <a:t>d</a:t>
            </a:r>
            <a:r>
              <a:rPr lang="en-US" altLang="zh-CN" sz="2400" baseline="-25000" dirty="0" err="1"/>
              <a:t>j</a:t>
            </a:r>
            <a:r>
              <a:rPr lang="en-US" altLang="zh-CN" sz="2400" dirty="0"/>
              <a:t>}}</a:t>
            </a:r>
            <a:endParaRPr lang="en-US" altLang="zh-CN" sz="24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integer b, D(n), J(n), F(0:b), P(0:b)</a:t>
            </a:r>
            <a:endParaRPr lang="en-US" altLang="zh-CN" sz="24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for </a:t>
            </a:r>
            <a:r>
              <a:rPr lang="en-US" altLang="zh-CN" sz="2400" dirty="0" err="1"/>
              <a:t>i</a:t>
            </a:r>
            <a:r>
              <a:rPr lang="en-US" altLang="zh-CN" sz="2400" dirty="0">
                <a:solidFill>
                  <a:schemeClr val="tx2"/>
                </a:solidFill>
              </a:rPr>
              <a:t> </a:t>
            </a:r>
            <a:r>
              <a:rPr lang="en-US" altLang="zh-CN" sz="2400" dirty="0"/>
              <a:t>←0 to </a:t>
            </a:r>
            <a:r>
              <a:rPr lang="en-US" altLang="zh-CN" sz="2400" dirty="0">
                <a:solidFill>
                  <a:srgbClr val="FF0000"/>
                </a:solidFill>
              </a:rPr>
              <a:t>b</a:t>
            </a:r>
            <a:r>
              <a:rPr lang="en-US" altLang="zh-CN" sz="2400" dirty="0"/>
              <a:t> do</a:t>
            </a:r>
            <a:endParaRPr lang="en-US" altLang="zh-CN" sz="24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   F(</a:t>
            </a:r>
            <a:r>
              <a:rPr lang="en-US" altLang="zh-CN" sz="2400" dirty="0" err="1"/>
              <a:t>i</a:t>
            </a:r>
            <a:r>
              <a:rPr lang="en-US" altLang="zh-CN" sz="2400" dirty="0"/>
              <a:t>) ←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; P(</a:t>
            </a:r>
            <a:r>
              <a:rPr lang="en-US" altLang="zh-CN" sz="2400" dirty="0" err="1"/>
              <a:t>i</a:t>
            </a:r>
            <a:r>
              <a:rPr lang="en-US" altLang="zh-CN" sz="2400" dirty="0"/>
              <a:t>) ← -1</a:t>
            </a:r>
            <a:endParaRPr lang="en-US" altLang="zh-CN" sz="24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repeat</a:t>
            </a:r>
            <a:endParaRPr lang="en-US" altLang="zh-CN" sz="24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k← 0</a:t>
            </a:r>
            <a:endParaRPr lang="en-US" altLang="zh-CN" sz="24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for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 ←1 to n do</a:t>
            </a:r>
            <a:endParaRPr lang="en-US" altLang="zh-CN" sz="24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   </a:t>
            </a:r>
            <a:r>
              <a:rPr lang="en-US" altLang="zh-CN" sz="2400" dirty="0">
                <a:solidFill>
                  <a:schemeClr val="tx2"/>
                </a:solidFill>
              </a:rPr>
              <a:t>j</a:t>
            </a:r>
            <a:r>
              <a:rPr lang="en-US" altLang="zh-CN" sz="2400" dirty="0"/>
              <a:t>← FIND(min(n, D(</a:t>
            </a:r>
            <a:r>
              <a:rPr lang="en-US" altLang="zh-CN" sz="2400" dirty="0" err="1"/>
              <a:t>i</a:t>
            </a:r>
            <a:r>
              <a:rPr lang="en-US" altLang="zh-CN" sz="2400" dirty="0"/>
              <a:t>))) </a:t>
            </a:r>
            <a:endParaRPr lang="en-US" altLang="zh-CN" sz="24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   if F(j) ≠0 then k ←k+1;J(k) ←</a:t>
            </a:r>
            <a:r>
              <a:rPr lang="en-US" altLang="zh-CN" sz="2400" dirty="0" err="1"/>
              <a:t>i</a:t>
            </a:r>
            <a:r>
              <a:rPr lang="en-US" altLang="zh-CN" sz="2400" dirty="0"/>
              <a:t>; </a:t>
            </a:r>
            <a:endParaRPr lang="en-US" altLang="zh-CN" sz="24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                   </a:t>
            </a:r>
            <a:r>
              <a:rPr lang="en-US" altLang="zh-CN" sz="2400" dirty="0" err="1"/>
              <a:t>l←FIND</a:t>
            </a:r>
            <a:r>
              <a:rPr lang="en-US" altLang="zh-CN" sz="2400" dirty="0"/>
              <a:t>(F(j)-1);call UNION(</a:t>
            </a:r>
            <a:r>
              <a:rPr lang="en-US" altLang="zh-CN" sz="2400" dirty="0" err="1"/>
              <a:t>l,j</a:t>
            </a:r>
            <a:r>
              <a:rPr lang="en-US" altLang="zh-CN" sz="2400" dirty="0"/>
              <a:t>);</a:t>
            </a:r>
            <a:endParaRPr lang="en-US" altLang="zh-CN" sz="24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                   F(j) ← F(l)</a:t>
            </a:r>
            <a:endParaRPr lang="en-US" altLang="zh-CN" sz="24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   </a:t>
            </a:r>
            <a:r>
              <a:rPr lang="en-US" altLang="zh-CN" sz="2400" dirty="0" err="1"/>
              <a:t>endif</a:t>
            </a:r>
            <a:endParaRPr lang="en-US" altLang="zh-CN" sz="24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repeat</a:t>
            </a:r>
            <a:endParaRPr lang="en-US" altLang="zh-CN" sz="24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End FJS</a:t>
            </a:r>
            <a:endParaRPr lang="en-US" altLang="zh-CN" sz="2400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>
          <a:xfrm>
            <a:off x="528284" y="157164"/>
            <a:ext cx="8229600" cy="969356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4000" dirty="0"/>
              <a:t>算法示例</a:t>
            </a:r>
            <a:endParaRPr lang="en-US" altLang="zh-CN" sz="4000" dirty="0"/>
          </a:p>
        </p:txBody>
      </p:sp>
      <p:sp>
        <p:nvSpPr>
          <p:cNvPr id="63492" name="Rectangle 3"/>
          <p:cNvSpPr>
            <a:spLocks noGrp="1" noChangeArrowheads="1"/>
          </p:cNvSpPr>
          <p:nvPr>
            <p:ph idx="1"/>
          </p:nvPr>
        </p:nvSpPr>
        <p:spPr>
          <a:xfrm>
            <a:off x="623392" y="1112452"/>
            <a:ext cx="5504534" cy="1657350"/>
          </a:xfrm>
        </p:spPr>
        <p:txBody>
          <a:bodyPr>
            <a:normAutofit/>
          </a:bodyPr>
          <a:lstStyle/>
          <a:p>
            <a:pPr eaLnBrk="1" hangingPunct="1">
              <a:spcBef>
                <a:spcPts val="0"/>
              </a:spcBef>
            </a:pPr>
            <a:r>
              <a:rPr lang="zh-CN" altLang="en-US" sz="2400" dirty="0"/>
              <a:t>设</a:t>
            </a:r>
            <a:r>
              <a:rPr lang="en-US" altLang="zh-CN" sz="2400" dirty="0"/>
              <a:t>n=7</a:t>
            </a:r>
            <a:r>
              <a:rPr lang="zh-CN" altLang="en-US" sz="2400" dirty="0"/>
              <a:t>，</a:t>
            </a:r>
            <a:endParaRPr lang="zh-CN" altLang="en-US" sz="2400" dirty="0"/>
          </a:p>
          <a:p>
            <a:pPr eaLnBrk="1" hangingPunct="1">
              <a:spcBef>
                <a:spcPts val="0"/>
              </a:spcBef>
            </a:pPr>
            <a:r>
              <a:rPr lang="en-US" altLang="zh-CN" sz="2400" dirty="0"/>
              <a:t>(p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, p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, …,p</a:t>
            </a:r>
            <a:r>
              <a:rPr lang="en-US" altLang="zh-CN" sz="2400" baseline="-25000" dirty="0"/>
              <a:t>7</a:t>
            </a:r>
            <a:r>
              <a:rPr lang="en-US" altLang="zh-CN" sz="2400" dirty="0"/>
              <a:t>)=(35,30,25,20,15,10,5)</a:t>
            </a:r>
            <a:endParaRPr lang="en-US" altLang="zh-CN" sz="2400" dirty="0"/>
          </a:p>
          <a:p>
            <a:pPr eaLnBrk="1" hangingPunct="1">
              <a:spcBef>
                <a:spcPts val="0"/>
              </a:spcBef>
            </a:pPr>
            <a:r>
              <a:rPr lang="en-US" altLang="zh-CN" sz="2400" dirty="0"/>
              <a:t>(d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, d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, …,d</a:t>
            </a:r>
            <a:r>
              <a:rPr lang="en-US" altLang="zh-CN" sz="2400" baseline="-25000" dirty="0"/>
              <a:t>7</a:t>
            </a:r>
            <a:r>
              <a:rPr lang="en-US" altLang="zh-CN" sz="2400" dirty="0"/>
              <a:t>)=(4,2,4,3,4,8,3)</a:t>
            </a:r>
            <a:endParaRPr lang="en-US" altLang="zh-CN" sz="2400" dirty="0"/>
          </a:p>
        </p:txBody>
      </p:sp>
      <p:graphicFrame>
        <p:nvGraphicFramePr>
          <p:cNvPr id="51383" name="Object 183"/>
          <p:cNvGraphicFramePr>
            <a:graphicFrameLocks noChangeAspect="1"/>
          </p:cNvGraphicFramePr>
          <p:nvPr/>
        </p:nvGraphicFramePr>
        <p:xfrm>
          <a:off x="9696450" y="3355032"/>
          <a:ext cx="268288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Equation" r:id="rId1" imgW="127000" imgH="203200" progId="Equation.DSMT4">
                  <p:embed/>
                </p:oleObj>
              </mc:Choice>
              <mc:Fallback>
                <p:oleObj name="Equation" r:id="rId1" imgW="127000" imgH="203200" progId="Equation.DSMT4">
                  <p:embed/>
                  <p:pic>
                    <p:nvPicPr>
                      <p:cNvPr id="0" name="Object 1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96450" y="3355032"/>
                        <a:ext cx="268288" cy="433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414" name="Text Box 214"/>
          <p:cNvSpPr txBox="1">
            <a:spLocks noChangeArrowheads="1"/>
          </p:cNvSpPr>
          <p:nvPr/>
        </p:nvSpPr>
        <p:spPr bwMode="auto">
          <a:xfrm>
            <a:off x="1055440" y="2564904"/>
            <a:ext cx="660400" cy="72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0" dirty="0">
                <a:latin typeface="幼圆" panose="02010509060101010101" pitchFamily="49" charset="-122"/>
                <a:ea typeface="幼圆" panose="02010509060101010101" pitchFamily="49" charset="-122"/>
                <a:cs typeface="Times New Roman" panose="02020603050405020304" pitchFamily="18" charset="0"/>
              </a:rPr>
              <a:t>考虑</a:t>
            </a:r>
            <a:endParaRPr lang="zh-CN" altLang="en-US" sz="2000" b="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0" dirty="0">
                <a:latin typeface="幼圆" panose="02010509060101010101" pitchFamily="49" charset="-122"/>
                <a:ea typeface="幼圆" panose="02010509060101010101" pitchFamily="49" charset="-122"/>
                <a:cs typeface="Times New Roman" panose="02020603050405020304" pitchFamily="18" charset="0"/>
              </a:rPr>
              <a:t>作业</a:t>
            </a:r>
            <a:endParaRPr lang="zh-CN" altLang="en-US" sz="2000" b="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51411" name="Text Box 211"/>
          <p:cNvSpPr txBox="1">
            <a:spLocks noChangeArrowheads="1"/>
          </p:cNvSpPr>
          <p:nvPr/>
        </p:nvSpPr>
        <p:spPr bwMode="auto">
          <a:xfrm>
            <a:off x="6898524" y="2687101"/>
            <a:ext cx="731222" cy="30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0" dirty="0">
                <a:latin typeface="幼圆" panose="02010509060101010101" pitchFamily="49" charset="-122"/>
                <a:ea typeface="幼圆" panose="02010509060101010101" pitchFamily="49" charset="-122"/>
                <a:cs typeface="Times New Roman" panose="02020603050405020304" pitchFamily="18" charset="0"/>
              </a:rPr>
              <a:t>树</a:t>
            </a:r>
            <a:r>
              <a:rPr lang="en-US" altLang="zh-CN" sz="2000" b="0" dirty="0">
                <a:ea typeface="幼圆" panose="02010509060101010101" pitchFamily="49" charset="-122"/>
                <a:cs typeface="Arial" panose="020B0604020202020204" pitchFamily="34" charset="0"/>
              </a:rPr>
              <a:t>P</a:t>
            </a:r>
            <a:endParaRPr lang="zh-CN" altLang="en-US" sz="2000" b="0" dirty="0">
              <a:ea typeface="幼圆" panose="020105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51410" name="Text Box 210"/>
          <p:cNvSpPr txBox="1">
            <a:spLocks noChangeArrowheads="1"/>
          </p:cNvSpPr>
          <p:nvPr/>
        </p:nvSpPr>
        <p:spPr bwMode="auto">
          <a:xfrm>
            <a:off x="9757420" y="2708920"/>
            <a:ext cx="227012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endParaRPr lang="en-US" altLang="zh-CN" sz="2000" b="0" dirty="0"/>
          </a:p>
        </p:txBody>
      </p:sp>
      <p:sp>
        <p:nvSpPr>
          <p:cNvPr id="51409" name="Text Box 209"/>
          <p:cNvSpPr txBox="1">
            <a:spLocks noChangeArrowheads="1"/>
          </p:cNvSpPr>
          <p:nvPr/>
        </p:nvSpPr>
        <p:spPr bwMode="auto">
          <a:xfrm>
            <a:off x="1207562" y="3415718"/>
            <a:ext cx="3412922" cy="35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0" dirty="0">
                <a:latin typeface="幼圆" panose="02010509060101010101" pitchFamily="49" charset="-122"/>
                <a:ea typeface="幼圆" panose="02010509060101010101" pitchFamily="49" charset="-122"/>
                <a:cs typeface="Arial" panose="020B0604020202020204" pitchFamily="34" charset="0"/>
              </a:rPr>
              <a:t>无</a:t>
            </a:r>
            <a:r>
              <a:rPr lang="zh-CN" altLang="en-US" sz="2000" b="0" dirty="0">
                <a:cs typeface="Arial" panose="020B0604020202020204" pitchFamily="34" charset="0"/>
              </a:rPr>
              <a:t>         </a:t>
            </a:r>
            <a:r>
              <a:rPr lang="en-US" altLang="zh-CN" sz="2000" b="0" dirty="0">
                <a:cs typeface="Arial" panose="020B0604020202020204" pitchFamily="34" charset="0"/>
              </a:rPr>
              <a:t>0  1  2  3  4  5   6  7</a:t>
            </a:r>
            <a:endParaRPr lang="en-US" altLang="zh-CN" sz="2000" b="0" dirty="0">
              <a:cs typeface="Arial" panose="020B0604020202020204" pitchFamily="34" charset="0"/>
            </a:endParaRPr>
          </a:p>
        </p:txBody>
      </p:sp>
      <p:grpSp>
        <p:nvGrpSpPr>
          <p:cNvPr id="3" name="Group 184"/>
          <p:cNvGrpSpPr/>
          <p:nvPr/>
        </p:nvGrpSpPr>
        <p:grpSpPr bwMode="auto">
          <a:xfrm>
            <a:off x="4924449" y="3074045"/>
            <a:ext cx="3979863" cy="713913"/>
            <a:chOff x="6314" y="1935"/>
            <a:chExt cx="3252" cy="645"/>
          </a:xfrm>
        </p:grpSpPr>
        <p:grpSp>
          <p:nvGrpSpPr>
            <p:cNvPr id="63531" name="Group 206"/>
            <p:cNvGrpSpPr/>
            <p:nvPr/>
          </p:nvGrpSpPr>
          <p:grpSpPr bwMode="auto">
            <a:xfrm>
              <a:off x="6314" y="1935"/>
              <a:ext cx="358" cy="645"/>
              <a:chOff x="7362" y="2505"/>
              <a:chExt cx="358" cy="645"/>
            </a:xfrm>
          </p:grpSpPr>
          <p:sp>
            <p:nvSpPr>
              <p:cNvPr id="63553" name="Oval 208"/>
              <p:cNvSpPr>
                <a:spLocks noChangeArrowheads="1"/>
              </p:cNvSpPr>
              <p:nvPr/>
            </p:nvSpPr>
            <p:spPr bwMode="auto">
              <a:xfrm>
                <a:off x="7362" y="2775"/>
                <a:ext cx="358" cy="375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b="0">
                    <a:cs typeface="Arial" panose="020B0604020202020204" pitchFamily="34" charset="0"/>
                  </a:rPr>
                  <a:t>-1</a:t>
                </a:r>
                <a:endParaRPr lang="en-US" altLang="zh-CN" sz="2000" b="0">
                  <a:cs typeface="Arial" panose="020B0604020202020204" pitchFamily="34" charset="0"/>
                </a:endParaRPr>
              </a:p>
            </p:txBody>
          </p:sp>
          <p:sp>
            <p:nvSpPr>
              <p:cNvPr id="63554" name="Text Box 207"/>
              <p:cNvSpPr txBox="1">
                <a:spLocks noChangeArrowheads="1"/>
              </p:cNvSpPr>
              <p:nvPr/>
            </p:nvSpPr>
            <p:spPr bwMode="auto">
              <a:xfrm>
                <a:off x="7484" y="2505"/>
                <a:ext cx="136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b="0">
                    <a:cs typeface="Arial" panose="020B0604020202020204" pitchFamily="34" charset="0"/>
                  </a:rPr>
                  <a:t>0</a:t>
                </a:r>
                <a:endParaRPr lang="en-US" altLang="zh-CN" sz="2000" b="0"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63532" name="Group 203"/>
            <p:cNvGrpSpPr/>
            <p:nvPr/>
          </p:nvGrpSpPr>
          <p:grpSpPr bwMode="auto">
            <a:xfrm>
              <a:off x="6718" y="1935"/>
              <a:ext cx="358" cy="645"/>
              <a:chOff x="7362" y="2505"/>
              <a:chExt cx="358" cy="645"/>
            </a:xfrm>
          </p:grpSpPr>
          <p:sp>
            <p:nvSpPr>
              <p:cNvPr id="63551" name="Oval 205"/>
              <p:cNvSpPr>
                <a:spLocks noChangeArrowheads="1"/>
              </p:cNvSpPr>
              <p:nvPr/>
            </p:nvSpPr>
            <p:spPr bwMode="auto">
              <a:xfrm>
                <a:off x="7362" y="2775"/>
                <a:ext cx="358" cy="375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b="0">
                    <a:cs typeface="Arial" panose="020B0604020202020204" pitchFamily="34" charset="0"/>
                  </a:rPr>
                  <a:t>-1</a:t>
                </a:r>
                <a:endParaRPr lang="en-US" altLang="zh-CN" sz="2000" b="0">
                  <a:cs typeface="Arial" panose="020B0604020202020204" pitchFamily="34" charset="0"/>
                </a:endParaRPr>
              </a:p>
            </p:txBody>
          </p:sp>
          <p:sp>
            <p:nvSpPr>
              <p:cNvPr id="63552" name="Text Box 204"/>
              <p:cNvSpPr txBox="1">
                <a:spLocks noChangeArrowheads="1"/>
              </p:cNvSpPr>
              <p:nvPr/>
            </p:nvSpPr>
            <p:spPr bwMode="auto">
              <a:xfrm>
                <a:off x="7484" y="2505"/>
                <a:ext cx="136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b="0">
                    <a:cs typeface="Arial" panose="020B0604020202020204" pitchFamily="34" charset="0"/>
                  </a:rPr>
                  <a:t>1</a:t>
                </a:r>
                <a:endParaRPr lang="en-US" altLang="zh-CN" sz="2000" b="0"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63533" name="Group 200"/>
            <p:cNvGrpSpPr/>
            <p:nvPr/>
          </p:nvGrpSpPr>
          <p:grpSpPr bwMode="auto">
            <a:xfrm>
              <a:off x="7138" y="1935"/>
              <a:ext cx="358" cy="645"/>
              <a:chOff x="7362" y="2505"/>
              <a:chExt cx="358" cy="645"/>
            </a:xfrm>
          </p:grpSpPr>
          <p:sp>
            <p:nvSpPr>
              <p:cNvPr id="63549" name="Oval 202"/>
              <p:cNvSpPr>
                <a:spLocks noChangeArrowheads="1"/>
              </p:cNvSpPr>
              <p:nvPr/>
            </p:nvSpPr>
            <p:spPr bwMode="auto">
              <a:xfrm>
                <a:off x="7362" y="2775"/>
                <a:ext cx="358" cy="375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b="0">
                    <a:cs typeface="Arial" panose="020B0604020202020204" pitchFamily="34" charset="0"/>
                  </a:rPr>
                  <a:t>-1</a:t>
                </a:r>
                <a:endParaRPr lang="en-US" altLang="zh-CN" sz="2000" b="0">
                  <a:cs typeface="Arial" panose="020B0604020202020204" pitchFamily="34" charset="0"/>
                </a:endParaRPr>
              </a:p>
            </p:txBody>
          </p:sp>
          <p:sp>
            <p:nvSpPr>
              <p:cNvPr id="63550" name="Text Box 201"/>
              <p:cNvSpPr txBox="1">
                <a:spLocks noChangeArrowheads="1"/>
              </p:cNvSpPr>
              <p:nvPr/>
            </p:nvSpPr>
            <p:spPr bwMode="auto">
              <a:xfrm>
                <a:off x="7484" y="2505"/>
                <a:ext cx="136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b="0">
                    <a:cs typeface="Arial" panose="020B0604020202020204" pitchFamily="34" charset="0"/>
                  </a:rPr>
                  <a:t>2</a:t>
                </a:r>
                <a:endParaRPr lang="en-US" altLang="zh-CN" sz="2000" b="0"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63534" name="Group 197"/>
            <p:cNvGrpSpPr/>
            <p:nvPr/>
          </p:nvGrpSpPr>
          <p:grpSpPr bwMode="auto">
            <a:xfrm>
              <a:off x="7556" y="1935"/>
              <a:ext cx="358" cy="645"/>
              <a:chOff x="7362" y="2505"/>
              <a:chExt cx="358" cy="645"/>
            </a:xfrm>
          </p:grpSpPr>
          <p:sp>
            <p:nvSpPr>
              <p:cNvPr id="63547" name="Oval 199"/>
              <p:cNvSpPr>
                <a:spLocks noChangeArrowheads="1"/>
              </p:cNvSpPr>
              <p:nvPr/>
            </p:nvSpPr>
            <p:spPr bwMode="auto">
              <a:xfrm>
                <a:off x="7362" y="2775"/>
                <a:ext cx="358" cy="375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b="0">
                    <a:cs typeface="Arial" panose="020B0604020202020204" pitchFamily="34" charset="0"/>
                  </a:rPr>
                  <a:t>-1</a:t>
                </a:r>
                <a:endParaRPr lang="en-US" altLang="zh-CN" sz="2000" b="0">
                  <a:cs typeface="Arial" panose="020B0604020202020204" pitchFamily="34" charset="0"/>
                </a:endParaRPr>
              </a:p>
            </p:txBody>
          </p:sp>
          <p:sp>
            <p:nvSpPr>
              <p:cNvPr id="63548" name="Text Box 198"/>
              <p:cNvSpPr txBox="1">
                <a:spLocks noChangeArrowheads="1"/>
              </p:cNvSpPr>
              <p:nvPr/>
            </p:nvSpPr>
            <p:spPr bwMode="auto">
              <a:xfrm>
                <a:off x="7484" y="2505"/>
                <a:ext cx="136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b="0">
                    <a:cs typeface="Arial" panose="020B0604020202020204" pitchFamily="34" charset="0"/>
                  </a:rPr>
                  <a:t>3</a:t>
                </a:r>
                <a:endParaRPr lang="en-US" altLang="zh-CN" sz="2000" b="0"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63535" name="Group 194"/>
            <p:cNvGrpSpPr/>
            <p:nvPr/>
          </p:nvGrpSpPr>
          <p:grpSpPr bwMode="auto">
            <a:xfrm>
              <a:off x="7950" y="1935"/>
              <a:ext cx="358" cy="645"/>
              <a:chOff x="7362" y="2505"/>
              <a:chExt cx="358" cy="645"/>
            </a:xfrm>
          </p:grpSpPr>
          <p:sp>
            <p:nvSpPr>
              <p:cNvPr id="63545" name="Oval 196"/>
              <p:cNvSpPr>
                <a:spLocks noChangeArrowheads="1"/>
              </p:cNvSpPr>
              <p:nvPr/>
            </p:nvSpPr>
            <p:spPr bwMode="auto">
              <a:xfrm>
                <a:off x="7362" y="2775"/>
                <a:ext cx="358" cy="375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b="0">
                    <a:cs typeface="Arial" panose="020B0604020202020204" pitchFamily="34" charset="0"/>
                  </a:rPr>
                  <a:t>-1</a:t>
                </a:r>
                <a:endParaRPr lang="en-US" altLang="zh-CN" sz="2000" b="0">
                  <a:cs typeface="Arial" panose="020B0604020202020204" pitchFamily="34" charset="0"/>
                </a:endParaRPr>
              </a:p>
            </p:txBody>
          </p:sp>
          <p:sp>
            <p:nvSpPr>
              <p:cNvPr id="63546" name="Text Box 195"/>
              <p:cNvSpPr txBox="1">
                <a:spLocks noChangeArrowheads="1"/>
              </p:cNvSpPr>
              <p:nvPr/>
            </p:nvSpPr>
            <p:spPr bwMode="auto">
              <a:xfrm>
                <a:off x="7484" y="2505"/>
                <a:ext cx="136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b="0">
                    <a:cs typeface="Arial" panose="020B0604020202020204" pitchFamily="34" charset="0"/>
                  </a:rPr>
                  <a:t>4</a:t>
                </a:r>
                <a:endParaRPr lang="en-US" altLang="zh-CN" sz="2000" b="0"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63536" name="Group 191"/>
            <p:cNvGrpSpPr/>
            <p:nvPr/>
          </p:nvGrpSpPr>
          <p:grpSpPr bwMode="auto">
            <a:xfrm>
              <a:off x="8368" y="1935"/>
              <a:ext cx="358" cy="645"/>
              <a:chOff x="7362" y="2505"/>
              <a:chExt cx="358" cy="645"/>
            </a:xfrm>
          </p:grpSpPr>
          <p:sp>
            <p:nvSpPr>
              <p:cNvPr id="63543" name="Oval 193"/>
              <p:cNvSpPr>
                <a:spLocks noChangeArrowheads="1"/>
              </p:cNvSpPr>
              <p:nvPr/>
            </p:nvSpPr>
            <p:spPr bwMode="auto">
              <a:xfrm>
                <a:off x="7362" y="2775"/>
                <a:ext cx="358" cy="375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b="0">
                    <a:cs typeface="Arial" panose="020B0604020202020204" pitchFamily="34" charset="0"/>
                  </a:rPr>
                  <a:t>-1</a:t>
                </a:r>
                <a:endParaRPr lang="en-US" altLang="zh-CN" sz="2000" b="0">
                  <a:cs typeface="Arial" panose="020B0604020202020204" pitchFamily="34" charset="0"/>
                </a:endParaRPr>
              </a:p>
            </p:txBody>
          </p:sp>
          <p:sp>
            <p:nvSpPr>
              <p:cNvPr id="63544" name="Text Box 192"/>
              <p:cNvSpPr txBox="1">
                <a:spLocks noChangeArrowheads="1"/>
              </p:cNvSpPr>
              <p:nvPr/>
            </p:nvSpPr>
            <p:spPr bwMode="auto">
              <a:xfrm>
                <a:off x="7484" y="2505"/>
                <a:ext cx="136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b="0">
                    <a:cs typeface="Arial" panose="020B0604020202020204" pitchFamily="34" charset="0"/>
                  </a:rPr>
                  <a:t>5</a:t>
                </a:r>
                <a:endParaRPr lang="en-US" altLang="zh-CN" sz="2000" b="0"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63537" name="Group 188"/>
            <p:cNvGrpSpPr/>
            <p:nvPr/>
          </p:nvGrpSpPr>
          <p:grpSpPr bwMode="auto">
            <a:xfrm>
              <a:off x="8774" y="1935"/>
              <a:ext cx="358" cy="645"/>
              <a:chOff x="7362" y="2505"/>
              <a:chExt cx="358" cy="645"/>
            </a:xfrm>
          </p:grpSpPr>
          <p:sp>
            <p:nvSpPr>
              <p:cNvPr id="63541" name="Oval 190"/>
              <p:cNvSpPr>
                <a:spLocks noChangeArrowheads="1"/>
              </p:cNvSpPr>
              <p:nvPr/>
            </p:nvSpPr>
            <p:spPr bwMode="auto">
              <a:xfrm>
                <a:off x="7362" y="2775"/>
                <a:ext cx="358" cy="375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b="0">
                    <a:cs typeface="Arial" panose="020B0604020202020204" pitchFamily="34" charset="0"/>
                  </a:rPr>
                  <a:t>-1</a:t>
                </a:r>
                <a:endParaRPr lang="en-US" altLang="zh-CN" sz="2000" b="0">
                  <a:cs typeface="Arial" panose="020B0604020202020204" pitchFamily="34" charset="0"/>
                </a:endParaRPr>
              </a:p>
            </p:txBody>
          </p:sp>
          <p:sp>
            <p:nvSpPr>
              <p:cNvPr id="63542" name="Text Box 189"/>
              <p:cNvSpPr txBox="1">
                <a:spLocks noChangeArrowheads="1"/>
              </p:cNvSpPr>
              <p:nvPr/>
            </p:nvSpPr>
            <p:spPr bwMode="auto">
              <a:xfrm>
                <a:off x="7484" y="2505"/>
                <a:ext cx="136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b="0">
                    <a:cs typeface="Arial" panose="020B0604020202020204" pitchFamily="34" charset="0"/>
                  </a:rPr>
                  <a:t>6</a:t>
                </a:r>
                <a:endParaRPr lang="en-US" altLang="zh-CN" sz="2000" b="0"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63538" name="Group 185"/>
            <p:cNvGrpSpPr/>
            <p:nvPr/>
          </p:nvGrpSpPr>
          <p:grpSpPr bwMode="auto">
            <a:xfrm>
              <a:off x="9208" y="1935"/>
              <a:ext cx="358" cy="645"/>
              <a:chOff x="7362" y="2505"/>
              <a:chExt cx="358" cy="645"/>
            </a:xfrm>
          </p:grpSpPr>
          <p:sp>
            <p:nvSpPr>
              <p:cNvPr id="63539" name="Oval 187"/>
              <p:cNvSpPr>
                <a:spLocks noChangeArrowheads="1"/>
              </p:cNvSpPr>
              <p:nvPr/>
            </p:nvSpPr>
            <p:spPr bwMode="auto">
              <a:xfrm>
                <a:off x="7362" y="2775"/>
                <a:ext cx="358" cy="375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b="0">
                    <a:cs typeface="Arial" panose="020B0604020202020204" pitchFamily="34" charset="0"/>
                  </a:rPr>
                  <a:t>-1</a:t>
                </a:r>
                <a:endParaRPr lang="en-US" altLang="zh-CN" sz="2000" b="0">
                  <a:cs typeface="Arial" panose="020B0604020202020204" pitchFamily="34" charset="0"/>
                </a:endParaRPr>
              </a:p>
            </p:txBody>
          </p:sp>
          <p:sp>
            <p:nvSpPr>
              <p:cNvPr id="63540" name="Text Box 186"/>
              <p:cNvSpPr txBox="1">
                <a:spLocks noChangeArrowheads="1"/>
              </p:cNvSpPr>
              <p:nvPr/>
            </p:nvSpPr>
            <p:spPr bwMode="auto">
              <a:xfrm>
                <a:off x="7484" y="2505"/>
                <a:ext cx="136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b="0">
                    <a:cs typeface="Arial" panose="020B0604020202020204" pitchFamily="34" charset="0"/>
                  </a:rPr>
                  <a:t>7</a:t>
                </a:r>
                <a:endParaRPr lang="en-US" altLang="zh-CN" sz="2000" b="0"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63500" name="Text Box 182"/>
          <p:cNvSpPr txBox="1">
            <a:spLocks noChangeArrowheads="1"/>
          </p:cNvSpPr>
          <p:nvPr/>
        </p:nvSpPr>
        <p:spPr bwMode="auto">
          <a:xfrm>
            <a:off x="7364414" y="3559821"/>
            <a:ext cx="6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000" b="0">
              <a:latin typeface="Verdana" panose="020B0604030504040204" pitchFamily="34" charset="0"/>
            </a:endParaRPr>
          </a:p>
        </p:txBody>
      </p:sp>
      <p:sp>
        <p:nvSpPr>
          <p:cNvPr id="51381" name="Text Box 181"/>
          <p:cNvSpPr txBox="1">
            <a:spLocks noChangeArrowheads="1"/>
          </p:cNvSpPr>
          <p:nvPr/>
        </p:nvSpPr>
        <p:spPr bwMode="auto">
          <a:xfrm>
            <a:off x="2076581" y="4468270"/>
            <a:ext cx="2879725" cy="35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0" dirty="0">
                <a:cs typeface="Arial" panose="020B0604020202020204" pitchFamily="34" charset="0"/>
              </a:rPr>
              <a:t>0  1  2  3  </a:t>
            </a:r>
            <a:r>
              <a:rPr lang="en-US" altLang="zh-CN" sz="2000" b="0" dirty="0">
                <a:solidFill>
                  <a:srgbClr val="FF0000"/>
                </a:solidFill>
                <a:cs typeface="Arial" panose="020B0604020202020204" pitchFamily="34" charset="0"/>
              </a:rPr>
              <a:t>3</a:t>
            </a:r>
            <a:r>
              <a:rPr lang="en-US" altLang="zh-CN" sz="2000" b="0" dirty="0">
                <a:cs typeface="Arial" panose="020B0604020202020204" pitchFamily="34" charset="0"/>
              </a:rPr>
              <a:t>  5  6   7</a:t>
            </a:r>
            <a:endParaRPr lang="en-US" altLang="zh-CN" sz="2000" b="0" dirty="0">
              <a:cs typeface="Arial" panose="020B0604020202020204" pitchFamily="34" charset="0"/>
            </a:endParaRPr>
          </a:p>
        </p:txBody>
      </p:sp>
      <p:grpSp>
        <p:nvGrpSpPr>
          <p:cNvPr id="11" name="Group 155"/>
          <p:cNvGrpSpPr/>
          <p:nvPr/>
        </p:nvGrpSpPr>
        <p:grpSpPr bwMode="auto">
          <a:xfrm>
            <a:off x="4943476" y="4090047"/>
            <a:ext cx="3448725" cy="1452621"/>
            <a:chOff x="5894" y="2706"/>
            <a:chExt cx="2892" cy="1338"/>
          </a:xfrm>
        </p:grpSpPr>
        <p:grpSp>
          <p:nvGrpSpPr>
            <p:cNvPr id="63506" name="Group 178"/>
            <p:cNvGrpSpPr/>
            <p:nvPr/>
          </p:nvGrpSpPr>
          <p:grpSpPr bwMode="auto">
            <a:xfrm>
              <a:off x="5894" y="2712"/>
              <a:ext cx="358" cy="645"/>
              <a:chOff x="7362" y="2505"/>
              <a:chExt cx="358" cy="645"/>
            </a:xfrm>
          </p:grpSpPr>
          <p:sp>
            <p:nvSpPr>
              <p:cNvPr id="63529" name="Oval 180"/>
              <p:cNvSpPr>
                <a:spLocks noChangeArrowheads="1"/>
              </p:cNvSpPr>
              <p:nvPr/>
            </p:nvSpPr>
            <p:spPr bwMode="auto">
              <a:xfrm>
                <a:off x="7362" y="2775"/>
                <a:ext cx="358" cy="375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b="0">
                    <a:cs typeface="Arial" panose="020B0604020202020204" pitchFamily="34" charset="0"/>
                  </a:rPr>
                  <a:t>-1</a:t>
                </a:r>
                <a:endParaRPr lang="en-US" altLang="zh-CN" sz="2000" b="0">
                  <a:cs typeface="Arial" panose="020B0604020202020204" pitchFamily="34" charset="0"/>
                </a:endParaRPr>
              </a:p>
            </p:txBody>
          </p:sp>
          <p:sp>
            <p:nvSpPr>
              <p:cNvPr id="63530" name="Text Box 179"/>
              <p:cNvSpPr txBox="1">
                <a:spLocks noChangeArrowheads="1"/>
              </p:cNvSpPr>
              <p:nvPr/>
            </p:nvSpPr>
            <p:spPr bwMode="auto">
              <a:xfrm>
                <a:off x="7484" y="2505"/>
                <a:ext cx="136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b="0">
                    <a:cs typeface="Arial" panose="020B0604020202020204" pitchFamily="34" charset="0"/>
                  </a:rPr>
                  <a:t>0</a:t>
                </a:r>
                <a:endParaRPr lang="en-US" altLang="zh-CN" sz="2000" b="0"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63507" name="Group 175"/>
            <p:cNvGrpSpPr/>
            <p:nvPr/>
          </p:nvGrpSpPr>
          <p:grpSpPr bwMode="auto">
            <a:xfrm>
              <a:off x="6298" y="2712"/>
              <a:ext cx="358" cy="645"/>
              <a:chOff x="7362" y="2505"/>
              <a:chExt cx="358" cy="645"/>
            </a:xfrm>
          </p:grpSpPr>
          <p:sp>
            <p:nvSpPr>
              <p:cNvPr id="63527" name="Oval 177"/>
              <p:cNvSpPr>
                <a:spLocks noChangeArrowheads="1"/>
              </p:cNvSpPr>
              <p:nvPr/>
            </p:nvSpPr>
            <p:spPr bwMode="auto">
              <a:xfrm>
                <a:off x="7362" y="2775"/>
                <a:ext cx="358" cy="375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b="0">
                    <a:cs typeface="Arial" panose="020B0604020202020204" pitchFamily="34" charset="0"/>
                  </a:rPr>
                  <a:t>-1</a:t>
                </a:r>
                <a:endParaRPr lang="en-US" altLang="zh-CN" sz="2000" b="0">
                  <a:cs typeface="Arial" panose="020B0604020202020204" pitchFamily="34" charset="0"/>
                </a:endParaRPr>
              </a:p>
            </p:txBody>
          </p:sp>
          <p:sp>
            <p:nvSpPr>
              <p:cNvPr id="63528" name="Text Box 176"/>
              <p:cNvSpPr txBox="1">
                <a:spLocks noChangeArrowheads="1"/>
              </p:cNvSpPr>
              <p:nvPr/>
            </p:nvSpPr>
            <p:spPr bwMode="auto">
              <a:xfrm>
                <a:off x="7484" y="2505"/>
                <a:ext cx="136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b="0">
                    <a:cs typeface="Arial" panose="020B0604020202020204" pitchFamily="34" charset="0"/>
                  </a:rPr>
                  <a:t>1</a:t>
                </a:r>
                <a:endParaRPr lang="en-US" altLang="zh-CN" sz="2000" b="0"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63508" name="Group 172"/>
            <p:cNvGrpSpPr/>
            <p:nvPr/>
          </p:nvGrpSpPr>
          <p:grpSpPr bwMode="auto">
            <a:xfrm>
              <a:off x="6718" y="2712"/>
              <a:ext cx="358" cy="645"/>
              <a:chOff x="7362" y="2505"/>
              <a:chExt cx="358" cy="645"/>
            </a:xfrm>
          </p:grpSpPr>
          <p:sp>
            <p:nvSpPr>
              <p:cNvPr id="63525" name="Oval 174"/>
              <p:cNvSpPr>
                <a:spLocks noChangeArrowheads="1"/>
              </p:cNvSpPr>
              <p:nvPr/>
            </p:nvSpPr>
            <p:spPr bwMode="auto">
              <a:xfrm>
                <a:off x="7362" y="2775"/>
                <a:ext cx="358" cy="375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b="0">
                    <a:cs typeface="Arial" panose="020B0604020202020204" pitchFamily="34" charset="0"/>
                  </a:rPr>
                  <a:t>-1</a:t>
                </a:r>
                <a:endParaRPr lang="en-US" altLang="zh-CN" sz="2000" b="0">
                  <a:cs typeface="Arial" panose="020B0604020202020204" pitchFamily="34" charset="0"/>
                </a:endParaRPr>
              </a:p>
            </p:txBody>
          </p:sp>
          <p:sp>
            <p:nvSpPr>
              <p:cNvPr id="63526" name="Text Box 173"/>
              <p:cNvSpPr txBox="1">
                <a:spLocks noChangeArrowheads="1"/>
              </p:cNvSpPr>
              <p:nvPr/>
            </p:nvSpPr>
            <p:spPr bwMode="auto">
              <a:xfrm>
                <a:off x="7484" y="2505"/>
                <a:ext cx="136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b="0">
                    <a:cs typeface="Arial" panose="020B0604020202020204" pitchFamily="34" charset="0"/>
                  </a:rPr>
                  <a:t>2</a:t>
                </a:r>
                <a:endParaRPr lang="en-US" altLang="zh-CN" sz="2000" b="0"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63509" name="Group 169"/>
            <p:cNvGrpSpPr/>
            <p:nvPr/>
          </p:nvGrpSpPr>
          <p:grpSpPr bwMode="auto">
            <a:xfrm>
              <a:off x="7136" y="2712"/>
              <a:ext cx="358" cy="645"/>
              <a:chOff x="7362" y="2505"/>
              <a:chExt cx="358" cy="645"/>
            </a:xfrm>
          </p:grpSpPr>
          <p:sp>
            <p:nvSpPr>
              <p:cNvPr id="63523" name="Oval 171"/>
              <p:cNvSpPr>
                <a:spLocks noChangeArrowheads="1"/>
              </p:cNvSpPr>
              <p:nvPr/>
            </p:nvSpPr>
            <p:spPr bwMode="auto">
              <a:xfrm>
                <a:off x="7362" y="2775"/>
                <a:ext cx="358" cy="375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b="0">
                    <a:cs typeface="Arial" panose="020B0604020202020204" pitchFamily="34" charset="0"/>
                  </a:rPr>
                  <a:t>-2</a:t>
                </a:r>
                <a:endParaRPr lang="en-US" altLang="zh-CN" sz="2000" b="0">
                  <a:cs typeface="Arial" panose="020B0604020202020204" pitchFamily="34" charset="0"/>
                </a:endParaRPr>
              </a:p>
            </p:txBody>
          </p:sp>
          <p:sp>
            <p:nvSpPr>
              <p:cNvPr id="63524" name="Text Box 170"/>
              <p:cNvSpPr txBox="1">
                <a:spLocks noChangeArrowheads="1"/>
              </p:cNvSpPr>
              <p:nvPr/>
            </p:nvSpPr>
            <p:spPr bwMode="auto">
              <a:xfrm>
                <a:off x="7484" y="2505"/>
                <a:ext cx="136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b="0">
                    <a:cs typeface="Arial" panose="020B0604020202020204" pitchFamily="34" charset="0"/>
                  </a:rPr>
                  <a:t>3</a:t>
                </a:r>
                <a:endParaRPr lang="en-US" altLang="zh-CN" sz="2000" b="0"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63510" name="Group 166"/>
            <p:cNvGrpSpPr/>
            <p:nvPr/>
          </p:nvGrpSpPr>
          <p:grpSpPr bwMode="auto">
            <a:xfrm>
              <a:off x="6962" y="3669"/>
              <a:ext cx="520" cy="375"/>
              <a:chOff x="6978" y="3717"/>
              <a:chExt cx="520" cy="375"/>
            </a:xfrm>
          </p:grpSpPr>
          <p:sp>
            <p:nvSpPr>
              <p:cNvPr id="63521" name="Oval 168"/>
              <p:cNvSpPr>
                <a:spLocks noChangeArrowheads="1"/>
              </p:cNvSpPr>
              <p:nvPr/>
            </p:nvSpPr>
            <p:spPr bwMode="auto">
              <a:xfrm>
                <a:off x="7140" y="3717"/>
                <a:ext cx="358" cy="375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b="0">
                    <a:cs typeface="Arial" panose="020B0604020202020204" pitchFamily="34" charset="0"/>
                  </a:rPr>
                  <a:t>3</a:t>
                </a:r>
                <a:endParaRPr lang="en-US" altLang="zh-CN" sz="2000" b="0">
                  <a:cs typeface="Arial" panose="020B0604020202020204" pitchFamily="34" charset="0"/>
                </a:endParaRPr>
              </a:p>
            </p:txBody>
          </p:sp>
          <p:sp>
            <p:nvSpPr>
              <p:cNvPr id="63522" name="Text Box 167"/>
              <p:cNvSpPr txBox="1">
                <a:spLocks noChangeArrowheads="1"/>
              </p:cNvSpPr>
              <p:nvPr/>
            </p:nvSpPr>
            <p:spPr bwMode="auto">
              <a:xfrm>
                <a:off x="6978" y="3777"/>
                <a:ext cx="136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b="0">
                    <a:cs typeface="Arial" panose="020B0604020202020204" pitchFamily="34" charset="0"/>
                  </a:rPr>
                  <a:t>4</a:t>
                </a:r>
                <a:endParaRPr lang="en-US" altLang="zh-CN" sz="2000" b="0"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63511" name="Group 163"/>
            <p:cNvGrpSpPr/>
            <p:nvPr/>
          </p:nvGrpSpPr>
          <p:grpSpPr bwMode="auto">
            <a:xfrm>
              <a:off x="7588" y="2706"/>
              <a:ext cx="358" cy="645"/>
              <a:chOff x="7362" y="2505"/>
              <a:chExt cx="358" cy="645"/>
            </a:xfrm>
          </p:grpSpPr>
          <p:sp>
            <p:nvSpPr>
              <p:cNvPr id="63519" name="Oval 165"/>
              <p:cNvSpPr>
                <a:spLocks noChangeArrowheads="1"/>
              </p:cNvSpPr>
              <p:nvPr/>
            </p:nvSpPr>
            <p:spPr bwMode="auto">
              <a:xfrm>
                <a:off x="7362" y="2775"/>
                <a:ext cx="358" cy="375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b="0">
                    <a:cs typeface="Arial" panose="020B0604020202020204" pitchFamily="34" charset="0"/>
                  </a:rPr>
                  <a:t>-1</a:t>
                </a:r>
                <a:endParaRPr lang="en-US" altLang="zh-CN" sz="2000" b="0">
                  <a:cs typeface="Arial" panose="020B0604020202020204" pitchFamily="34" charset="0"/>
                </a:endParaRPr>
              </a:p>
            </p:txBody>
          </p:sp>
          <p:sp>
            <p:nvSpPr>
              <p:cNvPr id="63520" name="Text Box 164"/>
              <p:cNvSpPr txBox="1">
                <a:spLocks noChangeArrowheads="1"/>
              </p:cNvSpPr>
              <p:nvPr/>
            </p:nvSpPr>
            <p:spPr bwMode="auto">
              <a:xfrm>
                <a:off x="7484" y="2505"/>
                <a:ext cx="136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b="0">
                    <a:cs typeface="Arial" panose="020B0604020202020204" pitchFamily="34" charset="0"/>
                  </a:rPr>
                  <a:t>5</a:t>
                </a:r>
                <a:endParaRPr lang="en-US" altLang="zh-CN" sz="2000" b="0"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63512" name="Group 160"/>
            <p:cNvGrpSpPr/>
            <p:nvPr/>
          </p:nvGrpSpPr>
          <p:grpSpPr bwMode="auto">
            <a:xfrm>
              <a:off x="7994" y="2706"/>
              <a:ext cx="358" cy="645"/>
              <a:chOff x="7362" y="2505"/>
              <a:chExt cx="358" cy="645"/>
            </a:xfrm>
          </p:grpSpPr>
          <p:sp>
            <p:nvSpPr>
              <p:cNvPr id="63517" name="Oval 162"/>
              <p:cNvSpPr>
                <a:spLocks noChangeArrowheads="1"/>
              </p:cNvSpPr>
              <p:nvPr/>
            </p:nvSpPr>
            <p:spPr bwMode="auto">
              <a:xfrm>
                <a:off x="7362" y="2775"/>
                <a:ext cx="358" cy="375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b="0">
                    <a:cs typeface="Arial" panose="020B0604020202020204" pitchFamily="34" charset="0"/>
                  </a:rPr>
                  <a:t>-1</a:t>
                </a:r>
                <a:endParaRPr lang="en-US" altLang="zh-CN" sz="2000" b="0">
                  <a:cs typeface="Arial" panose="020B0604020202020204" pitchFamily="34" charset="0"/>
                </a:endParaRPr>
              </a:p>
            </p:txBody>
          </p:sp>
          <p:sp>
            <p:nvSpPr>
              <p:cNvPr id="63518" name="Text Box 161"/>
              <p:cNvSpPr txBox="1">
                <a:spLocks noChangeArrowheads="1"/>
              </p:cNvSpPr>
              <p:nvPr/>
            </p:nvSpPr>
            <p:spPr bwMode="auto">
              <a:xfrm>
                <a:off x="7484" y="2505"/>
                <a:ext cx="136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b="0">
                    <a:cs typeface="Arial" panose="020B0604020202020204" pitchFamily="34" charset="0"/>
                  </a:rPr>
                  <a:t>6</a:t>
                </a:r>
                <a:endParaRPr lang="en-US" altLang="zh-CN" sz="2000" b="0"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63513" name="Group 157"/>
            <p:cNvGrpSpPr/>
            <p:nvPr/>
          </p:nvGrpSpPr>
          <p:grpSpPr bwMode="auto">
            <a:xfrm>
              <a:off x="8428" y="2706"/>
              <a:ext cx="358" cy="645"/>
              <a:chOff x="7362" y="2505"/>
              <a:chExt cx="358" cy="645"/>
            </a:xfrm>
          </p:grpSpPr>
          <p:sp>
            <p:nvSpPr>
              <p:cNvPr id="63515" name="Oval 159"/>
              <p:cNvSpPr>
                <a:spLocks noChangeArrowheads="1"/>
              </p:cNvSpPr>
              <p:nvPr/>
            </p:nvSpPr>
            <p:spPr bwMode="auto">
              <a:xfrm>
                <a:off x="7362" y="2775"/>
                <a:ext cx="358" cy="375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b="0">
                    <a:cs typeface="Arial" panose="020B0604020202020204" pitchFamily="34" charset="0"/>
                  </a:rPr>
                  <a:t>-1</a:t>
                </a:r>
                <a:endParaRPr lang="en-US" altLang="zh-CN" sz="2000" b="0">
                  <a:cs typeface="Arial" panose="020B0604020202020204" pitchFamily="34" charset="0"/>
                </a:endParaRPr>
              </a:p>
            </p:txBody>
          </p:sp>
          <p:sp>
            <p:nvSpPr>
              <p:cNvPr id="63516" name="Text Box 158"/>
              <p:cNvSpPr txBox="1">
                <a:spLocks noChangeArrowheads="1"/>
              </p:cNvSpPr>
              <p:nvPr/>
            </p:nvSpPr>
            <p:spPr bwMode="auto">
              <a:xfrm>
                <a:off x="7484" y="2505"/>
                <a:ext cx="136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b="0">
                    <a:cs typeface="Arial" panose="020B0604020202020204" pitchFamily="34" charset="0"/>
                  </a:rPr>
                  <a:t>7</a:t>
                </a:r>
                <a:endParaRPr lang="en-US" altLang="zh-CN" sz="2000" b="0">
                  <a:cs typeface="Arial" panose="020B0604020202020204" pitchFamily="34" charset="0"/>
                </a:endParaRPr>
              </a:p>
            </p:txBody>
          </p:sp>
        </p:grpSp>
        <p:sp>
          <p:nvSpPr>
            <p:cNvPr id="63514" name="Line 156"/>
            <p:cNvSpPr>
              <a:spLocks noChangeShapeType="1"/>
            </p:cNvSpPr>
            <p:nvPr/>
          </p:nvSpPr>
          <p:spPr bwMode="auto">
            <a:xfrm flipV="1">
              <a:off x="7320" y="3345"/>
              <a:ext cx="0" cy="315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1354" name="Text Box 154"/>
          <p:cNvSpPr txBox="1">
            <a:spLocks noChangeArrowheads="1"/>
          </p:cNvSpPr>
          <p:nvPr/>
        </p:nvSpPr>
        <p:spPr bwMode="auto">
          <a:xfrm>
            <a:off x="9632950" y="4412307"/>
            <a:ext cx="495300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0" dirty="0">
                <a:cs typeface="Arial" panose="020B0604020202020204" pitchFamily="34" charset="0"/>
              </a:rPr>
              <a:t>{1}</a:t>
            </a:r>
            <a:endParaRPr lang="en-US" altLang="zh-CN" sz="2000" b="0" dirty="0">
              <a:cs typeface="Arial" panose="020B0604020202020204" pitchFamily="34" charset="0"/>
            </a:endParaRPr>
          </a:p>
        </p:txBody>
      </p:sp>
      <p:sp>
        <p:nvSpPr>
          <p:cNvPr id="51548" name="Text Box 348"/>
          <p:cNvSpPr txBox="1">
            <a:spLocks noChangeArrowheads="1"/>
          </p:cNvSpPr>
          <p:nvPr/>
        </p:nvSpPr>
        <p:spPr bwMode="auto">
          <a:xfrm>
            <a:off x="1919288" y="2929583"/>
            <a:ext cx="374491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b="0" dirty="0">
                <a:cs typeface="Arial" panose="020B0604020202020204" pitchFamily="34" charset="0"/>
              </a:rPr>
              <a:t>F(0)(1)(2)(3)(4)(5)(6)(7)</a:t>
            </a:r>
            <a:endParaRPr lang="en-US" altLang="zh-CN" sz="1800" b="0" dirty="0">
              <a:cs typeface="Arial" panose="020B0604020202020204" pitchFamily="34" charset="0"/>
            </a:endParaRPr>
          </a:p>
        </p:txBody>
      </p:sp>
      <p:sp>
        <p:nvSpPr>
          <p:cNvPr id="51550" name="Text Box 350"/>
          <p:cNvSpPr txBox="1">
            <a:spLocks noChangeArrowheads="1"/>
          </p:cNvSpPr>
          <p:nvPr/>
        </p:nvSpPr>
        <p:spPr bwMode="auto">
          <a:xfrm>
            <a:off x="1297282" y="4452951"/>
            <a:ext cx="48467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0" dirty="0">
                <a:cs typeface="Arial" panose="020B0604020202020204" pitchFamily="34" charset="0"/>
              </a:rPr>
              <a:t>1</a:t>
            </a:r>
            <a:endParaRPr lang="en-US" altLang="zh-CN" sz="2000" b="0" dirty="0">
              <a:cs typeface="Arial" panose="020B0604020202020204" pitchFamily="34" charset="0"/>
            </a:endParaRPr>
          </a:p>
        </p:txBody>
      </p:sp>
      <p:sp>
        <p:nvSpPr>
          <p:cNvPr id="67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/>
          <a:p>
            <a:pPr>
              <a:defRPr/>
            </a:pPr>
            <a:fld id="{0CE838A2-A49A-4A20-A5DD-EFD81F6874A2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14" grpId="0"/>
      <p:bldP spid="51411" grpId="0"/>
      <p:bldP spid="51410" grpId="0"/>
      <p:bldP spid="51409" grpId="0"/>
      <p:bldP spid="51381" grpId="0"/>
      <p:bldP spid="51354" grpId="0"/>
      <p:bldP spid="51548" grpId="0"/>
      <p:bldP spid="51550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Text Box 153"/>
          <p:cNvSpPr txBox="1">
            <a:spLocks noChangeArrowheads="1"/>
          </p:cNvSpPr>
          <p:nvPr/>
        </p:nvSpPr>
        <p:spPr bwMode="auto">
          <a:xfrm>
            <a:off x="2633997" y="2584188"/>
            <a:ext cx="2381883" cy="35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defPPr>
              <a:defRPr lang="zh-CN"/>
            </a:defPPr>
            <a:lvl1pPr>
              <a:spcBef>
                <a:spcPct val="0"/>
              </a:spcBef>
              <a:buClrTx/>
              <a:buSzTx/>
              <a:buFontTx/>
              <a:buNone/>
              <a:defRPr sz="2000" b="0">
                <a:latin typeface="幼圆" panose="02010509060101010101" pitchFamily="49" charset="-122"/>
                <a:ea typeface="幼圆" panose="02010509060101010101" pitchFamily="49" charset="-122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>
                <a:latin typeface="Arial" panose="020B0604020202020204" pitchFamily="34" charset="0"/>
              </a:rPr>
              <a:t>0  1  </a:t>
            </a: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</a:rPr>
              <a:t>1</a:t>
            </a:r>
            <a:r>
              <a:rPr lang="en-US" altLang="zh-CN" dirty="0">
                <a:latin typeface="Arial" panose="020B0604020202020204" pitchFamily="34" charset="0"/>
              </a:rPr>
              <a:t>  3  3  5   6  7</a:t>
            </a:r>
            <a:endParaRPr lang="en-US" altLang="zh-CN" dirty="0">
              <a:latin typeface="Arial" panose="020B0604020202020204" pitchFamily="34" charset="0"/>
            </a:endParaRPr>
          </a:p>
        </p:txBody>
      </p:sp>
      <p:grpSp>
        <p:nvGrpSpPr>
          <p:cNvPr id="64516" name="Group 127"/>
          <p:cNvGrpSpPr/>
          <p:nvPr/>
        </p:nvGrpSpPr>
        <p:grpSpPr bwMode="auto">
          <a:xfrm>
            <a:off x="5585811" y="2259834"/>
            <a:ext cx="3285139" cy="1424996"/>
            <a:chOff x="5910" y="4206"/>
            <a:chExt cx="2716" cy="1341"/>
          </a:xfrm>
        </p:grpSpPr>
        <p:grpSp>
          <p:nvGrpSpPr>
            <p:cNvPr id="64552" name="Group 150"/>
            <p:cNvGrpSpPr/>
            <p:nvPr/>
          </p:nvGrpSpPr>
          <p:grpSpPr bwMode="auto">
            <a:xfrm>
              <a:off x="5910" y="4212"/>
              <a:ext cx="358" cy="645"/>
              <a:chOff x="7362" y="2505"/>
              <a:chExt cx="358" cy="645"/>
            </a:xfrm>
          </p:grpSpPr>
          <p:sp>
            <p:nvSpPr>
              <p:cNvPr id="64575" name="Oval 152"/>
              <p:cNvSpPr>
                <a:spLocks noChangeArrowheads="1"/>
              </p:cNvSpPr>
              <p:nvPr/>
            </p:nvSpPr>
            <p:spPr bwMode="auto">
              <a:xfrm>
                <a:off x="7362" y="2775"/>
                <a:ext cx="358" cy="375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b="0">
                    <a:cs typeface="Arial" panose="020B0604020202020204" pitchFamily="34" charset="0"/>
                  </a:rPr>
                  <a:t>-1</a:t>
                </a:r>
                <a:endParaRPr lang="en-US" altLang="zh-CN" sz="2000" b="0">
                  <a:cs typeface="Arial" panose="020B0604020202020204" pitchFamily="34" charset="0"/>
                </a:endParaRPr>
              </a:p>
            </p:txBody>
          </p:sp>
          <p:sp>
            <p:nvSpPr>
              <p:cNvPr id="64576" name="Text Box 151"/>
              <p:cNvSpPr txBox="1">
                <a:spLocks noChangeArrowheads="1"/>
              </p:cNvSpPr>
              <p:nvPr/>
            </p:nvSpPr>
            <p:spPr bwMode="auto">
              <a:xfrm>
                <a:off x="7484" y="2505"/>
                <a:ext cx="136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b="0">
                    <a:cs typeface="Arial" panose="020B0604020202020204" pitchFamily="34" charset="0"/>
                  </a:rPr>
                  <a:t>0</a:t>
                </a:r>
                <a:endParaRPr lang="en-US" altLang="zh-CN" sz="2000" b="0"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64553" name="Group 147"/>
            <p:cNvGrpSpPr/>
            <p:nvPr/>
          </p:nvGrpSpPr>
          <p:grpSpPr bwMode="auto">
            <a:xfrm>
              <a:off x="6314" y="4212"/>
              <a:ext cx="358" cy="645"/>
              <a:chOff x="7362" y="2505"/>
              <a:chExt cx="358" cy="645"/>
            </a:xfrm>
          </p:grpSpPr>
          <p:sp>
            <p:nvSpPr>
              <p:cNvPr id="64573" name="Oval 149"/>
              <p:cNvSpPr>
                <a:spLocks noChangeArrowheads="1"/>
              </p:cNvSpPr>
              <p:nvPr/>
            </p:nvSpPr>
            <p:spPr bwMode="auto">
              <a:xfrm>
                <a:off x="7362" y="2775"/>
                <a:ext cx="358" cy="375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b="0">
                    <a:cs typeface="Arial" panose="020B0604020202020204" pitchFamily="34" charset="0"/>
                  </a:rPr>
                  <a:t>-2</a:t>
                </a:r>
                <a:endParaRPr lang="en-US" altLang="zh-CN" sz="2000" b="0">
                  <a:cs typeface="Arial" panose="020B0604020202020204" pitchFamily="34" charset="0"/>
                </a:endParaRPr>
              </a:p>
            </p:txBody>
          </p:sp>
          <p:sp>
            <p:nvSpPr>
              <p:cNvPr id="64574" name="Text Box 148"/>
              <p:cNvSpPr txBox="1">
                <a:spLocks noChangeArrowheads="1"/>
              </p:cNvSpPr>
              <p:nvPr/>
            </p:nvSpPr>
            <p:spPr bwMode="auto">
              <a:xfrm>
                <a:off x="7484" y="2505"/>
                <a:ext cx="136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b="0">
                    <a:cs typeface="Arial" panose="020B0604020202020204" pitchFamily="34" charset="0"/>
                  </a:rPr>
                  <a:t>1</a:t>
                </a:r>
                <a:endParaRPr lang="en-US" altLang="zh-CN" sz="2000" b="0"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64554" name="Group 144"/>
            <p:cNvGrpSpPr/>
            <p:nvPr/>
          </p:nvGrpSpPr>
          <p:grpSpPr bwMode="auto">
            <a:xfrm>
              <a:off x="6120" y="5172"/>
              <a:ext cx="566" cy="375"/>
              <a:chOff x="6120" y="5187"/>
              <a:chExt cx="566" cy="375"/>
            </a:xfrm>
          </p:grpSpPr>
          <p:sp>
            <p:nvSpPr>
              <p:cNvPr id="64571" name="Oval 146"/>
              <p:cNvSpPr>
                <a:spLocks noChangeArrowheads="1"/>
              </p:cNvSpPr>
              <p:nvPr/>
            </p:nvSpPr>
            <p:spPr bwMode="auto">
              <a:xfrm>
                <a:off x="6328" y="5187"/>
                <a:ext cx="358" cy="375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b="0">
                    <a:cs typeface="Arial" panose="020B0604020202020204" pitchFamily="34" charset="0"/>
                  </a:rPr>
                  <a:t>1</a:t>
                </a:r>
                <a:endParaRPr lang="en-US" altLang="zh-CN" sz="2000" b="0">
                  <a:cs typeface="Arial" panose="020B0604020202020204" pitchFamily="34" charset="0"/>
                </a:endParaRPr>
              </a:p>
            </p:txBody>
          </p:sp>
          <p:sp>
            <p:nvSpPr>
              <p:cNvPr id="64572" name="Text Box 145"/>
              <p:cNvSpPr txBox="1">
                <a:spLocks noChangeArrowheads="1"/>
              </p:cNvSpPr>
              <p:nvPr/>
            </p:nvSpPr>
            <p:spPr bwMode="auto">
              <a:xfrm>
                <a:off x="6120" y="5247"/>
                <a:ext cx="136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b="0">
                    <a:cs typeface="Arial" panose="020B0604020202020204" pitchFamily="34" charset="0"/>
                  </a:rPr>
                  <a:t>2</a:t>
                </a:r>
                <a:endParaRPr lang="en-US" altLang="zh-CN" sz="2000" b="0"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64555" name="Group 141"/>
            <p:cNvGrpSpPr/>
            <p:nvPr/>
          </p:nvGrpSpPr>
          <p:grpSpPr bwMode="auto">
            <a:xfrm>
              <a:off x="6976" y="4212"/>
              <a:ext cx="358" cy="645"/>
              <a:chOff x="7362" y="2505"/>
              <a:chExt cx="358" cy="645"/>
            </a:xfrm>
          </p:grpSpPr>
          <p:sp>
            <p:nvSpPr>
              <p:cNvPr id="64569" name="Oval 143"/>
              <p:cNvSpPr>
                <a:spLocks noChangeArrowheads="1"/>
              </p:cNvSpPr>
              <p:nvPr/>
            </p:nvSpPr>
            <p:spPr bwMode="auto">
              <a:xfrm>
                <a:off x="7362" y="2775"/>
                <a:ext cx="358" cy="375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b="0">
                    <a:cs typeface="Arial" panose="020B0604020202020204" pitchFamily="34" charset="0"/>
                  </a:rPr>
                  <a:t>-2</a:t>
                </a:r>
                <a:endParaRPr lang="en-US" altLang="zh-CN" sz="2000" b="0">
                  <a:cs typeface="Arial" panose="020B0604020202020204" pitchFamily="34" charset="0"/>
                </a:endParaRPr>
              </a:p>
            </p:txBody>
          </p:sp>
          <p:sp>
            <p:nvSpPr>
              <p:cNvPr id="64570" name="Text Box 142"/>
              <p:cNvSpPr txBox="1">
                <a:spLocks noChangeArrowheads="1"/>
              </p:cNvSpPr>
              <p:nvPr/>
            </p:nvSpPr>
            <p:spPr bwMode="auto">
              <a:xfrm>
                <a:off x="7484" y="2505"/>
                <a:ext cx="136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b="0">
                    <a:cs typeface="Arial" panose="020B0604020202020204" pitchFamily="34" charset="0"/>
                  </a:rPr>
                  <a:t>3</a:t>
                </a:r>
                <a:endParaRPr lang="en-US" altLang="zh-CN" sz="2000" b="0">
                  <a:cs typeface="Arial" panose="020B0604020202020204" pitchFamily="34" charset="0"/>
                </a:endParaRPr>
              </a:p>
            </p:txBody>
          </p:sp>
        </p:grpSp>
        <p:sp>
          <p:nvSpPr>
            <p:cNvPr id="64556" name="Oval 140"/>
            <p:cNvSpPr>
              <a:spLocks noChangeArrowheads="1"/>
            </p:cNvSpPr>
            <p:nvPr/>
          </p:nvSpPr>
          <p:spPr bwMode="auto">
            <a:xfrm>
              <a:off x="6964" y="5169"/>
              <a:ext cx="358" cy="37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0">
                  <a:cs typeface="Arial" panose="020B0604020202020204" pitchFamily="34" charset="0"/>
                </a:rPr>
                <a:t>3</a:t>
              </a:r>
              <a:endParaRPr lang="en-US" altLang="zh-CN" sz="2000" b="0">
                <a:cs typeface="Arial" panose="020B0604020202020204" pitchFamily="34" charset="0"/>
              </a:endParaRPr>
            </a:p>
          </p:txBody>
        </p:sp>
        <p:sp>
          <p:nvSpPr>
            <p:cNvPr id="64557" name="Text Box 139"/>
            <p:cNvSpPr txBox="1">
              <a:spLocks noChangeArrowheads="1"/>
            </p:cNvSpPr>
            <p:nvPr/>
          </p:nvSpPr>
          <p:spPr bwMode="auto">
            <a:xfrm>
              <a:off x="6824" y="5229"/>
              <a:ext cx="13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0">
                  <a:cs typeface="Arial" panose="020B0604020202020204" pitchFamily="34" charset="0"/>
                </a:rPr>
                <a:t>4</a:t>
              </a:r>
              <a:endParaRPr lang="en-US" altLang="zh-CN" sz="2000" b="0">
                <a:cs typeface="Arial" panose="020B0604020202020204" pitchFamily="34" charset="0"/>
              </a:endParaRPr>
            </a:p>
          </p:txBody>
        </p:sp>
        <p:grpSp>
          <p:nvGrpSpPr>
            <p:cNvPr id="64558" name="Group 136"/>
            <p:cNvGrpSpPr/>
            <p:nvPr/>
          </p:nvGrpSpPr>
          <p:grpSpPr bwMode="auto">
            <a:xfrm>
              <a:off x="7428" y="4206"/>
              <a:ext cx="358" cy="645"/>
              <a:chOff x="7362" y="2505"/>
              <a:chExt cx="358" cy="645"/>
            </a:xfrm>
          </p:grpSpPr>
          <p:sp>
            <p:nvSpPr>
              <p:cNvPr id="64567" name="Oval 138"/>
              <p:cNvSpPr>
                <a:spLocks noChangeArrowheads="1"/>
              </p:cNvSpPr>
              <p:nvPr/>
            </p:nvSpPr>
            <p:spPr bwMode="auto">
              <a:xfrm>
                <a:off x="7362" y="2775"/>
                <a:ext cx="358" cy="375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b="0">
                    <a:cs typeface="Arial" panose="020B0604020202020204" pitchFamily="34" charset="0"/>
                  </a:rPr>
                  <a:t>-1</a:t>
                </a:r>
                <a:endParaRPr lang="en-US" altLang="zh-CN" sz="2000" b="0">
                  <a:cs typeface="Arial" panose="020B0604020202020204" pitchFamily="34" charset="0"/>
                </a:endParaRPr>
              </a:p>
            </p:txBody>
          </p:sp>
          <p:sp>
            <p:nvSpPr>
              <p:cNvPr id="64568" name="Text Box 137"/>
              <p:cNvSpPr txBox="1">
                <a:spLocks noChangeArrowheads="1"/>
              </p:cNvSpPr>
              <p:nvPr/>
            </p:nvSpPr>
            <p:spPr bwMode="auto">
              <a:xfrm>
                <a:off x="7484" y="2505"/>
                <a:ext cx="136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b="0">
                    <a:cs typeface="Arial" panose="020B0604020202020204" pitchFamily="34" charset="0"/>
                  </a:rPr>
                  <a:t>5</a:t>
                </a:r>
                <a:endParaRPr lang="en-US" altLang="zh-CN" sz="2000" b="0"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64559" name="Group 133"/>
            <p:cNvGrpSpPr/>
            <p:nvPr/>
          </p:nvGrpSpPr>
          <p:grpSpPr bwMode="auto">
            <a:xfrm>
              <a:off x="7834" y="4206"/>
              <a:ext cx="358" cy="645"/>
              <a:chOff x="7362" y="2505"/>
              <a:chExt cx="358" cy="645"/>
            </a:xfrm>
          </p:grpSpPr>
          <p:sp>
            <p:nvSpPr>
              <p:cNvPr id="64565" name="Oval 135"/>
              <p:cNvSpPr>
                <a:spLocks noChangeArrowheads="1"/>
              </p:cNvSpPr>
              <p:nvPr/>
            </p:nvSpPr>
            <p:spPr bwMode="auto">
              <a:xfrm>
                <a:off x="7362" y="2775"/>
                <a:ext cx="358" cy="375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b="0">
                    <a:cs typeface="Arial" panose="020B0604020202020204" pitchFamily="34" charset="0"/>
                  </a:rPr>
                  <a:t>-1</a:t>
                </a:r>
                <a:endParaRPr lang="en-US" altLang="zh-CN" sz="2000" b="0">
                  <a:cs typeface="Arial" panose="020B0604020202020204" pitchFamily="34" charset="0"/>
                </a:endParaRPr>
              </a:p>
            </p:txBody>
          </p:sp>
          <p:sp>
            <p:nvSpPr>
              <p:cNvPr id="64566" name="Text Box 134"/>
              <p:cNvSpPr txBox="1">
                <a:spLocks noChangeArrowheads="1"/>
              </p:cNvSpPr>
              <p:nvPr/>
            </p:nvSpPr>
            <p:spPr bwMode="auto">
              <a:xfrm>
                <a:off x="7484" y="2505"/>
                <a:ext cx="136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b="0">
                    <a:cs typeface="Arial" panose="020B0604020202020204" pitchFamily="34" charset="0"/>
                  </a:rPr>
                  <a:t>6</a:t>
                </a:r>
                <a:endParaRPr lang="en-US" altLang="zh-CN" sz="2000" b="0"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64560" name="Group 130"/>
            <p:cNvGrpSpPr/>
            <p:nvPr/>
          </p:nvGrpSpPr>
          <p:grpSpPr bwMode="auto">
            <a:xfrm>
              <a:off x="8268" y="4206"/>
              <a:ext cx="358" cy="645"/>
              <a:chOff x="7362" y="2505"/>
              <a:chExt cx="358" cy="645"/>
            </a:xfrm>
          </p:grpSpPr>
          <p:sp>
            <p:nvSpPr>
              <p:cNvPr id="64563" name="Oval 132"/>
              <p:cNvSpPr>
                <a:spLocks noChangeArrowheads="1"/>
              </p:cNvSpPr>
              <p:nvPr/>
            </p:nvSpPr>
            <p:spPr bwMode="auto">
              <a:xfrm>
                <a:off x="7362" y="2775"/>
                <a:ext cx="358" cy="375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b="0">
                    <a:cs typeface="Arial" panose="020B0604020202020204" pitchFamily="34" charset="0"/>
                  </a:rPr>
                  <a:t>-1</a:t>
                </a:r>
                <a:endParaRPr lang="en-US" altLang="zh-CN" sz="2000" b="0">
                  <a:cs typeface="Arial" panose="020B0604020202020204" pitchFamily="34" charset="0"/>
                </a:endParaRPr>
              </a:p>
            </p:txBody>
          </p:sp>
          <p:sp>
            <p:nvSpPr>
              <p:cNvPr id="64564" name="Text Box 131"/>
              <p:cNvSpPr txBox="1">
                <a:spLocks noChangeArrowheads="1"/>
              </p:cNvSpPr>
              <p:nvPr/>
            </p:nvSpPr>
            <p:spPr bwMode="auto">
              <a:xfrm>
                <a:off x="7484" y="2505"/>
                <a:ext cx="136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b="0">
                    <a:cs typeface="Arial" panose="020B0604020202020204" pitchFamily="34" charset="0"/>
                  </a:rPr>
                  <a:t>7</a:t>
                </a:r>
                <a:endParaRPr lang="en-US" altLang="zh-CN" sz="2000" b="0">
                  <a:cs typeface="Arial" panose="020B0604020202020204" pitchFamily="34" charset="0"/>
                </a:endParaRPr>
              </a:p>
            </p:txBody>
          </p:sp>
        </p:grpSp>
        <p:sp>
          <p:nvSpPr>
            <p:cNvPr id="64561" name="Line 129"/>
            <p:cNvSpPr>
              <a:spLocks noChangeShapeType="1"/>
            </p:cNvSpPr>
            <p:nvPr/>
          </p:nvSpPr>
          <p:spPr bwMode="auto">
            <a:xfrm flipV="1">
              <a:off x="7160" y="4845"/>
              <a:ext cx="0" cy="31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562" name="Line 128"/>
            <p:cNvSpPr>
              <a:spLocks noChangeShapeType="1"/>
            </p:cNvSpPr>
            <p:nvPr/>
          </p:nvSpPr>
          <p:spPr bwMode="auto">
            <a:xfrm flipH="1" flipV="1">
              <a:off x="6496" y="4874"/>
              <a:ext cx="5" cy="286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64517" name="Text Box 126"/>
          <p:cNvSpPr txBox="1">
            <a:spLocks noChangeArrowheads="1"/>
          </p:cNvSpPr>
          <p:nvPr/>
        </p:nvSpPr>
        <p:spPr bwMode="auto">
          <a:xfrm>
            <a:off x="9637695" y="2587323"/>
            <a:ext cx="671547" cy="350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0" dirty="0">
                <a:cs typeface="Arial" panose="020B0604020202020204" pitchFamily="34" charset="0"/>
              </a:rPr>
              <a:t>{1,2}</a:t>
            </a:r>
            <a:endParaRPr lang="en-US" altLang="zh-CN" sz="2000" b="0" dirty="0">
              <a:cs typeface="Arial" panose="020B0604020202020204" pitchFamily="34" charset="0"/>
            </a:endParaRPr>
          </a:p>
        </p:txBody>
      </p:sp>
      <p:sp>
        <p:nvSpPr>
          <p:cNvPr id="64518" name="Text Box 351"/>
          <p:cNvSpPr txBox="1">
            <a:spLocks noChangeArrowheads="1"/>
          </p:cNvSpPr>
          <p:nvPr/>
        </p:nvSpPr>
        <p:spPr bwMode="auto">
          <a:xfrm>
            <a:off x="1229098" y="2592101"/>
            <a:ext cx="14287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0" dirty="0">
                <a:cs typeface="Arial" panose="020B0604020202020204" pitchFamily="34" charset="0"/>
              </a:rPr>
              <a:t>2</a:t>
            </a:r>
            <a:endParaRPr lang="en-US" altLang="zh-CN" sz="2000" b="0" dirty="0">
              <a:cs typeface="Arial" panose="020B0604020202020204" pitchFamily="34" charset="0"/>
            </a:endParaRPr>
          </a:p>
        </p:txBody>
      </p:sp>
      <p:sp>
        <p:nvSpPr>
          <p:cNvPr id="64519" name="Text Box 214"/>
          <p:cNvSpPr txBox="1">
            <a:spLocks noChangeArrowheads="1"/>
          </p:cNvSpPr>
          <p:nvPr/>
        </p:nvSpPr>
        <p:spPr bwMode="auto">
          <a:xfrm>
            <a:off x="1029061" y="1718711"/>
            <a:ext cx="660400" cy="72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0" dirty="0">
                <a:latin typeface="幼圆" panose="02010509060101010101" pitchFamily="49" charset="-122"/>
                <a:ea typeface="幼圆" panose="02010509060101010101" pitchFamily="49" charset="-122"/>
                <a:cs typeface="Times New Roman" panose="02020603050405020304" pitchFamily="18" charset="0"/>
              </a:rPr>
              <a:t>考虑</a:t>
            </a:r>
            <a:endParaRPr lang="zh-CN" altLang="en-US" sz="2000" b="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0" dirty="0">
                <a:latin typeface="幼圆" panose="02010509060101010101" pitchFamily="49" charset="-122"/>
                <a:ea typeface="幼圆" panose="02010509060101010101" pitchFamily="49" charset="-122"/>
                <a:cs typeface="Times New Roman" panose="02020603050405020304" pitchFamily="18" charset="0"/>
              </a:rPr>
              <a:t>作业</a:t>
            </a:r>
            <a:endParaRPr lang="zh-CN" altLang="en-US" sz="2000" b="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53340" name="Text Box 92"/>
          <p:cNvSpPr txBox="1">
            <a:spLocks noChangeArrowheads="1"/>
          </p:cNvSpPr>
          <p:nvPr/>
        </p:nvSpPr>
        <p:spPr bwMode="auto">
          <a:xfrm>
            <a:off x="2639941" y="4286038"/>
            <a:ext cx="2399489" cy="35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0" dirty="0">
                <a:cs typeface="Arial" panose="020B0604020202020204" pitchFamily="34" charset="0"/>
              </a:rPr>
              <a:t>0  1  1  </a:t>
            </a:r>
            <a:r>
              <a:rPr lang="en-US" altLang="zh-CN" sz="2000" b="0" dirty="0">
                <a:solidFill>
                  <a:srgbClr val="FF0000"/>
                </a:solidFill>
                <a:cs typeface="Arial" panose="020B0604020202020204" pitchFamily="34" charset="0"/>
              </a:rPr>
              <a:t>1</a:t>
            </a:r>
            <a:r>
              <a:rPr lang="en-US" altLang="zh-CN" sz="2000" b="0" dirty="0">
                <a:cs typeface="Arial" panose="020B0604020202020204" pitchFamily="34" charset="0"/>
              </a:rPr>
              <a:t>  3  5  6  7</a:t>
            </a:r>
            <a:endParaRPr lang="en-US" altLang="zh-CN" sz="2000" b="0" dirty="0">
              <a:cs typeface="Arial" panose="020B0604020202020204" pitchFamily="34" charset="0"/>
            </a:endParaRPr>
          </a:p>
        </p:txBody>
      </p:sp>
      <p:grpSp>
        <p:nvGrpSpPr>
          <p:cNvPr id="2" name="Group 93"/>
          <p:cNvGrpSpPr/>
          <p:nvPr/>
        </p:nvGrpSpPr>
        <p:grpSpPr bwMode="auto">
          <a:xfrm>
            <a:off x="5520383" y="3985171"/>
            <a:ext cx="3065113" cy="2036117"/>
            <a:chOff x="5860" y="5871"/>
            <a:chExt cx="2646" cy="2028"/>
          </a:xfrm>
        </p:grpSpPr>
        <p:grpSp>
          <p:nvGrpSpPr>
            <p:cNvPr id="64526" name="Group 94"/>
            <p:cNvGrpSpPr/>
            <p:nvPr/>
          </p:nvGrpSpPr>
          <p:grpSpPr bwMode="auto">
            <a:xfrm>
              <a:off x="5960" y="5877"/>
              <a:ext cx="358" cy="645"/>
              <a:chOff x="7362" y="2505"/>
              <a:chExt cx="358" cy="645"/>
            </a:xfrm>
          </p:grpSpPr>
          <p:sp>
            <p:nvSpPr>
              <p:cNvPr id="64550" name="Oval 95"/>
              <p:cNvSpPr>
                <a:spLocks noChangeArrowheads="1"/>
              </p:cNvSpPr>
              <p:nvPr/>
            </p:nvSpPr>
            <p:spPr bwMode="auto">
              <a:xfrm>
                <a:off x="7362" y="2775"/>
                <a:ext cx="358" cy="375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b="0">
                    <a:cs typeface="Arial" panose="020B0604020202020204" pitchFamily="34" charset="0"/>
                  </a:rPr>
                  <a:t>-1</a:t>
                </a:r>
                <a:endParaRPr lang="en-US" altLang="zh-CN" sz="2000" b="0">
                  <a:cs typeface="Arial" panose="020B0604020202020204" pitchFamily="34" charset="0"/>
                </a:endParaRPr>
              </a:p>
            </p:txBody>
          </p:sp>
          <p:sp>
            <p:nvSpPr>
              <p:cNvPr id="64551" name="Text Box 96"/>
              <p:cNvSpPr txBox="1">
                <a:spLocks noChangeArrowheads="1"/>
              </p:cNvSpPr>
              <p:nvPr/>
            </p:nvSpPr>
            <p:spPr bwMode="auto">
              <a:xfrm>
                <a:off x="7484" y="2505"/>
                <a:ext cx="136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b="0">
                    <a:cs typeface="Arial" panose="020B0604020202020204" pitchFamily="34" charset="0"/>
                  </a:rPr>
                  <a:t>0</a:t>
                </a:r>
                <a:endParaRPr lang="en-US" altLang="zh-CN" sz="2000" b="0"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64527" name="Group 97"/>
            <p:cNvGrpSpPr/>
            <p:nvPr/>
          </p:nvGrpSpPr>
          <p:grpSpPr bwMode="auto">
            <a:xfrm>
              <a:off x="6364" y="5877"/>
              <a:ext cx="358" cy="645"/>
              <a:chOff x="7362" y="2505"/>
              <a:chExt cx="358" cy="645"/>
            </a:xfrm>
          </p:grpSpPr>
          <p:sp>
            <p:nvSpPr>
              <p:cNvPr id="64548" name="Oval 98"/>
              <p:cNvSpPr>
                <a:spLocks noChangeArrowheads="1"/>
              </p:cNvSpPr>
              <p:nvPr/>
            </p:nvSpPr>
            <p:spPr bwMode="auto">
              <a:xfrm>
                <a:off x="7362" y="2775"/>
                <a:ext cx="358" cy="375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b="0">
                    <a:cs typeface="Arial" panose="020B0604020202020204" pitchFamily="34" charset="0"/>
                  </a:rPr>
                  <a:t>-4</a:t>
                </a:r>
                <a:endParaRPr lang="en-US" altLang="zh-CN" sz="2000" b="0">
                  <a:cs typeface="Arial" panose="020B0604020202020204" pitchFamily="34" charset="0"/>
                </a:endParaRPr>
              </a:p>
            </p:txBody>
          </p:sp>
          <p:sp>
            <p:nvSpPr>
              <p:cNvPr id="64549" name="Text Box 99"/>
              <p:cNvSpPr txBox="1">
                <a:spLocks noChangeArrowheads="1"/>
              </p:cNvSpPr>
              <p:nvPr/>
            </p:nvSpPr>
            <p:spPr bwMode="auto">
              <a:xfrm>
                <a:off x="7484" y="2505"/>
                <a:ext cx="136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b="0">
                    <a:cs typeface="Arial" panose="020B0604020202020204" pitchFamily="34" charset="0"/>
                  </a:rPr>
                  <a:t>1</a:t>
                </a:r>
                <a:endParaRPr lang="en-US" altLang="zh-CN" sz="2000" b="0"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64528" name="Group 100"/>
            <p:cNvGrpSpPr/>
            <p:nvPr/>
          </p:nvGrpSpPr>
          <p:grpSpPr bwMode="auto">
            <a:xfrm>
              <a:off x="5860" y="6837"/>
              <a:ext cx="566" cy="375"/>
              <a:chOff x="6120" y="5187"/>
              <a:chExt cx="566" cy="375"/>
            </a:xfrm>
          </p:grpSpPr>
          <p:sp>
            <p:nvSpPr>
              <p:cNvPr id="64546" name="Oval 101"/>
              <p:cNvSpPr>
                <a:spLocks noChangeArrowheads="1"/>
              </p:cNvSpPr>
              <p:nvPr/>
            </p:nvSpPr>
            <p:spPr bwMode="auto">
              <a:xfrm>
                <a:off x="6328" y="5187"/>
                <a:ext cx="358" cy="375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b="0">
                    <a:cs typeface="Arial" panose="020B0604020202020204" pitchFamily="34" charset="0"/>
                  </a:rPr>
                  <a:t>1</a:t>
                </a:r>
                <a:endParaRPr lang="en-US" altLang="zh-CN" sz="2000" b="0">
                  <a:cs typeface="Arial" panose="020B0604020202020204" pitchFamily="34" charset="0"/>
                </a:endParaRPr>
              </a:p>
            </p:txBody>
          </p:sp>
          <p:sp>
            <p:nvSpPr>
              <p:cNvPr id="64547" name="Text Box 102"/>
              <p:cNvSpPr txBox="1">
                <a:spLocks noChangeArrowheads="1"/>
              </p:cNvSpPr>
              <p:nvPr/>
            </p:nvSpPr>
            <p:spPr bwMode="auto">
              <a:xfrm>
                <a:off x="6120" y="5247"/>
                <a:ext cx="136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b="0">
                    <a:cs typeface="Arial" panose="020B0604020202020204" pitchFamily="34" charset="0"/>
                  </a:rPr>
                  <a:t>2</a:t>
                </a:r>
                <a:endParaRPr lang="en-US" altLang="zh-CN" sz="2000" b="0"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64529" name="Group 103"/>
            <p:cNvGrpSpPr/>
            <p:nvPr/>
          </p:nvGrpSpPr>
          <p:grpSpPr bwMode="auto">
            <a:xfrm>
              <a:off x="7308" y="5871"/>
              <a:ext cx="358" cy="645"/>
              <a:chOff x="7362" y="2505"/>
              <a:chExt cx="358" cy="645"/>
            </a:xfrm>
          </p:grpSpPr>
          <p:sp>
            <p:nvSpPr>
              <p:cNvPr id="64544" name="Oval 104"/>
              <p:cNvSpPr>
                <a:spLocks noChangeArrowheads="1"/>
              </p:cNvSpPr>
              <p:nvPr/>
            </p:nvSpPr>
            <p:spPr bwMode="auto">
              <a:xfrm>
                <a:off x="7362" y="2775"/>
                <a:ext cx="358" cy="375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b="0">
                    <a:cs typeface="Arial" panose="020B0604020202020204" pitchFamily="34" charset="0"/>
                  </a:rPr>
                  <a:t>-1</a:t>
                </a:r>
                <a:endParaRPr lang="en-US" altLang="zh-CN" sz="2000" b="0">
                  <a:cs typeface="Arial" panose="020B0604020202020204" pitchFamily="34" charset="0"/>
                </a:endParaRPr>
              </a:p>
            </p:txBody>
          </p:sp>
          <p:sp>
            <p:nvSpPr>
              <p:cNvPr id="64545" name="Text Box 105"/>
              <p:cNvSpPr txBox="1">
                <a:spLocks noChangeArrowheads="1"/>
              </p:cNvSpPr>
              <p:nvPr/>
            </p:nvSpPr>
            <p:spPr bwMode="auto">
              <a:xfrm>
                <a:off x="7484" y="2505"/>
                <a:ext cx="136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b="0">
                    <a:cs typeface="Arial" panose="020B0604020202020204" pitchFamily="34" charset="0"/>
                  </a:rPr>
                  <a:t>5</a:t>
                </a:r>
                <a:endParaRPr lang="en-US" altLang="zh-CN" sz="2000" b="0"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64530" name="Group 106"/>
            <p:cNvGrpSpPr/>
            <p:nvPr/>
          </p:nvGrpSpPr>
          <p:grpSpPr bwMode="auto">
            <a:xfrm>
              <a:off x="7714" y="5871"/>
              <a:ext cx="358" cy="645"/>
              <a:chOff x="7362" y="2505"/>
              <a:chExt cx="358" cy="645"/>
            </a:xfrm>
          </p:grpSpPr>
          <p:sp>
            <p:nvSpPr>
              <p:cNvPr id="64542" name="Oval 107"/>
              <p:cNvSpPr>
                <a:spLocks noChangeArrowheads="1"/>
              </p:cNvSpPr>
              <p:nvPr/>
            </p:nvSpPr>
            <p:spPr bwMode="auto">
              <a:xfrm>
                <a:off x="7362" y="2775"/>
                <a:ext cx="358" cy="375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b="0">
                    <a:cs typeface="Arial" panose="020B0604020202020204" pitchFamily="34" charset="0"/>
                  </a:rPr>
                  <a:t>-1</a:t>
                </a:r>
                <a:endParaRPr lang="en-US" altLang="zh-CN" sz="2000" b="0">
                  <a:cs typeface="Arial" panose="020B0604020202020204" pitchFamily="34" charset="0"/>
                </a:endParaRPr>
              </a:p>
            </p:txBody>
          </p:sp>
          <p:sp>
            <p:nvSpPr>
              <p:cNvPr id="64543" name="Text Box 108"/>
              <p:cNvSpPr txBox="1">
                <a:spLocks noChangeArrowheads="1"/>
              </p:cNvSpPr>
              <p:nvPr/>
            </p:nvSpPr>
            <p:spPr bwMode="auto">
              <a:xfrm>
                <a:off x="7484" y="2505"/>
                <a:ext cx="136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b="0">
                    <a:cs typeface="Arial" panose="020B0604020202020204" pitchFamily="34" charset="0"/>
                  </a:rPr>
                  <a:t>6</a:t>
                </a:r>
                <a:endParaRPr lang="en-US" altLang="zh-CN" sz="2000" b="0"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64531" name="Group 109"/>
            <p:cNvGrpSpPr/>
            <p:nvPr/>
          </p:nvGrpSpPr>
          <p:grpSpPr bwMode="auto">
            <a:xfrm>
              <a:off x="8148" y="5871"/>
              <a:ext cx="358" cy="645"/>
              <a:chOff x="7362" y="2505"/>
              <a:chExt cx="358" cy="645"/>
            </a:xfrm>
          </p:grpSpPr>
          <p:sp>
            <p:nvSpPr>
              <p:cNvPr id="64540" name="Oval 110"/>
              <p:cNvSpPr>
                <a:spLocks noChangeArrowheads="1"/>
              </p:cNvSpPr>
              <p:nvPr/>
            </p:nvSpPr>
            <p:spPr bwMode="auto">
              <a:xfrm>
                <a:off x="7362" y="2775"/>
                <a:ext cx="358" cy="375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b="0">
                    <a:cs typeface="Arial" panose="020B0604020202020204" pitchFamily="34" charset="0"/>
                  </a:rPr>
                  <a:t>-1</a:t>
                </a:r>
                <a:endParaRPr lang="en-US" altLang="zh-CN" sz="2000" b="0">
                  <a:cs typeface="Arial" panose="020B0604020202020204" pitchFamily="34" charset="0"/>
                </a:endParaRPr>
              </a:p>
            </p:txBody>
          </p:sp>
          <p:sp>
            <p:nvSpPr>
              <p:cNvPr id="64541" name="Text Box 111"/>
              <p:cNvSpPr txBox="1">
                <a:spLocks noChangeArrowheads="1"/>
              </p:cNvSpPr>
              <p:nvPr/>
            </p:nvSpPr>
            <p:spPr bwMode="auto">
              <a:xfrm>
                <a:off x="7484" y="2505"/>
                <a:ext cx="136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b="0">
                    <a:cs typeface="Arial" panose="020B0604020202020204" pitchFamily="34" charset="0"/>
                  </a:rPr>
                  <a:t>7</a:t>
                </a:r>
                <a:endParaRPr lang="en-US" altLang="zh-CN" sz="2000" b="0"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64532" name="Group 112"/>
            <p:cNvGrpSpPr/>
            <p:nvPr/>
          </p:nvGrpSpPr>
          <p:grpSpPr bwMode="auto">
            <a:xfrm>
              <a:off x="6534" y="6837"/>
              <a:ext cx="520" cy="1062"/>
              <a:chOff x="6650" y="6852"/>
              <a:chExt cx="520" cy="1062"/>
            </a:xfrm>
          </p:grpSpPr>
          <p:sp>
            <p:nvSpPr>
              <p:cNvPr id="64535" name="Oval 113"/>
              <p:cNvSpPr>
                <a:spLocks noChangeArrowheads="1"/>
              </p:cNvSpPr>
              <p:nvPr/>
            </p:nvSpPr>
            <p:spPr bwMode="auto">
              <a:xfrm>
                <a:off x="6812" y="6852"/>
                <a:ext cx="358" cy="375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b="0">
                    <a:cs typeface="Arial" panose="020B0604020202020204" pitchFamily="34" charset="0"/>
                  </a:rPr>
                  <a:t>1</a:t>
                </a:r>
                <a:endParaRPr lang="en-US" altLang="zh-CN" sz="2000" b="0">
                  <a:cs typeface="Arial" panose="020B0604020202020204" pitchFamily="34" charset="0"/>
                </a:endParaRPr>
              </a:p>
            </p:txBody>
          </p:sp>
          <p:sp>
            <p:nvSpPr>
              <p:cNvPr id="64536" name="Text Box 114"/>
              <p:cNvSpPr txBox="1">
                <a:spLocks noChangeArrowheads="1"/>
              </p:cNvSpPr>
              <p:nvPr/>
            </p:nvSpPr>
            <p:spPr bwMode="auto">
              <a:xfrm>
                <a:off x="6650" y="6912"/>
                <a:ext cx="136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b="0">
                    <a:cs typeface="Arial" panose="020B0604020202020204" pitchFamily="34" charset="0"/>
                  </a:rPr>
                  <a:t>3</a:t>
                </a:r>
                <a:endParaRPr lang="en-US" altLang="zh-CN" sz="2000" b="0">
                  <a:cs typeface="Arial" panose="020B0604020202020204" pitchFamily="34" charset="0"/>
                </a:endParaRPr>
              </a:p>
            </p:txBody>
          </p:sp>
          <p:sp>
            <p:nvSpPr>
              <p:cNvPr id="64537" name="Oval 115"/>
              <p:cNvSpPr>
                <a:spLocks noChangeArrowheads="1"/>
              </p:cNvSpPr>
              <p:nvPr/>
            </p:nvSpPr>
            <p:spPr bwMode="auto">
              <a:xfrm>
                <a:off x="6800" y="7539"/>
                <a:ext cx="358" cy="375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b="0">
                    <a:cs typeface="Arial" panose="020B0604020202020204" pitchFamily="34" charset="0"/>
                  </a:rPr>
                  <a:t>3</a:t>
                </a:r>
                <a:endParaRPr lang="en-US" altLang="zh-CN" sz="2000" b="0">
                  <a:cs typeface="Arial" panose="020B0604020202020204" pitchFamily="34" charset="0"/>
                </a:endParaRPr>
              </a:p>
            </p:txBody>
          </p:sp>
          <p:sp>
            <p:nvSpPr>
              <p:cNvPr id="64538" name="Text Box 116"/>
              <p:cNvSpPr txBox="1">
                <a:spLocks noChangeArrowheads="1"/>
              </p:cNvSpPr>
              <p:nvPr/>
            </p:nvSpPr>
            <p:spPr bwMode="auto">
              <a:xfrm>
                <a:off x="6660" y="7599"/>
                <a:ext cx="136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b="0">
                    <a:cs typeface="Arial" panose="020B0604020202020204" pitchFamily="34" charset="0"/>
                  </a:rPr>
                  <a:t>4</a:t>
                </a:r>
                <a:endParaRPr lang="en-US" altLang="zh-CN" sz="2000" b="0">
                  <a:cs typeface="Arial" panose="020B0604020202020204" pitchFamily="34" charset="0"/>
                </a:endParaRPr>
              </a:p>
            </p:txBody>
          </p:sp>
          <p:sp>
            <p:nvSpPr>
              <p:cNvPr id="64539" name="Line 117"/>
              <p:cNvSpPr>
                <a:spLocks noChangeShapeType="1"/>
              </p:cNvSpPr>
              <p:nvPr/>
            </p:nvSpPr>
            <p:spPr bwMode="auto">
              <a:xfrm flipV="1">
                <a:off x="6996" y="7215"/>
                <a:ext cx="0" cy="31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64533" name="Line 118"/>
            <p:cNvSpPr>
              <a:spLocks noChangeShapeType="1"/>
            </p:cNvSpPr>
            <p:nvPr/>
          </p:nvSpPr>
          <p:spPr bwMode="auto">
            <a:xfrm flipV="1">
              <a:off x="6260" y="6522"/>
              <a:ext cx="238" cy="3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534" name="Line 119"/>
            <p:cNvSpPr>
              <a:spLocks noChangeShapeType="1"/>
            </p:cNvSpPr>
            <p:nvPr/>
          </p:nvSpPr>
          <p:spPr bwMode="auto">
            <a:xfrm flipH="1" flipV="1">
              <a:off x="6592" y="6522"/>
              <a:ext cx="254" cy="303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3368" name="Text Box 120"/>
          <p:cNvSpPr txBox="1">
            <a:spLocks noChangeArrowheads="1"/>
          </p:cNvSpPr>
          <p:nvPr/>
        </p:nvSpPr>
        <p:spPr bwMode="auto">
          <a:xfrm>
            <a:off x="9529762" y="4286038"/>
            <a:ext cx="887412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0" dirty="0">
                <a:cs typeface="Arial" panose="020B0604020202020204" pitchFamily="34" charset="0"/>
              </a:rPr>
              <a:t>{1,2,3}</a:t>
            </a:r>
            <a:endParaRPr lang="en-US" altLang="zh-CN" sz="2000" b="0" dirty="0">
              <a:cs typeface="Arial" panose="020B0604020202020204" pitchFamily="34" charset="0"/>
            </a:endParaRPr>
          </a:p>
        </p:txBody>
      </p:sp>
      <p:sp>
        <p:nvSpPr>
          <p:cNvPr id="53405" name="Text Box 157"/>
          <p:cNvSpPr txBox="1">
            <a:spLocks noChangeArrowheads="1"/>
          </p:cNvSpPr>
          <p:nvPr/>
        </p:nvSpPr>
        <p:spPr bwMode="auto">
          <a:xfrm>
            <a:off x="1300535" y="4286038"/>
            <a:ext cx="14287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defPPr>
              <a:defRPr lang="zh-CN"/>
            </a:defPPr>
            <a:lvl1pPr>
              <a:spcBef>
                <a:spcPct val="50000"/>
              </a:spcBef>
              <a:buClrTx/>
              <a:buSzTx/>
              <a:buFontTx/>
              <a:buNone/>
              <a:defRPr sz="2000" b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3</a:t>
            </a:r>
            <a:endParaRPr lang="en-US" altLang="zh-CN" dirty="0"/>
          </a:p>
        </p:txBody>
      </p:sp>
      <p:sp>
        <p:nvSpPr>
          <p:cNvPr id="65" name="Rectangle 3"/>
          <p:cNvSpPr>
            <a:spLocks noGrp="1" noChangeArrowheads="1"/>
          </p:cNvSpPr>
          <p:nvPr>
            <p:ph idx="1"/>
          </p:nvPr>
        </p:nvSpPr>
        <p:spPr>
          <a:xfrm>
            <a:off x="682195" y="215101"/>
            <a:ext cx="5504534" cy="1657350"/>
          </a:xfrm>
        </p:spPr>
        <p:txBody>
          <a:bodyPr>
            <a:normAutofit/>
          </a:bodyPr>
          <a:lstStyle/>
          <a:p>
            <a:pPr eaLnBrk="1" hangingPunct="1">
              <a:spcBef>
                <a:spcPts val="0"/>
              </a:spcBef>
            </a:pPr>
            <a:r>
              <a:rPr lang="zh-CN" altLang="en-US" sz="2400" dirty="0"/>
              <a:t>设</a:t>
            </a:r>
            <a:r>
              <a:rPr lang="en-US" altLang="zh-CN" sz="2400" dirty="0"/>
              <a:t>n=7</a:t>
            </a:r>
            <a:r>
              <a:rPr lang="zh-CN" altLang="en-US" sz="2400" dirty="0"/>
              <a:t>，</a:t>
            </a:r>
            <a:endParaRPr lang="zh-CN" altLang="en-US" sz="2400" dirty="0"/>
          </a:p>
          <a:p>
            <a:pPr eaLnBrk="1" hangingPunct="1">
              <a:spcBef>
                <a:spcPts val="0"/>
              </a:spcBef>
            </a:pPr>
            <a:r>
              <a:rPr lang="en-US" altLang="zh-CN" sz="2400" dirty="0"/>
              <a:t>(p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, p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, …,p</a:t>
            </a:r>
            <a:r>
              <a:rPr lang="en-US" altLang="zh-CN" sz="2400" baseline="-25000" dirty="0"/>
              <a:t>7</a:t>
            </a:r>
            <a:r>
              <a:rPr lang="en-US" altLang="zh-CN" sz="2400" dirty="0"/>
              <a:t>)=(35,30,25,20,15,10,5)</a:t>
            </a:r>
            <a:endParaRPr lang="en-US" altLang="zh-CN" sz="2400" dirty="0"/>
          </a:p>
          <a:p>
            <a:pPr eaLnBrk="1" hangingPunct="1">
              <a:spcBef>
                <a:spcPts val="0"/>
              </a:spcBef>
            </a:pPr>
            <a:r>
              <a:rPr lang="en-US" altLang="zh-CN" sz="2400" dirty="0"/>
              <a:t>(d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, d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, …,d</a:t>
            </a:r>
            <a:r>
              <a:rPr lang="en-US" altLang="zh-CN" sz="2400" baseline="-25000" dirty="0"/>
              <a:t>7</a:t>
            </a:r>
            <a:r>
              <a:rPr lang="en-US" altLang="zh-CN" sz="2400" dirty="0"/>
              <a:t>)=(4,2,4,3,4,8,3)</a:t>
            </a:r>
            <a:endParaRPr lang="en-US" altLang="zh-CN" sz="2400" dirty="0"/>
          </a:p>
        </p:txBody>
      </p:sp>
      <p:sp>
        <p:nvSpPr>
          <p:cNvPr id="66" name="Text Box 348"/>
          <p:cNvSpPr txBox="1">
            <a:spLocks noChangeArrowheads="1"/>
          </p:cNvSpPr>
          <p:nvPr/>
        </p:nvSpPr>
        <p:spPr bwMode="auto">
          <a:xfrm>
            <a:off x="2434622" y="2075262"/>
            <a:ext cx="2810129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b="0" dirty="0">
                <a:cs typeface="Arial" panose="020B0604020202020204" pitchFamily="34" charset="0"/>
              </a:rPr>
              <a:t>F(0)(1)(2)(3)(4)(5)(6)(7)</a:t>
            </a:r>
            <a:endParaRPr lang="en-US" altLang="zh-CN" sz="1800" b="0" dirty="0">
              <a:cs typeface="Arial" panose="020B0604020202020204" pitchFamily="34" charset="0"/>
            </a:endParaRPr>
          </a:p>
        </p:txBody>
      </p:sp>
      <p:sp>
        <p:nvSpPr>
          <p:cNvPr id="67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/>
          <a:p>
            <a:pPr>
              <a:defRPr/>
            </a:pPr>
            <a:fld id="{0CE838A2-A49A-4A20-A5DD-EFD81F6874A2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340" grpId="0"/>
      <p:bldP spid="53368" grpId="0"/>
      <p:bldP spid="5340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45108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一个现实世界中的例子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737842"/>
            <a:ext cx="10515600" cy="4351338"/>
          </a:xfrm>
        </p:spPr>
        <p:txBody>
          <a:bodyPr/>
          <a:lstStyle/>
          <a:p>
            <a:r>
              <a:rPr kumimoji="1" lang="zh-CN" altLang="en-US" sz="2800" dirty="0"/>
              <a:t>如果有一个机会可以帮助你梦想成真，那么你希望参加哪两个活动：</a:t>
            </a:r>
            <a:endParaRPr kumimoji="1" lang="zh-CN" altLang="en-US" sz="2800" dirty="0"/>
          </a:p>
          <a:p>
            <a:pPr lvl="1"/>
            <a:r>
              <a:rPr kumimoji="1" lang="en-US" altLang="zh-CN" sz="2400" dirty="0"/>
              <a:t>1 </a:t>
            </a:r>
            <a:r>
              <a:rPr kumimoji="1" lang="zh-CN" altLang="en-US" sz="2400" dirty="0"/>
              <a:t>看足球世界杯总决赛；</a:t>
            </a:r>
            <a:endParaRPr kumimoji="1" lang="zh-CN" altLang="en-US" sz="2400" dirty="0"/>
          </a:p>
          <a:p>
            <a:pPr lvl="1"/>
            <a:r>
              <a:rPr kumimoji="1" lang="en-US" altLang="zh-CN" sz="2400" dirty="0"/>
              <a:t>2 </a:t>
            </a:r>
            <a:r>
              <a:rPr kumimoji="1" lang="zh-CN" altLang="en-US" sz="2400" dirty="0"/>
              <a:t>游览新西兰风光；</a:t>
            </a:r>
            <a:endParaRPr kumimoji="1" lang="zh-CN" altLang="en-US" sz="2400" dirty="0"/>
          </a:p>
          <a:p>
            <a:pPr lvl="1"/>
            <a:r>
              <a:rPr kumimoji="1" lang="en-US" altLang="zh-CN" sz="2400" dirty="0"/>
              <a:t>3 </a:t>
            </a:r>
            <a:r>
              <a:rPr kumimoji="1" lang="zh-CN" altLang="en-US" sz="2400" dirty="0"/>
              <a:t>学习潜水；</a:t>
            </a:r>
            <a:endParaRPr kumimoji="1" lang="zh-CN" altLang="en-US" sz="2400" dirty="0"/>
          </a:p>
          <a:p>
            <a:pPr lvl="1"/>
            <a:r>
              <a:rPr kumimoji="1" lang="en-US" altLang="zh-CN" sz="2400" dirty="0"/>
              <a:t>4 </a:t>
            </a:r>
            <a:r>
              <a:rPr kumimoji="1" lang="zh-CN" altLang="en-US" sz="2400" dirty="0"/>
              <a:t>听阿黛尔的演唱会。</a:t>
            </a:r>
            <a:endParaRPr kumimoji="1" lang="zh-CN" altLang="en-US" sz="2400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E838A2-A49A-4A20-A5DD-EFD81F6874A2}" type="slidenum">
              <a:rPr lang="en-US" altLang="zh-CN" smtClean="0"/>
            </a:fld>
            <a:endParaRPr lang="en-US" altLang="zh-CN"/>
          </a:p>
        </p:txBody>
      </p:sp>
      <p:grpSp>
        <p:nvGrpSpPr>
          <p:cNvPr id="5" name="Group 12"/>
          <p:cNvGrpSpPr/>
          <p:nvPr/>
        </p:nvGrpSpPr>
        <p:grpSpPr bwMode="auto">
          <a:xfrm>
            <a:off x="7104112" y="3068960"/>
            <a:ext cx="2159000" cy="1511300"/>
            <a:chOff x="976" y="2750"/>
            <a:chExt cx="1360" cy="952"/>
          </a:xfrm>
        </p:grpSpPr>
        <p:sp>
          <p:nvSpPr>
            <p:cNvPr id="6" name="Oval 13"/>
            <p:cNvSpPr>
              <a:spLocks noChangeArrowheads="1"/>
            </p:cNvSpPr>
            <p:nvPr/>
          </p:nvSpPr>
          <p:spPr bwMode="auto">
            <a:xfrm>
              <a:off x="976" y="2750"/>
              <a:ext cx="453" cy="317"/>
            </a:xfrm>
            <a:prstGeom prst="ellipse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0">
                  <a:cs typeface="Arial" panose="020B0604020202020204" pitchFamily="34" charset="0"/>
                </a:rPr>
                <a:t>1</a:t>
              </a:r>
              <a:r>
                <a:rPr lang="zh-CN" altLang="en-US" sz="2000" b="0">
                  <a:cs typeface="Arial" panose="020B0604020202020204" pitchFamily="34" charset="0"/>
                </a:rPr>
                <a:t>、</a:t>
              </a:r>
              <a:r>
                <a:rPr lang="en-US" altLang="zh-CN" sz="2000" b="0">
                  <a:cs typeface="Arial" panose="020B0604020202020204" pitchFamily="34" charset="0"/>
                </a:rPr>
                <a:t>2</a:t>
              </a:r>
              <a:endParaRPr lang="en-US" altLang="zh-CN" sz="2000" b="0">
                <a:cs typeface="Arial" panose="020B0604020202020204" pitchFamily="34" charset="0"/>
              </a:endParaRPr>
            </a:p>
          </p:txBody>
        </p:sp>
        <p:sp>
          <p:nvSpPr>
            <p:cNvPr id="7" name="Oval 14"/>
            <p:cNvSpPr>
              <a:spLocks noChangeArrowheads="1"/>
            </p:cNvSpPr>
            <p:nvPr/>
          </p:nvSpPr>
          <p:spPr bwMode="auto">
            <a:xfrm>
              <a:off x="1429" y="2750"/>
              <a:ext cx="453" cy="317"/>
            </a:xfrm>
            <a:prstGeom prst="ellipse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0">
                  <a:cs typeface="Arial" panose="020B0604020202020204" pitchFamily="34" charset="0"/>
                </a:rPr>
                <a:t>1</a:t>
              </a:r>
              <a:r>
                <a:rPr lang="zh-CN" altLang="en-US" sz="2000" b="0">
                  <a:cs typeface="Arial" panose="020B0604020202020204" pitchFamily="34" charset="0"/>
                </a:rPr>
                <a:t>、</a:t>
              </a:r>
              <a:r>
                <a:rPr lang="en-US" altLang="zh-CN" sz="2000" b="0">
                  <a:cs typeface="Arial" panose="020B0604020202020204" pitchFamily="34" charset="0"/>
                </a:rPr>
                <a:t>3</a:t>
              </a:r>
              <a:endParaRPr lang="en-US" altLang="zh-CN" sz="2000" b="0">
                <a:cs typeface="Arial" panose="020B0604020202020204" pitchFamily="34" charset="0"/>
              </a:endParaRPr>
            </a:p>
          </p:txBody>
        </p:sp>
        <p:sp>
          <p:nvSpPr>
            <p:cNvPr id="8" name="Oval 15"/>
            <p:cNvSpPr>
              <a:spLocks noChangeArrowheads="1"/>
            </p:cNvSpPr>
            <p:nvPr/>
          </p:nvSpPr>
          <p:spPr bwMode="auto">
            <a:xfrm>
              <a:off x="1882" y="2750"/>
              <a:ext cx="453" cy="317"/>
            </a:xfrm>
            <a:prstGeom prst="ellipse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0">
                  <a:cs typeface="Arial" panose="020B0604020202020204" pitchFamily="34" charset="0"/>
                </a:rPr>
                <a:t>1</a:t>
              </a:r>
              <a:r>
                <a:rPr lang="zh-CN" altLang="en-US" sz="2000" b="0">
                  <a:cs typeface="Arial" panose="020B0604020202020204" pitchFamily="34" charset="0"/>
                </a:rPr>
                <a:t>、</a:t>
              </a:r>
              <a:r>
                <a:rPr lang="en-US" altLang="zh-CN" sz="2000" b="0">
                  <a:cs typeface="Arial" panose="020B0604020202020204" pitchFamily="34" charset="0"/>
                </a:rPr>
                <a:t>4</a:t>
              </a:r>
              <a:endParaRPr lang="en-US" altLang="zh-CN" sz="2000" b="0">
                <a:cs typeface="Arial" panose="020B0604020202020204" pitchFamily="34" charset="0"/>
              </a:endParaRPr>
            </a:p>
          </p:txBody>
        </p:sp>
        <p:sp>
          <p:nvSpPr>
            <p:cNvPr id="9" name="Oval 16"/>
            <p:cNvSpPr>
              <a:spLocks noChangeArrowheads="1"/>
            </p:cNvSpPr>
            <p:nvPr/>
          </p:nvSpPr>
          <p:spPr bwMode="auto">
            <a:xfrm>
              <a:off x="1429" y="3067"/>
              <a:ext cx="453" cy="317"/>
            </a:xfrm>
            <a:prstGeom prst="ellipse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0">
                  <a:cs typeface="Arial" panose="020B0604020202020204" pitchFamily="34" charset="0"/>
                </a:rPr>
                <a:t>2</a:t>
              </a:r>
              <a:r>
                <a:rPr lang="zh-CN" altLang="en-US" sz="2000" b="0">
                  <a:cs typeface="Arial" panose="020B0604020202020204" pitchFamily="34" charset="0"/>
                </a:rPr>
                <a:t>、</a:t>
              </a:r>
              <a:r>
                <a:rPr lang="en-US" altLang="zh-CN" sz="2000" b="0">
                  <a:cs typeface="Arial" panose="020B0604020202020204" pitchFamily="34" charset="0"/>
                </a:rPr>
                <a:t>3</a:t>
              </a:r>
              <a:endParaRPr lang="en-US" altLang="zh-CN" sz="2000" b="0">
                <a:cs typeface="Arial" panose="020B0604020202020204" pitchFamily="34" charset="0"/>
              </a:endParaRPr>
            </a:p>
          </p:txBody>
        </p:sp>
        <p:sp>
          <p:nvSpPr>
            <p:cNvPr id="10" name="Oval 17"/>
            <p:cNvSpPr>
              <a:spLocks noChangeArrowheads="1"/>
            </p:cNvSpPr>
            <p:nvPr/>
          </p:nvSpPr>
          <p:spPr bwMode="auto">
            <a:xfrm>
              <a:off x="1882" y="3067"/>
              <a:ext cx="453" cy="317"/>
            </a:xfrm>
            <a:prstGeom prst="ellipse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0">
                  <a:cs typeface="Arial" panose="020B0604020202020204" pitchFamily="34" charset="0"/>
                </a:rPr>
                <a:t>2</a:t>
              </a:r>
              <a:r>
                <a:rPr lang="zh-CN" altLang="en-US" sz="2000" b="0">
                  <a:cs typeface="Arial" panose="020B0604020202020204" pitchFamily="34" charset="0"/>
                </a:rPr>
                <a:t>、</a:t>
              </a:r>
              <a:r>
                <a:rPr lang="en-US" altLang="zh-CN" sz="2000" b="0">
                  <a:cs typeface="Arial" panose="020B0604020202020204" pitchFamily="34" charset="0"/>
                </a:rPr>
                <a:t>4</a:t>
              </a:r>
              <a:endParaRPr lang="en-US" altLang="zh-CN" sz="2000" b="0">
                <a:cs typeface="Arial" panose="020B0604020202020204" pitchFamily="34" charset="0"/>
              </a:endParaRPr>
            </a:p>
          </p:txBody>
        </p:sp>
        <p:sp>
          <p:nvSpPr>
            <p:cNvPr id="11" name="Oval 18"/>
            <p:cNvSpPr>
              <a:spLocks noChangeArrowheads="1"/>
            </p:cNvSpPr>
            <p:nvPr/>
          </p:nvSpPr>
          <p:spPr bwMode="auto">
            <a:xfrm>
              <a:off x="1883" y="3385"/>
              <a:ext cx="453" cy="317"/>
            </a:xfrm>
            <a:prstGeom prst="ellipse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0">
                  <a:cs typeface="Arial" panose="020B0604020202020204" pitchFamily="34" charset="0"/>
                </a:rPr>
                <a:t>3</a:t>
              </a:r>
              <a:r>
                <a:rPr lang="zh-CN" altLang="en-US" sz="2000" b="0">
                  <a:cs typeface="Arial" panose="020B0604020202020204" pitchFamily="34" charset="0"/>
                </a:rPr>
                <a:t>、</a:t>
              </a:r>
              <a:r>
                <a:rPr lang="en-US" altLang="zh-CN" sz="2000" b="0">
                  <a:cs typeface="Arial" panose="020B0604020202020204" pitchFamily="34" charset="0"/>
                </a:rPr>
                <a:t>4</a:t>
              </a:r>
              <a:endParaRPr lang="en-US" altLang="zh-CN" sz="2000" b="0"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E838A2-A49A-4A20-A5DD-EFD81F6874A2}" type="slidenum">
              <a:rPr lang="en-US" altLang="zh-CN" smtClean="0"/>
            </a:fld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695400" y="188640"/>
            <a:ext cx="5504534" cy="1657350"/>
          </a:xfrm>
        </p:spPr>
        <p:txBody>
          <a:bodyPr>
            <a:normAutofit/>
          </a:bodyPr>
          <a:lstStyle/>
          <a:p>
            <a:pPr eaLnBrk="1" hangingPunct="1">
              <a:spcBef>
                <a:spcPts val="0"/>
              </a:spcBef>
            </a:pPr>
            <a:r>
              <a:rPr lang="zh-CN" altLang="en-US" sz="2400" dirty="0"/>
              <a:t>设</a:t>
            </a:r>
            <a:r>
              <a:rPr lang="en-US" altLang="zh-CN" sz="2400" dirty="0"/>
              <a:t>n=7</a:t>
            </a:r>
            <a:r>
              <a:rPr lang="zh-CN" altLang="en-US" sz="2400" dirty="0"/>
              <a:t>，</a:t>
            </a:r>
            <a:endParaRPr lang="zh-CN" altLang="en-US" sz="2400" dirty="0"/>
          </a:p>
          <a:p>
            <a:pPr eaLnBrk="1" hangingPunct="1">
              <a:spcBef>
                <a:spcPts val="0"/>
              </a:spcBef>
            </a:pPr>
            <a:r>
              <a:rPr lang="en-US" altLang="zh-CN" sz="2400" dirty="0"/>
              <a:t>(p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, p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, …,p</a:t>
            </a:r>
            <a:r>
              <a:rPr lang="en-US" altLang="zh-CN" sz="2400" baseline="-25000" dirty="0"/>
              <a:t>7</a:t>
            </a:r>
            <a:r>
              <a:rPr lang="en-US" altLang="zh-CN" sz="2400" dirty="0"/>
              <a:t>)=(35,30,25,20,15,10,5)</a:t>
            </a:r>
            <a:endParaRPr lang="en-US" altLang="zh-CN" sz="2400" dirty="0"/>
          </a:p>
          <a:p>
            <a:pPr eaLnBrk="1" hangingPunct="1">
              <a:spcBef>
                <a:spcPts val="0"/>
              </a:spcBef>
            </a:pPr>
            <a:r>
              <a:rPr lang="en-US" altLang="zh-CN" sz="2400" dirty="0"/>
              <a:t>(d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, d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, …,d</a:t>
            </a:r>
            <a:r>
              <a:rPr lang="en-US" altLang="zh-CN" sz="2400" baseline="-25000" dirty="0"/>
              <a:t>7</a:t>
            </a:r>
            <a:r>
              <a:rPr lang="en-US" altLang="zh-CN" sz="2400" dirty="0"/>
              <a:t>)=(4,2,4,3,4,8,3)</a:t>
            </a:r>
            <a:endParaRPr lang="en-US" altLang="zh-CN" sz="2400" dirty="0"/>
          </a:p>
        </p:txBody>
      </p:sp>
      <p:sp>
        <p:nvSpPr>
          <p:cNvPr id="6" name="Text Box 214"/>
          <p:cNvSpPr txBox="1">
            <a:spLocks noChangeArrowheads="1"/>
          </p:cNvSpPr>
          <p:nvPr/>
        </p:nvSpPr>
        <p:spPr bwMode="auto">
          <a:xfrm>
            <a:off x="827126" y="1648365"/>
            <a:ext cx="660400" cy="72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0" dirty="0">
                <a:latin typeface="幼圆" panose="02010509060101010101" pitchFamily="49" charset="-122"/>
                <a:ea typeface="幼圆" panose="02010509060101010101" pitchFamily="49" charset="-122"/>
                <a:cs typeface="Times New Roman" panose="02020603050405020304" pitchFamily="18" charset="0"/>
              </a:rPr>
              <a:t>考虑</a:t>
            </a:r>
            <a:endParaRPr lang="zh-CN" altLang="en-US" sz="2000" b="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0" dirty="0">
                <a:latin typeface="幼圆" panose="02010509060101010101" pitchFamily="49" charset="-122"/>
                <a:ea typeface="幼圆" panose="02010509060101010101" pitchFamily="49" charset="-122"/>
                <a:cs typeface="Times New Roman" panose="02020603050405020304" pitchFamily="18" charset="0"/>
              </a:rPr>
              <a:t>作业</a:t>
            </a:r>
            <a:endParaRPr lang="zh-CN" altLang="en-US" sz="2000" b="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8" name="Text Box 121"/>
          <p:cNvSpPr txBox="1">
            <a:spLocks noChangeArrowheads="1"/>
          </p:cNvSpPr>
          <p:nvPr/>
        </p:nvSpPr>
        <p:spPr bwMode="auto">
          <a:xfrm>
            <a:off x="2320267" y="2432855"/>
            <a:ext cx="2663825" cy="35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0" dirty="0">
                <a:cs typeface="Arial" panose="020B0604020202020204" pitchFamily="34" charset="0"/>
              </a:rPr>
              <a:t> 0  </a:t>
            </a:r>
            <a:r>
              <a:rPr lang="en-US" altLang="zh-CN" sz="2000" b="0" dirty="0">
                <a:solidFill>
                  <a:srgbClr val="FF0000"/>
                </a:solidFill>
                <a:cs typeface="Arial" panose="020B0604020202020204" pitchFamily="34" charset="0"/>
              </a:rPr>
              <a:t>0</a:t>
            </a:r>
            <a:r>
              <a:rPr lang="en-US" altLang="zh-CN" sz="2000" b="0" dirty="0">
                <a:cs typeface="Arial" panose="020B0604020202020204" pitchFamily="34" charset="0"/>
              </a:rPr>
              <a:t>  1  1  3  5  6  7</a:t>
            </a:r>
            <a:endParaRPr lang="en-US" altLang="zh-CN" sz="2000" b="0" dirty="0">
              <a:cs typeface="Arial" panose="020B0604020202020204" pitchFamily="34" charset="0"/>
            </a:endParaRPr>
          </a:p>
        </p:txBody>
      </p:sp>
      <p:grpSp>
        <p:nvGrpSpPr>
          <p:cNvPr id="9" name="Group 122"/>
          <p:cNvGrpSpPr/>
          <p:nvPr/>
        </p:nvGrpSpPr>
        <p:grpSpPr bwMode="auto">
          <a:xfrm>
            <a:off x="5442313" y="2167443"/>
            <a:ext cx="3533679" cy="2051693"/>
            <a:chOff x="5678" y="7842"/>
            <a:chExt cx="2957" cy="2028"/>
          </a:xfrm>
        </p:grpSpPr>
        <p:grpSp>
          <p:nvGrpSpPr>
            <p:cNvPr id="10" name="Group 123"/>
            <p:cNvGrpSpPr/>
            <p:nvPr/>
          </p:nvGrpSpPr>
          <p:grpSpPr bwMode="auto">
            <a:xfrm>
              <a:off x="5678" y="8688"/>
              <a:ext cx="520" cy="480"/>
              <a:chOff x="5678" y="8688"/>
              <a:chExt cx="520" cy="480"/>
            </a:xfrm>
          </p:grpSpPr>
          <p:sp>
            <p:nvSpPr>
              <p:cNvPr id="35" name="Oval 124"/>
              <p:cNvSpPr>
                <a:spLocks noChangeArrowheads="1"/>
              </p:cNvSpPr>
              <p:nvPr/>
            </p:nvSpPr>
            <p:spPr bwMode="auto">
              <a:xfrm>
                <a:off x="5840" y="8793"/>
                <a:ext cx="358" cy="375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b="0" dirty="0">
                    <a:cs typeface="Arial" panose="020B0604020202020204" pitchFamily="34" charset="0"/>
                  </a:rPr>
                  <a:t>1</a:t>
                </a:r>
                <a:endParaRPr lang="en-US" altLang="zh-CN" sz="2000" b="0" dirty="0">
                  <a:cs typeface="Arial" panose="020B0604020202020204" pitchFamily="34" charset="0"/>
                </a:endParaRPr>
              </a:p>
            </p:txBody>
          </p:sp>
          <p:sp>
            <p:nvSpPr>
              <p:cNvPr id="36" name="Text Box 125"/>
              <p:cNvSpPr txBox="1">
                <a:spLocks noChangeArrowheads="1"/>
              </p:cNvSpPr>
              <p:nvPr/>
            </p:nvSpPr>
            <p:spPr bwMode="auto">
              <a:xfrm>
                <a:off x="5678" y="8688"/>
                <a:ext cx="136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b="0">
                    <a:solidFill>
                      <a:srgbClr val="FF0000"/>
                    </a:solidFill>
                    <a:cs typeface="Arial" panose="020B0604020202020204" pitchFamily="34" charset="0"/>
                  </a:rPr>
                  <a:t>0</a:t>
                </a:r>
                <a:endParaRPr lang="en-US" altLang="zh-CN" sz="2000" b="0">
                  <a:solidFill>
                    <a:srgbClr val="FF0000"/>
                  </a:solidFill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1" name="Group 126"/>
            <p:cNvGrpSpPr/>
            <p:nvPr/>
          </p:nvGrpSpPr>
          <p:grpSpPr bwMode="auto">
            <a:xfrm>
              <a:off x="6424" y="7848"/>
              <a:ext cx="358" cy="645"/>
              <a:chOff x="7362" y="2505"/>
              <a:chExt cx="358" cy="645"/>
            </a:xfrm>
          </p:grpSpPr>
          <p:sp>
            <p:nvSpPr>
              <p:cNvPr id="33" name="Oval 127"/>
              <p:cNvSpPr>
                <a:spLocks noChangeArrowheads="1"/>
              </p:cNvSpPr>
              <p:nvPr/>
            </p:nvSpPr>
            <p:spPr bwMode="auto">
              <a:xfrm>
                <a:off x="7362" y="2775"/>
                <a:ext cx="358" cy="375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b="0">
                    <a:cs typeface="Arial" panose="020B0604020202020204" pitchFamily="34" charset="0"/>
                  </a:rPr>
                  <a:t>-5</a:t>
                </a:r>
                <a:endParaRPr lang="en-US" altLang="zh-CN" sz="2000" b="0">
                  <a:cs typeface="Arial" panose="020B0604020202020204" pitchFamily="34" charset="0"/>
                </a:endParaRPr>
              </a:p>
            </p:txBody>
          </p:sp>
          <p:sp>
            <p:nvSpPr>
              <p:cNvPr id="34" name="Text Box 128"/>
              <p:cNvSpPr txBox="1">
                <a:spLocks noChangeArrowheads="1"/>
              </p:cNvSpPr>
              <p:nvPr/>
            </p:nvSpPr>
            <p:spPr bwMode="auto">
              <a:xfrm>
                <a:off x="7484" y="2505"/>
                <a:ext cx="136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b="0">
                    <a:cs typeface="Arial" panose="020B0604020202020204" pitchFamily="34" charset="0"/>
                  </a:rPr>
                  <a:t>1</a:t>
                </a:r>
                <a:endParaRPr lang="en-US" altLang="zh-CN" sz="2000" b="0"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2" name="Group 129"/>
            <p:cNvGrpSpPr/>
            <p:nvPr/>
          </p:nvGrpSpPr>
          <p:grpSpPr bwMode="auto">
            <a:xfrm>
              <a:off x="6204" y="8808"/>
              <a:ext cx="540" cy="375"/>
              <a:chOff x="6204" y="8808"/>
              <a:chExt cx="540" cy="375"/>
            </a:xfrm>
          </p:grpSpPr>
          <p:sp>
            <p:nvSpPr>
              <p:cNvPr id="31" name="Oval 130"/>
              <p:cNvSpPr>
                <a:spLocks noChangeArrowheads="1"/>
              </p:cNvSpPr>
              <p:nvPr/>
            </p:nvSpPr>
            <p:spPr bwMode="auto">
              <a:xfrm>
                <a:off x="6386" y="8808"/>
                <a:ext cx="358" cy="375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b="0">
                    <a:cs typeface="Arial" panose="020B0604020202020204" pitchFamily="34" charset="0"/>
                  </a:rPr>
                  <a:t>1</a:t>
                </a:r>
                <a:endParaRPr lang="en-US" altLang="zh-CN" sz="2000" b="0">
                  <a:cs typeface="Arial" panose="020B0604020202020204" pitchFamily="34" charset="0"/>
                </a:endParaRPr>
              </a:p>
            </p:txBody>
          </p:sp>
          <p:sp>
            <p:nvSpPr>
              <p:cNvPr id="32" name="Text Box 131"/>
              <p:cNvSpPr txBox="1">
                <a:spLocks noChangeArrowheads="1"/>
              </p:cNvSpPr>
              <p:nvPr/>
            </p:nvSpPr>
            <p:spPr bwMode="auto">
              <a:xfrm>
                <a:off x="6204" y="8868"/>
                <a:ext cx="136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b="0">
                    <a:cs typeface="Arial" panose="020B0604020202020204" pitchFamily="34" charset="0"/>
                  </a:rPr>
                  <a:t>2</a:t>
                </a:r>
                <a:endParaRPr lang="en-US" altLang="zh-CN" sz="2000" b="0"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3" name="Group 132"/>
            <p:cNvGrpSpPr/>
            <p:nvPr/>
          </p:nvGrpSpPr>
          <p:grpSpPr bwMode="auto">
            <a:xfrm>
              <a:off x="7449" y="7842"/>
              <a:ext cx="358" cy="645"/>
              <a:chOff x="7443" y="2505"/>
              <a:chExt cx="358" cy="645"/>
            </a:xfrm>
          </p:grpSpPr>
          <p:sp>
            <p:nvSpPr>
              <p:cNvPr id="29" name="Oval 133"/>
              <p:cNvSpPr>
                <a:spLocks noChangeArrowheads="1"/>
              </p:cNvSpPr>
              <p:nvPr/>
            </p:nvSpPr>
            <p:spPr bwMode="auto">
              <a:xfrm>
                <a:off x="7443" y="2775"/>
                <a:ext cx="358" cy="375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b="0">
                    <a:cs typeface="Arial" panose="020B0604020202020204" pitchFamily="34" charset="0"/>
                  </a:rPr>
                  <a:t>-1</a:t>
                </a:r>
                <a:endParaRPr lang="en-US" altLang="zh-CN" sz="2000" b="0">
                  <a:cs typeface="Arial" panose="020B0604020202020204" pitchFamily="34" charset="0"/>
                </a:endParaRPr>
              </a:p>
            </p:txBody>
          </p:sp>
          <p:sp>
            <p:nvSpPr>
              <p:cNvPr id="30" name="Text Box 134"/>
              <p:cNvSpPr txBox="1">
                <a:spLocks noChangeArrowheads="1"/>
              </p:cNvSpPr>
              <p:nvPr/>
            </p:nvSpPr>
            <p:spPr bwMode="auto">
              <a:xfrm>
                <a:off x="7565" y="2505"/>
                <a:ext cx="136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b="0">
                    <a:cs typeface="Arial" panose="020B0604020202020204" pitchFamily="34" charset="0"/>
                  </a:rPr>
                  <a:t>5</a:t>
                </a:r>
                <a:endParaRPr lang="en-US" altLang="zh-CN" sz="2000" b="0"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4" name="Group 135"/>
            <p:cNvGrpSpPr/>
            <p:nvPr/>
          </p:nvGrpSpPr>
          <p:grpSpPr bwMode="auto">
            <a:xfrm>
              <a:off x="7855" y="7842"/>
              <a:ext cx="358" cy="645"/>
              <a:chOff x="7443" y="2505"/>
              <a:chExt cx="358" cy="645"/>
            </a:xfrm>
          </p:grpSpPr>
          <p:sp>
            <p:nvSpPr>
              <p:cNvPr id="27" name="Oval 136"/>
              <p:cNvSpPr>
                <a:spLocks noChangeArrowheads="1"/>
              </p:cNvSpPr>
              <p:nvPr/>
            </p:nvSpPr>
            <p:spPr bwMode="auto">
              <a:xfrm>
                <a:off x="7443" y="2775"/>
                <a:ext cx="358" cy="375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b="0">
                    <a:cs typeface="Arial" panose="020B0604020202020204" pitchFamily="34" charset="0"/>
                  </a:rPr>
                  <a:t>-1</a:t>
                </a:r>
                <a:endParaRPr lang="en-US" altLang="zh-CN" sz="2000" b="0">
                  <a:cs typeface="Arial" panose="020B0604020202020204" pitchFamily="34" charset="0"/>
                </a:endParaRPr>
              </a:p>
            </p:txBody>
          </p:sp>
          <p:sp>
            <p:nvSpPr>
              <p:cNvPr id="28" name="Text Box 137"/>
              <p:cNvSpPr txBox="1">
                <a:spLocks noChangeArrowheads="1"/>
              </p:cNvSpPr>
              <p:nvPr/>
            </p:nvSpPr>
            <p:spPr bwMode="auto">
              <a:xfrm>
                <a:off x="7565" y="2505"/>
                <a:ext cx="136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b="0">
                    <a:cs typeface="Arial" panose="020B0604020202020204" pitchFamily="34" charset="0"/>
                  </a:rPr>
                  <a:t>6</a:t>
                </a:r>
                <a:endParaRPr lang="en-US" altLang="zh-CN" sz="2000" b="0"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5" name="Group 138"/>
            <p:cNvGrpSpPr/>
            <p:nvPr/>
          </p:nvGrpSpPr>
          <p:grpSpPr bwMode="auto">
            <a:xfrm>
              <a:off x="8277" y="7842"/>
              <a:ext cx="358" cy="645"/>
              <a:chOff x="7431" y="2505"/>
              <a:chExt cx="358" cy="645"/>
            </a:xfrm>
          </p:grpSpPr>
          <p:sp>
            <p:nvSpPr>
              <p:cNvPr id="25" name="Oval 139"/>
              <p:cNvSpPr>
                <a:spLocks noChangeArrowheads="1"/>
              </p:cNvSpPr>
              <p:nvPr/>
            </p:nvSpPr>
            <p:spPr bwMode="auto">
              <a:xfrm>
                <a:off x="7431" y="2775"/>
                <a:ext cx="358" cy="375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b="0">
                    <a:cs typeface="Arial" panose="020B0604020202020204" pitchFamily="34" charset="0"/>
                  </a:rPr>
                  <a:t>-1</a:t>
                </a:r>
                <a:endParaRPr lang="en-US" altLang="zh-CN" sz="2000" b="0">
                  <a:cs typeface="Arial" panose="020B0604020202020204" pitchFamily="34" charset="0"/>
                </a:endParaRPr>
              </a:p>
            </p:txBody>
          </p:sp>
          <p:sp>
            <p:nvSpPr>
              <p:cNvPr id="26" name="Text Box 140"/>
              <p:cNvSpPr txBox="1">
                <a:spLocks noChangeArrowheads="1"/>
              </p:cNvSpPr>
              <p:nvPr/>
            </p:nvSpPr>
            <p:spPr bwMode="auto">
              <a:xfrm>
                <a:off x="7553" y="2505"/>
                <a:ext cx="136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b="0">
                    <a:cs typeface="Arial" panose="020B0604020202020204" pitchFamily="34" charset="0"/>
                  </a:rPr>
                  <a:t>7</a:t>
                </a:r>
                <a:endParaRPr lang="en-US" altLang="zh-CN" sz="2000" b="0"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6" name="Group 141"/>
            <p:cNvGrpSpPr/>
            <p:nvPr/>
          </p:nvGrpSpPr>
          <p:grpSpPr bwMode="auto">
            <a:xfrm>
              <a:off x="6756" y="8808"/>
              <a:ext cx="520" cy="1062"/>
              <a:chOff x="6650" y="6852"/>
              <a:chExt cx="520" cy="1062"/>
            </a:xfrm>
          </p:grpSpPr>
          <p:sp>
            <p:nvSpPr>
              <p:cNvPr id="20" name="Oval 142"/>
              <p:cNvSpPr>
                <a:spLocks noChangeArrowheads="1"/>
              </p:cNvSpPr>
              <p:nvPr/>
            </p:nvSpPr>
            <p:spPr bwMode="auto">
              <a:xfrm>
                <a:off x="6812" y="6852"/>
                <a:ext cx="358" cy="375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b="0">
                    <a:cs typeface="Arial" panose="020B0604020202020204" pitchFamily="34" charset="0"/>
                  </a:rPr>
                  <a:t>1</a:t>
                </a:r>
                <a:endParaRPr lang="en-US" altLang="zh-CN" sz="2000" b="0">
                  <a:cs typeface="Arial" panose="020B0604020202020204" pitchFamily="34" charset="0"/>
                </a:endParaRPr>
              </a:p>
            </p:txBody>
          </p:sp>
          <p:sp>
            <p:nvSpPr>
              <p:cNvPr id="21" name="Text Box 143"/>
              <p:cNvSpPr txBox="1">
                <a:spLocks noChangeArrowheads="1"/>
              </p:cNvSpPr>
              <p:nvPr/>
            </p:nvSpPr>
            <p:spPr bwMode="auto">
              <a:xfrm>
                <a:off x="6650" y="6912"/>
                <a:ext cx="136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b="0">
                    <a:cs typeface="Arial" panose="020B0604020202020204" pitchFamily="34" charset="0"/>
                  </a:rPr>
                  <a:t>3</a:t>
                </a:r>
                <a:endParaRPr lang="en-US" altLang="zh-CN" sz="2000" b="0">
                  <a:cs typeface="Arial" panose="020B0604020202020204" pitchFamily="34" charset="0"/>
                </a:endParaRPr>
              </a:p>
            </p:txBody>
          </p:sp>
          <p:sp>
            <p:nvSpPr>
              <p:cNvPr id="22" name="Oval 144"/>
              <p:cNvSpPr>
                <a:spLocks noChangeArrowheads="1"/>
              </p:cNvSpPr>
              <p:nvPr/>
            </p:nvSpPr>
            <p:spPr bwMode="auto">
              <a:xfrm>
                <a:off x="6800" y="7539"/>
                <a:ext cx="358" cy="375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b="0">
                    <a:cs typeface="Arial" panose="020B0604020202020204" pitchFamily="34" charset="0"/>
                  </a:rPr>
                  <a:t>3</a:t>
                </a:r>
                <a:endParaRPr lang="en-US" altLang="zh-CN" sz="2000" b="0">
                  <a:cs typeface="Arial" panose="020B0604020202020204" pitchFamily="34" charset="0"/>
                </a:endParaRPr>
              </a:p>
            </p:txBody>
          </p:sp>
          <p:sp>
            <p:nvSpPr>
              <p:cNvPr id="23" name="Text Box 145"/>
              <p:cNvSpPr txBox="1">
                <a:spLocks noChangeArrowheads="1"/>
              </p:cNvSpPr>
              <p:nvPr/>
            </p:nvSpPr>
            <p:spPr bwMode="auto">
              <a:xfrm>
                <a:off x="6660" y="7599"/>
                <a:ext cx="136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b="0">
                    <a:cs typeface="Arial" panose="020B0604020202020204" pitchFamily="34" charset="0"/>
                  </a:rPr>
                  <a:t>4</a:t>
                </a:r>
                <a:endParaRPr lang="en-US" altLang="zh-CN" sz="2000" b="0">
                  <a:cs typeface="Arial" panose="020B0604020202020204" pitchFamily="34" charset="0"/>
                </a:endParaRPr>
              </a:p>
            </p:txBody>
          </p:sp>
          <p:sp>
            <p:nvSpPr>
              <p:cNvPr id="24" name="Line 146"/>
              <p:cNvSpPr>
                <a:spLocks noChangeShapeType="1"/>
              </p:cNvSpPr>
              <p:nvPr/>
            </p:nvSpPr>
            <p:spPr bwMode="auto">
              <a:xfrm flipV="1">
                <a:off x="6996" y="7215"/>
                <a:ext cx="0" cy="31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7" name="Line 147"/>
            <p:cNvSpPr>
              <a:spLocks noChangeShapeType="1"/>
            </p:cNvSpPr>
            <p:nvPr/>
          </p:nvSpPr>
          <p:spPr bwMode="auto">
            <a:xfrm flipV="1">
              <a:off x="6580" y="8500"/>
              <a:ext cx="1" cy="31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Line 148"/>
            <p:cNvSpPr>
              <a:spLocks noChangeShapeType="1"/>
            </p:cNvSpPr>
            <p:nvPr/>
          </p:nvSpPr>
          <p:spPr bwMode="auto">
            <a:xfrm flipH="1" flipV="1">
              <a:off x="6681" y="8500"/>
              <a:ext cx="375" cy="31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Line 149"/>
            <p:cNvSpPr>
              <a:spLocks noChangeShapeType="1"/>
            </p:cNvSpPr>
            <p:nvPr/>
          </p:nvSpPr>
          <p:spPr bwMode="auto">
            <a:xfrm flipV="1">
              <a:off x="6074" y="8445"/>
              <a:ext cx="406" cy="345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7" name="Text Box 150"/>
          <p:cNvSpPr txBox="1">
            <a:spLocks noChangeArrowheads="1"/>
          </p:cNvSpPr>
          <p:nvPr/>
        </p:nvSpPr>
        <p:spPr bwMode="auto">
          <a:xfrm>
            <a:off x="9624392" y="2479090"/>
            <a:ext cx="113506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defPPr>
              <a:defRPr lang="zh-CN"/>
            </a:defPPr>
            <a:lvl1pPr>
              <a:spcBef>
                <a:spcPct val="50000"/>
              </a:spcBef>
              <a:buClrTx/>
              <a:buSzTx/>
              <a:buFontTx/>
              <a:buNone/>
              <a:defRPr sz="2000" b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{1,2,3,4}</a:t>
            </a:r>
            <a:endParaRPr lang="en-US" altLang="zh-CN" dirty="0"/>
          </a:p>
        </p:txBody>
      </p:sp>
      <p:sp>
        <p:nvSpPr>
          <p:cNvPr id="38" name="Text Box 158"/>
          <p:cNvSpPr txBox="1">
            <a:spLocks noChangeArrowheads="1"/>
          </p:cNvSpPr>
          <p:nvPr/>
        </p:nvSpPr>
        <p:spPr bwMode="auto">
          <a:xfrm>
            <a:off x="1014451" y="2455972"/>
            <a:ext cx="14287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0" dirty="0">
                <a:cs typeface="Arial" panose="020B0604020202020204" pitchFamily="34" charset="0"/>
              </a:rPr>
              <a:t>4</a:t>
            </a:r>
            <a:endParaRPr lang="en-US" altLang="zh-CN" sz="2000" b="0" dirty="0">
              <a:cs typeface="Arial" panose="020B0604020202020204" pitchFamily="34" charset="0"/>
            </a:endParaRPr>
          </a:p>
        </p:txBody>
      </p:sp>
      <p:grpSp>
        <p:nvGrpSpPr>
          <p:cNvPr id="39" name="Group 223"/>
          <p:cNvGrpSpPr/>
          <p:nvPr/>
        </p:nvGrpSpPr>
        <p:grpSpPr bwMode="auto">
          <a:xfrm>
            <a:off x="5592032" y="4601661"/>
            <a:ext cx="3529275" cy="1291380"/>
            <a:chOff x="2672" y="803"/>
            <a:chExt cx="2172" cy="836"/>
          </a:xfrm>
        </p:grpSpPr>
        <p:grpSp>
          <p:nvGrpSpPr>
            <p:cNvPr id="40" name="Group 123"/>
            <p:cNvGrpSpPr/>
            <p:nvPr/>
          </p:nvGrpSpPr>
          <p:grpSpPr bwMode="auto">
            <a:xfrm>
              <a:off x="2672" y="1396"/>
              <a:ext cx="378" cy="235"/>
              <a:chOff x="5638" y="8772"/>
              <a:chExt cx="560" cy="375"/>
            </a:xfrm>
          </p:grpSpPr>
          <p:sp>
            <p:nvSpPr>
              <p:cNvPr id="64" name="Oval 124"/>
              <p:cNvSpPr>
                <a:spLocks noChangeArrowheads="1"/>
              </p:cNvSpPr>
              <p:nvPr/>
            </p:nvSpPr>
            <p:spPr bwMode="auto">
              <a:xfrm>
                <a:off x="5840" y="8772"/>
                <a:ext cx="358" cy="375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b="0">
                    <a:cs typeface="Arial" panose="020B0604020202020204" pitchFamily="34" charset="0"/>
                  </a:rPr>
                  <a:t>1</a:t>
                </a:r>
                <a:endParaRPr lang="en-US" altLang="zh-CN" sz="2000" b="0">
                  <a:cs typeface="Arial" panose="020B0604020202020204" pitchFamily="34" charset="0"/>
                </a:endParaRPr>
              </a:p>
            </p:txBody>
          </p:sp>
          <p:sp>
            <p:nvSpPr>
              <p:cNvPr id="65" name="Text Box 125"/>
              <p:cNvSpPr txBox="1">
                <a:spLocks noChangeArrowheads="1"/>
              </p:cNvSpPr>
              <p:nvPr/>
            </p:nvSpPr>
            <p:spPr bwMode="auto">
              <a:xfrm>
                <a:off x="5638" y="8844"/>
                <a:ext cx="136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b="0" dirty="0">
                    <a:cs typeface="Arial" panose="020B0604020202020204" pitchFamily="34" charset="0"/>
                  </a:rPr>
                  <a:t>0</a:t>
                </a:r>
                <a:endParaRPr lang="en-US" altLang="zh-CN" sz="2000" b="0" dirty="0"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1" name="Group 126"/>
            <p:cNvGrpSpPr/>
            <p:nvPr/>
          </p:nvGrpSpPr>
          <p:grpSpPr bwMode="auto">
            <a:xfrm>
              <a:off x="3203" y="803"/>
              <a:ext cx="241" cy="404"/>
              <a:chOff x="7362" y="2505"/>
              <a:chExt cx="358" cy="645"/>
            </a:xfrm>
          </p:grpSpPr>
          <p:sp>
            <p:nvSpPr>
              <p:cNvPr id="62" name="Oval 127"/>
              <p:cNvSpPr>
                <a:spLocks noChangeArrowheads="1"/>
              </p:cNvSpPr>
              <p:nvPr/>
            </p:nvSpPr>
            <p:spPr bwMode="auto">
              <a:xfrm>
                <a:off x="7362" y="2775"/>
                <a:ext cx="358" cy="375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b="0">
                    <a:cs typeface="Arial" panose="020B0604020202020204" pitchFamily="34" charset="0"/>
                  </a:rPr>
                  <a:t>-5</a:t>
                </a:r>
                <a:endParaRPr lang="en-US" altLang="zh-CN" sz="2000" b="0">
                  <a:cs typeface="Arial" panose="020B0604020202020204" pitchFamily="34" charset="0"/>
                </a:endParaRPr>
              </a:p>
            </p:txBody>
          </p:sp>
          <p:sp>
            <p:nvSpPr>
              <p:cNvPr id="63" name="Text Box 128"/>
              <p:cNvSpPr txBox="1">
                <a:spLocks noChangeArrowheads="1"/>
              </p:cNvSpPr>
              <p:nvPr/>
            </p:nvSpPr>
            <p:spPr bwMode="auto">
              <a:xfrm>
                <a:off x="7484" y="2505"/>
                <a:ext cx="136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b="0">
                    <a:cs typeface="Arial" panose="020B0604020202020204" pitchFamily="34" charset="0"/>
                  </a:rPr>
                  <a:t>1</a:t>
                </a:r>
                <a:endParaRPr lang="en-US" altLang="zh-CN" sz="2000" b="0"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2" name="Group 129"/>
            <p:cNvGrpSpPr/>
            <p:nvPr/>
          </p:nvGrpSpPr>
          <p:grpSpPr bwMode="auto">
            <a:xfrm>
              <a:off x="3054" y="1404"/>
              <a:ext cx="365" cy="235"/>
              <a:chOff x="6204" y="8808"/>
              <a:chExt cx="540" cy="375"/>
            </a:xfrm>
          </p:grpSpPr>
          <p:sp>
            <p:nvSpPr>
              <p:cNvPr id="60" name="Oval 130"/>
              <p:cNvSpPr>
                <a:spLocks noChangeArrowheads="1"/>
              </p:cNvSpPr>
              <p:nvPr/>
            </p:nvSpPr>
            <p:spPr bwMode="auto">
              <a:xfrm>
                <a:off x="6386" y="8808"/>
                <a:ext cx="358" cy="375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b="0">
                    <a:cs typeface="Arial" panose="020B0604020202020204" pitchFamily="34" charset="0"/>
                  </a:rPr>
                  <a:t>1</a:t>
                </a:r>
                <a:endParaRPr lang="en-US" altLang="zh-CN" sz="2000" b="0">
                  <a:cs typeface="Arial" panose="020B0604020202020204" pitchFamily="34" charset="0"/>
                </a:endParaRPr>
              </a:p>
            </p:txBody>
          </p:sp>
          <p:sp>
            <p:nvSpPr>
              <p:cNvPr id="61" name="Text Box 131"/>
              <p:cNvSpPr txBox="1">
                <a:spLocks noChangeArrowheads="1"/>
              </p:cNvSpPr>
              <p:nvPr/>
            </p:nvSpPr>
            <p:spPr bwMode="auto">
              <a:xfrm>
                <a:off x="6204" y="8868"/>
                <a:ext cx="136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b="0">
                    <a:cs typeface="Arial" panose="020B0604020202020204" pitchFamily="34" charset="0"/>
                  </a:rPr>
                  <a:t>2</a:t>
                </a:r>
                <a:endParaRPr lang="en-US" altLang="zh-CN" sz="2000" b="0"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3" name="Group 132"/>
            <p:cNvGrpSpPr/>
            <p:nvPr/>
          </p:nvGrpSpPr>
          <p:grpSpPr bwMode="auto">
            <a:xfrm>
              <a:off x="4035" y="805"/>
              <a:ext cx="242" cy="404"/>
              <a:chOff x="7649" y="2515"/>
              <a:chExt cx="358" cy="645"/>
            </a:xfrm>
          </p:grpSpPr>
          <p:sp>
            <p:nvSpPr>
              <p:cNvPr id="58" name="Oval 133"/>
              <p:cNvSpPr>
                <a:spLocks noChangeArrowheads="1"/>
              </p:cNvSpPr>
              <p:nvPr/>
            </p:nvSpPr>
            <p:spPr bwMode="auto">
              <a:xfrm>
                <a:off x="7649" y="2785"/>
                <a:ext cx="358" cy="375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b="0">
                    <a:cs typeface="Arial" panose="020B0604020202020204" pitchFamily="34" charset="0"/>
                  </a:rPr>
                  <a:t>-1</a:t>
                </a:r>
                <a:endParaRPr lang="en-US" altLang="zh-CN" sz="2000" b="0">
                  <a:cs typeface="Arial" panose="020B0604020202020204" pitchFamily="34" charset="0"/>
                </a:endParaRPr>
              </a:p>
            </p:txBody>
          </p:sp>
          <p:sp>
            <p:nvSpPr>
              <p:cNvPr id="59" name="Text Box 134"/>
              <p:cNvSpPr txBox="1">
                <a:spLocks noChangeArrowheads="1"/>
              </p:cNvSpPr>
              <p:nvPr/>
            </p:nvSpPr>
            <p:spPr bwMode="auto">
              <a:xfrm>
                <a:off x="7771" y="2515"/>
                <a:ext cx="136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b="0">
                    <a:cs typeface="Arial" panose="020B0604020202020204" pitchFamily="34" charset="0"/>
                  </a:rPr>
                  <a:t>5</a:t>
                </a:r>
                <a:endParaRPr lang="en-US" altLang="zh-CN" sz="2000" b="0"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4" name="Group 135"/>
            <p:cNvGrpSpPr/>
            <p:nvPr/>
          </p:nvGrpSpPr>
          <p:grpSpPr bwMode="auto">
            <a:xfrm>
              <a:off x="4309" y="805"/>
              <a:ext cx="242" cy="404"/>
              <a:chOff x="7649" y="2515"/>
              <a:chExt cx="358" cy="645"/>
            </a:xfrm>
          </p:grpSpPr>
          <p:sp>
            <p:nvSpPr>
              <p:cNvPr id="56" name="Oval 136"/>
              <p:cNvSpPr>
                <a:spLocks noChangeArrowheads="1"/>
              </p:cNvSpPr>
              <p:nvPr/>
            </p:nvSpPr>
            <p:spPr bwMode="auto">
              <a:xfrm>
                <a:off x="7649" y="2785"/>
                <a:ext cx="358" cy="375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b="0">
                    <a:cs typeface="Arial" panose="020B0604020202020204" pitchFamily="34" charset="0"/>
                  </a:rPr>
                  <a:t>-1</a:t>
                </a:r>
                <a:endParaRPr lang="en-US" altLang="zh-CN" sz="2000" b="0">
                  <a:cs typeface="Arial" panose="020B0604020202020204" pitchFamily="34" charset="0"/>
                </a:endParaRPr>
              </a:p>
            </p:txBody>
          </p:sp>
          <p:sp>
            <p:nvSpPr>
              <p:cNvPr id="57" name="Text Box 137"/>
              <p:cNvSpPr txBox="1">
                <a:spLocks noChangeArrowheads="1"/>
              </p:cNvSpPr>
              <p:nvPr/>
            </p:nvSpPr>
            <p:spPr bwMode="auto">
              <a:xfrm>
                <a:off x="7771" y="2515"/>
                <a:ext cx="136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b="0">
                    <a:cs typeface="Arial" panose="020B0604020202020204" pitchFamily="34" charset="0"/>
                  </a:rPr>
                  <a:t>6</a:t>
                </a:r>
                <a:endParaRPr lang="en-US" altLang="zh-CN" sz="2000" b="0"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5" name="Group 138"/>
            <p:cNvGrpSpPr/>
            <p:nvPr/>
          </p:nvGrpSpPr>
          <p:grpSpPr bwMode="auto">
            <a:xfrm>
              <a:off x="4602" y="805"/>
              <a:ext cx="242" cy="404"/>
              <a:chOff x="7649" y="2515"/>
              <a:chExt cx="358" cy="645"/>
            </a:xfrm>
          </p:grpSpPr>
          <p:sp>
            <p:nvSpPr>
              <p:cNvPr id="54" name="Oval 139"/>
              <p:cNvSpPr>
                <a:spLocks noChangeArrowheads="1"/>
              </p:cNvSpPr>
              <p:nvPr/>
            </p:nvSpPr>
            <p:spPr bwMode="auto">
              <a:xfrm>
                <a:off x="7649" y="2785"/>
                <a:ext cx="358" cy="375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b="0">
                    <a:cs typeface="Arial" panose="020B0604020202020204" pitchFamily="34" charset="0"/>
                  </a:rPr>
                  <a:t>-1</a:t>
                </a:r>
                <a:endParaRPr lang="en-US" altLang="zh-CN" sz="2000" b="0">
                  <a:cs typeface="Arial" panose="020B0604020202020204" pitchFamily="34" charset="0"/>
                </a:endParaRPr>
              </a:p>
            </p:txBody>
          </p:sp>
          <p:sp>
            <p:nvSpPr>
              <p:cNvPr id="55" name="Text Box 140"/>
              <p:cNvSpPr txBox="1">
                <a:spLocks noChangeArrowheads="1"/>
              </p:cNvSpPr>
              <p:nvPr/>
            </p:nvSpPr>
            <p:spPr bwMode="auto">
              <a:xfrm>
                <a:off x="7771" y="2515"/>
                <a:ext cx="136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b="0">
                    <a:cs typeface="Arial" panose="020B0604020202020204" pitchFamily="34" charset="0"/>
                  </a:rPr>
                  <a:t>7</a:t>
                </a:r>
                <a:endParaRPr lang="en-US" altLang="zh-CN" sz="2000" b="0"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6" name="Oval 142"/>
            <p:cNvSpPr>
              <a:spLocks noChangeArrowheads="1"/>
            </p:cNvSpPr>
            <p:nvPr/>
          </p:nvSpPr>
          <p:spPr bwMode="auto">
            <a:xfrm>
              <a:off x="3536" y="1404"/>
              <a:ext cx="242" cy="23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0">
                  <a:cs typeface="Arial" panose="020B0604020202020204" pitchFamily="34" charset="0"/>
                </a:rPr>
                <a:t>1</a:t>
              </a:r>
              <a:endParaRPr lang="en-US" altLang="zh-CN" sz="2000" b="0">
                <a:cs typeface="Arial" panose="020B0604020202020204" pitchFamily="34" charset="0"/>
              </a:endParaRPr>
            </a:p>
          </p:txBody>
        </p:sp>
        <p:sp>
          <p:nvSpPr>
            <p:cNvPr id="47" name="Text Box 143"/>
            <p:cNvSpPr txBox="1">
              <a:spLocks noChangeArrowheads="1"/>
            </p:cNvSpPr>
            <p:nvPr/>
          </p:nvSpPr>
          <p:spPr bwMode="auto">
            <a:xfrm>
              <a:off x="3427" y="1442"/>
              <a:ext cx="92" cy="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0">
                  <a:cs typeface="Arial" panose="020B0604020202020204" pitchFamily="34" charset="0"/>
                </a:rPr>
                <a:t>3</a:t>
              </a:r>
              <a:endParaRPr lang="en-US" altLang="zh-CN" sz="2000" b="0">
                <a:cs typeface="Arial" panose="020B0604020202020204" pitchFamily="34" charset="0"/>
              </a:endParaRPr>
            </a:p>
          </p:txBody>
        </p:sp>
        <p:sp>
          <p:nvSpPr>
            <p:cNvPr id="48" name="Oval 144"/>
            <p:cNvSpPr>
              <a:spLocks noChangeArrowheads="1"/>
            </p:cNvSpPr>
            <p:nvPr/>
          </p:nvSpPr>
          <p:spPr bwMode="auto">
            <a:xfrm>
              <a:off x="3833" y="1394"/>
              <a:ext cx="242" cy="23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0">
                  <a:solidFill>
                    <a:srgbClr val="FF0000"/>
                  </a:solidFill>
                  <a:cs typeface="Arial" panose="020B0604020202020204" pitchFamily="34" charset="0"/>
                </a:rPr>
                <a:t>1</a:t>
              </a:r>
              <a:endParaRPr lang="en-US" altLang="zh-CN" sz="2000" b="0">
                <a:solidFill>
                  <a:srgbClr val="FF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49" name="Text Box 145"/>
            <p:cNvSpPr txBox="1">
              <a:spLocks noChangeArrowheads="1"/>
            </p:cNvSpPr>
            <p:nvPr/>
          </p:nvSpPr>
          <p:spPr bwMode="auto">
            <a:xfrm>
              <a:off x="4131" y="1432"/>
              <a:ext cx="92" cy="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0" dirty="0">
                  <a:cs typeface="Arial" panose="020B0604020202020204" pitchFamily="34" charset="0"/>
                </a:rPr>
                <a:t>4</a:t>
              </a:r>
              <a:endParaRPr lang="en-US" altLang="zh-CN" sz="2000" b="0" dirty="0">
                <a:cs typeface="Arial" panose="020B0604020202020204" pitchFamily="34" charset="0"/>
              </a:endParaRPr>
            </a:p>
          </p:txBody>
        </p:sp>
        <p:sp>
          <p:nvSpPr>
            <p:cNvPr id="50" name="Line 146"/>
            <p:cNvSpPr>
              <a:spLocks noChangeShapeType="1"/>
            </p:cNvSpPr>
            <p:nvPr/>
          </p:nvSpPr>
          <p:spPr bwMode="auto">
            <a:xfrm flipH="1" flipV="1">
              <a:off x="3399" y="1177"/>
              <a:ext cx="479" cy="22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Line 147"/>
            <p:cNvSpPr>
              <a:spLocks noChangeShapeType="1"/>
            </p:cNvSpPr>
            <p:nvPr/>
          </p:nvSpPr>
          <p:spPr bwMode="auto">
            <a:xfrm flipV="1">
              <a:off x="3308" y="1190"/>
              <a:ext cx="1" cy="21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Line 148"/>
            <p:cNvSpPr>
              <a:spLocks noChangeShapeType="1"/>
            </p:cNvSpPr>
            <p:nvPr/>
          </p:nvSpPr>
          <p:spPr bwMode="auto">
            <a:xfrm flipH="1" flipV="1">
              <a:off x="3355" y="1199"/>
              <a:ext cx="274" cy="20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" name="Line 149"/>
            <p:cNvSpPr>
              <a:spLocks noChangeShapeType="1"/>
            </p:cNvSpPr>
            <p:nvPr/>
          </p:nvSpPr>
          <p:spPr bwMode="auto">
            <a:xfrm flipV="1">
              <a:off x="2966" y="1194"/>
              <a:ext cx="295" cy="19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66" name="Text Box 151"/>
          <p:cNvSpPr txBox="1">
            <a:spLocks noChangeArrowheads="1"/>
          </p:cNvSpPr>
          <p:nvPr/>
        </p:nvSpPr>
        <p:spPr bwMode="auto">
          <a:xfrm>
            <a:off x="2171012" y="4857951"/>
            <a:ext cx="2524718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indent="200025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0" dirty="0">
                <a:cs typeface="Arial" panose="020B0604020202020204" pitchFamily="34" charset="0"/>
              </a:rPr>
              <a:t>0  0  1  1  3  5  6  7</a:t>
            </a:r>
            <a:endParaRPr lang="en-US" altLang="zh-CN" sz="2000" b="0" dirty="0">
              <a:cs typeface="Arial" panose="020B0604020202020204" pitchFamily="34" charset="0"/>
            </a:endParaRPr>
          </a:p>
        </p:txBody>
      </p:sp>
      <p:sp>
        <p:nvSpPr>
          <p:cNvPr id="67" name="Text Box 180"/>
          <p:cNvSpPr txBox="1">
            <a:spLocks noChangeArrowheads="1"/>
          </p:cNvSpPr>
          <p:nvPr/>
        </p:nvSpPr>
        <p:spPr bwMode="auto">
          <a:xfrm>
            <a:off x="9652173" y="4868012"/>
            <a:ext cx="1079500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0" dirty="0">
                <a:cs typeface="Arial" panose="020B0604020202020204" pitchFamily="34" charset="0"/>
              </a:rPr>
              <a:t>{1,2,3,4}</a:t>
            </a:r>
            <a:endParaRPr lang="en-US" altLang="zh-CN" sz="2000" b="0" dirty="0">
              <a:cs typeface="Arial" panose="020B0604020202020204" pitchFamily="34" charset="0"/>
            </a:endParaRPr>
          </a:p>
        </p:txBody>
      </p:sp>
      <p:sp>
        <p:nvSpPr>
          <p:cNvPr id="68" name="Text Box 226"/>
          <p:cNvSpPr txBox="1">
            <a:spLocks noChangeArrowheads="1"/>
          </p:cNvSpPr>
          <p:nvPr/>
        </p:nvSpPr>
        <p:spPr bwMode="auto">
          <a:xfrm>
            <a:off x="784465" y="5161666"/>
            <a:ext cx="77648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>
              <a:spcBef>
                <a:spcPct val="50000"/>
              </a:spcBef>
              <a:buClrTx/>
              <a:buSzTx/>
              <a:buFontTx/>
              <a:buNone/>
              <a:defRPr sz="2000" b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>
                <a:latin typeface="幼圆" panose="02010509060101010101" pitchFamily="49" charset="-122"/>
                <a:ea typeface="幼圆" panose="02010509060101010101" pitchFamily="49" charset="-122"/>
              </a:rPr>
              <a:t>(</a:t>
            </a:r>
            <a:r>
              <a:rPr lang="zh-CN" altLang="en-US" dirty="0">
                <a:latin typeface="幼圆" panose="02010509060101010101" pitchFamily="49" charset="-122"/>
                <a:ea typeface="幼圆" panose="02010509060101010101" pitchFamily="49" charset="-122"/>
              </a:rPr>
              <a:t>舍弃</a:t>
            </a:r>
            <a:r>
              <a:rPr lang="en-US" altLang="zh-CN" dirty="0">
                <a:latin typeface="幼圆" panose="02010509060101010101" pitchFamily="49" charset="-122"/>
                <a:ea typeface="幼圆" panose="02010509060101010101" pitchFamily="49" charset="-122"/>
              </a:rPr>
              <a:t>)</a:t>
            </a:r>
            <a:endParaRPr lang="en-US" altLang="zh-CN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69" name="Text Box 227"/>
          <p:cNvSpPr txBox="1">
            <a:spLocks noChangeArrowheads="1"/>
          </p:cNvSpPr>
          <p:nvPr/>
        </p:nvSpPr>
        <p:spPr bwMode="auto">
          <a:xfrm>
            <a:off x="1049083" y="4862215"/>
            <a:ext cx="2159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defPPr>
              <a:defRPr lang="zh-CN"/>
            </a:defPPr>
            <a:lvl1pPr>
              <a:spcBef>
                <a:spcPct val="50000"/>
              </a:spcBef>
              <a:buClrTx/>
              <a:buSzTx/>
              <a:buFontTx/>
              <a:buNone/>
              <a:defRPr sz="2000" b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5</a:t>
            </a:r>
            <a:endParaRPr lang="en-US" altLang="zh-CN" dirty="0"/>
          </a:p>
        </p:txBody>
      </p:sp>
      <p:sp>
        <p:nvSpPr>
          <p:cNvPr id="70" name="Text Box 348"/>
          <p:cNvSpPr txBox="1">
            <a:spLocks noChangeArrowheads="1"/>
          </p:cNvSpPr>
          <p:nvPr/>
        </p:nvSpPr>
        <p:spPr bwMode="auto">
          <a:xfrm>
            <a:off x="2179614" y="1954223"/>
            <a:ext cx="2810129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b="0" dirty="0">
                <a:cs typeface="Arial" panose="020B0604020202020204" pitchFamily="34" charset="0"/>
              </a:rPr>
              <a:t>F(0)(1)(2)(3)(4)(5)(6)(7)</a:t>
            </a:r>
            <a:endParaRPr lang="en-US" altLang="zh-CN" sz="1800" b="0" dirty="0"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  <p:bldP spid="67" grpId="0"/>
      <p:bldP spid="68" grpId="0"/>
      <p:bldP spid="69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E838A2-A49A-4A20-A5DD-EFD81F6874A2}" type="slidenum">
              <a:rPr lang="en-US" altLang="zh-CN" smtClean="0"/>
            </a:fld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695400" y="188640"/>
            <a:ext cx="5504534" cy="1657350"/>
          </a:xfrm>
        </p:spPr>
        <p:txBody>
          <a:bodyPr>
            <a:normAutofit/>
          </a:bodyPr>
          <a:lstStyle/>
          <a:p>
            <a:pPr eaLnBrk="1" hangingPunct="1">
              <a:spcBef>
                <a:spcPts val="0"/>
              </a:spcBef>
            </a:pPr>
            <a:r>
              <a:rPr lang="zh-CN" altLang="en-US" sz="2400" dirty="0"/>
              <a:t>设</a:t>
            </a:r>
            <a:r>
              <a:rPr lang="en-US" altLang="zh-CN" sz="2400" dirty="0"/>
              <a:t>n=7</a:t>
            </a:r>
            <a:r>
              <a:rPr lang="zh-CN" altLang="en-US" sz="2400" dirty="0"/>
              <a:t>，</a:t>
            </a:r>
            <a:endParaRPr lang="zh-CN" altLang="en-US" sz="2400" dirty="0"/>
          </a:p>
          <a:p>
            <a:pPr eaLnBrk="1" hangingPunct="1">
              <a:spcBef>
                <a:spcPts val="0"/>
              </a:spcBef>
            </a:pPr>
            <a:r>
              <a:rPr lang="en-US" altLang="zh-CN" sz="2400" dirty="0"/>
              <a:t>(p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, p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, …,p</a:t>
            </a:r>
            <a:r>
              <a:rPr lang="en-US" altLang="zh-CN" sz="2400" baseline="-25000" dirty="0"/>
              <a:t>7</a:t>
            </a:r>
            <a:r>
              <a:rPr lang="en-US" altLang="zh-CN" sz="2400" dirty="0"/>
              <a:t>)=(35,30,25,20,15,10,5)</a:t>
            </a:r>
            <a:endParaRPr lang="en-US" altLang="zh-CN" sz="2400" dirty="0"/>
          </a:p>
          <a:p>
            <a:pPr eaLnBrk="1" hangingPunct="1">
              <a:spcBef>
                <a:spcPts val="0"/>
              </a:spcBef>
            </a:pPr>
            <a:r>
              <a:rPr lang="en-US" altLang="zh-CN" sz="2400" dirty="0"/>
              <a:t>(d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, d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, …,d</a:t>
            </a:r>
            <a:r>
              <a:rPr lang="en-US" altLang="zh-CN" sz="2400" baseline="-25000" dirty="0"/>
              <a:t>7</a:t>
            </a:r>
            <a:r>
              <a:rPr lang="en-US" altLang="zh-CN" sz="2400" dirty="0"/>
              <a:t>)=(4,2,4,3,4,8,3)</a:t>
            </a:r>
            <a:endParaRPr lang="en-US" altLang="zh-CN" sz="2400" dirty="0"/>
          </a:p>
        </p:txBody>
      </p:sp>
      <p:sp>
        <p:nvSpPr>
          <p:cNvPr id="6" name="Text Box 181"/>
          <p:cNvSpPr txBox="1">
            <a:spLocks noChangeArrowheads="1"/>
          </p:cNvSpPr>
          <p:nvPr/>
        </p:nvSpPr>
        <p:spPr bwMode="auto">
          <a:xfrm>
            <a:off x="2566914" y="2595930"/>
            <a:ext cx="2593975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0" dirty="0">
                <a:cs typeface="Arial" panose="020B0604020202020204" pitchFamily="34" charset="0"/>
              </a:rPr>
              <a:t>0  0  1  1  3  5   6  </a:t>
            </a:r>
            <a:r>
              <a:rPr lang="en-US" altLang="zh-CN" sz="2000" b="0" dirty="0">
                <a:solidFill>
                  <a:srgbClr val="FF0000"/>
                </a:solidFill>
                <a:cs typeface="Arial" panose="020B0604020202020204" pitchFamily="34" charset="0"/>
              </a:rPr>
              <a:t>6</a:t>
            </a:r>
            <a:endParaRPr lang="en-US" altLang="zh-CN" sz="2000" b="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grpSp>
        <p:nvGrpSpPr>
          <p:cNvPr id="7" name="Group 224"/>
          <p:cNvGrpSpPr/>
          <p:nvPr/>
        </p:nvGrpSpPr>
        <p:grpSpPr bwMode="auto">
          <a:xfrm>
            <a:off x="5560210" y="2278568"/>
            <a:ext cx="3342716" cy="1345633"/>
            <a:chOff x="2517" y="1888"/>
            <a:chExt cx="2056" cy="845"/>
          </a:xfrm>
        </p:grpSpPr>
        <p:grpSp>
          <p:nvGrpSpPr>
            <p:cNvPr id="8" name="Group 183"/>
            <p:cNvGrpSpPr/>
            <p:nvPr/>
          </p:nvGrpSpPr>
          <p:grpSpPr bwMode="auto">
            <a:xfrm>
              <a:off x="2517" y="2418"/>
              <a:ext cx="356" cy="300"/>
              <a:chOff x="5678" y="8688"/>
              <a:chExt cx="520" cy="480"/>
            </a:xfrm>
          </p:grpSpPr>
          <p:sp>
            <p:nvSpPr>
              <p:cNvPr id="33" name="Oval 184"/>
              <p:cNvSpPr>
                <a:spLocks noChangeArrowheads="1"/>
              </p:cNvSpPr>
              <p:nvPr/>
            </p:nvSpPr>
            <p:spPr bwMode="auto">
              <a:xfrm>
                <a:off x="5840" y="8793"/>
                <a:ext cx="358" cy="375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b="0">
                    <a:ea typeface="幼圆" panose="02010509060101010101" pitchFamily="49" charset="-122"/>
                    <a:cs typeface="Arial" panose="020B0604020202020204" pitchFamily="34" charset="0"/>
                  </a:rPr>
                  <a:t>1</a:t>
                </a:r>
                <a:endParaRPr lang="en-US" altLang="zh-CN" sz="2000" b="0">
                  <a:ea typeface="幼圆" panose="02010509060101010101" pitchFamily="49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34" name="Text Box 185"/>
              <p:cNvSpPr txBox="1">
                <a:spLocks noChangeArrowheads="1"/>
              </p:cNvSpPr>
              <p:nvPr/>
            </p:nvSpPr>
            <p:spPr bwMode="auto">
              <a:xfrm>
                <a:off x="5678" y="8688"/>
                <a:ext cx="136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b="0">
                    <a:ea typeface="幼圆" panose="02010509060101010101" pitchFamily="49" charset="-122"/>
                    <a:cs typeface="Arial" panose="020B0604020202020204" pitchFamily="34" charset="0"/>
                  </a:rPr>
                  <a:t>0</a:t>
                </a:r>
                <a:endParaRPr lang="en-US" altLang="zh-CN" sz="2000" b="0">
                  <a:ea typeface="幼圆" panose="02010509060101010101" pitchFamily="49" charset="-122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9" name="Group 186"/>
            <p:cNvGrpSpPr/>
            <p:nvPr/>
          </p:nvGrpSpPr>
          <p:grpSpPr bwMode="auto">
            <a:xfrm>
              <a:off x="3027" y="1892"/>
              <a:ext cx="245" cy="404"/>
              <a:chOff x="7362" y="2505"/>
              <a:chExt cx="358" cy="645"/>
            </a:xfrm>
          </p:grpSpPr>
          <p:sp>
            <p:nvSpPr>
              <p:cNvPr id="31" name="Oval 187"/>
              <p:cNvSpPr>
                <a:spLocks noChangeArrowheads="1"/>
              </p:cNvSpPr>
              <p:nvPr/>
            </p:nvSpPr>
            <p:spPr bwMode="auto">
              <a:xfrm>
                <a:off x="7362" y="2775"/>
                <a:ext cx="358" cy="375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b="0">
                    <a:ea typeface="幼圆" panose="02010509060101010101" pitchFamily="49" charset="-122"/>
                    <a:cs typeface="Arial" panose="020B0604020202020204" pitchFamily="34" charset="0"/>
                  </a:rPr>
                  <a:t>-5</a:t>
                </a:r>
                <a:endParaRPr lang="en-US" altLang="zh-CN" sz="2000" b="0">
                  <a:ea typeface="幼圆" panose="02010509060101010101" pitchFamily="49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32" name="Text Box 188"/>
              <p:cNvSpPr txBox="1">
                <a:spLocks noChangeArrowheads="1"/>
              </p:cNvSpPr>
              <p:nvPr/>
            </p:nvSpPr>
            <p:spPr bwMode="auto">
              <a:xfrm>
                <a:off x="7484" y="2505"/>
                <a:ext cx="136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b="0">
                    <a:ea typeface="幼圆" panose="02010509060101010101" pitchFamily="49" charset="-122"/>
                    <a:cs typeface="Arial" panose="020B0604020202020204" pitchFamily="34" charset="0"/>
                  </a:rPr>
                  <a:t>1</a:t>
                </a:r>
                <a:endParaRPr lang="en-US" altLang="zh-CN" sz="2000" b="0">
                  <a:ea typeface="幼圆" panose="02010509060101010101" pitchFamily="49" charset="-122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0" name="Group 189"/>
            <p:cNvGrpSpPr/>
            <p:nvPr/>
          </p:nvGrpSpPr>
          <p:grpSpPr bwMode="auto">
            <a:xfrm>
              <a:off x="2877" y="2493"/>
              <a:ext cx="369" cy="235"/>
              <a:chOff x="6204" y="8808"/>
              <a:chExt cx="540" cy="375"/>
            </a:xfrm>
          </p:grpSpPr>
          <p:sp>
            <p:nvSpPr>
              <p:cNvPr id="29" name="Oval 190"/>
              <p:cNvSpPr>
                <a:spLocks noChangeArrowheads="1"/>
              </p:cNvSpPr>
              <p:nvPr/>
            </p:nvSpPr>
            <p:spPr bwMode="auto">
              <a:xfrm>
                <a:off x="6386" y="8808"/>
                <a:ext cx="358" cy="375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b="0">
                    <a:ea typeface="幼圆" panose="02010509060101010101" pitchFamily="49" charset="-122"/>
                    <a:cs typeface="Arial" panose="020B0604020202020204" pitchFamily="34" charset="0"/>
                  </a:rPr>
                  <a:t>1</a:t>
                </a:r>
                <a:endParaRPr lang="en-US" altLang="zh-CN" sz="2000" b="0">
                  <a:ea typeface="幼圆" panose="02010509060101010101" pitchFamily="49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30" name="Text Box 191"/>
              <p:cNvSpPr txBox="1">
                <a:spLocks noChangeArrowheads="1"/>
              </p:cNvSpPr>
              <p:nvPr/>
            </p:nvSpPr>
            <p:spPr bwMode="auto">
              <a:xfrm>
                <a:off x="6204" y="8868"/>
                <a:ext cx="136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b="0">
                    <a:ea typeface="幼圆" panose="02010509060101010101" pitchFamily="49" charset="-122"/>
                    <a:cs typeface="Arial" panose="020B0604020202020204" pitchFamily="34" charset="0"/>
                  </a:rPr>
                  <a:t>2</a:t>
                </a:r>
                <a:endParaRPr lang="en-US" altLang="zh-CN" sz="2000" b="0">
                  <a:ea typeface="幼圆" panose="02010509060101010101" pitchFamily="49" charset="-122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1" name="Group 192"/>
            <p:cNvGrpSpPr/>
            <p:nvPr/>
          </p:nvGrpSpPr>
          <p:grpSpPr bwMode="auto">
            <a:xfrm>
              <a:off x="4051" y="1888"/>
              <a:ext cx="244" cy="404"/>
              <a:chOff x="7584" y="2505"/>
              <a:chExt cx="358" cy="645"/>
            </a:xfrm>
          </p:grpSpPr>
          <p:sp>
            <p:nvSpPr>
              <p:cNvPr id="27" name="Oval 193"/>
              <p:cNvSpPr>
                <a:spLocks noChangeArrowheads="1"/>
              </p:cNvSpPr>
              <p:nvPr/>
            </p:nvSpPr>
            <p:spPr bwMode="auto">
              <a:xfrm>
                <a:off x="7584" y="2775"/>
                <a:ext cx="358" cy="375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b="0">
                    <a:ea typeface="幼圆" panose="02010509060101010101" pitchFamily="49" charset="-122"/>
                    <a:cs typeface="Arial" panose="020B0604020202020204" pitchFamily="34" charset="0"/>
                  </a:rPr>
                  <a:t>-1</a:t>
                </a:r>
                <a:endParaRPr lang="en-US" altLang="zh-CN" sz="2000" b="0">
                  <a:ea typeface="幼圆" panose="02010509060101010101" pitchFamily="49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28" name="Text Box 194"/>
              <p:cNvSpPr txBox="1">
                <a:spLocks noChangeArrowheads="1"/>
              </p:cNvSpPr>
              <p:nvPr/>
            </p:nvSpPr>
            <p:spPr bwMode="auto">
              <a:xfrm>
                <a:off x="7706" y="2505"/>
                <a:ext cx="136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b="0" dirty="0">
                    <a:ea typeface="幼圆" panose="02010509060101010101" pitchFamily="49" charset="-122"/>
                    <a:cs typeface="Arial" panose="020B0604020202020204" pitchFamily="34" charset="0"/>
                  </a:rPr>
                  <a:t>5</a:t>
                </a:r>
                <a:endParaRPr lang="en-US" altLang="zh-CN" sz="2000" b="0" dirty="0">
                  <a:ea typeface="幼圆" panose="02010509060101010101" pitchFamily="49" charset="-122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2" name="Group 195"/>
            <p:cNvGrpSpPr/>
            <p:nvPr/>
          </p:nvGrpSpPr>
          <p:grpSpPr bwMode="auto">
            <a:xfrm>
              <a:off x="4328" y="1888"/>
              <a:ext cx="245" cy="404"/>
              <a:chOff x="7584" y="2505"/>
              <a:chExt cx="358" cy="645"/>
            </a:xfrm>
          </p:grpSpPr>
          <p:sp>
            <p:nvSpPr>
              <p:cNvPr id="25" name="Oval 196"/>
              <p:cNvSpPr>
                <a:spLocks noChangeArrowheads="1"/>
              </p:cNvSpPr>
              <p:nvPr/>
            </p:nvSpPr>
            <p:spPr bwMode="auto">
              <a:xfrm>
                <a:off x="7584" y="2775"/>
                <a:ext cx="358" cy="375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b="0">
                    <a:ea typeface="幼圆" panose="02010509060101010101" pitchFamily="49" charset="-122"/>
                    <a:cs typeface="Arial" panose="020B0604020202020204" pitchFamily="34" charset="0"/>
                  </a:rPr>
                  <a:t>-2</a:t>
                </a:r>
                <a:endParaRPr lang="en-US" altLang="zh-CN" sz="2000" b="0">
                  <a:ea typeface="幼圆" panose="02010509060101010101" pitchFamily="49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26" name="Text Box 197"/>
              <p:cNvSpPr txBox="1">
                <a:spLocks noChangeArrowheads="1"/>
              </p:cNvSpPr>
              <p:nvPr/>
            </p:nvSpPr>
            <p:spPr bwMode="auto">
              <a:xfrm>
                <a:off x="7706" y="2505"/>
                <a:ext cx="136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b="0">
                    <a:ea typeface="幼圆" panose="02010509060101010101" pitchFamily="49" charset="-122"/>
                    <a:cs typeface="Arial" panose="020B0604020202020204" pitchFamily="34" charset="0"/>
                  </a:rPr>
                  <a:t>6</a:t>
                </a:r>
                <a:endParaRPr lang="en-US" altLang="zh-CN" sz="2000" b="0">
                  <a:ea typeface="幼圆" panose="02010509060101010101" pitchFamily="49" charset="-122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3" name="Group 198"/>
            <p:cNvGrpSpPr/>
            <p:nvPr/>
          </p:nvGrpSpPr>
          <p:grpSpPr bwMode="auto">
            <a:xfrm>
              <a:off x="4236" y="2499"/>
              <a:ext cx="337" cy="234"/>
              <a:chOff x="8068" y="12975"/>
              <a:chExt cx="492" cy="375"/>
            </a:xfrm>
          </p:grpSpPr>
          <p:sp>
            <p:nvSpPr>
              <p:cNvPr id="23" name="Oval 199"/>
              <p:cNvSpPr>
                <a:spLocks noChangeArrowheads="1"/>
              </p:cNvSpPr>
              <p:nvPr/>
            </p:nvSpPr>
            <p:spPr bwMode="auto">
              <a:xfrm>
                <a:off x="8202" y="12975"/>
                <a:ext cx="358" cy="375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b="0">
                    <a:ea typeface="幼圆" panose="02010509060101010101" pitchFamily="49" charset="-122"/>
                    <a:cs typeface="Arial" panose="020B0604020202020204" pitchFamily="34" charset="0"/>
                  </a:rPr>
                  <a:t>6</a:t>
                </a:r>
                <a:endParaRPr lang="en-US" altLang="zh-CN" sz="2000" b="0">
                  <a:ea typeface="幼圆" panose="02010509060101010101" pitchFamily="49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24" name="Text Box 200"/>
              <p:cNvSpPr txBox="1">
                <a:spLocks noChangeArrowheads="1"/>
              </p:cNvSpPr>
              <p:nvPr/>
            </p:nvSpPr>
            <p:spPr bwMode="auto">
              <a:xfrm>
                <a:off x="8068" y="13035"/>
                <a:ext cx="136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  <a:defRPr sz="28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000" b="0">
                    <a:ea typeface="幼圆" panose="02010509060101010101" pitchFamily="49" charset="-122"/>
                    <a:cs typeface="Arial" panose="020B0604020202020204" pitchFamily="34" charset="0"/>
                  </a:rPr>
                  <a:t>7</a:t>
                </a:r>
                <a:endParaRPr lang="en-US" altLang="zh-CN" sz="2000" b="0">
                  <a:ea typeface="幼圆" panose="02010509060101010101" pitchFamily="49" charset="-122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4" name="Oval 202"/>
            <p:cNvSpPr>
              <a:spLocks noChangeArrowheads="1"/>
            </p:cNvSpPr>
            <p:nvPr/>
          </p:nvSpPr>
          <p:spPr bwMode="auto">
            <a:xfrm>
              <a:off x="3365" y="2493"/>
              <a:ext cx="245" cy="23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0">
                  <a:ea typeface="幼圆" panose="02010509060101010101" pitchFamily="49" charset="-122"/>
                  <a:cs typeface="Arial" panose="020B0604020202020204" pitchFamily="34" charset="0"/>
                </a:rPr>
                <a:t>1</a:t>
              </a:r>
              <a:endParaRPr lang="en-US" altLang="zh-CN" sz="2000" b="0">
                <a:ea typeface="幼圆" panose="020105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15" name="Text Box 203"/>
            <p:cNvSpPr txBox="1">
              <a:spLocks noChangeArrowheads="1"/>
            </p:cNvSpPr>
            <p:nvPr/>
          </p:nvSpPr>
          <p:spPr bwMode="auto">
            <a:xfrm>
              <a:off x="3254" y="2531"/>
              <a:ext cx="93" cy="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0">
                  <a:ea typeface="幼圆" panose="02010509060101010101" pitchFamily="49" charset="-122"/>
                  <a:cs typeface="Arial" panose="020B0604020202020204" pitchFamily="34" charset="0"/>
                </a:rPr>
                <a:t>3</a:t>
              </a:r>
              <a:endParaRPr lang="en-US" altLang="zh-CN" sz="2000" b="0">
                <a:ea typeface="幼圆" panose="020105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16" name="Oval 204"/>
            <p:cNvSpPr>
              <a:spLocks noChangeArrowheads="1"/>
            </p:cNvSpPr>
            <p:nvPr/>
          </p:nvSpPr>
          <p:spPr bwMode="auto">
            <a:xfrm>
              <a:off x="3732" y="2493"/>
              <a:ext cx="245" cy="235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0">
                  <a:ea typeface="幼圆" panose="02010509060101010101" pitchFamily="49" charset="-122"/>
                  <a:cs typeface="Arial" panose="020B0604020202020204" pitchFamily="34" charset="0"/>
                </a:rPr>
                <a:t>1</a:t>
              </a:r>
              <a:endParaRPr lang="en-US" altLang="zh-CN" sz="2000" b="0">
                <a:ea typeface="幼圆" panose="020105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17" name="Text Box 205"/>
            <p:cNvSpPr txBox="1">
              <a:spLocks noChangeArrowheads="1"/>
            </p:cNvSpPr>
            <p:nvPr/>
          </p:nvSpPr>
          <p:spPr bwMode="auto">
            <a:xfrm>
              <a:off x="3639" y="2475"/>
              <a:ext cx="93" cy="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0" dirty="0">
                  <a:ea typeface="幼圆" panose="02010509060101010101" pitchFamily="49" charset="-122"/>
                  <a:cs typeface="Arial" panose="020B0604020202020204" pitchFamily="34" charset="0"/>
                </a:rPr>
                <a:t>4</a:t>
              </a:r>
              <a:endParaRPr lang="en-US" altLang="zh-CN" sz="2000" b="0" dirty="0">
                <a:ea typeface="幼圆" panose="020105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18" name="Line 206"/>
            <p:cNvSpPr>
              <a:spLocks noChangeShapeType="1"/>
            </p:cNvSpPr>
            <p:nvPr/>
          </p:nvSpPr>
          <p:spPr bwMode="auto">
            <a:xfrm flipH="1" flipV="1">
              <a:off x="3243" y="2251"/>
              <a:ext cx="544" cy="24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19" name="Line 207"/>
            <p:cNvSpPr>
              <a:spLocks noChangeShapeType="1"/>
            </p:cNvSpPr>
            <p:nvPr/>
          </p:nvSpPr>
          <p:spPr bwMode="auto">
            <a:xfrm flipV="1">
              <a:off x="3134" y="2296"/>
              <a:ext cx="3" cy="19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20" name="Line 208"/>
            <p:cNvSpPr>
              <a:spLocks noChangeShapeType="1"/>
            </p:cNvSpPr>
            <p:nvPr/>
          </p:nvSpPr>
          <p:spPr bwMode="auto">
            <a:xfrm flipH="1" flipV="1">
              <a:off x="3197" y="2287"/>
              <a:ext cx="262" cy="20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21" name="Line 209"/>
            <p:cNvSpPr>
              <a:spLocks noChangeShapeType="1"/>
            </p:cNvSpPr>
            <p:nvPr/>
          </p:nvSpPr>
          <p:spPr bwMode="auto">
            <a:xfrm flipV="1">
              <a:off x="2788" y="2266"/>
              <a:ext cx="277" cy="21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22" name="Line 210"/>
            <p:cNvSpPr>
              <a:spLocks noChangeShapeType="1"/>
            </p:cNvSpPr>
            <p:nvPr/>
          </p:nvSpPr>
          <p:spPr bwMode="auto">
            <a:xfrm flipV="1">
              <a:off x="4438" y="2291"/>
              <a:ext cx="0" cy="207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endParaRPr>
            </a:p>
          </p:txBody>
        </p:sp>
      </p:grpSp>
      <p:sp>
        <p:nvSpPr>
          <p:cNvPr id="35" name="Text Box 211"/>
          <p:cNvSpPr txBox="1">
            <a:spLocks noChangeArrowheads="1"/>
          </p:cNvSpPr>
          <p:nvPr/>
        </p:nvSpPr>
        <p:spPr bwMode="auto">
          <a:xfrm>
            <a:off x="9624392" y="2547689"/>
            <a:ext cx="147637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0" dirty="0">
                <a:cs typeface="Arial" panose="020B0604020202020204" pitchFamily="34" charset="0"/>
              </a:rPr>
              <a:t>{1,2,3,4,6}</a:t>
            </a:r>
            <a:endParaRPr lang="en-US" altLang="zh-CN" sz="2000" b="0" dirty="0">
              <a:cs typeface="Arial" panose="020B0604020202020204" pitchFamily="34" charset="0"/>
            </a:endParaRPr>
          </a:p>
        </p:txBody>
      </p:sp>
      <p:sp>
        <p:nvSpPr>
          <p:cNvPr id="36" name="Text Box 212"/>
          <p:cNvSpPr txBox="1">
            <a:spLocks noChangeArrowheads="1"/>
          </p:cNvSpPr>
          <p:nvPr/>
        </p:nvSpPr>
        <p:spPr bwMode="auto">
          <a:xfrm>
            <a:off x="2387797" y="3962854"/>
            <a:ext cx="5857875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indent="200025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0" dirty="0">
                <a:cs typeface="Arial" panose="020B0604020202020204" pitchFamily="34" charset="0"/>
              </a:rPr>
              <a:t>0  0  1  1  3  5   6  6                          </a:t>
            </a:r>
            <a:r>
              <a:rPr lang="zh-CN" altLang="en-US" sz="2000" b="0" dirty="0">
                <a:latin typeface="幼圆" panose="02010509060101010101" pitchFamily="49" charset="-122"/>
                <a:ea typeface="幼圆" panose="02010509060101010101" pitchFamily="49" charset="-122"/>
                <a:cs typeface="Times New Roman" panose="02020603050405020304" pitchFamily="18" charset="0"/>
              </a:rPr>
              <a:t>同上</a:t>
            </a:r>
            <a:endParaRPr lang="zh-CN" altLang="en-US" sz="2000" b="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37" name="Text Box 225"/>
          <p:cNvSpPr txBox="1">
            <a:spLocks noChangeArrowheads="1"/>
          </p:cNvSpPr>
          <p:nvPr/>
        </p:nvSpPr>
        <p:spPr bwMode="auto">
          <a:xfrm>
            <a:off x="907230" y="5038788"/>
            <a:ext cx="671779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 b="0" dirty="0">
                <a:latin typeface="幼圆" panose="02010509060101010101" pitchFamily="49" charset="-122"/>
                <a:ea typeface="幼圆" panose="02010509060101010101" pitchFamily="49" charset="-122"/>
              </a:rPr>
              <a:t>最优解</a:t>
            </a:r>
            <a:r>
              <a:rPr lang="en-US" altLang="zh-CN" sz="2000" b="0" dirty="0">
                <a:ea typeface="幼圆" panose="02010509060101010101" pitchFamily="49" charset="-122"/>
                <a:cs typeface="Arial" panose="020B0604020202020204" pitchFamily="34" charset="0"/>
              </a:rPr>
              <a:t>J</a:t>
            </a:r>
            <a:r>
              <a:rPr lang="zh-CN" altLang="en-US" sz="2000" b="0" dirty="0">
                <a:ea typeface="幼圆" panose="02010509060101010101" pitchFamily="49" charset="-122"/>
                <a:cs typeface="Arial" panose="020B0604020202020204" pitchFamily="34" charset="0"/>
              </a:rPr>
              <a:t>＝ </a:t>
            </a:r>
            <a:r>
              <a:rPr lang="en-US" altLang="zh-CN" sz="2000" b="0" dirty="0">
                <a:ea typeface="幼圆" panose="02010509060101010101" pitchFamily="49" charset="-122"/>
                <a:cs typeface="Arial" panose="020B0604020202020204" pitchFamily="34" charset="0"/>
              </a:rPr>
              <a:t>{1,2,3,4,6}</a:t>
            </a:r>
            <a:r>
              <a:rPr lang="zh-CN" altLang="en-US" sz="2000" b="0" dirty="0">
                <a:latin typeface="幼圆" panose="02010509060101010101" pitchFamily="49" charset="-122"/>
                <a:ea typeface="幼圆" panose="02010509060101010101" pitchFamily="49" charset="-122"/>
              </a:rPr>
              <a:t>，处理次序</a:t>
            </a:r>
            <a:r>
              <a:rPr lang="en-US" altLang="zh-CN" sz="2000" b="0" dirty="0">
                <a:ea typeface="幼圆" panose="02010509060101010101" pitchFamily="49" charset="-122"/>
                <a:cs typeface="Arial" panose="020B0604020202020204" pitchFamily="34" charset="0"/>
              </a:rPr>
              <a:t>4,2,3,1,6</a:t>
            </a:r>
            <a:r>
              <a:rPr lang="zh-CN" altLang="en-US" sz="2000" b="0" dirty="0">
                <a:latin typeface="幼圆" panose="02010509060101010101" pitchFamily="49" charset="-122"/>
                <a:ea typeface="幼圆" panose="02010509060101010101" pitchFamily="49" charset="-122"/>
              </a:rPr>
              <a:t>，效益值</a:t>
            </a:r>
            <a:r>
              <a:rPr lang="en-US" altLang="zh-CN" sz="2000" b="0" dirty="0">
                <a:ea typeface="幼圆" panose="02010509060101010101" pitchFamily="49" charset="-122"/>
                <a:cs typeface="Arial" panose="020B0604020202020204" pitchFamily="34" charset="0"/>
              </a:rPr>
              <a:t>120</a:t>
            </a:r>
            <a:endParaRPr lang="en-US" altLang="zh-CN" sz="2000" b="0" dirty="0">
              <a:ea typeface="幼圆" panose="020105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8" name="Text Box 228"/>
          <p:cNvSpPr txBox="1">
            <a:spLocks noChangeArrowheads="1"/>
          </p:cNvSpPr>
          <p:nvPr/>
        </p:nvSpPr>
        <p:spPr bwMode="auto">
          <a:xfrm>
            <a:off x="1235267" y="2624336"/>
            <a:ext cx="2159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0" dirty="0">
                <a:cs typeface="Arial" panose="020B0604020202020204" pitchFamily="34" charset="0"/>
              </a:rPr>
              <a:t>6</a:t>
            </a:r>
            <a:endParaRPr lang="en-US" altLang="zh-CN" sz="2000" b="0" dirty="0">
              <a:cs typeface="Arial" panose="020B0604020202020204" pitchFamily="34" charset="0"/>
            </a:endParaRPr>
          </a:p>
        </p:txBody>
      </p:sp>
      <p:sp>
        <p:nvSpPr>
          <p:cNvPr id="39" name="Text Box 229"/>
          <p:cNvSpPr txBox="1">
            <a:spLocks noChangeArrowheads="1"/>
          </p:cNvSpPr>
          <p:nvPr/>
        </p:nvSpPr>
        <p:spPr bwMode="auto">
          <a:xfrm>
            <a:off x="1235267" y="3976737"/>
            <a:ext cx="2159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0" dirty="0">
                <a:cs typeface="Arial" panose="020B0604020202020204" pitchFamily="34" charset="0"/>
              </a:rPr>
              <a:t>7</a:t>
            </a:r>
            <a:endParaRPr lang="en-US" altLang="zh-CN" sz="2000" b="0" dirty="0">
              <a:cs typeface="Arial" panose="020B0604020202020204" pitchFamily="34" charset="0"/>
            </a:endParaRPr>
          </a:p>
        </p:txBody>
      </p:sp>
      <p:sp>
        <p:nvSpPr>
          <p:cNvPr id="40" name="Text Box 230"/>
          <p:cNvSpPr txBox="1">
            <a:spLocks noChangeArrowheads="1"/>
          </p:cNvSpPr>
          <p:nvPr/>
        </p:nvSpPr>
        <p:spPr bwMode="auto">
          <a:xfrm>
            <a:off x="947930" y="4265662"/>
            <a:ext cx="93662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0" dirty="0">
                <a:latin typeface="幼圆" panose="02010509060101010101" pitchFamily="49" charset="-122"/>
                <a:ea typeface="幼圆" panose="02010509060101010101" pitchFamily="49" charset="-122"/>
                <a:cs typeface="Arial" panose="020B0604020202020204" pitchFamily="34" charset="0"/>
              </a:rPr>
              <a:t>(</a:t>
            </a:r>
            <a:r>
              <a:rPr lang="zh-CN" altLang="en-US" sz="2000" b="0" dirty="0">
                <a:latin typeface="幼圆" panose="02010509060101010101" pitchFamily="49" charset="-122"/>
                <a:ea typeface="幼圆" panose="02010509060101010101" pitchFamily="49" charset="-122"/>
                <a:cs typeface="Arial" panose="020B0604020202020204" pitchFamily="34" charset="0"/>
              </a:rPr>
              <a:t>舍弃</a:t>
            </a:r>
            <a:r>
              <a:rPr lang="en-US" altLang="zh-CN" sz="2000" b="0" dirty="0">
                <a:latin typeface="幼圆" panose="02010509060101010101" pitchFamily="49" charset="-122"/>
                <a:ea typeface="幼圆" panose="02010509060101010101" pitchFamily="49" charset="-122"/>
                <a:cs typeface="Arial" panose="020B0604020202020204" pitchFamily="34" charset="0"/>
              </a:rPr>
              <a:t>)</a:t>
            </a:r>
            <a:endParaRPr lang="en-US" altLang="zh-CN" sz="2000" b="0" dirty="0">
              <a:latin typeface="幼圆" panose="02010509060101010101" pitchFamily="49" charset="-122"/>
              <a:ea typeface="幼圆" panose="020105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41" name="Text Box 214"/>
          <p:cNvSpPr txBox="1">
            <a:spLocks noChangeArrowheads="1"/>
          </p:cNvSpPr>
          <p:nvPr/>
        </p:nvSpPr>
        <p:spPr bwMode="auto">
          <a:xfrm>
            <a:off x="1104293" y="1812278"/>
            <a:ext cx="660400" cy="72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0" dirty="0">
                <a:latin typeface="幼圆" panose="02010509060101010101" pitchFamily="49" charset="-122"/>
                <a:ea typeface="幼圆" panose="02010509060101010101" pitchFamily="49" charset="-122"/>
                <a:cs typeface="Times New Roman" panose="02020603050405020304" pitchFamily="18" charset="0"/>
              </a:rPr>
              <a:t>考虑</a:t>
            </a:r>
            <a:endParaRPr lang="zh-CN" altLang="en-US" sz="2000" b="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0" dirty="0">
                <a:latin typeface="幼圆" panose="02010509060101010101" pitchFamily="49" charset="-122"/>
                <a:ea typeface="幼圆" panose="02010509060101010101" pitchFamily="49" charset="-122"/>
                <a:cs typeface="Times New Roman" panose="02020603050405020304" pitchFamily="18" charset="0"/>
              </a:rPr>
              <a:t>作业</a:t>
            </a:r>
            <a:endParaRPr lang="zh-CN" altLang="en-US" sz="2000" b="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43" name="Text Box 348"/>
          <p:cNvSpPr txBox="1">
            <a:spLocks noChangeArrowheads="1"/>
          </p:cNvSpPr>
          <p:nvPr/>
        </p:nvSpPr>
        <p:spPr bwMode="auto">
          <a:xfrm>
            <a:off x="2360444" y="2075428"/>
            <a:ext cx="2810129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b="0" dirty="0">
                <a:cs typeface="Arial" panose="020B0604020202020204" pitchFamily="34" charset="0"/>
              </a:rPr>
              <a:t>F(0)(1)(2)(3)(4)(5)(6)(7)</a:t>
            </a:r>
            <a:endParaRPr lang="en-US" altLang="zh-CN" sz="1800" b="0" dirty="0"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/>
      <p:bldP spid="39" grpId="0"/>
      <p:bldP spid="40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5.4 </a:t>
            </a:r>
            <a:r>
              <a:rPr lang="zh-CN" altLang="en-US" sz="4000" dirty="0"/>
              <a:t>最小生成树问题</a:t>
            </a:r>
            <a:endParaRPr lang="zh-CN" altLang="en-US" sz="4000" dirty="0"/>
          </a:p>
        </p:txBody>
      </p:sp>
      <p:sp>
        <p:nvSpPr>
          <p:cNvPr id="84995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问题回顾</a:t>
            </a:r>
            <a:endParaRPr lang="en-US" altLang="zh-CN" sz="2800" dirty="0"/>
          </a:p>
          <a:p>
            <a:r>
              <a:rPr lang="en-US" altLang="zh-CN" sz="2800" dirty="0" err="1"/>
              <a:t>Kruskal</a:t>
            </a:r>
            <a:r>
              <a:rPr lang="zh-CN" altLang="en-US" sz="2800" dirty="0"/>
              <a:t>算法描述</a:t>
            </a:r>
            <a:endParaRPr lang="en-US" altLang="zh-CN" sz="2800" dirty="0"/>
          </a:p>
          <a:p>
            <a:r>
              <a:rPr lang="zh-CN" altLang="en-US" sz="2800" dirty="0"/>
              <a:t>贪心策略分析</a:t>
            </a:r>
            <a:endParaRPr lang="en-US" altLang="zh-CN" sz="2800" dirty="0"/>
          </a:p>
          <a:p>
            <a:r>
              <a:rPr lang="zh-CN" altLang="en-US" sz="2800" dirty="0"/>
              <a:t>实例运行</a:t>
            </a:r>
            <a:endParaRPr lang="en-US" altLang="zh-CN" sz="2800" dirty="0"/>
          </a:p>
          <a:p>
            <a:r>
              <a:rPr lang="zh-CN" altLang="en-US" sz="2800" dirty="0"/>
              <a:t>证明贪心解最优</a:t>
            </a:r>
            <a:endParaRPr lang="en-US" altLang="zh-CN" sz="2800" dirty="0"/>
          </a:p>
          <a:p>
            <a:endParaRPr lang="zh-CN" altLang="en-US" sz="2800" dirty="0"/>
          </a:p>
        </p:txBody>
      </p:sp>
      <p:sp>
        <p:nvSpPr>
          <p:cNvPr id="84996" name="圆角矩形标注 9"/>
          <p:cNvSpPr>
            <a:spLocks noChangeArrowheads="1"/>
          </p:cNvSpPr>
          <p:nvPr/>
        </p:nvSpPr>
        <p:spPr bwMode="auto">
          <a:xfrm>
            <a:off x="5231904" y="1710842"/>
            <a:ext cx="4391916" cy="1440754"/>
          </a:xfrm>
          <a:prstGeom prst="wedgeRoundRectCallout">
            <a:avLst>
              <a:gd name="adj1" fmla="val -55861"/>
              <a:gd name="adj2" fmla="val -64981"/>
              <a:gd name="adj3" fmla="val 16667"/>
            </a:avLst>
          </a:prstGeom>
          <a:noFill/>
          <a:ln w="9525">
            <a:solidFill>
              <a:schemeClr val="accent1">
                <a:lumMod val="75000"/>
              </a:schemeClr>
            </a:solidFill>
            <a:round/>
          </a:ln>
          <a:effectLst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0" dirty="0">
                <a:latin typeface="幼圆" panose="02010509060101010101" pitchFamily="49" charset="-122"/>
                <a:ea typeface="幼圆" panose="02010509060101010101" pitchFamily="49" charset="-122"/>
              </a:rPr>
              <a:t>贪心法解决的一个有名问题是最小生成树问题，本节介绍最小生成树的</a:t>
            </a:r>
            <a:r>
              <a:rPr lang="en-US" altLang="zh-CN" sz="2400" b="0" dirty="0" err="1">
                <a:ea typeface="幼圆" panose="02010509060101010101" pitchFamily="49" charset="-122"/>
                <a:cs typeface="Arial" panose="020B0604020202020204" pitchFamily="34" charset="0"/>
              </a:rPr>
              <a:t>Kruskal</a:t>
            </a:r>
            <a:r>
              <a:rPr lang="zh-CN" altLang="en-US" sz="2400" b="0" dirty="0">
                <a:latin typeface="幼圆" panose="02010509060101010101" pitchFamily="49" charset="-122"/>
                <a:ea typeface="幼圆" panose="02010509060101010101" pitchFamily="49" charset="-122"/>
              </a:rPr>
              <a:t>方法</a:t>
            </a:r>
            <a:endParaRPr lang="en-US" altLang="zh-CN" sz="2400" b="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/>
          <a:p>
            <a:pPr>
              <a:defRPr/>
            </a:pPr>
            <a:fld id="{0CE838A2-A49A-4A20-A5DD-EFD81F6874A2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标题 1"/>
          <p:cNvSpPr>
            <a:spLocks noGrp="1"/>
          </p:cNvSpPr>
          <p:nvPr>
            <p:ph type="title"/>
          </p:nvPr>
        </p:nvSpPr>
        <p:spPr>
          <a:xfrm>
            <a:off x="838200" y="103209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问题回顾</a:t>
            </a:r>
            <a:endParaRPr lang="zh-CN" altLang="en-US" sz="4000" dirty="0"/>
          </a:p>
        </p:txBody>
      </p:sp>
      <p:sp>
        <p:nvSpPr>
          <p:cNvPr id="86019" name="内容占位符 2"/>
          <p:cNvSpPr>
            <a:spLocks noGrp="1"/>
          </p:cNvSpPr>
          <p:nvPr>
            <p:ph idx="1"/>
          </p:nvPr>
        </p:nvSpPr>
        <p:spPr>
          <a:xfrm>
            <a:off x="837120" y="1340768"/>
            <a:ext cx="10153128" cy="3230562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最小生成树的定义：</a:t>
            </a:r>
            <a:endParaRPr lang="en-US" altLang="zh-CN" sz="2400" dirty="0"/>
          </a:p>
          <a:p>
            <a:pPr lvl="1"/>
            <a:r>
              <a:rPr lang="zh-CN" altLang="en-US" sz="2400" dirty="0"/>
              <a:t>设</a:t>
            </a:r>
            <a:r>
              <a:rPr lang="en-US" altLang="zh-CN" sz="2400" dirty="0"/>
              <a:t>G=(V,E)</a:t>
            </a:r>
            <a:r>
              <a:rPr lang="zh-CN" altLang="en-US" sz="2400" dirty="0"/>
              <a:t>是一个加权无向连通图。</a:t>
            </a:r>
            <a:r>
              <a:rPr lang="en-US" altLang="zh-CN" sz="2400" dirty="0"/>
              <a:t>V</a:t>
            </a:r>
            <a:r>
              <a:rPr lang="zh-CN" altLang="en-US" sz="2400" dirty="0"/>
              <a:t>表示顶点集合，</a:t>
            </a:r>
            <a:r>
              <a:rPr lang="en-US" altLang="zh-CN" sz="2400" dirty="0"/>
              <a:t>E</a:t>
            </a:r>
            <a:r>
              <a:rPr lang="zh-CN" altLang="en-US" sz="2400" dirty="0"/>
              <a:t>表示边集合。</a:t>
            </a:r>
            <a:r>
              <a:rPr lang="en-US" altLang="zh-CN" sz="2400" dirty="0"/>
              <a:t>G</a:t>
            </a:r>
            <a:r>
              <a:rPr lang="zh-CN" altLang="en-US" sz="2400" dirty="0"/>
              <a:t>的一棵生成树是一棵无向树</a:t>
            </a:r>
            <a:r>
              <a:rPr lang="en-US" altLang="zh-CN" sz="2400" dirty="0"/>
              <a:t>T=(V, E’)</a:t>
            </a:r>
            <a:r>
              <a:rPr lang="zh-CN" altLang="en-US" sz="2400" dirty="0"/>
              <a:t>，其中</a:t>
            </a:r>
            <a:r>
              <a:rPr lang="en-US" altLang="zh-CN" sz="2400" dirty="0"/>
              <a:t>E’</a:t>
            </a:r>
            <a:r>
              <a:rPr lang="zh-CN" altLang="en-US" sz="2400" dirty="0"/>
              <a:t>是</a:t>
            </a:r>
            <a:r>
              <a:rPr lang="en-US" altLang="zh-CN" sz="2400" dirty="0"/>
              <a:t>E</a:t>
            </a:r>
            <a:r>
              <a:rPr lang="zh-CN" altLang="en-US" sz="2400" dirty="0"/>
              <a:t>的子集。生成树的权是</a:t>
            </a:r>
            <a:r>
              <a:rPr lang="en-US" altLang="zh-CN" sz="2400" dirty="0"/>
              <a:t>E’</a:t>
            </a:r>
            <a:r>
              <a:rPr lang="zh-CN" altLang="en-US" sz="2400" dirty="0"/>
              <a:t>的所有权之和。</a:t>
            </a:r>
            <a:r>
              <a:rPr lang="en-US" altLang="zh-CN" sz="2400" dirty="0"/>
              <a:t>G</a:t>
            </a:r>
            <a:r>
              <a:rPr lang="zh-CN" altLang="en-US" sz="2400" dirty="0"/>
              <a:t>的最小生成树是</a:t>
            </a:r>
            <a:r>
              <a:rPr lang="en-US" altLang="zh-CN" sz="2400" dirty="0"/>
              <a:t>G</a:t>
            </a:r>
            <a:r>
              <a:rPr lang="zh-CN" altLang="en-US" sz="2400" dirty="0"/>
              <a:t>的具有最小权值的生成树。</a:t>
            </a:r>
            <a:endParaRPr lang="en-US" altLang="zh-CN" sz="2400" dirty="0"/>
          </a:p>
          <a:p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/>
          <a:p>
            <a:pPr>
              <a:defRPr/>
            </a:pPr>
            <a:fld id="{0CE838A2-A49A-4A20-A5DD-EFD81F6874A2}" type="slidenum">
              <a:rPr lang="en-US" altLang="zh-CN" smtClean="0"/>
            </a:fld>
            <a:endParaRPr lang="en-US" altLang="zh-CN"/>
          </a:p>
        </p:txBody>
      </p:sp>
      <p:grpSp>
        <p:nvGrpSpPr>
          <p:cNvPr id="5" name="组合 43"/>
          <p:cNvGrpSpPr/>
          <p:nvPr/>
        </p:nvGrpSpPr>
        <p:grpSpPr bwMode="auto">
          <a:xfrm>
            <a:off x="1527329" y="3333870"/>
            <a:ext cx="4032910" cy="2474919"/>
            <a:chOff x="735453" y="804744"/>
            <a:chExt cx="4297077" cy="2742663"/>
          </a:xfrm>
          <a:noFill/>
        </p:grpSpPr>
        <p:sp>
          <p:nvSpPr>
            <p:cNvPr id="6" name="椭圆 5"/>
            <p:cNvSpPr/>
            <p:nvPr/>
          </p:nvSpPr>
          <p:spPr>
            <a:xfrm>
              <a:off x="880232" y="836506"/>
              <a:ext cx="503292" cy="505018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endParaRPr lang="zh-CN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2843290" y="804744"/>
              <a:ext cx="504880" cy="503431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  <a:endParaRPr lang="zh-CN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880232" y="2492903"/>
              <a:ext cx="503292" cy="503430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</a:t>
              </a:r>
              <a:endParaRPr lang="zh-CN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2844059" y="2492903"/>
              <a:ext cx="504880" cy="503430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</a:t>
              </a:r>
              <a:endParaRPr lang="zh-CN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4529239" y="1628973"/>
              <a:ext cx="503291" cy="503430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  <a:endParaRPr lang="zh-CN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1" name="直接连接符 10"/>
            <p:cNvCxnSpPr>
              <a:stCxn id="6" idx="6"/>
              <a:endCxn id="10" idx="2"/>
            </p:cNvCxnSpPr>
            <p:nvPr/>
          </p:nvCxnSpPr>
          <p:spPr>
            <a:xfrm>
              <a:off x="1383524" y="1089015"/>
              <a:ext cx="3145714" cy="791673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>
              <a:spLocks noChangeArrowheads="1"/>
            </p:cNvSpPr>
            <p:nvPr/>
          </p:nvSpPr>
          <p:spPr bwMode="auto">
            <a:xfrm>
              <a:off x="1886323" y="899428"/>
              <a:ext cx="648072" cy="36933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 dirty="0">
                  <a:cs typeface="Arial" panose="020B0604020202020204" pitchFamily="34" charset="0"/>
                </a:rPr>
                <a:t>300</a:t>
              </a:r>
              <a:endParaRPr lang="zh-CN" altLang="en-US" sz="1800" b="0" dirty="0">
                <a:cs typeface="Arial" panose="020B0604020202020204" pitchFamily="34" charset="0"/>
              </a:endParaRPr>
            </a:p>
          </p:txBody>
        </p:sp>
        <p:cxnSp>
          <p:nvCxnSpPr>
            <p:cNvPr id="13" name="直接连接符 12"/>
            <p:cNvCxnSpPr>
              <a:stCxn id="6" idx="5"/>
              <a:endCxn id="9" idx="1"/>
            </p:cNvCxnSpPr>
            <p:nvPr/>
          </p:nvCxnSpPr>
          <p:spPr>
            <a:xfrm>
              <a:off x="1309819" y="1267566"/>
              <a:ext cx="1608179" cy="1299063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5"/>
            <p:cNvSpPr txBox="1">
              <a:spLocks noChangeArrowheads="1"/>
            </p:cNvSpPr>
            <p:nvPr/>
          </p:nvSpPr>
          <p:spPr bwMode="auto">
            <a:xfrm>
              <a:off x="1230075" y="1364589"/>
              <a:ext cx="648072" cy="36933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 dirty="0">
                  <a:cs typeface="Arial" panose="020B0604020202020204" pitchFamily="34" charset="0"/>
                </a:rPr>
                <a:t>80</a:t>
              </a:r>
              <a:endParaRPr lang="zh-CN" altLang="en-US" sz="1800" b="0" dirty="0">
                <a:cs typeface="Arial" panose="020B0604020202020204" pitchFamily="34" charset="0"/>
              </a:endParaRPr>
            </a:p>
          </p:txBody>
        </p:sp>
        <p:cxnSp>
          <p:nvCxnSpPr>
            <p:cNvPr id="15" name="直接连接符 14"/>
            <p:cNvCxnSpPr>
              <a:stCxn id="6" idx="4"/>
              <a:endCxn id="8" idx="0"/>
            </p:cNvCxnSpPr>
            <p:nvPr/>
          </p:nvCxnSpPr>
          <p:spPr>
            <a:xfrm>
              <a:off x="1131879" y="1341523"/>
              <a:ext cx="0" cy="1151380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9"/>
            <p:cNvSpPr txBox="1">
              <a:spLocks noChangeArrowheads="1"/>
            </p:cNvSpPr>
            <p:nvPr/>
          </p:nvSpPr>
          <p:spPr bwMode="auto">
            <a:xfrm>
              <a:off x="735453" y="1628800"/>
              <a:ext cx="648072" cy="36933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 dirty="0">
                  <a:cs typeface="Arial" panose="020B0604020202020204" pitchFamily="34" charset="0"/>
                </a:rPr>
                <a:t>50</a:t>
              </a:r>
              <a:endParaRPr lang="zh-CN" altLang="en-US" sz="1800" b="0" dirty="0">
                <a:cs typeface="Arial" panose="020B0604020202020204" pitchFamily="34" charset="0"/>
              </a:endParaRPr>
            </a:p>
          </p:txBody>
        </p:sp>
        <p:cxnSp>
          <p:nvCxnSpPr>
            <p:cNvPr id="17" name="直接连接符 16"/>
            <p:cNvCxnSpPr>
              <a:stCxn id="7" idx="3"/>
              <a:endCxn id="8" idx="7"/>
            </p:cNvCxnSpPr>
            <p:nvPr/>
          </p:nvCxnSpPr>
          <p:spPr>
            <a:xfrm flipH="1">
              <a:off x="1309820" y="1234450"/>
              <a:ext cx="1607409" cy="1332179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23"/>
            <p:cNvSpPr txBox="1">
              <a:spLocks noChangeArrowheads="1"/>
            </p:cNvSpPr>
            <p:nvPr/>
          </p:nvSpPr>
          <p:spPr bwMode="auto">
            <a:xfrm>
              <a:off x="1656150" y="2082771"/>
              <a:ext cx="648072" cy="36933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 dirty="0">
                  <a:cs typeface="Arial" panose="020B0604020202020204" pitchFamily="34" charset="0"/>
                </a:rPr>
                <a:t>200</a:t>
              </a:r>
              <a:endParaRPr lang="zh-CN" altLang="en-US" sz="1800" b="0" dirty="0">
                <a:cs typeface="Arial" panose="020B0604020202020204" pitchFamily="34" charset="0"/>
              </a:endParaRPr>
            </a:p>
          </p:txBody>
        </p:sp>
        <p:cxnSp>
          <p:nvCxnSpPr>
            <p:cNvPr id="19" name="直接连接符 18"/>
            <p:cNvCxnSpPr>
              <a:stCxn id="7" idx="4"/>
              <a:endCxn id="9" idx="0"/>
            </p:cNvCxnSpPr>
            <p:nvPr/>
          </p:nvCxnSpPr>
          <p:spPr>
            <a:xfrm>
              <a:off x="3095731" y="1308175"/>
              <a:ext cx="769" cy="1184729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28"/>
            <p:cNvSpPr txBox="1">
              <a:spLocks noChangeArrowheads="1"/>
            </p:cNvSpPr>
            <p:nvPr/>
          </p:nvSpPr>
          <p:spPr bwMode="auto">
            <a:xfrm>
              <a:off x="3131840" y="1696162"/>
              <a:ext cx="648072" cy="36933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cs typeface="Arial" panose="020B0604020202020204" pitchFamily="34" charset="0"/>
                </a:rPr>
                <a:t>75</a:t>
              </a:r>
              <a:endParaRPr lang="zh-CN" altLang="en-US" sz="1800" b="0">
                <a:cs typeface="Arial" panose="020B0604020202020204" pitchFamily="34" charset="0"/>
              </a:endParaRPr>
            </a:p>
          </p:txBody>
        </p:sp>
        <p:cxnSp>
          <p:nvCxnSpPr>
            <p:cNvPr id="21" name="直接连接符 20"/>
            <p:cNvCxnSpPr>
              <a:stCxn id="8" idx="6"/>
              <a:endCxn id="9" idx="2"/>
            </p:cNvCxnSpPr>
            <p:nvPr/>
          </p:nvCxnSpPr>
          <p:spPr>
            <a:xfrm>
              <a:off x="1383525" y="2744618"/>
              <a:ext cx="1460534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>
              <a:stCxn id="10" idx="3"/>
              <a:endCxn id="9" idx="6"/>
            </p:cNvCxnSpPr>
            <p:nvPr/>
          </p:nvCxnSpPr>
          <p:spPr>
            <a:xfrm flipH="1">
              <a:off x="3348939" y="2058677"/>
              <a:ext cx="1254004" cy="685941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>
              <a:stCxn id="7" idx="6"/>
              <a:endCxn id="10" idx="1"/>
            </p:cNvCxnSpPr>
            <p:nvPr/>
          </p:nvCxnSpPr>
          <p:spPr>
            <a:xfrm>
              <a:off x="3348170" y="1056460"/>
              <a:ext cx="1254774" cy="646238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39"/>
            <p:cNvSpPr txBox="1">
              <a:spLocks noChangeArrowheads="1"/>
            </p:cNvSpPr>
            <p:nvPr/>
          </p:nvSpPr>
          <p:spPr bwMode="auto">
            <a:xfrm>
              <a:off x="1841612" y="2812285"/>
              <a:ext cx="648072" cy="36933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cs typeface="Arial" panose="020B0604020202020204" pitchFamily="34" charset="0"/>
                </a:rPr>
                <a:t>90</a:t>
              </a:r>
              <a:endParaRPr lang="zh-CN" altLang="en-US" sz="1800" b="0">
                <a:cs typeface="Arial" panose="020B0604020202020204" pitchFamily="34" charset="0"/>
              </a:endParaRPr>
            </a:p>
          </p:txBody>
        </p:sp>
        <p:sp>
          <p:nvSpPr>
            <p:cNvPr id="25" name="TextBox 40"/>
            <p:cNvSpPr txBox="1">
              <a:spLocks noChangeArrowheads="1"/>
            </p:cNvSpPr>
            <p:nvPr/>
          </p:nvSpPr>
          <p:spPr bwMode="auto">
            <a:xfrm>
              <a:off x="3838716" y="2347788"/>
              <a:ext cx="648072" cy="36933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 dirty="0">
                  <a:cs typeface="Arial" panose="020B0604020202020204" pitchFamily="34" charset="0"/>
                </a:rPr>
                <a:t>60</a:t>
              </a:r>
              <a:endParaRPr lang="zh-CN" altLang="en-US" sz="1800" b="0" dirty="0">
                <a:cs typeface="Arial" panose="020B0604020202020204" pitchFamily="34" charset="0"/>
              </a:endParaRPr>
            </a:p>
          </p:txBody>
        </p:sp>
        <p:sp>
          <p:nvSpPr>
            <p:cNvPr id="26" name="TextBox 41"/>
            <p:cNvSpPr txBox="1">
              <a:spLocks noChangeArrowheads="1"/>
            </p:cNvSpPr>
            <p:nvPr/>
          </p:nvSpPr>
          <p:spPr bwMode="auto">
            <a:xfrm>
              <a:off x="3838716" y="1077699"/>
              <a:ext cx="648072" cy="36933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 dirty="0">
                  <a:cs typeface="Arial" panose="020B0604020202020204" pitchFamily="34" charset="0"/>
                </a:rPr>
                <a:t>70</a:t>
              </a:r>
              <a:endParaRPr lang="zh-CN" altLang="en-US" sz="1800" b="0" dirty="0">
                <a:cs typeface="Arial" panose="020B0604020202020204" pitchFamily="34" charset="0"/>
              </a:endParaRPr>
            </a:p>
          </p:txBody>
        </p:sp>
        <p:sp>
          <p:nvSpPr>
            <p:cNvPr id="27" name="TextBox 42"/>
            <p:cNvSpPr txBox="1">
              <a:spLocks noChangeArrowheads="1"/>
            </p:cNvSpPr>
            <p:nvPr/>
          </p:nvSpPr>
          <p:spPr bwMode="auto">
            <a:xfrm>
              <a:off x="1767148" y="3178075"/>
              <a:ext cx="1908212" cy="36933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 b="0" dirty="0">
                  <a:latin typeface="幼圆" panose="02010509060101010101" pitchFamily="49" charset="-122"/>
                  <a:ea typeface="幼圆" panose="02010509060101010101" pitchFamily="49" charset="-122"/>
                  <a:cs typeface="Arial" panose="020B0604020202020204" pitchFamily="34" charset="0"/>
                </a:rPr>
                <a:t>加权连通无向图</a:t>
              </a:r>
              <a:endParaRPr lang="zh-CN" altLang="en-US" sz="1800" b="0" dirty="0">
                <a:latin typeface="幼圆" panose="02010509060101010101" pitchFamily="49" charset="-122"/>
                <a:ea typeface="幼圆" panose="02010509060101010101" pitchFamily="49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28" name="组合 67"/>
          <p:cNvGrpSpPr/>
          <p:nvPr/>
        </p:nvGrpSpPr>
        <p:grpSpPr bwMode="auto">
          <a:xfrm>
            <a:off x="6642052" y="3362531"/>
            <a:ext cx="3660044" cy="2378625"/>
            <a:chOff x="539552" y="804744"/>
            <a:chExt cx="4001404" cy="2809576"/>
          </a:xfrm>
          <a:noFill/>
        </p:grpSpPr>
        <p:sp>
          <p:nvSpPr>
            <p:cNvPr id="29" name="椭圆 28"/>
            <p:cNvSpPr/>
            <p:nvPr/>
          </p:nvSpPr>
          <p:spPr>
            <a:xfrm>
              <a:off x="683990" y="836488"/>
              <a:ext cx="503151" cy="5047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endParaRPr lang="zh-CN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椭圆 29"/>
            <p:cNvSpPr/>
            <p:nvPr/>
          </p:nvSpPr>
          <p:spPr>
            <a:xfrm>
              <a:off x="2304290" y="804744"/>
              <a:ext cx="504739" cy="5047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  <a:endParaRPr lang="zh-CN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椭圆 30"/>
            <p:cNvSpPr/>
            <p:nvPr/>
          </p:nvSpPr>
          <p:spPr>
            <a:xfrm>
              <a:off x="683990" y="2493513"/>
              <a:ext cx="503151" cy="503138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</a:t>
              </a:r>
              <a:endParaRPr lang="zh-CN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椭圆 31"/>
            <p:cNvSpPr/>
            <p:nvPr/>
          </p:nvSpPr>
          <p:spPr>
            <a:xfrm>
              <a:off x="2350619" y="2493513"/>
              <a:ext cx="504739" cy="503137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</a:t>
              </a:r>
              <a:endParaRPr lang="zh-CN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椭圆 32"/>
            <p:cNvSpPr/>
            <p:nvPr/>
          </p:nvSpPr>
          <p:spPr>
            <a:xfrm>
              <a:off x="4036217" y="1628495"/>
              <a:ext cx="504739" cy="50472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  <a:endParaRPr lang="zh-CN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4" name="直接连接符 33"/>
            <p:cNvCxnSpPr>
              <a:stCxn id="29" idx="5"/>
              <a:endCxn id="32" idx="1"/>
            </p:cNvCxnSpPr>
            <p:nvPr/>
          </p:nvCxnSpPr>
          <p:spPr>
            <a:xfrm>
              <a:off x="1113456" y="1267299"/>
              <a:ext cx="1311080" cy="1299898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76"/>
            <p:cNvSpPr txBox="1">
              <a:spLocks noChangeArrowheads="1"/>
            </p:cNvSpPr>
            <p:nvPr/>
          </p:nvSpPr>
          <p:spPr bwMode="auto">
            <a:xfrm>
              <a:off x="1547664" y="1331477"/>
              <a:ext cx="648072" cy="43624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cs typeface="Arial" panose="020B0604020202020204" pitchFamily="34" charset="0"/>
                </a:rPr>
                <a:t>80</a:t>
              </a:r>
              <a:endParaRPr lang="zh-CN" altLang="en-US" sz="1800" b="0">
                <a:cs typeface="Arial" panose="020B0604020202020204" pitchFamily="34" charset="0"/>
              </a:endParaRPr>
            </a:p>
          </p:txBody>
        </p:sp>
        <p:cxnSp>
          <p:nvCxnSpPr>
            <p:cNvPr id="36" name="直接连接符 35"/>
            <p:cNvCxnSpPr>
              <a:stCxn id="29" idx="4"/>
              <a:endCxn id="31" idx="0"/>
            </p:cNvCxnSpPr>
            <p:nvPr/>
          </p:nvCxnSpPr>
          <p:spPr>
            <a:xfrm>
              <a:off x="936359" y="1341214"/>
              <a:ext cx="0" cy="1152299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78"/>
            <p:cNvSpPr txBox="1">
              <a:spLocks noChangeArrowheads="1"/>
            </p:cNvSpPr>
            <p:nvPr/>
          </p:nvSpPr>
          <p:spPr bwMode="auto">
            <a:xfrm>
              <a:off x="539552" y="1628800"/>
              <a:ext cx="648072" cy="43624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cs typeface="Arial" panose="020B0604020202020204" pitchFamily="34" charset="0"/>
                </a:rPr>
                <a:t>50</a:t>
              </a:r>
              <a:endParaRPr lang="zh-CN" altLang="en-US" sz="1800" b="0">
                <a:cs typeface="Arial" panose="020B0604020202020204" pitchFamily="34" charset="0"/>
              </a:endParaRPr>
            </a:p>
          </p:txBody>
        </p:sp>
        <p:cxnSp>
          <p:nvCxnSpPr>
            <p:cNvPr id="38" name="直接连接符 37"/>
            <p:cNvCxnSpPr>
              <a:stCxn id="33" idx="3"/>
              <a:endCxn id="32" idx="6"/>
            </p:cNvCxnSpPr>
            <p:nvPr/>
          </p:nvCxnSpPr>
          <p:spPr>
            <a:xfrm flipH="1">
              <a:off x="2855359" y="2059306"/>
              <a:ext cx="1254775" cy="685777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>
              <a:stCxn id="30" idx="6"/>
              <a:endCxn id="33" idx="1"/>
            </p:cNvCxnSpPr>
            <p:nvPr/>
          </p:nvCxnSpPr>
          <p:spPr>
            <a:xfrm>
              <a:off x="2809029" y="1057107"/>
              <a:ext cx="1301104" cy="645304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87"/>
            <p:cNvSpPr txBox="1">
              <a:spLocks noChangeArrowheads="1"/>
            </p:cNvSpPr>
            <p:nvPr/>
          </p:nvSpPr>
          <p:spPr bwMode="auto">
            <a:xfrm>
              <a:off x="3327701" y="2442953"/>
              <a:ext cx="648072" cy="43624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 dirty="0">
                  <a:cs typeface="Arial" panose="020B0604020202020204" pitchFamily="34" charset="0"/>
                </a:rPr>
                <a:t>60</a:t>
              </a:r>
              <a:endParaRPr lang="zh-CN" altLang="en-US" sz="1800" b="0" dirty="0">
                <a:cs typeface="Arial" panose="020B0604020202020204" pitchFamily="34" charset="0"/>
              </a:endParaRPr>
            </a:p>
          </p:txBody>
        </p:sp>
        <p:sp>
          <p:nvSpPr>
            <p:cNvPr id="41" name="TextBox 88"/>
            <p:cNvSpPr txBox="1">
              <a:spLocks noChangeArrowheads="1"/>
            </p:cNvSpPr>
            <p:nvPr/>
          </p:nvSpPr>
          <p:spPr bwMode="auto">
            <a:xfrm>
              <a:off x="3248977" y="984807"/>
              <a:ext cx="648072" cy="43624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 dirty="0">
                  <a:cs typeface="Arial" panose="020B0604020202020204" pitchFamily="34" charset="0"/>
                </a:rPr>
                <a:t>70</a:t>
              </a:r>
              <a:endParaRPr lang="zh-CN" altLang="en-US" sz="1800" b="0" dirty="0">
                <a:cs typeface="Arial" panose="020B0604020202020204" pitchFamily="34" charset="0"/>
              </a:endParaRPr>
            </a:p>
          </p:txBody>
        </p:sp>
        <p:sp>
          <p:nvSpPr>
            <p:cNvPr id="42" name="TextBox 89"/>
            <p:cNvSpPr txBox="1">
              <a:spLocks noChangeArrowheads="1"/>
            </p:cNvSpPr>
            <p:nvPr/>
          </p:nvSpPr>
          <p:spPr bwMode="auto">
            <a:xfrm>
              <a:off x="1595774" y="3178074"/>
              <a:ext cx="1908212" cy="43624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 b="0" dirty="0">
                  <a:ea typeface="幼圆" panose="02010509060101010101" pitchFamily="49" charset="-122"/>
                  <a:cs typeface="Arial" panose="020B0604020202020204" pitchFamily="34" charset="0"/>
                </a:rPr>
                <a:t>最小生成树</a:t>
              </a:r>
              <a:endParaRPr lang="zh-CN" altLang="en-US" sz="1800" b="0" dirty="0">
                <a:ea typeface="幼圆" panose="02010509060101010101" pitchFamily="49" charset="-122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算法</a:t>
            </a:r>
            <a:r>
              <a:rPr lang="en-US" altLang="zh-CN" sz="4000" dirty="0"/>
              <a:t>5.6——</a:t>
            </a:r>
            <a:r>
              <a:rPr lang="en-US" altLang="zh-CN" sz="4000" dirty="0" err="1">
                <a:sym typeface="+mn-ea"/>
              </a:rPr>
              <a:t>Kruskal</a:t>
            </a:r>
            <a:r>
              <a:rPr lang="zh-CN" altLang="en-US" sz="4000" dirty="0" err="1">
                <a:sym typeface="+mn-ea"/>
              </a:rPr>
              <a:t>算法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43065"/>
            <a:ext cx="8424862" cy="4760913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altLang="zh-CN" sz="2400" dirty="0"/>
              <a:t>input</a:t>
            </a:r>
            <a:r>
              <a:rPr lang="zh-CN" altLang="en-US" sz="2400" dirty="0"/>
              <a:t>：一个加权连通无向图</a:t>
            </a:r>
            <a:r>
              <a:rPr lang="en-US" altLang="zh-CN" sz="2400" dirty="0"/>
              <a:t>G=(V,E)</a:t>
            </a:r>
            <a:endParaRPr lang="en-US" altLang="zh-CN" sz="2400" dirty="0"/>
          </a:p>
          <a:p>
            <a:pPr>
              <a:defRPr/>
            </a:pPr>
            <a:r>
              <a:rPr lang="en-US" altLang="zh-CN" sz="2400" dirty="0"/>
              <a:t>output</a:t>
            </a:r>
            <a:r>
              <a:rPr lang="zh-CN" altLang="en-US" sz="2400" dirty="0"/>
              <a:t>：图</a:t>
            </a:r>
            <a:r>
              <a:rPr lang="en-US" altLang="zh-CN" sz="2400" dirty="0"/>
              <a:t>G</a:t>
            </a:r>
            <a:r>
              <a:rPr lang="zh-CN" altLang="en-US" sz="2400" dirty="0"/>
              <a:t>的一棵最小生成树</a:t>
            </a:r>
            <a:endParaRPr lang="en-US" altLang="zh-CN" sz="2400" dirty="0"/>
          </a:p>
          <a:p>
            <a:pPr marL="0" indent="0">
              <a:buNone/>
              <a:defRPr/>
            </a:pPr>
            <a:r>
              <a:rPr lang="zh-CN" altLang="en-US" sz="2400" dirty="0"/>
              <a:t>  </a:t>
            </a:r>
            <a:r>
              <a:rPr lang="en-US" altLang="zh-CN" sz="2400" dirty="0"/>
              <a:t>T</a:t>
            </a:r>
            <a:r>
              <a:rPr lang="en-US" altLang="zh-CN" sz="2400" dirty="0">
                <a:ea typeface="Arial" panose="020B0604020202020204" pitchFamily="34" charset="0"/>
              </a:rPr>
              <a:t>←∅ </a:t>
            </a:r>
            <a:r>
              <a:rPr lang="en-US" altLang="zh-CN" sz="2400" dirty="0"/>
              <a:t>//</a:t>
            </a:r>
            <a:r>
              <a:rPr lang="zh-CN" altLang="en-US" sz="2400" dirty="0"/>
              <a:t>存储选中的边</a:t>
            </a:r>
            <a:endParaRPr lang="en-US" altLang="zh-CN" sz="2400" dirty="0"/>
          </a:p>
          <a:p>
            <a:pPr marL="0" indent="0">
              <a:buNone/>
              <a:defRPr/>
            </a:pPr>
            <a:r>
              <a:rPr lang="en-US" altLang="zh-CN" sz="2400" dirty="0">
                <a:ea typeface="Arial" panose="020B0604020202020204" pitchFamily="34" charset="0"/>
              </a:rPr>
              <a:t>  </a:t>
            </a:r>
            <a:r>
              <a:rPr lang="en-US" altLang="zh-CN" sz="2400" dirty="0"/>
              <a:t>while </a:t>
            </a:r>
            <a:r>
              <a:rPr lang="en-US" altLang="zh-CN" sz="2400" dirty="0">
                <a:solidFill>
                  <a:srgbClr val="FF0000"/>
                </a:solidFill>
              </a:rPr>
              <a:t>T</a:t>
            </a:r>
            <a:r>
              <a:rPr lang="zh-CN" altLang="en-US" sz="2400" dirty="0">
                <a:solidFill>
                  <a:srgbClr val="FF0000"/>
                </a:solidFill>
              </a:rPr>
              <a:t>所含的边数少于</a:t>
            </a:r>
            <a:r>
              <a:rPr lang="en-US" altLang="zh-CN" sz="2400" dirty="0">
                <a:solidFill>
                  <a:srgbClr val="FF0000"/>
                </a:solidFill>
              </a:rPr>
              <a:t>n-1 </a:t>
            </a:r>
            <a:r>
              <a:rPr lang="en-US" altLang="zh-CN" sz="2400" dirty="0"/>
              <a:t>do                                           </a:t>
            </a:r>
            <a:endParaRPr lang="en-US" altLang="zh-CN" sz="2400" dirty="0"/>
          </a:p>
          <a:p>
            <a:pPr marL="0" indent="0">
              <a:buNone/>
              <a:defRPr/>
            </a:pPr>
            <a:r>
              <a:rPr lang="en-US" altLang="zh-CN" sz="2400" dirty="0"/>
              <a:t>        </a:t>
            </a:r>
            <a:r>
              <a:rPr lang="zh-CN" altLang="en-US" sz="2400" dirty="0"/>
              <a:t>从</a:t>
            </a:r>
            <a:r>
              <a:rPr lang="en-US" altLang="zh-CN" sz="2400" dirty="0"/>
              <a:t>E</a:t>
            </a:r>
            <a:r>
              <a:rPr lang="zh-CN" altLang="en-US" sz="2400" dirty="0"/>
              <a:t>中选择一条最小权值的边</a:t>
            </a:r>
            <a:r>
              <a:rPr lang="en-US" altLang="zh-CN" sz="2400" dirty="0"/>
              <a:t>(</a:t>
            </a:r>
            <a:r>
              <a:rPr lang="en-US" altLang="zh-CN" sz="2400" dirty="0" err="1"/>
              <a:t>v,w</a:t>
            </a:r>
            <a:r>
              <a:rPr lang="en-US" altLang="zh-CN" sz="2400" dirty="0"/>
              <a:t>)</a:t>
            </a:r>
            <a:r>
              <a:rPr lang="zh-CN" altLang="en-US" sz="2400" dirty="0"/>
              <a:t>；从</a:t>
            </a:r>
            <a:r>
              <a:rPr lang="en-US" altLang="zh-CN" sz="2400" dirty="0"/>
              <a:t>E</a:t>
            </a:r>
            <a:r>
              <a:rPr lang="zh-CN" altLang="en-US" sz="2400" dirty="0"/>
              <a:t>中删除该边</a:t>
            </a:r>
            <a:endParaRPr lang="en-US" altLang="zh-CN" sz="2400" dirty="0"/>
          </a:p>
          <a:p>
            <a:pPr marL="0" indent="0">
              <a:buNone/>
              <a:defRPr/>
            </a:pPr>
            <a:r>
              <a:rPr lang="en-US" altLang="zh-CN" sz="2400" dirty="0"/>
              <a:t>        if (</a:t>
            </a:r>
            <a:r>
              <a:rPr lang="zh-CN" altLang="en-US" sz="2400" dirty="0">
                <a:solidFill>
                  <a:srgbClr val="FF0000"/>
                </a:solidFill>
              </a:rPr>
              <a:t>将</a:t>
            </a:r>
            <a:r>
              <a:rPr lang="en-US" altLang="zh-CN" sz="2400" dirty="0">
                <a:solidFill>
                  <a:srgbClr val="FF0000"/>
                </a:solidFill>
              </a:rPr>
              <a:t>(</a:t>
            </a:r>
            <a:r>
              <a:rPr lang="en-US" altLang="zh-CN" sz="2400" dirty="0" err="1">
                <a:solidFill>
                  <a:srgbClr val="FF0000"/>
                </a:solidFill>
              </a:rPr>
              <a:t>v,w</a:t>
            </a:r>
            <a:r>
              <a:rPr lang="en-US" altLang="zh-CN" sz="2400" dirty="0">
                <a:solidFill>
                  <a:srgbClr val="FF0000"/>
                </a:solidFill>
              </a:rPr>
              <a:t>)</a:t>
            </a:r>
            <a:r>
              <a:rPr lang="zh-CN" altLang="en-US" sz="2400" dirty="0">
                <a:solidFill>
                  <a:srgbClr val="FF0000"/>
                </a:solidFill>
              </a:rPr>
              <a:t>加入</a:t>
            </a:r>
            <a:r>
              <a:rPr lang="en-US" altLang="zh-CN" sz="2400" dirty="0">
                <a:solidFill>
                  <a:srgbClr val="FF0000"/>
                </a:solidFill>
              </a:rPr>
              <a:t>T</a:t>
            </a:r>
            <a:r>
              <a:rPr lang="zh-CN" altLang="en-US" sz="2400" dirty="0">
                <a:solidFill>
                  <a:srgbClr val="FF0000"/>
                </a:solidFill>
              </a:rPr>
              <a:t>中没有形成回路</a:t>
            </a:r>
            <a:r>
              <a:rPr lang="en-US" altLang="zh-CN" sz="2400" dirty="0"/>
              <a:t>)</a:t>
            </a:r>
            <a:endParaRPr lang="en-US" altLang="zh-CN" sz="2400" dirty="0"/>
          </a:p>
          <a:p>
            <a:pPr marL="0" indent="0">
              <a:buNone/>
              <a:defRPr/>
            </a:pPr>
            <a:r>
              <a:rPr lang="en-US" altLang="zh-CN" sz="2400" dirty="0"/>
              <a:t>              then </a:t>
            </a:r>
            <a:r>
              <a:rPr lang="zh-CN" altLang="en-US" sz="2400" dirty="0"/>
              <a:t>将</a:t>
            </a:r>
            <a:r>
              <a:rPr lang="en-US" altLang="zh-CN" sz="2400" dirty="0"/>
              <a:t>(</a:t>
            </a:r>
            <a:r>
              <a:rPr lang="en-US" altLang="zh-CN" sz="2400" dirty="0" err="1"/>
              <a:t>v,w</a:t>
            </a:r>
            <a:r>
              <a:rPr lang="en-US" altLang="zh-CN" sz="2400" dirty="0"/>
              <a:t>)</a:t>
            </a:r>
            <a:r>
              <a:rPr lang="zh-CN" altLang="en-US" sz="2400" dirty="0"/>
              <a:t>加入</a:t>
            </a:r>
            <a:r>
              <a:rPr lang="en-US" altLang="zh-CN" sz="2400" dirty="0"/>
              <a:t>T</a:t>
            </a:r>
            <a:r>
              <a:rPr lang="zh-CN" altLang="en-US" sz="2400" dirty="0"/>
              <a:t>中</a:t>
            </a:r>
            <a:endParaRPr lang="en-US" altLang="zh-CN" sz="2400" dirty="0"/>
          </a:p>
          <a:p>
            <a:pPr marL="0" indent="0">
              <a:buNone/>
              <a:defRPr/>
            </a:pPr>
            <a:r>
              <a:rPr lang="en-US" altLang="zh-CN" sz="2400" dirty="0"/>
              <a:t>              else </a:t>
            </a:r>
            <a:r>
              <a:rPr lang="zh-CN" altLang="en-US" sz="2400" dirty="0"/>
              <a:t>放弃</a:t>
            </a:r>
            <a:r>
              <a:rPr lang="en-US" altLang="zh-CN" sz="2400" dirty="0"/>
              <a:t>(</a:t>
            </a:r>
            <a:r>
              <a:rPr lang="en-US" altLang="zh-CN" sz="2400" dirty="0" err="1"/>
              <a:t>v,w</a:t>
            </a:r>
            <a:r>
              <a:rPr lang="en-US" altLang="zh-CN" sz="2400" dirty="0"/>
              <a:t>)</a:t>
            </a:r>
            <a:endParaRPr lang="en-US" altLang="zh-CN" sz="2400" dirty="0"/>
          </a:p>
          <a:p>
            <a:pPr marL="0" indent="0">
              <a:buNone/>
              <a:defRPr/>
            </a:pPr>
            <a:r>
              <a:rPr lang="en-US" altLang="zh-CN" sz="2400" dirty="0"/>
              <a:t>        </a:t>
            </a:r>
            <a:r>
              <a:rPr lang="en-US" altLang="zh-CN" sz="2400" dirty="0" err="1"/>
              <a:t>endif</a:t>
            </a:r>
            <a:endParaRPr lang="en-US" altLang="zh-CN" sz="2400" dirty="0"/>
          </a:p>
          <a:p>
            <a:pPr marL="0" indent="0">
              <a:buNone/>
              <a:defRPr/>
            </a:pPr>
            <a:r>
              <a:rPr lang="en-US" altLang="zh-CN" sz="2400" dirty="0"/>
              <a:t>  repeat</a:t>
            </a:r>
            <a:endParaRPr lang="en-US" altLang="zh-CN" sz="2400" dirty="0"/>
          </a:p>
          <a:p>
            <a:pPr>
              <a:defRPr/>
            </a:pPr>
            <a:endParaRPr lang="zh-CN" altLang="en-US" dirty="0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/>
          <a:p>
            <a:pPr>
              <a:defRPr/>
            </a:pPr>
            <a:fld id="{0CE838A2-A49A-4A20-A5DD-EFD81F6874A2}" type="slidenum">
              <a:rPr lang="en-US" altLang="zh-CN" smtClean="0"/>
            </a:fld>
            <a:endParaRPr lang="en-US" altLang="zh-CN"/>
          </a:p>
        </p:txBody>
      </p:sp>
      <p:sp>
        <p:nvSpPr>
          <p:cNvPr id="7" name="圆角矩形标注 8"/>
          <p:cNvSpPr>
            <a:spLocks noChangeArrowheads="1"/>
          </p:cNvSpPr>
          <p:nvPr/>
        </p:nvSpPr>
        <p:spPr bwMode="auto">
          <a:xfrm>
            <a:off x="6853194" y="1985378"/>
            <a:ext cx="3851318" cy="1227598"/>
          </a:xfrm>
          <a:prstGeom prst="wedgeRoundRectCallout">
            <a:avLst>
              <a:gd name="adj1" fmla="val -65377"/>
              <a:gd name="adj2" fmla="val -27122"/>
              <a:gd name="adj3" fmla="val 16667"/>
            </a:avLst>
          </a:prstGeom>
          <a:solidFill>
            <a:schemeClr val="bg1"/>
          </a:solidFill>
          <a:ln w="12700">
            <a:solidFill>
              <a:schemeClr val="accent1">
                <a:lumMod val="50000"/>
              </a:schemeClr>
            </a:solidFill>
            <a:round/>
          </a:ln>
          <a:effectLst/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None/>
              <a:defRPr/>
            </a:pPr>
            <a:r>
              <a:rPr lang="zh-CN" altLang="en-US" sz="2000" b="0" dirty="0">
                <a:latin typeface="幼圆" panose="02010509060101010101" pitchFamily="49" charset="-122"/>
                <a:ea typeface="幼圆" panose="02010509060101010101" pitchFamily="49" charset="-122"/>
              </a:rPr>
              <a:t>时间复杂度为</a:t>
            </a:r>
            <a:r>
              <a:rPr lang="en-US" altLang="zh-CN" sz="2000" b="0" dirty="0">
                <a:ea typeface="幼圆" panose="02010509060101010101" pitchFamily="49" charset="-122"/>
                <a:cs typeface="Arial" panose="020B0604020202020204" pitchFamily="34" charset="0"/>
              </a:rPr>
              <a:t>O(</a:t>
            </a:r>
            <a:r>
              <a:rPr lang="en-US" altLang="zh-CN" sz="2000" b="0" dirty="0" err="1">
                <a:ea typeface="幼圆" panose="02010509060101010101" pitchFamily="49" charset="-122"/>
                <a:cs typeface="Arial" panose="020B0604020202020204" pitchFamily="34" charset="0"/>
              </a:rPr>
              <a:t>eloge</a:t>
            </a:r>
            <a:r>
              <a:rPr lang="en-US" altLang="zh-CN" sz="2000" b="0" dirty="0">
                <a:ea typeface="幼圆" panose="02010509060101010101" pitchFamily="49" charset="-122"/>
                <a:cs typeface="Arial" panose="020B0604020202020204" pitchFamily="34" charset="0"/>
              </a:rPr>
              <a:t>),e</a:t>
            </a:r>
            <a:r>
              <a:rPr lang="zh-CN" altLang="en-US" sz="2000" b="0" dirty="0">
                <a:ea typeface="幼圆" panose="02010509060101010101" pitchFamily="49" charset="-122"/>
                <a:cs typeface="Arial" panose="020B0604020202020204" pitchFamily="34" charset="0"/>
              </a:rPr>
              <a:t>为边数</a:t>
            </a:r>
            <a:r>
              <a:rPr lang="en-US" altLang="zh-CN" sz="2000" b="0" dirty="0">
                <a:latin typeface="幼圆" panose="02010509060101010101" pitchFamily="49" charset="-122"/>
                <a:ea typeface="幼圆" panose="02010509060101010101" pitchFamily="49" charset="-122"/>
              </a:rPr>
              <a:t>;</a:t>
            </a:r>
            <a:r>
              <a:rPr lang="en-US" altLang="zh-CN" sz="2000" b="0" dirty="0">
                <a:ea typeface="幼圆" panose="02010509060101010101" pitchFamily="49" charset="-122"/>
                <a:cs typeface="Arial" panose="020B0604020202020204" pitchFamily="34" charset="0"/>
              </a:rPr>
              <a:t> </a:t>
            </a:r>
            <a:r>
              <a:rPr lang="zh-CN" altLang="en-US" sz="2000" b="0" dirty="0">
                <a:ea typeface="幼圆" panose="02010509060101010101" pitchFamily="49" charset="-122"/>
                <a:cs typeface="Arial" panose="020B0604020202020204" pitchFamily="34" charset="0"/>
              </a:rPr>
              <a:t>用点数</a:t>
            </a:r>
            <a:r>
              <a:rPr lang="en-US" altLang="zh-CN" sz="2000" b="0" dirty="0">
                <a:ea typeface="幼圆" panose="02010509060101010101" pitchFamily="49" charset="-122"/>
                <a:cs typeface="Arial" panose="020B0604020202020204" pitchFamily="34" charset="0"/>
              </a:rPr>
              <a:t>n</a:t>
            </a:r>
            <a:r>
              <a:rPr lang="zh-CN" altLang="en-US" sz="2000" b="0" dirty="0">
                <a:ea typeface="幼圆" panose="02010509060101010101" pitchFamily="49" charset="-122"/>
                <a:cs typeface="Arial" panose="020B0604020202020204" pitchFamily="34" charset="0"/>
              </a:rPr>
              <a:t>来表示，则为</a:t>
            </a:r>
            <a:r>
              <a:rPr lang="en-US" altLang="zh-CN" sz="2000" b="0" dirty="0">
                <a:ea typeface="幼圆" panose="02010509060101010101" pitchFamily="49" charset="-122"/>
                <a:cs typeface="Arial" panose="020B0604020202020204" pitchFamily="34" charset="0"/>
              </a:rPr>
              <a:t>O(n</a:t>
            </a:r>
            <a:r>
              <a:rPr lang="en-US" altLang="zh-CN" sz="2000" b="0" baseline="30000" dirty="0">
                <a:ea typeface="幼圆" panose="02010509060101010101" pitchFamily="49" charset="-122"/>
                <a:cs typeface="Arial" panose="020B0604020202020204" pitchFamily="34" charset="0"/>
              </a:rPr>
              <a:t>2</a:t>
            </a:r>
            <a:r>
              <a:rPr lang="en-US" altLang="zh-CN" sz="2000" b="0" dirty="0">
                <a:ea typeface="幼圆" panose="02010509060101010101" pitchFamily="49" charset="-122"/>
                <a:cs typeface="Arial" panose="020B0604020202020204" pitchFamily="34" charset="0"/>
              </a:rPr>
              <a:t>logn)</a:t>
            </a:r>
            <a:endParaRPr lang="zh-CN" altLang="en-US" sz="2000" b="0" dirty="0">
              <a:ea typeface="幼圆" panose="02010509060101010101" pitchFamily="49" charset="-122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zh-CN" altLang="en-US" sz="2000" b="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9" name="标题 1"/>
          <p:cNvSpPr>
            <a:spLocks noGrp="1"/>
          </p:cNvSpPr>
          <p:nvPr>
            <p:ph type="title"/>
          </p:nvPr>
        </p:nvSpPr>
        <p:spPr>
          <a:xfrm>
            <a:off x="736601" y="182457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实例运行</a:t>
            </a:r>
            <a:endParaRPr lang="zh-CN" altLang="en-US" sz="4000" dirty="0"/>
          </a:p>
        </p:txBody>
      </p:sp>
      <p:sp>
        <p:nvSpPr>
          <p:cNvPr id="91140" name="内容占位符 2"/>
          <p:cNvSpPr>
            <a:spLocks noGrp="1"/>
          </p:cNvSpPr>
          <p:nvPr>
            <p:ph idx="1"/>
          </p:nvPr>
        </p:nvSpPr>
        <p:spPr>
          <a:xfrm>
            <a:off x="573643" y="1617942"/>
            <a:ext cx="3322638" cy="3463925"/>
          </a:xfrm>
        </p:spPr>
        <p:txBody>
          <a:bodyPr>
            <a:normAutofit lnSpcReduction="10000"/>
          </a:bodyPr>
          <a:lstStyle/>
          <a:p>
            <a:r>
              <a:rPr lang="zh-CN" altLang="en-US" sz="2400" dirty="0"/>
              <a:t>边的权值排序：</a:t>
            </a:r>
            <a:endParaRPr lang="en-US" altLang="zh-CN" sz="2400" dirty="0"/>
          </a:p>
          <a:p>
            <a:pPr lvl="1"/>
            <a:r>
              <a:rPr lang="zh-CN" altLang="en-US" sz="2000" dirty="0"/>
              <a:t>边</a:t>
            </a:r>
            <a:r>
              <a:rPr lang="en-US" altLang="zh-CN" sz="2000" dirty="0"/>
              <a:t>(AE)  50</a:t>
            </a:r>
            <a:endParaRPr lang="en-US" altLang="zh-CN" sz="2000" dirty="0"/>
          </a:p>
          <a:p>
            <a:pPr lvl="1"/>
            <a:r>
              <a:rPr lang="zh-CN" altLang="en-US" sz="2000" dirty="0"/>
              <a:t>边</a:t>
            </a:r>
            <a:r>
              <a:rPr lang="en-US" altLang="zh-CN" sz="2000" dirty="0"/>
              <a:t>(CD)  60</a:t>
            </a:r>
            <a:endParaRPr lang="en-US" altLang="zh-CN" sz="2000" dirty="0"/>
          </a:p>
          <a:p>
            <a:pPr lvl="1"/>
            <a:r>
              <a:rPr lang="zh-CN" altLang="en-US" sz="2000" dirty="0"/>
              <a:t>边</a:t>
            </a:r>
            <a:r>
              <a:rPr lang="en-US" altLang="zh-CN" sz="2000" dirty="0"/>
              <a:t>(BC)  70</a:t>
            </a:r>
            <a:endParaRPr lang="en-US" altLang="zh-CN" sz="2000" dirty="0"/>
          </a:p>
          <a:p>
            <a:pPr lvl="1"/>
            <a:r>
              <a:rPr lang="zh-CN" altLang="en-US" sz="2000" dirty="0"/>
              <a:t>边</a:t>
            </a:r>
            <a:r>
              <a:rPr lang="en-US" altLang="zh-CN" sz="2000" dirty="0"/>
              <a:t>(BD)  75</a:t>
            </a:r>
            <a:endParaRPr lang="en-US" altLang="zh-CN" sz="2000" dirty="0"/>
          </a:p>
          <a:p>
            <a:pPr lvl="1"/>
            <a:r>
              <a:rPr lang="zh-CN" altLang="en-US" sz="2000" dirty="0"/>
              <a:t>边</a:t>
            </a:r>
            <a:r>
              <a:rPr lang="en-US" altLang="zh-CN" sz="2000" dirty="0"/>
              <a:t>(AD)  80</a:t>
            </a:r>
            <a:endParaRPr lang="en-US" altLang="zh-CN" sz="2000" dirty="0"/>
          </a:p>
          <a:p>
            <a:pPr lvl="1"/>
            <a:r>
              <a:rPr lang="zh-CN" altLang="en-US" sz="2000" dirty="0"/>
              <a:t>边</a:t>
            </a:r>
            <a:r>
              <a:rPr lang="en-US" altLang="zh-CN" sz="2000" dirty="0"/>
              <a:t>(ED)  90</a:t>
            </a:r>
            <a:endParaRPr lang="en-US" altLang="zh-CN" sz="2000" dirty="0"/>
          </a:p>
          <a:p>
            <a:pPr lvl="1"/>
            <a:r>
              <a:rPr lang="zh-CN" altLang="en-US" sz="2000" dirty="0"/>
              <a:t>边</a:t>
            </a:r>
            <a:r>
              <a:rPr lang="en-US" altLang="zh-CN" sz="2000" dirty="0"/>
              <a:t>(BE)  200</a:t>
            </a:r>
            <a:endParaRPr lang="en-US" altLang="zh-CN" sz="2000" dirty="0"/>
          </a:p>
          <a:p>
            <a:pPr lvl="1"/>
            <a:r>
              <a:rPr lang="zh-CN" altLang="en-US" sz="2000" dirty="0"/>
              <a:t>边</a:t>
            </a:r>
            <a:r>
              <a:rPr lang="en-US" altLang="zh-CN" sz="2000" dirty="0"/>
              <a:t>(AC)  300</a:t>
            </a:r>
            <a:endParaRPr lang="en-US" altLang="zh-CN" sz="2000" dirty="0"/>
          </a:p>
          <a:p>
            <a:endParaRPr lang="zh-CN" altLang="en-US" dirty="0"/>
          </a:p>
        </p:txBody>
      </p:sp>
      <p:sp>
        <p:nvSpPr>
          <p:cNvPr id="29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/>
          <a:p>
            <a:pPr>
              <a:defRPr/>
            </a:pPr>
            <a:fld id="{0CE838A2-A49A-4A20-A5DD-EFD81F6874A2}" type="slidenum">
              <a:rPr lang="en-US" altLang="zh-CN" smtClean="0"/>
            </a:fld>
            <a:endParaRPr lang="en-US" altLang="zh-CN"/>
          </a:p>
        </p:txBody>
      </p:sp>
      <p:grpSp>
        <p:nvGrpSpPr>
          <p:cNvPr id="30" name="组合 43"/>
          <p:cNvGrpSpPr/>
          <p:nvPr/>
        </p:nvGrpSpPr>
        <p:grpSpPr bwMode="auto">
          <a:xfrm>
            <a:off x="2927186" y="2359725"/>
            <a:ext cx="4032910" cy="2144838"/>
            <a:chOff x="735453" y="804744"/>
            <a:chExt cx="4297077" cy="2376873"/>
          </a:xfrm>
          <a:noFill/>
        </p:grpSpPr>
        <p:sp>
          <p:nvSpPr>
            <p:cNvPr id="31" name="椭圆 30"/>
            <p:cNvSpPr/>
            <p:nvPr/>
          </p:nvSpPr>
          <p:spPr>
            <a:xfrm>
              <a:off x="880232" y="836506"/>
              <a:ext cx="503292" cy="505018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endParaRPr lang="zh-CN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椭圆 31"/>
            <p:cNvSpPr/>
            <p:nvPr/>
          </p:nvSpPr>
          <p:spPr>
            <a:xfrm>
              <a:off x="2843290" y="804744"/>
              <a:ext cx="504880" cy="503431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  <a:endParaRPr lang="zh-CN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椭圆 32"/>
            <p:cNvSpPr/>
            <p:nvPr/>
          </p:nvSpPr>
          <p:spPr>
            <a:xfrm>
              <a:off x="880232" y="2492903"/>
              <a:ext cx="503292" cy="503430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</a:t>
              </a:r>
              <a:endParaRPr lang="zh-CN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椭圆 33"/>
            <p:cNvSpPr/>
            <p:nvPr/>
          </p:nvSpPr>
          <p:spPr>
            <a:xfrm>
              <a:off x="2844059" y="2492903"/>
              <a:ext cx="504880" cy="503430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</a:t>
              </a:r>
              <a:endParaRPr lang="zh-CN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椭圆 34"/>
            <p:cNvSpPr/>
            <p:nvPr/>
          </p:nvSpPr>
          <p:spPr>
            <a:xfrm>
              <a:off x="4529239" y="1628973"/>
              <a:ext cx="503291" cy="503430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  <a:endParaRPr lang="zh-CN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6" name="直接连接符 35"/>
            <p:cNvCxnSpPr>
              <a:stCxn id="31" idx="6"/>
              <a:endCxn id="35" idx="2"/>
            </p:cNvCxnSpPr>
            <p:nvPr/>
          </p:nvCxnSpPr>
          <p:spPr>
            <a:xfrm>
              <a:off x="1383524" y="1089015"/>
              <a:ext cx="3145714" cy="791673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11"/>
            <p:cNvSpPr txBox="1">
              <a:spLocks noChangeArrowheads="1"/>
            </p:cNvSpPr>
            <p:nvPr/>
          </p:nvSpPr>
          <p:spPr bwMode="auto">
            <a:xfrm>
              <a:off x="1886323" y="899428"/>
              <a:ext cx="648072" cy="36933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 dirty="0">
                  <a:cs typeface="Arial" panose="020B0604020202020204" pitchFamily="34" charset="0"/>
                </a:rPr>
                <a:t>300</a:t>
              </a:r>
              <a:endParaRPr lang="zh-CN" altLang="en-US" sz="1800" b="0" dirty="0">
                <a:cs typeface="Arial" panose="020B0604020202020204" pitchFamily="34" charset="0"/>
              </a:endParaRPr>
            </a:p>
          </p:txBody>
        </p:sp>
        <p:cxnSp>
          <p:nvCxnSpPr>
            <p:cNvPr id="38" name="直接连接符 37"/>
            <p:cNvCxnSpPr>
              <a:stCxn id="31" idx="5"/>
              <a:endCxn id="34" idx="1"/>
            </p:cNvCxnSpPr>
            <p:nvPr/>
          </p:nvCxnSpPr>
          <p:spPr>
            <a:xfrm>
              <a:off x="1309819" y="1267566"/>
              <a:ext cx="1608179" cy="1299063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15"/>
            <p:cNvSpPr txBox="1">
              <a:spLocks noChangeArrowheads="1"/>
            </p:cNvSpPr>
            <p:nvPr/>
          </p:nvSpPr>
          <p:spPr bwMode="auto">
            <a:xfrm>
              <a:off x="1230075" y="1364589"/>
              <a:ext cx="648072" cy="36933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 dirty="0">
                  <a:cs typeface="Arial" panose="020B0604020202020204" pitchFamily="34" charset="0"/>
                </a:rPr>
                <a:t>80</a:t>
              </a:r>
              <a:endParaRPr lang="zh-CN" altLang="en-US" sz="1800" b="0" dirty="0">
                <a:cs typeface="Arial" panose="020B0604020202020204" pitchFamily="34" charset="0"/>
              </a:endParaRPr>
            </a:p>
          </p:txBody>
        </p:sp>
        <p:cxnSp>
          <p:nvCxnSpPr>
            <p:cNvPr id="40" name="直接连接符 39"/>
            <p:cNvCxnSpPr>
              <a:stCxn id="31" idx="4"/>
              <a:endCxn id="33" idx="0"/>
            </p:cNvCxnSpPr>
            <p:nvPr/>
          </p:nvCxnSpPr>
          <p:spPr>
            <a:xfrm>
              <a:off x="1131879" y="1341523"/>
              <a:ext cx="0" cy="1151380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19"/>
            <p:cNvSpPr txBox="1">
              <a:spLocks noChangeArrowheads="1"/>
            </p:cNvSpPr>
            <p:nvPr/>
          </p:nvSpPr>
          <p:spPr bwMode="auto">
            <a:xfrm>
              <a:off x="735453" y="1628800"/>
              <a:ext cx="648072" cy="36933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 dirty="0">
                  <a:cs typeface="Arial" panose="020B0604020202020204" pitchFamily="34" charset="0"/>
                </a:rPr>
                <a:t>50</a:t>
              </a:r>
              <a:endParaRPr lang="zh-CN" altLang="en-US" sz="1800" b="0" dirty="0">
                <a:cs typeface="Arial" panose="020B0604020202020204" pitchFamily="34" charset="0"/>
              </a:endParaRPr>
            </a:p>
          </p:txBody>
        </p:sp>
        <p:cxnSp>
          <p:nvCxnSpPr>
            <p:cNvPr id="42" name="直接连接符 41"/>
            <p:cNvCxnSpPr>
              <a:stCxn id="32" idx="3"/>
              <a:endCxn id="33" idx="7"/>
            </p:cNvCxnSpPr>
            <p:nvPr/>
          </p:nvCxnSpPr>
          <p:spPr>
            <a:xfrm flipH="1">
              <a:off x="1309820" y="1234450"/>
              <a:ext cx="1607409" cy="1332179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23"/>
            <p:cNvSpPr txBox="1">
              <a:spLocks noChangeArrowheads="1"/>
            </p:cNvSpPr>
            <p:nvPr/>
          </p:nvSpPr>
          <p:spPr bwMode="auto">
            <a:xfrm>
              <a:off x="1656150" y="2082771"/>
              <a:ext cx="648072" cy="36933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 dirty="0">
                  <a:cs typeface="Arial" panose="020B0604020202020204" pitchFamily="34" charset="0"/>
                </a:rPr>
                <a:t>200</a:t>
              </a:r>
              <a:endParaRPr lang="zh-CN" altLang="en-US" sz="1800" b="0" dirty="0">
                <a:cs typeface="Arial" panose="020B0604020202020204" pitchFamily="34" charset="0"/>
              </a:endParaRPr>
            </a:p>
          </p:txBody>
        </p:sp>
        <p:cxnSp>
          <p:nvCxnSpPr>
            <p:cNvPr id="44" name="直接连接符 43"/>
            <p:cNvCxnSpPr>
              <a:stCxn id="32" idx="4"/>
              <a:endCxn id="34" idx="0"/>
            </p:cNvCxnSpPr>
            <p:nvPr/>
          </p:nvCxnSpPr>
          <p:spPr>
            <a:xfrm>
              <a:off x="3095731" y="1308175"/>
              <a:ext cx="769" cy="1184729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28"/>
            <p:cNvSpPr txBox="1">
              <a:spLocks noChangeArrowheads="1"/>
            </p:cNvSpPr>
            <p:nvPr/>
          </p:nvSpPr>
          <p:spPr bwMode="auto">
            <a:xfrm>
              <a:off x="3131840" y="1696162"/>
              <a:ext cx="648072" cy="36933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cs typeface="Arial" panose="020B0604020202020204" pitchFamily="34" charset="0"/>
                </a:rPr>
                <a:t>75</a:t>
              </a:r>
              <a:endParaRPr lang="zh-CN" altLang="en-US" sz="1800" b="0">
                <a:cs typeface="Arial" panose="020B0604020202020204" pitchFamily="34" charset="0"/>
              </a:endParaRPr>
            </a:p>
          </p:txBody>
        </p:sp>
        <p:cxnSp>
          <p:nvCxnSpPr>
            <p:cNvPr id="46" name="直接连接符 45"/>
            <p:cNvCxnSpPr>
              <a:stCxn id="33" idx="6"/>
              <a:endCxn id="34" idx="2"/>
            </p:cNvCxnSpPr>
            <p:nvPr/>
          </p:nvCxnSpPr>
          <p:spPr>
            <a:xfrm>
              <a:off x="1383525" y="2744618"/>
              <a:ext cx="1460534" cy="0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>
              <a:stCxn id="35" idx="3"/>
              <a:endCxn id="34" idx="6"/>
            </p:cNvCxnSpPr>
            <p:nvPr/>
          </p:nvCxnSpPr>
          <p:spPr>
            <a:xfrm flipH="1">
              <a:off x="3348939" y="2058677"/>
              <a:ext cx="1254004" cy="685941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>
              <a:stCxn id="32" idx="6"/>
              <a:endCxn id="35" idx="1"/>
            </p:cNvCxnSpPr>
            <p:nvPr/>
          </p:nvCxnSpPr>
          <p:spPr>
            <a:xfrm>
              <a:off x="3348170" y="1056460"/>
              <a:ext cx="1254774" cy="646238"/>
            </a:xfrm>
            <a:prstGeom prst="line">
              <a:avLst/>
            </a:prstGeom>
            <a:grpFill/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39"/>
            <p:cNvSpPr txBox="1">
              <a:spLocks noChangeArrowheads="1"/>
            </p:cNvSpPr>
            <p:nvPr/>
          </p:nvSpPr>
          <p:spPr bwMode="auto">
            <a:xfrm>
              <a:off x="1841612" y="2812285"/>
              <a:ext cx="648072" cy="36933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cs typeface="Arial" panose="020B0604020202020204" pitchFamily="34" charset="0"/>
                </a:rPr>
                <a:t>90</a:t>
              </a:r>
              <a:endParaRPr lang="zh-CN" altLang="en-US" sz="1800" b="0">
                <a:cs typeface="Arial" panose="020B0604020202020204" pitchFamily="34" charset="0"/>
              </a:endParaRPr>
            </a:p>
          </p:txBody>
        </p:sp>
        <p:sp>
          <p:nvSpPr>
            <p:cNvPr id="50" name="TextBox 40"/>
            <p:cNvSpPr txBox="1">
              <a:spLocks noChangeArrowheads="1"/>
            </p:cNvSpPr>
            <p:nvPr/>
          </p:nvSpPr>
          <p:spPr bwMode="auto">
            <a:xfrm>
              <a:off x="3838716" y="2347788"/>
              <a:ext cx="648072" cy="36933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 dirty="0">
                  <a:cs typeface="Arial" panose="020B0604020202020204" pitchFamily="34" charset="0"/>
                </a:rPr>
                <a:t>60</a:t>
              </a:r>
              <a:endParaRPr lang="zh-CN" altLang="en-US" sz="1800" b="0" dirty="0">
                <a:cs typeface="Arial" panose="020B0604020202020204" pitchFamily="34" charset="0"/>
              </a:endParaRPr>
            </a:p>
          </p:txBody>
        </p:sp>
        <p:sp>
          <p:nvSpPr>
            <p:cNvPr id="51" name="TextBox 41"/>
            <p:cNvSpPr txBox="1">
              <a:spLocks noChangeArrowheads="1"/>
            </p:cNvSpPr>
            <p:nvPr/>
          </p:nvSpPr>
          <p:spPr bwMode="auto">
            <a:xfrm>
              <a:off x="3838716" y="1077699"/>
              <a:ext cx="648072" cy="36933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 dirty="0">
                  <a:cs typeface="Arial" panose="020B0604020202020204" pitchFamily="34" charset="0"/>
                </a:rPr>
                <a:t>70</a:t>
              </a:r>
              <a:endParaRPr lang="zh-CN" altLang="en-US" sz="1800" b="0" dirty="0">
                <a:cs typeface="Arial" panose="020B0604020202020204" pitchFamily="34" charset="0"/>
              </a:endParaRPr>
            </a:p>
          </p:txBody>
        </p:sp>
      </p:grpSp>
      <p:grpSp>
        <p:nvGrpSpPr>
          <p:cNvPr id="53" name="组合 59"/>
          <p:cNvGrpSpPr/>
          <p:nvPr/>
        </p:nvGrpSpPr>
        <p:grpSpPr bwMode="auto">
          <a:xfrm>
            <a:off x="7507263" y="2591743"/>
            <a:ext cx="565521" cy="1557337"/>
            <a:chOff x="3921554" y="3861048"/>
            <a:chExt cx="564123" cy="1557555"/>
          </a:xfrm>
        </p:grpSpPr>
        <p:sp>
          <p:nvSpPr>
            <p:cNvPr id="54" name="椭圆 53"/>
            <p:cNvSpPr/>
            <p:nvPr/>
          </p:nvSpPr>
          <p:spPr>
            <a:xfrm>
              <a:off x="4096117" y="3861048"/>
              <a:ext cx="389560" cy="36358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CN" dirty="0">
                  <a:solidFill>
                    <a:schemeClr val="tx1"/>
                  </a:solidFill>
                </a:rPr>
                <a:t>A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5" name="椭圆 54"/>
            <p:cNvSpPr/>
            <p:nvPr/>
          </p:nvSpPr>
          <p:spPr>
            <a:xfrm>
              <a:off x="4096117" y="5055015"/>
              <a:ext cx="389560" cy="36358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CN" dirty="0">
                  <a:solidFill>
                    <a:schemeClr val="tx1"/>
                  </a:solidFill>
                </a:rPr>
                <a:t>E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56" name="直接连接符 55"/>
            <p:cNvCxnSpPr>
              <a:stCxn id="54" idx="4"/>
              <a:endCxn id="55" idx="0"/>
            </p:cNvCxnSpPr>
            <p:nvPr/>
          </p:nvCxnSpPr>
          <p:spPr>
            <a:xfrm>
              <a:off x="4290898" y="4224636"/>
              <a:ext cx="0" cy="830379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8"/>
            <p:cNvSpPr txBox="1">
              <a:spLocks noChangeArrowheads="1"/>
            </p:cNvSpPr>
            <p:nvPr/>
          </p:nvSpPr>
          <p:spPr bwMode="auto">
            <a:xfrm>
              <a:off x="3921554" y="4432152"/>
              <a:ext cx="500410" cy="369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 dirty="0"/>
                <a:t>50</a:t>
              </a:r>
              <a:endParaRPr lang="zh-CN" altLang="en-US" sz="1800" b="0" dirty="0"/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9350537" y="3130283"/>
            <a:ext cx="1930039" cy="985838"/>
            <a:chOff x="7723287" y="5257800"/>
            <a:chExt cx="1930039" cy="985838"/>
          </a:xfrm>
        </p:grpSpPr>
        <p:sp>
          <p:nvSpPr>
            <p:cNvPr id="59" name="椭圆 58"/>
            <p:cNvSpPr/>
            <p:nvPr/>
          </p:nvSpPr>
          <p:spPr bwMode="auto">
            <a:xfrm>
              <a:off x="7723287" y="5880100"/>
              <a:ext cx="388937" cy="3635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CN" dirty="0">
                  <a:solidFill>
                    <a:schemeClr val="tx1"/>
                  </a:solidFill>
                </a:rPr>
                <a:t>D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0" name="椭圆 59"/>
            <p:cNvSpPr/>
            <p:nvPr/>
          </p:nvSpPr>
          <p:spPr bwMode="auto">
            <a:xfrm>
              <a:off x="9264388" y="5257800"/>
              <a:ext cx="388938" cy="3635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CN" dirty="0">
                  <a:solidFill>
                    <a:schemeClr val="tx1"/>
                  </a:solidFill>
                </a:rPr>
                <a:t>C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61" name="直接连接符 60"/>
            <p:cNvCxnSpPr>
              <a:stCxn id="60" idx="3"/>
              <a:endCxn id="59" idx="6"/>
            </p:cNvCxnSpPr>
            <p:nvPr/>
          </p:nvCxnSpPr>
          <p:spPr bwMode="auto">
            <a:xfrm flipH="1">
              <a:off x="8112224" y="5568099"/>
              <a:ext cx="1209123" cy="49377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9"/>
            <p:cNvSpPr txBox="1">
              <a:spLocks noChangeArrowheads="1"/>
            </p:cNvSpPr>
            <p:nvPr/>
          </p:nvSpPr>
          <p:spPr bwMode="auto">
            <a:xfrm>
              <a:off x="8688324" y="5727372"/>
              <a:ext cx="50049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 dirty="0"/>
                <a:t>60</a:t>
              </a:r>
              <a:endParaRPr lang="zh-CN" altLang="en-US" sz="1800" b="0" dirty="0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9307462" y="2558776"/>
            <a:ext cx="1641135" cy="624746"/>
            <a:chOff x="7132173" y="4548161"/>
            <a:chExt cx="1641135" cy="624746"/>
          </a:xfrm>
        </p:grpSpPr>
        <p:sp>
          <p:nvSpPr>
            <p:cNvPr id="63" name="椭圆 62"/>
            <p:cNvSpPr/>
            <p:nvPr/>
          </p:nvSpPr>
          <p:spPr bwMode="auto">
            <a:xfrm>
              <a:off x="7132173" y="4548161"/>
              <a:ext cx="388938" cy="363537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altLang="zh-CN" sz="2000" dirty="0">
                  <a:solidFill>
                    <a:schemeClr val="tx1"/>
                  </a:solidFill>
                </a:rPr>
                <a:t>B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64" name="直接连接符 63"/>
            <p:cNvCxnSpPr>
              <a:stCxn id="63" idx="6"/>
              <a:endCxn id="60" idx="1"/>
            </p:cNvCxnSpPr>
            <p:nvPr/>
          </p:nvCxnSpPr>
          <p:spPr bwMode="auto">
            <a:xfrm>
              <a:off x="7521111" y="4729930"/>
              <a:ext cx="1252197" cy="442977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50"/>
            <p:cNvSpPr txBox="1">
              <a:spLocks noChangeArrowheads="1"/>
            </p:cNvSpPr>
            <p:nvPr/>
          </p:nvSpPr>
          <p:spPr bwMode="auto">
            <a:xfrm>
              <a:off x="8028733" y="4617005"/>
              <a:ext cx="50049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 dirty="0"/>
                <a:t>70</a:t>
              </a:r>
              <a:endParaRPr lang="zh-CN" altLang="en-US" sz="1800" b="0" dirty="0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040216" y="2902041"/>
            <a:ext cx="1391903" cy="903781"/>
            <a:chOff x="5812243" y="4891426"/>
            <a:chExt cx="1391903" cy="903781"/>
          </a:xfrm>
        </p:grpSpPr>
        <p:cxnSp>
          <p:nvCxnSpPr>
            <p:cNvPr id="66" name="直接连接符 65"/>
            <p:cNvCxnSpPr>
              <a:stCxn id="54" idx="5"/>
              <a:endCxn id="59" idx="1"/>
            </p:cNvCxnSpPr>
            <p:nvPr/>
          </p:nvCxnSpPr>
          <p:spPr bwMode="auto">
            <a:xfrm>
              <a:off x="5812243" y="4891426"/>
              <a:ext cx="1391903" cy="903781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7"/>
            <p:cNvSpPr txBox="1">
              <a:spLocks noChangeArrowheads="1"/>
            </p:cNvSpPr>
            <p:nvPr/>
          </p:nvSpPr>
          <p:spPr bwMode="auto">
            <a:xfrm>
              <a:off x="5812243" y="5058345"/>
              <a:ext cx="50030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 dirty="0"/>
                <a:t>80</a:t>
              </a:r>
              <a:endParaRPr lang="zh-CN" altLang="en-US" sz="1800" b="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标题 1"/>
          <p:cNvSpPr>
            <a:spLocks noGrp="1"/>
          </p:cNvSpPr>
          <p:nvPr>
            <p:ph type="title"/>
          </p:nvPr>
        </p:nvSpPr>
        <p:spPr>
          <a:xfrm>
            <a:off x="838200" y="260648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4000"/>
              <a:t>贪心策略分析</a:t>
            </a:r>
            <a:endParaRPr lang="zh-CN" altLang="en-US" sz="40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55440" y="1455114"/>
            <a:ext cx="9793088" cy="514223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CN" altLang="en-US" sz="2400" dirty="0"/>
              <a:t>问题原型</a:t>
            </a:r>
            <a:endParaRPr lang="en-US" altLang="zh-CN" sz="2400" dirty="0"/>
          </a:p>
          <a:p>
            <a:pPr lvl="1">
              <a:defRPr/>
            </a:pPr>
            <a:r>
              <a:rPr lang="zh-CN" altLang="en-US" sz="2400" dirty="0"/>
              <a:t>构造加权无向连通图</a:t>
            </a:r>
            <a:r>
              <a:rPr lang="en-US" altLang="zh-CN" sz="2400" dirty="0"/>
              <a:t>G=(V,E)</a:t>
            </a:r>
            <a:r>
              <a:rPr lang="zh-CN" altLang="en-US" sz="2400" dirty="0"/>
              <a:t>的最小生成树</a:t>
            </a:r>
            <a:r>
              <a:rPr lang="en-US" altLang="zh-CN" sz="2400" dirty="0"/>
              <a:t>T=(V, E’) </a:t>
            </a:r>
            <a:r>
              <a:rPr lang="zh-CN" altLang="en-US" sz="2400" dirty="0"/>
              <a:t>，</a:t>
            </a:r>
            <a:r>
              <a:rPr lang="en-US" altLang="zh-CN" sz="2400" dirty="0"/>
              <a:t>|V|=n</a:t>
            </a:r>
            <a:endParaRPr lang="en-US" altLang="zh-CN" sz="2400" dirty="0"/>
          </a:p>
          <a:p>
            <a:pPr>
              <a:defRPr/>
            </a:pPr>
            <a:r>
              <a:rPr lang="zh-CN" altLang="en-US" sz="2400" dirty="0"/>
              <a:t>约束条件：</a:t>
            </a:r>
            <a:endParaRPr lang="en-US" altLang="zh-CN" sz="2400" dirty="0"/>
          </a:p>
          <a:p>
            <a:pPr lvl="1">
              <a:defRPr/>
            </a:pPr>
            <a:r>
              <a:rPr lang="en-US" altLang="zh-CN" sz="2400" dirty="0"/>
              <a:t>T</a:t>
            </a:r>
            <a:r>
              <a:rPr lang="zh-CN" altLang="en-US" sz="2400" dirty="0"/>
              <a:t>中</a:t>
            </a:r>
            <a:r>
              <a:rPr lang="en-US" altLang="zh-CN" sz="2400" dirty="0"/>
              <a:t>|V|=n</a:t>
            </a:r>
            <a:r>
              <a:rPr lang="zh-CN" altLang="en-US" sz="2400" dirty="0"/>
              <a:t>；</a:t>
            </a:r>
            <a:r>
              <a:rPr lang="en-US" altLang="zh-CN" sz="2400" dirty="0"/>
              <a:t>T</a:t>
            </a:r>
            <a:r>
              <a:rPr lang="zh-CN" altLang="en-US" sz="2400" dirty="0"/>
              <a:t>中</a:t>
            </a:r>
            <a:r>
              <a:rPr lang="en-US" altLang="zh-CN" sz="2400" dirty="0"/>
              <a:t>|E’|= n-1</a:t>
            </a:r>
            <a:r>
              <a:rPr lang="zh-CN" altLang="en-US" sz="2400" dirty="0"/>
              <a:t>，</a:t>
            </a:r>
            <a:r>
              <a:rPr lang="en-US" altLang="zh-CN" sz="2400" dirty="0"/>
              <a:t>E’</a:t>
            </a:r>
            <a:r>
              <a:rPr lang="zh-CN" altLang="en-US" sz="2400" dirty="0">
                <a:ea typeface="Arial" panose="020B0604020202020204" pitchFamily="34" charset="0"/>
              </a:rPr>
              <a:t>⊆</a:t>
            </a:r>
            <a:r>
              <a:rPr lang="en-US" altLang="zh-CN" sz="2400" dirty="0"/>
              <a:t>E</a:t>
            </a:r>
            <a:r>
              <a:rPr lang="zh-CN" altLang="en-US" sz="2400" dirty="0"/>
              <a:t>；</a:t>
            </a:r>
            <a:r>
              <a:rPr lang="en-US" altLang="zh-CN" sz="2400" dirty="0"/>
              <a:t>T</a:t>
            </a:r>
            <a:r>
              <a:rPr lang="zh-CN" altLang="en-US" sz="2400" dirty="0"/>
              <a:t>中没有环</a:t>
            </a:r>
            <a:endParaRPr lang="en-US" altLang="zh-CN" sz="2400" dirty="0"/>
          </a:p>
          <a:p>
            <a:pPr>
              <a:defRPr/>
            </a:pPr>
            <a:r>
              <a:rPr lang="zh-CN" altLang="en-US" sz="2400" dirty="0"/>
              <a:t>目标函数：</a:t>
            </a:r>
            <a:endParaRPr lang="en-US" altLang="zh-CN" sz="2400" dirty="0"/>
          </a:p>
          <a:p>
            <a:pPr lvl="1">
              <a:defRPr/>
            </a:pPr>
            <a:r>
              <a:rPr lang="zh-CN" altLang="en-US" sz="2400" dirty="0"/>
              <a:t>权值和最小</a:t>
            </a:r>
            <a:endParaRPr lang="en-US" altLang="zh-CN" sz="2400" dirty="0"/>
          </a:p>
          <a:p>
            <a:pPr>
              <a:defRPr/>
            </a:pPr>
            <a:r>
              <a:rPr lang="zh-CN" altLang="en-US" sz="2400" dirty="0"/>
              <a:t>量度标准：</a:t>
            </a:r>
            <a:endParaRPr lang="en-US" altLang="zh-CN" sz="2400" dirty="0"/>
          </a:p>
          <a:p>
            <a:pPr lvl="1">
              <a:defRPr/>
            </a:pPr>
            <a:r>
              <a:rPr lang="zh-CN" altLang="en-US" sz="2400" dirty="0"/>
              <a:t>将边按权值从小到大排列</a:t>
            </a:r>
            <a:endParaRPr lang="en-US" altLang="zh-CN" sz="2400" dirty="0"/>
          </a:p>
          <a:p>
            <a:pPr lvl="1">
              <a:defRPr/>
            </a:pPr>
            <a:endParaRPr lang="en-US" altLang="zh-CN" sz="2400" dirty="0"/>
          </a:p>
          <a:p>
            <a:pPr lvl="1">
              <a:defRPr/>
            </a:pPr>
            <a:endParaRPr lang="zh-CN" altLang="en-US" sz="2400" dirty="0"/>
          </a:p>
        </p:txBody>
      </p:sp>
      <p:sp>
        <p:nvSpPr>
          <p:cNvPr id="4" name="内容占位符 2"/>
          <p:cNvSpPr txBox="1"/>
          <p:nvPr/>
        </p:nvSpPr>
        <p:spPr>
          <a:xfrm>
            <a:off x="3107668" y="5338361"/>
            <a:ext cx="5976664" cy="4953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110000"/>
              </a:lnSpc>
              <a:spcBef>
                <a:spcPts val="750"/>
              </a:spcBef>
              <a:buClr>
                <a:srgbClr val="1E5293"/>
              </a:buClr>
              <a:buSzPct val="70000"/>
              <a:buFont typeface="Wingdings" panose="05000000000000000000" pitchFamily="2" charset="2"/>
              <a:buChar char="l"/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defRPr>
            </a:lvl1pPr>
            <a:lvl2pPr marL="514350" indent="-171450" algn="l" defTabSz="685800" rtl="0" eaLnBrk="1" latinLnBrk="0" hangingPunct="1">
              <a:lnSpc>
                <a:spcPct val="110000"/>
              </a:lnSpc>
              <a:spcBef>
                <a:spcPts val="375"/>
              </a:spcBef>
              <a:buClr>
                <a:schemeClr val="accent1">
                  <a:lumMod val="60000"/>
                  <a:lumOff val="40000"/>
                </a:schemeClr>
              </a:buClr>
              <a:buSzPct val="70000"/>
              <a:buFont typeface="Wingdings" panose="05000000000000000000" pitchFamily="2" charset="2"/>
              <a:buChar char="l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defRPr>
            </a:lvl2pPr>
            <a:lvl3pPr marL="857250" indent="-171450" algn="l" defTabSz="685800" rtl="0" eaLnBrk="1" latinLnBrk="0" hangingPunct="1">
              <a:lnSpc>
                <a:spcPct val="110000"/>
              </a:lnSpc>
              <a:spcBef>
                <a:spcPts val="375"/>
              </a:spcBef>
              <a:buClr>
                <a:schemeClr val="accent1">
                  <a:lumMod val="60000"/>
                  <a:lumOff val="40000"/>
                </a:schemeClr>
              </a:buClr>
              <a:buSzPct val="70000"/>
              <a:buFont typeface="Wingdings" panose="05000000000000000000" pitchFamily="2" charset="2"/>
              <a:buChar char="l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defRPr>
            </a:lvl3pPr>
            <a:lvl4pPr marL="1200150" indent="-171450" algn="l" defTabSz="685800" rtl="0" eaLnBrk="1" latinLnBrk="0" hangingPunct="1">
              <a:lnSpc>
                <a:spcPct val="110000"/>
              </a:lnSpc>
              <a:spcBef>
                <a:spcPts val="375"/>
              </a:spcBef>
              <a:buClr>
                <a:schemeClr val="accent1">
                  <a:lumMod val="60000"/>
                  <a:lumOff val="40000"/>
                </a:schemeClr>
              </a:buClr>
              <a:buSzPct val="70000"/>
              <a:buFont typeface="Wingdings" panose="05000000000000000000" pitchFamily="2" charset="2"/>
              <a:buChar char="l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defRPr>
            </a:lvl4pPr>
            <a:lvl5pPr marL="1543050" indent="-171450" algn="l" defTabSz="685800" rtl="0" eaLnBrk="1" latinLnBrk="0" hangingPunct="1">
              <a:lnSpc>
                <a:spcPct val="110000"/>
              </a:lnSpc>
              <a:spcBef>
                <a:spcPts val="375"/>
              </a:spcBef>
              <a:buClr>
                <a:schemeClr val="accent1">
                  <a:lumMod val="60000"/>
                  <a:lumOff val="40000"/>
                </a:schemeClr>
              </a:buClr>
              <a:buSzPct val="70000"/>
              <a:buFont typeface="Wingdings" panose="05000000000000000000" pitchFamily="2" charset="2"/>
              <a:buChar char="l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buNone/>
            </a:pPr>
            <a:r>
              <a:rPr kumimoji="1" lang="zh-CN" altLang="en-US" sz="2400" dirty="0">
                <a:solidFill>
                  <a:srgbClr val="FF0000"/>
                </a:solidFill>
              </a:rPr>
              <a:t>思考：</a:t>
            </a:r>
            <a:r>
              <a:rPr lang="en-US" altLang="zh-CN" sz="2400" dirty="0">
                <a:solidFill>
                  <a:srgbClr val="FF0000"/>
                </a:solidFill>
              </a:rPr>
              <a:t> </a:t>
            </a:r>
            <a:r>
              <a:rPr lang="zh-CN" altLang="en-US" sz="2400" dirty="0">
                <a:solidFill>
                  <a:srgbClr val="FF0000"/>
                </a:solidFill>
              </a:rPr>
              <a:t>该量度标准是否是最优量度标准</a:t>
            </a:r>
            <a:r>
              <a:rPr lang="zh-CN" altLang="en-US" sz="2400" dirty="0">
                <a:solidFill>
                  <a:srgbClr val="FF0000"/>
                </a:solidFill>
                <a:latin typeface="幼圆" panose="02010509060101010101" pitchFamily="49" charset="-122"/>
              </a:rPr>
              <a:t>？</a:t>
            </a:r>
            <a:endParaRPr lang="zh-CN" altLang="en-US" sz="2400" dirty="0">
              <a:solidFill>
                <a:srgbClr val="FF0000"/>
              </a:solidFill>
              <a:latin typeface="幼圆" panose="02010509060101010101" pitchFamily="49" charset="-122"/>
            </a:endParaRPr>
          </a:p>
        </p:txBody>
      </p:sp>
      <p:sp>
        <p:nvSpPr>
          <p:cNvPr id="5" name="圆角矩形标注 7"/>
          <p:cNvSpPr>
            <a:spLocks noChangeArrowheads="1"/>
          </p:cNvSpPr>
          <p:nvPr/>
        </p:nvSpPr>
        <p:spPr bwMode="auto">
          <a:xfrm>
            <a:off x="3359696" y="3933056"/>
            <a:ext cx="3254375" cy="566269"/>
          </a:xfrm>
          <a:prstGeom prst="wedgeRoundRectCallout">
            <a:avLst>
              <a:gd name="adj1" fmla="val -55503"/>
              <a:gd name="adj2" fmla="val 83657"/>
              <a:gd name="adj3" fmla="val 16667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eaLnBrk="1" hangingPunct="1">
              <a:defRPr/>
            </a:pPr>
            <a:r>
              <a:rPr lang="zh-CN" altLang="en-US" sz="2000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把目标函数作为度量标准</a:t>
            </a:r>
            <a:endParaRPr lang="zh-CN" altLang="en-US" sz="20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标题 1"/>
          <p:cNvSpPr>
            <a:spLocks noGrp="1"/>
          </p:cNvSpPr>
          <p:nvPr>
            <p:ph type="title"/>
          </p:nvPr>
        </p:nvSpPr>
        <p:spPr>
          <a:xfrm>
            <a:off x="695400" y="525463"/>
            <a:ext cx="10076690" cy="1155700"/>
          </a:xfrm>
        </p:spPr>
        <p:txBody>
          <a:bodyPr>
            <a:noAutofit/>
          </a:bodyPr>
          <a:lstStyle/>
          <a:p>
            <a:r>
              <a:rPr lang="zh-CN" altLang="en-US" sz="3600" dirty="0">
                <a:solidFill>
                  <a:schemeClr val="accent1">
                    <a:lumMod val="75000"/>
                  </a:schemeClr>
                </a:solidFill>
              </a:rPr>
              <a:t>证明：</a:t>
            </a:r>
            <a:r>
              <a:rPr lang="en-US" altLang="zh-CN" sz="3600" dirty="0" err="1">
                <a:solidFill>
                  <a:schemeClr val="accent1">
                    <a:lumMod val="75000"/>
                  </a:schemeClr>
                </a:solidFill>
              </a:rPr>
              <a:t>Kruskal</a:t>
            </a:r>
            <a:r>
              <a:rPr lang="zh-CN" altLang="en-US" sz="3600" dirty="0">
                <a:solidFill>
                  <a:schemeClr val="accent1">
                    <a:lumMod val="75000"/>
                  </a:schemeClr>
                </a:solidFill>
              </a:rPr>
              <a:t>算法对于每一个无向连通图</a:t>
            </a:r>
            <a:r>
              <a:rPr lang="en-US" altLang="zh-CN" sz="3600" dirty="0">
                <a:solidFill>
                  <a:schemeClr val="accent1">
                    <a:lumMod val="75000"/>
                  </a:schemeClr>
                </a:solidFill>
              </a:rPr>
              <a:t>G</a:t>
            </a:r>
            <a:r>
              <a:rPr lang="zh-CN" altLang="en-US" sz="3600" dirty="0">
                <a:solidFill>
                  <a:schemeClr val="accent1">
                    <a:lumMod val="75000"/>
                  </a:schemeClr>
                </a:solidFill>
              </a:rPr>
              <a:t>产生一棵最小生成树。</a:t>
            </a:r>
            <a:endParaRPr lang="zh-CN" altLang="en-US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6259" name="内容占位符 2"/>
          <p:cNvSpPr>
            <a:spLocks noGrp="1"/>
          </p:cNvSpPr>
          <p:nvPr>
            <p:ph idx="1"/>
          </p:nvPr>
        </p:nvSpPr>
        <p:spPr>
          <a:xfrm>
            <a:off x="839416" y="2997200"/>
            <a:ext cx="10153128" cy="2952750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证明思路：</a:t>
            </a:r>
            <a:endParaRPr lang="en-US" altLang="zh-CN" sz="2400" dirty="0"/>
          </a:p>
          <a:p>
            <a:pPr lvl="1"/>
            <a:r>
              <a:rPr lang="zh-CN" altLang="en-US" sz="2400" dirty="0"/>
              <a:t>用</a:t>
            </a:r>
            <a:r>
              <a:rPr lang="en-US" altLang="zh-CN" sz="2400" b="1" dirty="0">
                <a:solidFill>
                  <a:srgbClr val="FF0000"/>
                </a:solidFill>
              </a:rPr>
              <a:t>e</a:t>
            </a:r>
            <a:r>
              <a:rPr lang="zh-CN" altLang="en-US" sz="2400" b="1" dirty="0">
                <a:solidFill>
                  <a:srgbClr val="FF0000"/>
                </a:solidFill>
              </a:rPr>
              <a:t>替换掉</a:t>
            </a:r>
            <a:r>
              <a:rPr lang="en-US" altLang="zh-CN" sz="2400" b="1" dirty="0">
                <a:solidFill>
                  <a:srgbClr val="FF0000"/>
                </a:solidFill>
              </a:rPr>
              <a:t>e</a:t>
            </a:r>
            <a:r>
              <a:rPr lang="en-US" altLang="zh-CN" sz="2400" b="1" baseline="-25000" dirty="0">
                <a:solidFill>
                  <a:srgbClr val="FF0000"/>
                </a:solidFill>
              </a:rPr>
              <a:t>j</a:t>
            </a:r>
            <a:r>
              <a:rPr lang="zh-CN" altLang="en-US" sz="2400" dirty="0"/>
              <a:t>，获得新的可行解</a:t>
            </a:r>
            <a:r>
              <a:rPr lang="en-US" altLang="zh-CN" sz="2400" dirty="0"/>
              <a:t>T ’’,</a:t>
            </a:r>
            <a:r>
              <a:rPr lang="zh-CN" altLang="en-US" sz="2400" dirty="0"/>
              <a:t>证明新解目标函数进一步</a:t>
            </a:r>
            <a:r>
              <a:rPr lang="zh-CN" altLang="en-US" sz="2400" b="1" dirty="0">
                <a:solidFill>
                  <a:srgbClr val="FF0000"/>
                </a:solidFill>
              </a:rPr>
              <a:t>变小</a:t>
            </a:r>
            <a:r>
              <a:rPr lang="en-US" altLang="zh-CN" sz="2400" b="1" dirty="0">
                <a:solidFill>
                  <a:srgbClr val="FF0000"/>
                </a:solidFill>
              </a:rPr>
              <a:t>(</a:t>
            </a:r>
            <a:r>
              <a:rPr lang="zh-CN" altLang="en-US" sz="2400" b="1" dirty="0">
                <a:solidFill>
                  <a:srgbClr val="FF0000"/>
                </a:solidFill>
              </a:rPr>
              <a:t>不增</a:t>
            </a:r>
            <a:r>
              <a:rPr lang="en-US" altLang="zh-CN" sz="2400" b="1" dirty="0">
                <a:solidFill>
                  <a:srgbClr val="FF0000"/>
                </a:solidFill>
              </a:rPr>
              <a:t>)</a:t>
            </a:r>
            <a:r>
              <a:rPr lang="zh-CN" altLang="en-US" sz="2400" dirty="0"/>
              <a:t>即也是最优解</a:t>
            </a:r>
            <a:r>
              <a:rPr lang="en-US" altLang="zh-CN" sz="2400" dirty="0"/>
              <a:t>(</a:t>
            </a:r>
            <a:r>
              <a:rPr lang="zh-CN" altLang="en-US" sz="2400" dirty="0"/>
              <a:t>最小生成树</a:t>
            </a:r>
            <a:r>
              <a:rPr lang="en-US" altLang="zh-CN" sz="2400" dirty="0"/>
              <a:t>)</a:t>
            </a:r>
            <a:r>
              <a:rPr lang="zh-CN" altLang="en-US" sz="2400" dirty="0"/>
              <a:t>。反复替换，从而命题得证。</a:t>
            </a:r>
            <a:endParaRPr lang="en-US" altLang="zh-CN" sz="2400" dirty="0"/>
          </a:p>
          <a:p>
            <a:r>
              <a:rPr lang="zh-CN" altLang="en-US" sz="2400" dirty="0"/>
              <a:t>证明关键点：</a:t>
            </a:r>
            <a:endParaRPr lang="en-US" altLang="zh-CN" sz="2400" dirty="0"/>
          </a:p>
          <a:p>
            <a:pPr lvl="1"/>
            <a:r>
              <a:rPr lang="zh-CN" altLang="en-US" sz="2400" dirty="0"/>
              <a:t>如何选择</a:t>
            </a:r>
            <a:r>
              <a:rPr lang="en-US" altLang="zh-CN" sz="2400" dirty="0"/>
              <a:t>e</a:t>
            </a:r>
            <a:r>
              <a:rPr lang="zh-CN" altLang="en-US" sz="2400" dirty="0"/>
              <a:t>和</a:t>
            </a:r>
            <a:r>
              <a:rPr lang="en-US" altLang="zh-CN" sz="2400" dirty="0"/>
              <a:t>e</a:t>
            </a:r>
            <a:r>
              <a:rPr lang="en-US" altLang="zh-CN" sz="2400" baseline="-25000" dirty="0"/>
              <a:t>j</a:t>
            </a:r>
            <a:r>
              <a:rPr lang="zh-CN" altLang="en-US" sz="2400" dirty="0"/>
              <a:t>？</a:t>
            </a:r>
            <a:endParaRPr lang="en-US" altLang="zh-CN" sz="2400" dirty="0"/>
          </a:p>
          <a:p>
            <a:pPr lvl="1"/>
            <a:r>
              <a:rPr lang="zh-CN" altLang="en-US" sz="2400" dirty="0"/>
              <a:t>怎样确定</a:t>
            </a:r>
            <a:r>
              <a:rPr lang="en-US" altLang="zh-CN" sz="2400" dirty="0"/>
              <a:t>e</a:t>
            </a:r>
            <a:r>
              <a:rPr lang="zh-CN" altLang="en-US" sz="2400" dirty="0"/>
              <a:t>和</a:t>
            </a:r>
            <a:r>
              <a:rPr lang="en-US" altLang="zh-CN" sz="2400" dirty="0"/>
              <a:t>e</a:t>
            </a:r>
            <a:r>
              <a:rPr lang="en-US" altLang="zh-CN" sz="2400" baseline="-25000" dirty="0"/>
              <a:t>j</a:t>
            </a:r>
            <a:r>
              <a:rPr lang="zh-CN" altLang="en-US" sz="2400" dirty="0"/>
              <a:t>的成本关系？</a:t>
            </a:r>
            <a:endParaRPr lang="zh-CN" altLang="en-US" sz="2400" dirty="0"/>
          </a:p>
        </p:txBody>
      </p:sp>
      <p:sp>
        <p:nvSpPr>
          <p:cNvPr id="4" name="椭圆 3"/>
          <p:cNvSpPr/>
          <p:nvPr/>
        </p:nvSpPr>
        <p:spPr>
          <a:xfrm>
            <a:off x="5664200" y="1412876"/>
            <a:ext cx="2808288" cy="9366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2000">
              <a:latin typeface="幼圆" panose="02010509060101010101" pitchFamily="49" charset="-122"/>
              <a:ea typeface="幼圆" panose="020105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6816726" y="1628776"/>
            <a:ext cx="2735263" cy="9366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2000">
              <a:latin typeface="幼圆" panose="02010509060101010101" pitchFamily="49" charset="-122"/>
              <a:ea typeface="幼圆" panose="020105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6384925" y="1628776"/>
            <a:ext cx="46038" cy="73025"/>
          </a:xfrm>
          <a:prstGeom prst="ellipse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2000">
              <a:latin typeface="幼圆" panose="02010509060101010101" pitchFamily="49" charset="-122"/>
              <a:ea typeface="幼圆" panose="020105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96263" name="TextBox 8"/>
          <p:cNvSpPr txBox="1">
            <a:spLocks noChangeArrowheads="1"/>
          </p:cNvSpPr>
          <p:nvPr/>
        </p:nvSpPr>
        <p:spPr bwMode="auto">
          <a:xfrm>
            <a:off x="6257925" y="1628776"/>
            <a:ext cx="3429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0">
                <a:ea typeface="幼圆" panose="02010509060101010101" pitchFamily="49" charset="-122"/>
                <a:cs typeface="Arial" panose="020B0604020202020204" pitchFamily="34" charset="0"/>
              </a:rPr>
              <a:t>e</a:t>
            </a:r>
            <a:endParaRPr lang="zh-CN" altLang="en-US" sz="2000" b="0">
              <a:ea typeface="幼圆" panose="020105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96264" name="TextBox 9"/>
          <p:cNvSpPr txBox="1">
            <a:spLocks noChangeArrowheads="1"/>
          </p:cNvSpPr>
          <p:nvPr/>
        </p:nvSpPr>
        <p:spPr bwMode="auto">
          <a:xfrm>
            <a:off x="5089525" y="2349501"/>
            <a:ext cx="21590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0" dirty="0">
                <a:latin typeface="幼圆" panose="02010509060101010101" pitchFamily="49" charset="-122"/>
                <a:ea typeface="幼圆" panose="02010509060101010101" pitchFamily="49" charset="-122"/>
                <a:cs typeface="Arial" panose="020B0604020202020204" pitchFamily="34" charset="0"/>
              </a:rPr>
              <a:t>贪心法成本树</a:t>
            </a:r>
            <a:r>
              <a:rPr lang="en-US" altLang="zh-CN" sz="2000" b="0" dirty="0">
                <a:ea typeface="幼圆" panose="02010509060101010101" pitchFamily="49" charset="-122"/>
                <a:cs typeface="Arial" panose="020B0604020202020204" pitchFamily="34" charset="0"/>
              </a:rPr>
              <a:t>T</a:t>
            </a:r>
            <a:r>
              <a:rPr lang="zh-CN" altLang="en-US" sz="2000" b="0" dirty="0">
                <a:latin typeface="幼圆" panose="02010509060101010101" pitchFamily="49" charset="-122"/>
                <a:ea typeface="幼圆" panose="02010509060101010101" pitchFamily="49" charset="-122"/>
                <a:cs typeface="Arial" panose="020B0604020202020204" pitchFamily="34" charset="0"/>
              </a:rPr>
              <a:t>的</a:t>
            </a:r>
            <a:endParaRPr lang="en-US" altLang="zh-CN" sz="2000" b="0" dirty="0">
              <a:latin typeface="幼圆" panose="02010509060101010101" pitchFamily="49" charset="-122"/>
              <a:ea typeface="幼圆" panose="02010509060101010101" pitchFamily="49" charset="-122"/>
              <a:cs typeface="Arial" panose="020B0604020202020204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0" dirty="0">
                <a:latin typeface="幼圆" panose="02010509060101010101" pitchFamily="49" charset="-122"/>
                <a:ea typeface="幼圆" panose="02010509060101010101" pitchFamily="49" charset="-122"/>
                <a:cs typeface="Arial" panose="020B0604020202020204" pitchFamily="34" charset="0"/>
              </a:rPr>
              <a:t>边集合</a:t>
            </a:r>
            <a:r>
              <a:rPr lang="en-US" altLang="zh-CN" sz="2000" b="0" dirty="0">
                <a:ea typeface="幼圆" panose="02010509060101010101" pitchFamily="49" charset="-122"/>
                <a:cs typeface="Arial" panose="020B0604020202020204" pitchFamily="34" charset="0"/>
              </a:rPr>
              <a:t>E(T)</a:t>
            </a:r>
            <a:endParaRPr lang="zh-CN" altLang="en-US" sz="2000" b="0" dirty="0">
              <a:ea typeface="幼圆" panose="020105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96265" name="TextBox 10"/>
          <p:cNvSpPr txBox="1">
            <a:spLocks noChangeArrowheads="1"/>
          </p:cNvSpPr>
          <p:nvPr/>
        </p:nvSpPr>
        <p:spPr bwMode="auto">
          <a:xfrm>
            <a:off x="7394576" y="2597151"/>
            <a:ext cx="244584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0" dirty="0">
                <a:latin typeface="幼圆" panose="02010509060101010101" pitchFamily="49" charset="-122"/>
                <a:ea typeface="幼圆" panose="02010509060101010101" pitchFamily="49" charset="-122"/>
                <a:cs typeface="Arial" panose="020B0604020202020204" pitchFamily="34" charset="0"/>
              </a:rPr>
              <a:t>最小成本树</a:t>
            </a:r>
            <a:r>
              <a:rPr lang="en-US" altLang="zh-CN" sz="2000" b="0" dirty="0">
                <a:ea typeface="幼圆" panose="02010509060101010101" pitchFamily="49" charset="-122"/>
                <a:cs typeface="Arial" panose="020B0604020202020204" pitchFamily="34" charset="0"/>
              </a:rPr>
              <a:t>T’</a:t>
            </a:r>
            <a:r>
              <a:rPr lang="zh-CN" altLang="en-US" sz="2000" b="0" dirty="0">
                <a:latin typeface="幼圆" panose="02010509060101010101" pitchFamily="49" charset="-122"/>
                <a:ea typeface="幼圆" panose="02010509060101010101" pitchFamily="49" charset="-122"/>
                <a:cs typeface="Arial" panose="020B0604020202020204" pitchFamily="34" charset="0"/>
              </a:rPr>
              <a:t>的</a:t>
            </a:r>
            <a:endParaRPr lang="en-US" altLang="zh-CN" sz="2000" b="0" dirty="0">
              <a:latin typeface="幼圆" panose="02010509060101010101" pitchFamily="49" charset="-122"/>
              <a:ea typeface="幼圆" panose="02010509060101010101" pitchFamily="49" charset="-122"/>
              <a:cs typeface="Arial" panose="020B0604020202020204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0" dirty="0">
                <a:latin typeface="幼圆" panose="02010509060101010101" pitchFamily="49" charset="-122"/>
                <a:ea typeface="幼圆" panose="02010509060101010101" pitchFamily="49" charset="-122"/>
                <a:cs typeface="Arial" panose="020B0604020202020204" pitchFamily="34" charset="0"/>
              </a:rPr>
              <a:t>边集合</a:t>
            </a:r>
            <a:r>
              <a:rPr lang="en-US" altLang="zh-CN" sz="2000" b="0" dirty="0">
                <a:ea typeface="幼圆" panose="02010509060101010101" pitchFamily="49" charset="-122"/>
                <a:cs typeface="Arial" panose="020B0604020202020204" pitchFamily="34" charset="0"/>
              </a:rPr>
              <a:t>E(T’)</a:t>
            </a:r>
            <a:endParaRPr lang="zh-CN" altLang="en-US" sz="2000" b="0" dirty="0">
              <a:ea typeface="幼圆" panose="020105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8832850" y="1773239"/>
            <a:ext cx="46038" cy="71437"/>
          </a:xfrm>
          <a:prstGeom prst="ellipse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2000">
              <a:latin typeface="幼圆" panose="02010509060101010101" pitchFamily="49" charset="-122"/>
              <a:ea typeface="幼圆" panose="020105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96267" name="TextBox 14"/>
          <p:cNvSpPr txBox="1">
            <a:spLocks noChangeArrowheads="1"/>
          </p:cNvSpPr>
          <p:nvPr/>
        </p:nvSpPr>
        <p:spPr bwMode="auto">
          <a:xfrm>
            <a:off x="8707439" y="1773238"/>
            <a:ext cx="4857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0" dirty="0">
                <a:ea typeface="幼圆" panose="02010509060101010101" pitchFamily="49" charset="-122"/>
                <a:cs typeface="Arial" panose="020B0604020202020204" pitchFamily="34" charset="0"/>
              </a:rPr>
              <a:t>e</a:t>
            </a:r>
            <a:r>
              <a:rPr lang="en-US" altLang="zh-CN" sz="2000" b="0" baseline="-25000" dirty="0">
                <a:ea typeface="幼圆" panose="02010509060101010101" pitchFamily="49" charset="-122"/>
                <a:cs typeface="Arial" panose="020B0604020202020204" pitchFamily="34" charset="0"/>
              </a:rPr>
              <a:t>j</a:t>
            </a:r>
            <a:endParaRPr lang="zh-CN" altLang="en-US" sz="2000" b="0" baseline="-25000" dirty="0">
              <a:ea typeface="幼圆" panose="020105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/>
          <a:p>
            <a:pPr>
              <a:defRPr/>
            </a:pPr>
            <a:fld id="{0CE838A2-A49A-4A20-A5DD-EFD81F6874A2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内容占位符 2"/>
          <p:cNvSpPr>
            <a:spLocks noGrp="1"/>
          </p:cNvSpPr>
          <p:nvPr>
            <p:ph idx="1"/>
          </p:nvPr>
        </p:nvSpPr>
        <p:spPr>
          <a:xfrm>
            <a:off x="210338" y="133977"/>
            <a:ext cx="11161240" cy="6253948"/>
          </a:xfrm>
        </p:spPr>
        <p:txBody>
          <a:bodyPr>
            <a:noAutofit/>
          </a:bodyPr>
          <a:lstStyle/>
          <a:p>
            <a:pPr marL="514350" indent="-514350">
              <a:lnSpc>
                <a:spcPct val="150000"/>
              </a:lnSpc>
              <a:buFont typeface="Segoe Print" panose="02000600000000000000" charset="0"/>
              <a:buAutoNum type="arabicPeriod"/>
              <a:defRPr/>
            </a:pPr>
            <a:r>
              <a:rPr lang="zh-CN" altLang="en-US" sz="2200" dirty="0"/>
              <a:t>设</a:t>
            </a:r>
            <a:r>
              <a:rPr lang="en-US" altLang="zh-CN" sz="2200" dirty="0">
                <a:solidFill>
                  <a:srgbClr val="FF0000"/>
                </a:solidFill>
              </a:rPr>
              <a:t>T</a:t>
            </a:r>
            <a:r>
              <a:rPr lang="zh-CN" altLang="en-US" sz="2200" dirty="0"/>
              <a:t>是</a:t>
            </a:r>
            <a:r>
              <a:rPr lang="en-US" altLang="zh-CN" sz="2200" dirty="0" err="1"/>
              <a:t>Kruskal</a:t>
            </a:r>
            <a:r>
              <a:rPr lang="zh-CN" altLang="en-US" sz="2200" dirty="0"/>
              <a:t>算法产生的</a:t>
            </a:r>
            <a:r>
              <a:rPr lang="en-US" altLang="zh-CN" sz="2200" dirty="0"/>
              <a:t>G</a:t>
            </a:r>
            <a:r>
              <a:rPr lang="zh-CN" altLang="en-US" sz="2200" dirty="0"/>
              <a:t>的生成树，</a:t>
            </a:r>
            <a:r>
              <a:rPr lang="en-US" altLang="zh-CN" sz="2200" dirty="0">
                <a:solidFill>
                  <a:srgbClr val="FF0000"/>
                </a:solidFill>
              </a:rPr>
              <a:t>T’</a:t>
            </a:r>
            <a:r>
              <a:rPr lang="zh-CN" altLang="en-US" sz="2200" dirty="0"/>
              <a:t>是</a:t>
            </a:r>
            <a:r>
              <a:rPr lang="en-US" altLang="zh-CN" sz="2200" dirty="0"/>
              <a:t>G</a:t>
            </a:r>
            <a:r>
              <a:rPr lang="zh-CN" altLang="en-US" sz="2200" dirty="0"/>
              <a:t>的最小成本生成树。现在要证明</a:t>
            </a:r>
            <a:r>
              <a:rPr lang="en-US" altLang="zh-CN" sz="2200" dirty="0"/>
              <a:t>T</a:t>
            </a:r>
            <a:r>
              <a:rPr lang="zh-CN" altLang="en-US" sz="2200" dirty="0"/>
              <a:t>和</a:t>
            </a:r>
            <a:r>
              <a:rPr lang="en-US" altLang="zh-CN" sz="2200" dirty="0"/>
              <a:t>T’</a:t>
            </a:r>
            <a:r>
              <a:rPr lang="zh-CN" altLang="en-US" sz="2200" dirty="0"/>
              <a:t>具有相同的成本。设</a:t>
            </a:r>
            <a:r>
              <a:rPr lang="en-US" altLang="zh-CN" sz="2200" dirty="0"/>
              <a:t>E(T)</a:t>
            </a:r>
            <a:r>
              <a:rPr lang="zh-CN" altLang="en-US" sz="2200" dirty="0"/>
              <a:t>和</a:t>
            </a:r>
            <a:r>
              <a:rPr lang="en-US" altLang="zh-CN" sz="2200" dirty="0"/>
              <a:t>E(T’)</a:t>
            </a:r>
            <a:r>
              <a:rPr lang="zh-CN" altLang="en-US" sz="2200" dirty="0"/>
              <a:t>分别是</a:t>
            </a:r>
            <a:r>
              <a:rPr lang="en-US" altLang="zh-CN" sz="2200" dirty="0"/>
              <a:t>T</a:t>
            </a:r>
            <a:r>
              <a:rPr lang="zh-CN" altLang="en-US" sz="2200" dirty="0"/>
              <a:t>和</a:t>
            </a:r>
            <a:r>
              <a:rPr lang="en-US" altLang="zh-CN" sz="2200" dirty="0"/>
              <a:t>T’</a:t>
            </a:r>
            <a:r>
              <a:rPr lang="zh-CN" altLang="en-US" sz="2200" dirty="0"/>
              <a:t>的边集。若</a:t>
            </a:r>
            <a:r>
              <a:rPr lang="en-US" altLang="zh-CN" sz="2200" dirty="0"/>
              <a:t>n</a:t>
            </a:r>
            <a:r>
              <a:rPr lang="zh-CN" altLang="en-US" sz="2200" dirty="0"/>
              <a:t>是</a:t>
            </a:r>
            <a:r>
              <a:rPr lang="en-US" altLang="zh-CN" sz="2200" dirty="0"/>
              <a:t>G</a:t>
            </a:r>
            <a:r>
              <a:rPr lang="zh-CN" altLang="en-US" sz="2200" dirty="0"/>
              <a:t>中的节点数，则</a:t>
            </a:r>
            <a:r>
              <a:rPr lang="en-US" altLang="zh-CN" sz="2200" dirty="0"/>
              <a:t>T</a:t>
            </a:r>
            <a:r>
              <a:rPr lang="zh-CN" altLang="en-US" sz="2200" dirty="0"/>
              <a:t>和</a:t>
            </a:r>
            <a:r>
              <a:rPr lang="en-US" altLang="zh-CN" sz="2200" dirty="0"/>
              <a:t>T’</a:t>
            </a:r>
            <a:r>
              <a:rPr lang="zh-CN" altLang="en-US" sz="2200" dirty="0"/>
              <a:t>都有</a:t>
            </a:r>
            <a:r>
              <a:rPr lang="en-US" altLang="zh-CN" sz="2200" dirty="0"/>
              <a:t>n-1</a:t>
            </a:r>
            <a:r>
              <a:rPr lang="zh-CN" altLang="en-US" sz="2200" dirty="0"/>
              <a:t>条边。</a:t>
            </a:r>
            <a:endParaRPr lang="en-US" altLang="zh-CN" sz="2200" dirty="0"/>
          </a:p>
          <a:p>
            <a:pPr marL="514350" indent="-514350">
              <a:lnSpc>
                <a:spcPct val="150000"/>
              </a:lnSpc>
              <a:buFont typeface="Segoe Print" panose="02000600000000000000" charset="0"/>
              <a:buAutoNum type="arabicPeriod"/>
              <a:defRPr/>
            </a:pPr>
            <a:r>
              <a:rPr lang="zh-CN" altLang="en-US" sz="2200" dirty="0"/>
              <a:t>若</a:t>
            </a:r>
            <a:r>
              <a:rPr lang="en-US" altLang="zh-CN" sz="2200" dirty="0"/>
              <a:t>E(T)=E(T’)</a:t>
            </a:r>
            <a:r>
              <a:rPr lang="zh-CN" altLang="en-US" sz="2200" dirty="0"/>
              <a:t>，则</a:t>
            </a:r>
            <a:r>
              <a:rPr lang="en-US" altLang="zh-CN" sz="2200" dirty="0"/>
              <a:t>T</a:t>
            </a:r>
            <a:r>
              <a:rPr lang="zh-CN" altLang="en-US" sz="2200" dirty="0"/>
              <a:t>显然就是最小成本生成树。</a:t>
            </a:r>
            <a:endParaRPr lang="en-US" altLang="zh-CN" sz="2200" dirty="0"/>
          </a:p>
          <a:p>
            <a:pPr marL="514350" indent="-514350">
              <a:lnSpc>
                <a:spcPct val="150000"/>
              </a:lnSpc>
              <a:buFont typeface="Segoe Print" panose="02000600000000000000" charset="0"/>
              <a:buAutoNum type="arabicPeriod"/>
              <a:defRPr/>
            </a:pPr>
            <a:r>
              <a:rPr lang="zh-CN" altLang="en-US" sz="2200" dirty="0"/>
              <a:t>若</a:t>
            </a:r>
            <a:r>
              <a:rPr lang="en-US" altLang="zh-CN" sz="2200" dirty="0"/>
              <a:t>E(T)≠E(T’)</a:t>
            </a:r>
            <a:r>
              <a:rPr lang="zh-CN" altLang="en-US" sz="2200" dirty="0"/>
              <a:t>，则假设</a:t>
            </a:r>
            <a:r>
              <a:rPr lang="en-US" altLang="zh-CN" sz="2200" b="1" dirty="0">
                <a:solidFill>
                  <a:srgbClr val="FF0000"/>
                </a:solidFill>
              </a:rPr>
              <a:t>e</a:t>
            </a:r>
            <a:r>
              <a:rPr lang="zh-CN" altLang="en-US" sz="2200" b="1" dirty="0">
                <a:solidFill>
                  <a:srgbClr val="FF0000"/>
                </a:solidFill>
              </a:rPr>
              <a:t>是一条使得</a:t>
            </a:r>
            <a:r>
              <a:rPr lang="en-US" altLang="zh-CN" sz="2200" b="1" dirty="0" err="1">
                <a:solidFill>
                  <a:srgbClr val="FF0000"/>
                </a:solidFill>
              </a:rPr>
              <a:t>e</a:t>
            </a:r>
            <a:r>
              <a:rPr lang="en-US" altLang="zh-CN" sz="2200" b="1" dirty="0" err="1">
                <a:solidFill>
                  <a:srgbClr val="FF0000"/>
                </a:solidFill>
                <a:ea typeface="Arial" panose="020B0604020202020204" pitchFamily="34" charset="0"/>
              </a:rPr>
              <a:t>∈</a:t>
            </a:r>
            <a:r>
              <a:rPr lang="en-US" altLang="zh-CN" sz="2200" b="1" dirty="0" err="1">
                <a:solidFill>
                  <a:srgbClr val="FF0000"/>
                </a:solidFill>
              </a:rPr>
              <a:t>E</a:t>
            </a:r>
            <a:r>
              <a:rPr lang="en-US" altLang="zh-CN" sz="2200" b="1" dirty="0">
                <a:solidFill>
                  <a:srgbClr val="FF0000"/>
                </a:solidFill>
              </a:rPr>
              <a:t>(T)</a:t>
            </a:r>
            <a:r>
              <a:rPr lang="zh-CN" altLang="en-US" sz="2200" b="1" dirty="0">
                <a:solidFill>
                  <a:srgbClr val="FF0000"/>
                </a:solidFill>
              </a:rPr>
              <a:t>但</a:t>
            </a:r>
            <a:r>
              <a:rPr lang="en-US" altLang="zh-CN" sz="2200" b="1" dirty="0">
                <a:solidFill>
                  <a:srgbClr val="FF0000"/>
                </a:solidFill>
              </a:rPr>
              <a:t>e </a:t>
            </a:r>
            <a:r>
              <a:rPr lang="en-US" altLang="zh-CN" sz="2200" b="1" dirty="0">
                <a:solidFill>
                  <a:srgbClr val="FF0000"/>
                </a:solidFill>
                <a:ea typeface="Arial" panose="020B0604020202020204" pitchFamily="34" charset="0"/>
              </a:rPr>
              <a:t>∉</a:t>
            </a:r>
            <a:r>
              <a:rPr lang="en-US" altLang="zh-CN" sz="2200" b="1" dirty="0">
                <a:solidFill>
                  <a:srgbClr val="FF0000"/>
                </a:solidFill>
              </a:rPr>
              <a:t>E(T’)</a:t>
            </a:r>
            <a:r>
              <a:rPr lang="zh-CN" altLang="en-US" sz="2200" b="1" dirty="0">
                <a:solidFill>
                  <a:srgbClr val="FF0000"/>
                </a:solidFill>
              </a:rPr>
              <a:t>的最小成本的边</a:t>
            </a:r>
            <a:r>
              <a:rPr lang="zh-CN" altLang="en-US" sz="2200" dirty="0"/>
              <a:t>。把</a:t>
            </a:r>
            <a:r>
              <a:rPr lang="en-US" altLang="zh-CN" sz="2200" dirty="0"/>
              <a:t>e</a:t>
            </a:r>
            <a:r>
              <a:rPr lang="zh-CN" altLang="en-US" sz="2200" dirty="0"/>
              <a:t>加入到</a:t>
            </a:r>
            <a:r>
              <a:rPr lang="en-US" altLang="zh-CN" sz="2200" dirty="0"/>
              <a:t>T’</a:t>
            </a:r>
            <a:r>
              <a:rPr lang="zh-CN" altLang="en-US" sz="2200" dirty="0"/>
              <a:t>中，则一定会产生一个环。假设</a:t>
            </a:r>
            <a:r>
              <a:rPr lang="en-US" altLang="zh-CN" sz="2200" dirty="0"/>
              <a:t>e,e</a:t>
            </a:r>
            <a:r>
              <a:rPr lang="en-US" altLang="zh-CN" sz="2200" baseline="-25000" dirty="0"/>
              <a:t>1</a:t>
            </a:r>
            <a:r>
              <a:rPr lang="en-US" altLang="zh-CN" sz="2200" dirty="0"/>
              <a:t>,e</a:t>
            </a:r>
            <a:r>
              <a:rPr lang="en-US" altLang="zh-CN" sz="2200" baseline="-25000" dirty="0"/>
              <a:t>2</a:t>
            </a:r>
            <a:r>
              <a:rPr lang="en-US" altLang="zh-CN" sz="2200" dirty="0"/>
              <a:t>,…</a:t>
            </a:r>
            <a:r>
              <a:rPr lang="en-US" altLang="zh-CN" sz="2200" dirty="0" err="1"/>
              <a:t>e</a:t>
            </a:r>
            <a:r>
              <a:rPr lang="en-US" altLang="zh-CN" sz="2200" baseline="-25000" dirty="0" err="1"/>
              <a:t>k</a:t>
            </a:r>
            <a:r>
              <a:rPr lang="zh-CN" altLang="en-US" sz="2200" dirty="0"/>
              <a:t>是这个环，可知</a:t>
            </a:r>
            <a:r>
              <a:rPr lang="en-US" altLang="zh-CN" sz="2200" dirty="0"/>
              <a:t>e</a:t>
            </a:r>
            <a:r>
              <a:rPr lang="en-US" altLang="zh-CN" sz="2200" baseline="-25000" dirty="0"/>
              <a:t>1</a:t>
            </a:r>
            <a:r>
              <a:rPr lang="en-US" altLang="zh-CN" sz="2200" dirty="0"/>
              <a:t>,e</a:t>
            </a:r>
            <a:r>
              <a:rPr lang="en-US" altLang="zh-CN" sz="2200" baseline="-25000" dirty="0"/>
              <a:t>2</a:t>
            </a:r>
            <a:r>
              <a:rPr lang="en-US" altLang="zh-CN" sz="2200" dirty="0"/>
              <a:t>,…</a:t>
            </a:r>
            <a:r>
              <a:rPr lang="en-US" altLang="zh-CN" sz="2200" dirty="0" err="1"/>
              <a:t>e</a:t>
            </a:r>
            <a:r>
              <a:rPr lang="en-US" altLang="zh-CN" sz="2200" baseline="-25000" dirty="0" err="1"/>
              <a:t>k</a:t>
            </a:r>
            <a:r>
              <a:rPr lang="zh-CN" altLang="en-US" sz="2200" dirty="0"/>
              <a:t>中至少有一条不在</a:t>
            </a:r>
            <a:r>
              <a:rPr lang="en-US" altLang="zh-CN" sz="2200" dirty="0"/>
              <a:t>E(T)</a:t>
            </a:r>
            <a:r>
              <a:rPr lang="zh-CN" altLang="en-US" sz="2200" dirty="0"/>
              <a:t>中。如若不然，则</a:t>
            </a:r>
            <a:r>
              <a:rPr lang="en-US" altLang="zh-CN" sz="2200" dirty="0"/>
              <a:t>T</a:t>
            </a:r>
            <a:r>
              <a:rPr lang="zh-CN" altLang="en-US" sz="2200" dirty="0"/>
              <a:t>也包含这个环，与算法矛盾。</a:t>
            </a:r>
            <a:endParaRPr lang="en-US" altLang="zh-CN" sz="2200" dirty="0"/>
          </a:p>
          <a:p>
            <a:pPr marL="514350" indent="-514350">
              <a:lnSpc>
                <a:spcPct val="150000"/>
              </a:lnSpc>
              <a:buFont typeface="Segoe Print" panose="02000600000000000000" charset="0"/>
              <a:buAutoNum type="arabicPeriod"/>
              <a:defRPr/>
            </a:pPr>
            <a:r>
              <a:rPr lang="zh-CN" altLang="en-US" sz="2200" b="1" dirty="0"/>
              <a:t>设</a:t>
            </a:r>
            <a:r>
              <a:rPr lang="en-US" altLang="zh-CN" sz="2200" b="1" dirty="0" err="1">
                <a:solidFill>
                  <a:srgbClr val="FF0000"/>
                </a:solidFill>
              </a:rPr>
              <a:t>e</a:t>
            </a:r>
            <a:r>
              <a:rPr lang="en-US" altLang="zh-CN" sz="2200" b="1" baseline="-25000" dirty="0" err="1">
                <a:solidFill>
                  <a:srgbClr val="FF0000"/>
                </a:solidFill>
              </a:rPr>
              <a:t>j</a:t>
            </a:r>
            <a:r>
              <a:rPr lang="zh-CN" altLang="en-US" sz="2200" b="1" dirty="0">
                <a:solidFill>
                  <a:srgbClr val="FF0000"/>
                </a:solidFill>
              </a:rPr>
              <a:t>是环中</a:t>
            </a:r>
            <a:r>
              <a:rPr lang="en-US" altLang="zh-CN" sz="2200" b="1" dirty="0" err="1">
                <a:solidFill>
                  <a:srgbClr val="FF0000"/>
                </a:solidFill>
              </a:rPr>
              <a:t>e</a:t>
            </a:r>
            <a:r>
              <a:rPr lang="en-US" altLang="zh-CN" sz="2200" b="1" baseline="-25000" dirty="0" err="1">
                <a:solidFill>
                  <a:srgbClr val="FF0000"/>
                </a:solidFill>
              </a:rPr>
              <a:t>j</a:t>
            </a:r>
            <a:r>
              <a:rPr lang="en-US" altLang="zh-CN" sz="2200" b="1" dirty="0">
                <a:solidFill>
                  <a:srgbClr val="FF0000"/>
                </a:solidFill>
                <a:ea typeface="Arial" panose="020B0604020202020204" pitchFamily="34" charset="0"/>
              </a:rPr>
              <a:t>∉ </a:t>
            </a:r>
            <a:r>
              <a:rPr lang="en-US" altLang="zh-CN" sz="2200" b="1" dirty="0">
                <a:solidFill>
                  <a:srgbClr val="FF0000"/>
                </a:solidFill>
              </a:rPr>
              <a:t>E(T)</a:t>
            </a:r>
            <a:r>
              <a:rPr lang="zh-CN" altLang="en-US" sz="2200" b="1" dirty="0">
                <a:solidFill>
                  <a:srgbClr val="FF0000"/>
                </a:solidFill>
              </a:rPr>
              <a:t>的一条边</a:t>
            </a:r>
            <a:r>
              <a:rPr lang="zh-CN" altLang="en-US" sz="2200" dirty="0"/>
              <a:t>。此时，有边的权值</a:t>
            </a:r>
            <a:r>
              <a:rPr lang="en-US" altLang="zh-CN" sz="2200" b="1" dirty="0">
                <a:solidFill>
                  <a:srgbClr val="FF0000"/>
                </a:solidFill>
                <a:ea typeface="Arial" panose="020B0604020202020204" pitchFamily="34" charset="0"/>
              </a:rPr>
              <a:t>c(</a:t>
            </a:r>
            <a:r>
              <a:rPr lang="en-US" altLang="zh-CN" sz="2200" b="1" dirty="0">
                <a:solidFill>
                  <a:srgbClr val="FF0000"/>
                </a:solidFill>
              </a:rPr>
              <a:t>e)</a:t>
            </a:r>
            <a:r>
              <a:rPr lang="en-US" altLang="zh-CN" sz="2200" b="1" dirty="0">
                <a:solidFill>
                  <a:srgbClr val="FF0000"/>
                </a:solidFill>
                <a:latin typeface="等线" panose="02010600030101010101" charset="-122"/>
                <a:ea typeface="等线" panose="02010600030101010101" charset="-122"/>
              </a:rPr>
              <a:t>≤</a:t>
            </a:r>
            <a:r>
              <a:rPr lang="en-US" altLang="zh-CN" sz="2200" b="1" dirty="0">
                <a:solidFill>
                  <a:srgbClr val="FF0000"/>
                </a:solidFill>
              </a:rPr>
              <a:t>c(</a:t>
            </a:r>
            <a:r>
              <a:rPr lang="en-US" altLang="zh-CN" sz="2200" b="1" dirty="0" err="1">
                <a:solidFill>
                  <a:srgbClr val="FF0000"/>
                </a:solidFill>
              </a:rPr>
              <a:t>e</a:t>
            </a:r>
            <a:r>
              <a:rPr lang="en-US" altLang="zh-CN" sz="2200" b="1" baseline="-25000" dirty="0" err="1">
                <a:solidFill>
                  <a:srgbClr val="FF0000"/>
                </a:solidFill>
              </a:rPr>
              <a:t>j</a:t>
            </a:r>
            <a:r>
              <a:rPr lang="en-US" altLang="zh-CN" sz="2200" b="1" dirty="0">
                <a:solidFill>
                  <a:srgbClr val="FF0000"/>
                </a:solidFill>
              </a:rPr>
              <a:t>)</a:t>
            </a:r>
            <a:r>
              <a:rPr lang="en-US" altLang="zh-CN" sz="2200" b="1" dirty="0"/>
              <a:t>.</a:t>
            </a:r>
            <a:r>
              <a:rPr lang="zh-CN" altLang="en-US" sz="2200" b="1" dirty="0">
                <a:ea typeface="Arial" panose="020B0604020202020204" pitchFamily="34" charset="0"/>
              </a:rPr>
              <a:t> </a:t>
            </a:r>
            <a:r>
              <a:rPr lang="en-US" altLang="zh-CN" sz="2200" b="1" dirty="0">
                <a:ea typeface="Arial" panose="020B0604020202020204" pitchFamily="34" charset="0"/>
              </a:rPr>
              <a:t> </a:t>
            </a:r>
            <a:r>
              <a:rPr lang="zh-CN" altLang="en-US" sz="2200" dirty="0">
                <a:ea typeface="Arial" panose="020B0604020202020204" pitchFamily="34" charset="0"/>
              </a:rPr>
              <a:t>因为</a:t>
            </a:r>
            <a:r>
              <a:rPr lang="zh-CN" altLang="en-US" sz="2200" dirty="0"/>
              <a:t>如果</a:t>
            </a:r>
            <a:r>
              <a:rPr lang="en-US" altLang="zh-CN" sz="2200" dirty="0">
                <a:ea typeface="Arial" panose="020B0604020202020204" pitchFamily="34" charset="0"/>
              </a:rPr>
              <a:t>c(</a:t>
            </a:r>
            <a:r>
              <a:rPr lang="en-US" altLang="zh-CN" sz="2200" dirty="0"/>
              <a:t>e)&gt;c(</a:t>
            </a:r>
            <a:r>
              <a:rPr lang="en-US" altLang="zh-CN" sz="2200" dirty="0" err="1"/>
              <a:t>e</a:t>
            </a:r>
            <a:r>
              <a:rPr lang="en-US" altLang="zh-CN" sz="2200" baseline="-25000" dirty="0" err="1"/>
              <a:t>j</a:t>
            </a:r>
            <a:r>
              <a:rPr lang="en-US" altLang="zh-CN" sz="2200" dirty="0"/>
              <a:t>)</a:t>
            </a:r>
            <a:r>
              <a:rPr lang="zh-CN" altLang="en-US" sz="2200" dirty="0">
                <a:ea typeface="Arial" panose="020B0604020202020204" pitchFamily="34" charset="0"/>
              </a:rPr>
              <a:t> </a:t>
            </a:r>
            <a:r>
              <a:rPr lang="zh-CN" altLang="en-US" sz="2200" dirty="0"/>
              <a:t>，</a:t>
            </a:r>
            <a:r>
              <a:rPr lang="en-US" altLang="zh-CN" sz="2200" dirty="0"/>
              <a:t>Kruskal</a:t>
            </a:r>
            <a:r>
              <a:rPr lang="zh-CN" altLang="en-US" sz="2200" dirty="0"/>
              <a:t>算法会在</a:t>
            </a:r>
            <a:r>
              <a:rPr lang="en-US" altLang="zh-CN" sz="2200" dirty="0"/>
              <a:t>e</a:t>
            </a:r>
            <a:r>
              <a:rPr lang="zh-CN" altLang="en-US" sz="2200" dirty="0"/>
              <a:t>之前考虑</a:t>
            </a:r>
            <a:r>
              <a:rPr lang="en-US" altLang="zh-CN" sz="2200" dirty="0" err="1"/>
              <a:t>e</a:t>
            </a:r>
            <a:r>
              <a:rPr lang="en-US" altLang="zh-CN" sz="2200" baseline="-25000" dirty="0" err="1"/>
              <a:t>j</a:t>
            </a:r>
            <a:r>
              <a:rPr lang="en-US" altLang="zh-CN" sz="2200" baseline="-25000" dirty="0"/>
              <a:t> </a:t>
            </a:r>
            <a:r>
              <a:rPr lang="zh-CN" altLang="en-US" sz="2200" dirty="0"/>
              <a:t>，并把</a:t>
            </a:r>
            <a:r>
              <a:rPr lang="en-US" altLang="zh-CN" sz="2200" dirty="0" err="1"/>
              <a:t>e</a:t>
            </a:r>
            <a:r>
              <a:rPr lang="en-US" altLang="zh-CN" sz="2200" baseline="-25000" dirty="0" err="1"/>
              <a:t>j</a:t>
            </a:r>
            <a:r>
              <a:rPr lang="zh-CN" altLang="en-US" sz="2200" dirty="0"/>
              <a:t>计入</a:t>
            </a:r>
            <a:r>
              <a:rPr lang="en-US" altLang="zh-CN" sz="2200" dirty="0"/>
              <a:t>T</a:t>
            </a:r>
            <a:r>
              <a:rPr lang="zh-CN" altLang="en-US" sz="2200" dirty="0"/>
              <a:t>中。这</a:t>
            </a:r>
            <a:r>
              <a:rPr lang="zh-CN" altLang="en-US" sz="2200" u="sng" dirty="0"/>
              <a:t>与假设矛盾</a:t>
            </a:r>
            <a:r>
              <a:rPr lang="zh-CN" altLang="en-US" sz="2200" dirty="0"/>
              <a:t>，因此</a:t>
            </a:r>
            <a:r>
              <a:rPr lang="en-US" altLang="zh-CN" sz="2200" dirty="0">
                <a:ea typeface="Arial" panose="020B0604020202020204" pitchFamily="34" charset="0"/>
              </a:rPr>
              <a:t>c(</a:t>
            </a:r>
            <a:r>
              <a:rPr lang="en-US" altLang="zh-CN" sz="2200" dirty="0"/>
              <a:t>e)</a:t>
            </a:r>
            <a:r>
              <a:rPr lang="en-US" altLang="zh-CN" sz="2200" dirty="0">
                <a:latin typeface="等线" panose="02010600030101010101" charset="-122"/>
                <a:ea typeface="等线" panose="02010600030101010101" charset="-122"/>
              </a:rPr>
              <a:t>≤</a:t>
            </a:r>
            <a:r>
              <a:rPr lang="en-US" altLang="zh-CN" sz="2200" dirty="0"/>
              <a:t>c(</a:t>
            </a:r>
            <a:r>
              <a:rPr lang="en-US" altLang="zh-CN" sz="2200" dirty="0" err="1"/>
              <a:t>e</a:t>
            </a:r>
            <a:r>
              <a:rPr lang="en-US" altLang="zh-CN" sz="2200" baseline="-25000" dirty="0" err="1"/>
              <a:t>j</a:t>
            </a:r>
            <a:r>
              <a:rPr lang="en-US" altLang="zh-CN" sz="2200" dirty="0"/>
              <a:t>).</a:t>
            </a:r>
            <a:r>
              <a:rPr lang="zh-CN" altLang="en-US" sz="2200" dirty="0">
                <a:ea typeface="Arial" panose="020B0604020202020204" pitchFamily="34" charset="0"/>
              </a:rPr>
              <a:t> </a:t>
            </a:r>
            <a:endParaRPr lang="en-US" altLang="zh-CN" sz="2200" dirty="0">
              <a:ea typeface="Arial" panose="020B0604020202020204" pitchFamily="34" charset="0"/>
            </a:endParaRPr>
          </a:p>
          <a:p>
            <a:pPr marL="514350" indent="-514350">
              <a:lnSpc>
                <a:spcPct val="150000"/>
              </a:lnSpc>
              <a:buFont typeface="Segoe Print" panose="02000600000000000000" charset="0"/>
              <a:buAutoNum type="arabicPeriod"/>
              <a:defRPr/>
            </a:pPr>
            <a:r>
              <a:rPr lang="zh-CN" altLang="en-US" sz="2200" dirty="0">
                <a:solidFill>
                  <a:srgbClr val="FF0000"/>
                </a:solidFill>
                <a:ea typeface="Arial" panose="020B0604020202020204" pitchFamily="34" charset="0"/>
              </a:rPr>
              <a:t>替换</a:t>
            </a:r>
            <a:r>
              <a:rPr lang="zh-CN" altLang="en-US" sz="2200" dirty="0">
                <a:ea typeface="Arial" panose="020B0604020202020204" pitchFamily="34" charset="0"/>
              </a:rPr>
              <a:t>：</a:t>
            </a:r>
            <a:r>
              <a:rPr lang="en-US" altLang="zh-CN" sz="2200" dirty="0"/>
              <a:t>E(T’) </a:t>
            </a:r>
            <a:r>
              <a:rPr lang="en-US" altLang="zh-CN" sz="2200" dirty="0">
                <a:ea typeface="Arial" panose="020B0604020202020204" pitchFamily="34" charset="0"/>
              </a:rPr>
              <a:t>⋃ {</a:t>
            </a:r>
            <a:r>
              <a:rPr lang="en-US" altLang="zh-CN" sz="2200" dirty="0"/>
              <a:t>e</a:t>
            </a:r>
            <a:r>
              <a:rPr lang="en-US" altLang="zh-CN" sz="2200" dirty="0">
                <a:ea typeface="Arial" panose="020B0604020202020204" pitchFamily="34" charset="0"/>
              </a:rPr>
              <a:t>}</a:t>
            </a:r>
            <a:r>
              <a:rPr lang="zh-CN" altLang="en-US" sz="2200" dirty="0"/>
              <a:t>，删去边</a:t>
            </a:r>
            <a:r>
              <a:rPr lang="en-US" altLang="zh-CN" sz="2200" dirty="0" err="1"/>
              <a:t>e</a:t>
            </a:r>
            <a:r>
              <a:rPr lang="en-US" altLang="zh-CN" sz="2200" baseline="-25000" dirty="0" err="1"/>
              <a:t>j</a:t>
            </a:r>
            <a:r>
              <a:rPr lang="en-US" altLang="zh-CN" sz="2200" baseline="-25000" dirty="0"/>
              <a:t> </a:t>
            </a:r>
            <a:r>
              <a:rPr lang="zh-CN" altLang="en-US" sz="2200" dirty="0"/>
              <a:t>，产生新树</a:t>
            </a:r>
            <a:r>
              <a:rPr lang="en-US" altLang="zh-CN" sz="2200" dirty="0"/>
              <a:t>T”,</a:t>
            </a:r>
            <a:r>
              <a:rPr lang="zh-CN" altLang="en-US" sz="2200" dirty="0"/>
              <a:t> </a:t>
            </a:r>
            <a:r>
              <a:rPr lang="en-US" altLang="zh-CN" sz="2200" b="1" dirty="0">
                <a:solidFill>
                  <a:srgbClr val="FF0000"/>
                </a:solidFill>
              </a:rPr>
              <a:t>T”</a:t>
            </a:r>
            <a:r>
              <a:rPr lang="zh-CN" altLang="en-US" sz="2200" b="1" dirty="0">
                <a:solidFill>
                  <a:srgbClr val="FF0000"/>
                </a:solidFill>
              </a:rPr>
              <a:t>的成本小于等于</a:t>
            </a:r>
            <a:r>
              <a:rPr lang="en-US" altLang="zh-CN" sz="2200" b="1" dirty="0">
                <a:solidFill>
                  <a:srgbClr val="FF0000"/>
                </a:solidFill>
              </a:rPr>
              <a:t>T’</a:t>
            </a:r>
            <a:r>
              <a:rPr lang="zh-CN" altLang="en-US" sz="2200" b="1" dirty="0">
                <a:solidFill>
                  <a:srgbClr val="FF0000"/>
                </a:solidFill>
              </a:rPr>
              <a:t>的成本</a:t>
            </a:r>
            <a:r>
              <a:rPr lang="zh-CN" altLang="en-US" sz="2200" dirty="0"/>
              <a:t>。因此</a:t>
            </a:r>
            <a:r>
              <a:rPr lang="en-US" altLang="zh-CN" sz="2200" dirty="0"/>
              <a:t>T”</a:t>
            </a:r>
            <a:r>
              <a:rPr lang="zh-CN" altLang="en-US" sz="2200" dirty="0"/>
              <a:t>也是一棵最小成本树。反复上述转换，树</a:t>
            </a:r>
            <a:r>
              <a:rPr lang="en-US" altLang="zh-CN" sz="2200" dirty="0"/>
              <a:t>T’</a:t>
            </a:r>
            <a:r>
              <a:rPr lang="zh-CN" altLang="en-US" sz="2200" dirty="0"/>
              <a:t>转换成</a:t>
            </a:r>
            <a:r>
              <a:rPr lang="en-US" altLang="zh-CN" sz="2200" dirty="0"/>
              <a:t>T</a:t>
            </a:r>
            <a:r>
              <a:rPr lang="zh-CN" altLang="en-US" sz="2200" dirty="0"/>
              <a:t>而成本没有任何增加，故</a:t>
            </a:r>
            <a:r>
              <a:rPr lang="en-US" altLang="zh-CN" sz="2200" dirty="0"/>
              <a:t>T</a:t>
            </a:r>
            <a:r>
              <a:rPr lang="zh-CN" altLang="en-US" sz="2200" dirty="0"/>
              <a:t>是一棵最小成本生成树，证毕。</a:t>
            </a:r>
            <a:endParaRPr lang="en-US" altLang="zh-CN" sz="2200" dirty="0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/>
          <a:p>
            <a:pPr>
              <a:defRPr/>
            </a:pPr>
            <a:fld id="{0CE838A2-A49A-4A20-A5DD-EFD81F6874A2}" type="slidenum">
              <a:rPr lang="en-US" altLang="zh-CN" smtClean="0"/>
            </a:fld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8248" y="1196752"/>
            <a:ext cx="2479676" cy="1081934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5.5 </a:t>
            </a:r>
            <a:r>
              <a:rPr lang="zh-CN" altLang="en-US" sz="4000" dirty="0"/>
              <a:t>货郎担问题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2400" kern="0" dirty="0">
                <a:latin typeface="幼圆" panose="02010509060101010101" pitchFamily="49" charset="-122"/>
                <a:cs typeface="微软雅黑" panose="020B0503020204020204" charset="-122"/>
              </a:rPr>
              <a:t>货郎担问题也叫旅行商问题，即</a:t>
            </a:r>
            <a:r>
              <a:rPr lang="en-US" altLang="zh-CN" sz="2400" kern="0" dirty="0"/>
              <a:t>TSP</a:t>
            </a:r>
            <a:r>
              <a:rPr lang="zh-CN" altLang="en-US" sz="2400" kern="0" dirty="0">
                <a:latin typeface="幼圆" panose="02010509060101010101" pitchFamily="49" charset="-122"/>
                <a:cs typeface="微软雅黑" panose="020B0503020204020204" charset="-122"/>
              </a:rPr>
              <a:t>问题</a:t>
            </a:r>
            <a:r>
              <a:rPr lang="en-US" altLang="zh-CN" sz="2400" kern="0" dirty="0">
                <a:latin typeface="幼圆" panose="02010509060101010101" pitchFamily="49" charset="-122"/>
                <a:cs typeface="微软雅黑" panose="020B0503020204020204" charset="-122"/>
              </a:rPr>
              <a:t>(</a:t>
            </a:r>
            <a:r>
              <a:rPr lang="en-US" altLang="zh-CN" sz="2400" kern="0" dirty="0"/>
              <a:t>Traveling Salesman Problem</a:t>
            </a:r>
            <a:r>
              <a:rPr lang="en-US" altLang="zh-CN" sz="2400" kern="0" dirty="0">
                <a:latin typeface="幼圆" panose="02010509060101010101" pitchFamily="49" charset="-122"/>
                <a:cs typeface="微软雅黑" panose="020B0503020204020204" charset="-122"/>
              </a:rPr>
              <a:t>)</a:t>
            </a:r>
            <a:r>
              <a:rPr lang="zh-CN" altLang="en-US" sz="2400" kern="0" dirty="0">
                <a:latin typeface="幼圆" panose="02010509060101010101" pitchFamily="49" charset="-122"/>
                <a:cs typeface="微软雅黑" panose="020B0503020204020204" charset="-122"/>
              </a:rPr>
              <a:t>，是数学领域中著名问题之一。</a:t>
            </a:r>
            <a:endParaRPr lang="zh-CN" altLang="en-US" sz="2400" kern="0" dirty="0">
              <a:latin typeface="幼圆" panose="02010509060101010101" pitchFamily="49" charset="-122"/>
              <a:cs typeface="微软雅黑" panose="020B0503020204020204" charset="-122"/>
            </a:endParaRPr>
          </a:p>
          <a:p>
            <a:pPr>
              <a:defRPr/>
            </a:pPr>
            <a:r>
              <a:rPr lang="zh-CN" altLang="en-US" sz="2400" kern="0" dirty="0">
                <a:solidFill>
                  <a:srgbClr val="FF0000"/>
                </a:solidFill>
                <a:latin typeface="幼圆" panose="02010509060101010101" pitchFamily="49" charset="-122"/>
                <a:cs typeface="微软雅黑" panose="020B0503020204020204" charset="-122"/>
              </a:rPr>
              <a:t>问题描述：</a:t>
            </a:r>
            <a:r>
              <a:rPr lang="zh-CN" altLang="en-US" sz="2400" kern="0" dirty="0">
                <a:latin typeface="幼圆" panose="02010509060101010101" pitchFamily="49" charset="-122"/>
                <a:cs typeface="微软雅黑" panose="020B0503020204020204" charset="-122"/>
              </a:rPr>
              <a:t>某售货员要到若干个城市销售货物，已知各城市之间的距离，要求售货员从某一城市出发并选择旅行路线，使每个城市经过一次，最后回到原出发城市，而总路程最短。</a:t>
            </a:r>
            <a:endParaRPr lang="en-US" altLang="zh-CN" sz="2400" kern="0" dirty="0">
              <a:latin typeface="幼圆" panose="02010509060101010101" pitchFamily="49" charset="-122"/>
              <a:cs typeface="微软雅黑" panose="020B050302020402020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E838A2-A49A-4A20-A5DD-EFD81F6874A2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贪心方法适用的问题特点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kumimoji="1" lang="zh-CN" altLang="en-US" sz="2400" dirty="0"/>
              <a:t>有这样一类问题：它有</a:t>
            </a:r>
            <a:r>
              <a:rPr kumimoji="1" lang="en-US" altLang="zh-CN" sz="2400" dirty="0"/>
              <a:t>n</a:t>
            </a:r>
            <a:r>
              <a:rPr kumimoji="1" lang="zh-CN" altLang="en-US" sz="2400" dirty="0"/>
              <a:t>个输入</a:t>
            </a:r>
            <a:r>
              <a:rPr kumimoji="1" lang="en-US" altLang="zh-CN" sz="2400" dirty="0"/>
              <a:t>, </a:t>
            </a:r>
            <a:r>
              <a:rPr kumimoji="1" lang="zh-CN" altLang="en-US" sz="2400" dirty="0"/>
              <a:t>而它的解就是这</a:t>
            </a:r>
            <a:r>
              <a:rPr kumimoji="1" lang="en-US" altLang="zh-CN" sz="2400" dirty="0"/>
              <a:t>n</a:t>
            </a:r>
            <a:r>
              <a:rPr kumimoji="1" lang="zh-CN" altLang="en-US" sz="2400" dirty="0"/>
              <a:t>个输入的某个子集，这些子集必须满足某些事先给定的条件。</a:t>
            </a:r>
            <a:endParaRPr kumimoji="1" lang="zh-CN" altLang="en-US" sz="2400" dirty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400" dirty="0"/>
              <a:t>约束条件：必须满足的条件</a:t>
            </a:r>
            <a:endParaRPr lang="en-US" altLang="zh-CN" sz="2400" dirty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400" dirty="0"/>
              <a:t>可行解：满足约束条件的子集</a:t>
            </a:r>
            <a:endParaRPr lang="en-US" altLang="zh-CN" sz="2400" dirty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400" dirty="0"/>
              <a:t>目标函数：为了衡量可行解的优劣，预先给定衡量标准，以函数形式给出</a:t>
            </a:r>
            <a:endParaRPr lang="en-US" altLang="zh-CN" sz="2400" dirty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400" dirty="0"/>
              <a:t>最优解：使目标函数取极值</a:t>
            </a:r>
            <a:r>
              <a:rPr lang="en-US" altLang="zh-CN" sz="2400" dirty="0"/>
              <a:t>(</a:t>
            </a:r>
            <a:r>
              <a:rPr lang="zh-CN" altLang="en-US" sz="2400" dirty="0"/>
              <a:t>极大值或极小值</a:t>
            </a:r>
            <a:r>
              <a:rPr lang="en-US" altLang="zh-CN" sz="2400" dirty="0"/>
              <a:t>)</a:t>
            </a:r>
            <a:r>
              <a:rPr lang="zh-CN" altLang="en-US" sz="2400" dirty="0"/>
              <a:t>的可行解</a:t>
            </a:r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E838A2-A49A-4A20-A5DD-EFD81F6874A2}" type="slidenum">
              <a:rPr lang="en-US" altLang="zh-CN" smtClean="0"/>
            </a:fld>
            <a:endParaRPr lang="en-US" altLang="zh-CN"/>
          </a:p>
        </p:txBody>
      </p:sp>
      <p:sp>
        <p:nvSpPr>
          <p:cNvPr id="5" name="内容占位符 2"/>
          <p:cNvSpPr txBox="1"/>
          <p:nvPr/>
        </p:nvSpPr>
        <p:spPr>
          <a:xfrm>
            <a:off x="2495600" y="5411807"/>
            <a:ext cx="6621288" cy="5760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110000"/>
              </a:lnSpc>
              <a:spcBef>
                <a:spcPts val="750"/>
              </a:spcBef>
              <a:buClr>
                <a:srgbClr val="1E5293"/>
              </a:buClr>
              <a:buSzPct val="70000"/>
              <a:buFont typeface="Wingdings" panose="05000000000000000000" pitchFamily="2" charset="2"/>
              <a:buChar char="l"/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defRPr>
            </a:lvl1pPr>
            <a:lvl2pPr marL="514350" indent="-171450" algn="l" defTabSz="685800" rtl="0" eaLnBrk="1" latinLnBrk="0" hangingPunct="1">
              <a:lnSpc>
                <a:spcPct val="110000"/>
              </a:lnSpc>
              <a:spcBef>
                <a:spcPts val="375"/>
              </a:spcBef>
              <a:buClr>
                <a:schemeClr val="accent1">
                  <a:lumMod val="60000"/>
                  <a:lumOff val="40000"/>
                </a:schemeClr>
              </a:buClr>
              <a:buSzPct val="70000"/>
              <a:buFont typeface="Wingdings" panose="05000000000000000000" pitchFamily="2" charset="2"/>
              <a:buChar char="l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defRPr>
            </a:lvl2pPr>
            <a:lvl3pPr marL="857250" indent="-171450" algn="l" defTabSz="685800" rtl="0" eaLnBrk="1" latinLnBrk="0" hangingPunct="1">
              <a:lnSpc>
                <a:spcPct val="110000"/>
              </a:lnSpc>
              <a:spcBef>
                <a:spcPts val="375"/>
              </a:spcBef>
              <a:buClr>
                <a:schemeClr val="accent1">
                  <a:lumMod val="60000"/>
                  <a:lumOff val="40000"/>
                </a:schemeClr>
              </a:buClr>
              <a:buSzPct val="70000"/>
              <a:buFont typeface="Wingdings" panose="05000000000000000000" pitchFamily="2" charset="2"/>
              <a:buChar char="l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defRPr>
            </a:lvl3pPr>
            <a:lvl4pPr marL="1200150" indent="-171450" algn="l" defTabSz="685800" rtl="0" eaLnBrk="1" latinLnBrk="0" hangingPunct="1">
              <a:lnSpc>
                <a:spcPct val="110000"/>
              </a:lnSpc>
              <a:spcBef>
                <a:spcPts val="375"/>
              </a:spcBef>
              <a:buClr>
                <a:schemeClr val="accent1">
                  <a:lumMod val="60000"/>
                  <a:lumOff val="40000"/>
                </a:schemeClr>
              </a:buClr>
              <a:buSzPct val="70000"/>
              <a:buFont typeface="Wingdings" panose="05000000000000000000" pitchFamily="2" charset="2"/>
              <a:buChar char="l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defRPr>
            </a:lvl4pPr>
            <a:lvl5pPr marL="1543050" indent="-171450" algn="l" defTabSz="685800" rtl="0" eaLnBrk="1" latinLnBrk="0" hangingPunct="1">
              <a:lnSpc>
                <a:spcPct val="110000"/>
              </a:lnSpc>
              <a:spcBef>
                <a:spcPts val="375"/>
              </a:spcBef>
              <a:buClr>
                <a:schemeClr val="accent1">
                  <a:lumMod val="60000"/>
                  <a:lumOff val="40000"/>
                </a:schemeClr>
              </a:buClr>
              <a:buSzPct val="70000"/>
              <a:buFont typeface="Wingdings" panose="05000000000000000000" pitchFamily="2" charset="2"/>
              <a:buChar char="l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kumimoji="1" lang="zh-CN" altLang="en-US" sz="2400" dirty="0">
                <a:solidFill>
                  <a:srgbClr val="FF0000"/>
                </a:solidFill>
              </a:rPr>
              <a:t>思考：上述术语和上一页的例子如何对应？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7408" y="162901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贪心策略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9416" y="1441311"/>
            <a:ext cx="10369152" cy="2100347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根据目标函数，选择距离当前城市最短距离的城市</a:t>
            </a:r>
            <a:endParaRPr lang="en-US" altLang="zh-CN" sz="2400" dirty="0"/>
          </a:p>
          <a:p>
            <a:pPr lvl="1"/>
            <a:r>
              <a:rPr lang="zh-CN" altLang="en-US" sz="2400" dirty="0"/>
              <a:t>从某一个城市开始，每次选择一个新城市，直到所有的城市被走完。 </a:t>
            </a:r>
            <a:endParaRPr lang="en-US" altLang="zh-CN" sz="2400" dirty="0"/>
          </a:p>
          <a:p>
            <a:pPr lvl="1"/>
            <a:r>
              <a:rPr lang="zh-CN" altLang="en-US" sz="2400" dirty="0"/>
              <a:t>在选择下一个城市时，只考虑当前情况，保证当前选择的城市距离最小且不形成回路。</a:t>
            </a:r>
            <a:endParaRPr lang="en-US" altLang="zh-CN" sz="2400" dirty="0"/>
          </a:p>
          <a:p>
            <a:endParaRPr lang="zh-CN" altLang="en-US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E838A2-A49A-4A20-A5DD-EFD81F6874A2}" type="slidenum">
              <a:rPr lang="en-US" altLang="zh-CN" smtClean="0"/>
            </a:fld>
            <a:endParaRPr lang="en-US" altLang="zh-CN"/>
          </a:p>
        </p:txBody>
      </p:sp>
      <p:grpSp>
        <p:nvGrpSpPr>
          <p:cNvPr id="53" name="组合 52"/>
          <p:cNvGrpSpPr/>
          <p:nvPr/>
        </p:nvGrpSpPr>
        <p:grpSpPr>
          <a:xfrm>
            <a:off x="2027700" y="3469650"/>
            <a:ext cx="2592288" cy="2271367"/>
            <a:chOff x="2639616" y="2420888"/>
            <a:chExt cx="2592288" cy="2271367"/>
          </a:xfrm>
        </p:grpSpPr>
        <p:sp>
          <p:nvSpPr>
            <p:cNvPr id="5" name="椭圆 4"/>
            <p:cNvSpPr/>
            <p:nvPr/>
          </p:nvSpPr>
          <p:spPr>
            <a:xfrm>
              <a:off x="3719736" y="2420888"/>
              <a:ext cx="288032" cy="288032"/>
            </a:xfrm>
            <a:prstGeom prst="ellipse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zh-CN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2639616" y="3284984"/>
              <a:ext cx="288032" cy="288032"/>
            </a:xfrm>
            <a:prstGeom prst="ellipse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zh-CN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4871864" y="3284984"/>
              <a:ext cx="288032" cy="288032"/>
            </a:xfrm>
            <a:prstGeom prst="ellipse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zh-CN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3143672" y="4221088"/>
              <a:ext cx="288032" cy="288032"/>
            </a:xfrm>
            <a:prstGeom prst="ellipse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lang="zh-CN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4439816" y="4221088"/>
              <a:ext cx="288032" cy="288032"/>
            </a:xfrm>
            <a:prstGeom prst="ellipse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endParaRPr lang="zh-CN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2" name="直接箭头连接符 11"/>
            <p:cNvCxnSpPr>
              <a:stCxn id="5" idx="3"/>
              <a:endCxn id="6" idx="7"/>
            </p:cNvCxnSpPr>
            <p:nvPr/>
          </p:nvCxnSpPr>
          <p:spPr>
            <a:xfrm flipH="1">
              <a:off x="2885467" y="2666739"/>
              <a:ext cx="876450" cy="660426"/>
            </a:xfrm>
            <a:prstGeom prst="straightConnector1">
              <a:avLst/>
            </a:prstGeom>
            <a:ln w="127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/>
            <p:cNvSpPr txBox="1"/>
            <p:nvPr/>
          </p:nvSpPr>
          <p:spPr>
            <a:xfrm>
              <a:off x="3359696" y="2564904"/>
              <a:ext cx="360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3</a:t>
              </a:r>
              <a:endParaRPr lang="zh-CN" altLang="en-US" dirty="0"/>
            </a:p>
          </p:txBody>
        </p:sp>
        <p:cxnSp>
          <p:nvCxnSpPr>
            <p:cNvPr id="14" name="直接箭头连接符 13"/>
            <p:cNvCxnSpPr>
              <a:stCxn id="5" idx="4"/>
              <a:endCxn id="8" idx="0"/>
            </p:cNvCxnSpPr>
            <p:nvPr/>
          </p:nvCxnSpPr>
          <p:spPr>
            <a:xfrm flipH="1">
              <a:off x="3287688" y="2708920"/>
              <a:ext cx="576064" cy="1512168"/>
            </a:xfrm>
            <a:prstGeom prst="straightConnector1">
              <a:avLst/>
            </a:prstGeom>
            <a:ln w="127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文本框 16"/>
            <p:cNvSpPr txBox="1"/>
            <p:nvPr/>
          </p:nvSpPr>
          <p:spPr>
            <a:xfrm>
              <a:off x="3575720" y="2780928"/>
              <a:ext cx="360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2</a:t>
              </a:r>
              <a:endParaRPr lang="zh-CN" altLang="en-US" dirty="0"/>
            </a:p>
          </p:txBody>
        </p:sp>
        <p:cxnSp>
          <p:nvCxnSpPr>
            <p:cNvPr id="18" name="直接箭头连接符 17"/>
            <p:cNvCxnSpPr>
              <a:stCxn id="5" idx="5"/>
              <a:endCxn id="7" idx="1"/>
            </p:cNvCxnSpPr>
            <p:nvPr/>
          </p:nvCxnSpPr>
          <p:spPr>
            <a:xfrm>
              <a:off x="3965587" y="2666739"/>
              <a:ext cx="948458" cy="660426"/>
            </a:xfrm>
            <a:prstGeom prst="straightConnector1">
              <a:avLst/>
            </a:prstGeom>
            <a:ln w="127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本框 20"/>
            <p:cNvSpPr txBox="1"/>
            <p:nvPr/>
          </p:nvSpPr>
          <p:spPr>
            <a:xfrm>
              <a:off x="4079776" y="2564904"/>
              <a:ext cx="360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3</a:t>
              </a:r>
              <a:endParaRPr lang="zh-CN" altLang="en-US" dirty="0"/>
            </a:p>
          </p:txBody>
        </p:sp>
        <p:cxnSp>
          <p:nvCxnSpPr>
            <p:cNvPr id="23" name="直接箭头连接符 22"/>
            <p:cNvCxnSpPr>
              <a:stCxn id="5" idx="4"/>
              <a:endCxn id="9" idx="0"/>
            </p:cNvCxnSpPr>
            <p:nvPr/>
          </p:nvCxnSpPr>
          <p:spPr>
            <a:xfrm>
              <a:off x="3863752" y="2708920"/>
              <a:ext cx="720080" cy="1512168"/>
            </a:xfrm>
            <a:prstGeom prst="straightConnector1">
              <a:avLst/>
            </a:prstGeom>
            <a:ln w="127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文本框 25"/>
            <p:cNvSpPr txBox="1"/>
            <p:nvPr/>
          </p:nvSpPr>
          <p:spPr>
            <a:xfrm>
              <a:off x="3863752" y="2780928"/>
              <a:ext cx="360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6</a:t>
              </a:r>
              <a:endParaRPr lang="zh-CN" altLang="en-US" dirty="0"/>
            </a:p>
          </p:txBody>
        </p:sp>
        <p:cxnSp>
          <p:nvCxnSpPr>
            <p:cNvPr id="27" name="直接箭头连接符 26"/>
            <p:cNvCxnSpPr>
              <a:stCxn id="6" idx="6"/>
              <a:endCxn id="7" idx="2"/>
            </p:cNvCxnSpPr>
            <p:nvPr/>
          </p:nvCxnSpPr>
          <p:spPr>
            <a:xfrm>
              <a:off x="2927648" y="3429000"/>
              <a:ext cx="1944216" cy="0"/>
            </a:xfrm>
            <a:prstGeom prst="straightConnector1">
              <a:avLst/>
            </a:prstGeom>
            <a:ln w="127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>
              <a:stCxn id="6" idx="5"/>
              <a:endCxn id="8" idx="1"/>
            </p:cNvCxnSpPr>
            <p:nvPr/>
          </p:nvCxnSpPr>
          <p:spPr>
            <a:xfrm>
              <a:off x="2885467" y="3530835"/>
              <a:ext cx="300386" cy="732434"/>
            </a:xfrm>
            <a:prstGeom prst="straightConnector1">
              <a:avLst/>
            </a:prstGeom>
            <a:ln w="127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箭头连接符 32"/>
            <p:cNvCxnSpPr>
              <a:stCxn id="6" idx="6"/>
              <a:endCxn id="9" idx="1"/>
            </p:cNvCxnSpPr>
            <p:nvPr/>
          </p:nvCxnSpPr>
          <p:spPr>
            <a:xfrm>
              <a:off x="2927648" y="3429000"/>
              <a:ext cx="1554349" cy="834269"/>
            </a:xfrm>
            <a:prstGeom prst="straightConnector1">
              <a:avLst/>
            </a:prstGeom>
            <a:ln w="127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箭头连接符 35"/>
            <p:cNvCxnSpPr>
              <a:stCxn id="7" idx="2"/>
              <a:endCxn id="8" idx="7"/>
            </p:cNvCxnSpPr>
            <p:nvPr/>
          </p:nvCxnSpPr>
          <p:spPr>
            <a:xfrm flipH="1">
              <a:off x="3389523" y="3429000"/>
              <a:ext cx="1482341" cy="834269"/>
            </a:xfrm>
            <a:prstGeom prst="straightConnector1">
              <a:avLst/>
            </a:prstGeom>
            <a:ln w="127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箭头连接符 38"/>
            <p:cNvCxnSpPr>
              <a:stCxn id="7" idx="4"/>
              <a:endCxn id="9" idx="7"/>
            </p:cNvCxnSpPr>
            <p:nvPr/>
          </p:nvCxnSpPr>
          <p:spPr>
            <a:xfrm flipH="1">
              <a:off x="4685667" y="3573016"/>
              <a:ext cx="330213" cy="690253"/>
            </a:xfrm>
            <a:prstGeom prst="straightConnector1">
              <a:avLst/>
            </a:prstGeom>
            <a:ln w="127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/>
            <p:cNvCxnSpPr>
              <a:stCxn id="8" idx="6"/>
              <a:endCxn id="9" idx="2"/>
            </p:cNvCxnSpPr>
            <p:nvPr/>
          </p:nvCxnSpPr>
          <p:spPr>
            <a:xfrm>
              <a:off x="3431704" y="4365104"/>
              <a:ext cx="1008112" cy="0"/>
            </a:xfrm>
            <a:prstGeom prst="straightConnector1">
              <a:avLst/>
            </a:prstGeom>
            <a:ln w="127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文本框 46"/>
            <p:cNvSpPr txBox="1"/>
            <p:nvPr/>
          </p:nvSpPr>
          <p:spPr>
            <a:xfrm>
              <a:off x="3744608" y="3363168"/>
              <a:ext cx="360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7</a:t>
              </a:r>
              <a:endParaRPr lang="zh-CN" altLang="en-US" dirty="0"/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2711624" y="3573016"/>
              <a:ext cx="360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2927648" y="3429000"/>
              <a:ext cx="360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4596186" y="3451066"/>
              <a:ext cx="360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4871864" y="3617148"/>
              <a:ext cx="360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5</a:t>
              </a:r>
              <a:endParaRPr lang="zh-CN" altLang="en-US" dirty="0"/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3811479" y="4322923"/>
              <a:ext cx="360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3</a:t>
              </a:r>
              <a:endParaRPr lang="zh-CN" altLang="en-US" dirty="0"/>
            </a:p>
          </p:txBody>
        </p:sp>
      </p:grpSp>
      <p:graphicFrame>
        <p:nvGraphicFramePr>
          <p:cNvPr id="55" name="表格 54"/>
          <p:cNvGraphicFramePr>
            <a:graphicFrameLocks noGrp="1"/>
          </p:cNvGraphicFramePr>
          <p:nvPr/>
        </p:nvGraphicFramePr>
        <p:xfrm>
          <a:off x="6517956" y="3671856"/>
          <a:ext cx="2582750" cy="182880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516550"/>
                <a:gridCol w="516550"/>
                <a:gridCol w="516550"/>
                <a:gridCol w="516550"/>
                <a:gridCol w="516550"/>
              </a:tblGrid>
              <a:tr h="323107"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∞</a:t>
                      </a:r>
                      <a:endParaRPr lang="zh-CN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zh-CN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zh-CN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zh-CN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zh-CN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23107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zh-CN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dirty="0"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∞</a:t>
                      </a:r>
                      <a:endParaRPr lang="zh-CN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zh-CN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zh-CN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zh-CN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23107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zh-CN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zh-CN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dirty="0"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∞</a:t>
                      </a:r>
                      <a:endParaRPr lang="zh-CN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zh-CN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zh-CN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23107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zh-CN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zh-CN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zh-CN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dirty="0"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∞</a:t>
                      </a:r>
                      <a:endParaRPr lang="zh-CN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zh-CN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23107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zh-CN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zh-CN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zh-CN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zh-CN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dirty="0"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∞</a:t>
                      </a:r>
                      <a:endParaRPr lang="zh-CN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6" name="文本框 55"/>
          <p:cNvSpPr txBox="1"/>
          <p:nvPr/>
        </p:nvSpPr>
        <p:spPr>
          <a:xfrm>
            <a:off x="6023993" y="3575918"/>
            <a:ext cx="433306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1     2     3     4       </a:t>
            </a:r>
            <a:endParaRPr lang="en-US" altLang="zh-CN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     </a:t>
            </a:r>
            <a:endParaRPr lang="zh-CN" alt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6600056" y="3284984"/>
            <a:ext cx="2512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1      2      3       4       5     </a:t>
            </a:r>
            <a:endParaRPr lang="zh-CN" alt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E838A2-A49A-4A20-A5DD-EFD81F6874A2}" type="slidenum">
              <a:rPr lang="en-US" altLang="zh-CN" smtClean="0"/>
            </a:fld>
            <a:endParaRPr lang="en-US" altLang="zh-CN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604689" y="1591462"/>
          <a:ext cx="2582750" cy="182880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516550"/>
                <a:gridCol w="516550"/>
                <a:gridCol w="516550"/>
                <a:gridCol w="516550"/>
                <a:gridCol w="516550"/>
              </a:tblGrid>
              <a:tr h="323107"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∞</a:t>
                      </a:r>
                      <a:endParaRPr lang="zh-CN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zh-CN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zh-CN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zh-CN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zh-CN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23107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zh-CN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dirty="0"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∞</a:t>
                      </a:r>
                      <a:endParaRPr lang="zh-CN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zh-CN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zh-CN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zh-CN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23107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zh-CN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zh-CN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dirty="0"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∞</a:t>
                      </a:r>
                      <a:endParaRPr lang="zh-CN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zh-CN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zh-CN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23107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zh-CN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zh-CN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zh-CN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dirty="0"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∞</a:t>
                      </a:r>
                      <a:endParaRPr lang="zh-CN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zh-CN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23107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zh-CN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zh-CN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zh-CN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zh-CN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dirty="0"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∞</a:t>
                      </a:r>
                      <a:endParaRPr lang="zh-CN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1131634" y="1495524"/>
            <a:ext cx="412397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12  3    4       </a:t>
            </a:r>
            <a:endParaRPr lang="en-US" altLang="zh-CN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     </a:t>
            </a:r>
            <a:endParaRPr lang="zh-CN" alt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686789" y="1204590"/>
            <a:ext cx="2512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1      2      3       4       5     </a:t>
            </a:r>
            <a:endParaRPr lang="zh-CN" alt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圆角矩形标注 7"/>
          <p:cNvSpPr>
            <a:spLocks noChangeArrowheads="1"/>
          </p:cNvSpPr>
          <p:nvPr/>
        </p:nvSpPr>
        <p:spPr bwMode="auto">
          <a:xfrm>
            <a:off x="1848211" y="569967"/>
            <a:ext cx="1728192" cy="504825"/>
          </a:xfrm>
          <a:prstGeom prst="wedgeRoundRectCallout">
            <a:avLst>
              <a:gd name="adj1" fmla="val -44932"/>
              <a:gd name="adj2" fmla="val 103557"/>
              <a:gd name="adj3" fmla="val 16667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zh-CN" altLang="en-US" sz="2000" dirty="0">
                <a:solidFill>
                  <a:srgbClr val="FF0000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从城市</a:t>
            </a:r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2000" dirty="0">
                <a:solidFill>
                  <a:srgbClr val="FF0000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出发</a:t>
            </a:r>
            <a:endParaRPr lang="zh-CN" altLang="en-US" sz="2000" dirty="0">
              <a:solidFill>
                <a:srgbClr val="FF0000"/>
              </a:solidFill>
              <a:latin typeface="Arial" panose="020B0604020202020204" pitchFamily="34" charset="0"/>
              <a:ea typeface="幼圆" panose="020105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634996" y="2733069"/>
            <a:ext cx="318339" cy="24756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184581" y="2382079"/>
            <a:ext cx="318339" cy="24756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643108" y="3074950"/>
            <a:ext cx="318339" cy="24756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3703791" y="2018309"/>
            <a:ext cx="318339" cy="24756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1274476" y="3630904"/>
            <a:ext cx="392286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000" kern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1-&gt;4-&gt;3-&gt;5-&gt;2-&gt;1</a:t>
            </a:r>
            <a:r>
              <a:rPr lang="zh-CN" altLang="en-US" sz="2000" kern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，总距离</a:t>
            </a:r>
            <a:r>
              <a:rPr lang="en-US" altLang="zh-CN" sz="2000" kern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14</a:t>
            </a:r>
            <a:endParaRPr lang="en-US" altLang="zh-CN" sz="2000" kern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7040466" y="1504027"/>
          <a:ext cx="2582750" cy="182880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516550"/>
                <a:gridCol w="516550"/>
                <a:gridCol w="516550"/>
                <a:gridCol w="516550"/>
                <a:gridCol w="516550"/>
              </a:tblGrid>
              <a:tr h="323107"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∞</a:t>
                      </a:r>
                      <a:endParaRPr lang="zh-CN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zh-CN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zh-CN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zh-CN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zh-CN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23107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zh-CN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dirty="0"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∞</a:t>
                      </a:r>
                      <a:endParaRPr lang="zh-CN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zh-CN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zh-CN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zh-CN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23107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zh-CN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zh-CN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dirty="0"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∞</a:t>
                      </a:r>
                      <a:endParaRPr lang="zh-CN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zh-CN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zh-CN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23107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zh-CN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zh-CN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zh-CN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dirty="0"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∞</a:t>
                      </a:r>
                      <a:endParaRPr lang="zh-CN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zh-CN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23107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zh-CN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zh-CN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zh-CN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zh-CN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dirty="0">
                          <a:latin typeface="Arial" panose="020B0604020202020204" pitchFamily="34" charset="0"/>
                          <a:ea typeface="幼圆" panose="02010509060101010101" pitchFamily="49" charset="-122"/>
                          <a:cs typeface="Arial" panose="020B0604020202020204" pitchFamily="34" charset="0"/>
                        </a:rPr>
                        <a:t>∞</a:t>
                      </a:r>
                      <a:endParaRPr lang="zh-CN" alt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文本框 14"/>
          <p:cNvSpPr txBox="1"/>
          <p:nvPr/>
        </p:nvSpPr>
        <p:spPr>
          <a:xfrm>
            <a:off x="6572181" y="1408089"/>
            <a:ext cx="407628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1     2     3     4       </a:t>
            </a:r>
            <a:endParaRPr lang="en-US" altLang="zh-CN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     </a:t>
            </a:r>
            <a:endParaRPr lang="zh-CN" alt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122566" y="1117155"/>
            <a:ext cx="2512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1      2      3       4       5     </a:t>
            </a:r>
            <a:endParaRPr lang="zh-CN" alt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圆角矩形标注 16"/>
          <p:cNvSpPr>
            <a:spLocks noChangeArrowheads="1"/>
          </p:cNvSpPr>
          <p:nvPr/>
        </p:nvSpPr>
        <p:spPr bwMode="auto">
          <a:xfrm>
            <a:off x="7746504" y="531920"/>
            <a:ext cx="1728192" cy="504825"/>
          </a:xfrm>
          <a:prstGeom prst="wedgeRoundRectCallout">
            <a:avLst>
              <a:gd name="adj1" fmla="val -43107"/>
              <a:gd name="adj2" fmla="val 97311"/>
              <a:gd name="adj3" fmla="val 16667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zh-CN" altLang="en-US" sz="2000" dirty="0">
                <a:solidFill>
                  <a:srgbClr val="FF0000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从城市</a:t>
            </a:r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2</a:t>
            </a:r>
            <a:r>
              <a:rPr lang="zh-CN" altLang="en-US" sz="2000" dirty="0">
                <a:solidFill>
                  <a:srgbClr val="FF0000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出发</a:t>
            </a:r>
            <a:endParaRPr lang="zh-CN" altLang="en-US" sz="2000" dirty="0">
              <a:solidFill>
                <a:srgbClr val="FF0000"/>
              </a:solidFill>
              <a:latin typeface="Arial" panose="020B0604020202020204" pitchFamily="34" charset="0"/>
              <a:ea typeface="幼圆" panose="020105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587335" y="3050993"/>
            <a:ext cx="318339" cy="24756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9170399" y="2632406"/>
            <a:ext cx="318339" cy="24756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8626281" y="1553415"/>
            <a:ext cx="318339" cy="24756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6704836" y="3575008"/>
            <a:ext cx="392286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000" kern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2-&gt;5-&gt;4-&gt;1-&gt;3-&gt;2</a:t>
            </a:r>
            <a:r>
              <a:rPr lang="zh-CN" altLang="en-US" sz="2000" kern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，总距离</a:t>
            </a:r>
            <a:r>
              <a:rPr lang="en-US" altLang="zh-CN" sz="2000" kern="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17</a:t>
            </a:r>
            <a:endParaRPr lang="en-US" altLang="zh-CN" sz="2000" kern="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7094892" y="2294644"/>
            <a:ext cx="318339" cy="24756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263723" y="4976356"/>
            <a:ext cx="964786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kumimoji="1" lang="zh-CN" altLang="en-US" sz="2400" dirty="0"/>
              <a:t>贪心策略所求得的解，不一定是最优解；</a:t>
            </a:r>
            <a:endParaRPr kumimoji="1" lang="en-US" altLang="zh-CN" sz="2400" dirty="0"/>
          </a:p>
          <a:p>
            <a:pPr>
              <a:spcBef>
                <a:spcPct val="0"/>
              </a:spcBef>
            </a:pPr>
            <a:r>
              <a:rPr kumimoji="1" lang="zh-CN" altLang="en-US" sz="2400" dirty="0"/>
              <a:t>对货郎担问题，贪心策略可以用来求近似解。</a:t>
            </a:r>
            <a:endParaRPr lang="zh-CN" altLang="en-US" sz="2400" dirty="0">
              <a:latin typeface="幼圆" panose="02010509060101010101" pitchFamily="49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224892" y="1642324"/>
            <a:ext cx="318339" cy="24756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8060302" y="1914200"/>
            <a:ext cx="318339" cy="24756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/>
      <p:bldP spid="17" grpId="0" animBg="1"/>
      <p:bldP spid="18" grpId="0" animBg="1"/>
      <p:bldP spid="19" grpId="0" animBg="1"/>
      <p:bldP spid="20" grpId="0" animBg="1"/>
      <p:bldP spid="22" grpId="0"/>
      <p:bldP spid="23" grpId="0" animBg="1"/>
      <p:bldP spid="3" grpId="0"/>
      <p:bldP spid="24" grpId="0" animBg="1"/>
      <p:bldP spid="26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45189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5.6 </a:t>
            </a:r>
            <a:r>
              <a:rPr lang="zh-CN" altLang="en-US" sz="4000" dirty="0"/>
              <a:t>小结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715506"/>
            <a:ext cx="10515600" cy="4351338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贪心法特点：</a:t>
            </a:r>
            <a:endParaRPr lang="en-US" altLang="zh-CN" sz="2400" dirty="0"/>
          </a:p>
          <a:p>
            <a:pPr lvl="1"/>
            <a:r>
              <a:rPr lang="zh-CN" altLang="en-US" sz="2400" dirty="0"/>
              <a:t>多步判断，只顾眼前</a:t>
            </a:r>
            <a:endParaRPr lang="en-US" altLang="zh-CN" sz="2400" dirty="0"/>
          </a:p>
          <a:p>
            <a:pPr lvl="2"/>
            <a:r>
              <a:rPr lang="zh-CN" altLang="en-US" sz="2400" dirty="0"/>
              <a:t>不考虑子问题的计算结果的优劣</a:t>
            </a:r>
            <a:endParaRPr lang="en-US" altLang="zh-CN" sz="2400" dirty="0"/>
          </a:p>
          <a:p>
            <a:pPr lvl="2"/>
            <a:r>
              <a:rPr lang="zh-CN" altLang="en-US" sz="2400" dirty="0"/>
              <a:t>只考虑子问题当前决策的优劣</a:t>
            </a:r>
            <a:endParaRPr lang="en-US" altLang="zh-CN" sz="2400" dirty="0"/>
          </a:p>
          <a:p>
            <a:pPr lvl="1"/>
            <a:r>
              <a:rPr lang="zh-CN" altLang="en-US" sz="2400" dirty="0"/>
              <a:t>有时只能获得局部最优解</a:t>
            </a:r>
            <a:endParaRPr lang="en-US" altLang="zh-CN" sz="2400" dirty="0"/>
          </a:p>
          <a:p>
            <a:pPr lvl="1"/>
            <a:r>
              <a:rPr lang="zh-CN" altLang="en-US" sz="2400" dirty="0"/>
              <a:t>全局最优解需要经过正确性证明</a:t>
            </a:r>
            <a:endParaRPr lang="en-US" altLang="zh-CN" sz="2400" dirty="0"/>
          </a:p>
          <a:p>
            <a:r>
              <a:rPr lang="zh-CN" altLang="en-US" sz="2400" dirty="0"/>
              <a:t>对于许多</a:t>
            </a:r>
            <a:r>
              <a:rPr lang="en-US" altLang="zh-CN" sz="2400" dirty="0"/>
              <a:t>NP</a:t>
            </a:r>
            <a:r>
              <a:rPr lang="zh-CN" altLang="en-US" sz="2400" dirty="0"/>
              <a:t>难的组合优化问题，近似算法是一种比较可行的途径</a:t>
            </a:r>
            <a:endParaRPr lang="en-US" altLang="zh-CN" sz="2400" dirty="0"/>
          </a:p>
          <a:p>
            <a:pPr lvl="1"/>
            <a:r>
              <a:rPr lang="zh-CN" altLang="en-US" sz="2400" dirty="0"/>
              <a:t>贪心法常用于这些近似算法的设计中。</a:t>
            </a:r>
            <a:endParaRPr lang="en-US" altLang="zh-CN" sz="2400" dirty="0"/>
          </a:p>
          <a:p>
            <a:endParaRPr lang="en-US" altLang="zh-CN" sz="2400" dirty="0"/>
          </a:p>
          <a:p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E838A2-A49A-4A20-A5DD-EFD81F6874A2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5.6 </a:t>
            </a:r>
            <a:r>
              <a:rPr lang="zh-CN" altLang="en-US" sz="4000" dirty="0"/>
              <a:t>小结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5.1</a:t>
            </a:r>
            <a:r>
              <a:rPr lang="en-US" altLang="zh-CN" sz="2400" dirty="0">
                <a:latin typeface="幼圆" panose="02010509060101010101" pitchFamily="49" charset="-122"/>
              </a:rPr>
              <a:t> </a:t>
            </a:r>
            <a:r>
              <a:rPr lang="zh-CN" altLang="en-US" sz="2400" dirty="0">
                <a:latin typeface="幼圆" panose="02010509060101010101" pitchFamily="49" charset="-122"/>
              </a:rPr>
              <a:t>一般方法</a:t>
            </a:r>
            <a:endParaRPr lang="en-US" altLang="zh-CN" sz="2400" dirty="0">
              <a:latin typeface="幼圆" panose="02010509060101010101" pitchFamily="49" charset="-122"/>
            </a:endParaRPr>
          </a:p>
          <a:p>
            <a:pPr lvl="1"/>
            <a:r>
              <a:rPr lang="zh-CN" altLang="zh-CN" sz="2400" kern="0" dirty="0">
                <a:solidFill>
                  <a:srgbClr val="000000"/>
                </a:solidFill>
                <a:latin typeface="幼圆" panose="02010509060101010101" pitchFamily="49" charset="-122"/>
                <a:cs typeface="Times New Roman" panose="02020603050405020304" pitchFamily="18" charset="0"/>
              </a:rPr>
              <a:t>掌握约束条件、可行解、最优解、目标函数的定义；理解量度标准的意义；掌握贪心方法适用的问题特点和求解思想等基本知识。能掌握贪心法求解问题的一般过程。</a:t>
            </a:r>
            <a:endParaRPr lang="en-US" altLang="zh-CN" sz="2400" kern="0" dirty="0">
              <a:solidFill>
                <a:srgbClr val="000000"/>
              </a:solidFill>
              <a:latin typeface="幼圆" panose="020105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400" dirty="0"/>
              <a:t>5.2 </a:t>
            </a:r>
            <a:r>
              <a:rPr lang="zh-CN" altLang="en-US" sz="2400" dirty="0"/>
              <a:t>背包问题</a:t>
            </a:r>
            <a:endParaRPr lang="en-US" altLang="zh-CN" sz="2400" dirty="0"/>
          </a:p>
          <a:p>
            <a:r>
              <a:rPr lang="en-US" altLang="zh-CN" sz="2400" dirty="0"/>
              <a:t>5.3 </a:t>
            </a:r>
            <a:r>
              <a:rPr lang="zh-CN" altLang="en-US" sz="2400" dirty="0"/>
              <a:t>带有期限的作业排序</a:t>
            </a:r>
            <a:endParaRPr lang="zh-CN" altLang="en-US" sz="2400" dirty="0"/>
          </a:p>
          <a:p>
            <a:pPr lvl="1"/>
            <a:r>
              <a:rPr lang="zh-CN" altLang="en-US" sz="2400" kern="0" dirty="0">
                <a:solidFill>
                  <a:srgbClr val="000000"/>
                </a:solidFill>
                <a:latin typeface="幼圆" panose="02010509060101010101" pitchFamily="49" charset="-122"/>
                <a:cs typeface="Times New Roman" panose="02020603050405020304" pitchFamily="18" charset="0"/>
              </a:rPr>
              <a:t>掌握</a:t>
            </a:r>
            <a:r>
              <a:rPr lang="zh-CN" altLang="zh-CN" sz="2400" kern="0" dirty="0">
                <a:solidFill>
                  <a:srgbClr val="000000"/>
                </a:solidFill>
                <a:latin typeface="幼圆" panose="02010509060101010101" pitchFamily="49" charset="-122"/>
                <a:cs typeface="Times New Roman" panose="02020603050405020304" pitchFamily="18" charset="0"/>
              </a:rPr>
              <a:t>贪心法最优解证明的一般方法和贪心算法设计的一般思想。</a:t>
            </a:r>
            <a:r>
              <a:rPr lang="zh-CN" altLang="en-US" sz="2400" kern="0" dirty="0">
                <a:solidFill>
                  <a:srgbClr val="000000"/>
                </a:solidFill>
                <a:latin typeface="幼圆" panose="02010509060101010101" pitchFamily="49" charset="-122"/>
                <a:cs typeface="Times New Roman" panose="02020603050405020304" pitchFamily="18" charset="0"/>
              </a:rPr>
              <a:t>深入理解贪心法时间复杂度的影响因素，掌握贪心法优化思路。</a:t>
            </a:r>
            <a:endParaRPr lang="en-US" altLang="zh-CN" sz="2400" dirty="0"/>
          </a:p>
          <a:p>
            <a:pPr lvl="1"/>
            <a:endParaRPr lang="zh-CN" altLang="zh-CN" sz="2700" kern="100" dirty="0">
              <a:latin typeface="幼圆" panose="02010509060101010101" pitchFamily="49" charset="-122"/>
              <a:cs typeface="Times New Roman" panose="02020603050405020304" pitchFamily="18" charset="0"/>
            </a:endParaRPr>
          </a:p>
          <a:p>
            <a:pPr lvl="1"/>
            <a:endParaRPr lang="zh-CN" altLang="en-US" sz="2100" dirty="0"/>
          </a:p>
          <a:p>
            <a:endParaRPr lang="zh-CN" altLang="zh-CN" sz="2400" kern="100" dirty="0">
              <a:latin typeface="幼圆" panose="02010509060101010101" pitchFamily="49" charset="-122"/>
              <a:cs typeface="Times New Roman" panose="02020603050405020304" pitchFamily="18" charset="0"/>
            </a:endParaRPr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E838A2-A49A-4A20-A5DD-EFD81F6874A2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5.6 </a:t>
            </a:r>
            <a:r>
              <a:rPr lang="zh-CN" altLang="en-US" sz="4000" dirty="0"/>
              <a:t>小结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9457" y="1772816"/>
            <a:ext cx="10515600" cy="2524163"/>
          </a:xfrm>
        </p:spPr>
        <p:txBody>
          <a:bodyPr/>
          <a:lstStyle/>
          <a:p>
            <a:r>
              <a:rPr lang="en-US" altLang="zh-CN" sz="2400" dirty="0"/>
              <a:t>5.4 </a:t>
            </a:r>
            <a:r>
              <a:rPr lang="zh-CN" altLang="en-US" sz="2400" dirty="0"/>
              <a:t>最小生成树问题</a:t>
            </a:r>
            <a:endParaRPr lang="en-US" altLang="zh-CN" sz="2400" dirty="0"/>
          </a:p>
          <a:p>
            <a:pPr lvl="1"/>
            <a:r>
              <a:rPr lang="zh-CN" altLang="en-US" sz="2400" dirty="0"/>
              <a:t>深入理解贪心法适用的问题特征，掌握复杂问题求解办法。</a:t>
            </a:r>
            <a:r>
              <a:rPr lang="zh-CN" altLang="en-US" sz="2400" kern="0" dirty="0">
                <a:solidFill>
                  <a:srgbClr val="000000"/>
                </a:solidFill>
                <a:latin typeface="幼圆" panose="02010509060101010101" pitchFamily="49" charset="-122"/>
                <a:cs typeface="Times New Roman" panose="02020603050405020304" pitchFamily="18" charset="0"/>
              </a:rPr>
              <a:t>掌握</a:t>
            </a:r>
            <a:r>
              <a:rPr lang="zh-CN" altLang="zh-CN" sz="2400" kern="0" dirty="0">
                <a:solidFill>
                  <a:srgbClr val="000000"/>
                </a:solidFill>
                <a:latin typeface="幼圆" panose="02010509060101010101" pitchFamily="49" charset="-122"/>
                <a:cs typeface="Times New Roman" panose="02020603050405020304" pitchFamily="18" charset="0"/>
              </a:rPr>
              <a:t>贪心法</a:t>
            </a:r>
            <a:r>
              <a:rPr lang="zh-CN" altLang="en-US" sz="2400" kern="0" dirty="0">
                <a:solidFill>
                  <a:srgbClr val="000000"/>
                </a:solidFill>
                <a:latin typeface="幼圆" panose="02010509060101010101" pitchFamily="49" charset="-122"/>
                <a:cs typeface="Times New Roman" panose="02020603050405020304" pitchFamily="18" charset="0"/>
              </a:rPr>
              <a:t>求解复杂问题时</a:t>
            </a:r>
            <a:r>
              <a:rPr lang="zh-CN" altLang="zh-CN" sz="2400" kern="0" dirty="0">
                <a:solidFill>
                  <a:srgbClr val="000000"/>
                </a:solidFill>
                <a:latin typeface="幼圆" panose="02010509060101010101" pitchFamily="49" charset="-122"/>
                <a:cs typeface="Times New Roman" panose="02020603050405020304" pitchFamily="18" charset="0"/>
              </a:rPr>
              <a:t>最优解</a:t>
            </a:r>
            <a:r>
              <a:rPr lang="zh-CN" altLang="en-US" sz="2400" kern="0" dirty="0">
                <a:solidFill>
                  <a:srgbClr val="000000"/>
                </a:solidFill>
                <a:latin typeface="幼圆" panose="02010509060101010101" pitchFamily="49" charset="-122"/>
                <a:cs typeface="Times New Roman" panose="02020603050405020304" pitchFamily="18" charset="0"/>
              </a:rPr>
              <a:t>的</a:t>
            </a:r>
            <a:r>
              <a:rPr lang="zh-CN" altLang="zh-CN" sz="2400" kern="0" dirty="0">
                <a:solidFill>
                  <a:srgbClr val="000000"/>
                </a:solidFill>
                <a:latin typeface="幼圆" panose="02010509060101010101" pitchFamily="49" charset="-122"/>
                <a:cs typeface="Times New Roman" panose="02020603050405020304" pitchFamily="18" charset="0"/>
              </a:rPr>
              <a:t>证明方法。</a:t>
            </a:r>
            <a:endParaRPr lang="en-US" altLang="zh-CN" sz="2400" dirty="0"/>
          </a:p>
          <a:p>
            <a:r>
              <a:rPr lang="en-US" altLang="zh-CN" sz="2400" dirty="0"/>
              <a:t>5.5 </a:t>
            </a:r>
            <a:r>
              <a:rPr lang="zh-CN" altLang="en-US" sz="2400" dirty="0"/>
              <a:t>货郎担问题</a:t>
            </a:r>
            <a:endParaRPr lang="en-US" altLang="zh-CN" sz="2400" dirty="0"/>
          </a:p>
          <a:p>
            <a:pPr lvl="1"/>
            <a:r>
              <a:rPr lang="zh-CN" altLang="en-US" sz="2400" dirty="0"/>
              <a:t>理解贪心法近似解和实际最优解间的差异。</a:t>
            </a:r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E838A2-A49A-4A20-A5DD-EFD81F6874A2}" type="slidenum">
              <a:rPr lang="en-US" altLang="zh-CN" smtClean="0"/>
            </a:fld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1127448" y="5095833"/>
            <a:ext cx="105851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  <a:cs typeface="Times New Roman" panose="02020603050405020304" pitchFamily="18" charset="0"/>
              </a:rPr>
              <a:t>能够识别出适合贪心法的可计算性问题、独立设计算法和分析算法复杂度。</a:t>
            </a:r>
            <a:endParaRPr lang="zh-CN" altLang="en-US" sz="2400" dirty="0">
              <a:solidFill>
                <a:srgbClr val="FF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6000" dirty="0"/>
              <a:t>本 章 结 束</a:t>
            </a:r>
            <a:endParaRPr lang="zh-CN" altLang="en-US" sz="60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EA97C73-4753-4E13-93B1-7B82872482E2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88640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贪心法的求解思想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28800"/>
            <a:ext cx="10515600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kumimoji="1" lang="zh-CN" altLang="en-US" sz="2400" dirty="0"/>
              <a:t>贪心方法是一种“只顾眼前”的分级处理方法：</a:t>
            </a:r>
            <a:endParaRPr kumimoji="1" lang="zh-CN" altLang="en-US" sz="2400" dirty="0"/>
          </a:p>
          <a:p>
            <a:pPr lvl="1">
              <a:lnSpc>
                <a:spcPct val="150000"/>
              </a:lnSpc>
            </a:pPr>
            <a:r>
              <a:rPr kumimoji="1" lang="zh-CN" altLang="en-US" sz="2400" dirty="0"/>
              <a:t>根据题意选取一种量度标准；</a:t>
            </a:r>
            <a:endParaRPr kumimoji="1" lang="zh-CN" altLang="en-US" sz="2400" dirty="0"/>
          </a:p>
          <a:p>
            <a:pPr lvl="1">
              <a:lnSpc>
                <a:spcPct val="150000"/>
              </a:lnSpc>
            </a:pPr>
            <a:r>
              <a:rPr kumimoji="1" lang="zh-CN" altLang="en-US" sz="2400" dirty="0"/>
              <a:t>按该标准一次选中一个输入；</a:t>
            </a:r>
            <a:endParaRPr kumimoji="1" lang="zh-CN" altLang="en-US" sz="2400" dirty="0"/>
          </a:p>
          <a:p>
            <a:pPr lvl="1">
              <a:lnSpc>
                <a:spcPct val="150000"/>
              </a:lnSpc>
            </a:pPr>
            <a:r>
              <a:rPr kumimoji="1" lang="zh-CN" altLang="en-US" sz="2400" dirty="0"/>
              <a:t>如果这个输入和当前的部分解加在一起满足约束条件，则将其加入到部分解中；否则舍弃掉。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E838A2-A49A-4A20-A5DD-EFD81F6874A2}" type="slidenum">
              <a:rPr lang="en-US" altLang="zh-CN" smtClean="0"/>
            </a:fld>
            <a:endParaRPr lang="en-US" altLang="zh-CN"/>
          </a:p>
        </p:txBody>
      </p:sp>
      <p:sp>
        <p:nvSpPr>
          <p:cNvPr id="5" name="内容占位符 2"/>
          <p:cNvSpPr txBox="1"/>
          <p:nvPr/>
        </p:nvSpPr>
        <p:spPr>
          <a:xfrm>
            <a:off x="1703512" y="4909146"/>
            <a:ext cx="7992888" cy="10801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110000"/>
              </a:lnSpc>
              <a:spcBef>
                <a:spcPts val="750"/>
              </a:spcBef>
              <a:buClr>
                <a:srgbClr val="1E5293"/>
              </a:buClr>
              <a:buSzPct val="70000"/>
              <a:buFont typeface="Wingdings" panose="05000000000000000000" pitchFamily="2" charset="2"/>
              <a:buChar char="l"/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defRPr>
            </a:lvl1pPr>
            <a:lvl2pPr marL="514350" indent="-171450" algn="l" defTabSz="685800" rtl="0" eaLnBrk="1" latinLnBrk="0" hangingPunct="1">
              <a:lnSpc>
                <a:spcPct val="110000"/>
              </a:lnSpc>
              <a:spcBef>
                <a:spcPts val="375"/>
              </a:spcBef>
              <a:buClr>
                <a:schemeClr val="accent1">
                  <a:lumMod val="60000"/>
                  <a:lumOff val="40000"/>
                </a:schemeClr>
              </a:buClr>
              <a:buSzPct val="70000"/>
              <a:buFont typeface="Wingdings" panose="05000000000000000000" pitchFamily="2" charset="2"/>
              <a:buChar char="l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defRPr>
            </a:lvl2pPr>
            <a:lvl3pPr marL="857250" indent="-171450" algn="l" defTabSz="685800" rtl="0" eaLnBrk="1" latinLnBrk="0" hangingPunct="1">
              <a:lnSpc>
                <a:spcPct val="110000"/>
              </a:lnSpc>
              <a:spcBef>
                <a:spcPts val="375"/>
              </a:spcBef>
              <a:buClr>
                <a:schemeClr val="accent1">
                  <a:lumMod val="60000"/>
                  <a:lumOff val="40000"/>
                </a:schemeClr>
              </a:buClr>
              <a:buSzPct val="70000"/>
              <a:buFont typeface="Wingdings" panose="05000000000000000000" pitchFamily="2" charset="2"/>
              <a:buChar char="l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defRPr>
            </a:lvl3pPr>
            <a:lvl4pPr marL="1200150" indent="-171450" algn="l" defTabSz="685800" rtl="0" eaLnBrk="1" latinLnBrk="0" hangingPunct="1">
              <a:lnSpc>
                <a:spcPct val="110000"/>
              </a:lnSpc>
              <a:spcBef>
                <a:spcPts val="375"/>
              </a:spcBef>
              <a:buClr>
                <a:schemeClr val="accent1">
                  <a:lumMod val="60000"/>
                  <a:lumOff val="40000"/>
                </a:schemeClr>
              </a:buClr>
              <a:buSzPct val="70000"/>
              <a:buFont typeface="Wingdings" panose="05000000000000000000" pitchFamily="2" charset="2"/>
              <a:buChar char="l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defRPr>
            </a:lvl4pPr>
            <a:lvl5pPr marL="1543050" indent="-171450" algn="l" defTabSz="685800" rtl="0" eaLnBrk="1" latinLnBrk="0" hangingPunct="1">
              <a:lnSpc>
                <a:spcPct val="110000"/>
              </a:lnSpc>
              <a:spcBef>
                <a:spcPts val="375"/>
              </a:spcBef>
              <a:buClr>
                <a:schemeClr val="accent1">
                  <a:lumMod val="60000"/>
                  <a:lumOff val="40000"/>
                </a:schemeClr>
              </a:buClr>
              <a:buSzPct val="70000"/>
              <a:buFont typeface="Wingdings" panose="05000000000000000000" pitchFamily="2" charset="2"/>
              <a:buChar char="l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kumimoji="1" lang="zh-CN" altLang="en-US" sz="2400" dirty="0">
                <a:solidFill>
                  <a:srgbClr val="FF0000"/>
                </a:solidFill>
              </a:rPr>
              <a:t>思考：贪心法得到的可行解是否一定是问题的最优解？</a:t>
            </a:r>
            <a:endParaRPr kumimoji="1" lang="en-US" altLang="zh-CN" sz="2400" dirty="0">
              <a:solidFill>
                <a:srgbClr val="FF00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kumimoji="1" lang="zh-CN" altLang="en-US" sz="2400" dirty="0">
                <a:solidFill>
                  <a:srgbClr val="FF0000"/>
                </a:solidFill>
              </a:rPr>
              <a:t>取决于贪心法中的哪个环节？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5909692" y="5914066"/>
            <a:ext cx="1512168" cy="499231"/>
          </a:xfrm>
          <a:prstGeom prst="wedgeRoundRectCallout">
            <a:avLst>
              <a:gd name="adj1" fmla="val -41555"/>
              <a:gd name="adj2" fmla="val -72244"/>
              <a:gd name="adj3" fmla="val 16667"/>
            </a:avLst>
          </a:prstGeom>
          <a:solidFill>
            <a:schemeClr val="bg1"/>
          </a:solidFill>
          <a:ln w="9525">
            <a:solidFill>
              <a:schemeClr val="accent1">
                <a:lumMod val="75000"/>
              </a:schemeClr>
            </a:solidFill>
            <a:miter lim="800000"/>
          </a:ln>
          <a:effectLst/>
        </p:spPr>
        <p:txBody>
          <a:bodyPr/>
          <a:lstStyle/>
          <a:p>
            <a:pPr>
              <a:spcBef>
                <a:spcPct val="0"/>
              </a:spcBef>
            </a:pPr>
            <a:r>
              <a:rPr lang="zh-CN" altLang="en-US" sz="20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量度标准</a:t>
            </a:r>
            <a:endParaRPr lang="zh-CN" altLang="en-US" sz="2000" dirty="0">
              <a:latin typeface="Arial" panose="020B0604020202020204" pitchFamily="34" charset="0"/>
              <a:ea typeface="幼圆" panose="02010509060101010101" pitchFamily="49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E838A2-A49A-4A20-A5DD-EFD81F6874A2}" type="slidenum">
              <a:rPr lang="en-US" altLang="zh-CN" smtClean="0"/>
            </a:fld>
            <a:endParaRPr lang="en-US" altLang="zh-CN" dirty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407368" y="1484784"/>
            <a:ext cx="6994232" cy="4752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110000"/>
              </a:lnSpc>
              <a:spcBef>
                <a:spcPts val="750"/>
              </a:spcBef>
              <a:buClr>
                <a:srgbClr val="1E5293"/>
              </a:buClr>
              <a:buSzPct val="70000"/>
              <a:buFont typeface="Wingdings" panose="05000000000000000000" pitchFamily="2" charset="2"/>
              <a:buChar char="l"/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defRPr>
            </a:lvl1pPr>
            <a:lvl2pPr marL="514350" indent="-171450" algn="l" defTabSz="685800" rtl="0" eaLnBrk="1" latinLnBrk="0" hangingPunct="1">
              <a:lnSpc>
                <a:spcPct val="110000"/>
              </a:lnSpc>
              <a:spcBef>
                <a:spcPts val="375"/>
              </a:spcBef>
              <a:buClr>
                <a:schemeClr val="accent1">
                  <a:lumMod val="60000"/>
                  <a:lumOff val="40000"/>
                </a:schemeClr>
              </a:buClr>
              <a:buSzPct val="70000"/>
              <a:buFont typeface="Wingdings" panose="05000000000000000000" pitchFamily="2" charset="2"/>
              <a:buChar char="l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defRPr>
            </a:lvl2pPr>
            <a:lvl3pPr marL="857250" indent="-171450" algn="l" defTabSz="685800" rtl="0" eaLnBrk="1" latinLnBrk="0" hangingPunct="1">
              <a:lnSpc>
                <a:spcPct val="110000"/>
              </a:lnSpc>
              <a:spcBef>
                <a:spcPts val="375"/>
              </a:spcBef>
              <a:buClr>
                <a:schemeClr val="accent1">
                  <a:lumMod val="60000"/>
                  <a:lumOff val="40000"/>
                </a:schemeClr>
              </a:buClr>
              <a:buSzPct val="70000"/>
              <a:buFont typeface="Wingdings" panose="05000000000000000000" pitchFamily="2" charset="2"/>
              <a:buChar char="l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defRPr>
            </a:lvl3pPr>
            <a:lvl4pPr marL="1200150" indent="-171450" algn="l" defTabSz="685800" rtl="0" eaLnBrk="1" latinLnBrk="0" hangingPunct="1">
              <a:lnSpc>
                <a:spcPct val="110000"/>
              </a:lnSpc>
              <a:spcBef>
                <a:spcPts val="375"/>
              </a:spcBef>
              <a:buClr>
                <a:schemeClr val="accent1">
                  <a:lumMod val="60000"/>
                  <a:lumOff val="40000"/>
                </a:schemeClr>
              </a:buClr>
              <a:buSzPct val="70000"/>
              <a:buFont typeface="Wingdings" panose="05000000000000000000" pitchFamily="2" charset="2"/>
              <a:buChar char="l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defRPr>
            </a:lvl4pPr>
            <a:lvl5pPr marL="1543050" indent="-171450" algn="l" defTabSz="685800" rtl="0" eaLnBrk="1" latinLnBrk="0" hangingPunct="1">
              <a:lnSpc>
                <a:spcPct val="110000"/>
              </a:lnSpc>
              <a:spcBef>
                <a:spcPts val="375"/>
              </a:spcBef>
              <a:buClr>
                <a:schemeClr val="accent1">
                  <a:lumMod val="60000"/>
                  <a:lumOff val="40000"/>
                </a:schemeClr>
              </a:buClr>
              <a:buSzPct val="70000"/>
              <a:buFont typeface="Wingdings" panose="05000000000000000000" pitchFamily="2" charset="2"/>
              <a:buChar char="l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n-US" altLang="zh-CN" sz="2400" dirty="0"/>
              <a:t>Procedure GREEDY(A, n)</a:t>
            </a:r>
            <a:endParaRPr lang="en-US" altLang="zh-CN" sz="2400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  //A(1:n)</a:t>
            </a:r>
            <a:r>
              <a:rPr lang="zh-CN" altLang="en-US" sz="2400" dirty="0">
                <a:latin typeface="幼圆" panose="02010509060101010101" pitchFamily="49" charset="-122"/>
              </a:rPr>
              <a:t>包含</a:t>
            </a:r>
            <a:r>
              <a:rPr lang="en-US" altLang="zh-CN" sz="2400" dirty="0"/>
              <a:t>n</a:t>
            </a:r>
            <a:r>
              <a:rPr lang="zh-CN" altLang="en-US" sz="2400" dirty="0">
                <a:latin typeface="幼圆" panose="02010509060101010101" pitchFamily="49" charset="-122"/>
              </a:rPr>
              <a:t>个输入</a:t>
            </a:r>
            <a:endParaRPr lang="en-US" altLang="zh-CN" sz="2400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  solution←</a:t>
            </a:r>
            <a:r>
              <a:rPr lang="el-GR" altLang="zh-CN" sz="2400" dirty="0"/>
              <a:t>Φ</a:t>
            </a:r>
            <a:r>
              <a:rPr lang="el-GR" altLang="zh-CN" sz="2400" dirty="0">
                <a:latin typeface="宋体" panose="02010600030101010101" pitchFamily="2" charset="-122"/>
              </a:rPr>
              <a:t> </a:t>
            </a:r>
            <a:r>
              <a:rPr lang="en-US" altLang="zh-CN" sz="2400" dirty="0"/>
              <a:t>//</a:t>
            </a:r>
            <a:r>
              <a:rPr lang="zh-CN" altLang="en-US" sz="2400" dirty="0"/>
              <a:t>解向量</a:t>
            </a:r>
            <a:r>
              <a:rPr lang="en-US" altLang="zh-CN" sz="2400" dirty="0"/>
              <a:t>solution</a:t>
            </a:r>
            <a:r>
              <a:rPr lang="zh-CN" altLang="en-US" sz="2400" dirty="0"/>
              <a:t>初始化为空</a:t>
            </a:r>
            <a:endParaRPr lang="en-US" altLang="zh-CN" sz="2400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   for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 ←1 to n do</a:t>
            </a:r>
            <a:endParaRPr lang="en-US" altLang="zh-CN" sz="2400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       x← </a:t>
            </a:r>
            <a:r>
              <a:rPr lang="en-US" altLang="zh-CN" sz="2400" dirty="0">
                <a:solidFill>
                  <a:srgbClr val="FF0000"/>
                </a:solidFill>
              </a:rPr>
              <a:t>SELECT</a:t>
            </a:r>
            <a:r>
              <a:rPr lang="en-US" altLang="zh-CN" sz="2400" dirty="0"/>
              <a:t>(A)</a:t>
            </a:r>
            <a:endParaRPr lang="en-US" altLang="zh-CN" sz="2400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       if </a:t>
            </a:r>
            <a:r>
              <a:rPr lang="en-US" altLang="zh-CN" sz="2400" dirty="0">
                <a:solidFill>
                  <a:srgbClr val="FF0000"/>
                </a:solidFill>
              </a:rPr>
              <a:t>FEASIBLE</a:t>
            </a:r>
            <a:r>
              <a:rPr lang="en-US" altLang="zh-CN" sz="2400" dirty="0"/>
              <a:t>(</a:t>
            </a:r>
            <a:r>
              <a:rPr lang="en-US" altLang="zh-CN" sz="2400" dirty="0" err="1"/>
              <a:t>solution,x</a:t>
            </a:r>
            <a:r>
              <a:rPr lang="en-US" altLang="zh-CN" sz="2400" dirty="0"/>
              <a:t>)</a:t>
            </a:r>
            <a:endParaRPr lang="en-US" altLang="zh-CN" sz="2400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           then </a:t>
            </a:r>
            <a:r>
              <a:rPr lang="en-US" altLang="zh-CN" sz="2400" dirty="0" err="1"/>
              <a:t>solution←</a:t>
            </a:r>
            <a:r>
              <a:rPr lang="en-US" altLang="zh-CN" sz="2400" dirty="0" err="1">
                <a:solidFill>
                  <a:srgbClr val="FF0000"/>
                </a:solidFill>
              </a:rPr>
              <a:t>UNION</a:t>
            </a:r>
            <a:r>
              <a:rPr lang="en-US" altLang="zh-CN" sz="2400" dirty="0"/>
              <a:t>(</a:t>
            </a:r>
            <a:r>
              <a:rPr lang="en-US" altLang="zh-CN" sz="2400" dirty="0" err="1"/>
              <a:t>solution,x</a:t>
            </a:r>
            <a:r>
              <a:rPr lang="en-US" altLang="zh-CN" sz="2400" dirty="0"/>
              <a:t>)</a:t>
            </a:r>
            <a:endParaRPr lang="en-US" altLang="zh-CN" sz="2400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       </a:t>
            </a:r>
            <a:r>
              <a:rPr lang="en-US" altLang="zh-CN" sz="2400" dirty="0" err="1"/>
              <a:t>endif</a:t>
            </a:r>
            <a:endParaRPr lang="en-US" altLang="zh-CN" sz="2400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    repeat</a:t>
            </a:r>
            <a:endParaRPr lang="en-US" altLang="zh-CN" sz="2400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   return (solution)</a:t>
            </a:r>
            <a:endParaRPr lang="en-US" altLang="zh-CN" sz="2400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end GREEDY</a:t>
            </a:r>
            <a:endParaRPr lang="el-GR" altLang="zh-CN" sz="2400" dirty="0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473075"/>
            <a:ext cx="8229600" cy="793751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4000" dirty="0"/>
              <a:t>算法</a:t>
            </a:r>
            <a:r>
              <a:rPr lang="en-US" altLang="zh-CN" sz="4000" dirty="0"/>
              <a:t>5.1 </a:t>
            </a:r>
            <a:r>
              <a:rPr lang="zh-CN" altLang="en-US" sz="4000" dirty="0"/>
              <a:t>贪心法的抽象化控制</a:t>
            </a:r>
            <a:endParaRPr lang="zh-CN" altLang="en-US" sz="4000" dirty="0"/>
          </a:p>
        </p:txBody>
      </p:sp>
      <p:sp>
        <p:nvSpPr>
          <p:cNvPr id="11" name="内容占位符 2"/>
          <p:cNvSpPr>
            <a:spLocks noGrp="1"/>
          </p:cNvSpPr>
          <p:nvPr>
            <p:ph idx="1"/>
          </p:nvPr>
        </p:nvSpPr>
        <p:spPr>
          <a:xfrm>
            <a:off x="6672064" y="2204864"/>
            <a:ext cx="4757491" cy="3096344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SELECT</a:t>
            </a:r>
            <a:r>
              <a:rPr lang="zh-CN" altLang="en-US" sz="2400" dirty="0"/>
              <a:t>：按某种最优量度标准从</a:t>
            </a:r>
            <a:r>
              <a:rPr lang="en-US" altLang="zh-CN" sz="2400" dirty="0"/>
              <a:t>A</a:t>
            </a:r>
            <a:r>
              <a:rPr lang="zh-CN" altLang="en-US" sz="2400" dirty="0"/>
              <a:t>中选择一个输入赋值给</a:t>
            </a:r>
            <a:r>
              <a:rPr lang="en-US" altLang="zh-CN" sz="2400" dirty="0"/>
              <a:t>x,</a:t>
            </a:r>
            <a:r>
              <a:rPr lang="zh-CN" altLang="en-US" sz="2400" dirty="0"/>
              <a:t>并从</a:t>
            </a:r>
            <a:r>
              <a:rPr lang="en-US" altLang="zh-CN" sz="2400" dirty="0"/>
              <a:t>A</a:t>
            </a:r>
            <a:r>
              <a:rPr lang="zh-CN" altLang="en-US" sz="2400" dirty="0"/>
              <a:t>中消去它</a:t>
            </a:r>
            <a:endParaRPr lang="en-US" altLang="zh-CN" sz="2400" dirty="0"/>
          </a:p>
          <a:p>
            <a:r>
              <a:rPr lang="en-US" altLang="zh-CN" sz="2400" dirty="0"/>
              <a:t>FEASIBLE</a:t>
            </a:r>
            <a:r>
              <a:rPr kumimoji="1" lang="zh-CN" altLang="en-US" sz="2400" dirty="0"/>
              <a:t>：</a:t>
            </a:r>
            <a:r>
              <a:rPr lang="zh-CN" altLang="en-US" sz="2400" dirty="0"/>
              <a:t>判定</a:t>
            </a:r>
            <a:r>
              <a:rPr lang="en-US" altLang="zh-CN" sz="2400" dirty="0"/>
              <a:t>x</a:t>
            </a:r>
            <a:r>
              <a:rPr lang="zh-CN" altLang="en-US" sz="2400" dirty="0"/>
              <a:t>是否可以包含在解向量中。</a:t>
            </a:r>
            <a:endParaRPr lang="en-US" altLang="zh-CN" sz="2400" dirty="0"/>
          </a:p>
          <a:p>
            <a:r>
              <a:rPr lang="en-US" altLang="zh-CN" sz="2400" dirty="0"/>
              <a:t>UNION</a:t>
            </a:r>
            <a:r>
              <a:rPr kumimoji="1" lang="zh-CN" altLang="en-US" sz="2400" dirty="0"/>
              <a:t>：</a:t>
            </a:r>
            <a:r>
              <a:rPr lang="zh-CN" altLang="en-US" sz="2400" dirty="0"/>
              <a:t>将</a:t>
            </a:r>
            <a:r>
              <a:rPr lang="en-US" altLang="zh-CN" sz="2400" dirty="0"/>
              <a:t>x</a:t>
            </a:r>
            <a:r>
              <a:rPr lang="zh-CN" altLang="en-US" sz="2400" dirty="0"/>
              <a:t>与解向量结合并修改约束判定。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767408" y="169073"/>
            <a:ext cx="10515600" cy="1325563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4000" dirty="0"/>
              <a:t>贪心法的特点</a:t>
            </a:r>
            <a:endParaRPr lang="zh-CN" altLang="en-US" sz="4000" dirty="0"/>
          </a:p>
        </p:txBody>
      </p:sp>
      <p:sp>
        <p:nvSpPr>
          <p:cNvPr id="18436" name="Rectangle 3"/>
          <p:cNvSpPr>
            <a:spLocks noGrp="1" noChangeArrowheads="1"/>
          </p:cNvSpPr>
          <p:nvPr>
            <p:ph idx="1"/>
          </p:nvPr>
        </p:nvSpPr>
        <p:spPr>
          <a:xfrm>
            <a:off x="755313" y="1449567"/>
            <a:ext cx="10369152" cy="4896544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贪心法设计求解的核心问题是</a:t>
            </a:r>
            <a:endParaRPr lang="en-US" altLang="zh-CN" sz="2400" dirty="0"/>
          </a:p>
          <a:p>
            <a:pPr lvl="1"/>
            <a:r>
              <a:rPr lang="zh-CN" altLang="en-US" sz="2400" dirty="0"/>
              <a:t>选择能产生问题最优解的量度标准，即</a:t>
            </a:r>
            <a:r>
              <a:rPr lang="zh-CN" altLang="en-US" sz="2400" dirty="0">
                <a:solidFill>
                  <a:srgbClr val="FF0000"/>
                </a:solidFill>
              </a:rPr>
              <a:t>最优量度标准</a:t>
            </a:r>
            <a:endParaRPr lang="zh-CN" altLang="en-US" sz="2400" dirty="0"/>
          </a:p>
          <a:p>
            <a:pPr eaLnBrk="1" hangingPunct="1"/>
            <a:r>
              <a:rPr lang="zh-CN" altLang="en-US" sz="2400" dirty="0"/>
              <a:t>缺点：</a:t>
            </a:r>
            <a:endParaRPr lang="zh-CN" altLang="en-US" sz="2400" dirty="0"/>
          </a:p>
          <a:p>
            <a:pPr lvl="1" eaLnBrk="1" hangingPunct="1"/>
            <a:r>
              <a:rPr lang="zh-CN" altLang="en-US" sz="2400" dirty="0"/>
              <a:t>不是对所有问题都能得到最优解</a:t>
            </a:r>
            <a:endParaRPr lang="en-US" altLang="zh-CN" sz="2400" dirty="0"/>
          </a:p>
          <a:p>
            <a:pPr lvl="1"/>
            <a:r>
              <a:rPr lang="zh-CN" altLang="en-US" sz="2400" dirty="0"/>
              <a:t>基于目标函数制定的度量标准不一定是最优的</a:t>
            </a:r>
            <a:endParaRPr lang="en-US" altLang="zh-CN" sz="2400" dirty="0"/>
          </a:p>
          <a:p>
            <a:pPr lvl="1"/>
            <a:r>
              <a:rPr lang="zh-CN" altLang="en-US" sz="2400" dirty="0"/>
              <a:t>最优量度标准需要经过证明</a:t>
            </a:r>
            <a:endParaRPr lang="en-US" altLang="zh-CN" sz="2400" dirty="0"/>
          </a:p>
          <a:p>
            <a:r>
              <a:rPr lang="zh-CN" altLang="en-US" sz="2400" dirty="0"/>
              <a:t>优点：</a:t>
            </a:r>
            <a:endParaRPr lang="zh-CN" altLang="en-US" sz="2400" dirty="0"/>
          </a:p>
          <a:p>
            <a:pPr lvl="1" eaLnBrk="1" hangingPunct="1"/>
            <a:r>
              <a:rPr lang="zh-CN" altLang="en-US" sz="2400" dirty="0"/>
              <a:t>一旦证明成立后，它就是一种高效的算法</a:t>
            </a:r>
            <a:endParaRPr lang="zh-CN" altLang="en-US" sz="2400" dirty="0"/>
          </a:p>
          <a:p>
            <a:pPr lvl="1" eaLnBrk="1" hangingPunct="1"/>
            <a:r>
              <a:rPr lang="zh-CN" altLang="en-US" sz="2400" dirty="0"/>
              <a:t>策略的构造简单易行</a:t>
            </a:r>
            <a:endParaRPr lang="zh-CN" altLang="en-US" sz="2400" dirty="0"/>
          </a:p>
          <a:p>
            <a:pPr lvl="1" eaLnBrk="1" hangingPunct="1"/>
            <a:r>
              <a:rPr lang="zh-CN" altLang="en-US" sz="2400" dirty="0"/>
              <a:t>对许多问题都能产生整体最优解或者近似最优解</a:t>
            </a:r>
            <a:endParaRPr lang="zh-CN" altLang="en-US" sz="2400" dirty="0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/>
          <a:p>
            <a:pPr>
              <a:defRPr/>
            </a:pPr>
            <a:fld id="{0CE838A2-A49A-4A20-A5DD-EFD81F6874A2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5.2  </a:t>
            </a:r>
            <a:r>
              <a:rPr lang="zh-CN" altLang="en-US" sz="4000" dirty="0"/>
              <a:t>背包问题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问题描述</a:t>
            </a:r>
            <a:endParaRPr lang="zh-CN" altLang="en-US" sz="2800" dirty="0"/>
          </a:p>
          <a:p>
            <a:r>
              <a:rPr kumimoji="1" lang="zh-CN" altLang="en-US" sz="2800" dirty="0"/>
              <a:t>背包问题实例</a:t>
            </a:r>
            <a:endParaRPr kumimoji="1" lang="zh-CN" altLang="en-US" sz="2800" dirty="0"/>
          </a:p>
          <a:p>
            <a:r>
              <a:rPr kumimoji="1" lang="zh-CN" altLang="en-US" sz="2800" dirty="0"/>
              <a:t>算法</a:t>
            </a:r>
            <a:r>
              <a:rPr kumimoji="1" lang="en-US" altLang="zh-CN" sz="2800" dirty="0"/>
              <a:t>5.2 </a:t>
            </a:r>
            <a:r>
              <a:rPr kumimoji="1" lang="zh-CN" altLang="en-US" sz="2800" dirty="0"/>
              <a:t>背包问题的贪心算法</a:t>
            </a:r>
            <a:endParaRPr kumimoji="1" lang="zh-CN" altLang="en-US" sz="2800" dirty="0"/>
          </a:p>
          <a:p>
            <a:r>
              <a:rPr kumimoji="1" lang="zh-CN" altLang="en-US" sz="2800" dirty="0"/>
              <a:t>定理</a:t>
            </a:r>
            <a:r>
              <a:rPr kumimoji="1" lang="en-US" altLang="zh-CN" sz="2800" dirty="0"/>
              <a:t>5.1</a:t>
            </a:r>
            <a:r>
              <a:rPr kumimoji="1" lang="zh-CN" altLang="en-US" sz="2800" dirty="0"/>
              <a:t>背包问题的最优解证明</a:t>
            </a:r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E838A2-A49A-4A20-A5DD-EFD81F6874A2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96579"/>
</p:tagLst>
</file>

<file path=ppt/theme/theme1.xml><?xml version="1.0" encoding="utf-8"?>
<a:theme xmlns:a="http://schemas.openxmlformats.org/drawingml/2006/main" name="算法分析模板0731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算法分析新模板2023</Template>
  <TotalTime>0</TotalTime>
  <Words>11752</Words>
  <Application>WPS 演示</Application>
  <PresentationFormat>宽屏</PresentationFormat>
  <Paragraphs>1784</Paragraphs>
  <Slides>55</Slides>
  <Notes>18</Notes>
  <HiddenSlides>0</HiddenSlides>
  <MMClips>0</MMClips>
  <ScaleCrop>false</ScaleCrop>
  <HeadingPairs>
    <vt:vector size="8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55</vt:i4>
      </vt:variant>
    </vt:vector>
  </HeadingPairs>
  <TitlesOfParts>
    <vt:vector size="75" baseType="lpstr">
      <vt:lpstr>Arial</vt:lpstr>
      <vt:lpstr>宋体</vt:lpstr>
      <vt:lpstr>Wingdings</vt:lpstr>
      <vt:lpstr>幼圆</vt:lpstr>
      <vt:lpstr>Times New Roman</vt:lpstr>
      <vt:lpstr>等线</vt:lpstr>
      <vt:lpstr>微软雅黑</vt:lpstr>
      <vt:lpstr>Arial Unicode MS</vt:lpstr>
      <vt:lpstr>楷体_GB2312</vt:lpstr>
      <vt:lpstr>新宋体</vt:lpstr>
      <vt:lpstr>Arial Unicode MS</vt:lpstr>
      <vt:lpstr>Symbol</vt:lpstr>
      <vt:lpstr>Verdana</vt:lpstr>
      <vt:lpstr/>
      <vt:lpstr>Symbol</vt:lpstr>
      <vt:lpstr>Wingdings</vt:lpstr>
      <vt:lpstr>楷体_GB2312</vt:lpstr>
      <vt:lpstr>Segoe Print</vt:lpstr>
      <vt:lpstr>算法分析模板0731</vt:lpstr>
      <vt:lpstr>Equation.DSMT4</vt:lpstr>
      <vt:lpstr>第五章 贪心方法</vt:lpstr>
      <vt:lpstr>目录</vt:lpstr>
      <vt:lpstr>5.1 一般方法</vt:lpstr>
      <vt:lpstr>一个现实世界中的例子</vt:lpstr>
      <vt:lpstr>贪心方法适用的问题特点</vt:lpstr>
      <vt:lpstr>贪心法的求解思想</vt:lpstr>
      <vt:lpstr>算法5.1 贪心法的抽象化控制</vt:lpstr>
      <vt:lpstr>贪心法的特点</vt:lpstr>
      <vt:lpstr>5.2  背包问题</vt:lpstr>
      <vt:lpstr>问题描述</vt:lpstr>
      <vt:lpstr>背包问题实例</vt:lpstr>
      <vt:lpstr>算法5.2 背包问题的贪心算法</vt:lpstr>
      <vt:lpstr>最优量度标准证明的基本思想</vt:lpstr>
      <vt:lpstr>定理5.1 背包问题的最优解证明</vt:lpstr>
      <vt:lpstr>PowerPoint 演示文稿</vt:lpstr>
      <vt:lpstr>PowerPoint 演示文稿</vt:lpstr>
      <vt:lpstr>PowerPoint 演示文稿</vt:lpstr>
      <vt:lpstr>5.3 带有期限的作业选择问题</vt:lpstr>
      <vt:lpstr>问题描述</vt:lpstr>
      <vt:lpstr>问题实例</vt:lpstr>
      <vt:lpstr>算法5.3 贪心法实现思想</vt:lpstr>
      <vt:lpstr>定理5.2 作业调度问题的最优解证明</vt:lpstr>
      <vt:lpstr>PowerPoint 演示文稿</vt:lpstr>
      <vt:lpstr>判断J是可行解的策略</vt:lpstr>
      <vt:lpstr>定理5.3作业调度问题的可行调度证明 </vt:lpstr>
      <vt:lpstr>基于定理5.3检验可行解</vt:lpstr>
      <vt:lpstr>算法5.4 作业排序贪心算法完整描述——直接插入排序思想</vt:lpstr>
      <vt:lpstr>优化思想</vt:lpstr>
      <vt:lpstr>一维数组F</vt:lpstr>
      <vt:lpstr>一维数组P</vt:lpstr>
      <vt:lpstr>集合树(补充-1)</vt:lpstr>
      <vt:lpstr>集合树的查找操作FIND(i)——基于压缩规则</vt:lpstr>
      <vt:lpstr>集合树的合并操作——加权规则</vt:lpstr>
      <vt:lpstr>集合树的操作总结</vt:lpstr>
      <vt:lpstr>算法5.5设计思想</vt:lpstr>
      <vt:lpstr>算法5.5设计思想</vt:lpstr>
      <vt:lpstr>算法5.5 基于集合树的贪心算法/改进算法</vt:lpstr>
      <vt:lpstr>算法示例</vt:lpstr>
      <vt:lpstr>PowerPoint 演示文稿</vt:lpstr>
      <vt:lpstr>PowerPoint 演示文稿</vt:lpstr>
      <vt:lpstr>PowerPoint 演示文稿</vt:lpstr>
      <vt:lpstr>5.4 最小生成树问题</vt:lpstr>
      <vt:lpstr>问题回顾</vt:lpstr>
      <vt:lpstr>算法5.6——Kruskal算法</vt:lpstr>
      <vt:lpstr>实例运行</vt:lpstr>
      <vt:lpstr>贪心策略分析</vt:lpstr>
      <vt:lpstr>证明：Kruskal算法对于每一个无向连通图G产生一棵最小生成树。</vt:lpstr>
      <vt:lpstr>PowerPoint 演示文稿</vt:lpstr>
      <vt:lpstr>5.5 货郎担问题</vt:lpstr>
      <vt:lpstr>贪心策略</vt:lpstr>
      <vt:lpstr>PowerPoint 演示文稿</vt:lpstr>
      <vt:lpstr>5.6 小结</vt:lpstr>
      <vt:lpstr>5.6 小结</vt:lpstr>
      <vt:lpstr>5.6 小结</vt:lpstr>
      <vt:lpstr>本 章 结 束</vt:lpstr>
    </vt:vector>
  </TitlesOfParts>
  <Company>Microsoft China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why</dc:creator>
  <cp:lastModifiedBy>马</cp:lastModifiedBy>
  <cp:revision>1437</cp:revision>
  <dcterms:created xsi:type="dcterms:W3CDTF">2005-08-10T02:20:00Z</dcterms:created>
  <dcterms:modified xsi:type="dcterms:W3CDTF">2024-05-30T02:36:28Z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66B5D20879C34A7EB3D993B0DE594A2F_12</vt:lpwstr>
  </property>
  <property fmtid="{D5CDD505-2E9C-101B-9397-08002B2CF9AE}" pid="3" name="KSOProductBuildVer">
    <vt:lpwstr>2052-...</vt:lpwstr>
  </property>
</Properties>
</file>