
<file path=[Content_Types].xml><?xml version="1.0" encoding="utf-8"?>
<Types xmlns="http://schemas.openxmlformats.org/package/2006/content-types">
  <Default Extension="jpeg" ContentType="image/jpeg"/>
  <Default Extension="JPG" ContentType="image/.jp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72"/>
  </p:handoutMasterIdLst>
  <p:sldIdLst>
    <p:sldId id="379" r:id="rId3"/>
    <p:sldId id="380" r:id="rId4"/>
    <p:sldId id="381" r:id="rId5"/>
    <p:sldId id="471" r:id="rId6"/>
    <p:sldId id="398" r:id="rId7"/>
    <p:sldId id="689" r:id="rId8"/>
    <p:sldId id="690" r:id="rId9"/>
    <p:sldId id="691" r:id="rId10"/>
    <p:sldId id="692" r:id="rId11"/>
    <p:sldId id="693" r:id="rId12"/>
    <p:sldId id="694" r:id="rId13"/>
    <p:sldId id="469" r:id="rId14"/>
    <p:sldId id="479" r:id="rId15"/>
    <p:sldId id="696" r:id="rId16"/>
    <p:sldId id="481" r:id="rId17"/>
    <p:sldId id="482" r:id="rId18"/>
    <p:sldId id="697" r:id="rId19"/>
    <p:sldId id="502" r:id="rId20"/>
    <p:sldId id="415" r:id="rId21"/>
    <p:sldId id="475" r:id="rId22"/>
    <p:sldId id="416" r:id="rId23"/>
    <p:sldId id="480" r:id="rId24"/>
    <p:sldId id="490" r:id="rId25"/>
    <p:sldId id="483" r:id="rId26"/>
    <p:sldId id="491" r:id="rId27"/>
    <p:sldId id="485" r:id="rId28"/>
    <p:sldId id="486" r:id="rId29"/>
    <p:sldId id="493" r:id="rId30"/>
    <p:sldId id="487" r:id="rId31"/>
    <p:sldId id="488" r:id="rId32"/>
    <p:sldId id="489" r:id="rId33"/>
    <p:sldId id="503" r:id="rId34"/>
    <p:sldId id="470" r:id="rId35"/>
    <p:sldId id="474" r:id="rId36"/>
    <p:sldId id="698" r:id="rId37"/>
    <p:sldId id="476" r:id="rId38"/>
    <p:sldId id="512" r:id="rId39"/>
    <p:sldId id="513" r:id="rId40"/>
    <p:sldId id="511" r:id="rId41"/>
    <p:sldId id="506" r:id="rId42"/>
    <p:sldId id="507" r:id="rId44"/>
    <p:sldId id="508" r:id="rId45"/>
    <p:sldId id="514" r:id="rId46"/>
    <p:sldId id="699" r:id="rId47"/>
    <p:sldId id="708" r:id="rId48"/>
    <p:sldId id="709" r:id="rId49"/>
    <p:sldId id="715" r:id="rId50"/>
    <p:sldId id="710" r:id="rId51"/>
    <p:sldId id="711" r:id="rId52"/>
    <p:sldId id="716" r:id="rId53"/>
    <p:sldId id="712" r:id="rId54"/>
    <p:sldId id="717" r:id="rId55"/>
    <p:sldId id="713" r:id="rId56"/>
    <p:sldId id="714" r:id="rId57"/>
    <p:sldId id="719" r:id="rId58"/>
    <p:sldId id="720" r:id="rId59"/>
    <p:sldId id="721" r:id="rId60"/>
    <p:sldId id="435" r:id="rId61"/>
    <p:sldId id="436" r:id="rId62"/>
    <p:sldId id="437" r:id="rId63"/>
    <p:sldId id="438" r:id="rId64"/>
    <p:sldId id="515" r:id="rId65"/>
    <p:sldId id="440" r:id="rId66"/>
    <p:sldId id="516" r:id="rId67"/>
    <p:sldId id="705" r:id="rId68"/>
    <p:sldId id="695" r:id="rId69"/>
    <p:sldId id="706" r:id="rId70"/>
    <p:sldId id="40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99FF"/>
    <a:srgbClr val="CCFFCC"/>
    <a:srgbClr val="CCECFF"/>
    <a:srgbClr val="66CCFF"/>
    <a:srgbClr val="FF9900"/>
    <a:srgbClr val="CC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autoAdjust="0"/>
    <p:restoredTop sz="92705" autoAdjust="0"/>
  </p:normalViewPr>
  <p:slideViewPr>
    <p:cSldViewPr>
      <p:cViewPr varScale="1">
        <p:scale>
          <a:sx n="105" d="100"/>
          <a:sy n="105" d="100"/>
        </p:scale>
        <p:origin x="480"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0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285861CB-E7A8-4B4F-9524-8A25F2E12FE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AC0EB61C-FF59-4DC5-91DB-648BFE10FA3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根据</a:t>
            </a:r>
            <a:r>
              <a:rPr lang="en-US" altLang="zh-CN"/>
              <a:t>n</a:t>
            </a:r>
            <a:r>
              <a:rPr lang="zh-CN" altLang="en-US"/>
              <a:t>元组定义形式，对于</a:t>
            </a:r>
            <a:r>
              <a:rPr lang="en-US" altLang="zh-CN"/>
              <a:t>X(k)</a:t>
            </a:r>
            <a:r>
              <a:rPr lang="zh-CN" altLang="en-US"/>
              <a:t>，</a:t>
            </a:r>
            <a:r>
              <a:rPr lang="en-US" altLang="zh-CN"/>
              <a:t>k</a:t>
            </a:r>
            <a:r>
              <a:rPr lang="zh-CN" altLang="en-US"/>
              <a:t>表示行数，</a:t>
            </a:r>
            <a:r>
              <a:rPr lang="en-US" altLang="zh-CN"/>
              <a:t>X(k)</a:t>
            </a:r>
            <a:r>
              <a:rPr lang="zh-CN" altLang="en-US"/>
              <a:t>表示列数。当前皇后的二维坐标可以表示为</a:t>
            </a:r>
            <a:r>
              <a:rPr lang="en-US" altLang="zh-CN"/>
              <a:t>(k,X(k))</a:t>
            </a: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219AC3-F8E7-4290-98DB-B0A24327A6FA}"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418371-9D11-4F52-B8A7-F46179D524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9"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5"/>
            <a:ext cx="5872659"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9" y="1225462"/>
            <a:ext cx="12211803"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hasCustomPrompt="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74636"/>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pic>
        <p:nvPicPr>
          <p:cNvPr id="14" name="Picture 21" descr="jilin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64651" y="6165851"/>
            <a:ext cx="195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3"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hasCustomPrompt="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64255"/>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BEA97C73-4753-4E13-93B1-7B82872482E2}" type="slidenum">
              <a:rPr lang="en-US" altLang="zh-CN" smtClean="0"/>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aphicFrame>
        <p:nvGraphicFramePr>
          <p:cNvPr id="10" name="表格 9"/>
          <p:cNvGraphicFramePr>
            <a:graphicFrameLocks noGrp="1"/>
          </p:cNvGraphicFramePr>
          <p:nvPr/>
        </p:nvGraphicFramePr>
        <p:xfrm>
          <a:off x="7016099" y="3250773"/>
          <a:ext cx="949235" cy="396240"/>
        </p:xfrm>
        <a:graphic>
          <a:graphicData uri="http://schemas.openxmlformats.org/drawingml/2006/table">
            <a:tbl>
              <a:tblPr>
                <a:tableStyleId>{2D5ABB26-0587-4C30-8999-92F81FD0307C}</a:tableStyleId>
              </a:tblPr>
              <a:tblGrid>
                <a:gridCol w="949235"/>
              </a:tblGrid>
              <a:tr h="0">
                <a:tc>
                  <a:txBody>
                    <a:bodyPr/>
                    <a:lstStyle/>
                    <a:p>
                      <a:endParaRPr lang="zh-CN" altLang="en-US" sz="2000" dirty="0">
                        <a:latin typeface="幼圆" panose="02010509060101010101" pitchFamily="49" charset="-122"/>
                        <a:ea typeface="幼圆" panose="02010509060101010101" pitchFamily="49" charset="-122"/>
                      </a:endParaRPr>
                    </a:p>
                  </a:txBody>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71D394BF-9E36-43F8-AF1C-1DC3313A1B06}" type="slidenum">
              <a:rPr lang="en-US" altLang="zh-CN" smtClean="0"/>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EA97C73-4753-4E13-93B1-7B82872482E2}" type="slidenum">
              <a:rPr lang="en-US" altLang="zh-CN" smtClean="0"/>
            </a:fld>
            <a:endParaRPr lang="en-US" altLang="zh-CN"/>
          </a:p>
        </p:txBody>
      </p:sp>
      <p:sp>
        <p:nvSpPr>
          <p:cNvPr id="7" name="标题 1"/>
          <p:cNvSpPr>
            <a:spLocks noGrp="1"/>
          </p:cNvSpPr>
          <p:nvPr>
            <p:ph type="title" hasCustomPrompt="1"/>
          </p:nvPr>
        </p:nvSpPr>
        <p:spPr>
          <a:xfrm>
            <a:off x="838200" y="365127"/>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5"/>
            <a:ext cx="6172200" cy="447638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BEA97C73-4753-4E13-93B1-7B82872482E2}" type="slidenum">
              <a:rPr lang="en-US" altLang="zh-CN" smtClean="0"/>
            </a:fld>
            <a:endParaRPr lang="en-US" altLang="zh-CN"/>
          </a:p>
        </p:txBody>
      </p:sp>
      <p:sp>
        <p:nvSpPr>
          <p:cNvPr id="8" name="内容占位符 2"/>
          <p:cNvSpPr>
            <a:spLocks noGrp="1"/>
          </p:cNvSpPr>
          <p:nvPr>
            <p:ph idx="13" hasCustomPrompt="1"/>
          </p:nvPr>
        </p:nvSpPr>
        <p:spPr>
          <a:xfrm>
            <a:off x="839788" y="1384665"/>
            <a:ext cx="3932237" cy="4476387"/>
          </a:xfrm>
        </p:spPr>
        <p:txBody>
          <a:bodyPr/>
          <a:lstStyle>
            <a:lvl1pPr>
              <a:lnSpc>
                <a:spcPct val="110000"/>
              </a:lnSpc>
              <a:defRPr sz="2100"/>
            </a:lvl1pPr>
            <a:lvl2pPr>
              <a:lnSpc>
                <a:spcPct val="110000"/>
              </a:lnSpc>
              <a:buClr>
                <a:schemeClr val="accent1">
                  <a:lumMod val="60000"/>
                  <a:lumOff val="40000"/>
                </a:schemeClr>
              </a:buClr>
              <a:defRPr sz="1800"/>
            </a:lvl2pPr>
            <a:lvl3pPr>
              <a:lnSpc>
                <a:spcPct val="110000"/>
              </a:lnSpc>
              <a:buClr>
                <a:schemeClr val="accent1">
                  <a:lumMod val="60000"/>
                  <a:lumOff val="40000"/>
                </a:schemeClr>
              </a:buClr>
              <a:defRPr sz="1800"/>
            </a:lvl3pPr>
            <a:lvl4pPr>
              <a:lnSpc>
                <a:spcPct val="110000"/>
              </a:lnSpc>
              <a:buClr>
                <a:schemeClr val="accent1">
                  <a:lumMod val="60000"/>
                  <a:lumOff val="40000"/>
                </a:schemeClr>
              </a:buClr>
              <a:defRPr sz="1800"/>
            </a:lvl4pPr>
            <a:lvl5pPr>
              <a:lnSpc>
                <a:spcPct val="110000"/>
              </a:lnSpc>
              <a:buClr>
                <a:schemeClr val="accent1">
                  <a:lumMod val="60000"/>
                  <a:lumOff val="40000"/>
                </a:schemeClr>
              </a:buClr>
              <a:defRPr sz="18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9" name="标题 1"/>
          <p:cNvSpPr txBox="1"/>
          <p:nvPr/>
        </p:nvSpPr>
        <p:spPr>
          <a:xfrm>
            <a:off x="733697" y="129996"/>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z="2700" dirty="0"/>
              <a:t>单击此处编辑母版标题样式</a:t>
            </a:r>
            <a:r>
              <a:rPr lang="en-US" altLang="zh-CN" sz="2700" dirty="0" err="1"/>
              <a:t>abc</a:t>
            </a:r>
            <a:endParaRPr lang="zh-CN" altLang="en-US" sz="2700"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90"/>
            <a:ext cx="10515600" cy="1325563"/>
          </a:xfrm>
        </p:spPr>
        <p:txBody>
          <a:bodyPr>
            <a:normAutofit/>
          </a:bodyPr>
          <a:lstStyle>
            <a:lvl1pPr marL="0" algn="ctr" defTabSz="685800" rtl="0" eaLnBrk="1" latinLnBrk="0" hangingPunct="1">
              <a:defRPr lang="zh-CN" altLang="en-US" sz="405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EA97C73-4753-4E13-93B1-7B82872482E2}" type="slidenum">
              <a:rPr lang="en-US" altLang="zh-CN" smtClean="0"/>
            </a:fld>
            <a:endParaRPr lang="en-US" altLang="zh-CN"/>
          </a:p>
        </p:txBody>
      </p:sp>
      <p:sp>
        <p:nvSpPr>
          <p:cNvPr id="7" name="标题占位符 1"/>
          <p:cNvSpPr txBox="1">
            <a:spLocks noChangeArrowheads="1"/>
          </p:cNvSpPr>
          <p:nvPr>
            <p:custDataLst>
              <p:tags r:id="rId10"/>
            </p:custDataLst>
          </p:nvPr>
        </p:nvSpPr>
        <p:spPr bwMode="auto">
          <a:xfrm>
            <a:off x="501650" y="314420"/>
            <a:ext cx="10852151"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28575" rIns="57150" bIns="28575"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sz="27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685800" rtl="0" eaLnBrk="1" latinLnBrk="0" hangingPunct="1">
        <a:lnSpc>
          <a:spcPct val="90000"/>
        </a:lnSpc>
        <a:spcBef>
          <a:spcPct val="0"/>
        </a:spcBef>
        <a:buNone/>
        <a:defRPr sz="3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oleObject" Target="../embeddings/oleObject6.bin"/><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oleObject" Target="../embeddings/oleObject8.bin"/><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oleObject" Target="../embeddings/oleObject10.bin"/><Relationship Id="rId1"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oleObject" Target="../embeddings/oleObject13.bin"/><Relationship Id="rId2" Type="http://schemas.openxmlformats.org/officeDocument/2006/relationships/oleObject" Target="../embeddings/oleObject12.bin"/><Relationship Id="rId1" Type="http://schemas.openxmlformats.org/officeDocument/2006/relationships/oleObject" Target="../embeddings/oleObject11.bin"/></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oleObject" Target="../embeddings/oleObject16.bin"/><Relationship Id="rId2" Type="http://schemas.openxmlformats.org/officeDocument/2006/relationships/oleObject" Target="../embeddings/oleObject15.bin"/><Relationship Id="rId1"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normAutofit/>
          </a:bodyPr>
          <a:lstStyle/>
          <a:p>
            <a:r>
              <a:rPr lang="zh-CN" altLang="en-US" sz="4800" dirty="0"/>
              <a:t>第七章 回溯法</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1053" y="29275"/>
            <a:ext cx="10515600" cy="1325563"/>
          </a:xfrm>
        </p:spPr>
        <p:txBody>
          <a:bodyPr/>
          <a:lstStyle/>
          <a:p>
            <a:r>
              <a:rPr lang="en-US" altLang="zh-CN" sz="3200" dirty="0"/>
              <a:t>4-</a:t>
            </a:r>
            <a:r>
              <a:rPr lang="zh-CN" altLang="en-US" sz="3200" dirty="0"/>
              <a:t>皇后问题</a:t>
            </a:r>
            <a:endParaRPr lang="zh-CN" altLang="en-US" dirty="0"/>
          </a:p>
        </p:txBody>
      </p:sp>
      <p:sp>
        <p:nvSpPr>
          <p:cNvPr id="3" name="内容占位符 2"/>
          <p:cNvSpPr>
            <a:spLocks noGrp="1"/>
          </p:cNvSpPr>
          <p:nvPr>
            <p:ph idx="1"/>
          </p:nvPr>
        </p:nvSpPr>
        <p:spPr>
          <a:xfrm>
            <a:off x="263352" y="1052736"/>
            <a:ext cx="8748763" cy="5805264"/>
          </a:xfrm>
        </p:spPr>
        <p:txBody>
          <a:bodyPr>
            <a:normAutofit fontScale="77500" lnSpcReduction="20000"/>
          </a:bodyPr>
          <a:lstStyle/>
          <a:p>
            <a:pPr eaLnBrk="1" hangingPunct="1">
              <a:lnSpc>
                <a:spcPct val="150000"/>
              </a:lnSpc>
              <a:spcBef>
                <a:spcPct val="15000"/>
              </a:spcBef>
            </a:pPr>
            <a:r>
              <a:rPr kumimoji="1" lang="zh-CN" altLang="en-US" sz="2800" dirty="0"/>
              <a:t>问题描述：在</a:t>
            </a:r>
            <a:r>
              <a:rPr kumimoji="1" lang="en-US" altLang="zh-CN" sz="2800" dirty="0"/>
              <a:t>4*4</a:t>
            </a:r>
            <a:r>
              <a:rPr kumimoji="1" lang="zh-CN" altLang="en-US" sz="2800" dirty="0"/>
              <a:t>棋盘上放</a:t>
            </a:r>
            <a:r>
              <a:rPr kumimoji="1" lang="en-US" altLang="zh-CN" sz="2800" dirty="0"/>
              <a:t>4</a:t>
            </a:r>
            <a:r>
              <a:rPr kumimoji="1" lang="zh-CN" altLang="en-US" sz="2800" dirty="0"/>
              <a:t>个皇后</a:t>
            </a:r>
            <a:r>
              <a:rPr kumimoji="1" lang="en-US" altLang="zh-CN" sz="2800" dirty="0"/>
              <a:t>, </a:t>
            </a:r>
            <a:r>
              <a:rPr kumimoji="1" lang="zh-CN" altLang="en-US" sz="2800" dirty="0"/>
              <a:t>使每两个皇后之间都不能互相“攻击”</a:t>
            </a:r>
            <a:r>
              <a:rPr kumimoji="1" lang="en-US" altLang="zh-CN" sz="2800" dirty="0"/>
              <a:t>, </a:t>
            </a:r>
            <a:r>
              <a:rPr kumimoji="1" lang="zh-CN" altLang="en-US" sz="2800" dirty="0"/>
              <a:t>即每两个皇后都不能在同一行、同一列及同一条斜角线上。</a:t>
            </a:r>
            <a:endParaRPr kumimoji="1" lang="zh-CN" altLang="en-US" sz="2800" dirty="0"/>
          </a:p>
          <a:p>
            <a:pPr eaLnBrk="1" hangingPunct="1">
              <a:lnSpc>
                <a:spcPct val="150000"/>
              </a:lnSpc>
            </a:pPr>
            <a:r>
              <a:rPr kumimoji="1" lang="zh-CN" altLang="en-US" sz="2800" dirty="0"/>
              <a:t>回溯法准备工作</a:t>
            </a:r>
            <a:endParaRPr kumimoji="1" lang="en-US" altLang="zh-CN" sz="2800" dirty="0"/>
          </a:p>
          <a:p>
            <a:pPr lvl="1">
              <a:lnSpc>
                <a:spcPct val="150000"/>
              </a:lnSpc>
            </a:pPr>
            <a:r>
              <a:rPr kumimoji="1" lang="zh-CN" altLang="en-US" sz="3100" dirty="0"/>
              <a:t>确定元组表达形式：</a:t>
            </a:r>
            <a:endParaRPr kumimoji="1" lang="en-US" altLang="zh-CN" sz="3100" dirty="0"/>
          </a:p>
          <a:p>
            <a:pPr lvl="2">
              <a:lnSpc>
                <a:spcPct val="150000"/>
              </a:lnSpc>
            </a:pPr>
            <a:r>
              <a:rPr kumimoji="1" lang="zh-CN" altLang="en-US" sz="3100" dirty="0"/>
              <a:t>固定长元组，</a:t>
            </a:r>
            <a:r>
              <a:rPr kumimoji="1" lang="en-US" altLang="zh-CN" sz="3100" dirty="0">
                <a:solidFill>
                  <a:srgbClr val="FF0000"/>
                </a:solidFill>
              </a:rPr>
              <a:t>4-</a:t>
            </a:r>
            <a:r>
              <a:rPr kumimoji="1" lang="zh-CN" altLang="en-US" sz="3100" dirty="0">
                <a:solidFill>
                  <a:srgbClr val="FF0000"/>
                </a:solidFill>
              </a:rPr>
              <a:t>元组</a:t>
            </a:r>
            <a:r>
              <a:rPr kumimoji="1" lang="en-US" altLang="zh-CN" sz="3100" dirty="0">
                <a:solidFill>
                  <a:srgbClr val="FF0000"/>
                </a:solidFill>
              </a:rPr>
              <a:t>(x</a:t>
            </a:r>
            <a:r>
              <a:rPr kumimoji="1" lang="en-US" altLang="zh-CN" sz="3100" baseline="-25000" dirty="0">
                <a:solidFill>
                  <a:srgbClr val="FF0000"/>
                </a:solidFill>
              </a:rPr>
              <a:t>1</a:t>
            </a:r>
            <a:r>
              <a:rPr kumimoji="1" lang="zh-CN" altLang="en-US" sz="3100" baseline="-25000" dirty="0">
                <a:solidFill>
                  <a:srgbClr val="FF0000"/>
                </a:solidFill>
              </a:rPr>
              <a:t>，</a:t>
            </a:r>
            <a:r>
              <a:rPr kumimoji="1" lang="en-US" altLang="zh-CN" sz="3100" dirty="0">
                <a:solidFill>
                  <a:srgbClr val="FF0000"/>
                </a:solidFill>
              </a:rPr>
              <a:t> x</a:t>
            </a:r>
            <a:r>
              <a:rPr kumimoji="1" lang="en-US" altLang="zh-CN" sz="3100" baseline="-25000" dirty="0">
                <a:solidFill>
                  <a:srgbClr val="FF0000"/>
                </a:solidFill>
              </a:rPr>
              <a:t>2</a:t>
            </a:r>
            <a:r>
              <a:rPr kumimoji="1" lang="zh-CN" altLang="en-US" sz="3100" baseline="-25000" dirty="0">
                <a:solidFill>
                  <a:srgbClr val="FF0000"/>
                </a:solidFill>
              </a:rPr>
              <a:t>，</a:t>
            </a:r>
            <a:r>
              <a:rPr kumimoji="1" lang="en-US" altLang="zh-CN" sz="3100" dirty="0">
                <a:solidFill>
                  <a:srgbClr val="FF0000"/>
                </a:solidFill>
              </a:rPr>
              <a:t> x</a:t>
            </a:r>
            <a:r>
              <a:rPr kumimoji="1" lang="en-US" altLang="zh-CN" sz="3100" baseline="-25000" dirty="0">
                <a:solidFill>
                  <a:srgbClr val="FF0000"/>
                </a:solidFill>
              </a:rPr>
              <a:t>3 </a:t>
            </a:r>
            <a:r>
              <a:rPr kumimoji="1" lang="zh-CN" altLang="en-US" sz="3100" baseline="-25000" dirty="0">
                <a:solidFill>
                  <a:srgbClr val="FF0000"/>
                </a:solidFill>
              </a:rPr>
              <a:t>，</a:t>
            </a:r>
            <a:r>
              <a:rPr kumimoji="1" lang="en-US" altLang="zh-CN" sz="3100" dirty="0">
                <a:solidFill>
                  <a:srgbClr val="FF0000"/>
                </a:solidFill>
              </a:rPr>
              <a:t>x</a:t>
            </a:r>
            <a:r>
              <a:rPr kumimoji="1" lang="en-US" altLang="zh-CN" sz="3100" baseline="-25000" dirty="0">
                <a:solidFill>
                  <a:srgbClr val="FF0000"/>
                </a:solidFill>
              </a:rPr>
              <a:t>4</a:t>
            </a:r>
            <a:r>
              <a:rPr kumimoji="1" lang="en-US" altLang="zh-CN" sz="3100" dirty="0">
                <a:solidFill>
                  <a:srgbClr val="FF0000"/>
                </a:solidFill>
              </a:rPr>
              <a:t>)</a:t>
            </a:r>
            <a:r>
              <a:rPr kumimoji="1" lang="zh-CN" altLang="en-US" sz="3100" dirty="0"/>
              <a:t>，</a:t>
            </a:r>
            <a:r>
              <a:rPr kumimoji="1" lang="en-US" altLang="zh-CN" sz="3100" dirty="0" err="1"/>
              <a:t>i</a:t>
            </a:r>
            <a:r>
              <a:rPr kumimoji="1" lang="zh-CN" altLang="en-US" sz="3100" dirty="0"/>
              <a:t>皇后放在</a:t>
            </a:r>
            <a:r>
              <a:rPr kumimoji="1" lang="en-US" altLang="zh-CN" sz="3100" dirty="0" err="1"/>
              <a:t>i</a:t>
            </a:r>
            <a:r>
              <a:rPr kumimoji="1" lang="zh-CN" altLang="en-US" sz="3100" dirty="0"/>
              <a:t> 行</a:t>
            </a:r>
            <a:r>
              <a:rPr kumimoji="1" lang="en-US" altLang="zh-CN" sz="3100" dirty="0"/>
              <a:t>x</a:t>
            </a:r>
            <a:r>
              <a:rPr kumimoji="1" lang="en-US" altLang="zh-CN" sz="3100" baseline="-25000" dirty="0"/>
              <a:t>i</a:t>
            </a:r>
            <a:r>
              <a:rPr kumimoji="1" lang="zh-CN" altLang="en-US" sz="3100" baseline="-25000" dirty="0"/>
              <a:t> </a:t>
            </a:r>
            <a:r>
              <a:rPr kumimoji="1" lang="zh-CN" altLang="en-US" sz="3100" dirty="0"/>
              <a:t>列。</a:t>
            </a:r>
            <a:endParaRPr kumimoji="1" lang="en-US" altLang="zh-CN" sz="3100" dirty="0"/>
          </a:p>
          <a:p>
            <a:pPr lvl="1">
              <a:lnSpc>
                <a:spcPct val="150000"/>
              </a:lnSpc>
            </a:pPr>
            <a:r>
              <a:rPr kumimoji="1" lang="zh-CN" altLang="en-US" sz="3100" dirty="0"/>
              <a:t>确定约束条件：</a:t>
            </a:r>
            <a:endParaRPr kumimoji="1" lang="zh-CN" altLang="en-US" sz="3100" dirty="0"/>
          </a:p>
          <a:p>
            <a:pPr lvl="2">
              <a:lnSpc>
                <a:spcPct val="150000"/>
              </a:lnSpc>
            </a:pPr>
            <a:r>
              <a:rPr kumimoji="1" lang="zh-CN" altLang="en-US" sz="3100" dirty="0">
                <a:solidFill>
                  <a:srgbClr val="FF0000"/>
                </a:solidFill>
              </a:rPr>
              <a:t>显式约束</a:t>
            </a:r>
            <a:r>
              <a:rPr kumimoji="1" lang="en-US" altLang="zh-CN" sz="3100" dirty="0"/>
              <a:t>:</a:t>
            </a:r>
            <a:r>
              <a:rPr kumimoji="1" lang="en-US" altLang="zh-CN" sz="3100" dirty="0">
                <a:solidFill>
                  <a:schemeClr val="hlink"/>
                </a:solidFill>
              </a:rPr>
              <a:t> </a:t>
            </a:r>
            <a:r>
              <a:rPr kumimoji="1" lang="en-US" altLang="zh-CN" sz="3100" dirty="0"/>
              <a:t>S</a:t>
            </a:r>
            <a:r>
              <a:rPr kumimoji="1" lang="en-US" altLang="zh-CN" sz="3100" baseline="-25000" dirty="0"/>
              <a:t>i</a:t>
            </a:r>
            <a:r>
              <a:rPr kumimoji="1" lang="en-US" altLang="zh-CN" sz="3100" dirty="0"/>
              <a:t>={1, 2, 3, 4</a:t>
            </a:r>
            <a:r>
              <a:rPr kumimoji="1" lang="zh-CN" altLang="en-US" sz="3100" dirty="0"/>
              <a:t> </a:t>
            </a:r>
            <a:r>
              <a:rPr kumimoji="1" lang="en-US" altLang="zh-CN" sz="3100" dirty="0"/>
              <a:t>}, 1≤i≤4</a:t>
            </a:r>
            <a:endParaRPr kumimoji="1" lang="en-US" altLang="zh-CN" sz="3100" dirty="0"/>
          </a:p>
          <a:p>
            <a:pPr lvl="2">
              <a:lnSpc>
                <a:spcPct val="150000"/>
              </a:lnSpc>
            </a:pPr>
            <a:r>
              <a:rPr kumimoji="1" lang="zh-CN" altLang="en-US" sz="3100" dirty="0">
                <a:solidFill>
                  <a:srgbClr val="FF0000"/>
                </a:solidFill>
              </a:rPr>
              <a:t>隐式约束</a:t>
            </a:r>
            <a:r>
              <a:rPr kumimoji="1" lang="en-US" altLang="zh-CN" sz="3100" dirty="0"/>
              <a:t>:</a:t>
            </a:r>
            <a:r>
              <a:rPr kumimoji="1" lang="en-US" altLang="zh-CN" sz="3100" dirty="0">
                <a:solidFill>
                  <a:schemeClr val="hlink"/>
                </a:solidFill>
              </a:rPr>
              <a:t> </a:t>
            </a:r>
            <a:r>
              <a:rPr kumimoji="1" lang="zh-CN" altLang="en-US" sz="3100" dirty="0"/>
              <a:t>没有两个</a:t>
            </a:r>
            <a:r>
              <a:rPr kumimoji="1" lang="en-US" altLang="zh-CN" sz="3100" dirty="0"/>
              <a:t>x</a:t>
            </a:r>
            <a:r>
              <a:rPr kumimoji="1" lang="en-US" altLang="zh-CN" sz="3100" baseline="-25000" dirty="0"/>
              <a:t>i</a:t>
            </a:r>
            <a:r>
              <a:rPr kumimoji="1" lang="zh-CN" altLang="en-US" sz="3100" dirty="0"/>
              <a:t>可以相同</a:t>
            </a:r>
            <a:r>
              <a:rPr kumimoji="1" lang="en-US" altLang="zh-CN" sz="3100" dirty="0"/>
              <a:t>, </a:t>
            </a:r>
            <a:r>
              <a:rPr kumimoji="1" lang="zh-CN" altLang="en-US" sz="3100" dirty="0"/>
              <a:t>且没有两个皇后可以在同一条斜角线上。</a:t>
            </a:r>
            <a:endParaRPr kumimoji="1" lang="en-US" altLang="zh-CN" sz="3100" dirty="0"/>
          </a:p>
          <a:p>
            <a:pPr lvl="1">
              <a:lnSpc>
                <a:spcPct val="160000"/>
              </a:lnSpc>
              <a:spcBef>
                <a:spcPts val="0"/>
              </a:spcBef>
            </a:pPr>
            <a:r>
              <a:rPr kumimoji="1" lang="zh-CN" altLang="en-US" sz="3100" dirty="0"/>
              <a:t>检验问题满足多米诺性质</a:t>
            </a:r>
            <a:endParaRPr kumimoji="1" lang="en-US" altLang="zh-CN" sz="3100" dirty="0"/>
          </a:p>
          <a:p>
            <a:pPr lvl="1">
              <a:lnSpc>
                <a:spcPct val="160000"/>
              </a:lnSpc>
              <a:spcBef>
                <a:spcPts val="0"/>
              </a:spcBef>
            </a:pPr>
            <a:r>
              <a:rPr kumimoji="1" lang="zh-CN" altLang="en-US" sz="3100" dirty="0"/>
              <a:t>确定解空间树</a:t>
            </a:r>
            <a:endParaRPr kumimoji="1" lang="zh-CN" altLang="en-US" sz="31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10" name="Text Box 108"/>
          <p:cNvSpPr txBox="1">
            <a:spLocks noChangeArrowheads="1"/>
          </p:cNvSpPr>
          <p:nvPr/>
        </p:nvSpPr>
        <p:spPr bwMode="auto">
          <a:xfrm>
            <a:off x="9637502" y="872204"/>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t>(2,4,1,3)</a:t>
            </a:r>
            <a:endParaRPr lang="en-US" altLang="zh-CN" sz="2400" dirty="0"/>
          </a:p>
        </p:txBody>
      </p:sp>
      <p:graphicFrame>
        <p:nvGraphicFramePr>
          <p:cNvPr id="9" name="表格 10"/>
          <p:cNvGraphicFramePr>
            <a:graphicFrameLocks noGrp="1"/>
          </p:cNvGraphicFramePr>
          <p:nvPr/>
        </p:nvGraphicFramePr>
        <p:xfrm>
          <a:off x="9192344" y="1527005"/>
          <a:ext cx="2563616" cy="1859228"/>
        </p:xfrm>
        <a:graphic>
          <a:graphicData uri="http://schemas.openxmlformats.org/drawingml/2006/table">
            <a:tbl>
              <a:tblPr firstRow="1" bandRow="1">
                <a:tableStyleId>{5C22544A-7EE6-4342-B048-85BDC9FD1C3A}</a:tableStyleId>
              </a:tblPr>
              <a:tblGrid>
                <a:gridCol w="640904"/>
                <a:gridCol w="640904"/>
                <a:gridCol w="640904"/>
                <a:gridCol w="640904"/>
              </a:tblGrid>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kern="1200" dirty="0">
                          <a:solidFill>
                            <a:schemeClr val="tx1"/>
                          </a:solidFill>
                          <a:ea typeface="幼圆" panose="02010509060101010101" pitchFamily="49" charset="-122"/>
                          <a:cs typeface="+mn-cs"/>
                        </a:rPr>
                        <a:t>Q</a:t>
                      </a:r>
                      <a:endParaRPr lang="zh-CN" altLang="en-US" sz="2000" kern="1200" dirty="0">
                        <a:solidFill>
                          <a:schemeClr val="tx1"/>
                        </a:solidFill>
                        <a:ea typeface="幼圆" panose="020105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807">
                <a:tc>
                  <a:txBody>
                    <a:bodyPr/>
                    <a:lstStyle/>
                    <a:p>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4807">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000" b="1" dirty="0">
                          <a:solidFill>
                            <a:schemeClr val="tx1"/>
                          </a:solidFill>
                        </a:rPr>
                        <a:t>Q</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圆角矩形标注 10"/>
          <p:cNvSpPr/>
          <p:nvPr/>
        </p:nvSpPr>
        <p:spPr>
          <a:xfrm>
            <a:off x="9366757" y="3812434"/>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解空间</a:t>
            </a:r>
            <a:r>
              <a:rPr lang="zh-CN" altLang="en-US" sz="2400" b="1" dirty="0">
                <a:solidFill>
                  <a:srgbClr val="FF0000"/>
                </a:solidFill>
                <a:latin typeface="幼圆" panose="02010509060101010101" pitchFamily="49" charset="-122"/>
                <a:ea typeface="幼圆" panose="02010509060101010101" pitchFamily="49" charset="-122"/>
              </a:rPr>
              <a:t>：</a:t>
            </a:r>
            <a:r>
              <a:rPr lang="en-US" altLang="zh-CN" sz="2400" b="1" dirty="0">
                <a:solidFill>
                  <a:srgbClr val="FF0000"/>
                </a:solidFill>
              </a:rPr>
              <a:t> 4</a:t>
            </a:r>
            <a:r>
              <a:rPr lang="en-US" altLang="zh-CN" sz="2400" b="1" baseline="30000" dirty="0">
                <a:solidFill>
                  <a:srgbClr val="FF0000"/>
                </a:solidFill>
              </a:rPr>
              <a:t>4</a:t>
            </a:r>
            <a:endParaRPr lang="zh-CN" altLang="en-US" sz="2400" b="1" dirty="0">
              <a:solidFill>
                <a:srgbClr val="FF0000"/>
              </a:solidFill>
              <a:latin typeface="幼圆" panose="02010509060101010101" pitchFamily="49" charset="-122"/>
              <a:ea typeface="幼圆" panose="02010509060101010101" pitchFamily="49" charset="-122"/>
            </a:endParaRPr>
          </a:p>
        </p:txBody>
      </p:sp>
      <p:sp>
        <p:nvSpPr>
          <p:cNvPr id="12" name="圆角矩形标注 11"/>
          <p:cNvSpPr/>
          <p:nvPr/>
        </p:nvSpPr>
        <p:spPr>
          <a:xfrm>
            <a:off x="9366757" y="4698238"/>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解空间</a:t>
            </a:r>
            <a:r>
              <a:rPr lang="zh-CN" altLang="en-US" sz="2400" b="1" dirty="0">
                <a:solidFill>
                  <a:srgbClr val="FF0000"/>
                </a:solidFill>
                <a:latin typeface="幼圆" panose="02010509060101010101" pitchFamily="49" charset="-122"/>
                <a:ea typeface="幼圆" panose="02010509060101010101" pitchFamily="49" charset="-122"/>
              </a:rPr>
              <a:t>：</a:t>
            </a:r>
            <a:r>
              <a:rPr lang="en-US" altLang="zh-CN" sz="2400" b="1" dirty="0">
                <a:solidFill>
                  <a:srgbClr val="FF0000"/>
                </a:solidFill>
              </a:rPr>
              <a:t> </a:t>
            </a:r>
            <a:r>
              <a:rPr lang="en-US" altLang="zh-CN" sz="2400" dirty="0">
                <a:solidFill>
                  <a:srgbClr val="FF0000"/>
                </a:solidFill>
                <a:latin typeface="幼圆" panose="02010509060101010101" pitchFamily="49" charset="-122"/>
                <a:ea typeface="幼圆" panose="02010509060101010101" pitchFamily="49" charset="-122"/>
              </a:rPr>
              <a:t>4</a:t>
            </a:r>
            <a:r>
              <a:rPr lang="zh-CN" altLang="en-US" sz="2400" dirty="0">
                <a:solidFill>
                  <a:srgbClr val="FF0000"/>
                </a:solidFill>
                <a:latin typeface="幼圆" panose="02010509060101010101" pitchFamily="49" charset="-122"/>
                <a:ea typeface="幼圆" panose="02010509060101010101" pitchFamily="49" charset="-122"/>
              </a:rPr>
              <a:t>！</a:t>
            </a:r>
            <a:endParaRPr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en-US" altLang="zh-CN" sz="3200" dirty="0"/>
              <a:t> 4-</a:t>
            </a:r>
            <a:r>
              <a:rPr lang="zh-CN" altLang="en-US" sz="3200" dirty="0"/>
              <a:t>皇后问题的解空间树</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9" name="内容占位符 8"/>
          <p:cNvSpPr>
            <a:spLocks noGrp="1"/>
          </p:cNvSpPr>
          <p:nvPr>
            <p:ph idx="1"/>
          </p:nvPr>
        </p:nvSpPr>
        <p:spPr>
          <a:xfrm>
            <a:off x="784153" y="1187932"/>
            <a:ext cx="10213809" cy="603509"/>
          </a:xfrm>
        </p:spPr>
        <p:txBody>
          <a:bodyPr/>
          <a:lstStyle/>
          <a:p>
            <a:r>
              <a:rPr kumimoji="1" lang="en-US" altLang="zh-CN" sz="2400" dirty="0"/>
              <a:t>n=4</a:t>
            </a:r>
            <a:r>
              <a:rPr kumimoji="1" lang="zh-CN" altLang="en-US" sz="2400" dirty="0"/>
              <a:t>时，叶节点个数</a:t>
            </a:r>
            <a:r>
              <a:rPr kumimoji="1" lang="en-US" altLang="zh-CN" sz="2400" dirty="0"/>
              <a:t>=4</a:t>
            </a:r>
            <a:r>
              <a:rPr kumimoji="1" lang="zh-CN" altLang="en-US" sz="2400" dirty="0"/>
              <a:t>！</a:t>
            </a:r>
            <a:r>
              <a:rPr kumimoji="1" lang="en-US" altLang="zh-CN" sz="2400" dirty="0"/>
              <a:t>=24</a:t>
            </a:r>
            <a:r>
              <a:rPr kumimoji="1" lang="zh-CN" altLang="en-US" sz="2400" dirty="0"/>
              <a:t>，解空间是从根节点到叶节点的所有路径。</a:t>
            </a:r>
            <a:endParaRPr kumimoji="1" lang="zh-CN" altLang="en-US" sz="2400" dirty="0"/>
          </a:p>
          <a:p>
            <a:endParaRPr lang="zh-CN" altLang="en-US" dirty="0"/>
          </a:p>
        </p:txBody>
      </p:sp>
      <p:grpSp>
        <p:nvGrpSpPr>
          <p:cNvPr id="11" name="Group 176"/>
          <p:cNvGrpSpPr/>
          <p:nvPr/>
        </p:nvGrpSpPr>
        <p:grpSpPr bwMode="auto">
          <a:xfrm>
            <a:off x="1127448" y="1969262"/>
            <a:ext cx="7924800" cy="4132263"/>
            <a:chOff x="0" y="1141"/>
            <a:chExt cx="5628" cy="2939"/>
          </a:xfrm>
        </p:grpSpPr>
        <p:sp>
          <p:nvSpPr>
            <p:cNvPr id="12" name="Oval 4"/>
            <p:cNvSpPr>
              <a:spLocks noChangeArrowheads="1"/>
            </p:cNvSpPr>
            <p:nvPr/>
          </p:nvSpPr>
          <p:spPr bwMode="auto">
            <a:xfrm>
              <a:off x="2892" y="1141"/>
              <a:ext cx="288" cy="21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a:t>
              </a:r>
              <a:endParaRPr kumimoji="1" lang="en-US" altLang="zh-CN" sz="2000" dirty="0">
                <a:latin typeface="Times New Roman" panose="02020603050405020304" pitchFamily="18" charset="0"/>
              </a:endParaRPr>
            </a:p>
          </p:txBody>
        </p:sp>
        <p:grpSp>
          <p:nvGrpSpPr>
            <p:cNvPr id="13" name="Group 123"/>
            <p:cNvGrpSpPr/>
            <p:nvPr/>
          </p:nvGrpSpPr>
          <p:grpSpPr bwMode="auto">
            <a:xfrm>
              <a:off x="2676" y="2732"/>
              <a:ext cx="756" cy="1346"/>
              <a:chOff x="2724" y="2590"/>
              <a:chExt cx="756" cy="1346"/>
            </a:xfrm>
          </p:grpSpPr>
          <p:sp>
            <p:nvSpPr>
              <p:cNvPr id="117" name="Oval 45"/>
              <p:cNvSpPr>
                <a:spLocks noChangeArrowheads="1"/>
              </p:cNvSpPr>
              <p:nvPr/>
            </p:nvSpPr>
            <p:spPr bwMode="auto">
              <a:xfrm>
                <a:off x="277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20</a:t>
                </a:r>
                <a:endParaRPr kumimoji="1" lang="en-US" altLang="zh-CN" sz="2000" dirty="0">
                  <a:latin typeface="Times New Roman" panose="02020603050405020304" pitchFamily="18" charset="0"/>
                </a:endParaRPr>
              </a:p>
            </p:txBody>
          </p:sp>
          <p:sp>
            <p:nvSpPr>
              <p:cNvPr id="118" name="Oval 46"/>
              <p:cNvSpPr>
                <a:spLocks noChangeArrowheads="1"/>
              </p:cNvSpPr>
              <p:nvPr/>
            </p:nvSpPr>
            <p:spPr bwMode="auto">
              <a:xfrm>
                <a:off x="2772" y="3648"/>
                <a:ext cx="288" cy="288"/>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21</a:t>
                </a:r>
                <a:endParaRPr kumimoji="1" lang="en-US" altLang="zh-CN" sz="2000" dirty="0">
                  <a:latin typeface="Times New Roman" panose="02020603050405020304" pitchFamily="18" charset="0"/>
                </a:endParaRPr>
              </a:p>
            </p:txBody>
          </p:sp>
          <p:sp>
            <p:nvSpPr>
              <p:cNvPr id="119" name="Oval 47"/>
              <p:cNvSpPr>
                <a:spLocks noChangeArrowheads="1"/>
              </p:cNvSpPr>
              <p:nvPr/>
            </p:nvSpPr>
            <p:spPr bwMode="auto">
              <a:xfrm>
                <a:off x="319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22</a:t>
                </a:r>
                <a:endParaRPr kumimoji="1" lang="en-US" altLang="zh-CN" sz="2000" dirty="0">
                  <a:latin typeface="Times New Roman" panose="02020603050405020304" pitchFamily="18" charset="0"/>
                </a:endParaRPr>
              </a:p>
            </p:txBody>
          </p:sp>
          <p:sp>
            <p:nvSpPr>
              <p:cNvPr id="120" name="Oval 48"/>
              <p:cNvSpPr>
                <a:spLocks noChangeArrowheads="1"/>
              </p:cNvSpPr>
              <p:nvPr/>
            </p:nvSpPr>
            <p:spPr bwMode="auto">
              <a:xfrm>
                <a:off x="3192"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23</a:t>
                </a:r>
                <a:endParaRPr kumimoji="1" lang="en-US" altLang="zh-CN" sz="2000" dirty="0">
                  <a:latin typeface="Times New Roman" panose="02020603050405020304" pitchFamily="18" charset="0"/>
                </a:endParaRPr>
              </a:p>
            </p:txBody>
          </p:sp>
          <p:sp>
            <p:nvSpPr>
              <p:cNvPr id="121" name="Line 49"/>
              <p:cNvSpPr>
                <a:spLocks noChangeShapeType="1"/>
              </p:cNvSpPr>
              <p:nvPr/>
            </p:nvSpPr>
            <p:spPr bwMode="auto">
              <a:xfrm>
                <a:off x="2928"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2" name="Line 50"/>
              <p:cNvSpPr>
                <a:spLocks noChangeShapeType="1"/>
              </p:cNvSpPr>
              <p:nvPr/>
            </p:nvSpPr>
            <p:spPr bwMode="auto">
              <a:xfrm>
                <a:off x="3336" y="3312"/>
                <a:ext cx="24"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3" name="Text Box 51"/>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124" name="Text Box 52"/>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25" name="Line 53"/>
              <p:cNvSpPr>
                <a:spLocks noChangeShapeType="1"/>
              </p:cNvSpPr>
              <p:nvPr/>
            </p:nvSpPr>
            <p:spPr bwMode="auto">
              <a:xfrm flipH="1">
                <a:off x="2976" y="2590"/>
                <a:ext cx="168"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6" name="Line 54"/>
              <p:cNvSpPr>
                <a:spLocks noChangeShapeType="1"/>
              </p:cNvSpPr>
              <p:nvPr/>
            </p:nvSpPr>
            <p:spPr bwMode="auto">
              <a:xfrm>
                <a:off x="3144" y="2590"/>
                <a:ext cx="216"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7" name="Text Box 55"/>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128" name="Text Box 56"/>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grpSp>
        <p:sp>
          <p:nvSpPr>
            <p:cNvPr id="14" name="Line 79"/>
            <p:cNvSpPr>
              <a:spLocks noChangeShapeType="1"/>
            </p:cNvSpPr>
            <p:nvPr/>
          </p:nvSpPr>
          <p:spPr bwMode="auto">
            <a:xfrm flipH="1">
              <a:off x="4512" y="2732"/>
              <a:ext cx="252"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nvGrpSpPr>
            <p:cNvPr id="15" name="Group 83"/>
            <p:cNvGrpSpPr/>
            <p:nvPr/>
          </p:nvGrpSpPr>
          <p:grpSpPr bwMode="auto">
            <a:xfrm>
              <a:off x="288" y="2026"/>
              <a:ext cx="1968" cy="706"/>
              <a:chOff x="324" y="1140"/>
              <a:chExt cx="1968" cy="852"/>
            </a:xfrm>
          </p:grpSpPr>
          <p:sp>
            <p:nvSpPr>
              <p:cNvPr id="108" name="Oval 84"/>
              <p:cNvSpPr>
                <a:spLocks noChangeArrowheads="1"/>
              </p:cNvSpPr>
              <p:nvPr/>
            </p:nvSpPr>
            <p:spPr bwMode="auto">
              <a:xfrm>
                <a:off x="324"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109" name="Oval 85"/>
              <p:cNvSpPr>
                <a:spLocks noChangeArrowheads="1"/>
              </p:cNvSpPr>
              <p:nvPr/>
            </p:nvSpPr>
            <p:spPr bwMode="auto">
              <a:xfrm>
                <a:off x="1164"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8</a:t>
                </a:r>
                <a:endParaRPr kumimoji="1" lang="en-US" altLang="zh-CN" sz="2000" dirty="0">
                  <a:latin typeface="Times New Roman" panose="02020603050405020304" pitchFamily="18" charset="0"/>
                </a:endParaRPr>
              </a:p>
            </p:txBody>
          </p:sp>
          <p:sp>
            <p:nvSpPr>
              <p:cNvPr id="110" name="Oval 86"/>
              <p:cNvSpPr>
                <a:spLocks noChangeArrowheads="1"/>
              </p:cNvSpPr>
              <p:nvPr/>
            </p:nvSpPr>
            <p:spPr bwMode="auto">
              <a:xfrm>
                <a:off x="2004"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13</a:t>
                </a:r>
                <a:endParaRPr kumimoji="1" lang="en-US" altLang="zh-CN" sz="2000" dirty="0">
                  <a:latin typeface="Times New Roman" panose="02020603050405020304" pitchFamily="18" charset="0"/>
                </a:endParaRPr>
              </a:p>
            </p:txBody>
          </p:sp>
          <p:sp>
            <p:nvSpPr>
              <p:cNvPr id="111" name="Line 87"/>
              <p:cNvSpPr>
                <a:spLocks noChangeShapeType="1"/>
              </p:cNvSpPr>
              <p:nvPr/>
            </p:nvSpPr>
            <p:spPr bwMode="auto">
              <a:xfrm flipH="1">
                <a:off x="456" y="1140"/>
                <a:ext cx="840"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8"/>
              <p:cNvSpPr>
                <a:spLocks noChangeShapeType="1"/>
              </p:cNvSpPr>
              <p:nvPr/>
            </p:nvSpPr>
            <p:spPr bwMode="auto">
              <a:xfrm>
                <a:off x="1308" y="1140"/>
                <a:ext cx="0"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3" name="Line 89"/>
              <p:cNvSpPr>
                <a:spLocks noChangeShapeType="1"/>
              </p:cNvSpPr>
              <p:nvPr/>
            </p:nvSpPr>
            <p:spPr bwMode="auto">
              <a:xfrm>
                <a:off x="1320" y="1140"/>
                <a:ext cx="828"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4" name="Text Box 90"/>
              <p:cNvSpPr txBox="1">
                <a:spLocks noChangeArrowheads="1"/>
              </p:cNvSpPr>
              <p:nvPr/>
            </p:nvSpPr>
            <p:spPr bwMode="auto">
              <a:xfrm>
                <a:off x="613" y="1272"/>
                <a:ext cx="16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Times New Roman" panose="02020603050405020304" pitchFamily="18" charset="0"/>
                </a:endParaRPr>
              </a:p>
            </p:txBody>
          </p:sp>
          <p:sp>
            <p:nvSpPr>
              <p:cNvPr id="115" name="Text Box 91"/>
              <p:cNvSpPr txBox="1">
                <a:spLocks noChangeArrowheads="1"/>
              </p:cNvSpPr>
              <p:nvPr/>
            </p:nvSpPr>
            <p:spPr bwMode="auto">
              <a:xfrm>
                <a:off x="1128" y="1259"/>
                <a:ext cx="1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16" name="Text Box 92"/>
              <p:cNvSpPr txBox="1">
                <a:spLocks noChangeArrowheads="1"/>
              </p:cNvSpPr>
              <p:nvPr/>
            </p:nvSpPr>
            <p:spPr bwMode="auto">
              <a:xfrm>
                <a:off x="1728" y="1246"/>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grpSp>
        <p:grpSp>
          <p:nvGrpSpPr>
            <p:cNvPr id="16" name="Group 122"/>
            <p:cNvGrpSpPr/>
            <p:nvPr/>
          </p:nvGrpSpPr>
          <p:grpSpPr bwMode="auto">
            <a:xfrm>
              <a:off x="2952" y="2026"/>
              <a:ext cx="2136" cy="2031"/>
              <a:chOff x="3000" y="1884"/>
              <a:chExt cx="2136" cy="2031"/>
            </a:xfrm>
          </p:grpSpPr>
          <p:sp>
            <p:nvSpPr>
              <p:cNvPr id="87" name="Oval 71"/>
              <p:cNvSpPr>
                <a:spLocks noChangeArrowheads="1"/>
              </p:cNvSpPr>
              <p:nvPr/>
            </p:nvSpPr>
            <p:spPr bwMode="auto">
              <a:xfrm>
                <a:off x="4416"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30</a:t>
                </a:r>
                <a:endParaRPr kumimoji="1" lang="en-US" altLang="zh-CN" sz="2000" dirty="0">
                  <a:latin typeface="Times New Roman" panose="02020603050405020304" pitchFamily="18" charset="0"/>
                </a:endParaRPr>
              </a:p>
            </p:txBody>
          </p:sp>
          <p:sp>
            <p:nvSpPr>
              <p:cNvPr id="88" name="Oval 72"/>
              <p:cNvSpPr>
                <a:spLocks noChangeArrowheads="1"/>
              </p:cNvSpPr>
              <p:nvPr/>
            </p:nvSpPr>
            <p:spPr bwMode="auto">
              <a:xfrm>
                <a:off x="4416"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31</a:t>
                </a:r>
                <a:endParaRPr kumimoji="1" lang="en-US" altLang="zh-CN" sz="2000" dirty="0">
                  <a:latin typeface="Times New Roman" panose="02020603050405020304" pitchFamily="18" charset="0"/>
                </a:endParaRPr>
              </a:p>
            </p:txBody>
          </p:sp>
          <p:sp>
            <p:nvSpPr>
              <p:cNvPr id="89" name="Oval 73"/>
              <p:cNvSpPr>
                <a:spLocks noChangeArrowheads="1"/>
              </p:cNvSpPr>
              <p:nvPr/>
            </p:nvSpPr>
            <p:spPr bwMode="auto">
              <a:xfrm>
                <a:off x="4848"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32</a:t>
                </a:r>
                <a:endParaRPr kumimoji="1" lang="en-US" altLang="zh-CN" sz="2000" dirty="0">
                  <a:latin typeface="Times New Roman" panose="02020603050405020304" pitchFamily="18" charset="0"/>
                </a:endParaRPr>
              </a:p>
            </p:txBody>
          </p:sp>
          <p:sp>
            <p:nvSpPr>
              <p:cNvPr id="90" name="Oval 74"/>
              <p:cNvSpPr>
                <a:spLocks noChangeArrowheads="1"/>
              </p:cNvSpPr>
              <p:nvPr/>
            </p:nvSpPr>
            <p:spPr bwMode="auto">
              <a:xfrm>
                <a:off x="4848"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33</a:t>
                </a:r>
                <a:endParaRPr kumimoji="1" lang="en-US" altLang="zh-CN" sz="2000" dirty="0">
                  <a:latin typeface="Times New Roman" panose="02020603050405020304" pitchFamily="18" charset="0"/>
                </a:endParaRPr>
              </a:p>
            </p:txBody>
          </p:sp>
          <p:sp>
            <p:nvSpPr>
              <p:cNvPr id="91" name="Line 75"/>
              <p:cNvSpPr>
                <a:spLocks noChangeShapeType="1"/>
              </p:cNvSpPr>
              <p:nvPr/>
            </p:nvSpPr>
            <p:spPr bwMode="auto">
              <a:xfrm>
                <a:off x="4560"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 name="Line 76"/>
              <p:cNvSpPr>
                <a:spLocks noChangeShapeType="1"/>
              </p:cNvSpPr>
              <p:nvPr/>
            </p:nvSpPr>
            <p:spPr bwMode="auto">
              <a:xfrm>
                <a:off x="4992"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3" name="Text Box 77"/>
              <p:cNvSpPr txBox="1">
                <a:spLocks noChangeArrowheads="1"/>
              </p:cNvSpPr>
              <p:nvPr/>
            </p:nvSpPr>
            <p:spPr bwMode="auto">
              <a:xfrm>
                <a:off x="4368" y="3360"/>
                <a:ext cx="16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94" name="Text Box 78"/>
              <p:cNvSpPr txBox="1">
                <a:spLocks noChangeArrowheads="1"/>
              </p:cNvSpPr>
              <p:nvPr/>
            </p:nvSpPr>
            <p:spPr bwMode="auto">
              <a:xfrm>
                <a:off x="4813" y="3360"/>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95" name="Line 80"/>
              <p:cNvSpPr>
                <a:spLocks noChangeShapeType="1"/>
              </p:cNvSpPr>
              <p:nvPr/>
            </p:nvSpPr>
            <p:spPr bwMode="auto">
              <a:xfrm>
                <a:off x="4812" y="2590"/>
                <a:ext cx="180"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 name="Text Box 81"/>
              <p:cNvSpPr txBox="1">
                <a:spLocks noChangeArrowheads="1"/>
              </p:cNvSpPr>
              <p:nvPr/>
            </p:nvSpPr>
            <p:spPr bwMode="auto">
              <a:xfrm>
                <a:off x="4464" y="2640"/>
                <a:ext cx="16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97" name="Text Box 82"/>
              <p:cNvSpPr txBox="1">
                <a:spLocks noChangeArrowheads="1"/>
              </p:cNvSpPr>
              <p:nvPr/>
            </p:nvSpPr>
            <p:spPr bwMode="auto">
              <a:xfrm>
                <a:off x="4896" y="2640"/>
                <a:ext cx="16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grpSp>
            <p:nvGrpSpPr>
              <p:cNvPr id="98" name="Group 93"/>
              <p:cNvGrpSpPr/>
              <p:nvPr/>
            </p:nvGrpSpPr>
            <p:grpSpPr bwMode="auto">
              <a:xfrm>
                <a:off x="3000" y="1884"/>
                <a:ext cx="1956" cy="706"/>
                <a:chOff x="2988" y="1140"/>
                <a:chExt cx="1956" cy="852"/>
              </a:xfrm>
            </p:grpSpPr>
            <p:sp>
              <p:nvSpPr>
                <p:cNvPr id="99" name="Oval 94"/>
                <p:cNvSpPr>
                  <a:spLocks noChangeArrowheads="1"/>
                </p:cNvSpPr>
                <p:nvPr/>
              </p:nvSpPr>
              <p:spPr bwMode="auto">
                <a:xfrm>
                  <a:off x="2988"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19</a:t>
                  </a:r>
                  <a:endParaRPr kumimoji="1" lang="en-US" altLang="zh-CN" sz="2000" dirty="0">
                    <a:latin typeface="Times New Roman" panose="02020603050405020304" pitchFamily="18" charset="0"/>
                  </a:endParaRPr>
                </a:p>
              </p:txBody>
            </p:sp>
            <p:sp>
              <p:nvSpPr>
                <p:cNvPr id="100" name="Oval 95"/>
                <p:cNvSpPr>
                  <a:spLocks noChangeArrowheads="1"/>
                </p:cNvSpPr>
                <p:nvPr/>
              </p:nvSpPr>
              <p:spPr bwMode="auto">
                <a:xfrm>
                  <a:off x="3828"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24</a:t>
                  </a:r>
                  <a:endParaRPr kumimoji="1" lang="en-US" altLang="zh-CN" sz="2000" dirty="0">
                    <a:latin typeface="Times New Roman" panose="02020603050405020304" pitchFamily="18" charset="0"/>
                  </a:endParaRPr>
                </a:p>
              </p:txBody>
            </p:sp>
            <p:sp>
              <p:nvSpPr>
                <p:cNvPr id="101" name="Oval 96"/>
                <p:cNvSpPr>
                  <a:spLocks noChangeArrowheads="1"/>
                </p:cNvSpPr>
                <p:nvPr/>
              </p:nvSpPr>
              <p:spPr bwMode="auto">
                <a:xfrm>
                  <a:off x="4656" y="172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29</a:t>
                  </a:r>
                  <a:endParaRPr kumimoji="1" lang="en-US" altLang="zh-CN" sz="2000" dirty="0">
                    <a:latin typeface="Times New Roman" panose="02020603050405020304" pitchFamily="18" charset="0"/>
                  </a:endParaRPr>
                </a:p>
              </p:txBody>
            </p:sp>
            <p:sp>
              <p:nvSpPr>
                <p:cNvPr id="102" name="Line 97"/>
                <p:cNvSpPr>
                  <a:spLocks noChangeShapeType="1"/>
                </p:cNvSpPr>
                <p:nvPr/>
              </p:nvSpPr>
              <p:spPr bwMode="auto">
                <a:xfrm flipH="1">
                  <a:off x="3120" y="1140"/>
                  <a:ext cx="840"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3" name="Line 98"/>
                <p:cNvSpPr>
                  <a:spLocks noChangeShapeType="1"/>
                </p:cNvSpPr>
                <p:nvPr/>
              </p:nvSpPr>
              <p:spPr bwMode="auto">
                <a:xfrm>
                  <a:off x="3972" y="1140"/>
                  <a:ext cx="0"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4" name="Line 99"/>
                <p:cNvSpPr>
                  <a:spLocks noChangeShapeType="1"/>
                </p:cNvSpPr>
                <p:nvPr/>
              </p:nvSpPr>
              <p:spPr bwMode="auto">
                <a:xfrm>
                  <a:off x="3984" y="1140"/>
                  <a:ext cx="828"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5" name="Text Box 100"/>
                <p:cNvSpPr txBox="1">
                  <a:spLocks noChangeArrowheads="1"/>
                </p:cNvSpPr>
                <p:nvPr/>
              </p:nvSpPr>
              <p:spPr bwMode="auto">
                <a:xfrm>
                  <a:off x="3336" y="1246"/>
                  <a:ext cx="20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106" name="Text Box 101"/>
                <p:cNvSpPr txBox="1">
                  <a:spLocks noChangeArrowheads="1"/>
                </p:cNvSpPr>
                <p:nvPr/>
              </p:nvSpPr>
              <p:spPr bwMode="auto">
                <a:xfrm>
                  <a:off x="3792" y="1246"/>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107" name="Text Box 102"/>
                <p:cNvSpPr txBox="1">
                  <a:spLocks noChangeArrowheads="1"/>
                </p:cNvSpPr>
                <p:nvPr/>
              </p:nvSpPr>
              <p:spPr bwMode="auto">
                <a:xfrm>
                  <a:off x="4356" y="1237"/>
                  <a:ext cx="18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grpSp>
        </p:grpSp>
        <p:grpSp>
          <p:nvGrpSpPr>
            <p:cNvPr id="17" name="Group 103"/>
            <p:cNvGrpSpPr/>
            <p:nvPr/>
          </p:nvGrpSpPr>
          <p:grpSpPr bwMode="auto">
            <a:xfrm>
              <a:off x="1140" y="1320"/>
              <a:ext cx="4476" cy="716"/>
              <a:chOff x="1176" y="288"/>
              <a:chExt cx="4476" cy="864"/>
            </a:xfrm>
          </p:grpSpPr>
          <p:sp>
            <p:nvSpPr>
              <p:cNvPr id="75" name="Oval 104"/>
              <p:cNvSpPr>
                <a:spLocks noChangeArrowheads="1"/>
              </p:cNvSpPr>
              <p:nvPr/>
            </p:nvSpPr>
            <p:spPr bwMode="auto">
              <a:xfrm>
                <a:off x="1176" y="876"/>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a:t>
                </a:r>
                <a:endParaRPr kumimoji="1" lang="en-US" altLang="zh-CN" sz="2000" dirty="0">
                  <a:latin typeface="Times New Roman" panose="02020603050405020304" pitchFamily="18" charset="0"/>
                </a:endParaRPr>
              </a:p>
            </p:txBody>
          </p:sp>
          <p:sp>
            <p:nvSpPr>
              <p:cNvPr id="76" name="Oval 105"/>
              <p:cNvSpPr>
                <a:spLocks noChangeArrowheads="1"/>
              </p:cNvSpPr>
              <p:nvPr/>
            </p:nvSpPr>
            <p:spPr bwMode="auto">
              <a:xfrm>
                <a:off x="3828" y="876"/>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18</a:t>
                </a:r>
                <a:endParaRPr kumimoji="1" lang="en-US" altLang="zh-CN" sz="2000" dirty="0">
                  <a:latin typeface="Times New Roman" panose="02020603050405020304" pitchFamily="18" charset="0"/>
                </a:endParaRPr>
              </a:p>
            </p:txBody>
          </p:sp>
          <p:sp>
            <p:nvSpPr>
              <p:cNvPr id="77" name="Oval 106"/>
              <p:cNvSpPr>
                <a:spLocks noChangeArrowheads="1"/>
              </p:cNvSpPr>
              <p:nvPr/>
            </p:nvSpPr>
            <p:spPr bwMode="auto">
              <a:xfrm>
                <a:off x="4764" y="876"/>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34</a:t>
                </a:r>
                <a:endParaRPr kumimoji="1" lang="en-US" altLang="zh-CN" sz="2000" dirty="0">
                  <a:latin typeface="Times New Roman" panose="02020603050405020304" pitchFamily="18" charset="0"/>
                </a:endParaRPr>
              </a:p>
            </p:txBody>
          </p:sp>
          <p:sp>
            <p:nvSpPr>
              <p:cNvPr id="78" name="Oval 107"/>
              <p:cNvSpPr>
                <a:spLocks noChangeArrowheads="1"/>
              </p:cNvSpPr>
              <p:nvPr/>
            </p:nvSpPr>
            <p:spPr bwMode="auto">
              <a:xfrm>
                <a:off x="5364" y="888"/>
                <a:ext cx="288" cy="264"/>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50</a:t>
                </a:r>
                <a:endParaRPr kumimoji="1" lang="en-US" altLang="zh-CN" sz="2000" dirty="0">
                  <a:latin typeface="Times New Roman" panose="02020603050405020304" pitchFamily="18" charset="0"/>
                </a:endParaRPr>
              </a:p>
            </p:txBody>
          </p:sp>
          <p:sp>
            <p:nvSpPr>
              <p:cNvPr id="79" name="Line 108"/>
              <p:cNvSpPr>
                <a:spLocks noChangeShapeType="1"/>
              </p:cNvSpPr>
              <p:nvPr/>
            </p:nvSpPr>
            <p:spPr bwMode="auto">
              <a:xfrm flipH="1">
                <a:off x="1332" y="324"/>
                <a:ext cx="1680" cy="56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0" name="Line 109"/>
              <p:cNvSpPr>
                <a:spLocks noChangeShapeType="1"/>
              </p:cNvSpPr>
              <p:nvPr/>
            </p:nvSpPr>
            <p:spPr bwMode="auto">
              <a:xfrm>
                <a:off x="3096" y="336"/>
                <a:ext cx="876" cy="540"/>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1" name="Line 110"/>
              <p:cNvSpPr>
                <a:spLocks noChangeShapeType="1"/>
              </p:cNvSpPr>
              <p:nvPr/>
            </p:nvSpPr>
            <p:spPr bwMode="auto">
              <a:xfrm>
                <a:off x="3156" y="312"/>
                <a:ext cx="1752" cy="56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2" name="Line 111"/>
              <p:cNvSpPr>
                <a:spLocks noChangeShapeType="1"/>
              </p:cNvSpPr>
              <p:nvPr/>
            </p:nvSpPr>
            <p:spPr bwMode="auto">
              <a:xfrm>
                <a:off x="3192" y="288"/>
                <a:ext cx="2328" cy="588"/>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3" name="Text Box 112"/>
              <p:cNvSpPr txBox="1">
                <a:spLocks noChangeArrowheads="1"/>
              </p:cNvSpPr>
              <p:nvPr/>
            </p:nvSpPr>
            <p:spPr bwMode="auto">
              <a:xfrm>
                <a:off x="1680" y="492"/>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Times New Roman" panose="02020603050405020304" pitchFamily="18" charset="0"/>
                </a:endParaRPr>
              </a:p>
            </p:txBody>
          </p:sp>
          <p:sp>
            <p:nvSpPr>
              <p:cNvPr id="84" name="Text Box 113"/>
              <p:cNvSpPr txBox="1">
                <a:spLocks noChangeArrowheads="1"/>
              </p:cNvSpPr>
              <p:nvPr/>
            </p:nvSpPr>
            <p:spPr bwMode="auto">
              <a:xfrm>
                <a:off x="4104" y="601"/>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85" name="Text Box 114"/>
              <p:cNvSpPr txBox="1">
                <a:spLocks noChangeArrowheads="1"/>
              </p:cNvSpPr>
              <p:nvPr/>
            </p:nvSpPr>
            <p:spPr bwMode="auto">
              <a:xfrm>
                <a:off x="5029" y="516"/>
                <a:ext cx="1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86" name="Text Box 115"/>
              <p:cNvSpPr txBox="1">
                <a:spLocks noChangeArrowheads="1"/>
              </p:cNvSpPr>
              <p:nvPr/>
            </p:nvSpPr>
            <p:spPr bwMode="auto">
              <a:xfrm>
                <a:off x="3432" y="588"/>
                <a:ext cx="168"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grpSp>
        <p:sp>
          <p:nvSpPr>
            <p:cNvPr id="18" name="Text Box 116"/>
            <p:cNvSpPr txBox="1">
              <a:spLocks noChangeArrowheads="1"/>
            </p:cNvSpPr>
            <p:nvPr/>
          </p:nvSpPr>
          <p:spPr bwMode="auto">
            <a:xfrm>
              <a:off x="5232" y="2436"/>
              <a:ext cx="39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19" name="Text Box 117"/>
            <p:cNvSpPr txBox="1">
              <a:spLocks noChangeArrowheads="1"/>
            </p:cNvSpPr>
            <p:nvPr/>
          </p:nvSpPr>
          <p:spPr bwMode="auto">
            <a:xfrm>
              <a:off x="5232" y="3069"/>
              <a:ext cx="3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0" name="Text Box 118"/>
            <p:cNvSpPr txBox="1">
              <a:spLocks noChangeArrowheads="1"/>
            </p:cNvSpPr>
            <p:nvPr/>
          </p:nvSpPr>
          <p:spPr bwMode="auto">
            <a:xfrm>
              <a:off x="5232" y="3694"/>
              <a:ext cx="39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a:latin typeface="Times New Roman" panose="02020603050405020304" pitchFamily="18" charset="0"/>
                </a:rPr>
                <a:t>…</a:t>
              </a:r>
              <a:endParaRPr kumimoji="1" lang="en-US" altLang="zh-CN" sz="2000">
                <a:latin typeface="Times New Roman" panose="02020603050405020304" pitchFamily="18" charset="0"/>
              </a:endParaRPr>
            </a:p>
          </p:txBody>
        </p:sp>
        <p:sp>
          <p:nvSpPr>
            <p:cNvPr id="21" name="Text Box 119"/>
            <p:cNvSpPr txBox="1">
              <a:spLocks noChangeArrowheads="1"/>
            </p:cNvSpPr>
            <p:nvPr/>
          </p:nvSpPr>
          <p:spPr bwMode="auto">
            <a:xfrm>
              <a:off x="1572" y="1419"/>
              <a:ext cx="5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x</a:t>
              </a:r>
              <a:r>
                <a:rPr lang="en-US" altLang="zh-CN" sz="2000" baseline="-25000">
                  <a:latin typeface="Times New Roman" panose="02020603050405020304" pitchFamily="18" charset="0"/>
                </a:rPr>
                <a:t>1</a:t>
              </a: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sp>
          <p:nvSpPr>
            <p:cNvPr id="22" name="Text Box 120"/>
            <p:cNvSpPr txBox="1">
              <a:spLocks noChangeArrowheads="1"/>
            </p:cNvSpPr>
            <p:nvPr/>
          </p:nvSpPr>
          <p:spPr bwMode="auto">
            <a:xfrm>
              <a:off x="361" y="2086"/>
              <a:ext cx="5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x</a:t>
              </a:r>
              <a:r>
                <a:rPr lang="en-US" altLang="zh-CN" sz="2000" baseline="-25000">
                  <a:latin typeface="Times New Roman" panose="02020603050405020304" pitchFamily="18" charset="0"/>
                </a:rPr>
                <a:t>2</a:t>
              </a: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grpSp>
          <p:nvGrpSpPr>
            <p:cNvPr id="23" name="Group 124"/>
            <p:cNvGrpSpPr/>
            <p:nvPr/>
          </p:nvGrpSpPr>
          <p:grpSpPr bwMode="auto">
            <a:xfrm>
              <a:off x="3516" y="2732"/>
              <a:ext cx="756" cy="1346"/>
              <a:chOff x="2724" y="2590"/>
              <a:chExt cx="756" cy="1346"/>
            </a:xfrm>
          </p:grpSpPr>
          <p:sp>
            <p:nvSpPr>
              <p:cNvPr id="63" name="Oval 125"/>
              <p:cNvSpPr>
                <a:spLocks noChangeArrowheads="1"/>
              </p:cNvSpPr>
              <p:nvPr/>
            </p:nvSpPr>
            <p:spPr bwMode="auto">
              <a:xfrm>
                <a:off x="277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25</a:t>
                </a:r>
                <a:endParaRPr kumimoji="1" lang="en-US" altLang="zh-CN" sz="2000" dirty="0">
                  <a:latin typeface="Times New Roman" panose="02020603050405020304" pitchFamily="18" charset="0"/>
                </a:endParaRPr>
              </a:p>
            </p:txBody>
          </p:sp>
          <p:sp>
            <p:nvSpPr>
              <p:cNvPr id="64" name="Oval 126"/>
              <p:cNvSpPr>
                <a:spLocks noChangeArrowheads="1"/>
              </p:cNvSpPr>
              <p:nvPr/>
            </p:nvSpPr>
            <p:spPr bwMode="auto">
              <a:xfrm>
                <a:off x="2772" y="3648"/>
                <a:ext cx="288" cy="288"/>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26</a:t>
                </a:r>
                <a:endParaRPr kumimoji="1" lang="en-US" altLang="zh-CN" sz="2000" dirty="0">
                  <a:latin typeface="Times New Roman" panose="02020603050405020304" pitchFamily="18" charset="0"/>
                </a:endParaRPr>
              </a:p>
            </p:txBody>
          </p:sp>
          <p:sp>
            <p:nvSpPr>
              <p:cNvPr id="65" name="Oval 127"/>
              <p:cNvSpPr>
                <a:spLocks noChangeArrowheads="1"/>
              </p:cNvSpPr>
              <p:nvPr/>
            </p:nvSpPr>
            <p:spPr bwMode="auto">
              <a:xfrm>
                <a:off x="319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27</a:t>
                </a:r>
                <a:endParaRPr kumimoji="1" lang="en-US" altLang="zh-CN" sz="2000" dirty="0">
                  <a:latin typeface="Times New Roman" panose="02020603050405020304" pitchFamily="18" charset="0"/>
                </a:endParaRPr>
              </a:p>
            </p:txBody>
          </p:sp>
          <p:sp>
            <p:nvSpPr>
              <p:cNvPr id="66" name="Oval 128"/>
              <p:cNvSpPr>
                <a:spLocks noChangeArrowheads="1"/>
              </p:cNvSpPr>
              <p:nvPr/>
            </p:nvSpPr>
            <p:spPr bwMode="auto">
              <a:xfrm>
                <a:off x="3192"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28</a:t>
                </a:r>
                <a:endParaRPr kumimoji="1" lang="en-US" altLang="zh-CN" sz="2000" dirty="0">
                  <a:latin typeface="Times New Roman" panose="02020603050405020304" pitchFamily="18" charset="0"/>
                </a:endParaRPr>
              </a:p>
            </p:txBody>
          </p:sp>
          <p:sp>
            <p:nvSpPr>
              <p:cNvPr id="67" name="Line 129"/>
              <p:cNvSpPr>
                <a:spLocks noChangeShapeType="1"/>
              </p:cNvSpPr>
              <p:nvPr/>
            </p:nvSpPr>
            <p:spPr bwMode="auto">
              <a:xfrm>
                <a:off x="2928"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130"/>
              <p:cNvSpPr>
                <a:spLocks noChangeShapeType="1"/>
              </p:cNvSpPr>
              <p:nvPr/>
            </p:nvSpPr>
            <p:spPr bwMode="auto">
              <a:xfrm>
                <a:off x="3336" y="3312"/>
                <a:ext cx="24"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9" name="Text Box 131"/>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70" name="Text Box 132"/>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71" name="Line 133"/>
              <p:cNvSpPr>
                <a:spLocks noChangeShapeType="1"/>
              </p:cNvSpPr>
              <p:nvPr/>
            </p:nvSpPr>
            <p:spPr bwMode="auto">
              <a:xfrm flipH="1">
                <a:off x="2976" y="2590"/>
                <a:ext cx="168"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34"/>
              <p:cNvSpPr>
                <a:spLocks noChangeShapeType="1"/>
              </p:cNvSpPr>
              <p:nvPr/>
            </p:nvSpPr>
            <p:spPr bwMode="auto">
              <a:xfrm>
                <a:off x="3144" y="2590"/>
                <a:ext cx="216"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3" name="Text Box 135"/>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74" name="Text Box 136"/>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endParaRPr lang="en-US" altLang="zh-CN" sz="2000">
                  <a:latin typeface="Times New Roman" panose="02020603050405020304" pitchFamily="18" charset="0"/>
                </a:endParaRPr>
              </a:p>
            </p:txBody>
          </p:sp>
        </p:grpSp>
        <p:grpSp>
          <p:nvGrpSpPr>
            <p:cNvPr id="24" name="Group 137"/>
            <p:cNvGrpSpPr/>
            <p:nvPr/>
          </p:nvGrpSpPr>
          <p:grpSpPr bwMode="auto">
            <a:xfrm>
              <a:off x="1728" y="2734"/>
              <a:ext cx="756" cy="1346"/>
              <a:chOff x="2724" y="2590"/>
              <a:chExt cx="756" cy="1346"/>
            </a:xfrm>
          </p:grpSpPr>
          <p:sp>
            <p:nvSpPr>
              <p:cNvPr id="51" name="Oval 138"/>
              <p:cNvSpPr>
                <a:spLocks noChangeArrowheads="1"/>
              </p:cNvSpPr>
              <p:nvPr/>
            </p:nvSpPr>
            <p:spPr bwMode="auto">
              <a:xfrm>
                <a:off x="277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14</a:t>
                </a:r>
                <a:endParaRPr kumimoji="1" lang="en-US" altLang="zh-CN" sz="2000" dirty="0">
                  <a:latin typeface="Times New Roman" panose="02020603050405020304" pitchFamily="18" charset="0"/>
                </a:endParaRPr>
              </a:p>
            </p:txBody>
          </p:sp>
          <p:sp>
            <p:nvSpPr>
              <p:cNvPr id="52" name="Oval 139"/>
              <p:cNvSpPr>
                <a:spLocks noChangeArrowheads="1"/>
              </p:cNvSpPr>
              <p:nvPr/>
            </p:nvSpPr>
            <p:spPr bwMode="auto">
              <a:xfrm>
                <a:off x="2772" y="3648"/>
                <a:ext cx="288" cy="288"/>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15</a:t>
                </a:r>
                <a:endParaRPr kumimoji="1" lang="en-US" altLang="zh-CN" sz="2000" dirty="0">
                  <a:latin typeface="Times New Roman" panose="02020603050405020304" pitchFamily="18" charset="0"/>
                </a:endParaRPr>
              </a:p>
            </p:txBody>
          </p:sp>
          <p:sp>
            <p:nvSpPr>
              <p:cNvPr id="53" name="Oval 140"/>
              <p:cNvSpPr>
                <a:spLocks noChangeArrowheads="1"/>
              </p:cNvSpPr>
              <p:nvPr/>
            </p:nvSpPr>
            <p:spPr bwMode="auto">
              <a:xfrm>
                <a:off x="319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16</a:t>
                </a:r>
                <a:endParaRPr kumimoji="1" lang="en-US" altLang="zh-CN" sz="2000" dirty="0">
                  <a:latin typeface="Times New Roman" panose="02020603050405020304" pitchFamily="18" charset="0"/>
                </a:endParaRPr>
              </a:p>
            </p:txBody>
          </p:sp>
          <p:sp>
            <p:nvSpPr>
              <p:cNvPr id="54" name="Oval 141"/>
              <p:cNvSpPr>
                <a:spLocks noChangeArrowheads="1"/>
              </p:cNvSpPr>
              <p:nvPr/>
            </p:nvSpPr>
            <p:spPr bwMode="auto">
              <a:xfrm>
                <a:off x="3192"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17</a:t>
                </a:r>
                <a:endParaRPr kumimoji="1" lang="en-US" altLang="zh-CN" sz="2000" dirty="0">
                  <a:latin typeface="Times New Roman" panose="02020603050405020304" pitchFamily="18" charset="0"/>
                </a:endParaRPr>
              </a:p>
            </p:txBody>
          </p:sp>
          <p:sp>
            <p:nvSpPr>
              <p:cNvPr id="55" name="Line 142"/>
              <p:cNvSpPr>
                <a:spLocks noChangeShapeType="1"/>
              </p:cNvSpPr>
              <p:nvPr/>
            </p:nvSpPr>
            <p:spPr bwMode="auto">
              <a:xfrm>
                <a:off x="2928"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143"/>
              <p:cNvSpPr>
                <a:spLocks noChangeShapeType="1"/>
              </p:cNvSpPr>
              <p:nvPr/>
            </p:nvSpPr>
            <p:spPr bwMode="auto">
              <a:xfrm>
                <a:off x="3336" y="3312"/>
                <a:ext cx="24"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7" name="Text Box 144"/>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58" name="Text Box 145"/>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59" name="Line 146"/>
              <p:cNvSpPr>
                <a:spLocks noChangeShapeType="1"/>
              </p:cNvSpPr>
              <p:nvPr/>
            </p:nvSpPr>
            <p:spPr bwMode="auto">
              <a:xfrm flipH="1">
                <a:off x="2976" y="2590"/>
                <a:ext cx="168"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147"/>
              <p:cNvSpPr>
                <a:spLocks noChangeShapeType="1"/>
              </p:cNvSpPr>
              <p:nvPr/>
            </p:nvSpPr>
            <p:spPr bwMode="auto">
              <a:xfrm>
                <a:off x="3144" y="2590"/>
                <a:ext cx="216"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61" name="Text Box 148"/>
              <p:cNvSpPr txBox="1">
                <a:spLocks noChangeArrowheads="1"/>
              </p:cNvSpPr>
              <p:nvPr/>
            </p:nvSpPr>
            <p:spPr bwMode="auto">
              <a:xfrm>
                <a:off x="3264" y="2736"/>
                <a:ext cx="16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sp>
            <p:nvSpPr>
              <p:cNvPr id="62" name="Text Box 149"/>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grpSp>
        <p:grpSp>
          <p:nvGrpSpPr>
            <p:cNvPr id="25" name="Group 150"/>
            <p:cNvGrpSpPr/>
            <p:nvPr/>
          </p:nvGrpSpPr>
          <p:grpSpPr bwMode="auto">
            <a:xfrm>
              <a:off x="864" y="2734"/>
              <a:ext cx="756" cy="1346"/>
              <a:chOff x="2724" y="2590"/>
              <a:chExt cx="756" cy="1346"/>
            </a:xfrm>
          </p:grpSpPr>
          <p:sp>
            <p:nvSpPr>
              <p:cNvPr id="39" name="Oval 151"/>
              <p:cNvSpPr>
                <a:spLocks noChangeArrowheads="1"/>
              </p:cNvSpPr>
              <p:nvPr/>
            </p:nvSpPr>
            <p:spPr bwMode="auto">
              <a:xfrm>
                <a:off x="277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9</a:t>
                </a:r>
                <a:endParaRPr kumimoji="1" lang="en-US" altLang="zh-CN" sz="2000" dirty="0">
                  <a:latin typeface="Times New Roman" panose="02020603050405020304" pitchFamily="18" charset="0"/>
                </a:endParaRPr>
              </a:p>
            </p:txBody>
          </p:sp>
          <p:sp>
            <p:nvSpPr>
              <p:cNvPr id="40" name="Oval 152"/>
              <p:cNvSpPr>
                <a:spLocks noChangeArrowheads="1"/>
              </p:cNvSpPr>
              <p:nvPr/>
            </p:nvSpPr>
            <p:spPr bwMode="auto">
              <a:xfrm>
                <a:off x="2772" y="3648"/>
                <a:ext cx="288" cy="288"/>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10</a:t>
                </a:r>
                <a:endParaRPr kumimoji="1" lang="en-US" altLang="zh-CN" sz="2000" dirty="0">
                  <a:latin typeface="Times New Roman" panose="02020603050405020304" pitchFamily="18" charset="0"/>
                </a:endParaRPr>
              </a:p>
            </p:txBody>
          </p:sp>
          <p:sp>
            <p:nvSpPr>
              <p:cNvPr id="41" name="Oval 153"/>
              <p:cNvSpPr>
                <a:spLocks noChangeArrowheads="1"/>
              </p:cNvSpPr>
              <p:nvPr/>
            </p:nvSpPr>
            <p:spPr bwMode="auto">
              <a:xfrm>
                <a:off x="319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11</a:t>
                </a:r>
                <a:endParaRPr kumimoji="1" lang="en-US" altLang="zh-CN" sz="2000" dirty="0">
                  <a:latin typeface="Times New Roman" panose="02020603050405020304" pitchFamily="18" charset="0"/>
                </a:endParaRPr>
              </a:p>
            </p:txBody>
          </p:sp>
          <p:sp>
            <p:nvSpPr>
              <p:cNvPr id="42" name="Oval 154"/>
              <p:cNvSpPr>
                <a:spLocks noChangeArrowheads="1"/>
              </p:cNvSpPr>
              <p:nvPr/>
            </p:nvSpPr>
            <p:spPr bwMode="auto">
              <a:xfrm>
                <a:off x="3192"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12</a:t>
                </a:r>
                <a:endParaRPr kumimoji="1" lang="en-US" altLang="zh-CN" sz="2000" dirty="0">
                  <a:latin typeface="Times New Roman" panose="02020603050405020304" pitchFamily="18" charset="0"/>
                </a:endParaRPr>
              </a:p>
            </p:txBody>
          </p:sp>
          <p:sp>
            <p:nvSpPr>
              <p:cNvPr id="43" name="Line 155"/>
              <p:cNvSpPr>
                <a:spLocks noChangeShapeType="1"/>
              </p:cNvSpPr>
              <p:nvPr/>
            </p:nvSpPr>
            <p:spPr bwMode="auto">
              <a:xfrm>
                <a:off x="2928"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156"/>
              <p:cNvSpPr>
                <a:spLocks noChangeShapeType="1"/>
              </p:cNvSpPr>
              <p:nvPr/>
            </p:nvSpPr>
            <p:spPr bwMode="auto">
              <a:xfrm>
                <a:off x="3336" y="3312"/>
                <a:ext cx="24"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5" name="Text Box 157"/>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46" name="Text Box 158"/>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2</a:t>
                </a:r>
                <a:endParaRPr kumimoji="1" lang="en-US" altLang="zh-CN" sz="2000">
                  <a:latin typeface="Times New Roman" panose="02020603050405020304" pitchFamily="18" charset="0"/>
                </a:endParaRPr>
              </a:p>
            </p:txBody>
          </p:sp>
          <p:sp>
            <p:nvSpPr>
              <p:cNvPr id="47" name="Line 159"/>
              <p:cNvSpPr>
                <a:spLocks noChangeShapeType="1"/>
              </p:cNvSpPr>
              <p:nvPr/>
            </p:nvSpPr>
            <p:spPr bwMode="auto">
              <a:xfrm flipH="1">
                <a:off x="2976" y="2590"/>
                <a:ext cx="168"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160"/>
              <p:cNvSpPr>
                <a:spLocks noChangeShapeType="1"/>
              </p:cNvSpPr>
              <p:nvPr/>
            </p:nvSpPr>
            <p:spPr bwMode="auto">
              <a:xfrm>
                <a:off x="3144" y="2590"/>
                <a:ext cx="216"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9" name="Text Box 161"/>
              <p:cNvSpPr txBox="1">
                <a:spLocks noChangeArrowheads="1"/>
              </p:cNvSpPr>
              <p:nvPr/>
            </p:nvSpPr>
            <p:spPr bwMode="auto">
              <a:xfrm>
                <a:off x="3264"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50" name="Text Box 162"/>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endParaRPr lang="en-US" altLang="zh-CN" sz="2000">
                  <a:latin typeface="Times New Roman" panose="02020603050405020304" pitchFamily="18" charset="0"/>
                </a:endParaRPr>
              </a:p>
            </p:txBody>
          </p:sp>
        </p:grpSp>
        <p:grpSp>
          <p:nvGrpSpPr>
            <p:cNvPr id="26" name="Group 163"/>
            <p:cNvGrpSpPr/>
            <p:nvPr/>
          </p:nvGrpSpPr>
          <p:grpSpPr bwMode="auto">
            <a:xfrm>
              <a:off x="0" y="2734"/>
              <a:ext cx="756" cy="1346"/>
              <a:chOff x="2724" y="2590"/>
              <a:chExt cx="756" cy="1346"/>
            </a:xfrm>
          </p:grpSpPr>
          <p:sp>
            <p:nvSpPr>
              <p:cNvPr id="27" name="Oval 164"/>
              <p:cNvSpPr>
                <a:spLocks noChangeArrowheads="1"/>
              </p:cNvSpPr>
              <p:nvPr/>
            </p:nvSpPr>
            <p:spPr bwMode="auto">
              <a:xfrm>
                <a:off x="277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28" name="Oval 165"/>
              <p:cNvSpPr>
                <a:spLocks noChangeArrowheads="1"/>
              </p:cNvSpPr>
              <p:nvPr/>
            </p:nvSpPr>
            <p:spPr bwMode="auto">
              <a:xfrm>
                <a:off x="2772" y="3648"/>
                <a:ext cx="288" cy="288"/>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5</a:t>
                </a:r>
                <a:endParaRPr kumimoji="1" lang="en-US" altLang="zh-CN" sz="2000" dirty="0">
                  <a:latin typeface="Times New Roman" panose="02020603050405020304" pitchFamily="18" charset="0"/>
                </a:endParaRPr>
              </a:p>
            </p:txBody>
          </p:sp>
          <p:sp>
            <p:nvSpPr>
              <p:cNvPr id="29" name="Oval 166"/>
              <p:cNvSpPr>
                <a:spLocks noChangeArrowheads="1"/>
              </p:cNvSpPr>
              <p:nvPr/>
            </p:nvSpPr>
            <p:spPr bwMode="auto">
              <a:xfrm>
                <a:off x="3192" y="3024"/>
                <a:ext cx="288" cy="299"/>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6</a:t>
                </a:r>
                <a:endParaRPr kumimoji="1" lang="en-US" altLang="zh-CN" sz="2000" dirty="0">
                  <a:latin typeface="Times New Roman" panose="02020603050405020304" pitchFamily="18" charset="0"/>
                </a:endParaRPr>
              </a:p>
            </p:txBody>
          </p:sp>
          <p:sp>
            <p:nvSpPr>
              <p:cNvPr id="30" name="Oval 167"/>
              <p:cNvSpPr>
                <a:spLocks noChangeArrowheads="1"/>
              </p:cNvSpPr>
              <p:nvPr/>
            </p:nvSpPr>
            <p:spPr bwMode="auto">
              <a:xfrm>
                <a:off x="3192" y="3648"/>
                <a:ext cx="288" cy="267"/>
              </a:xfrm>
              <a:prstGeom prst="ellipse">
                <a:avLst/>
              </a:prstGeom>
              <a:noFill/>
              <a:ln w="127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dirty="0">
                    <a:latin typeface="Times New Roman" panose="02020603050405020304" pitchFamily="18" charset="0"/>
                  </a:rPr>
                  <a:t>7</a:t>
                </a:r>
                <a:endParaRPr kumimoji="1" lang="en-US" altLang="zh-CN" sz="2000" dirty="0">
                  <a:latin typeface="Times New Roman" panose="02020603050405020304" pitchFamily="18" charset="0"/>
                </a:endParaRPr>
              </a:p>
            </p:txBody>
          </p:sp>
          <p:sp>
            <p:nvSpPr>
              <p:cNvPr id="31" name="Line 168"/>
              <p:cNvSpPr>
                <a:spLocks noChangeShapeType="1"/>
              </p:cNvSpPr>
              <p:nvPr/>
            </p:nvSpPr>
            <p:spPr bwMode="auto">
              <a:xfrm>
                <a:off x="2928" y="3312"/>
                <a:ext cx="0"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169"/>
              <p:cNvSpPr>
                <a:spLocks noChangeShapeType="1"/>
              </p:cNvSpPr>
              <p:nvPr/>
            </p:nvSpPr>
            <p:spPr bwMode="auto">
              <a:xfrm>
                <a:off x="3336" y="3312"/>
                <a:ext cx="24" cy="336"/>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70"/>
              <p:cNvSpPr txBox="1">
                <a:spLocks noChangeArrowheads="1"/>
              </p:cNvSpPr>
              <p:nvPr/>
            </p:nvSpPr>
            <p:spPr bwMode="auto">
              <a:xfrm>
                <a:off x="2724" y="3456"/>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4</a:t>
                </a:r>
                <a:endParaRPr kumimoji="1" lang="en-US" altLang="zh-CN" sz="2000">
                  <a:latin typeface="Times New Roman" panose="02020603050405020304" pitchFamily="18" charset="0"/>
                </a:endParaRPr>
              </a:p>
            </p:txBody>
          </p:sp>
          <p:sp>
            <p:nvSpPr>
              <p:cNvPr id="34" name="Text Box 171"/>
              <p:cNvSpPr txBox="1">
                <a:spLocks noChangeArrowheads="1"/>
              </p:cNvSpPr>
              <p:nvPr/>
            </p:nvSpPr>
            <p:spPr bwMode="auto">
              <a:xfrm>
                <a:off x="3144" y="3478"/>
                <a:ext cx="16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a:latin typeface="Times New Roman" panose="02020603050405020304" pitchFamily="18" charset="0"/>
                  </a:rPr>
                  <a:t>3</a:t>
                </a:r>
                <a:endParaRPr kumimoji="1" lang="en-US" altLang="zh-CN" sz="2000">
                  <a:latin typeface="Times New Roman" panose="02020603050405020304" pitchFamily="18" charset="0"/>
                </a:endParaRPr>
              </a:p>
            </p:txBody>
          </p:sp>
          <p:sp>
            <p:nvSpPr>
              <p:cNvPr id="35" name="Line 172"/>
              <p:cNvSpPr>
                <a:spLocks noChangeShapeType="1"/>
              </p:cNvSpPr>
              <p:nvPr/>
            </p:nvSpPr>
            <p:spPr bwMode="auto">
              <a:xfrm flipH="1">
                <a:off x="2976" y="2590"/>
                <a:ext cx="168"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173"/>
              <p:cNvSpPr>
                <a:spLocks noChangeShapeType="1"/>
              </p:cNvSpPr>
              <p:nvPr/>
            </p:nvSpPr>
            <p:spPr bwMode="auto">
              <a:xfrm>
                <a:off x="3144" y="2590"/>
                <a:ext cx="216" cy="434"/>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7" name="Text Box 174"/>
              <p:cNvSpPr txBox="1">
                <a:spLocks noChangeArrowheads="1"/>
              </p:cNvSpPr>
              <p:nvPr/>
            </p:nvSpPr>
            <p:spPr bwMode="auto">
              <a:xfrm>
                <a:off x="3264"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a:t>
                </a:r>
                <a:endParaRPr lang="en-US" altLang="zh-CN" sz="2000">
                  <a:latin typeface="Times New Roman" panose="02020603050405020304" pitchFamily="18" charset="0"/>
                </a:endParaRPr>
              </a:p>
            </p:txBody>
          </p:sp>
          <p:sp>
            <p:nvSpPr>
              <p:cNvPr id="38" name="Text Box 175"/>
              <p:cNvSpPr txBox="1">
                <a:spLocks noChangeArrowheads="1"/>
              </p:cNvSpPr>
              <p:nvPr/>
            </p:nvSpPr>
            <p:spPr bwMode="auto">
              <a:xfrm>
                <a:off x="2796" y="2736"/>
                <a:ext cx="16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endParaRPr lang="en-US" altLang="zh-CN" sz="20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788" y="260648"/>
            <a:ext cx="10515600" cy="1325563"/>
          </a:xfrm>
        </p:spPr>
        <p:txBody>
          <a:bodyPr/>
          <a:lstStyle/>
          <a:p>
            <a:r>
              <a:rPr kumimoji="1" lang="zh-CN" altLang="en-US" dirty="0"/>
              <a:t>子集和数问题</a:t>
            </a:r>
            <a:endParaRPr lang="zh-CN" altLang="en-US" dirty="0"/>
          </a:p>
        </p:txBody>
      </p:sp>
      <p:sp>
        <p:nvSpPr>
          <p:cNvPr id="3" name="内容占位符 2"/>
          <p:cNvSpPr>
            <a:spLocks noGrp="1"/>
          </p:cNvSpPr>
          <p:nvPr>
            <p:ph idx="1"/>
          </p:nvPr>
        </p:nvSpPr>
        <p:spPr>
          <a:xfrm>
            <a:off x="479376" y="1340768"/>
            <a:ext cx="11449272" cy="5015584"/>
          </a:xfrm>
        </p:spPr>
        <p:txBody>
          <a:bodyPr>
            <a:normAutofit/>
          </a:bodyPr>
          <a:lstStyle/>
          <a:p>
            <a:pPr>
              <a:lnSpc>
                <a:spcPct val="160000"/>
              </a:lnSpc>
              <a:spcBef>
                <a:spcPts val="0"/>
              </a:spcBef>
            </a:pPr>
            <a:r>
              <a:rPr kumimoji="1" lang="zh-CN" altLang="en-US" sz="2400" dirty="0"/>
              <a:t>问题描述：已知</a:t>
            </a:r>
            <a:r>
              <a:rPr kumimoji="1" lang="en-US" altLang="zh-CN" sz="2400" dirty="0"/>
              <a:t>n+1</a:t>
            </a:r>
            <a:r>
              <a:rPr kumimoji="1" lang="zh-CN" altLang="en-US" sz="2400" dirty="0"/>
              <a:t>个正数</a:t>
            </a:r>
            <a:r>
              <a:rPr kumimoji="1" lang="en-US" altLang="zh-CN" sz="2400" dirty="0"/>
              <a:t>:</a:t>
            </a:r>
            <a:r>
              <a:rPr kumimoji="1" lang="en-US" altLang="zh-CN" sz="2400" dirty="0" err="1"/>
              <a:t>w</a:t>
            </a:r>
            <a:r>
              <a:rPr kumimoji="1" lang="en-US" altLang="zh-CN" sz="2400" baseline="-25000" dirty="0" err="1"/>
              <a:t>i</a:t>
            </a:r>
            <a:r>
              <a:rPr kumimoji="1" lang="en-US" altLang="zh-CN" sz="2400" dirty="0"/>
              <a:t>(1≤i≤n)</a:t>
            </a:r>
            <a:r>
              <a:rPr kumimoji="1" lang="zh-CN" altLang="en-US" sz="2400" dirty="0"/>
              <a:t>和</a:t>
            </a:r>
            <a:r>
              <a:rPr kumimoji="1" lang="en-US" altLang="zh-CN" sz="2400" dirty="0"/>
              <a:t>M, </a:t>
            </a:r>
            <a:r>
              <a:rPr kumimoji="1" lang="zh-CN" altLang="en-US" sz="2400" dirty="0"/>
              <a:t>要求找出</a:t>
            </a:r>
            <a:r>
              <a:rPr kumimoji="1" lang="en-US" altLang="zh-CN" sz="2400" dirty="0" err="1"/>
              <a:t>w</a:t>
            </a:r>
            <a:r>
              <a:rPr kumimoji="1" lang="en-US" altLang="zh-CN" sz="2400" baseline="-25000" dirty="0" err="1"/>
              <a:t>i</a:t>
            </a:r>
            <a:r>
              <a:rPr kumimoji="1" lang="zh-CN" altLang="en-US" sz="2400" dirty="0"/>
              <a:t>的和数是</a:t>
            </a:r>
            <a:r>
              <a:rPr kumimoji="1" lang="en-US" altLang="zh-CN" sz="2400" dirty="0"/>
              <a:t>M</a:t>
            </a:r>
            <a:r>
              <a:rPr kumimoji="1" lang="zh-CN" altLang="en-US" sz="2400" dirty="0"/>
              <a:t>的</a:t>
            </a:r>
            <a:r>
              <a:rPr kumimoji="1" lang="zh-CN" altLang="en-US" sz="2400" dirty="0">
                <a:solidFill>
                  <a:srgbClr val="FF0000"/>
                </a:solidFill>
              </a:rPr>
              <a:t>所有</a:t>
            </a:r>
            <a:r>
              <a:rPr kumimoji="1" lang="zh-CN" altLang="en-US" sz="2400" dirty="0"/>
              <a:t>子集。</a:t>
            </a:r>
            <a:endParaRPr kumimoji="1" lang="en-US" altLang="zh-CN" sz="2400" dirty="0"/>
          </a:p>
          <a:p>
            <a:pPr>
              <a:lnSpc>
                <a:spcPct val="160000"/>
              </a:lnSpc>
              <a:spcBef>
                <a:spcPts val="0"/>
              </a:spcBef>
            </a:pPr>
            <a:r>
              <a:rPr kumimoji="1" lang="zh-CN" altLang="en-US" sz="2400" dirty="0"/>
              <a:t>回溯法准备工作</a:t>
            </a:r>
            <a:endParaRPr kumimoji="1" lang="en-US" altLang="zh-CN" sz="2400" dirty="0"/>
          </a:p>
          <a:p>
            <a:pPr lvl="1">
              <a:lnSpc>
                <a:spcPct val="150000"/>
              </a:lnSpc>
              <a:spcBef>
                <a:spcPts val="0"/>
              </a:spcBef>
            </a:pPr>
            <a:r>
              <a:rPr kumimoji="1" lang="zh-CN" altLang="en-US" sz="2400" dirty="0"/>
              <a:t>确定元组表达形式</a:t>
            </a:r>
            <a:endParaRPr kumimoji="1" lang="en-US" altLang="zh-CN" sz="2400" dirty="0"/>
          </a:p>
          <a:p>
            <a:pPr lvl="2">
              <a:lnSpc>
                <a:spcPct val="150000"/>
              </a:lnSpc>
              <a:spcBef>
                <a:spcPts val="0"/>
              </a:spcBef>
            </a:pPr>
            <a:r>
              <a:rPr kumimoji="1" lang="zh-CN" altLang="en-US" sz="2400" dirty="0"/>
              <a:t>固定长元组：用大小固定的</a:t>
            </a:r>
            <a:r>
              <a:rPr kumimoji="1" lang="en-US" altLang="zh-CN" sz="2400" dirty="0">
                <a:solidFill>
                  <a:srgbClr val="FF0000"/>
                </a:solidFill>
              </a:rPr>
              <a:t>n-</a:t>
            </a:r>
            <a:r>
              <a:rPr kumimoji="1" lang="zh-CN" altLang="en-US" sz="2400" dirty="0">
                <a:solidFill>
                  <a:srgbClr val="FF0000"/>
                </a:solidFill>
              </a:rPr>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n</a:t>
            </a:r>
            <a:r>
              <a:rPr kumimoji="1" lang="en-US" altLang="zh-CN" sz="2400" dirty="0"/>
              <a:t>)</a:t>
            </a:r>
            <a:r>
              <a:rPr kumimoji="1" lang="zh-CN" altLang="en-US" sz="2400" dirty="0"/>
              <a:t>表示</a:t>
            </a:r>
            <a:endParaRPr kumimoji="1" lang="en-US" altLang="zh-CN" sz="2400" dirty="0"/>
          </a:p>
          <a:p>
            <a:pPr lvl="2">
              <a:lnSpc>
                <a:spcPct val="150000"/>
              </a:lnSpc>
              <a:spcBef>
                <a:spcPts val="0"/>
              </a:spcBef>
            </a:pPr>
            <a:r>
              <a:rPr kumimoji="1" lang="zh-CN" altLang="en-US" sz="2400" dirty="0"/>
              <a:t>可变长元组：用大小可变的</a:t>
            </a:r>
            <a:r>
              <a:rPr kumimoji="1" lang="en-US" altLang="zh-CN" sz="2400" dirty="0">
                <a:solidFill>
                  <a:srgbClr val="FF0000"/>
                </a:solidFill>
              </a:rPr>
              <a:t>k-</a:t>
            </a:r>
            <a:r>
              <a:rPr kumimoji="1" lang="zh-CN" altLang="en-US" sz="2400" dirty="0">
                <a:solidFill>
                  <a:srgbClr val="FF0000"/>
                </a:solidFill>
              </a:rPr>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k</a:t>
            </a:r>
            <a:r>
              <a:rPr kumimoji="1" lang="en-US" altLang="zh-CN" sz="2400" dirty="0"/>
              <a:t>)</a:t>
            </a:r>
            <a:r>
              <a:rPr kumimoji="1" lang="zh-CN" altLang="en-US" sz="2400" dirty="0"/>
              <a:t>表示</a:t>
            </a:r>
            <a:r>
              <a:rPr kumimoji="1" lang="en-US" altLang="zh-CN" sz="2400" dirty="0"/>
              <a:t>, k ≤n</a:t>
            </a:r>
            <a:endParaRPr kumimoji="1" lang="en-US" altLang="zh-CN" sz="2400" dirty="0"/>
          </a:p>
          <a:p>
            <a:pPr lvl="1">
              <a:lnSpc>
                <a:spcPct val="150000"/>
              </a:lnSpc>
              <a:spcBef>
                <a:spcPts val="0"/>
              </a:spcBef>
            </a:pPr>
            <a:r>
              <a:rPr kumimoji="1" lang="zh-CN" altLang="en-US" sz="2400" dirty="0"/>
              <a:t>确定约束条件：显示约束和隐式约束</a:t>
            </a:r>
            <a:endParaRPr kumimoji="1" lang="en-US" altLang="zh-CN" sz="2400" dirty="0"/>
          </a:p>
          <a:p>
            <a:pPr lvl="1">
              <a:lnSpc>
                <a:spcPct val="150000"/>
              </a:lnSpc>
              <a:spcBef>
                <a:spcPts val="0"/>
              </a:spcBef>
            </a:pPr>
            <a:r>
              <a:rPr kumimoji="1" lang="zh-CN" altLang="en-US" sz="2400" dirty="0"/>
              <a:t>检验问题满足多米诺性质</a:t>
            </a:r>
            <a:endParaRPr kumimoji="1" lang="en-US" altLang="zh-CN" sz="2400" dirty="0"/>
          </a:p>
          <a:p>
            <a:pPr lvl="1">
              <a:lnSpc>
                <a:spcPct val="150000"/>
              </a:lnSpc>
              <a:spcBef>
                <a:spcPts val="0"/>
              </a:spcBef>
            </a:pPr>
            <a:r>
              <a:rPr kumimoji="1" lang="zh-CN" altLang="en-US" sz="2400" dirty="0"/>
              <a:t>确定解空间树：问题状态、解状态和答案状态</a:t>
            </a:r>
            <a:endParaRPr kumimoji="1" lang="en-US" altLang="zh-CN" sz="2400" dirty="0"/>
          </a:p>
          <a:p>
            <a:pPr lvl="1">
              <a:spcBef>
                <a:spcPts val="0"/>
              </a:spcBef>
            </a:pPr>
            <a:endParaRPr kumimoji="1" lang="zh-CN" altLang="en-US"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515600" cy="1325563"/>
          </a:xfrm>
        </p:spPr>
        <p:txBody>
          <a:bodyPr/>
          <a:lstStyle/>
          <a:p>
            <a:r>
              <a:rPr kumimoji="1" lang="zh-CN" altLang="en-US" dirty="0"/>
              <a:t>子集和数问题</a:t>
            </a:r>
            <a:r>
              <a:rPr kumimoji="1" lang="en-US" altLang="zh-CN" dirty="0"/>
              <a:t>——</a:t>
            </a:r>
            <a:r>
              <a:rPr kumimoji="1" lang="zh-CN" altLang="en-US" dirty="0"/>
              <a:t>固定长元组</a:t>
            </a:r>
            <a:endParaRPr lang="zh-CN" altLang="en-US" dirty="0"/>
          </a:p>
        </p:txBody>
      </p:sp>
      <p:sp>
        <p:nvSpPr>
          <p:cNvPr id="3" name="内容占位符 2"/>
          <p:cNvSpPr>
            <a:spLocks noGrp="1"/>
          </p:cNvSpPr>
          <p:nvPr>
            <p:ph idx="1"/>
          </p:nvPr>
        </p:nvSpPr>
        <p:spPr>
          <a:xfrm>
            <a:off x="479376" y="1124744"/>
            <a:ext cx="11233248" cy="5472608"/>
          </a:xfrm>
        </p:spPr>
        <p:txBody>
          <a:bodyPr>
            <a:normAutofit fontScale="92500" lnSpcReduction="20000"/>
          </a:bodyPr>
          <a:lstStyle/>
          <a:p>
            <a:pPr>
              <a:lnSpc>
                <a:spcPct val="150000"/>
              </a:lnSpc>
              <a:spcBef>
                <a:spcPts val="0"/>
              </a:spcBef>
            </a:pPr>
            <a:r>
              <a:rPr lang="en-US" altLang="zh-CN" sz="2600" dirty="0"/>
              <a:t>n</a:t>
            </a:r>
            <a:r>
              <a:rPr lang="zh-CN" altLang="en-US" sz="2600" dirty="0"/>
              <a:t>元组表达</a:t>
            </a:r>
            <a:r>
              <a:rPr lang="en-US" altLang="zh-CN" sz="2600" dirty="0"/>
              <a:t>(x</a:t>
            </a:r>
            <a:r>
              <a:rPr lang="en-US" altLang="zh-CN" sz="2600" baseline="-25000" dirty="0"/>
              <a:t>1</a:t>
            </a:r>
            <a:r>
              <a:rPr lang="en-US" altLang="zh-CN" sz="2600" dirty="0"/>
              <a:t>,x</a:t>
            </a:r>
            <a:r>
              <a:rPr lang="en-US" altLang="zh-CN" sz="2600" baseline="-25000" dirty="0"/>
              <a:t>2</a:t>
            </a:r>
            <a:r>
              <a:rPr lang="en-US" altLang="zh-CN" sz="2600" dirty="0"/>
              <a:t>,..x</a:t>
            </a:r>
            <a:r>
              <a:rPr lang="en-US" altLang="zh-CN" sz="2600" baseline="-25000" dirty="0"/>
              <a:t>n</a:t>
            </a:r>
            <a:r>
              <a:rPr lang="en-US" altLang="zh-CN" sz="2600" dirty="0"/>
              <a:t>), x</a:t>
            </a:r>
            <a:r>
              <a:rPr lang="en-US" altLang="zh-CN" sz="2600" baseline="-25000" dirty="0"/>
              <a:t>i</a:t>
            </a:r>
            <a:r>
              <a:rPr lang="zh-CN" altLang="en-US" sz="2600" baseline="-25000" dirty="0"/>
              <a:t> </a:t>
            </a:r>
            <a:r>
              <a:rPr lang="zh-CN" altLang="en-US" sz="2600" dirty="0"/>
              <a:t>表示是否选择</a:t>
            </a:r>
            <a:r>
              <a:rPr lang="en-US" altLang="zh-CN" sz="2600" dirty="0" err="1"/>
              <a:t>w</a:t>
            </a:r>
            <a:r>
              <a:rPr lang="en-US" altLang="zh-CN" sz="2600" baseline="-25000" dirty="0" err="1"/>
              <a:t>i</a:t>
            </a:r>
            <a:r>
              <a:rPr lang="zh-CN" altLang="en-US" sz="2600" baseline="-25000" dirty="0"/>
              <a:t>，</a:t>
            </a:r>
            <a:r>
              <a:rPr kumimoji="1" lang="zh-CN" altLang="en-US" sz="2600" dirty="0"/>
              <a:t>如果选择</a:t>
            </a:r>
            <a:r>
              <a:rPr kumimoji="1" lang="en-US" altLang="zh-CN" sz="2600" dirty="0" err="1"/>
              <a:t>w</a:t>
            </a:r>
            <a:r>
              <a:rPr kumimoji="1" lang="en-US" altLang="zh-CN" sz="2600" baseline="-25000" dirty="0" err="1"/>
              <a:t>i</a:t>
            </a:r>
            <a:r>
              <a:rPr kumimoji="1" lang="en-US" altLang="zh-CN" sz="2600" dirty="0"/>
              <a:t> , </a:t>
            </a:r>
            <a:r>
              <a:rPr kumimoji="1" lang="zh-CN" altLang="en-US" sz="2600" dirty="0"/>
              <a:t>则</a:t>
            </a:r>
            <a:r>
              <a:rPr kumimoji="1" lang="en-US" altLang="zh-CN" sz="2600" dirty="0"/>
              <a:t>x</a:t>
            </a:r>
            <a:r>
              <a:rPr kumimoji="1" lang="en-US" altLang="zh-CN" sz="2600" baseline="-25000" dirty="0"/>
              <a:t>i</a:t>
            </a:r>
            <a:r>
              <a:rPr kumimoji="1" lang="en-US" altLang="zh-CN" sz="2600" dirty="0"/>
              <a:t>=1 ; </a:t>
            </a:r>
            <a:r>
              <a:rPr kumimoji="1" lang="zh-CN" altLang="en-US" sz="2600" dirty="0"/>
              <a:t>否则</a:t>
            </a:r>
            <a:r>
              <a:rPr kumimoji="1" lang="en-US" altLang="zh-CN" sz="2600" dirty="0"/>
              <a:t>x</a:t>
            </a:r>
            <a:r>
              <a:rPr kumimoji="1" lang="en-US" altLang="zh-CN" sz="2600" baseline="-25000" dirty="0"/>
              <a:t>i</a:t>
            </a:r>
            <a:r>
              <a:rPr kumimoji="1" lang="en-US" altLang="zh-CN" sz="2600" dirty="0"/>
              <a:t>=0</a:t>
            </a:r>
            <a:r>
              <a:rPr kumimoji="1" lang="zh-CN" altLang="en-US" sz="2600" dirty="0"/>
              <a:t>。</a:t>
            </a:r>
            <a:endParaRPr kumimoji="1" lang="en-US" altLang="zh-CN" sz="2600" dirty="0"/>
          </a:p>
          <a:p>
            <a:pPr lvl="1">
              <a:lnSpc>
                <a:spcPct val="150000"/>
              </a:lnSpc>
              <a:spcBef>
                <a:spcPts val="0"/>
              </a:spcBef>
            </a:pPr>
            <a:r>
              <a:rPr kumimoji="1" lang="zh-CN" altLang="en-US" sz="2600" dirty="0"/>
              <a:t>显式约束： </a:t>
            </a:r>
            <a:r>
              <a:rPr kumimoji="1" lang="en-US" altLang="zh-CN" sz="2600" dirty="0"/>
              <a:t>x</a:t>
            </a:r>
            <a:r>
              <a:rPr kumimoji="1" lang="en-US" altLang="zh-CN" sz="2600" baseline="-25000" dirty="0"/>
              <a:t>i</a:t>
            </a:r>
            <a:r>
              <a:rPr kumimoji="1" lang="en-US" altLang="zh-CN" sz="2600" dirty="0"/>
              <a:t>∈{0,1},1≤i≤n ;</a:t>
            </a:r>
            <a:endParaRPr kumimoji="1" lang="en-US" altLang="zh-CN" sz="2600" dirty="0"/>
          </a:p>
          <a:p>
            <a:pPr lvl="1">
              <a:lnSpc>
                <a:spcPct val="150000"/>
              </a:lnSpc>
              <a:spcBef>
                <a:spcPts val="0"/>
              </a:spcBef>
            </a:pPr>
            <a:r>
              <a:rPr kumimoji="1" lang="en-US" altLang="zh-CN" sz="2600" dirty="0"/>
              <a:t> </a:t>
            </a:r>
            <a:r>
              <a:rPr kumimoji="1" lang="zh-CN" altLang="en-US" sz="2600" dirty="0"/>
              <a:t>隐式约束：∑ </a:t>
            </a:r>
            <a:r>
              <a:rPr kumimoji="1" lang="en-US" altLang="zh-CN" sz="2600" dirty="0" err="1"/>
              <a:t>w</a:t>
            </a:r>
            <a:r>
              <a:rPr kumimoji="1" lang="en-US" altLang="zh-CN" sz="2600" baseline="-25000" dirty="0" err="1"/>
              <a:t>i</a:t>
            </a:r>
            <a:r>
              <a:rPr kumimoji="1" lang="en-US" altLang="zh-CN" sz="2600" dirty="0" err="1"/>
              <a:t>x</a:t>
            </a:r>
            <a:r>
              <a:rPr kumimoji="1" lang="en-US" altLang="zh-CN" sz="2600" baseline="-25000" dirty="0" err="1"/>
              <a:t>i</a:t>
            </a:r>
            <a:r>
              <a:rPr kumimoji="1" lang="en-US" altLang="zh-CN" sz="2600" dirty="0"/>
              <a:t>=M</a:t>
            </a:r>
            <a:r>
              <a:rPr kumimoji="1" lang="zh-CN" altLang="en-US" sz="2600" dirty="0"/>
              <a:t>，</a:t>
            </a:r>
            <a:r>
              <a:rPr kumimoji="1" lang="en-US" altLang="zh-CN" sz="2600" dirty="0"/>
              <a:t>1≤i≤n</a:t>
            </a:r>
            <a:endParaRPr kumimoji="1" lang="en-US" altLang="zh-CN" sz="2600" dirty="0"/>
          </a:p>
          <a:p>
            <a:pPr>
              <a:lnSpc>
                <a:spcPct val="150000"/>
              </a:lnSpc>
              <a:spcBef>
                <a:spcPts val="0"/>
              </a:spcBef>
            </a:pPr>
            <a:r>
              <a:rPr kumimoji="1" lang="zh-CN" altLang="en-US" sz="2600" dirty="0"/>
              <a:t>多米诺性质：如果部分解向量大于</a:t>
            </a:r>
            <a:r>
              <a:rPr kumimoji="1" lang="en-US" altLang="zh-CN" sz="2600" dirty="0"/>
              <a:t>M</a:t>
            </a:r>
            <a:r>
              <a:rPr kumimoji="1" lang="zh-CN" altLang="en-US" sz="2600" dirty="0"/>
              <a:t>，则包含它的解向量也大于</a:t>
            </a:r>
            <a:r>
              <a:rPr kumimoji="1" lang="en-US" altLang="zh-CN" sz="2600" dirty="0"/>
              <a:t>M</a:t>
            </a:r>
            <a:endParaRPr kumimoji="1" lang="en-US" altLang="zh-CN" sz="2600" dirty="0"/>
          </a:p>
          <a:p>
            <a:pPr>
              <a:lnSpc>
                <a:spcPct val="150000"/>
              </a:lnSpc>
              <a:spcBef>
                <a:spcPts val="0"/>
              </a:spcBef>
            </a:pPr>
            <a:endParaRPr lang="zh-CN" altLang="en-US" sz="2400" dirty="0"/>
          </a:p>
          <a:p>
            <a:pPr>
              <a:lnSpc>
                <a:spcPct val="150000"/>
              </a:lnSpc>
              <a:spcBef>
                <a:spcPts val="0"/>
              </a:spcBef>
            </a:pPr>
            <a:r>
              <a:rPr kumimoji="1" lang="zh-CN" altLang="en-US" sz="2400" dirty="0"/>
              <a:t>例： </a:t>
            </a: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lnSpc>
                <a:spcPct val="150000"/>
              </a:lnSpc>
              <a:spcBef>
                <a:spcPts val="0"/>
              </a:spcBef>
            </a:pPr>
            <a:r>
              <a:rPr kumimoji="1" lang="zh-CN" altLang="en-US" sz="2000" dirty="0">
                <a:latin typeface="幼圆" panose="02010509060101010101" pitchFamily="49" charset="-122"/>
              </a:rPr>
              <a:t>可行解</a:t>
            </a:r>
            <a:r>
              <a:rPr kumimoji="1" lang="en-US" altLang="zh-CN" sz="2000" dirty="0"/>
              <a:t>1</a:t>
            </a:r>
            <a:r>
              <a:rPr kumimoji="1" lang="zh-CN" altLang="en-US" sz="2000" dirty="0">
                <a:latin typeface="幼圆" panose="02010509060101010101" pitchFamily="49" charset="-122"/>
              </a:rPr>
              <a:t>：</a:t>
            </a:r>
            <a:r>
              <a:rPr kumimoji="1" lang="en-US" altLang="zh-CN" sz="2000" dirty="0"/>
              <a:t>11,13,7</a:t>
            </a:r>
            <a:endParaRPr kumimoji="1" lang="en-US" altLang="zh-CN" sz="2000" dirty="0"/>
          </a:p>
          <a:p>
            <a:pPr lvl="1">
              <a:lnSpc>
                <a:spcPct val="150000"/>
              </a:lnSpc>
              <a:spcBef>
                <a:spcPts val="0"/>
              </a:spcBef>
            </a:pPr>
            <a:r>
              <a:rPr kumimoji="1" lang="zh-CN" altLang="en-US" sz="2000" dirty="0"/>
              <a:t>可行解</a:t>
            </a:r>
            <a:r>
              <a:rPr kumimoji="1" lang="en-US" altLang="zh-CN" sz="2000" dirty="0"/>
              <a:t>2</a:t>
            </a:r>
            <a:r>
              <a:rPr kumimoji="1" lang="zh-CN" altLang="en-US" sz="2000" dirty="0"/>
              <a:t>：</a:t>
            </a:r>
            <a:r>
              <a:rPr kumimoji="1" lang="en-US" altLang="zh-CN" sz="2000" dirty="0"/>
              <a:t>24, 7</a:t>
            </a:r>
            <a:endParaRPr kumimoji="1" lang="en-US" altLang="zh-CN" sz="2000" dirty="0"/>
          </a:p>
          <a:p>
            <a:pPr>
              <a:lnSpc>
                <a:spcPct val="150000"/>
              </a:lnSpc>
              <a:spcBef>
                <a:spcPts val="0"/>
              </a:spcBef>
            </a:pPr>
            <a:r>
              <a:rPr kumimoji="1" lang="zh-CN" altLang="en-US" sz="2400" dirty="0"/>
              <a:t>固定长元组：</a:t>
            </a:r>
            <a:r>
              <a:rPr kumimoji="1" lang="en-US" altLang="zh-CN" sz="2400" dirty="0"/>
              <a:t>4-</a:t>
            </a:r>
            <a:r>
              <a:rPr kumimoji="1" lang="zh-CN" altLang="en-US" sz="2400" dirty="0"/>
              <a:t>元组：</a:t>
            </a:r>
            <a:endParaRPr kumimoji="1" lang="en-US" altLang="zh-CN" sz="2400" dirty="0"/>
          </a:p>
          <a:p>
            <a:pPr lvl="1">
              <a:lnSpc>
                <a:spcPct val="150000"/>
              </a:lnSpc>
              <a:spcBef>
                <a:spcPts val="0"/>
              </a:spcBef>
            </a:pPr>
            <a:r>
              <a:rPr kumimoji="1" lang="zh-CN" altLang="en-US" sz="2000" dirty="0"/>
              <a:t>可行解</a:t>
            </a:r>
            <a:r>
              <a:rPr kumimoji="1" lang="en-US" altLang="zh-CN" sz="2000" dirty="0"/>
              <a:t>1</a:t>
            </a:r>
            <a:r>
              <a:rPr kumimoji="1" lang="zh-CN" altLang="en-US" sz="2000" dirty="0"/>
              <a:t>：</a:t>
            </a:r>
            <a:r>
              <a:rPr kumimoji="1" lang="en-US" altLang="zh-CN" sz="2000" dirty="0"/>
              <a:t>(1,1,0,1)</a:t>
            </a:r>
            <a:endParaRPr kumimoji="1" lang="en-US" altLang="zh-CN" sz="2000" dirty="0"/>
          </a:p>
          <a:p>
            <a:pPr lvl="1">
              <a:lnSpc>
                <a:spcPct val="150000"/>
              </a:lnSpc>
              <a:spcBef>
                <a:spcPts val="0"/>
              </a:spcBef>
            </a:pPr>
            <a:r>
              <a:rPr kumimoji="1" lang="zh-CN" altLang="en-US" sz="2000" dirty="0"/>
              <a:t>可行解</a:t>
            </a:r>
            <a:r>
              <a:rPr kumimoji="1" lang="en-US" altLang="zh-CN" sz="2000" dirty="0"/>
              <a:t>2</a:t>
            </a:r>
            <a:r>
              <a:rPr kumimoji="1" lang="zh-CN" altLang="en-US" sz="2000" dirty="0"/>
              <a:t>：</a:t>
            </a:r>
            <a:r>
              <a:rPr kumimoji="1" lang="en-US" altLang="zh-CN" sz="2000" dirty="0"/>
              <a:t>(0,0,1,1)</a:t>
            </a:r>
            <a:endParaRPr lang="zh-CN" altLang="en-US" sz="2000" dirty="0"/>
          </a:p>
          <a:p>
            <a:pPr>
              <a:lnSpc>
                <a:spcPct val="150000"/>
              </a:lnSpc>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kumimoji="1" lang="en-US" altLang="zh-CN" sz="2400" dirty="0"/>
          </a:p>
          <a:p>
            <a:pPr lvl="1">
              <a:spcBef>
                <a:spcPts val="0"/>
              </a:spcBef>
            </a:pPr>
            <a:endParaRPr kumimoji="1"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fld>
            <a:endParaRPr lang="en-US" altLang="zh-CN"/>
          </a:p>
        </p:txBody>
      </p:sp>
      <p:sp>
        <p:nvSpPr>
          <p:cNvPr id="127" name="内容占位符 2"/>
          <p:cNvSpPr txBox="1"/>
          <p:nvPr/>
        </p:nvSpPr>
        <p:spPr>
          <a:xfrm>
            <a:off x="657506" y="268994"/>
            <a:ext cx="7208288" cy="2254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spcBef>
                <a:spcPts val="0"/>
              </a:spcBef>
            </a:pPr>
            <a:r>
              <a:rPr kumimoji="1" lang="zh-CN" altLang="en-US" sz="2400" dirty="0"/>
              <a:t>子集和数问题的</a:t>
            </a:r>
            <a:r>
              <a:rPr kumimoji="1" lang="en-US" altLang="zh-CN" sz="2400" dirty="0"/>
              <a:t>4-</a:t>
            </a:r>
            <a:r>
              <a:rPr kumimoji="1" lang="zh-CN" altLang="en-US" sz="2400" dirty="0"/>
              <a:t>元组表达的解空间树</a:t>
            </a:r>
            <a:r>
              <a:rPr kumimoji="1" lang="en-US" altLang="zh-CN" sz="2400" dirty="0"/>
              <a:t> </a:t>
            </a:r>
            <a:endParaRPr kumimoji="1" lang="en-US" altLang="zh-CN" sz="2400" dirty="0"/>
          </a:p>
          <a:p>
            <a:pPr lvl="1">
              <a:lnSpc>
                <a:spcPct val="160000"/>
              </a:lnSpc>
              <a:spcBef>
                <a:spcPts val="0"/>
              </a:spcBef>
            </a:pPr>
            <a:r>
              <a:rPr kumimoji="1" lang="zh-CN" altLang="en-US" dirty="0"/>
              <a:t>问题状态：全部结点</a:t>
            </a:r>
            <a:r>
              <a:rPr kumimoji="1" lang="en-US" altLang="zh-CN" dirty="0"/>
              <a:t>31</a:t>
            </a:r>
            <a:r>
              <a:rPr kumimoji="1" lang="zh-CN" altLang="en-US" dirty="0"/>
              <a:t>个</a:t>
            </a:r>
            <a:endParaRPr kumimoji="1" lang="en-US" altLang="zh-CN" dirty="0"/>
          </a:p>
          <a:p>
            <a:pPr lvl="1">
              <a:lnSpc>
                <a:spcPct val="160000"/>
              </a:lnSpc>
              <a:spcBef>
                <a:spcPts val="0"/>
              </a:spcBef>
            </a:pPr>
            <a:r>
              <a:rPr kumimoji="1" lang="zh-CN" altLang="en-US" dirty="0"/>
              <a:t>解状态：叶结点</a:t>
            </a:r>
            <a:r>
              <a:rPr kumimoji="1" lang="en-US" altLang="zh-CN" dirty="0"/>
              <a:t>16</a:t>
            </a:r>
            <a:r>
              <a:rPr kumimoji="1" lang="zh-CN" altLang="en-US" dirty="0"/>
              <a:t>个</a:t>
            </a:r>
            <a:endParaRPr kumimoji="1" lang="en-US" altLang="zh-CN" dirty="0"/>
          </a:p>
          <a:p>
            <a:pPr lvl="1">
              <a:lnSpc>
                <a:spcPct val="160000"/>
              </a:lnSpc>
              <a:spcBef>
                <a:spcPts val="0"/>
              </a:spcBef>
            </a:pPr>
            <a:r>
              <a:rPr kumimoji="1" lang="zh-CN" altLang="en-US" dirty="0"/>
              <a:t>答案状态：当前实例</a:t>
            </a:r>
            <a:r>
              <a:rPr kumimoji="1" lang="en-US" altLang="zh-CN" dirty="0"/>
              <a:t>2</a:t>
            </a:r>
            <a:r>
              <a:rPr kumimoji="1" lang="zh-CN" altLang="en-US" dirty="0"/>
              <a:t>个</a:t>
            </a: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ln>
          <a:effectLst/>
        </p:spPr>
        <p:txBody>
          <a:bodyPr wrap="none" anchor="ctr"/>
          <a:lstStyle/>
          <a:p>
            <a:endParaRPr lang="zh-CN" altLang="en-US"/>
          </a:p>
        </p:txBody>
      </p:sp>
      <p:grpSp>
        <p:nvGrpSpPr>
          <p:cNvPr id="5" name="组合 4"/>
          <p:cNvGrpSpPr/>
          <p:nvPr/>
        </p:nvGrpSpPr>
        <p:grpSpPr>
          <a:xfrm>
            <a:off x="1324336" y="2338419"/>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endParaRPr lang="en-US" altLang="zh-CN" sz="2000" dirty="0">
                <a:latin typeface="Arial" panose="020B0604020202020204" pitchFamily="34" charset="0"/>
                <a:cs typeface="Arial" panose="020B0604020202020204" pitchFamily="34" charset="0"/>
              </a:endParaRP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endParaRPr kumimoji="1" lang="en-US" altLang="zh-CN" sz="2000" dirty="0">
                <a:latin typeface="Arial" panose="020B0604020202020204" pitchFamily="34" charset="0"/>
                <a:cs typeface="Arial" panose="020B0604020202020204" pitchFamily="34" charset="0"/>
              </a:endParaRP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endParaRPr kumimoji="1" lang="en-US" altLang="zh-CN" sz="2000" dirty="0">
                <a:latin typeface="Arial" panose="020B0604020202020204" pitchFamily="34" charset="0"/>
                <a:cs typeface="Arial" panose="020B0604020202020204" pitchFamily="34" charset="0"/>
              </a:endParaRP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endParaRPr kumimoji="1" lang="en-US" altLang="zh-CN" sz="2000" dirty="0">
                <a:latin typeface="Arial" panose="020B0604020202020204" pitchFamily="34" charset="0"/>
                <a:cs typeface="Arial" panose="020B0604020202020204" pitchFamily="34" charset="0"/>
              </a:endParaRP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endParaRPr kumimoji="1" lang="en-US" altLang="zh-CN" sz="2000" dirty="0">
                <a:latin typeface="Arial" panose="020B0604020202020204" pitchFamily="34" charset="0"/>
                <a:cs typeface="Arial" panose="020B0604020202020204" pitchFamily="34" charset="0"/>
              </a:endParaRP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endParaRPr kumimoji="1" lang="en-US" altLang="zh-CN" sz="2000" dirty="0">
                <a:latin typeface="Arial" panose="020B0604020202020204" pitchFamily="34" charset="0"/>
                <a:cs typeface="Arial" panose="020B0604020202020204" pitchFamily="34" charset="0"/>
              </a:endParaRP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endParaRPr kumimoji="1" lang="en-US" altLang="zh-CN" sz="2000" dirty="0">
                <a:latin typeface="Arial" panose="020B0604020202020204" pitchFamily="34" charset="0"/>
                <a:cs typeface="Arial" panose="020B0604020202020204" pitchFamily="34" charset="0"/>
              </a:endParaRP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endParaRPr kumimoji="1" lang="en-US" altLang="zh-CN" sz="2000" dirty="0">
                <a:latin typeface="Arial" panose="020B0604020202020204" pitchFamily="34" charset="0"/>
                <a:cs typeface="Arial" panose="020B0604020202020204" pitchFamily="34" charset="0"/>
              </a:endParaRP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endParaRPr lang="en-US" altLang="zh-CN" sz="2000" dirty="0">
                <a:latin typeface="Arial" panose="020B0604020202020204" pitchFamily="34" charset="0"/>
                <a:cs typeface="Arial" panose="020B0604020202020204" pitchFamily="34" charset="0"/>
              </a:endParaRP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endParaRPr lang="en-US" altLang="zh-CN" sz="2000" dirty="0">
                <a:latin typeface="Arial" panose="020B0604020202020204" pitchFamily="34" charset="0"/>
                <a:cs typeface="Arial" panose="020B0604020202020204" pitchFamily="34" charset="0"/>
              </a:endParaRP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endParaRPr lang="en-US" altLang="zh-CN" sz="2000" dirty="0">
                <a:latin typeface="Arial" panose="020B0604020202020204" pitchFamily="34" charset="0"/>
                <a:cs typeface="Arial" panose="020B0604020202020204" pitchFamily="34" charset="0"/>
              </a:endParaRP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endParaRPr lang="en-US" altLang="zh-CN" sz="2000" dirty="0">
                <a:latin typeface="Arial" panose="020B0604020202020204" pitchFamily="34" charset="0"/>
                <a:cs typeface="Arial" panose="020B0604020202020204" pitchFamily="34" charset="0"/>
              </a:endParaRP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endParaRPr lang="en-US" altLang="zh-CN" sz="2000" dirty="0">
                <a:latin typeface="Arial" panose="020B0604020202020204" pitchFamily="34" charset="0"/>
                <a:cs typeface="Arial" panose="020B0604020202020204" pitchFamily="34" charset="0"/>
              </a:endParaRP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endParaRPr lang="en-US" altLang="zh-CN" sz="2000" dirty="0">
                <a:latin typeface="Arial" panose="020B0604020202020204" pitchFamily="34" charset="0"/>
                <a:cs typeface="Arial" panose="020B0604020202020204" pitchFamily="34" charset="0"/>
              </a:endParaRP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endParaRPr lang="en-US" altLang="zh-CN" sz="2000" dirty="0">
                <a:latin typeface="Arial" panose="020B0604020202020204" pitchFamily="34" charset="0"/>
                <a:cs typeface="Arial" panose="020B0604020202020204" pitchFamily="34" charset="0"/>
              </a:endParaRP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endParaRPr lang="en-US" altLang="zh-CN" sz="2000" dirty="0">
                <a:latin typeface="Arial" panose="020B0604020202020204" pitchFamily="34" charset="0"/>
                <a:cs typeface="Arial" panose="020B0604020202020204" pitchFamily="34" charset="0"/>
              </a:endParaRP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endParaRPr lang="en-US" altLang="zh-CN" sz="2000" dirty="0">
                <a:latin typeface="Arial" panose="020B0604020202020204" pitchFamily="34" charset="0"/>
                <a:cs typeface="Arial" panose="020B0604020202020204" pitchFamily="34" charset="0"/>
              </a:endParaRP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endParaRPr lang="en-US" altLang="zh-CN" sz="2000" dirty="0">
                <a:latin typeface="Arial" panose="020B0604020202020204" pitchFamily="34" charset="0"/>
                <a:cs typeface="Arial" panose="020B0604020202020204" pitchFamily="34" charset="0"/>
              </a:endParaRP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endParaRPr lang="en-US" altLang="zh-CN" sz="2000" dirty="0">
                <a:latin typeface="Arial" panose="020B0604020202020204" pitchFamily="34" charset="0"/>
                <a:cs typeface="Arial" panose="020B0604020202020204" pitchFamily="34" charset="0"/>
              </a:endParaRP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endParaRPr lang="en-US" altLang="zh-CN" sz="2000" dirty="0">
                <a:latin typeface="Arial" panose="020B0604020202020204" pitchFamily="34" charset="0"/>
                <a:cs typeface="Arial" panose="020B0604020202020204" pitchFamily="34" charset="0"/>
              </a:endParaRP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endParaRPr lang="en-US" altLang="zh-CN" sz="2000" dirty="0">
                <a:latin typeface="Arial" panose="020B0604020202020204" pitchFamily="34" charset="0"/>
                <a:cs typeface="Arial" panose="020B0604020202020204" pitchFamily="34" charset="0"/>
              </a:endParaRP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endParaRPr lang="en-US" altLang="zh-CN" sz="2000" dirty="0">
                <a:latin typeface="Arial" panose="020B0604020202020204" pitchFamily="34" charset="0"/>
                <a:cs typeface="Arial" panose="020B0604020202020204" pitchFamily="34" charset="0"/>
              </a:endParaRP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endParaRPr lang="en-US" altLang="zh-CN" sz="2000" dirty="0">
                <a:latin typeface="Arial" panose="020B0604020202020204" pitchFamily="34" charset="0"/>
                <a:cs typeface="Arial" panose="020B0604020202020204" pitchFamily="34" charset="0"/>
              </a:endParaRP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endParaRPr lang="en-US" altLang="zh-CN" sz="2000" dirty="0">
                <a:cs typeface="Arial" panose="020B0604020202020204" pitchFamily="34" charset="0"/>
              </a:endParaRP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endParaRPr lang="en-US" altLang="zh-CN" sz="2000">
                <a:cs typeface="Arial" panose="020B0604020202020204" pitchFamily="34" charset="0"/>
              </a:endParaRP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grpSp>
      <p:sp>
        <p:nvSpPr>
          <p:cNvPr id="231" name="圆角矩形标注 230"/>
          <p:cNvSpPr/>
          <p:nvPr/>
        </p:nvSpPr>
        <p:spPr>
          <a:xfrm>
            <a:off x="2588401" y="5659718"/>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endParaRPr kumimoji="1" lang="zh-CN" altLang="en-US" sz="20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400" y="15420"/>
            <a:ext cx="10515600" cy="1325563"/>
          </a:xfrm>
        </p:spPr>
        <p:txBody>
          <a:bodyPr/>
          <a:lstStyle/>
          <a:p>
            <a:r>
              <a:rPr lang="zh-CN" altLang="en-US" dirty="0"/>
              <a:t>子集和数问题</a:t>
            </a:r>
            <a:r>
              <a:rPr lang="en-US" altLang="zh-CN" dirty="0"/>
              <a:t>——</a:t>
            </a:r>
            <a:r>
              <a:rPr lang="zh-CN" altLang="en-US" dirty="0"/>
              <a:t>可变长元组</a:t>
            </a:r>
            <a:endParaRPr lang="zh-CN" altLang="en-US" dirty="0"/>
          </a:p>
        </p:txBody>
      </p:sp>
      <p:sp>
        <p:nvSpPr>
          <p:cNvPr id="3" name="内容占位符 2"/>
          <p:cNvSpPr>
            <a:spLocks noGrp="1"/>
          </p:cNvSpPr>
          <p:nvPr>
            <p:ph idx="1"/>
          </p:nvPr>
        </p:nvSpPr>
        <p:spPr>
          <a:xfrm>
            <a:off x="437084" y="1028647"/>
            <a:ext cx="11070232" cy="5668741"/>
          </a:xfrm>
        </p:spPr>
        <p:txBody>
          <a:bodyPr>
            <a:normAutofit lnSpcReduction="10000"/>
          </a:bodyPr>
          <a:lstStyle/>
          <a:p>
            <a:pPr>
              <a:lnSpc>
                <a:spcPct val="170000"/>
              </a:lnSpc>
              <a:spcBef>
                <a:spcPts val="0"/>
              </a:spcBef>
            </a:pPr>
            <a:r>
              <a:rPr kumimoji="1" lang="en-US" altLang="zh-CN" sz="2400" dirty="0"/>
              <a:t>K-</a:t>
            </a:r>
            <a:r>
              <a:rPr kumimoji="1" lang="zh-CN" altLang="en-US" sz="2400" dirty="0"/>
              <a:t>元组表达，</a:t>
            </a:r>
            <a:r>
              <a:rPr kumimoji="1" lang="en-US" altLang="zh-CN" sz="2400" dirty="0"/>
              <a:t> (x</a:t>
            </a:r>
            <a:r>
              <a:rPr kumimoji="1" lang="en-US" altLang="zh-CN" sz="2400" baseline="-25000" dirty="0"/>
              <a:t>1</a:t>
            </a:r>
            <a:r>
              <a:rPr kumimoji="1" lang="en-US" altLang="zh-CN" sz="2400" dirty="0"/>
              <a:t>,..x</a:t>
            </a:r>
            <a:r>
              <a:rPr kumimoji="1" lang="en-US" altLang="zh-CN" sz="2400" baseline="-25000" dirty="0"/>
              <a:t>k</a:t>
            </a:r>
            <a:r>
              <a:rPr kumimoji="1" lang="en-US" altLang="zh-CN" sz="2400" dirty="0"/>
              <a:t>)</a:t>
            </a:r>
            <a:r>
              <a:rPr kumimoji="1" lang="zh-CN" altLang="en-US" sz="2400" dirty="0"/>
              <a:t>，</a:t>
            </a:r>
            <a:r>
              <a:rPr kumimoji="1" lang="en-US" altLang="zh-CN" sz="2400" dirty="0"/>
              <a:t>1≤k≤n</a:t>
            </a:r>
            <a:r>
              <a:rPr kumimoji="1" lang="zh-CN" altLang="en-US" sz="2400" dirty="0"/>
              <a:t>，</a:t>
            </a:r>
            <a:endParaRPr kumimoji="1" lang="en-US" altLang="zh-CN" sz="2400" dirty="0"/>
          </a:p>
          <a:p>
            <a:pPr lvl="1">
              <a:lnSpc>
                <a:spcPct val="170000"/>
              </a:lnSpc>
              <a:spcBef>
                <a:spcPts val="0"/>
              </a:spcBef>
            </a:pPr>
            <a:r>
              <a:rPr kumimoji="1" lang="zh-CN" altLang="en-US" sz="2400" dirty="0"/>
              <a:t>显式约束：</a:t>
            </a:r>
            <a:r>
              <a:rPr kumimoji="1" lang="en-US" altLang="zh-CN" sz="2400" dirty="0"/>
              <a:t>x</a:t>
            </a:r>
            <a:r>
              <a:rPr kumimoji="1" lang="en-US" altLang="zh-CN" sz="2400" baseline="-25000" dirty="0"/>
              <a:t>i</a:t>
            </a:r>
            <a:r>
              <a:rPr kumimoji="1" lang="en-US" altLang="zh-CN" sz="2400" dirty="0"/>
              <a:t>∈{ j | j</a:t>
            </a:r>
            <a:r>
              <a:rPr kumimoji="1" lang="zh-CN" altLang="en-US" sz="2400" dirty="0"/>
              <a:t>是</a:t>
            </a:r>
            <a:r>
              <a:rPr kumimoji="1" lang="en-US" altLang="zh-CN" sz="2400" dirty="0" err="1"/>
              <a:t>w</a:t>
            </a:r>
            <a:r>
              <a:rPr kumimoji="1" lang="en-US" altLang="zh-CN" sz="2400" baseline="-25000" dirty="0" err="1"/>
              <a:t>j</a:t>
            </a:r>
            <a:r>
              <a:rPr kumimoji="1" lang="zh-CN" altLang="en-US" sz="2400" dirty="0"/>
              <a:t>的下标值</a:t>
            </a:r>
            <a:r>
              <a:rPr kumimoji="1" lang="en-US" altLang="zh-CN" sz="2400" dirty="0"/>
              <a:t>, 1≤j≤n },1≤i≤k</a:t>
            </a:r>
            <a:r>
              <a:rPr kumimoji="1" lang="zh-CN" altLang="en-US" sz="2400" dirty="0"/>
              <a:t>，如果选择</a:t>
            </a:r>
            <a:r>
              <a:rPr kumimoji="1" lang="en-US" altLang="zh-CN" sz="2400" dirty="0" err="1"/>
              <a:t>w</a:t>
            </a:r>
            <a:r>
              <a:rPr kumimoji="1" lang="en-US" altLang="zh-CN" sz="2400" baseline="-25000" dirty="0" err="1"/>
              <a:t>i</a:t>
            </a:r>
            <a:r>
              <a:rPr kumimoji="1" lang="zh-CN" altLang="en-US" sz="2400" baseline="-25000" dirty="0"/>
              <a:t>，</a:t>
            </a:r>
            <a:r>
              <a:rPr kumimoji="1" lang="zh-CN" altLang="en-US" sz="2400" dirty="0"/>
              <a:t>则</a:t>
            </a:r>
            <a:r>
              <a:rPr kumimoji="1" lang="en-US" altLang="zh-CN" sz="2400" dirty="0" err="1"/>
              <a:t>w</a:t>
            </a:r>
            <a:r>
              <a:rPr kumimoji="1" lang="en-US" altLang="zh-CN" sz="2400" baseline="-25000" dirty="0" err="1"/>
              <a:t>i</a:t>
            </a:r>
            <a:r>
              <a:rPr kumimoji="1" lang="zh-CN" altLang="en-US" sz="2400" dirty="0"/>
              <a:t>的下标在</a:t>
            </a:r>
            <a:r>
              <a:rPr kumimoji="1" lang="en-US" altLang="zh-CN" sz="2400" dirty="0"/>
              <a:t>k-</a:t>
            </a:r>
            <a:r>
              <a:rPr kumimoji="1" lang="zh-CN" altLang="en-US" sz="2400" dirty="0"/>
              <a:t>元组中。不同的解</a:t>
            </a:r>
            <a:r>
              <a:rPr kumimoji="1" lang="en-US" altLang="zh-CN" sz="2400" dirty="0">
                <a:solidFill>
                  <a:srgbClr val="0000FF"/>
                </a:solidFill>
              </a:rPr>
              <a:t>k</a:t>
            </a:r>
            <a:r>
              <a:rPr kumimoji="1" lang="zh-CN" altLang="en-US" sz="2400" dirty="0">
                <a:solidFill>
                  <a:srgbClr val="0000FF"/>
                </a:solidFill>
              </a:rPr>
              <a:t>值不同。</a:t>
            </a:r>
            <a:endParaRPr kumimoji="1" lang="en-US" altLang="zh-CN" sz="2400" dirty="0"/>
          </a:p>
          <a:p>
            <a:pPr lvl="1">
              <a:lnSpc>
                <a:spcPct val="170000"/>
              </a:lnSpc>
              <a:spcBef>
                <a:spcPts val="0"/>
              </a:spcBef>
            </a:pPr>
            <a:r>
              <a:rPr kumimoji="1" lang="zh-CN" altLang="en-US" sz="2400" dirty="0"/>
              <a:t>隐式约束：没有两个</a:t>
            </a:r>
            <a:r>
              <a:rPr kumimoji="1" lang="en-US" altLang="zh-CN" sz="2400" dirty="0"/>
              <a:t>x</a:t>
            </a:r>
            <a:r>
              <a:rPr kumimoji="1" lang="en-US" altLang="zh-CN" sz="2400" baseline="-25000" dirty="0"/>
              <a:t>i</a:t>
            </a:r>
            <a:r>
              <a:rPr kumimoji="1" lang="zh-CN" altLang="en-US" sz="2400" dirty="0"/>
              <a:t>是相同的</a:t>
            </a:r>
            <a:r>
              <a:rPr kumimoji="1" lang="en-US" altLang="zh-CN" sz="2400" dirty="0"/>
              <a:t>, </a:t>
            </a:r>
            <a:r>
              <a:rPr kumimoji="1" lang="zh-CN" altLang="en-US" sz="2400" dirty="0"/>
              <a:t>且相应的</a:t>
            </a:r>
            <a:r>
              <a:rPr kumimoji="1" lang="en-US" altLang="zh-CN" sz="2400" dirty="0" err="1"/>
              <a:t>w</a:t>
            </a:r>
            <a:r>
              <a:rPr kumimoji="1" lang="en-US" altLang="zh-CN" sz="2400" baseline="-25000" dirty="0" err="1"/>
              <a:t>i</a:t>
            </a:r>
            <a:r>
              <a:rPr kumimoji="1" lang="zh-CN" altLang="en-US" sz="2400" dirty="0"/>
              <a:t>的和等于</a:t>
            </a:r>
            <a:r>
              <a:rPr kumimoji="1" lang="en-US" altLang="zh-CN" sz="2400" dirty="0"/>
              <a:t>M, x</a:t>
            </a:r>
            <a:r>
              <a:rPr kumimoji="1" lang="en-US" altLang="zh-CN" sz="2400" baseline="-25000" dirty="0"/>
              <a:t>i</a:t>
            </a:r>
            <a:r>
              <a:rPr kumimoji="1" lang="en-US" altLang="zh-CN" sz="2400" dirty="0"/>
              <a:t>≤x</a:t>
            </a:r>
            <a:r>
              <a:rPr kumimoji="1" lang="en-US" altLang="zh-CN" sz="2400" baseline="-25000" dirty="0"/>
              <a:t>i+1</a:t>
            </a:r>
            <a:r>
              <a:rPr kumimoji="1" lang="en-US" altLang="zh-CN" sz="2400" dirty="0"/>
              <a:t>, 1≤i&lt;k</a:t>
            </a:r>
            <a:endParaRPr kumimoji="1" lang="en-US" altLang="zh-CN" sz="2400" dirty="0"/>
          </a:p>
          <a:p>
            <a:pPr>
              <a:lnSpc>
                <a:spcPct val="170000"/>
              </a:lnSpc>
              <a:spcBef>
                <a:spcPts val="0"/>
              </a:spcBef>
            </a:pPr>
            <a:r>
              <a:rPr kumimoji="1" lang="zh-CN" altLang="en-US" sz="2400" dirty="0"/>
              <a:t>多米诺性质：如果部分解向量大于</a:t>
            </a:r>
            <a:r>
              <a:rPr kumimoji="1" lang="en-US" altLang="zh-CN" sz="2400" dirty="0"/>
              <a:t>M</a:t>
            </a:r>
            <a:r>
              <a:rPr kumimoji="1" lang="zh-CN" altLang="en-US" sz="2400" dirty="0"/>
              <a:t>，则包含它的解向量也大于</a:t>
            </a:r>
            <a:r>
              <a:rPr kumimoji="1" lang="en-US" altLang="zh-CN" sz="2400" dirty="0"/>
              <a:t>M</a:t>
            </a:r>
            <a:endParaRPr kumimoji="1" lang="en-US" altLang="zh-CN" sz="2400" dirty="0"/>
          </a:p>
          <a:p>
            <a:pPr marL="0" indent="0">
              <a:spcBef>
                <a:spcPts val="0"/>
              </a:spcBef>
              <a:buNone/>
            </a:pPr>
            <a:endParaRPr kumimoji="1" lang="zh-CN" altLang="en-US" sz="2400" dirty="0"/>
          </a:p>
          <a:p>
            <a:pPr>
              <a:spcBef>
                <a:spcPts val="0"/>
              </a:spcBef>
            </a:pPr>
            <a:r>
              <a:rPr kumimoji="1" lang="zh-CN" altLang="en-US" sz="2400" dirty="0"/>
              <a:t>例：</a:t>
            </a: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24, 7</a:t>
            </a:r>
            <a:endParaRPr kumimoji="1" lang="en-US" altLang="zh-CN" dirty="0"/>
          </a:p>
          <a:p>
            <a:pPr>
              <a:spcBef>
                <a:spcPts val="0"/>
              </a:spcBef>
            </a:pPr>
            <a:r>
              <a:rPr kumimoji="1" lang="en-US" altLang="zh-CN" sz="2400" dirty="0"/>
              <a:t>k-</a:t>
            </a:r>
            <a:r>
              <a:rPr kumimoji="1" lang="zh-CN" altLang="en-US" sz="2400" dirty="0"/>
              <a:t>元组：</a:t>
            </a:r>
            <a:endParaRPr kumimoji="1" lang="en-US" altLang="zh-CN" sz="2400" dirty="0"/>
          </a:p>
          <a:p>
            <a:pPr lvl="1">
              <a:spcBef>
                <a:spcPts val="0"/>
              </a:spcBef>
            </a:pPr>
            <a:r>
              <a:rPr kumimoji="1" lang="zh-CN" altLang="en-US" dirty="0"/>
              <a:t>可行解</a:t>
            </a:r>
            <a:r>
              <a:rPr kumimoji="1" lang="en-US" altLang="zh-CN" dirty="0"/>
              <a:t>1</a:t>
            </a:r>
            <a:r>
              <a:rPr kumimoji="1" lang="zh-CN" altLang="en-US" dirty="0"/>
              <a:t>：</a:t>
            </a:r>
            <a:r>
              <a:rPr kumimoji="1" lang="en-US" altLang="zh-CN" dirty="0"/>
              <a:t>(1,2,4)</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(3,4)</a:t>
            </a:r>
            <a:endParaRPr kumimoji="1" lang="en-US" altLang="zh-CN" dirty="0"/>
          </a:p>
          <a:p>
            <a:pPr>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lang="zh-CN" altLang="en-US" sz="2400" dirty="0"/>
          </a:p>
          <a:p>
            <a:pPr lvl="1">
              <a:spcBef>
                <a:spcPts val="0"/>
              </a:spcBef>
            </a:pPr>
            <a:endParaRPr kumimoji="1" lang="en-US" altLang="zh-CN" dirty="0"/>
          </a:p>
          <a:p>
            <a:pPr lvl="1"/>
            <a:endParaRPr kumimoji="1" lang="en-US" altLang="zh-CN" dirty="0"/>
          </a:p>
          <a:p>
            <a:pPr marL="0" indent="0">
              <a:buNone/>
            </a:pPr>
            <a:endParaRPr kumimoji="1"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圆角矩形标注 4"/>
          <p:cNvSpPr/>
          <p:nvPr/>
        </p:nvSpPr>
        <p:spPr>
          <a:xfrm>
            <a:off x="9905814" y="3611563"/>
            <a:ext cx="2166850" cy="825550"/>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避免重复情况</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如</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(1,2,4)</a:t>
            </a: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和</a:t>
            </a: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(1,4,2)</a:t>
            </a:r>
            <a:endPar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内容占位符 2"/>
          <p:cNvSpPr txBox="1"/>
          <p:nvPr/>
        </p:nvSpPr>
        <p:spPr>
          <a:xfrm>
            <a:off x="491527" y="434030"/>
            <a:ext cx="7717681" cy="22674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kumimoji="1" lang="zh-CN" altLang="en-US" sz="2400" dirty="0"/>
              <a:t>子集和数问题的</a:t>
            </a:r>
            <a:r>
              <a:rPr kumimoji="1" lang="en-US" altLang="zh-CN" sz="2400" dirty="0"/>
              <a:t>n=4</a:t>
            </a:r>
            <a:r>
              <a:rPr kumimoji="1" lang="zh-CN" altLang="en-US" sz="2400" dirty="0"/>
              <a:t>时，</a:t>
            </a:r>
            <a:r>
              <a:rPr kumimoji="1" lang="en-US" altLang="zh-CN" sz="2400" dirty="0"/>
              <a:t>k-</a:t>
            </a:r>
            <a:r>
              <a:rPr kumimoji="1" lang="zh-CN" altLang="en-US" sz="2400" dirty="0"/>
              <a:t>元组表达的解空间树</a:t>
            </a:r>
            <a:r>
              <a:rPr kumimoji="1" lang="en-US" altLang="zh-CN" sz="2400" dirty="0"/>
              <a:t> </a:t>
            </a:r>
            <a:endParaRPr kumimoji="1" lang="en-US" altLang="zh-CN" sz="2400" dirty="0"/>
          </a:p>
          <a:p>
            <a:pPr lvl="1">
              <a:lnSpc>
                <a:spcPct val="150000"/>
              </a:lnSpc>
              <a:spcBef>
                <a:spcPts val="0"/>
              </a:spcBef>
            </a:pPr>
            <a:r>
              <a:rPr kumimoji="1" lang="zh-CN" altLang="en-US" dirty="0"/>
              <a:t>问题状态：全部结点</a:t>
            </a:r>
            <a:r>
              <a:rPr kumimoji="1" lang="en-US" altLang="zh-CN" dirty="0"/>
              <a:t>16</a:t>
            </a:r>
            <a:r>
              <a:rPr kumimoji="1" lang="zh-CN" altLang="en-US" dirty="0"/>
              <a:t>个</a:t>
            </a:r>
            <a:endParaRPr kumimoji="1" lang="en-US" altLang="zh-CN" dirty="0"/>
          </a:p>
          <a:p>
            <a:pPr lvl="1">
              <a:lnSpc>
                <a:spcPct val="150000"/>
              </a:lnSpc>
              <a:spcBef>
                <a:spcPts val="0"/>
              </a:spcBef>
            </a:pPr>
            <a:r>
              <a:rPr kumimoji="1" lang="zh-CN" altLang="en-US" dirty="0"/>
              <a:t>解状态：全部结点</a:t>
            </a:r>
            <a:r>
              <a:rPr kumimoji="1" lang="en-US" altLang="zh-CN" dirty="0"/>
              <a:t>16</a:t>
            </a:r>
            <a:r>
              <a:rPr kumimoji="1" lang="zh-CN" altLang="en-US" dirty="0"/>
              <a:t>个</a:t>
            </a:r>
            <a:endParaRPr kumimoji="1" lang="en-US" altLang="zh-CN" dirty="0"/>
          </a:p>
          <a:p>
            <a:pPr lvl="1">
              <a:lnSpc>
                <a:spcPct val="150000"/>
              </a:lnSpc>
              <a:spcBef>
                <a:spcPts val="0"/>
              </a:spcBef>
            </a:pPr>
            <a:r>
              <a:rPr kumimoji="1" lang="zh-CN" altLang="en-US" dirty="0"/>
              <a:t>答案状态：当前实例</a:t>
            </a:r>
            <a:r>
              <a:rPr kumimoji="1" lang="en-US" altLang="zh-CN" dirty="0"/>
              <a:t>2</a:t>
            </a:r>
            <a:r>
              <a:rPr kumimoji="1" lang="zh-CN" altLang="en-US" dirty="0"/>
              <a:t>个</a:t>
            </a:r>
            <a:endParaRPr lang="en-US" altLang="zh-CN" sz="3200" dirty="0"/>
          </a:p>
          <a:p>
            <a:endParaRPr lang="zh-CN" altLang="en-US" dirty="0"/>
          </a:p>
        </p:txBody>
      </p:sp>
      <p:grpSp>
        <p:nvGrpSpPr>
          <p:cNvPr id="6" name="Group 4"/>
          <p:cNvGrpSpPr/>
          <p:nvPr/>
        </p:nvGrpSpPr>
        <p:grpSpPr bwMode="auto">
          <a:xfrm>
            <a:off x="3601225" y="1401951"/>
            <a:ext cx="5924550" cy="5045055"/>
            <a:chOff x="1224" y="465"/>
            <a:chExt cx="4428" cy="3758"/>
          </a:xfrm>
          <a:noFill/>
        </p:grpSpPr>
        <p:sp>
          <p:nvSpPr>
            <p:cNvPr id="7" name="Oval 5"/>
            <p:cNvSpPr>
              <a:spLocks noChangeArrowheads="1"/>
            </p:cNvSpPr>
            <p:nvPr/>
          </p:nvSpPr>
          <p:spPr bwMode="auto">
            <a:xfrm>
              <a:off x="3416" y="4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8" name="Oval 6"/>
            <p:cNvSpPr>
              <a:spLocks noChangeArrowheads="1"/>
            </p:cNvSpPr>
            <p:nvPr/>
          </p:nvSpPr>
          <p:spPr bwMode="auto">
            <a:xfrm>
              <a:off x="258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9" name="Oval 7"/>
            <p:cNvSpPr>
              <a:spLocks noChangeArrowheads="1"/>
            </p:cNvSpPr>
            <p:nvPr/>
          </p:nvSpPr>
          <p:spPr bwMode="auto">
            <a:xfrm>
              <a:off x="396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0" name="Oval 8"/>
            <p:cNvSpPr>
              <a:spLocks noChangeArrowheads="1"/>
            </p:cNvSpPr>
            <p:nvPr/>
          </p:nvSpPr>
          <p:spPr bwMode="auto">
            <a:xfrm>
              <a:off x="480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11" name="Oval 9"/>
            <p:cNvSpPr>
              <a:spLocks noChangeArrowheads="1"/>
            </p:cNvSpPr>
            <p:nvPr/>
          </p:nvSpPr>
          <p:spPr bwMode="auto">
            <a:xfrm>
              <a:off x="5316"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12" name="Oval 10"/>
            <p:cNvSpPr>
              <a:spLocks noChangeArrowheads="1"/>
            </p:cNvSpPr>
            <p:nvPr/>
          </p:nvSpPr>
          <p:spPr bwMode="auto">
            <a:xfrm>
              <a:off x="1848"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13" name="Oval 11"/>
            <p:cNvSpPr>
              <a:spLocks noChangeArrowheads="1"/>
            </p:cNvSpPr>
            <p:nvPr/>
          </p:nvSpPr>
          <p:spPr bwMode="auto">
            <a:xfrm>
              <a:off x="2580"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14" name="Oval 12"/>
            <p:cNvSpPr>
              <a:spLocks noChangeArrowheads="1"/>
            </p:cNvSpPr>
            <p:nvPr/>
          </p:nvSpPr>
          <p:spPr bwMode="auto">
            <a:xfrm>
              <a:off x="3252"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15" name="Oval 13"/>
            <p:cNvSpPr>
              <a:spLocks noChangeArrowheads="1"/>
            </p:cNvSpPr>
            <p:nvPr/>
          </p:nvSpPr>
          <p:spPr bwMode="auto">
            <a:xfrm>
              <a:off x="3684"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16" name="Oval 14"/>
            <p:cNvSpPr>
              <a:spLocks noChangeArrowheads="1"/>
            </p:cNvSpPr>
            <p:nvPr/>
          </p:nvSpPr>
          <p:spPr bwMode="auto">
            <a:xfrm>
              <a:off x="4236"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17" name="Oval 15"/>
            <p:cNvSpPr>
              <a:spLocks noChangeArrowheads="1"/>
            </p:cNvSpPr>
            <p:nvPr/>
          </p:nvSpPr>
          <p:spPr bwMode="auto">
            <a:xfrm>
              <a:off x="4800"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18" name="Oval 16"/>
            <p:cNvSpPr>
              <a:spLocks noChangeArrowheads="1"/>
            </p:cNvSpPr>
            <p:nvPr/>
          </p:nvSpPr>
          <p:spPr bwMode="auto">
            <a:xfrm>
              <a:off x="1536"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19" name="Oval 17"/>
            <p:cNvSpPr>
              <a:spLocks noChangeArrowheads="1"/>
            </p:cNvSpPr>
            <p:nvPr/>
          </p:nvSpPr>
          <p:spPr bwMode="auto">
            <a:xfrm>
              <a:off x="2148"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0" name="Oval 18"/>
            <p:cNvSpPr>
              <a:spLocks noChangeArrowheads="1"/>
            </p:cNvSpPr>
            <p:nvPr/>
          </p:nvSpPr>
          <p:spPr bwMode="auto">
            <a:xfrm>
              <a:off x="2592"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14</a:t>
              </a:r>
              <a:endParaRPr kumimoji="1" lang="en-US" altLang="zh-CN" sz="2000">
                <a:latin typeface="Arial" panose="020B0604020202020204" pitchFamily="34" charset="0"/>
                <a:cs typeface="Arial" panose="020B0604020202020204" pitchFamily="34" charset="0"/>
              </a:endParaRPr>
            </a:p>
          </p:txBody>
        </p:sp>
        <p:sp>
          <p:nvSpPr>
            <p:cNvPr id="21" name="Oval 19"/>
            <p:cNvSpPr>
              <a:spLocks noChangeArrowheads="1"/>
            </p:cNvSpPr>
            <p:nvPr/>
          </p:nvSpPr>
          <p:spPr bwMode="auto">
            <a:xfrm>
              <a:off x="3684"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15</a:t>
              </a:r>
              <a:endParaRPr kumimoji="1" lang="en-US" altLang="zh-CN" sz="2000">
                <a:latin typeface="Arial" panose="020B0604020202020204" pitchFamily="34" charset="0"/>
                <a:cs typeface="Arial" panose="020B0604020202020204" pitchFamily="34" charset="0"/>
              </a:endParaRPr>
            </a:p>
          </p:txBody>
        </p:sp>
        <p:sp>
          <p:nvSpPr>
            <p:cNvPr id="22" name="Oval 20"/>
            <p:cNvSpPr>
              <a:spLocks noChangeArrowheads="1"/>
            </p:cNvSpPr>
            <p:nvPr/>
          </p:nvSpPr>
          <p:spPr bwMode="auto">
            <a:xfrm>
              <a:off x="1536" y="3911"/>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a:latin typeface="Arial" panose="020B0604020202020204" pitchFamily="34" charset="0"/>
                  <a:cs typeface="Arial" panose="020B0604020202020204" pitchFamily="34" charset="0"/>
                </a:rPr>
                <a:t>16</a:t>
              </a:r>
              <a:endParaRPr lang="en-US" altLang="zh-CN" sz="2000">
                <a:latin typeface="Arial" panose="020B0604020202020204" pitchFamily="34" charset="0"/>
                <a:cs typeface="Arial" panose="020B0604020202020204" pitchFamily="34" charset="0"/>
              </a:endParaRPr>
            </a:p>
          </p:txBody>
        </p:sp>
        <p:sp>
          <p:nvSpPr>
            <p:cNvPr id="23" name="Line 21"/>
            <p:cNvSpPr>
              <a:spLocks noChangeShapeType="1"/>
            </p:cNvSpPr>
            <p:nvPr/>
          </p:nvSpPr>
          <p:spPr bwMode="auto">
            <a:xfrm flipH="1">
              <a:off x="2772" y="782"/>
              <a:ext cx="767" cy="490"/>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2"/>
            <p:cNvSpPr>
              <a:spLocks noChangeShapeType="1"/>
            </p:cNvSpPr>
            <p:nvPr/>
          </p:nvSpPr>
          <p:spPr bwMode="auto">
            <a:xfrm>
              <a:off x="3576" y="777"/>
              <a:ext cx="560" cy="48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569" y="777"/>
              <a:ext cx="1363" cy="507"/>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3612" y="777"/>
              <a:ext cx="1872" cy="495"/>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flipH="1">
              <a:off x="2016" y="1577"/>
              <a:ext cx="720" cy="571"/>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748" y="1584"/>
              <a:ext cx="0" cy="57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748" y="2460"/>
              <a:ext cx="0"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2760" y="1577"/>
              <a:ext cx="636" cy="58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flipH="1">
              <a:off x="3876" y="1572"/>
              <a:ext cx="216"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Line 30"/>
            <p:cNvSpPr>
              <a:spLocks noChangeShapeType="1"/>
            </p:cNvSpPr>
            <p:nvPr/>
          </p:nvSpPr>
          <p:spPr bwMode="auto">
            <a:xfrm>
              <a:off x="4152" y="1584"/>
              <a:ext cx="240" cy="56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3" name="Line 31"/>
            <p:cNvSpPr>
              <a:spLocks noChangeShapeType="1"/>
            </p:cNvSpPr>
            <p:nvPr/>
          </p:nvSpPr>
          <p:spPr bwMode="auto">
            <a:xfrm>
              <a:off x="4980" y="1584"/>
              <a:ext cx="0" cy="564"/>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4" name="Line 32"/>
            <p:cNvSpPr>
              <a:spLocks noChangeShapeType="1"/>
            </p:cNvSpPr>
            <p:nvPr/>
          </p:nvSpPr>
          <p:spPr bwMode="auto">
            <a:xfrm>
              <a:off x="3852" y="2460"/>
              <a:ext cx="0"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5" name="Line 33"/>
            <p:cNvSpPr>
              <a:spLocks noChangeShapeType="1"/>
            </p:cNvSpPr>
            <p:nvPr/>
          </p:nvSpPr>
          <p:spPr bwMode="auto">
            <a:xfrm flipH="1">
              <a:off x="1692" y="2460"/>
              <a:ext cx="300" cy="61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6" name="Line 34"/>
            <p:cNvSpPr>
              <a:spLocks noChangeShapeType="1"/>
            </p:cNvSpPr>
            <p:nvPr/>
          </p:nvSpPr>
          <p:spPr bwMode="auto">
            <a:xfrm>
              <a:off x="2028" y="2460"/>
              <a:ext cx="300" cy="600"/>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7" name="Line 35"/>
            <p:cNvSpPr>
              <a:spLocks noChangeShapeType="1"/>
            </p:cNvSpPr>
            <p:nvPr/>
          </p:nvSpPr>
          <p:spPr bwMode="auto">
            <a:xfrm>
              <a:off x="1704" y="3372"/>
              <a:ext cx="0" cy="54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8" name="Text Box 36"/>
            <p:cNvSpPr txBox="1">
              <a:spLocks noChangeArrowheads="1"/>
            </p:cNvSpPr>
            <p:nvPr/>
          </p:nvSpPr>
          <p:spPr bwMode="auto">
            <a:xfrm>
              <a:off x="1956" y="158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=2</a:t>
              </a:r>
              <a:endParaRPr lang="en-US" altLang="zh-CN" sz="2000">
                <a:cs typeface="Arial" panose="020B0604020202020204" pitchFamily="34" charset="0"/>
              </a:endParaRPr>
            </a:p>
          </p:txBody>
        </p:sp>
        <p:sp>
          <p:nvSpPr>
            <p:cNvPr id="39" name="Text Box 37"/>
            <p:cNvSpPr txBox="1">
              <a:spLocks noChangeArrowheads="1"/>
            </p:cNvSpPr>
            <p:nvPr/>
          </p:nvSpPr>
          <p:spPr bwMode="auto">
            <a:xfrm>
              <a:off x="2280" y="18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endParaRPr lang="en-US" altLang="zh-CN" sz="2000">
                <a:cs typeface="Arial" panose="020B0604020202020204" pitchFamily="34" charset="0"/>
              </a:endParaRPr>
            </a:p>
          </p:txBody>
        </p:sp>
        <p:sp>
          <p:nvSpPr>
            <p:cNvPr id="40" name="Text Box 38"/>
            <p:cNvSpPr txBox="1">
              <a:spLocks noChangeArrowheads="1"/>
            </p:cNvSpPr>
            <p:nvPr/>
          </p:nvSpPr>
          <p:spPr bwMode="auto">
            <a:xfrm>
              <a:off x="3000" y="156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1" name="Text Box 39"/>
            <p:cNvSpPr txBox="1">
              <a:spLocks noChangeArrowheads="1"/>
            </p:cNvSpPr>
            <p:nvPr/>
          </p:nvSpPr>
          <p:spPr bwMode="auto">
            <a:xfrm>
              <a:off x="3480" y="1812"/>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endParaRPr lang="en-US" altLang="zh-CN" sz="2000">
                <a:cs typeface="Arial" panose="020B0604020202020204" pitchFamily="34" charset="0"/>
              </a:endParaRPr>
            </a:p>
          </p:txBody>
        </p:sp>
        <p:sp>
          <p:nvSpPr>
            <p:cNvPr id="42" name="Text Box 40"/>
            <p:cNvSpPr txBox="1">
              <a:spLocks noChangeArrowheads="1"/>
            </p:cNvSpPr>
            <p:nvPr/>
          </p:nvSpPr>
          <p:spPr bwMode="auto">
            <a:xfrm>
              <a:off x="4308" y="178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3" name="Text Box 41"/>
            <p:cNvSpPr txBox="1">
              <a:spLocks noChangeArrowheads="1"/>
            </p:cNvSpPr>
            <p:nvPr/>
          </p:nvSpPr>
          <p:spPr bwMode="auto">
            <a:xfrm>
              <a:off x="4944" y="1679"/>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4" name="Text Box 42"/>
            <p:cNvSpPr txBox="1">
              <a:spLocks noChangeArrowheads="1"/>
            </p:cNvSpPr>
            <p:nvPr/>
          </p:nvSpPr>
          <p:spPr bwMode="auto">
            <a:xfrm>
              <a:off x="2490" y="86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45" name="Text Box 43"/>
            <p:cNvSpPr txBox="1">
              <a:spLocks noChangeArrowheads="1"/>
            </p:cNvSpPr>
            <p:nvPr/>
          </p:nvSpPr>
          <p:spPr bwMode="auto">
            <a:xfrm>
              <a:off x="3251" y="958"/>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=2</a:t>
              </a:r>
              <a:endParaRPr kumimoji="1" lang="en-US" altLang="zh-CN" sz="2000" dirty="0">
                <a:cs typeface="Arial" panose="020B0604020202020204" pitchFamily="34" charset="0"/>
              </a:endParaRPr>
            </a:p>
          </p:txBody>
        </p:sp>
        <p:sp>
          <p:nvSpPr>
            <p:cNvPr id="46" name="Text Box 44"/>
            <p:cNvSpPr txBox="1">
              <a:spLocks noChangeArrowheads="1"/>
            </p:cNvSpPr>
            <p:nvPr/>
          </p:nvSpPr>
          <p:spPr bwMode="auto">
            <a:xfrm>
              <a:off x="4068" y="9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1</a:t>
              </a: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47" name="Text Box 45"/>
            <p:cNvSpPr txBox="1">
              <a:spLocks noChangeArrowheads="1"/>
            </p:cNvSpPr>
            <p:nvPr/>
          </p:nvSpPr>
          <p:spPr bwMode="auto">
            <a:xfrm>
              <a:off x="4836" y="87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=4</a:t>
              </a:r>
              <a:endParaRPr kumimoji="1" lang="en-US" altLang="zh-CN" sz="2000" dirty="0">
                <a:cs typeface="Arial" panose="020B0604020202020204" pitchFamily="34" charset="0"/>
              </a:endParaRPr>
            </a:p>
          </p:txBody>
        </p:sp>
        <p:sp>
          <p:nvSpPr>
            <p:cNvPr id="48" name="Text Box 46"/>
            <p:cNvSpPr txBox="1">
              <a:spLocks noChangeArrowheads="1"/>
            </p:cNvSpPr>
            <p:nvPr/>
          </p:nvSpPr>
          <p:spPr bwMode="auto">
            <a:xfrm>
              <a:off x="1416" y="2508"/>
              <a:ext cx="588"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3</a:t>
              </a: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49" name="Text Box 47"/>
            <p:cNvSpPr txBox="1">
              <a:spLocks noChangeArrowheads="1"/>
            </p:cNvSpPr>
            <p:nvPr/>
          </p:nvSpPr>
          <p:spPr bwMode="auto">
            <a:xfrm>
              <a:off x="2111" y="2484"/>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50" name="Text Box 48"/>
            <p:cNvSpPr txBox="1">
              <a:spLocks noChangeArrowheads="1"/>
            </p:cNvSpPr>
            <p:nvPr/>
          </p:nvSpPr>
          <p:spPr bwMode="auto">
            <a:xfrm>
              <a:off x="2724" y="258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51" name="Text Box 49"/>
            <p:cNvSpPr txBox="1">
              <a:spLocks noChangeArrowheads="1"/>
            </p:cNvSpPr>
            <p:nvPr/>
          </p:nvSpPr>
          <p:spPr bwMode="auto">
            <a:xfrm>
              <a:off x="3329" y="2583"/>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sp>
          <p:nvSpPr>
            <p:cNvPr id="52" name="Text Box 50"/>
            <p:cNvSpPr txBox="1">
              <a:spLocks noChangeArrowheads="1"/>
            </p:cNvSpPr>
            <p:nvPr/>
          </p:nvSpPr>
          <p:spPr bwMode="auto">
            <a:xfrm>
              <a:off x="1224" y="3504"/>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4</a:t>
              </a:r>
              <a:r>
                <a:rPr lang="en-US" altLang="zh-CN" sz="2000">
                  <a:cs typeface="Arial" panose="020B0604020202020204" pitchFamily="34" charset="0"/>
                </a:rPr>
                <a:t>=4</a:t>
              </a:r>
              <a:endParaRPr lang="en-US" altLang="zh-CN" sz="2000">
                <a:cs typeface="Arial" panose="020B0604020202020204" pitchFamily="34" charset="0"/>
              </a:endParaRPr>
            </a:p>
          </p:txBody>
        </p:sp>
      </p:grpSp>
      <p:sp>
        <p:nvSpPr>
          <p:cNvPr id="55" name="Line 58"/>
          <p:cNvSpPr>
            <a:spLocks noChangeShapeType="1"/>
          </p:cNvSpPr>
          <p:nvPr/>
        </p:nvSpPr>
        <p:spPr bwMode="auto">
          <a:xfrm flipH="1">
            <a:off x="5672409" y="1827334"/>
            <a:ext cx="1026984" cy="663555"/>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59"/>
          <p:cNvSpPr>
            <a:spLocks noChangeShapeType="1"/>
          </p:cNvSpPr>
          <p:nvPr/>
        </p:nvSpPr>
        <p:spPr bwMode="auto">
          <a:xfrm flipH="1">
            <a:off x="4662623" y="2894794"/>
            <a:ext cx="977672" cy="764678"/>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Line 60"/>
          <p:cNvSpPr>
            <a:spLocks noChangeShapeType="1"/>
          </p:cNvSpPr>
          <p:nvPr/>
        </p:nvSpPr>
        <p:spPr bwMode="auto">
          <a:xfrm flipH="1">
            <a:off x="4234173" y="4080207"/>
            <a:ext cx="403030" cy="828313"/>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8" name="Line 63"/>
          <p:cNvSpPr>
            <a:spLocks noChangeShapeType="1"/>
          </p:cNvSpPr>
          <p:nvPr/>
        </p:nvSpPr>
        <p:spPr bwMode="auto">
          <a:xfrm flipH="1">
            <a:off x="4234173" y="5311264"/>
            <a:ext cx="0" cy="716887"/>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 name="圆角矩形标注 63"/>
          <p:cNvSpPr/>
          <p:nvPr/>
        </p:nvSpPr>
        <p:spPr>
          <a:xfrm>
            <a:off x="7516332" y="4476600"/>
            <a:ext cx="3628576" cy="839335"/>
          </a:xfrm>
          <a:prstGeom prst="wedgeRoundRectCallout">
            <a:avLst>
              <a:gd name="adj1" fmla="val -39522"/>
              <a:gd name="adj2" fmla="val -7560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任何结点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endParaRPr kumimoji="1" lang="zh-CN" altLang="en-US" sz="2000" dirty="0">
              <a:solidFill>
                <a:schemeClr val="tx1"/>
              </a:solidFill>
              <a:latin typeface="幼圆" panose="02010509060101010101" pitchFamily="49" charset="-122"/>
              <a:ea typeface="幼圆" panose="02010509060101010101" pitchFamily="49" charset="-122"/>
            </a:endParaRPr>
          </a:p>
        </p:txBody>
      </p:sp>
      <p:sp>
        <p:nvSpPr>
          <p:cNvPr id="65" name="圆角矩形标注 64"/>
          <p:cNvSpPr/>
          <p:nvPr/>
        </p:nvSpPr>
        <p:spPr>
          <a:xfrm>
            <a:off x="2356874" y="3547240"/>
            <a:ext cx="1188156" cy="1887533"/>
          </a:xfrm>
          <a:prstGeom prst="wedgeRoundRectCallout">
            <a:avLst>
              <a:gd name="adj1" fmla="val 80733"/>
              <a:gd name="adj2" fmla="val 4134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空向量</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(1,2,3,4)</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551384" y="1700808"/>
            <a:ext cx="10819637" cy="4377183"/>
          </a:xfrm>
        </p:spPr>
        <p:txBody>
          <a:bodyPr>
            <a:normAutofit/>
          </a:bodyPr>
          <a:lstStyle/>
          <a:p>
            <a:pPr>
              <a:lnSpc>
                <a:spcPct val="150000"/>
              </a:lnSpc>
              <a:spcBef>
                <a:spcPts val="600"/>
              </a:spcBef>
            </a:pPr>
            <a:r>
              <a:rPr kumimoji="1" lang="zh-CN" altLang="en-US" sz="2400" dirty="0"/>
              <a:t>静态树</a:t>
            </a:r>
            <a:r>
              <a:rPr kumimoji="1" lang="en-US" altLang="zh-CN" sz="2400" dirty="0"/>
              <a:t>: </a:t>
            </a:r>
            <a:r>
              <a:rPr kumimoji="1" lang="zh-CN" altLang="en-US" sz="2400" dirty="0"/>
              <a:t>即解空间树，树结构与所要解决的问题实例无关。</a:t>
            </a:r>
            <a:endParaRPr kumimoji="1" lang="zh-CN" altLang="en-US" sz="2400" dirty="0"/>
          </a:p>
          <a:p>
            <a:pPr>
              <a:lnSpc>
                <a:spcPct val="150000"/>
              </a:lnSpc>
              <a:spcBef>
                <a:spcPts val="600"/>
              </a:spcBef>
            </a:pPr>
            <a:r>
              <a:rPr kumimoji="1" lang="zh-CN" altLang="en-US" sz="2400" dirty="0"/>
              <a:t>动态树</a:t>
            </a:r>
            <a:r>
              <a:rPr kumimoji="1" lang="en-US" altLang="zh-CN" sz="2400" dirty="0"/>
              <a:t>: </a:t>
            </a:r>
            <a:r>
              <a:rPr kumimoji="1" lang="zh-CN" altLang="en-US" sz="2400" dirty="0"/>
              <a:t>树结构与实例相关</a:t>
            </a:r>
            <a:r>
              <a:rPr kumimoji="1" lang="en-US" altLang="zh-CN" sz="2400" dirty="0"/>
              <a:t>, </a:t>
            </a:r>
            <a:r>
              <a:rPr kumimoji="1" lang="zh-CN" altLang="en-US" sz="2400" dirty="0"/>
              <a:t>在求解过程中生成结点。</a:t>
            </a:r>
            <a:endParaRPr kumimoji="1" lang="en-US" altLang="zh-CN" sz="2400" dirty="0"/>
          </a:p>
          <a:p>
            <a:pPr lvl="1">
              <a:lnSpc>
                <a:spcPct val="150000"/>
              </a:lnSpc>
              <a:spcBef>
                <a:spcPts val="600"/>
              </a:spcBef>
            </a:pPr>
            <a:r>
              <a:rPr kumimoji="1" lang="zh-CN" altLang="en-US" sz="2400" dirty="0">
                <a:solidFill>
                  <a:srgbClr val="FF0000"/>
                </a:solidFill>
              </a:rPr>
              <a:t>活结点</a:t>
            </a:r>
            <a:r>
              <a:rPr kumimoji="1" lang="en-US" altLang="zh-CN" sz="2400" dirty="0"/>
              <a:t>: </a:t>
            </a:r>
            <a:r>
              <a:rPr kumimoji="1" lang="zh-CN" altLang="en-US" sz="2400" dirty="0"/>
              <a:t>自己已经生成而其儿子结点还没有全部生成的结点。</a:t>
            </a:r>
            <a:endParaRPr kumimoji="1" lang="en-US" altLang="zh-CN" sz="2400" dirty="0"/>
          </a:p>
          <a:p>
            <a:pPr lvl="1">
              <a:lnSpc>
                <a:spcPct val="150000"/>
              </a:lnSpc>
              <a:spcBef>
                <a:spcPts val="600"/>
              </a:spcBef>
            </a:pPr>
            <a:r>
              <a:rPr kumimoji="1" lang="en-US" altLang="zh-CN" sz="2400" dirty="0">
                <a:solidFill>
                  <a:srgbClr val="FF0000"/>
                </a:solidFill>
              </a:rPr>
              <a:t>E-</a:t>
            </a:r>
            <a:r>
              <a:rPr kumimoji="1" lang="zh-CN" altLang="en-US" sz="2400" dirty="0">
                <a:solidFill>
                  <a:srgbClr val="FF0000"/>
                </a:solidFill>
              </a:rPr>
              <a:t>结点</a:t>
            </a:r>
            <a:r>
              <a:rPr kumimoji="1" lang="en-US" altLang="zh-CN" sz="2400" dirty="0"/>
              <a:t>(</a:t>
            </a:r>
            <a:r>
              <a:rPr kumimoji="1" lang="zh-CN" altLang="en-US" sz="2400" dirty="0"/>
              <a:t>正在扩展的结点</a:t>
            </a:r>
            <a:r>
              <a:rPr kumimoji="1" lang="en-US" altLang="zh-CN" sz="2400" dirty="0"/>
              <a:t>): </a:t>
            </a:r>
            <a:r>
              <a:rPr kumimoji="1" lang="zh-CN" altLang="en-US" sz="2400" dirty="0"/>
              <a:t>当前正在生成其儿子结点的活结点。</a:t>
            </a:r>
            <a:endParaRPr kumimoji="1" lang="en-US" altLang="zh-CN" sz="2400" dirty="0"/>
          </a:p>
          <a:p>
            <a:pPr lvl="1">
              <a:lnSpc>
                <a:spcPct val="150000"/>
              </a:lnSpc>
              <a:spcBef>
                <a:spcPts val="600"/>
              </a:spcBef>
            </a:pPr>
            <a:r>
              <a:rPr kumimoji="1" lang="zh-CN" altLang="en-US" sz="2400" dirty="0">
                <a:solidFill>
                  <a:srgbClr val="FF0000"/>
                </a:solidFill>
              </a:rPr>
              <a:t>死结点</a:t>
            </a:r>
            <a:r>
              <a:rPr kumimoji="1" lang="en-US" altLang="zh-CN" sz="2400" dirty="0"/>
              <a:t>: </a:t>
            </a:r>
            <a:r>
              <a:rPr kumimoji="1" lang="zh-CN" altLang="en-US" sz="2400" dirty="0"/>
              <a:t>不再进一步扩展或者其儿子结点已全部生成的结点。</a:t>
            </a:r>
            <a:endParaRPr kumimoji="1" lang="zh-CN" altLang="en-US" sz="2400" dirty="0"/>
          </a:p>
        </p:txBody>
      </p:sp>
      <p:sp>
        <p:nvSpPr>
          <p:cNvPr id="5" name="Rectangle 2"/>
          <p:cNvSpPr>
            <a:spLocks noGrp="1" noChangeArrowheads="1"/>
          </p:cNvSpPr>
          <p:nvPr>
            <p:ph type="title"/>
          </p:nvPr>
        </p:nvSpPr>
        <p:spPr>
          <a:xfrm>
            <a:off x="748081" y="502133"/>
            <a:ext cx="8229600" cy="990600"/>
          </a:xfrm>
        </p:spPr>
        <p:txBody>
          <a:bodyPr/>
          <a:lstStyle/>
          <a:p>
            <a:pPr eaLnBrk="1" hangingPunct="1"/>
            <a:r>
              <a:rPr lang="zh-CN" altLang="en-US" dirty="0"/>
              <a:t>动态树</a:t>
            </a:r>
            <a:endParaRPr lang="zh-CN" altLang="en-US"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9416" y="188640"/>
            <a:ext cx="9299376" cy="1143000"/>
          </a:xfrm>
        </p:spPr>
        <p:txBody>
          <a:bodyPr/>
          <a:lstStyle/>
          <a:p>
            <a:pPr eaLnBrk="1" hangingPunct="1"/>
            <a:r>
              <a:rPr kumimoji="1" lang="zh-CN" altLang="en-US" dirty="0"/>
              <a:t>动态树中问题状态的生成</a:t>
            </a:r>
            <a:endParaRPr kumimoji="1" lang="zh-CN" altLang="en-US" dirty="0"/>
          </a:p>
        </p:txBody>
      </p:sp>
      <p:sp>
        <p:nvSpPr>
          <p:cNvPr id="26628" name="Text Box 4"/>
          <p:cNvSpPr>
            <a:spLocks noGrp="1" noChangeArrowheads="1"/>
          </p:cNvSpPr>
          <p:nvPr>
            <p:ph type="body" idx="1"/>
          </p:nvPr>
        </p:nvSpPr>
        <p:spPr>
          <a:xfrm>
            <a:off x="535968" y="1124744"/>
            <a:ext cx="11120064" cy="5204420"/>
          </a:xfrm>
          <a:noFill/>
        </p:spPr>
        <p:txBody>
          <a:bodyPr>
            <a:noAutofit/>
          </a:bodyPr>
          <a:lstStyle/>
          <a:p>
            <a:pPr eaLnBrk="1" hangingPunct="1">
              <a:lnSpc>
                <a:spcPct val="150000"/>
              </a:lnSpc>
              <a:spcBef>
                <a:spcPts val="0"/>
              </a:spcBef>
            </a:pPr>
            <a:r>
              <a:rPr kumimoji="1" lang="zh-CN" altLang="en-US" sz="2400" dirty="0"/>
              <a:t>第一种状态生成方法</a:t>
            </a:r>
            <a:endParaRPr kumimoji="1" lang="en-US" altLang="zh-CN" sz="2400" dirty="0"/>
          </a:p>
          <a:p>
            <a:pPr lvl="1">
              <a:lnSpc>
                <a:spcPct val="150000"/>
              </a:lnSpc>
              <a:spcBef>
                <a:spcPts val="0"/>
              </a:spcBef>
            </a:pPr>
            <a:r>
              <a:rPr kumimoji="1" lang="zh-CN" altLang="en-US" sz="2400" dirty="0"/>
              <a:t>当前的</a:t>
            </a:r>
            <a:r>
              <a:rPr kumimoji="1" lang="en-US" altLang="zh-CN" sz="2400" dirty="0"/>
              <a:t>E-</a:t>
            </a:r>
            <a:r>
              <a:rPr kumimoji="1" lang="zh-CN" altLang="en-US" sz="2400" dirty="0"/>
              <a:t>结点</a:t>
            </a:r>
            <a:r>
              <a:rPr kumimoji="1" lang="en-US" altLang="zh-CN" sz="2400" dirty="0"/>
              <a:t>R </a:t>
            </a:r>
            <a:r>
              <a:rPr kumimoji="1" lang="zh-CN" altLang="en-US" sz="2400" dirty="0"/>
              <a:t>一旦生成一个新的儿子结点</a:t>
            </a:r>
            <a:r>
              <a:rPr kumimoji="1" lang="en-US" altLang="zh-CN" sz="2400" dirty="0"/>
              <a:t>C, </a:t>
            </a:r>
            <a:r>
              <a:rPr kumimoji="1" lang="zh-CN" altLang="en-US" sz="2400" dirty="0"/>
              <a:t>这个</a:t>
            </a:r>
            <a:r>
              <a:rPr kumimoji="1" lang="en-US" altLang="zh-CN" sz="2400" dirty="0"/>
              <a:t>C</a:t>
            </a:r>
            <a:r>
              <a:rPr kumimoji="1" lang="zh-CN" altLang="en-US" sz="2400" dirty="0"/>
              <a:t>结点就变成一个新的</a:t>
            </a:r>
            <a:r>
              <a:rPr kumimoji="1" lang="en-US" altLang="zh-CN" sz="2400" dirty="0"/>
              <a:t>E-</a:t>
            </a:r>
            <a:r>
              <a:rPr kumimoji="1" lang="zh-CN" altLang="en-US" sz="2400" dirty="0"/>
              <a:t>结点</a:t>
            </a:r>
            <a:r>
              <a:rPr kumimoji="1" lang="en-US" altLang="zh-CN" sz="2400" dirty="0"/>
              <a:t>, </a:t>
            </a:r>
            <a:r>
              <a:rPr kumimoji="1" lang="zh-CN" altLang="en-US" sz="2400" dirty="0"/>
              <a:t>当检测完了子树</a:t>
            </a:r>
            <a:r>
              <a:rPr kumimoji="1" lang="en-US" altLang="zh-CN" sz="2400" dirty="0"/>
              <a:t>C</a:t>
            </a:r>
            <a:r>
              <a:rPr kumimoji="1" lang="zh-CN" altLang="en-US" sz="2400" dirty="0"/>
              <a:t>后</a:t>
            </a:r>
            <a:r>
              <a:rPr kumimoji="1" lang="en-US" altLang="zh-CN" sz="2400" dirty="0"/>
              <a:t>, R</a:t>
            </a:r>
            <a:r>
              <a:rPr kumimoji="1" lang="zh-CN" altLang="en-US" sz="2400" dirty="0"/>
              <a:t>结点就再次成为</a:t>
            </a:r>
            <a:r>
              <a:rPr kumimoji="1" lang="en-US" altLang="zh-CN" sz="2400" dirty="0"/>
              <a:t>E-</a:t>
            </a:r>
            <a:r>
              <a:rPr kumimoji="1" lang="zh-CN" altLang="en-US" sz="2400" dirty="0"/>
              <a:t>结点</a:t>
            </a:r>
            <a:r>
              <a:rPr kumimoji="1" lang="en-US" altLang="zh-CN" sz="2400" dirty="0"/>
              <a:t>, </a:t>
            </a:r>
            <a:r>
              <a:rPr kumimoji="1" lang="zh-CN" altLang="en-US" sz="2400" dirty="0"/>
              <a:t>生成下一个儿子结点。</a:t>
            </a:r>
            <a:endParaRPr kumimoji="1" lang="en-US" altLang="zh-CN" sz="2400" dirty="0"/>
          </a:p>
          <a:p>
            <a:pPr lvl="1">
              <a:lnSpc>
                <a:spcPct val="150000"/>
              </a:lnSpc>
              <a:spcBef>
                <a:spcPts val="0"/>
              </a:spcBef>
            </a:pPr>
            <a:r>
              <a:rPr kumimoji="1" lang="zh-CN" altLang="en-US" sz="2400" dirty="0"/>
              <a:t>该方法也称为</a:t>
            </a:r>
            <a:r>
              <a:rPr kumimoji="1" lang="zh-CN" altLang="en-US" sz="2400" dirty="0">
                <a:solidFill>
                  <a:srgbClr val="FF0000"/>
                </a:solidFill>
              </a:rPr>
              <a:t>深度优先</a:t>
            </a:r>
            <a:r>
              <a:rPr kumimoji="1" lang="zh-CN" altLang="en-US" sz="2400" dirty="0"/>
              <a:t>生成法，对应</a:t>
            </a:r>
            <a:r>
              <a:rPr kumimoji="1" lang="zh-CN" altLang="en-US" sz="2400" dirty="0">
                <a:solidFill>
                  <a:srgbClr val="FF0000"/>
                </a:solidFill>
              </a:rPr>
              <a:t>回溯</a:t>
            </a:r>
            <a:r>
              <a:rPr kumimoji="1" lang="zh-CN" altLang="en-US" sz="2400" dirty="0"/>
              <a:t>法。</a:t>
            </a:r>
            <a:endParaRPr kumimoji="1" lang="zh-CN" altLang="en-US" sz="2400" dirty="0"/>
          </a:p>
          <a:p>
            <a:pPr eaLnBrk="1" hangingPunct="1">
              <a:lnSpc>
                <a:spcPct val="150000"/>
              </a:lnSpc>
              <a:spcBef>
                <a:spcPts val="0"/>
              </a:spcBef>
            </a:pPr>
            <a:r>
              <a:rPr kumimoji="1" lang="zh-CN" altLang="en-US" sz="2400" dirty="0"/>
              <a:t>第二种状态生成方法</a:t>
            </a:r>
            <a:r>
              <a:rPr kumimoji="1" lang="en-US" altLang="zh-CN" sz="2400" dirty="0"/>
              <a:t>:</a:t>
            </a:r>
            <a:endParaRPr kumimoji="1" lang="en-US" altLang="zh-CN" sz="2400" dirty="0"/>
          </a:p>
          <a:p>
            <a:pPr lvl="1">
              <a:lnSpc>
                <a:spcPct val="150000"/>
              </a:lnSpc>
              <a:spcBef>
                <a:spcPts val="0"/>
              </a:spcBef>
            </a:pPr>
            <a:r>
              <a:rPr kumimoji="1" lang="zh-CN" altLang="en-US" sz="2400" dirty="0"/>
              <a:t>一个</a:t>
            </a:r>
            <a:r>
              <a:rPr kumimoji="1" lang="en-US" altLang="zh-CN" sz="2400" dirty="0"/>
              <a:t>E-</a:t>
            </a:r>
            <a:r>
              <a:rPr kumimoji="1" lang="zh-CN" altLang="en-US" sz="2400" dirty="0"/>
              <a:t>结点一直保持到变成死结点为止。</a:t>
            </a:r>
            <a:endParaRPr kumimoji="1" lang="en-US" altLang="zh-CN" sz="2400" dirty="0"/>
          </a:p>
          <a:p>
            <a:pPr lvl="1">
              <a:lnSpc>
                <a:spcPct val="150000"/>
              </a:lnSpc>
              <a:spcBef>
                <a:spcPts val="0"/>
              </a:spcBef>
            </a:pPr>
            <a:r>
              <a:rPr kumimoji="1" lang="zh-CN" altLang="en-US" sz="2400" dirty="0"/>
              <a:t>当活结点用队列保存时，该方法也称为</a:t>
            </a:r>
            <a:r>
              <a:rPr kumimoji="1" lang="zh-CN" altLang="en-US" sz="2400" dirty="0">
                <a:solidFill>
                  <a:srgbClr val="FF0000"/>
                </a:solidFill>
              </a:rPr>
              <a:t>宽度优先</a:t>
            </a:r>
            <a:r>
              <a:rPr kumimoji="1" lang="zh-CN" altLang="en-US" sz="2400" dirty="0"/>
              <a:t>生成法，对应</a:t>
            </a:r>
            <a:r>
              <a:rPr kumimoji="1" lang="zh-CN" altLang="en-US" sz="2400" dirty="0">
                <a:solidFill>
                  <a:srgbClr val="FF0000"/>
                </a:solidFill>
              </a:rPr>
              <a:t>分枝限界</a:t>
            </a:r>
            <a:r>
              <a:rPr kumimoji="1" lang="zh-CN" altLang="en-US" sz="2400" dirty="0"/>
              <a:t>法。</a:t>
            </a:r>
            <a:endParaRPr kumimoji="1" lang="en-US" altLang="zh-CN" sz="2400" dirty="0"/>
          </a:p>
          <a:p>
            <a:pPr lvl="1">
              <a:lnSpc>
                <a:spcPct val="150000"/>
              </a:lnSpc>
              <a:spcBef>
                <a:spcPts val="0"/>
              </a:spcBef>
            </a:pPr>
            <a:r>
              <a:rPr kumimoji="1" lang="zh-CN" altLang="en-US" sz="2400" dirty="0"/>
              <a:t>当活结点用栈保存时，该方法也称为</a:t>
            </a:r>
            <a:r>
              <a:rPr kumimoji="1" lang="en-US" altLang="zh-CN" sz="2400" dirty="0"/>
              <a:t>D-</a:t>
            </a:r>
            <a:r>
              <a:rPr kumimoji="1" lang="zh-CN" altLang="en-US" sz="2400" dirty="0"/>
              <a:t>检索生成法</a:t>
            </a:r>
            <a:endParaRPr kumimoji="1" lang="zh-CN" altLang="en-US" sz="2400"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6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25095" y="140940"/>
            <a:ext cx="8229600" cy="1143000"/>
          </a:xfrm>
        </p:spPr>
        <p:txBody>
          <a:bodyPr/>
          <a:lstStyle/>
          <a:p>
            <a:pPr eaLnBrk="1" hangingPunct="1"/>
            <a:r>
              <a:rPr kumimoji="1" lang="zh-CN" altLang="en-US" dirty="0"/>
              <a:t>回溯法的设计思想</a:t>
            </a:r>
            <a:endParaRPr kumimoji="1" lang="zh-CN" altLang="en-US" dirty="0"/>
          </a:p>
        </p:txBody>
      </p:sp>
      <p:sp>
        <p:nvSpPr>
          <p:cNvPr id="32771" name="Rectangle 3"/>
          <p:cNvSpPr>
            <a:spLocks noGrp="1" noChangeArrowheads="1"/>
          </p:cNvSpPr>
          <p:nvPr>
            <p:ph type="body" idx="1"/>
          </p:nvPr>
        </p:nvSpPr>
        <p:spPr>
          <a:xfrm>
            <a:off x="479375" y="1052736"/>
            <a:ext cx="10987530" cy="5664324"/>
          </a:xfrm>
        </p:spPr>
        <p:txBody>
          <a:bodyPr>
            <a:normAutofit/>
          </a:bodyPr>
          <a:lstStyle/>
          <a:p>
            <a:pPr eaLnBrk="1" hangingPunct="1">
              <a:lnSpc>
                <a:spcPct val="150000"/>
              </a:lnSpc>
            </a:pPr>
            <a:r>
              <a:rPr kumimoji="1" lang="zh-CN" altLang="en-US" sz="2400" dirty="0"/>
              <a:t>针对问题定义解空间树结构：元组、显式约束条件、隐式约束条件。 </a:t>
            </a:r>
            <a:endParaRPr kumimoji="1" lang="zh-CN" altLang="en-US" sz="2400" dirty="0"/>
          </a:p>
          <a:p>
            <a:pPr eaLnBrk="1" hangingPunct="1">
              <a:lnSpc>
                <a:spcPct val="150000"/>
              </a:lnSpc>
            </a:pPr>
            <a:r>
              <a:rPr kumimoji="1" lang="zh-CN" altLang="en-US" sz="2400" dirty="0"/>
              <a:t>检验问题满足多米诺性质。</a:t>
            </a:r>
            <a:endParaRPr kumimoji="1" lang="zh-CN" altLang="en-US" sz="2400" dirty="0"/>
          </a:p>
          <a:p>
            <a:pPr eaLnBrk="1" hangingPunct="1">
              <a:lnSpc>
                <a:spcPct val="150000"/>
              </a:lnSpc>
            </a:pPr>
            <a:r>
              <a:rPr kumimoji="1" lang="zh-CN" altLang="en-US" sz="2400" dirty="0"/>
              <a:t>以深度优先方式搜索解空间树</a:t>
            </a:r>
            <a:r>
              <a:rPr kumimoji="1" lang="en-US" altLang="zh-CN" sz="2400" dirty="0"/>
              <a:t>, </a:t>
            </a:r>
            <a:r>
              <a:rPr kumimoji="1" lang="zh-CN" altLang="en-US" sz="2400" dirty="0"/>
              <a:t>在搜索过程中使用</a:t>
            </a:r>
            <a:r>
              <a:rPr kumimoji="1" lang="zh-CN" altLang="en-US" sz="2400" dirty="0">
                <a:solidFill>
                  <a:srgbClr val="FF0000"/>
                </a:solidFill>
              </a:rPr>
              <a:t>限界函数</a:t>
            </a:r>
            <a:r>
              <a:rPr kumimoji="1" lang="zh-CN" altLang="en-US" sz="2400" dirty="0"/>
              <a:t>避免无效搜索。</a:t>
            </a:r>
            <a:endParaRPr kumimoji="1" lang="zh-CN" altLang="en-US" sz="2400" dirty="0"/>
          </a:p>
          <a:p>
            <a:pPr lvl="1" eaLnBrk="1" hangingPunct="1">
              <a:lnSpc>
                <a:spcPct val="150000"/>
              </a:lnSpc>
            </a:pPr>
            <a:r>
              <a:rPr kumimoji="1" lang="zh-CN" altLang="en-US" sz="2400" dirty="0"/>
              <a:t>首先根结点成为一个活结点</a:t>
            </a:r>
            <a:r>
              <a:rPr kumimoji="1" lang="en-US" altLang="zh-CN" sz="2400" dirty="0"/>
              <a:t>, </a:t>
            </a:r>
            <a:r>
              <a:rPr kumimoji="1" lang="zh-CN" altLang="en-US" sz="2400" dirty="0"/>
              <a:t>同时也是当前的扩展结点。沿当前扩展结点向纵深方向移至一个新的活结点</a:t>
            </a:r>
            <a:r>
              <a:rPr kumimoji="1" lang="en-US" altLang="zh-CN" sz="2400" dirty="0"/>
              <a:t>, </a:t>
            </a:r>
            <a:r>
              <a:rPr kumimoji="1" lang="zh-CN" altLang="en-US" sz="2400" dirty="0"/>
              <a:t>该活节点成为当前新的扩展结点。</a:t>
            </a:r>
            <a:endParaRPr kumimoji="1" lang="zh-CN" altLang="en-US" sz="2400" dirty="0"/>
          </a:p>
          <a:p>
            <a:pPr lvl="1" eaLnBrk="1" hangingPunct="1">
              <a:lnSpc>
                <a:spcPct val="150000"/>
              </a:lnSpc>
            </a:pPr>
            <a:r>
              <a:rPr kumimoji="1" lang="zh-CN" altLang="en-US" sz="2400" dirty="0"/>
              <a:t>如果当前扩展结点不能再向纵深方向移动</a:t>
            </a:r>
            <a:r>
              <a:rPr kumimoji="1" lang="en-US" altLang="zh-CN" sz="2400" dirty="0"/>
              <a:t>, </a:t>
            </a:r>
            <a:r>
              <a:rPr kumimoji="1" lang="zh-CN" altLang="en-US" sz="2400" dirty="0"/>
              <a:t>则其成为死结点。回溯至最近的一个活结点</a:t>
            </a:r>
            <a:r>
              <a:rPr kumimoji="1" lang="en-US" altLang="zh-CN" sz="2400" dirty="0"/>
              <a:t>, </a:t>
            </a:r>
            <a:r>
              <a:rPr kumimoji="1" lang="zh-CN" altLang="en-US" sz="2400" dirty="0"/>
              <a:t>并使该活结点成为当前新的扩展结点。</a:t>
            </a:r>
            <a:endParaRPr kumimoji="1" lang="en-US" altLang="zh-CN" sz="2400" dirty="0"/>
          </a:p>
          <a:p>
            <a:pPr>
              <a:lnSpc>
                <a:spcPct val="150000"/>
              </a:lnSpc>
            </a:pPr>
            <a:r>
              <a:rPr kumimoji="1" lang="zh-CN" altLang="en-US" sz="2400" dirty="0"/>
              <a:t>在解空间树中搜索</a:t>
            </a:r>
            <a:r>
              <a:rPr kumimoji="1" lang="en-US" altLang="zh-CN" sz="2400" dirty="0"/>
              <a:t>, </a:t>
            </a:r>
            <a:r>
              <a:rPr kumimoji="1" lang="zh-CN" altLang="en-US" sz="2400" dirty="0"/>
              <a:t>直至找到所要求的解或解空间中已没有活结点时为止。</a:t>
            </a:r>
            <a:endParaRPr kumimoji="1" lang="zh-CN" altLang="en-US" sz="2400" dirty="0"/>
          </a:p>
          <a:p>
            <a:pPr>
              <a:lnSpc>
                <a:spcPct val="100000"/>
              </a:lnSpc>
            </a:pPr>
            <a:endParaRPr kumimoji="1" lang="zh-CN" altLang="en-US"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864"/>
            <a:ext cx="10515600" cy="1325563"/>
          </a:xfrm>
        </p:spPr>
        <p:txBody>
          <a:bodyPr>
            <a:normAutofit/>
          </a:bodyPr>
          <a:lstStyle/>
          <a:p>
            <a:r>
              <a:rPr lang="zh-CN" altLang="en-US" sz="4000" dirty="0"/>
              <a:t>目录</a:t>
            </a:r>
            <a:endParaRPr lang="zh-CN" altLang="en-US" sz="4000" dirty="0"/>
          </a:p>
        </p:txBody>
      </p:sp>
      <p:sp>
        <p:nvSpPr>
          <p:cNvPr id="3" name="内容占位符 2"/>
          <p:cNvSpPr>
            <a:spLocks noGrp="1"/>
          </p:cNvSpPr>
          <p:nvPr>
            <p:ph idx="1"/>
          </p:nvPr>
        </p:nvSpPr>
        <p:spPr>
          <a:xfrm>
            <a:off x="838200" y="1700808"/>
            <a:ext cx="10515600" cy="4404147"/>
          </a:xfrm>
        </p:spPr>
        <p:txBody>
          <a:bodyPr>
            <a:normAutofit lnSpcReduction="10000"/>
          </a:bodyPr>
          <a:lstStyle/>
          <a:p>
            <a:pPr>
              <a:lnSpc>
                <a:spcPct val="150000"/>
              </a:lnSpc>
            </a:pPr>
            <a:r>
              <a:rPr lang="en-US" altLang="zh-CN" sz="2800" dirty="0"/>
              <a:t>7.1 </a:t>
            </a:r>
            <a:r>
              <a:rPr lang="zh-CN" altLang="en-US" sz="2800" dirty="0"/>
              <a:t>一般方法</a:t>
            </a:r>
            <a:endParaRPr lang="zh-CN" altLang="en-US" sz="2800" dirty="0"/>
          </a:p>
          <a:p>
            <a:pPr>
              <a:lnSpc>
                <a:spcPct val="150000"/>
              </a:lnSpc>
            </a:pPr>
            <a:r>
              <a:rPr lang="en-US" altLang="zh-CN" sz="2800" dirty="0"/>
              <a:t>7.2</a:t>
            </a:r>
            <a:r>
              <a:rPr lang="zh-CN" altLang="en-US" sz="2800" dirty="0"/>
              <a:t> 效率估计</a:t>
            </a:r>
            <a:endParaRPr lang="en-US" altLang="zh-CN" sz="2800" dirty="0"/>
          </a:p>
          <a:p>
            <a:pPr>
              <a:lnSpc>
                <a:spcPct val="150000"/>
              </a:lnSpc>
            </a:pPr>
            <a:r>
              <a:rPr lang="en-US" altLang="zh-CN" sz="2800" dirty="0"/>
              <a:t>7.3</a:t>
            </a:r>
            <a:r>
              <a:rPr lang="zh-CN" altLang="en-US" sz="2800" dirty="0"/>
              <a:t> </a:t>
            </a:r>
            <a:r>
              <a:rPr lang="en-US" altLang="zh-CN" sz="2800" dirty="0"/>
              <a:t>n-</a:t>
            </a:r>
            <a:r>
              <a:rPr lang="zh-CN" altLang="en-US" sz="2800" dirty="0"/>
              <a:t>皇后问题</a:t>
            </a:r>
            <a:endParaRPr lang="zh-CN" altLang="en-US" sz="2800" dirty="0"/>
          </a:p>
          <a:p>
            <a:pPr>
              <a:lnSpc>
                <a:spcPct val="150000"/>
              </a:lnSpc>
            </a:pPr>
            <a:r>
              <a:rPr lang="en-US" altLang="zh-CN" sz="2800" dirty="0"/>
              <a:t>7.4</a:t>
            </a:r>
            <a:r>
              <a:rPr lang="zh-CN" altLang="en-US" sz="2800" dirty="0"/>
              <a:t> 子集和数问题</a:t>
            </a:r>
            <a:endParaRPr lang="en-US" altLang="zh-CN" sz="2800" dirty="0"/>
          </a:p>
          <a:p>
            <a:pPr>
              <a:lnSpc>
                <a:spcPct val="150000"/>
              </a:lnSpc>
            </a:pPr>
            <a:r>
              <a:rPr lang="en-US" altLang="zh-CN" sz="2800" dirty="0"/>
              <a:t>7.5</a:t>
            </a:r>
            <a:r>
              <a:rPr lang="zh-CN" altLang="en-US" sz="2800" dirty="0"/>
              <a:t> 图着色问题</a:t>
            </a:r>
            <a:endParaRPr lang="zh-CN" altLang="en-US" sz="2800" dirty="0"/>
          </a:p>
          <a:p>
            <a:pPr>
              <a:lnSpc>
                <a:spcPct val="150000"/>
              </a:lnSpc>
            </a:pPr>
            <a:r>
              <a:rPr lang="en-US" altLang="zh-CN" sz="2800" dirty="0"/>
              <a:t>7.6</a:t>
            </a:r>
            <a:r>
              <a:rPr lang="zh-CN" altLang="en-US" sz="2800" dirty="0"/>
              <a:t> 小结</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19460" name="Group 9"/>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19586" name="Group 11"/>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endParaRPr lang="en-US" altLang="zh-CN" sz="2000" dirty="0">
                  <a:cs typeface="Arial" panose="020B0604020202020204" pitchFamily="34" charset="0"/>
                </a:endParaRPr>
              </a:p>
            </p:txBody>
          </p:sp>
        </p:grpSp>
        <p:grpSp>
          <p:nvGrpSpPr>
            <p:cNvPr id="19587" name="Group 15"/>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endParaRPr lang="en-US" altLang="zh-CN" sz="2000" dirty="0">
                  <a:cs typeface="Arial" panose="020B0604020202020204" pitchFamily="34" charset="0"/>
                </a:endParaRP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grpSp>
      <p:grpSp>
        <p:nvGrpSpPr>
          <p:cNvPr id="28697" name="Group 25"/>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endParaRPr lang="en-US" altLang="zh-CN" sz="2000">
                <a:cs typeface="Arial" panose="020B0604020202020204" pitchFamily="34" charset="0"/>
              </a:endParaRPr>
            </a:p>
          </p:txBody>
        </p:sp>
      </p:grpSp>
      <p:graphicFrame>
        <p:nvGraphicFramePr>
          <p:cNvPr id="28728" name="Group 56"/>
          <p:cNvGraphicFramePr>
            <a:graphicFrameLocks noGrp="1"/>
          </p:cNvGraphicFramePr>
          <p:nvPr/>
        </p:nvGraphicFramePr>
        <p:xfrm>
          <a:off x="1065711" y="4169321"/>
          <a:ext cx="1390288" cy="1341120"/>
        </p:xfrm>
        <a:graphic>
          <a:graphicData uri="http://schemas.openxmlformats.org/drawingml/2006/table">
            <a:tbl>
              <a:tblPr/>
              <a:tblGrid>
                <a:gridCol w="347572"/>
                <a:gridCol w="347572"/>
                <a:gridCol w="347572"/>
                <a:gridCol w="347572"/>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8755" name="Group 83"/>
          <p:cNvGraphicFramePr>
            <a:graphicFrameLocks noGrp="1"/>
          </p:cNvGraphicFramePr>
          <p:nvPr/>
        </p:nvGraphicFramePr>
        <p:xfrm>
          <a:off x="3338981" y="4163652"/>
          <a:ext cx="1460876" cy="1341120"/>
        </p:xfrm>
        <a:graphic>
          <a:graphicData uri="http://schemas.openxmlformats.org/drawingml/2006/table">
            <a:tbl>
              <a:tblPr/>
              <a:tblGrid>
                <a:gridCol w="365219"/>
                <a:gridCol w="365219"/>
                <a:gridCol w="365219"/>
                <a:gridCol w="365219"/>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nvGraphicFramePr>
        <p:xfrm>
          <a:off x="3341175" y="1961267"/>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a:p>
        </p:txBody>
      </p:sp>
      <p:graphicFrame>
        <p:nvGraphicFramePr>
          <p:cNvPr id="42" name="Group 116"/>
          <p:cNvGraphicFramePr>
            <a:graphicFrameLocks noGrp="1"/>
          </p:cNvGraphicFramePr>
          <p:nvPr/>
        </p:nvGraphicFramePr>
        <p:xfrm>
          <a:off x="1048015" y="1937353"/>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 name="Rectangle 2"/>
          <p:cNvSpPr>
            <a:spLocks noGrp="1" noChangeArrowheads="1"/>
          </p:cNvSpPr>
          <p:nvPr>
            <p:ph type="title"/>
          </p:nvPr>
        </p:nvSpPr>
        <p:spPr>
          <a:xfrm>
            <a:off x="748081" y="502133"/>
            <a:ext cx="8229600" cy="990600"/>
          </a:xfrm>
        </p:spPr>
        <p:txBody>
          <a:bodyPr/>
          <a:lstStyle/>
          <a:p>
            <a:pPr eaLnBrk="1" hangingPunct="1"/>
            <a:r>
              <a:rPr lang="en-US" altLang="zh-CN" dirty="0"/>
              <a:t>4-</a:t>
            </a:r>
            <a:r>
              <a:rPr lang="zh-CN" altLang="en-US" dirty="0"/>
              <a:t>皇后问题的动态树</a:t>
            </a:r>
            <a:endParaRPr lang="zh-CN" altLang="en-US" dirty="0"/>
          </a:p>
        </p:txBody>
      </p:sp>
      <p:sp>
        <p:nvSpPr>
          <p:cNvPr id="41" name="圆角矩形标注 40"/>
          <p:cNvSpPr/>
          <p:nvPr/>
        </p:nvSpPr>
        <p:spPr>
          <a:xfrm>
            <a:off x="9064130" y="5417873"/>
            <a:ext cx="1640382" cy="412775"/>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限界函数</a:t>
            </a:r>
            <a:endPar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7408" y="609600"/>
            <a:ext cx="9367192" cy="838200"/>
          </a:xfrm>
        </p:spPr>
        <p:txBody>
          <a:bodyPr/>
          <a:lstStyle/>
          <a:p>
            <a:pPr eaLnBrk="1" hangingPunct="1"/>
            <a:r>
              <a:rPr kumimoji="1" lang="zh-CN" altLang="en-US" dirty="0"/>
              <a:t>回溯法的形式化描述</a:t>
            </a:r>
            <a:endParaRPr kumimoji="1" lang="zh-CN" altLang="en-US" dirty="0"/>
          </a:p>
        </p:txBody>
      </p:sp>
      <p:sp>
        <p:nvSpPr>
          <p:cNvPr id="34819" name="Rectangle 3"/>
          <p:cNvSpPr>
            <a:spLocks noGrp="1" noChangeArrowheads="1"/>
          </p:cNvSpPr>
          <p:nvPr>
            <p:ph type="body" idx="1"/>
          </p:nvPr>
        </p:nvSpPr>
        <p:spPr>
          <a:xfrm>
            <a:off x="763770" y="1700808"/>
            <a:ext cx="10372790" cy="4362450"/>
          </a:xfrm>
        </p:spPr>
        <p:txBody>
          <a:bodyPr/>
          <a:lstStyle/>
          <a:p>
            <a:pPr eaLnBrk="1" hangingPunct="1">
              <a:lnSpc>
                <a:spcPct val="150000"/>
              </a:lnSpc>
              <a:spcBef>
                <a:spcPts val="600"/>
              </a:spcBef>
            </a:pPr>
            <a:r>
              <a:rPr kumimoji="1" lang="zh-CN" altLang="en-US" sz="2400" dirty="0"/>
              <a:t>假设要找出</a:t>
            </a:r>
            <a:r>
              <a:rPr kumimoji="1" lang="zh-CN" altLang="en-US" sz="2400" dirty="0">
                <a:solidFill>
                  <a:srgbClr val="FF0000"/>
                </a:solidFill>
              </a:rPr>
              <a:t>所有</a:t>
            </a:r>
            <a:r>
              <a:rPr kumimoji="1" lang="zh-CN" altLang="en-US" sz="2400" dirty="0"/>
              <a:t>的答案结点</a:t>
            </a:r>
            <a:endParaRPr kumimoji="1" lang="en-US" altLang="zh-CN" sz="2400" dirty="0"/>
          </a:p>
          <a:p>
            <a:pPr eaLnBrk="1" hangingPunct="1">
              <a:lnSpc>
                <a:spcPct val="150000"/>
              </a:lnSpc>
              <a:spcBef>
                <a:spcPts val="600"/>
              </a:spcBef>
            </a:pP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a:t>
            </a:r>
            <a:r>
              <a:rPr kumimoji="1" lang="zh-CN" altLang="en-US" sz="2400" dirty="0"/>
              <a:t>是状态空间树中由根出发的一条路径，到达结点</a:t>
            </a:r>
            <a:r>
              <a:rPr kumimoji="1" lang="en-US" altLang="zh-CN" sz="2400" dirty="0"/>
              <a:t>Y</a:t>
            </a:r>
            <a:endParaRPr kumimoji="1" lang="en-US" altLang="zh-CN" sz="2400" dirty="0"/>
          </a:p>
          <a:p>
            <a:pPr>
              <a:lnSpc>
                <a:spcPct val="150000"/>
              </a:lnSpc>
              <a:spcBef>
                <a:spcPts val="600"/>
              </a:spcBef>
            </a:pPr>
            <a:r>
              <a:rPr kumimoji="1" lang="en-US" altLang="zh-CN" sz="2400" dirty="0"/>
              <a:t>T(x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是元素</a:t>
            </a:r>
            <a:r>
              <a:rPr kumimoji="1" lang="en-US" altLang="zh-CN" sz="2400" dirty="0"/>
              <a:t>x</a:t>
            </a:r>
            <a:r>
              <a:rPr kumimoji="1" lang="en-US" altLang="zh-CN" sz="2400" baseline="-25000" dirty="0"/>
              <a:t>i</a:t>
            </a:r>
            <a:r>
              <a:rPr kumimoji="1" lang="zh-CN" altLang="en-US" sz="2400" dirty="0"/>
              <a:t>的集合，对于每一个</a:t>
            </a:r>
            <a:r>
              <a:rPr kumimoji="1" lang="en-US" altLang="zh-CN" sz="2400" dirty="0"/>
              <a:t>x</a:t>
            </a:r>
            <a:r>
              <a:rPr kumimoji="1" lang="en-US" altLang="zh-CN" sz="2400" baseline="-25000" dirty="0"/>
              <a:t>i</a:t>
            </a:r>
            <a:r>
              <a:rPr kumimoji="1" lang="zh-CN" altLang="en-US" sz="2400" dirty="0"/>
              <a:t>，</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是一条由根到结点</a:t>
            </a:r>
            <a:r>
              <a:rPr kumimoji="1" lang="en-US" altLang="zh-CN" sz="2400" dirty="0"/>
              <a:t>Y</a:t>
            </a:r>
            <a:r>
              <a:rPr kumimoji="1" lang="zh-CN" altLang="en-US" sz="2400" dirty="0"/>
              <a:t>的一个儿子结点的路径</a:t>
            </a:r>
            <a:endParaRPr kumimoji="1" lang="en-US" altLang="zh-CN" sz="2400" dirty="0"/>
          </a:p>
          <a:p>
            <a:pPr>
              <a:lnSpc>
                <a:spcPct val="150000"/>
              </a:lnSpc>
              <a:spcBef>
                <a:spcPts val="600"/>
              </a:spcBef>
            </a:pPr>
            <a:r>
              <a:rPr kumimoji="1" lang="zh-CN" altLang="en-US" sz="2400" dirty="0"/>
              <a:t>对于限界函数</a:t>
            </a:r>
            <a:r>
              <a:rPr kumimoji="1" lang="en-US" altLang="zh-CN" sz="2400" dirty="0"/>
              <a:t>B</a:t>
            </a:r>
            <a:r>
              <a:rPr kumimoji="1" lang="en-US" altLang="zh-CN" sz="2400" baseline="-25000" dirty="0"/>
              <a:t>i</a:t>
            </a:r>
            <a:r>
              <a:rPr kumimoji="1" lang="zh-CN" altLang="en-US" sz="2400" dirty="0"/>
              <a:t>，如果路径</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不可能延伸到一个答案结点，则</a:t>
            </a:r>
            <a:r>
              <a:rPr kumimoji="1" lang="en-US" altLang="zh-CN" sz="2400" dirty="0"/>
              <a:t>B</a:t>
            </a:r>
            <a:r>
              <a:rPr kumimoji="1" lang="en-US" altLang="zh-CN" sz="2400" baseline="-25000" dirty="0"/>
              <a:t>i</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a:t>
            </a:r>
            <a:r>
              <a:rPr kumimoji="1" lang="en-US" altLang="zh-CN" sz="2400" dirty="0"/>
              <a:t>)</a:t>
            </a:r>
            <a:r>
              <a:rPr kumimoji="1" lang="zh-CN" altLang="en-US" sz="2400" dirty="0"/>
              <a:t>取假值，否则取真值</a:t>
            </a:r>
            <a:endParaRPr kumimoji="1" lang="en-US" altLang="zh-CN" sz="2400"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30997"/>
            <a:ext cx="10515600" cy="1325563"/>
          </a:xfrm>
        </p:spPr>
        <p:txBody>
          <a:bodyPr/>
          <a:lstStyle/>
          <a:p>
            <a:r>
              <a:rPr lang="zh-CN" altLang="en-US" dirty="0"/>
              <a:t>算法</a:t>
            </a:r>
            <a:r>
              <a:rPr lang="en-US" altLang="zh-CN" dirty="0"/>
              <a:t>7.1 </a:t>
            </a:r>
            <a:r>
              <a:rPr lang="zh-CN" altLang="en-US" dirty="0"/>
              <a:t>回溯法的非递归算法描述</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Text Box 4"/>
          <p:cNvSpPr txBox="1">
            <a:spLocks noChangeArrowheads="1"/>
          </p:cNvSpPr>
          <p:nvPr/>
        </p:nvSpPr>
        <p:spPr bwMode="auto">
          <a:xfrm>
            <a:off x="838200" y="891109"/>
            <a:ext cx="8382000" cy="59668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
              </a:spcBef>
            </a:pPr>
            <a:r>
              <a:rPr kumimoji="1" lang="en-US" altLang="zh-CN" sz="2400" dirty="0">
                <a:cs typeface="Arial" panose="020B0604020202020204" pitchFamily="34" charset="0"/>
              </a:rPr>
              <a:t>procedure  BACKTRACK(n)</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int</a:t>
            </a:r>
            <a:r>
              <a:rPr kumimoji="1" lang="en-US" altLang="zh-CN" sz="2400" dirty="0">
                <a:cs typeface="Arial" panose="020B0604020202020204" pitchFamily="34" charset="0"/>
              </a:rPr>
              <a:t>  k, n     </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local  X(1: n)</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k </a:t>
            </a:r>
            <a:r>
              <a:rPr kumimoji="1" lang="en-US" altLang="zh-CN" sz="2400" dirty="0">
                <a:cs typeface="Arial" panose="020B0604020202020204" pitchFamily="34" charset="0"/>
                <a:sym typeface="Wingdings" panose="05000000000000000000" pitchFamily="2" charset="2"/>
              </a:rPr>
              <a:t>←</a:t>
            </a:r>
            <a:r>
              <a:rPr kumimoji="1" lang="en-US" altLang="zh-CN" sz="2400" dirty="0">
                <a:cs typeface="Arial" panose="020B0604020202020204" pitchFamily="34" charset="0"/>
              </a:rPr>
              <a:t> 1</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while (k&gt;0) do</a:t>
            </a:r>
            <a:endParaRPr kumimoji="1" lang="en-US" altLang="zh-CN" sz="2400" dirty="0">
              <a:cs typeface="Arial" panose="020B0604020202020204" pitchFamily="34" charset="0"/>
            </a:endParaRPr>
          </a:p>
          <a:p>
            <a:pPr eaLnBrk="1" hangingPunct="1">
              <a:spcBef>
                <a:spcPct val="15000"/>
              </a:spcBef>
            </a:pPr>
            <a:r>
              <a:rPr kumimoji="1" lang="en-US" altLang="zh-CN" sz="2400" dirty="0">
                <a:cs typeface="Arial" panose="020B0604020202020204" pitchFamily="34" charset="0"/>
              </a:rPr>
              <a:t>        if  </a:t>
            </a:r>
            <a:r>
              <a:rPr kumimoji="1" lang="en-US" altLang="zh-CN" sz="2400" dirty="0">
                <a:ea typeface="幼圆" panose="02010509060101010101" pitchFamily="49" charset="-122"/>
                <a:cs typeface="Arial" panose="020B0604020202020204" pitchFamily="34" charset="0"/>
              </a:rPr>
              <a:t>(</a:t>
            </a:r>
            <a:r>
              <a:rPr kumimoji="1" lang="zh-CN" altLang="en-US" sz="2400" dirty="0">
                <a:ea typeface="幼圆" panose="02010509060101010101" pitchFamily="49" charset="-122"/>
                <a:cs typeface="Arial" panose="020B0604020202020204" pitchFamily="34" charset="0"/>
              </a:rPr>
              <a:t>还剩有没检验的</a:t>
            </a:r>
            <a:r>
              <a:rPr kumimoji="1" lang="en-US" altLang="zh-CN" sz="2400" dirty="0">
                <a:ea typeface="幼圆" panose="02010509060101010101" pitchFamily="49" charset="-122"/>
                <a:cs typeface="Arial" panose="020B0604020202020204" pitchFamily="34" charset="0"/>
              </a:rPr>
              <a:t>X(k)</a:t>
            </a:r>
            <a:r>
              <a:rPr kumimoji="1" lang="zh-CN" altLang="en-US" sz="2400" dirty="0">
                <a:ea typeface="幼圆" panose="02010509060101010101" pitchFamily="49" charset="-122"/>
                <a:cs typeface="Arial" panose="020B0604020202020204" pitchFamily="34" charset="0"/>
              </a:rPr>
              <a:t>使得</a:t>
            </a:r>
            <a:r>
              <a:rPr kumimoji="1" lang="en-US" altLang="zh-CN" sz="2400" dirty="0">
                <a:ea typeface="幼圆" panose="02010509060101010101" pitchFamily="49" charset="-122"/>
                <a:cs typeface="Arial" panose="020B0604020202020204" pitchFamily="34" charset="0"/>
              </a:rPr>
              <a:t>X(k)∈T(X(1)…X(k-1)) </a:t>
            </a:r>
            <a:endParaRPr kumimoji="1" lang="en-US" altLang="zh-CN" sz="2400" dirty="0">
              <a:ea typeface="幼圆" panose="02010509060101010101" pitchFamily="49" charset="-122"/>
              <a:cs typeface="Arial" panose="020B0604020202020204" pitchFamily="34" charset="0"/>
            </a:endParaRPr>
          </a:p>
          <a:p>
            <a:pPr eaLnBrk="1" hangingPunct="1">
              <a:spcBef>
                <a:spcPct val="15000"/>
              </a:spcBef>
            </a:pPr>
            <a:r>
              <a:rPr kumimoji="1" lang="en-US" altLang="zh-CN" sz="2400" dirty="0">
                <a:ea typeface="幼圆" panose="02010509060101010101" pitchFamily="49" charset="-122"/>
                <a:cs typeface="Arial" panose="020B0604020202020204" pitchFamily="34" charset="0"/>
              </a:rPr>
              <a:t>               and B(X(1)…X(k))=TRUE)  </a:t>
            </a:r>
            <a:endParaRPr kumimoji="1" lang="en-US" altLang="zh-CN" sz="2400" dirty="0">
              <a:ea typeface="幼圆" panose="02010509060101010101" pitchFamily="49" charset="-122"/>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a:t>
            </a:r>
            <a:r>
              <a:rPr kumimoji="1" lang="en-US" altLang="zh-CN" sz="2400" dirty="0">
                <a:ea typeface="幼圆" panose="02010509060101010101" pitchFamily="49" charset="-122"/>
                <a:cs typeface="Arial" panose="020B0604020202020204" pitchFamily="34" charset="0"/>
              </a:rPr>
              <a:t>then if (X(1) …X(k))</a:t>
            </a:r>
            <a:r>
              <a:rPr kumimoji="1" lang="zh-CN" altLang="en-US" sz="2400" dirty="0">
                <a:ea typeface="幼圆" panose="02010509060101010101" pitchFamily="49" charset="-122"/>
                <a:cs typeface="Arial" panose="020B0604020202020204" pitchFamily="34" charset="0"/>
              </a:rPr>
              <a:t>是一条抵达答案结点的路径</a:t>
            </a:r>
            <a:r>
              <a:rPr kumimoji="1" lang="en-US" altLang="zh-CN" sz="2400" dirty="0">
                <a:ea typeface="幼圆" panose="02010509060101010101" pitchFamily="49" charset="-122"/>
                <a:cs typeface="Arial" panose="020B0604020202020204" pitchFamily="34" charset="0"/>
              </a:rPr>
              <a:t>) </a:t>
            </a:r>
            <a:endParaRPr kumimoji="1" lang="en-US" altLang="zh-CN" sz="2400" dirty="0">
              <a:ea typeface="幼圆" panose="02010509060101010101" pitchFamily="49" charset="-122"/>
              <a:cs typeface="Arial" panose="020B0604020202020204" pitchFamily="34" charset="0"/>
            </a:endParaRPr>
          </a:p>
          <a:p>
            <a:pPr eaLnBrk="1" hangingPunct="1">
              <a:spcBef>
                <a:spcPct val="5000"/>
              </a:spcBef>
            </a:pPr>
            <a:r>
              <a:rPr kumimoji="1" lang="en-US" altLang="zh-CN" sz="2400" dirty="0">
                <a:ea typeface="幼圆" panose="02010509060101010101" pitchFamily="49" charset="-122"/>
                <a:cs typeface="Arial" panose="020B0604020202020204" pitchFamily="34" charset="0"/>
              </a:rPr>
              <a:t>                 then print ( X(1)…X(k))</a:t>
            </a:r>
            <a:endParaRPr kumimoji="1" lang="en-US" altLang="zh-CN" sz="2400" dirty="0">
              <a:ea typeface="幼圆" panose="02010509060101010101" pitchFamily="49" charset="-122"/>
              <a:cs typeface="Arial" panose="020B0604020202020204" pitchFamily="34" charset="0"/>
            </a:endParaRPr>
          </a:p>
          <a:p>
            <a:pPr eaLnBrk="1" hangingPunct="1">
              <a:spcBef>
                <a:spcPct val="5000"/>
              </a:spcBef>
            </a:pPr>
            <a:r>
              <a:rPr kumimoji="1" lang="en-US" altLang="zh-CN" sz="2400" dirty="0">
                <a:ea typeface="幼圆" panose="02010509060101010101" pitchFamily="49" charset="-122"/>
                <a:cs typeface="Arial" panose="020B0604020202020204" pitchFamily="34" charset="0"/>
              </a:rPr>
              <a:t>                 endif</a:t>
            </a:r>
            <a:endParaRPr kumimoji="1" lang="en-US" altLang="zh-CN" sz="2400" dirty="0">
              <a:ea typeface="幼圆" panose="02010509060101010101" pitchFamily="49" charset="-122"/>
              <a:cs typeface="Arial" panose="020B0604020202020204" pitchFamily="34" charset="0"/>
            </a:endParaRPr>
          </a:p>
          <a:p>
            <a:pPr eaLnBrk="1" hangingPunct="1">
              <a:spcBef>
                <a:spcPct val="5000"/>
              </a:spcBef>
            </a:pPr>
            <a:r>
              <a:rPr kumimoji="1" lang="en-US" altLang="zh-CN" sz="2400" dirty="0">
                <a:solidFill>
                  <a:srgbClr val="FF0000"/>
                </a:solidFill>
                <a:cs typeface="Arial" panose="020B0604020202020204" pitchFamily="34" charset="0"/>
              </a:rPr>
              <a:t>                 k </a:t>
            </a:r>
            <a:r>
              <a:rPr kumimoji="1" lang="en-US" altLang="zh-CN" sz="2400" dirty="0">
                <a:solidFill>
                  <a:srgbClr val="FF0000"/>
                </a:solidFill>
                <a:cs typeface="Arial" panose="020B0604020202020204" pitchFamily="34" charset="0"/>
                <a:sym typeface="Wingdings" panose="05000000000000000000" pitchFamily="2" charset="2"/>
              </a:rPr>
              <a:t>←</a:t>
            </a:r>
            <a:r>
              <a:rPr kumimoji="1" lang="en-US" altLang="zh-CN" sz="2400" dirty="0">
                <a:solidFill>
                  <a:srgbClr val="FF0000"/>
                </a:solidFill>
                <a:cs typeface="Arial" panose="020B0604020202020204" pitchFamily="34" charset="0"/>
              </a:rPr>
              <a:t> k+1</a:t>
            </a:r>
            <a:endParaRPr kumimoji="1" lang="en-US" altLang="zh-CN" sz="2400" dirty="0">
              <a:solidFill>
                <a:srgbClr val="FF0000"/>
              </a:solidFill>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else   </a:t>
            </a:r>
            <a:r>
              <a:rPr kumimoji="1" lang="en-US" altLang="zh-CN" sz="2400" dirty="0">
                <a:solidFill>
                  <a:srgbClr val="FF0000"/>
                </a:solidFill>
                <a:cs typeface="Arial" panose="020B0604020202020204" pitchFamily="34" charset="0"/>
              </a:rPr>
              <a:t>k </a:t>
            </a:r>
            <a:r>
              <a:rPr kumimoji="1" lang="en-US" altLang="zh-CN" sz="2400" dirty="0">
                <a:solidFill>
                  <a:srgbClr val="FF0000"/>
                </a:solidFill>
                <a:cs typeface="Arial" panose="020B0604020202020204" pitchFamily="34" charset="0"/>
                <a:sym typeface="Wingdings" panose="05000000000000000000" pitchFamily="2" charset="2"/>
              </a:rPr>
              <a:t>←</a:t>
            </a:r>
            <a:r>
              <a:rPr kumimoji="1" lang="en-US" altLang="zh-CN" sz="2400" dirty="0">
                <a:solidFill>
                  <a:srgbClr val="FF0000"/>
                </a:solidFill>
                <a:cs typeface="Arial" panose="020B0604020202020204" pitchFamily="34" charset="0"/>
              </a:rPr>
              <a:t> k-1</a:t>
            </a:r>
            <a:endParaRPr kumimoji="1" lang="en-US" altLang="zh-CN" sz="2400" dirty="0">
              <a:solidFill>
                <a:srgbClr val="FF0000"/>
              </a:solidFill>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endif</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    repeat</a:t>
            </a:r>
            <a:endParaRPr kumimoji="1" lang="en-US" altLang="zh-CN" sz="2400" dirty="0">
              <a:cs typeface="Arial" panose="020B0604020202020204" pitchFamily="34" charset="0"/>
            </a:endParaRPr>
          </a:p>
          <a:p>
            <a:pPr eaLnBrk="1" hangingPunct="1">
              <a:spcBef>
                <a:spcPct val="5000"/>
              </a:spcBef>
            </a:pPr>
            <a:r>
              <a:rPr kumimoji="1" lang="en-US" altLang="zh-CN" sz="2400" dirty="0">
                <a:cs typeface="Arial" panose="020B0604020202020204" pitchFamily="34" charset="0"/>
              </a:rPr>
              <a:t>end  BACKTRACK</a:t>
            </a:r>
            <a:endParaRPr kumimoji="1" lang="en-US" altLang="zh-CN" sz="2400" dirty="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en-US" altLang="zh-CN" dirty="0"/>
              <a:t>7.2 </a:t>
            </a:r>
            <a:r>
              <a:rPr lang="zh-CN" altLang="en-US" dirty="0"/>
              <a:t>回溯法的递归算法描述</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6" name="Rectangle 4"/>
          <p:cNvSpPr>
            <a:spLocks noChangeArrowheads="1"/>
          </p:cNvSpPr>
          <p:nvPr/>
        </p:nvSpPr>
        <p:spPr bwMode="auto">
          <a:xfrm>
            <a:off x="1055440" y="1498602"/>
            <a:ext cx="84201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procedure  RBACKTRACK(k)</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global   X(1:n);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err="1">
                <a:latin typeface="Arial" panose="020B0604020202020204" pitchFamily="34" charset="0"/>
                <a:ea typeface="幼圆" panose="02010509060101010101" pitchFamily="49" charset="-122"/>
                <a:cs typeface="Arial" panose="020B0604020202020204" pitchFamily="34" charset="0"/>
              </a:rPr>
              <a:t>int</a:t>
            </a:r>
            <a:r>
              <a:rPr kumimoji="1" lang="en-US" altLang="zh-CN" sz="2400" dirty="0">
                <a:latin typeface="Arial" panose="020B0604020202020204" pitchFamily="34" charset="0"/>
                <a:ea typeface="幼圆" panose="02010509060101010101" pitchFamily="49" charset="-122"/>
                <a:cs typeface="Arial" panose="020B0604020202020204" pitchFamily="34" charset="0"/>
              </a:rPr>
              <a:t>  k, n;</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for  ( </a:t>
            </a:r>
            <a:r>
              <a:rPr kumimoji="1" lang="zh-CN" altLang="en-US" sz="2400" dirty="0">
                <a:latin typeface="Arial" panose="020B0604020202020204" pitchFamily="34" charset="0"/>
                <a:ea typeface="幼圆" panose="02010509060101010101" pitchFamily="49" charset="-122"/>
                <a:cs typeface="Arial" panose="020B0604020202020204" pitchFamily="34" charset="0"/>
              </a:rPr>
              <a:t>满足下式的每个</a:t>
            </a:r>
            <a:r>
              <a:rPr kumimoji="1" lang="en-US" altLang="zh-CN" sz="2400" dirty="0">
                <a:latin typeface="Arial" panose="020B0604020202020204" pitchFamily="34" charset="0"/>
                <a:ea typeface="幼圆" panose="02010509060101010101" pitchFamily="49" charset="-122"/>
                <a:cs typeface="Arial" panose="020B0604020202020204" pitchFamily="34" charset="0"/>
              </a:rPr>
              <a:t>X(k), X(k) ∈T(X(1)…X(k-1))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and  B(X(1),…X(k))=true)  do</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if (X(1),…,X(k))</a:t>
            </a:r>
            <a:r>
              <a:rPr kumimoji="1" lang="zh-CN" altLang="en-US" sz="2400" dirty="0">
                <a:latin typeface="Arial" panose="020B0604020202020204" pitchFamily="34" charset="0"/>
                <a:ea typeface="幼圆" panose="02010509060101010101" pitchFamily="49" charset="-122"/>
                <a:cs typeface="Arial" panose="020B0604020202020204" pitchFamily="34" charset="0"/>
              </a:rPr>
              <a:t>是一条抵达答案结点的路径  </a:t>
            </a:r>
            <a:r>
              <a:rPr kumimoji="1" lang="en-US" altLang="zh-CN" sz="2400" dirty="0">
                <a:latin typeface="Arial" panose="020B0604020202020204" pitchFamily="34" charset="0"/>
                <a:ea typeface="幼圆" panose="02010509060101010101" pitchFamily="49" charset="-122"/>
                <a:cs typeface="Arial" panose="020B0604020202020204" pitchFamily="34" charset="0"/>
              </a:rPr>
              <a:t>then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print (X(1)…X(k)) endif</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call  RBACKTRACK(k+1) </a:t>
            </a:r>
            <a:r>
              <a:rPr kumimoji="1" lang="en-US" altLang="zh-CN" sz="2400" u="sng" dirty="0">
                <a:latin typeface="Arial" panose="020B0604020202020204" pitchFamily="34" charset="0"/>
                <a:ea typeface="幼圆" panose="02010509060101010101" pitchFamily="49" charset="-122"/>
                <a:cs typeface="Arial" panose="020B0604020202020204" pitchFamily="34" charset="0"/>
              </a:rPr>
              <a:t> </a:t>
            </a:r>
            <a:endParaRPr kumimoji="1" lang="en-US" altLang="zh-CN" sz="2400" u="sng"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repeat</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12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end  RBACKTRACK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7" name="圆角矩形标注 6"/>
          <p:cNvSpPr/>
          <p:nvPr/>
        </p:nvSpPr>
        <p:spPr>
          <a:xfrm>
            <a:off x="5806158" y="1836328"/>
            <a:ext cx="4608512" cy="991765"/>
          </a:xfrm>
          <a:prstGeom prst="wedgeRoundRectCallout">
            <a:avLst>
              <a:gd name="adj1" fmla="val -43449"/>
              <a:gd name="adj2" fmla="val 6388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进入算法时</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解向量</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中的前</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k-1</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个分量</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X(1) …X(k-1)</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已经被赋值</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回溯法的效率分析</a:t>
            </a:r>
            <a:endParaRPr lang="zh-CN" altLang="en-US" dirty="0"/>
          </a:p>
        </p:txBody>
      </p:sp>
      <p:sp>
        <p:nvSpPr>
          <p:cNvPr id="3" name="内容占位符 2"/>
          <p:cNvSpPr>
            <a:spLocks noGrp="1"/>
          </p:cNvSpPr>
          <p:nvPr>
            <p:ph idx="1"/>
          </p:nvPr>
        </p:nvSpPr>
        <p:spPr>
          <a:xfrm>
            <a:off x="1487488" y="1583577"/>
            <a:ext cx="9145016" cy="4077671"/>
          </a:xfrm>
        </p:spPr>
        <p:txBody>
          <a:bodyPr/>
          <a:lstStyle/>
          <a:p>
            <a:pPr>
              <a:lnSpc>
                <a:spcPct val="150000"/>
              </a:lnSpc>
              <a:spcBef>
                <a:spcPts val="600"/>
              </a:spcBef>
            </a:pPr>
            <a:r>
              <a:rPr kumimoji="1" lang="zh-CN" altLang="en-US" sz="2400" dirty="0"/>
              <a:t>决定回溯法效率的因素</a:t>
            </a:r>
            <a:endParaRPr kumimoji="1" lang="en-US" altLang="zh-CN" sz="2400" dirty="0"/>
          </a:p>
          <a:p>
            <a:pPr>
              <a:lnSpc>
                <a:spcPct val="150000"/>
              </a:lnSpc>
              <a:spcBef>
                <a:spcPts val="600"/>
              </a:spcBef>
            </a:pPr>
            <a:r>
              <a:rPr kumimoji="1" lang="zh-CN" altLang="en-US" sz="2400" dirty="0"/>
              <a:t>回溯法的效率估计</a:t>
            </a:r>
            <a:endParaRPr kumimoji="1" lang="en-US" altLang="zh-CN" sz="2400" dirty="0"/>
          </a:p>
          <a:p>
            <a:pPr>
              <a:lnSpc>
                <a:spcPct val="150000"/>
              </a:lnSpc>
              <a:spcBef>
                <a:spcPts val="600"/>
              </a:spcBef>
            </a:pPr>
            <a:r>
              <a:rPr lang="zh-CN" altLang="en-US" sz="2400" dirty="0"/>
              <a:t>蒙特卡罗方法的一般思想</a:t>
            </a:r>
            <a:endParaRPr lang="en-US" altLang="zh-CN" sz="2400" dirty="0"/>
          </a:p>
          <a:p>
            <a:pPr>
              <a:lnSpc>
                <a:spcPct val="150000"/>
              </a:lnSpc>
              <a:spcBef>
                <a:spcPts val="600"/>
              </a:spcBef>
            </a:pPr>
            <a:r>
              <a:rPr lang="zh-CN" altLang="en-US" sz="2400" dirty="0"/>
              <a:t>效率估计算法</a:t>
            </a:r>
            <a:endParaRPr lang="en-US" altLang="zh-CN" sz="2400" dirty="0"/>
          </a:p>
          <a:p>
            <a:pPr>
              <a:lnSpc>
                <a:spcPct val="150000"/>
              </a:lnSpc>
              <a:spcBef>
                <a:spcPts val="600"/>
              </a:spcBef>
            </a:pPr>
            <a:r>
              <a:rPr lang="zh-CN" altLang="en-US" sz="2400" dirty="0"/>
              <a:t>蒙特卡罗方法的特点</a:t>
            </a:r>
            <a:endParaRPr lang="en-US" altLang="zh-CN" sz="24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决定回溯法效率的因素</a:t>
            </a:r>
            <a:endParaRPr lang="zh-CN" altLang="en-US" dirty="0"/>
          </a:p>
        </p:txBody>
      </p:sp>
      <p:sp>
        <p:nvSpPr>
          <p:cNvPr id="3" name="内容占位符 2"/>
          <p:cNvSpPr>
            <a:spLocks noGrp="1"/>
          </p:cNvSpPr>
          <p:nvPr>
            <p:ph idx="1"/>
          </p:nvPr>
        </p:nvSpPr>
        <p:spPr>
          <a:xfrm>
            <a:off x="838200" y="1400751"/>
            <a:ext cx="10515600" cy="4351338"/>
          </a:xfrm>
        </p:spPr>
        <p:txBody>
          <a:bodyPr>
            <a:normAutofit lnSpcReduction="10000"/>
          </a:bodyPr>
          <a:lstStyle/>
          <a:p>
            <a:pPr>
              <a:lnSpc>
                <a:spcPct val="150000"/>
              </a:lnSpc>
              <a:spcBef>
                <a:spcPts val="0"/>
              </a:spcBef>
            </a:pPr>
            <a:r>
              <a:rPr kumimoji="1" lang="zh-CN" altLang="en-US" sz="2400" dirty="0"/>
              <a:t>生成下一个</a:t>
            </a:r>
            <a:r>
              <a:rPr kumimoji="1" lang="en-US" altLang="zh-CN" sz="2400" dirty="0"/>
              <a:t>X(k)</a:t>
            </a:r>
            <a:r>
              <a:rPr kumimoji="1" lang="zh-CN" altLang="en-US" sz="2400" dirty="0"/>
              <a:t>的时间</a:t>
            </a:r>
            <a:endParaRPr kumimoji="1" lang="en-US" altLang="zh-CN" sz="2400" dirty="0"/>
          </a:p>
          <a:p>
            <a:pPr lvl="1">
              <a:lnSpc>
                <a:spcPct val="150000"/>
              </a:lnSpc>
              <a:spcBef>
                <a:spcPts val="0"/>
              </a:spcBef>
            </a:pPr>
            <a:r>
              <a:rPr lang="zh-CN" altLang="en-US" sz="2400" dirty="0"/>
              <a:t>生成一个结点的时间</a:t>
            </a:r>
            <a:endParaRPr kumimoji="1" lang="zh-CN" altLang="en-US" sz="2400" dirty="0"/>
          </a:p>
          <a:p>
            <a:pPr>
              <a:lnSpc>
                <a:spcPct val="150000"/>
              </a:lnSpc>
              <a:spcBef>
                <a:spcPts val="0"/>
              </a:spcBef>
            </a:pPr>
            <a:r>
              <a:rPr kumimoji="1" lang="zh-CN" altLang="en-US" sz="2400" dirty="0"/>
              <a:t>满足显式约束条件的</a:t>
            </a:r>
            <a:r>
              <a:rPr kumimoji="1" lang="en-US" altLang="zh-CN" sz="2400" dirty="0"/>
              <a:t>X(k)</a:t>
            </a:r>
            <a:r>
              <a:rPr kumimoji="1" lang="zh-CN" altLang="en-US" sz="2400" dirty="0"/>
              <a:t>的数目</a:t>
            </a:r>
            <a:endParaRPr kumimoji="1" lang="en-US" altLang="zh-CN" sz="2400" dirty="0"/>
          </a:p>
          <a:p>
            <a:pPr lvl="1">
              <a:lnSpc>
                <a:spcPct val="150000"/>
              </a:lnSpc>
              <a:spcBef>
                <a:spcPts val="0"/>
              </a:spcBef>
            </a:pPr>
            <a:r>
              <a:rPr lang="zh-CN" altLang="en-US" sz="2400" dirty="0"/>
              <a:t>子结点的数量</a:t>
            </a:r>
            <a:endParaRPr kumimoji="1" lang="zh-CN" altLang="en-US" sz="2400" dirty="0"/>
          </a:p>
          <a:p>
            <a:pPr>
              <a:lnSpc>
                <a:spcPct val="150000"/>
              </a:lnSpc>
              <a:spcBef>
                <a:spcPts val="0"/>
              </a:spcBef>
            </a:pPr>
            <a:r>
              <a:rPr kumimoji="1" lang="zh-CN" altLang="en-US" sz="2400" dirty="0"/>
              <a:t>限界函数</a:t>
            </a:r>
            <a:r>
              <a:rPr kumimoji="1" lang="en-US" altLang="zh-CN" sz="2400" dirty="0"/>
              <a:t>B</a:t>
            </a:r>
            <a:r>
              <a:rPr kumimoji="1" lang="en-US" altLang="zh-CN" sz="2400" baseline="-25000" dirty="0"/>
              <a:t>i</a:t>
            </a:r>
            <a:r>
              <a:rPr kumimoji="1" lang="zh-CN" altLang="en-US" sz="2400" dirty="0"/>
              <a:t>的计算时间</a:t>
            </a:r>
            <a:endParaRPr kumimoji="1" lang="en-US" altLang="zh-CN" sz="2400" dirty="0"/>
          </a:p>
          <a:p>
            <a:pPr lvl="1">
              <a:lnSpc>
                <a:spcPct val="150000"/>
              </a:lnSpc>
              <a:spcBef>
                <a:spcPts val="0"/>
              </a:spcBef>
            </a:pPr>
            <a:r>
              <a:rPr lang="zh-CN" altLang="en-US" sz="2400" dirty="0"/>
              <a:t>检验结点的时间</a:t>
            </a:r>
            <a:endParaRPr kumimoji="1" lang="zh-CN" altLang="en-US" sz="2400" dirty="0"/>
          </a:p>
          <a:p>
            <a:pPr>
              <a:lnSpc>
                <a:spcPct val="150000"/>
              </a:lnSpc>
              <a:spcBef>
                <a:spcPts val="0"/>
              </a:spcBef>
            </a:pPr>
            <a:r>
              <a:rPr kumimoji="1" lang="zh-CN" altLang="en-US" sz="2400" dirty="0"/>
              <a:t>对于所有的</a:t>
            </a:r>
            <a:r>
              <a:rPr kumimoji="1" lang="en-US" altLang="zh-CN" sz="2400" dirty="0" err="1"/>
              <a:t>i</a:t>
            </a:r>
            <a:r>
              <a:rPr kumimoji="1" lang="zh-CN" altLang="en-US" sz="2400" dirty="0"/>
              <a:t>，满足</a:t>
            </a:r>
            <a:r>
              <a:rPr kumimoji="1" lang="en-US" altLang="zh-CN" sz="2400" dirty="0"/>
              <a:t>B</a:t>
            </a:r>
            <a:r>
              <a:rPr kumimoji="1" lang="en-US" altLang="zh-CN" sz="2400" baseline="-25000" dirty="0"/>
              <a:t>i</a:t>
            </a:r>
            <a:r>
              <a:rPr kumimoji="1" lang="zh-CN" altLang="en-US" sz="2400" dirty="0"/>
              <a:t>的</a:t>
            </a:r>
            <a:r>
              <a:rPr kumimoji="1" lang="en-US" altLang="zh-CN" sz="2400" dirty="0"/>
              <a:t>X(k)</a:t>
            </a:r>
            <a:r>
              <a:rPr kumimoji="1" lang="zh-CN" altLang="en-US" sz="2400" dirty="0"/>
              <a:t>的数目</a:t>
            </a:r>
            <a:endParaRPr kumimoji="1" lang="en-US" altLang="zh-CN" sz="2400" dirty="0"/>
          </a:p>
          <a:p>
            <a:pPr lvl="1">
              <a:lnSpc>
                <a:spcPct val="150000"/>
              </a:lnSpc>
              <a:spcBef>
                <a:spcPts val="0"/>
              </a:spcBef>
            </a:pPr>
            <a:r>
              <a:rPr lang="zh-CN" altLang="en-US" sz="2400" dirty="0"/>
              <a:t>通过检验的结点数量</a:t>
            </a:r>
            <a:endParaRPr lang="zh-CN" altLang="en-US" sz="2400" dirty="0"/>
          </a:p>
          <a:p>
            <a:pPr>
              <a:spcBef>
                <a:spcPts val="0"/>
              </a:spcBef>
            </a:pP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圆角矩形标注 4"/>
          <p:cNvSpPr/>
          <p:nvPr/>
        </p:nvSpPr>
        <p:spPr>
          <a:xfrm>
            <a:off x="7279129" y="4948152"/>
            <a:ext cx="1080121" cy="432252"/>
          </a:xfrm>
          <a:prstGeom prst="wedgeRoundRectCallout">
            <a:avLst>
              <a:gd name="adj1" fmla="val -51121"/>
              <a:gd name="adj2" fmla="val 7657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第四个</a:t>
            </a:r>
            <a:endPar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7" name="圆角矩形标注 6"/>
          <p:cNvSpPr/>
          <p:nvPr/>
        </p:nvSpPr>
        <p:spPr>
          <a:xfrm>
            <a:off x="6092268" y="3013299"/>
            <a:ext cx="4392488" cy="991765"/>
          </a:xfrm>
          <a:prstGeom prst="wedgeRoundRectCallout">
            <a:avLst>
              <a:gd name="adj1" fmla="val -59261"/>
              <a:gd name="adj2" fmla="val 2576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0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能够大大减少生成的结点数，但在计算时间和减少程度上要进行折中</a:t>
            </a:r>
            <a:endParaRPr kumimoji="1"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 name="内容占位符 2"/>
          <p:cNvSpPr txBox="1"/>
          <p:nvPr/>
        </p:nvSpPr>
        <p:spPr>
          <a:xfrm>
            <a:off x="2205336" y="5682090"/>
            <a:ext cx="7776864" cy="57606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思考：哪一个因素会导致不同实例产生的结点数不同？</a:t>
            </a:r>
            <a:endParaRPr kumimoji="1"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67408" y="1772816"/>
            <a:ext cx="10297144" cy="4525962"/>
          </a:xfrm>
        </p:spPr>
        <p:txBody>
          <a:bodyPr>
            <a:normAutofit/>
          </a:bodyPr>
          <a:lstStyle/>
          <a:p>
            <a:pPr eaLnBrk="1" hangingPunct="1">
              <a:lnSpc>
                <a:spcPct val="150000"/>
              </a:lnSpc>
            </a:pPr>
            <a:r>
              <a:rPr lang="zh-CN" altLang="en-US" sz="2400" dirty="0"/>
              <a:t>如果解空间的结点数是</a:t>
            </a:r>
            <a:r>
              <a:rPr lang="en-US" altLang="zh-CN" sz="2400" dirty="0"/>
              <a:t>2</a:t>
            </a:r>
            <a:r>
              <a:rPr lang="en-US" altLang="zh-CN" sz="2400" baseline="30000" dirty="0"/>
              <a:t>n</a:t>
            </a:r>
            <a:r>
              <a:rPr lang="zh-CN" altLang="en-US" sz="2400" dirty="0"/>
              <a:t>或</a:t>
            </a:r>
            <a:r>
              <a:rPr lang="en-US" altLang="zh-CN" sz="2400" dirty="0"/>
              <a:t>n!</a:t>
            </a:r>
            <a:r>
              <a:rPr lang="zh-CN" altLang="en-US" sz="2400" dirty="0"/>
              <a:t>，易知，回溯算法最坏情况下的时间复杂度为</a:t>
            </a:r>
            <a:r>
              <a:rPr lang="en-US" altLang="zh-CN" sz="2400" dirty="0">
                <a:solidFill>
                  <a:srgbClr val="FF0000"/>
                </a:solidFill>
              </a:rPr>
              <a:t>O(p(n)2</a:t>
            </a:r>
            <a:r>
              <a:rPr lang="en-US" altLang="zh-CN" sz="2400" baseline="30000" dirty="0">
                <a:solidFill>
                  <a:srgbClr val="FF0000"/>
                </a:solidFill>
              </a:rPr>
              <a:t>n</a:t>
            </a:r>
            <a:r>
              <a:rPr lang="en-US" altLang="zh-CN" sz="2400" dirty="0">
                <a:solidFill>
                  <a:srgbClr val="FF0000"/>
                </a:solidFill>
              </a:rPr>
              <a:t>)</a:t>
            </a:r>
            <a:r>
              <a:rPr lang="zh-CN" altLang="en-US" sz="2400" dirty="0"/>
              <a:t>或</a:t>
            </a:r>
            <a:r>
              <a:rPr lang="en-US" altLang="zh-CN" sz="2400" dirty="0">
                <a:solidFill>
                  <a:srgbClr val="FF0000"/>
                </a:solidFill>
              </a:rPr>
              <a:t>O(q(n)n!)</a:t>
            </a:r>
            <a:r>
              <a:rPr lang="zh-CN" altLang="en-US" sz="2400" dirty="0"/>
              <a:t>，其中</a:t>
            </a:r>
            <a:r>
              <a:rPr lang="en-US" altLang="zh-CN" sz="2400" dirty="0"/>
              <a:t>p(n)</a:t>
            </a:r>
            <a:r>
              <a:rPr lang="zh-CN" altLang="en-US" sz="2400" dirty="0"/>
              <a:t>和</a:t>
            </a:r>
            <a:r>
              <a:rPr lang="en-US" altLang="zh-CN" sz="2400" dirty="0"/>
              <a:t>q(n)</a:t>
            </a:r>
            <a:r>
              <a:rPr lang="zh-CN" altLang="en-US" sz="2400" dirty="0"/>
              <a:t>为</a:t>
            </a:r>
            <a:r>
              <a:rPr lang="en-US" altLang="zh-CN" sz="2400" dirty="0"/>
              <a:t>n</a:t>
            </a:r>
            <a:r>
              <a:rPr lang="zh-CN" altLang="en-US" sz="2400" dirty="0"/>
              <a:t>的多项式</a:t>
            </a:r>
            <a:endParaRPr lang="en-US" altLang="zh-CN" sz="2400" dirty="0"/>
          </a:p>
          <a:p>
            <a:pPr eaLnBrk="1" hangingPunct="1">
              <a:lnSpc>
                <a:spcPct val="150000"/>
              </a:lnSpc>
            </a:pPr>
            <a:endParaRPr lang="en-US" altLang="zh-CN" sz="2400" dirty="0"/>
          </a:p>
          <a:p>
            <a:pPr eaLnBrk="1" hangingPunct="1">
              <a:lnSpc>
                <a:spcPct val="150000"/>
              </a:lnSpc>
            </a:pPr>
            <a:r>
              <a:rPr lang="zh-CN" altLang="en-US" sz="2400" dirty="0"/>
              <a:t>由于回溯法对同一问题不同实例的巨大差异，在</a:t>
            </a:r>
            <a:r>
              <a:rPr lang="en-US" altLang="zh-CN" sz="2400" dirty="0"/>
              <a:t>n</a:t>
            </a:r>
            <a:r>
              <a:rPr lang="zh-CN" altLang="en-US" sz="2400" dirty="0"/>
              <a:t>很大时，对某些实例是十分有效的。因此，在采用回溯法计算某个实例之前，应估算其工作效能。</a:t>
            </a:r>
            <a:endParaRPr lang="zh-CN" altLang="en-US" sz="2400" dirty="0"/>
          </a:p>
          <a:p>
            <a:pPr eaLnBrk="1" hangingPunct="1">
              <a:lnSpc>
                <a:spcPct val="150000"/>
              </a:lnSpc>
            </a:pPr>
            <a:r>
              <a:rPr lang="zh-CN" altLang="en-US" sz="2400" dirty="0"/>
              <a:t>用回溯算法处理一棵树所要生成的结点数，可以用蒙特卡罗方法估算出来</a:t>
            </a:r>
            <a:endParaRPr lang="zh-CN" altLang="en-US" sz="2400" dirty="0"/>
          </a:p>
        </p:txBody>
      </p:sp>
      <p:sp>
        <p:nvSpPr>
          <p:cNvPr id="29699" name="Rectangle 4"/>
          <p:cNvSpPr>
            <a:spLocks noGrp="1" noChangeArrowheads="1"/>
          </p:cNvSpPr>
          <p:nvPr>
            <p:ph type="title"/>
          </p:nvPr>
        </p:nvSpPr>
        <p:spPr>
          <a:xfrm>
            <a:off x="767408" y="548680"/>
            <a:ext cx="8229600" cy="990600"/>
          </a:xfrm>
          <a:noFill/>
        </p:spPr>
        <p:txBody>
          <a:bodyPr/>
          <a:lstStyle/>
          <a:p>
            <a:pPr eaLnBrk="1" hangingPunct="1">
              <a:lnSpc>
                <a:spcPct val="110000"/>
              </a:lnSpc>
            </a:pPr>
            <a:r>
              <a:rPr kumimoji="1" lang="zh-CN" altLang="en-US" dirty="0"/>
              <a:t>回溯法的效率估计</a:t>
            </a:r>
            <a:endParaRPr kumimoji="1" lang="zh-CN" altLang="en-US" dirty="0"/>
          </a:p>
        </p:txBody>
      </p:sp>
      <p:sp>
        <p:nvSpPr>
          <p:cNvPr id="4" name="圆角矩形标注 3"/>
          <p:cNvSpPr/>
          <p:nvPr/>
        </p:nvSpPr>
        <p:spPr>
          <a:xfrm>
            <a:off x="8400256" y="2816932"/>
            <a:ext cx="1872023" cy="50405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的时间等</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 name="圆角矩形标注 4"/>
          <p:cNvSpPr/>
          <p:nvPr/>
        </p:nvSpPr>
        <p:spPr>
          <a:xfrm>
            <a:off x="6924092" y="5670910"/>
            <a:ext cx="2952328" cy="86409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估计活结点的个数，即动态树结点个数</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7408" y="450556"/>
            <a:ext cx="8229600" cy="914400"/>
          </a:xfrm>
        </p:spPr>
        <p:txBody>
          <a:bodyPr/>
          <a:lstStyle/>
          <a:p>
            <a:pPr eaLnBrk="1" hangingPunct="1"/>
            <a:r>
              <a:rPr lang="zh-CN" altLang="en-US" dirty="0"/>
              <a:t>蒙特卡罗方法的一般思想</a:t>
            </a:r>
            <a:endParaRPr lang="zh-CN" altLang="en-US" dirty="0"/>
          </a:p>
        </p:txBody>
      </p:sp>
      <p:sp>
        <p:nvSpPr>
          <p:cNvPr id="31747" name="Rectangle 3"/>
          <p:cNvSpPr>
            <a:spLocks noGrp="1" noChangeArrowheads="1"/>
          </p:cNvSpPr>
          <p:nvPr>
            <p:ph type="body" idx="1"/>
          </p:nvPr>
        </p:nvSpPr>
        <p:spPr>
          <a:xfrm>
            <a:off x="767408" y="1364956"/>
            <a:ext cx="9937104" cy="2764904"/>
          </a:xfrm>
        </p:spPr>
        <p:txBody>
          <a:bodyPr>
            <a:noAutofit/>
          </a:bodyPr>
          <a:lstStyle/>
          <a:p>
            <a:pPr>
              <a:lnSpc>
                <a:spcPct val="150000"/>
              </a:lnSpc>
              <a:spcBef>
                <a:spcPts val="0"/>
              </a:spcBef>
            </a:pPr>
            <a:r>
              <a:rPr lang="zh-CN" altLang="en-US" sz="2400" dirty="0"/>
              <a:t>假定限界函数是</a:t>
            </a:r>
            <a:r>
              <a:rPr lang="zh-CN" altLang="en-US" sz="2400" dirty="0">
                <a:solidFill>
                  <a:srgbClr val="FF0000"/>
                </a:solidFill>
              </a:rPr>
              <a:t>固定</a:t>
            </a:r>
            <a:r>
              <a:rPr lang="zh-CN" altLang="en-US" sz="2400" dirty="0"/>
              <a:t>的</a:t>
            </a:r>
            <a:endParaRPr lang="en-US" altLang="zh-CN" sz="2400" dirty="0"/>
          </a:p>
          <a:p>
            <a:pPr lvl="1">
              <a:lnSpc>
                <a:spcPct val="150000"/>
              </a:lnSpc>
              <a:spcBef>
                <a:spcPts val="0"/>
              </a:spcBef>
            </a:pPr>
            <a:r>
              <a:rPr lang="zh-CN" altLang="en-US" sz="2400" dirty="0"/>
              <a:t>在状态空间中生成一条随机路径。</a:t>
            </a:r>
            <a:endParaRPr lang="zh-CN" altLang="en-US" sz="2400" dirty="0"/>
          </a:p>
          <a:p>
            <a:pPr lvl="1">
              <a:lnSpc>
                <a:spcPct val="150000"/>
              </a:lnSpc>
              <a:spcBef>
                <a:spcPts val="0"/>
              </a:spcBef>
            </a:pPr>
            <a:r>
              <a:rPr lang="zh-CN" altLang="en-US" sz="2400" dirty="0"/>
              <a:t>设</a:t>
            </a:r>
            <a:r>
              <a:rPr lang="en-US" altLang="zh-CN" sz="2400" dirty="0"/>
              <a:t>x</a:t>
            </a:r>
            <a:r>
              <a:rPr lang="zh-CN" altLang="en-US" sz="2400" dirty="0"/>
              <a:t>是这条路径上的位于第</a:t>
            </a:r>
            <a:r>
              <a:rPr lang="en-US" altLang="zh-CN" sz="2400" dirty="0" err="1"/>
              <a:t>i</a:t>
            </a:r>
            <a:r>
              <a:rPr lang="zh-CN" altLang="en-US" sz="2400" dirty="0"/>
              <a:t>级的一个结点。</a:t>
            </a:r>
            <a:endParaRPr lang="zh-CN" altLang="en-US" sz="2400" dirty="0"/>
          </a:p>
          <a:p>
            <a:pPr lvl="1">
              <a:lnSpc>
                <a:spcPct val="150000"/>
              </a:lnSpc>
              <a:spcBef>
                <a:spcPts val="0"/>
              </a:spcBef>
            </a:pPr>
            <a:r>
              <a:rPr lang="zh-CN" altLang="en-US" sz="2400" dirty="0"/>
              <a:t>设限界函数确定</a:t>
            </a:r>
            <a:r>
              <a:rPr lang="en-US" altLang="zh-CN" sz="2400" dirty="0"/>
              <a:t>x</a:t>
            </a:r>
            <a:r>
              <a:rPr lang="zh-CN" altLang="en-US" sz="2400" dirty="0"/>
              <a:t>的可用儿子结点的数目为</a:t>
            </a:r>
            <a:r>
              <a:rPr lang="en-US" altLang="zh-CN" sz="2400" dirty="0"/>
              <a:t>m</a:t>
            </a:r>
            <a:r>
              <a:rPr lang="en-US" altLang="zh-CN" sz="2400" baseline="-25000" dirty="0"/>
              <a:t>i</a:t>
            </a:r>
            <a:r>
              <a:rPr lang="zh-CN" altLang="en-US" sz="2400" dirty="0"/>
              <a:t>。</a:t>
            </a:r>
            <a:endParaRPr lang="zh-CN" altLang="en-US" sz="2400" dirty="0"/>
          </a:p>
          <a:p>
            <a:pPr lvl="1">
              <a:lnSpc>
                <a:spcPct val="150000"/>
              </a:lnSpc>
              <a:spcBef>
                <a:spcPts val="0"/>
              </a:spcBef>
            </a:pPr>
            <a:r>
              <a:rPr lang="zh-CN" altLang="en-US" sz="2400" dirty="0"/>
              <a:t>从这</a:t>
            </a:r>
            <a:r>
              <a:rPr lang="en-US" altLang="zh-CN" sz="2400" dirty="0"/>
              <a:t>m</a:t>
            </a:r>
            <a:r>
              <a:rPr lang="en-US" altLang="zh-CN" sz="2400" baseline="-25000" dirty="0"/>
              <a:t>i</a:t>
            </a:r>
            <a:r>
              <a:rPr lang="zh-CN" altLang="en-US" sz="2400" dirty="0"/>
              <a:t>个儿子结点中随机选中一个，重复上述过程，直到当前结点是叶结点或者儿子结点都被限界为止。</a:t>
            </a:r>
            <a:endParaRPr lang="zh-CN" altLang="en-US" sz="2400" dirty="0"/>
          </a:p>
        </p:txBody>
      </p:sp>
      <p:sp>
        <p:nvSpPr>
          <p:cNvPr id="40965" name="Rectangle 5"/>
          <p:cNvSpPr>
            <a:spLocks noChangeArrowheads="1"/>
          </p:cNvSpPr>
          <p:nvPr/>
        </p:nvSpPr>
        <p:spPr bwMode="auto">
          <a:xfrm>
            <a:off x="1595500" y="4986651"/>
            <a:ext cx="9109012" cy="1250661"/>
          </a:xfrm>
          <a:prstGeom prst="rect">
            <a:avLst/>
          </a:prstGeom>
          <a:solidFill>
            <a:schemeClr val="accent1">
              <a:lumMod val="20000"/>
              <a:lumOff val="80000"/>
            </a:schemeClr>
          </a:solidFill>
          <a:ln w="9525">
            <a:solidFill>
              <a:schemeClr val="bg1"/>
            </a:solidFill>
            <a:miter lim="800000"/>
          </a:ln>
          <a:effectLst/>
        </p:spPr>
        <p:txBody>
          <a:bodyPr wrap="none" anchor="ctr"/>
          <a:lstStyle/>
          <a:p>
            <a:pPr>
              <a:lnSpc>
                <a:spcPct val="150000"/>
              </a:lnSpc>
            </a:pPr>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3</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50000"/>
              </a:lnSpc>
            </a:pP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表示第</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级结点平均没受限界的儿子结点数。</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19" name="矩形 18"/>
          <p:cNvSpPr/>
          <p:nvPr/>
        </p:nvSpPr>
        <p:spPr bwMode="auto">
          <a:xfrm>
            <a:off x="605422" y="3917378"/>
            <a:ext cx="641378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第一级通过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1" name="矩形 20"/>
          <p:cNvSpPr/>
          <p:nvPr/>
        </p:nvSpPr>
        <p:spPr bwMode="auto">
          <a:xfrm>
            <a:off x="610570" y="4429738"/>
            <a:ext cx="6913014"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第二级通过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5" name="矩形 24"/>
          <p:cNvSpPr/>
          <p:nvPr/>
        </p:nvSpPr>
        <p:spPr bwMode="auto">
          <a:xfrm>
            <a:off x="588084" y="4947500"/>
            <a:ext cx="10751924" cy="830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从第二级中随机选中一个结点，它的子结点共有</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个满足</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函数检验，推断第三级通过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函数检验的结点个数一共有多少个？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grpSp>
        <p:nvGrpSpPr>
          <p:cNvPr id="28" name="组合 27"/>
          <p:cNvGrpSpPr/>
          <p:nvPr/>
        </p:nvGrpSpPr>
        <p:grpSpPr>
          <a:xfrm>
            <a:off x="767408" y="795220"/>
            <a:ext cx="5405189" cy="2837929"/>
            <a:chOff x="4939120" y="428624"/>
            <a:chExt cx="5405189" cy="2837929"/>
          </a:xfrm>
        </p:grpSpPr>
        <p:sp>
          <p:nvSpPr>
            <p:cNvPr id="5" name="Oval 4"/>
            <p:cNvSpPr>
              <a:spLocks noChangeArrowheads="1"/>
            </p:cNvSpPr>
            <p:nvPr/>
          </p:nvSpPr>
          <p:spPr bwMode="auto">
            <a:xfrm>
              <a:off x="7765792" y="592250"/>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10" name="Line 98"/>
            <p:cNvSpPr>
              <a:spLocks noChangeShapeType="1"/>
            </p:cNvSpPr>
            <p:nvPr/>
          </p:nvSpPr>
          <p:spPr bwMode="auto">
            <a:xfrm flipH="1">
              <a:off x="6645129" y="820762"/>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16" name="TextBox 104"/>
            <p:cNvSpPr txBox="1"/>
            <p:nvPr/>
          </p:nvSpPr>
          <p:spPr>
            <a:xfrm>
              <a:off x="4979359" y="1900014"/>
              <a:ext cx="1474475"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第三级</a:t>
              </a:r>
              <a:endParaRPr lang="zh-CN" altLang="en-US" sz="2000" dirty="0">
                <a:latin typeface="幼圆" panose="02010509060101010101" pitchFamily="49" charset="-122"/>
                <a:ea typeface="幼圆" panose="02010509060101010101" pitchFamily="49" charset="-122"/>
              </a:endParaRPr>
            </a:p>
          </p:txBody>
        </p:sp>
        <p:sp>
          <p:nvSpPr>
            <p:cNvPr id="17" name="TextBox 105"/>
            <p:cNvSpPr txBox="1"/>
            <p:nvPr/>
          </p:nvSpPr>
          <p:spPr>
            <a:xfrm>
              <a:off x="4939120" y="477737"/>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第一级</a:t>
              </a:r>
              <a:endParaRPr lang="zh-CN" altLang="en-US" sz="2000" dirty="0">
                <a:latin typeface="幼圆" panose="02010509060101010101" pitchFamily="49" charset="-122"/>
                <a:ea typeface="幼圆" panose="02010509060101010101" pitchFamily="49" charset="-122"/>
              </a:endParaRPr>
            </a:p>
          </p:txBody>
        </p:sp>
        <p:sp>
          <p:nvSpPr>
            <p:cNvPr id="20" name="圆角矩形 19"/>
            <p:cNvSpPr/>
            <p:nvPr/>
          </p:nvSpPr>
          <p:spPr bwMode="auto">
            <a:xfrm>
              <a:off x="9488922" y="428624"/>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2" name="圆角矩形 21"/>
            <p:cNvSpPr/>
            <p:nvPr/>
          </p:nvSpPr>
          <p:spPr bwMode="auto">
            <a:xfrm>
              <a:off x="6430098" y="538086"/>
              <a:ext cx="1521835"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31" name="圆角矩形 30"/>
            <p:cNvSpPr/>
            <p:nvPr/>
          </p:nvSpPr>
          <p:spPr bwMode="auto">
            <a:xfrm>
              <a:off x="6516552" y="2537511"/>
              <a:ext cx="936869"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34" name="文本框 33"/>
            <p:cNvSpPr txBox="1"/>
            <p:nvPr/>
          </p:nvSpPr>
          <p:spPr>
            <a:xfrm>
              <a:off x="7509421" y="2775271"/>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7" name="Line 98"/>
            <p:cNvSpPr>
              <a:spLocks noChangeShapeType="1"/>
            </p:cNvSpPr>
            <p:nvPr/>
          </p:nvSpPr>
          <p:spPr bwMode="auto">
            <a:xfrm>
              <a:off x="7866317" y="820474"/>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2" name="矩形 1"/>
            <p:cNvSpPr/>
            <p:nvPr/>
          </p:nvSpPr>
          <p:spPr>
            <a:xfrm>
              <a:off x="6528048" y="1258464"/>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Oval 4"/>
            <p:cNvSpPr>
              <a:spLocks noChangeArrowheads="1"/>
            </p:cNvSpPr>
            <p:nvPr/>
          </p:nvSpPr>
          <p:spPr bwMode="auto">
            <a:xfrm>
              <a:off x="6594981" y="130344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39" name="Oval 4"/>
            <p:cNvSpPr>
              <a:spLocks noChangeArrowheads="1"/>
            </p:cNvSpPr>
            <p:nvPr/>
          </p:nvSpPr>
          <p:spPr bwMode="auto">
            <a:xfrm>
              <a:off x="9023918" y="1314079"/>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0" name="圆角矩形 39"/>
            <p:cNvSpPr/>
            <p:nvPr/>
          </p:nvSpPr>
          <p:spPr bwMode="auto">
            <a:xfrm>
              <a:off x="9389968" y="1133925"/>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cxnSp>
          <p:nvCxnSpPr>
            <p:cNvPr id="24" name="直接连接符 23"/>
            <p:cNvCxnSpPr/>
            <p:nvPr/>
          </p:nvCxnSpPr>
          <p:spPr>
            <a:xfrm>
              <a:off x="7765792" y="939836"/>
              <a:ext cx="0" cy="96017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左大括号 25"/>
            <p:cNvSpPr/>
            <p:nvPr/>
          </p:nvSpPr>
          <p:spPr>
            <a:xfrm rot="16200000" flipH="1">
              <a:off x="7034074" y="474702"/>
              <a:ext cx="216297" cy="1228349"/>
            </a:xfrm>
            <a:prstGeom prst="leftBrace">
              <a:avLst>
                <a:gd name="adj1" fmla="val 3974"/>
                <a:gd name="adj2" fmla="val 5412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Oval 4"/>
            <p:cNvSpPr>
              <a:spLocks noChangeArrowheads="1"/>
            </p:cNvSpPr>
            <p:nvPr/>
          </p:nvSpPr>
          <p:spPr bwMode="auto">
            <a:xfrm>
              <a:off x="7354746" y="129883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2" name="Line 98"/>
            <p:cNvSpPr>
              <a:spLocks noChangeShapeType="1"/>
            </p:cNvSpPr>
            <p:nvPr/>
          </p:nvSpPr>
          <p:spPr bwMode="auto">
            <a:xfrm flipH="1">
              <a:off x="6208931" y="1535337"/>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3" name="Line 98"/>
            <p:cNvSpPr>
              <a:spLocks noChangeShapeType="1"/>
            </p:cNvSpPr>
            <p:nvPr/>
          </p:nvSpPr>
          <p:spPr bwMode="auto">
            <a:xfrm>
              <a:off x="7430119" y="153504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4" name="矩形 43"/>
            <p:cNvSpPr/>
            <p:nvPr/>
          </p:nvSpPr>
          <p:spPr>
            <a:xfrm>
              <a:off x="6091850" y="1973039"/>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Oval 4"/>
            <p:cNvSpPr>
              <a:spLocks noChangeArrowheads="1"/>
            </p:cNvSpPr>
            <p:nvPr/>
          </p:nvSpPr>
          <p:spPr bwMode="auto">
            <a:xfrm>
              <a:off x="6158783" y="201802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6" name="Oval 4"/>
            <p:cNvSpPr>
              <a:spLocks noChangeArrowheads="1"/>
            </p:cNvSpPr>
            <p:nvPr/>
          </p:nvSpPr>
          <p:spPr bwMode="auto">
            <a:xfrm>
              <a:off x="8587720" y="2028654"/>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7" name="圆角矩形 46"/>
            <p:cNvSpPr/>
            <p:nvPr/>
          </p:nvSpPr>
          <p:spPr bwMode="auto">
            <a:xfrm>
              <a:off x="9407441" y="1816578"/>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48" name="左大括号 47"/>
            <p:cNvSpPr/>
            <p:nvPr/>
          </p:nvSpPr>
          <p:spPr>
            <a:xfrm rot="16200000">
              <a:off x="6849359" y="1607380"/>
              <a:ext cx="280966" cy="1752955"/>
            </a:xfrm>
            <a:prstGeom prst="leftBrace">
              <a:avLst>
                <a:gd name="adj1" fmla="val 8333"/>
                <a:gd name="adj2" fmla="val 4855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9" name="Oval 4"/>
            <p:cNvSpPr>
              <a:spLocks noChangeArrowheads="1"/>
            </p:cNvSpPr>
            <p:nvPr/>
          </p:nvSpPr>
          <p:spPr bwMode="auto">
            <a:xfrm>
              <a:off x="6918548" y="201341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cxnSp>
          <p:nvCxnSpPr>
            <p:cNvPr id="50" name="直接连接符 49"/>
            <p:cNvCxnSpPr/>
            <p:nvPr/>
          </p:nvCxnSpPr>
          <p:spPr>
            <a:xfrm>
              <a:off x="7866317" y="1737332"/>
              <a:ext cx="0" cy="11321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TextBox 105"/>
            <p:cNvSpPr txBox="1"/>
            <p:nvPr/>
          </p:nvSpPr>
          <p:spPr>
            <a:xfrm>
              <a:off x="4942756" y="1190391"/>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第二级</a:t>
              </a:r>
              <a:endParaRPr lang="zh-CN" altLang="en-US" sz="2000" dirty="0">
                <a:latin typeface="幼圆" panose="02010509060101010101" pitchFamily="49" charset="-122"/>
                <a:ea typeface="幼圆" panose="02010509060101010101" pitchFamily="49" charset="-122"/>
              </a:endParaRPr>
            </a:p>
          </p:txBody>
        </p:sp>
        <p:sp>
          <p:nvSpPr>
            <p:cNvPr id="52" name="文本框 51"/>
            <p:cNvSpPr txBox="1"/>
            <p:nvPr/>
          </p:nvSpPr>
          <p:spPr>
            <a:xfrm>
              <a:off x="5159595" y="2804888"/>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53" name="圆角矩形 52"/>
          <p:cNvSpPr/>
          <p:nvPr/>
        </p:nvSpPr>
        <p:spPr bwMode="auto">
          <a:xfrm>
            <a:off x="7645964" y="3929492"/>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5" name="圆角矩形 54"/>
          <p:cNvSpPr/>
          <p:nvPr/>
        </p:nvSpPr>
        <p:spPr bwMode="auto">
          <a:xfrm>
            <a:off x="7392144" y="4473980"/>
            <a:ext cx="115780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6" name="圆角矩形 55"/>
          <p:cNvSpPr/>
          <p:nvPr/>
        </p:nvSpPr>
        <p:spPr bwMode="auto">
          <a:xfrm>
            <a:off x="6828674" y="5323816"/>
            <a:ext cx="1859614"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9" name="Line 98"/>
          <p:cNvSpPr>
            <a:spLocks noChangeShapeType="1"/>
          </p:cNvSpPr>
          <p:nvPr/>
        </p:nvSpPr>
        <p:spPr bwMode="auto">
          <a:xfrm flipH="1">
            <a:off x="1588860" y="2608404"/>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60" name="Line 98"/>
          <p:cNvSpPr>
            <a:spLocks noChangeShapeType="1"/>
          </p:cNvSpPr>
          <p:nvPr/>
        </p:nvSpPr>
        <p:spPr bwMode="auto">
          <a:xfrm>
            <a:off x="2852868" y="259927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5" grpId="0" bldLvl="0"/>
      <p:bldP spid="53" grpId="0"/>
      <p:bldP spid="55" grpId="0"/>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83432" y="275431"/>
            <a:ext cx="8229600" cy="846138"/>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zh-CN" altLang="en-US" sz="3600" dirty="0"/>
              <a:t>算法</a:t>
            </a:r>
            <a:r>
              <a:rPr lang="en-US" altLang="zh-CN" sz="3600" dirty="0"/>
              <a:t>7.3 </a:t>
            </a:r>
            <a:r>
              <a:rPr lang="zh-CN" altLang="en-US" sz="3600" dirty="0"/>
              <a:t>效率估计算法</a:t>
            </a:r>
            <a:endParaRPr lang="zh-CN" altLang="en-US" sz="3600" dirty="0"/>
          </a:p>
        </p:txBody>
      </p:sp>
      <p:sp>
        <p:nvSpPr>
          <p:cNvPr id="32771" name="Rectangle 3"/>
          <p:cNvSpPr>
            <a:spLocks noGrp="1" noChangeArrowheads="1"/>
          </p:cNvSpPr>
          <p:nvPr>
            <p:ph type="body" idx="1"/>
          </p:nvPr>
        </p:nvSpPr>
        <p:spPr>
          <a:xfrm>
            <a:off x="983432" y="1121569"/>
            <a:ext cx="9222169" cy="5547791"/>
          </a:xfrm>
        </p:spPr>
        <p:txBody>
          <a:bodyPr>
            <a:normAutofit/>
          </a:bodyPr>
          <a:lstStyle/>
          <a:p>
            <a:pPr eaLnBrk="1" hangingPunct="1">
              <a:lnSpc>
                <a:spcPct val="80000"/>
              </a:lnSpc>
              <a:buFont typeface="Wingdings" panose="05000000000000000000" pitchFamily="2" charset="2"/>
              <a:buNone/>
            </a:pPr>
            <a:r>
              <a:rPr lang="en-US" altLang="zh-CN" sz="2400" dirty="0"/>
              <a:t>Procedure ESTIMATE( ) //</a:t>
            </a:r>
            <a:r>
              <a:rPr lang="zh-CN" altLang="en-US" sz="2400" dirty="0"/>
              <a:t>程序沿着状态空间树中一条随机路径产生这棵树中不受限界结点的估计数</a:t>
            </a:r>
            <a:r>
              <a:rPr lang="en-US" altLang="zh-CN" sz="2400" dirty="0"/>
              <a:t>//</a:t>
            </a:r>
            <a:endParaRPr lang="en-US" altLang="zh-CN" sz="2400" dirty="0"/>
          </a:p>
          <a:p>
            <a:pPr eaLnBrk="1" hangingPunct="1">
              <a:lnSpc>
                <a:spcPct val="80000"/>
              </a:lnSpc>
              <a:buFont typeface="Wingdings" panose="05000000000000000000" pitchFamily="2" charset="2"/>
              <a:buNone/>
            </a:pPr>
            <a:r>
              <a:rPr lang="en-US" altLang="zh-CN" sz="2400" dirty="0"/>
              <a:t>   m </a:t>
            </a:r>
            <a:r>
              <a:rPr lang="en-US" altLang="zh-CN" sz="2400" dirty="0">
                <a:sym typeface="Symbol" panose="05050102010706020507" pitchFamily="18" charset="2"/>
              </a:rPr>
              <a:t>1;  r 1;  k 1</a:t>
            </a:r>
            <a:endParaRPr lang="en-US" altLang="zh-CN" sz="2400" dirty="0"/>
          </a:p>
          <a:p>
            <a:pPr eaLnBrk="1" hangingPunct="1">
              <a:lnSpc>
                <a:spcPct val="80000"/>
              </a:lnSpc>
              <a:buFont typeface="Wingdings" panose="05000000000000000000" pitchFamily="2" charset="2"/>
              <a:buNone/>
            </a:pPr>
            <a:r>
              <a:rPr lang="en-US" altLang="zh-CN" sz="2400" dirty="0"/>
              <a:t>   loop</a:t>
            </a:r>
            <a:endParaRPr lang="en-US" altLang="zh-CN" sz="2400" dirty="0"/>
          </a:p>
          <a:p>
            <a:pPr eaLnBrk="1" hangingPunct="1">
              <a:lnSpc>
                <a:spcPct val="80000"/>
              </a:lnSpc>
              <a:buFont typeface="Wingdings" panose="05000000000000000000" pitchFamily="2" charset="2"/>
              <a:buNone/>
            </a:pPr>
            <a:r>
              <a:rPr lang="en-US" altLang="zh-CN" sz="2400" dirty="0"/>
              <a:t>       </a:t>
            </a:r>
            <a:r>
              <a:rPr lang="en-US" altLang="zh-CN" sz="2400" dirty="0" err="1"/>
              <a:t>T</a:t>
            </a:r>
            <a:r>
              <a:rPr lang="en-US" altLang="zh-CN" sz="2400" baseline="-25000" dirty="0" err="1"/>
              <a:t>k</a:t>
            </a:r>
            <a:r>
              <a:rPr lang="en-US" altLang="zh-CN" sz="2400" baseline="-25000" dirty="0"/>
              <a:t> </a:t>
            </a:r>
            <a:r>
              <a:rPr lang="en-US" altLang="zh-CN" sz="2400" dirty="0">
                <a:sym typeface="Symbol" panose="05050102010706020507" pitchFamily="18" charset="2"/>
              </a:rPr>
              <a:t>{X(k):X(k)T(X(1), …,X(k-1)) and B</a:t>
            </a:r>
            <a:r>
              <a:rPr lang="en-US" altLang="zh-CN" sz="2400" baseline="-25000" dirty="0">
                <a:sym typeface="Symbol" panose="05050102010706020507" pitchFamily="18" charset="2"/>
              </a:rPr>
              <a:t>k</a:t>
            </a:r>
            <a:r>
              <a:rPr lang="en-US" altLang="zh-CN" sz="2400" dirty="0">
                <a:sym typeface="Symbol" panose="05050102010706020507" pitchFamily="18" charset="2"/>
              </a:rPr>
              <a:t> (X(1), …,X(k))}</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if  SIZE(</a:t>
            </a:r>
            <a:r>
              <a:rPr lang="en-US" altLang="zh-CN" sz="2400" dirty="0" err="1"/>
              <a:t>T</a:t>
            </a:r>
            <a:r>
              <a:rPr lang="en-US" altLang="zh-CN" sz="2400" baseline="-25000" dirty="0" err="1"/>
              <a:t>k</a:t>
            </a:r>
            <a:r>
              <a:rPr lang="en-US" altLang="zh-CN" sz="2400" dirty="0">
                <a:sym typeface="Symbol" panose="05050102010706020507" pitchFamily="18" charset="2"/>
              </a:rPr>
              <a:t>)=0 then exit endif</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 </a:t>
            </a:r>
            <a:r>
              <a:rPr lang="en-US" altLang="zh-CN" sz="2400" dirty="0" err="1">
                <a:sym typeface="Symbol" panose="05050102010706020507" pitchFamily="18" charset="2"/>
              </a:rPr>
              <a:t>rSIZE</a:t>
            </a:r>
            <a:r>
              <a:rPr lang="en-US" altLang="zh-CN" sz="2400" dirty="0">
                <a:sym typeface="Symbol" panose="05050102010706020507" pitchFamily="18" charset="2"/>
              </a:rPr>
              <a:t>(</a:t>
            </a:r>
            <a:r>
              <a:rPr lang="en-US" altLang="zh-CN" sz="2400" dirty="0" err="1"/>
              <a:t>T</a:t>
            </a:r>
            <a:r>
              <a:rPr lang="en-US" altLang="zh-CN" sz="2400" baseline="-25000" dirty="0" err="1"/>
              <a:t>k</a:t>
            </a:r>
            <a:r>
              <a:rPr lang="en-US" altLang="zh-CN" sz="2400" dirty="0">
                <a:sym typeface="Symbol" panose="05050102010706020507" pitchFamily="18" charset="2"/>
              </a:rPr>
              <a:t>) </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m </a:t>
            </a:r>
            <a:r>
              <a:rPr lang="en-US" altLang="zh-CN" sz="2400" dirty="0" err="1">
                <a:sym typeface="Symbol" panose="05050102010706020507" pitchFamily="18" charset="2"/>
              </a:rPr>
              <a:t>m+r</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X(k) CHOOSE(</a:t>
            </a:r>
            <a:r>
              <a:rPr lang="en-US" altLang="zh-CN" sz="2400" dirty="0" err="1">
                <a:sym typeface="Symbol" panose="05050102010706020507" pitchFamily="18" charset="2"/>
              </a:rPr>
              <a:t>T</a:t>
            </a:r>
            <a:r>
              <a:rPr lang="en-US" altLang="zh-CN" sz="2400" baseline="-25000" dirty="0" err="1">
                <a:sym typeface="Symbol" panose="05050102010706020507" pitchFamily="18" charset="2"/>
              </a:rPr>
              <a:t>k</a:t>
            </a:r>
            <a:r>
              <a:rPr lang="en-US" altLang="zh-CN" sz="2400" dirty="0">
                <a:sym typeface="Symbol" panose="05050102010706020507" pitchFamily="18" charset="2"/>
              </a:rPr>
              <a:t>)</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k k+1</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repeat</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return m</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end ESTIMATE</a:t>
            </a:r>
            <a:endParaRPr lang="en-US" altLang="zh-CN" sz="2400" dirty="0">
              <a:sym typeface="Symbol" panose="05050102010706020507" pitchFamily="18" charset="2"/>
            </a:endParaRPr>
          </a:p>
        </p:txBody>
      </p:sp>
      <p:sp>
        <p:nvSpPr>
          <p:cNvPr id="9" name="圆角矩形标注 8"/>
          <p:cNvSpPr/>
          <p:nvPr/>
        </p:nvSpPr>
        <p:spPr>
          <a:xfrm>
            <a:off x="4989892" y="4842913"/>
            <a:ext cx="3338355" cy="674319"/>
          </a:xfrm>
          <a:prstGeom prst="wedgeRoundRectCallout">
            <a:avLst>
              <a:gd name="adj1" fmla="val -73362"/>
              <a:gd name="adj2" fmla="val -8854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从</a:t>
            </a:r>
            <a:r>
              <a:rPr lang="en-US" altLang="zh-CN" sz="2000" dirty="0">
                <a:solidFill>
                  <a:srgbClr val="FF0000"/>
                </a:solidFill>
                <a:ea typeface="幼圆" panose="02010509060101010101" pitchFamily="49" charset="-122"/>
                <a:cs typeface="Arial" panose="020B0604020202020204" pitchFamily="34" charset="0"/>
                <a:sym typeface="Symbol" panose="05050102010706020507" pitchFamily="18" charset="2"/>
              </a:rPr>
              <a:t>T</a:t>
            </a:r>
            <a:r>
              <a:rPr lang="en-US" altLang="zh-CN" sz="2000" baseline="-25000" dirty="0">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中随机地挑选一个元素</a:t>
            </a:r>
            <a:endParaRPr lang="zh-CN" altLang="en-US" sz="2000" dirty="0">
              <a:solidFill>
                <a:srgbClr val="FF0000"/>
              </a:solidFill>
            </a:endParaRPr>
          </a:p>
        </p:txBody>
      </p:sp>
      <p:sp>
        <p:nvSpPr>
          <p:cNvPr id="12" name="圆角矩形标注 11"/>
          <p:cNvSpPr/>
          <p:nvPr/>
        </p:nvSpPr>
        <p:spPr>
          <a:xfrm>
            <a:off x="5069938" y="3401878"/>
            <a:ext cx="1962166" cy="493586"/>
          </a:xfrm>
          <a:prstGeom prst="wedgeRoundRectCallout">
            <a:avLst>
              <a:gd name="adj1" fmla="val -79129"/>
              <a:gd name="adj2" fmla="val -1937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第</a:t>
            </a:r>
            <a:r>
              <a:rPr lang="en-US" altLang="zh-CN" sz="2000" dirty="0">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级的结点数</a:t>
            </a:r>
            <a:endParaRPr lang="zh-CN" altLang="en-US" sz="2000" dirty="0">
              <a:solidFill>
                <a:srgbClr val="FF0000"/>
              </a:solidFill>
            </a:endParaRPr>
          </a:p>
        </p:txBody>
      </p:sp>
      <p:sp>
        <p:nvSpPr>
          <p:cNvPr id="13" name="圆角矩形标注 12"/>
          <p:cNvSpPr/>
          <p:nvPr/>
        </p:nvSpPr>
        <p:spPr>
          <a:xfrm>
            <a:off x="5010326" y="4020893"/>
            <a:ext cx="2466520" cy="562686"/>
          </a:xfrm>
          <a:prstGeom prst="wedgeRoundRectCallout">
            <a:avLst>
              <a:gd name="adj1" fmla="val -71954"/>
              <a:gd name="adj2" fmla="val -4723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前</a:t>
            </a:r>
            <a:r>
              <a:rPr lang="en-US" altLang="zh-CN" sz="2000" dirty="0">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000" dirty="0">
                <a:solidFill>
                  <a:srgbClr val="FF0000"/>
                </a:solidFill>
                <a:ea typeface="幼圆" panose="02010509060101010101" pitchFamily="49" charset="-122"/>
                <a:cs typeface="Arial" panose="020B0604020202020204" pitchFamily="34" charset="0"/>
                <a:sym typeface="Symbol" panose="05050102010706020507" pitchFamily="18" charset="2"/>
              </a:rPr>
              <a:t>级的结点总数</a:t>
            </a:r>
            <a:endParaRPr lang="zh-CN" altLang="en-US" sz="2000" dirty="0">
              <a:solidFill>
                <a:srgbClr val="FF0000"/>
              </a:solidFill>
            </a:endParaRPr>
          </a:p>
        </p:txBody>
      </p:sp>
      <p:sp>
        <p:nvSpPr>
          <p:cNvPr id="14" name="灯片编号占位符 3"/>
          <p:cNvSpPr>
            <a:spLocks noGrp="1"/>
          </p:cNvSpPr>
          <p:nvPr>
            <p:ph type="sldNum" sz="quarter" idx="12"/>
          </p:nvPr>
        </p:nvSpPr>
        <p:spPr>
          <a:xfrm>
            <a:off x="8610600" y="6356352"/>
            <a:ext cx="2743200" cy="365125"/>
          </a:xfrm>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7.1 </a:t>
            </a:r>
            <a:r>
              <a:rPr lang="zh-CN" altLang="en-US" sz="4000" dirty="0"/>
              <a:t>一般方法</a:t>
            </a:r>
            <a:endParaRPr lang="zh-CN" altLang="en-US" sz="3600" dirty="0"/>
          </a:p>
        </p:txBody>
      </p:sp>
      <p:sp>
        <p:nvSpPr>
          <p:cNvPr id="3" name="内容占位符 2"/>
          <p:cNvSpPr>
            <a:spLocks noGrp="1"/>
          </p:cNvSpPr>
          <p:nvPr>
            <p:ph idx="1"/>
          </p:nvPr>
        </p:nvSpPr>
        <p:spPr>
          <a:xfrm>
            <a:off x="838200" y="1837591"/>
            <a:ext cx="10515600" cy="4339371"/>
          </a:xfrm>
        </p:spPr>
        <p:txBody>
          <a:bodyPr>
            <a:normAutofit lnSpcReduction="10000"/>
          </a:bodyPr>
          <a:lstStyle/>
          <a:p>
            <a:pPr>
              <a:lnSpc>
                <a:spcPct val="150000"/>
              </a:lnSpc>
            </a:pPr>
            <a:r>
              <a:rPr lang="zh-CN" altLang="en-US" sz="2800" dirty="0"/>
              <a:t>适用的问题特点</a:t>
            </a:r>
            <a:endParaRPr lang="zh-CN" altLang="en-US" sz="2800" dirty="0"/>
          </a:p>
          <a:p>
            <a:pPr>
              <a:lnSpc>
                <a:spcPct val="150000"/>
              </a:lnSpc>
            </a:pPr>
            <a:r>
              <a:rPr lang="zh-CN" altLang="en-US" sz="2800" dirty="0"/>
              <a:t>多米诺性质</a:t>
            </a:r>
            <a:endParaRPr lang="en-US" altLang="zh-CN" sz="2800" dirty="0"/>
          </a:p>
          <a:p>
            <a:pPr>
              <a:lnSpc>
                <a:spcPct val="150000"/>
              </a:lnSpc>
            </a:pPr>
            <a:r>
              <a:rPr lang="zh-CN" altLang="en-US" sz="2800" dirty="0"/>
              <a:t>基本概念</a:t>
            </a:r>
            <a:endParaRPr lang="en-US" altLang="zh-CN" sz="2800" dirty="0"/>
          </a:p>
          <a:p>
            <a:pPr>
              <a:lnSpc>
                <a:spcPct val="150000"/>
              </a:lnSpc>
            </a:pPr>
            <a:r>
              <a:rPr lang="zh-CN" altLang="en-US" sz="2800" dirty="0"/>
              <a:t>动态树</a:t>
            </a:r>
            <a:endParaRPr lang="en-US" altLang="zh-CN" sz="2800" dirty="0"/>
          </a:p>
          <a:p>
            <a:pPr>
              <a:lnSpc>
                <a:spcPct val="150000"/>
              </a:lnSpc>
            </a:pPr>
            <a:r>
              <a:rPr lang="zh-CN" altLang="en-US" sz="2800" dirty="0"/>
              <a:t>设计思想</a:t>
            </a:r>
            <a:endParaRPr lang="en-US" altLang="zh-CN" sz="2800" dirty="0"/>
          </a:p>
          <a:p>
            <a:pPr>
              <a:lnSpc>
                <a:spcPct val="150000"/>
              </a:lnSpc>
            </a:pPr>
            <a:r>
              <a:rPr lang="zh-CN" altLang="en-US" sz="2800" dirty="0"/>
              <a:t>算法描述</a:t>
            </a:r>
            <a:endParaRPr lang="zh-CN" altLang="en-US" sz="2800" dirty="0"/>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t>蒙特卡罗方法的特点</a:t>
            </a:r>
            <a:endParaRPr lang="zh-CN" altLang="en-US" dirty="0"/>
          </a:p>
        </p:txBody>
      </p:sp>
      <p:sp>
        <p:nvSpPr>
          <p:cNvPr id="33795" name="Rectangle 3"/>
          <p:cNvSpPr>
            <a:spLocks noGrp="1" noChangeArrowheads="1"/>
          </p:cNvSpPr>
          <p:nvPr>
            <p:ph type="body" idx="1"/>
          </p:nvPr>
        </p:nvSpPr>
        <p:spPr>
          <a:xfrm>
            <a:off x="838200" y="1772816"/>
            <a:ext cx="10515600" cy="4351338"/>
          </a:xfrm>
        </p:spPr>
        <p:txBody>
          <a:bodyPr>
            <a:normAutofit/>
          </a:bodyPr>
          <a:lstStyle/>
          <a:p>
            <a:pPr eaLnBrk="1" hangingPunct="1">
              <a:lnSpc>
                <a:spcPct val="150000"/>
              </a:lnSpc>
            </a:pPr>
            <a:r>
              <a:rPr lang="zh-CN" altLang="en-US" sz="2400" dirty="0"/>
              <a:t>优点：</a:t>
            </a:r>
            <a:endParaRPr lang="zh-CN" altLang="en-US" sz="2400" dirty="0"/>
          </a:p>
          <a:p>
            <a:pPr eaLnBrk="1" hangingPunct="1">
              <a:lnSpc>
                <a:spcPct val="150000"/>
              </a:lnSpc>
              <a:buClr>
                <a:srgbClr val="FF3300"/>
              </a:buClr>
              <a:buFont typeface="Wingdings" panose="05000000000000000000" pitchFamily="2" charset="2"/>
              <a:buNone/>
            </a:pPr>
            <a:r>
              <a:rPr lang="zh-CN" altLang="en-US" sz="2400" dirty="0"/>
              <a:t>   找到</a:t>
            </a:r>
            <a:r>
              <a:rPr lang="zh-CN" altLang="en-US" sz="2400" dirty="0">
                <a:solidFill>
                  <a:srgbClr val="FF0000"/>
                </a:solidFill>
              </a:rPr>
              <a:t>所有</a:t>
            </a:r>
            <a:r>
              <a:rPr lang="zh-CN" altLang="en-US" sz="2400" dirty="0"/>
              <a:t>答案结点的情况非常有用，</a:t>
            </a:r>
            <a:endParaRPr lang="zh-CN" altLang="en-US" sz="2400" dirty="0"/>
          </a:p>
          <a:p>
            <a:pPr eaLnBrk="1" hangingPunct="1">
              <a:lnSpc>
                <a:spcPct val="150000"/>
              </a:lnSpc>
              <a:buClr>
                <a:srgbClr val="FF3300"/>
              </a:buClr>
              <a:buFont typeface="Wingdings" panose="05000000000000000000" pitchFamily="2" charset="2"/>
              <a:buNone/>
            </a:pPr>
            <a:r>
              <a:rPr lang="zh-CN" altLang="en-US" sz="2400" dirty="0"/>
              <a:t>   限界函数固定不变，计算方便，对状态空间树中同一级结点都适用。</a:t>
            </a:r>
            <a:endParaRPr lang="zh-CN" altLang="en-US" sz="2400" dirty="0"/>
          </a:p>
          <a:p>
            <a:pPr eaLnBrk="1" hangingPunct="1">
              <a:lnSpc>
                <a:spcPct val="150000"/>
              </a:lnSpc>
            </a:pPr>
            <a:r>
              <a:rPr lang="zh-CN" altLang="en-US" sz="2400" dirty="0"/>
              <a:t>缺点：</a:t>
            </a:r>
            <a:endParaRPr lang="zh-CN" altLang="en-US" sz="2400" dirty="0"/>
          </a:p>
          <a:p>
            <a:pPr eaLnBrk="1" hangingPunct="1">
              <a:lnSpc>
                <a:spcPct val="150000"/>
              </a:lnSpc>
              <a:buClr>
                <a:srgbClr val="FF3300"/>
              </a:buClr>
              <a:buFont typeface="Wingdings" panose="05000000000000000000" pitchFamily="2" charset="2"/>
              <a:buNone/>
            </a:pPr>
            <a:r>
              <a:rPr lang="zh-CN" altLang="en-US" sz="2400" dirty="0"/>
              <a:t>   只求</a:t>
            </a:r>
            <a:r>
              <a:rPr lang="zh-CN" altLang="en-US" sz="2400" dirty="0">
                <a:solidFill>
                  <a:srgbClr val="FF0000"/>
                </a:solidFill>
              </a:rPr>
              <a:t>一个</a:t>
            </a:r>
            <a:r>
              <a:rPr lang="zh-CN" altLang="en-US" sz="2400" dirty="0"/>
              <a:t>解时，生成的结点数远小于</a:t>
            </a:r>
            <a:r>
              <a:rPr lang="en-US" altLang="zh-CN" sz="2400" dirty="0"/>
              <a:t>m</a:t>
            </a:r>
            <a:r>
              <a:rPr lang="zh-CN" altLang="en-US" sz="2400" dirty="0"/>
              <a:t>，</a:t>
            </a:r>
            <a:endParaRPr lang="zh-CN" altLang="en-US" sz="2400" dirty="0"/>
          </a:p>
          <a:p>
            <a:pPr eaLnBrk="1" hangingPunct="1">
              <a:lnSpc>
                <a:spcPct val="150000"/>
              </a:lnSpc>
              <a:buClr>
                <a:srgbClr val="FF3300"/>
              </a:buClr>
              <a:buFont typeface="Wingdings" panose="05000000000000000000" pitchFamily="2" charset="2"/>
              <a:buNone/>
            </a:pPr>
            <a:r>
              <a:rPr lang="zh-CN" altLang="en-US" sz="2400" dirty="0"/>
              <a:t>   随着检索的进行，限界函数应该更强，使得</a:t>
            </a:r>
            <a:r>
              <a:rPr lang="en-US" altLang="zh-CN" sz="2400" dirty="0"/>
              <a:t>m</a:t>
            </a:r>
            <a:r>
              <a:rPr lang="zh-CN" altLang="en-US" sz="2400" dirty="0"/>
              <a:t>的值更小。</a:t>
            </a:r>
            <a:endParaRPr lang="zh-CN" altLang="en-US" sz="2400" dirty="0"/>
          </a:p>
        </p:txBody>
      </p:sp>
      <p:sp>
        <p:nvSpPr>
          <p:cNvPr id="4" name="灯片编号占位符 3"/>
          <p:cNvSpPr>
            <a:spLocks noGrp="1"/>
          </p:cNvSpPr>
          <p:nvPr>
            <p:ph type="sldNum" sz="quarter" idx="12"/>
          </p:nvPr>
        </p:nvSpPr>
        <p:spPr>
          <a:xfrm>
            <a:off x="8610600" y="6356352"/>
            <a:ext cx="2743200" cy="365125"/>
          </a:xfrm>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7.3  n-</a:t>
            </a:r>
            <a:r>
              <a:rPr kumimoji="1" lang="zh-CN" altLang="en-US" dirty="0"/>
              <a:t>皇后问题</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0"/>
              </a:spcBef>
            </a:pPr>
            <a:r>
              <a:rPr lang="zh-CN" altLang="en-US" sz="2400" dirty="0"/>
              <a:t>问题描述</a:t>
            </a:r>
            <a:endParaRPr lang="en-US" altLang="zh-CN" sz="2400" dirty="0"/>
          </a:p>
          <a:p>
            <a:pPr>
              <a:lnSpc>
                <a:spcPct val="150000"/>
              </a:lnSpc>
              <a:spcBef>
                <a:spcPts val="0"/>
              </a:spcBef>
            </a:pPr>
            <a:r>
              <a:rPr lang="zh-CN" altLang="en-US" sz="2400" dirty="0"/>
              <a:t>解空间树</a:t>
            </a:r>
            <a:endParaRPr lang="en-US" altLang="zh-CN" sz="2400" dirty="0"/>
          </a:p>
          <a:p>
            <a:pPr>
              <a:lnSpc>
                <a:spcPct val="150000"/>
              </a:lnSpc>
              <a:spcBef>
                <a:spcPts val="0"/>
              </a:spcBef>
            </a:pPr>
            <a:r>
              <a:rPr lang="zh-CN" altLang="en-US" sz="2400" dirty="0"/>
              <a:t>问题分析</a:t>
            </a:r>
            <a:endParaRPr lang="zh-CN" altLang="en-US" sz="2400" dirty="0"/>
          </a:p>
          <a:p>
            <a:pPr>
              <a:lnSpc>
                <a:spcPct val="150000"/>
              </a:lnSpc>
              <a:spcBef>
                <a:spcPts val="0"/>
              </a:spcBef>
            </a:pPr>
            <a:r>
              <a:rPr lang="zh-CN" altLang="en-US" sz="2400" dirty="0"/>
              <a:t>限界函数</a:t>
            </a:r>
            <a:endParaRPr lang="zh-CN" altLang="en-US" sz="2400" dirty="0"/>
          </a:p>
          <a:p>
            <a:pPr>
              <a:lnSpc>
                <a:spcPct val="150000"/>
              </a:lnSpc>
              <a:spcBef>
                <a:spcPts val="0"/>
              </a:spcBef>
            </a:pPr>
            <a:r>
              <a:rPr lang="zh-CN" altLang="en-US" sz="2400" dirty="0"/>
              <a:t>算法描述</a:t>
            </a:r>
            <a:endParaRPr lang="zh-CN" altLang="en-US" sz="2400" dirty="0"/>
          </a:p>
          <a:p>
            <a:pPr>
              <a:lnSpc>
                <a:spcPct val="150000"/>
              </a:lnSpc>
              <a:spcBef>
                <a:spcPts val="0"/>
              </a:spcBef>
            </a:pPr>
            <a:r>
              <a:rPr lang="zh-CN" altLang="en-US" sz="2400" dirty="0"/>
              <a:t>效率估计</a:t>
            </a: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659396" y="1248916"/>
            <a:ext cx="10873208" cy="46482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15000"/>
              </a:spcBef>
            </a:pPr>
            <a:r>
              <a:rPr kumimoji="1" lang="en-US" altLang="zh-CN" sz="2400" dirty="0"/>
              <a:t>n-</a:t>
            </a:r>
            <a:r>
              <a:rPr kumimoji="1" lang="zh-CN" altLang="en-US" sz="2400" dirty="0"/>
              <a:t>皇后问题：</a:t>
            </a:r>
            <a:endParaRPr kumimoji="1" lang="en-US" altLang="zh-CN" sz="2400" dirty="0"/>
          </a:p>
          <a:p>
            <a:pPr lvl="1">
              <a:lnSpc>
                <a:spcPct val="150000"/>
              </a:lnSpc>
              <a:spcBef>
                <a:spcPct val="15000"/>
              </a:spcBef>
            </a:pPr>
            <a:r>
              <a:rPr kumimoji="1" lang="zh-CN" altLang="en-US" dirty="0"/>
              <a:t>在一个</a:t>
            </a:r>
            <a:r>
              <a:rPr kumimoji="1" lang="en-US" altLang="zh-CN" dirty="0"/>
              <a:t>n*n</a:t>
            </a:r>
            <a:r>
              <a:rPr kumimoji="1" lang="zh-CN" altLang="en-US" dirty="0"/>
              <a:t>棋盘上放</a:t>
            </a:r>
            <a:r>
              <a:rPr kumimoji="1" lang="en-US" altLang="zh-CN" dirty="0"/>
              <a:t>n</a:t>
            </a:r>
            <a:r>
              <a:rPr kumimoji="1" lang="zh-CN" altLang="en-US" dirty="0"/>
              <a:t>个皇后</a:t>
            </a:r>
            <a:r>
              <a:rPr kumimoji="1" lang="en-US" altLang="zh-CN" dirty="0"/>
              <a:t>, </a:t>
            </a:r>
            <a:r>
              <a:rPr kumimoji="1" lang="zh-CN" altLang="en-US" dirty="0"/>
              <a:t>使每两个皇后之间都不能互相“攻击”</a:t>
            </a:r>
            <a:r>
              <a:rPr kumimoji="1" lang="en-US" altLang="zh-CN" dirty="0"/>
              <a:t>, </a:t>
            </a:r>
            <a:r>
              <a:rPr kumimoji="1" lang="zh-CN" altLang="en-US" dirty="0"/>
              <a:t>即使得每两个皇后都不能在</a:t>
            </a:r>
            <a:r>
              <a:rPr kumimoji="1" lang="zh-CN" altLang="en-US" dirty="0">
                <a:solidFill>
                  <a:srgbClr val="FF0000"/>
                </a:solidFill>
              </a:rPr>
              <a:t>同一行、同一列及同一条斜角线上</a:t>
            </a:r>
            <a:r>
              <a:rPr kumimoji="1" lang="zh-CN" altLang="en-US" dirty="0"/>
              <a:t>。</a:t>
            </a:r>
            <a:endParaRPr kumimoji="1" lang="en-US" altLang="zh-CN" dirty="0"/>
          </a:p>
          <a:p>
            <a:pPr>
              <a:lnSpc>
                <a:spcPct val="150000"/>
              </a:lnSpc>
              <a:spcBef>
                <a:spcPct val="15000"/>
              </a:spcBef>
            </a:pPr>
            <a:r>
              <a:rPr lang="zh-CN" altLang="en-US" sz="2400" dirty="0"/>
              <a:t>基于回溯法求解：</a:t>
            </a:r>
            <a:endParaRPr lang="en-US" altLang="zh-CN" sz="2400" dirty="0"/>
          </a:p>
          <a:p>
            <a:pPr lvl="1">
              <a:lnSpc>
                <a:spcPct val="150000"/>
              </a:lnSpc>
            </a:pP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：表示皇后</a:t>
            </a:r>
            <a:r>
              <a:rPr kumimoji="1" lang="en-US" altLang="zh-CN" dirty="0" err="1"/>
              <a:t>i</a:t>
            </a:r>
            <a:r>
              <a:rPr kumimoji="1" lang="zh-CN" altLang="en-US" dirty="0"/>
              <a:t>放在</a:t>
            </a:r>
            <a:r>
              <a:rPr kumimoji="1" lang="en-US" altLang="zh-CN" dirty="0" err="1"/>
              <a:t>i</a:t>
            </a:r>
            <a:r>
              <a:rPr kumimoji="1" lang="zh-CN" altLang="en-US" dirty="0"/>
              <a:t>行</a:t>
            </a:r>
            <a:r>
              <a:rPr kumimoji="1" lang="en-US" altLang="zh-CN" dirty="0"/>
              <a:t>x</a:t>
            </a:r>
            <a:r>
              <a:rPr kumimoji="1" lang="en-US" altLang="zh-CN" baseline="-25000" dirty="0"/>
              <a:t>i</a:t>
            </a:r>
            <a:r>
              <a:rPr kumimoji="1" lang="zh-CN" altLang="en-US" dirty="0"/>
              <a:t>列上。</a:t>
            </a:r>
            <a:endParaRPr kumimoji="1" lang="zh-CN" altLang="en-US" dirty="0"/>
          </a:p>
          <a:p>
            <a:pPr lvl="1">
              <a:lnSpc>
                <a:spcPct val="150000"/>
              </a:lnSpc>
            </a:pPr>
            <a:r>
              <a:rPr kumimoji="1" lang="zh-CN" altLang="en-US" dirty="0"/>
              <a:t>显式约束条件</a:t>
            </a:r>
            <a:r>
              <a:rPr kumimoji="1" lang="en-US" altLang="zh-CN" dirty="0"/>
              <a:t>:</a:t>
            </a:r>
            <a:r>
              <a:rPr kumimoji="1" lang="en-US" altLang="zh-CN" dirty="0">
                <a:solidFill>
                  <a:schemeClr val="hlink"/>
                </a:solidFill>
              </a:rPr>
              <a:t> </a:t>
            </a:r>
            <a:r>
              <a:rPr kumimoji="1" lang="en-US" altLang="zh-CN" dirty="0"/>
              <a:t>x</a:t>
            </a:r>
            <a:r>
              <a:rPr kumimoji="1" lang="en-US" altLang="zh-CN" baseline="-25000" dirty="0"/>
              <a:t>i</a:t>
            </a:r>
            <a:r>
              <a:rPr kumimoji="1" lang="en-US" altLang="zh-CN" dirty="0"/>
              <a:t>∈{1, 2, …, n}, 1≤i≤n</a:t>
            </a:r>
            <a:endParaRPr kumimoji="1" lang="en-US" altLang="zh-CN" dirty="0"/>
          </a:p>
          <a:p>
            <a:pPr lvl="1">
              <a:lnSpc>
                <a:spcPct val="150000"/>
              </a:lnSpc>
            </a:pPr>
            <a:r>
              <a:rPr kumimoji="1" lang="zh-CN" altLang="en-US" dirty="0"/>
              <a:t>隐式约束条件</a:t>
            </a:r>
            <a:r>
              <a:rPr kumimoji="1" lang="en-US" altLang="zh-CN" dirty="0"/>
              <a:t>:</a:t>
            </a:r>
            <a:r>
              <a:rPr kumimoji="1" lang="en-US" altLang="zh-CN" dirty="0">
                <a:solidFill>
                  <a:schemeClr val="hlink"/>
                </a:solidFill>
              </a:rPr>
              <a:t> </a:t>
            </a:r>
            <a:r>
              <a:rPr kumimoji="1" lang="zh-CN" altLang="en-US" dirty="0"/>
              <a:t>没有两个</a:t>
            </a:r>
            <a:r>
              <a:rPr kumimoji="1" lang="en-US" altLang="zh-CN" dirty="0"/>
              <a:t>x</a:t>
            </a:r>
            <a:r>
              <a:rPr kumimoji="1" lang="en-US" altLang="zh-CN" baseline="-25000" dirty="0"/>
              <a:t>i</a:t>
            </a:r>
            <a:r>
              <a:rPr kumimoji="1" lang="zh-CN" altLang="en-US" dirty="0"/>
              <a:t>可以相同</a:t>
            </a:r>
            <a:r>
              <a:rPr kumimoji="1" lang="en-US" altLang="zh-CN" dirty="0"/>
              <a:t>, </a:t>
            </a:r>
            <a:r>
              <a:rPr kumimoji="1" lang="zh-CN" altLang="en-US" dirty="0"/>
              <a:t>且没有两个皇后可以在同一条斜角线上。</a:t>
            </a:r>
            <a:endParaRPr kumimoji="1"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10" name="Rectangle 2"/>
          <p:cNvSpPr>
            <a:spLocks noGrp="1" noChangeArrowheads="1"/>
          </p:cNvSpPr>
          <p:nvPr>
            <p:ph type="title"/>
          </p:nvPr>
        </p:nvSpPr>
        <p:spPr>
          <a:xfrm>
            <a:off x="839416" y="95799"/>
            <a:ext cx="8229600" cy="1371600"/>
          </a:xfrm>
        </p:spPr>
        <p:txBody>
          <a:bodyPr/>
          <a:lstStyle/>
          <a:p>
            <a:pPr eaLnBrk="1" hangingPunct="1"/>
            <a:r>
              <a:rPr lang="zh-CN" altLang="en-US" dirty="0"/>
              <a:t>问题描述</a:t>
            </a:r>
            <a:endParaRPr lang="zh-CN" altLang="en-US" dirty="0"/>
          </a:p>
        </p:txBody>
      </p:sp>
      <p:sp>
        <p:nvSpPr>
          <p:cNvPr id="13" name="圆角矩形标注 12"/>
          <p:cNvSpPr/>
          <p:nvPr/>
        </p:nvSpPr>
        <p:spPr>
          <a:xfrm>
            <a:off x="7762320" y="3320988"/>
            <a:ext cx="2088232" cy="504056"/>
          </a:xfrm>
          <a:prstGeom prst="wedgeRoundRectCallout">
            <a:avLst>
              <a:gd name="adj1" fmla="val -79885"/>
              <a:gd name="adj2" fmla="val 38804"/>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解空间：</a:t>
            </a:r>
            <a:r>
              <a:rPr lang="en-US" altLang="zh-CN" sz="24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 name="圆角矩形标注 13"/>
          <p:cNvSpPr/>
          <p:nvPr/>
        </p:nvSpPr>
        <p:spPr>
          <a:xfrm>
            <a:off x="7762320" y="4099584"/>
            <a:ext cx="2547364" cy="864096"/>
          </a:xfrm>
          <a:prstGeom prst="wedgeRoundRectCallout">
            <a:avLst>
              <a:gd name="adj1" fmla="val -79687"/>
              <a:gd name="adj2" fmla="val -15193"/>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与问题实例无关，解空间：</a:t>
            </a:r>
            <a:r>
              <a:rPr lang="en-US" altLang="zh-CN" sz="2400" dirty="0">
                <a:solidFill>
                  <a:schemeClr val="tx1"/>
                </a:solidFill>
                <a:latin typeface="Arial" panose="020B0604020202020204" pitchFamily="34" charset="0"/>
                <a:cs typeface="Arial" panose="020B0604020202020204" pitchFamily="34" charset="0"/>
              </a:rPr>
              <a:t>n</a:t>
            </a:r>
            <a:r>
              <a:rPr lang="zh-CN" altLang="en-US" sz="2400" dirty="0">
                <a:solidFill>
                  <a:schemeClr val="tx1"/>
                </a:solidFill>
                <a:latin typeface="Arial" panose="020B0604020202020204" pitchFamily="34" charset="0"/>
                <a:cs typeface="Arial" panose="020B0604020202020204" pitchFamily="34" charset="0"/>
              </a:rPr>
              <a:t>！</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5578" y="1075631"/>
            <a:ext cx="10486292" cy="868649"/>
          </a:xfrm>
        </p:spPr>
        <p:txBody>
          <a:bodyPr/>
          <a:lstStyle/>
          <a:p>
            <a:pPr>
              <a:lnSpc>
                <a:spcPct val="90000"/>
              </a:lnSpc>
            </a:pPr>
            <a:r>
              <a:rPr kumimoji="1" lang="en-US" altLang="zh-CN" sz="2400" dirty="0"/>
              <a:t>n=4</a:t>
            </a:r>
            <a:r>
              <a:rPr kumimoji="1" lang="zh-CN" altLang="en-US" sz="2400" dirty="0"/>
              <a:t>时，叶结点个数</a:t>
            </a:r>
            <a:r>
              <a:rPr kumimoji="1" lang="en-US" altLang="zh-CN" sz="2400" dirty="0"/>
              <a:t>=4</a:t>
            </a:r>
            <a:r>
              <a:rPr kumimoji="1" lang="zh-CN" altLang="en-US" sz="2400" dirty="0"/>
              <a:t>！</a:t>
            </a:r>
            <a:r>
              <a:rPr kumimoji="1" lang="en-US" altLang="zh-CN" sz="2400" dirty="0"/>
              <a:t>=24</a:t>
            </a:r>
            <a:r>
              <a:rPr kumimoji="1" lang="zh-CN" altLang="en-US" sz="2400" dirty="0"/>
              <a:t>，解空间是从根结点到叶结点的所有路径。</a:t>
            </a:r>
            <a:endParaRPr kumimoji="1" lang="zh-CN" altLang="en-US" sz="2400" dirty="0"/>
          </a:p>
          <a:p>
            <a:pPr>
              <a:spcBef>
                <a:spcPts val="0"/>
              </a:spcBef>
            </a:pPr>
            <a:endParaRPr lang="en-US" altLang="zh-CN" sz="3200" dirty="0"/>
          </a:p>
          <a:p>
            <a:pPr>
              <a:spcBef>
                <a:spcPts val="0"/>
              </a:spcBef>
            </a:pPr>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8" name="Rectangle 177"/>
          <p:cNvSpPr>
            <a:spLocks noChangeArrowheads="1"/>
          </p:cNvSpPr>
          <p:nvPr/>
        </p:nvSpPr>
        <p:spPr bwMode="auto">
          <a:xfrm>
            <a:off x="1398533" y="5445407"/>
            <a:ext cx="8153400" cy="533400"/>
          </a:xfrm>
          <a:prstGeom prst="rect">
            <a:avLst/>
          </a:prstGeom>
          <a:solidFill>
            <a:schemeClr val="accent1">
              <a:lumMod val="20000"/>
              <a:lumOff val="80000"/>
            </a:schemeClr>
          </a:solidFill>
          <a:ln w="9525">
            <a:noFill/>
            <a:miter lim="800000"/>
          </a:ln>
          <a:effectLst/>
        </p:spPr>
        <p:txBody>
          <a:bodyPr wrap="none" anchor="ctr"/>
          <a:lstStyle/>
          <a:p>
            <a:endParaRPr lang="zh-CN" altLang="en-US">
              <a:latin typeface="Arial" panose="020B0604020202020204" pitchFamily="34" charset="0"/>
              <a:cs typeface="Arial" panose="020B0604020202020204" pitchFamily="34" charset="0"/>
            </a:endParaRPr>
          </a:p>
        </p:txBody>
      </p:sp>
      <p:grpSp>
        <p:nvGrpSpPr>
          <p:cNvPr id="9" name="Group 176"/>
          <p:cNvGrpSpPr/>
          <p:nvPr/>
        </p:nvGrpSpPr>
        <p:grpSpPr bwMode="auto">
          <a:xfrm>
            <a:off x="1487488" y="1716575"/>
            <a:ext cx="7924800" cy="4188503"/>
            <a:chOff x="0" y="1101"/>
            <a:chExt cx="5628" cy="2979"/>
          </a:xfrm>
          <a:noFill/>
        </p:grpSpPr>
        <p:sp>
          <p:nvSpPr>
            <p:cNvPr id="10" name="Oval 4"/>
            <p:cNvSpPr>
              <a:spLocks noChangeArrowheads="1"/>
            </p:cNvSpPr>
            <p:nvPr/>
          </p:nvSpPr>
          <p:spPr bwMode="auto">
            <a:xfrm>
              <a:off x="2892" y="1101"/>
              <a:ext cx="288" cy="25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grpSp>
          <p:nvGrpSpPr>
            <p:cNvPr id="11" name="Group 123"/>
            <p:cNvGrpSpPr/>
            <p:nvPr/>
          </p:nvGrpSpPr>
          <p:grpSpPr bwMode="auto">
            <a:xfrm>
              <a:off x="2676" y="2769"/>
              <a:ext cx="756" cy="1309"/>
              <a:chOff x="2724" y="2627"/>
              <a:chExt cx="756" cy="1309"/>
            </a:xfrm>
            <a:grpFill/>
          </p:grpSpPr>
          <p:sp>
            <p:nvSpPr>
              <p:cNvPr id="115" name="Oval 45"/>
              <p:cNvSpPr>
                <a:spLocks noChangeArrowheads="1"/>
              </p:cNvSpPr>
              <p:nvPr/>
            </p:nvSpPr>
            <p:spPr bwMode="auto">
              <a:xfrm>
                <a:off x="277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20</a:t>
                </a:r>
                <a:endParaRPr kumimoji="1" lang="en-US" altLang="zh-CN" sz="2000">
                  <a:latin typeface="Arial" panose="020B0604020202020204" pitchFamily="34" charset="0"/>
                  <a:cs typeface="Arial" panose="020B0604020202020204" pitchFamily="34" charset="0"/>
                </a:endParaRPr>
              </a:p>
            </p:txBody>
          </p:sp>
          <p:sp>
            <p:nvSpPr>
              <p:cNvPr id="116" name="Oval 46"/>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21</a:t>
                </a:r>
                <a:endParaRPr kumimoji="1" lang="en-US" altLang="zh-CN" sz="2000">
                  <a:latin typeface="Arial" panose="020B0604020202020204" pitchFamily="34" charset="0"/>
                  <a:cs typeface="Arial" panose="020B0604020202020204" pitchFamily="34" charset="0"/>
                </a:endParaRPr>
              </a:p>
            </p:txBody>
          </p:sp>
          <p:sp>
            <p:nvSpPr>
              <p:cNvPr id="117" name="Oval 47"/>
              <p:cNvSpPr>
                <a:spLocks noChangeArrowheads="1"/>
              </p:cNvSpPr>
              <p:nvPr/>
            </p:nvSpPr>
            <p:spPr bwMode="auto">
              <a:xfrm>
                <a:off x="319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22</a:t>
                </a:r>
                <a:endParaRPr kumimoji="1" lang="en-US" altLang="zh-CN" sz="2000">
                  <a:latin typeface="Arial" panose="020B0604020202020204" pitchFamily="34" charset="0"/>
                  <a:cs typeface="Arial" panose="020B0604020202020204" pitchFamily="34" charset="0"/>
                </a:endParaRPr>
              </a:p>
            </p:txBody>
          </p:sp>
          <p:sp>
            <p:nvSpPr>
              <p:cNvPr id="118" name="Oval 48"/>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23</a:t>
                </a:r>
                <a:endParaRPr kumimoji="1" lang="en-US" altLang="zh-CN" sz="2000">
                  <a:latin typeface="Arial" panose="020B0604020202020204" pitchFamily="34" charset="0"/>
                  <a:cs typeface="Arial" panose="020B0604020202020204" pitchFamily="34" charset="0"/>
                </a:endParaRPr>
              </a:p>
            </p:txBody>
          </p:sp>
          <p:sp>
            <p:nvSpPr>
              <p:cNvPr id="119" name="Line 49"/>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0" name="Line 50"/>
              <p:cNvSpPr>
                <a:spLocks noChangeShapeType="1"/>
              </p:cNvSpPr>
              <p:nvPr/>
            </p:nvSpPr>
            <p:spPr bwMode="auto">
              <a:xfrm flipH="1">
                <a:off x="3335" y="3312"/>
                <a:ext cx="1" cy="33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1" name="Text Box 5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122" name="Text Box 5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123" name="Line 53"/>
              <p:cNvSpPr>
                <a:spLocks noChangeShapeType="1"/>
              </p:cNvSpPr>
              <p:nvPr/>
            </p:nvSpPr>
            <p:spPr bwMode="auto">
              <a:xfrm flipH="1">
                <a:off x="2976" y="2642"/>
                <a:ext cx="156" cy="3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4" name="Line 54"/>
              <p:cNvSpPr>
                <a:spLocks noChangeShapeType="1"/>
              </p:cNvSpPr>
              <p:nvPr/>
            </p:nvSpPr>
            <p:spPr bwMode="auto">
              <a:xfrm>
                <a:off x="3144" y="2627"/>
                <a:ext cx="216" cy="39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5" name="Text Box 5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126" name="Text Box 5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sp>
          <p:nvSpPr>
            <p:cNvPr id="12" name="Line 79"/>
            <p:cNvSpPr>
              <a:spLocks noChangeShapeType="1"/>
            </p:cNvSpPr>
            <p:nvPr/>
          </p:nvSpPr>
          <p:spPr bwMode="auto">
            <a:xfrm flipH="1">
              <a:off x="4512" y="2789"/>
              <a:ext cx="228"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83"/>
            <p:cNvGrpSpPr/>
            <p:nvPr/>
          </p:nvGrpSpPr>
          <p:grpSpPr bwMode="auto">
            <a:xfrm>
              <a:off x="288" y="2026"/>
              <a:ext cx="1968" cy="773"/>
              <a:chOff x="324" y="1140"/>
              <a:chExt cx="1968" cy="933"/>
            </a:xfrm>
            <a:grpFill/>
          </p:grpSpPr>
          <p:sp>
            <p:nvSpPr>
              <p:cNvPr id="106" name="Oval 84"/>
              <p:cNvSpPr>
                <a:spLocks noChangeArrowheads="1"/>
              </p:cNvSpPr>
              <p:nvPr/>
            </p:nvSpPr>
            <p:spPr bwMode="auto">
              <a:xfrm>
                <a:off x="324" y="1728"/>
                <a:ext cx="288" cy="303"/>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07" name="Oval 85"/>
              <p:cNvSpPr>
                <a:spLocks noChangeArrowheads="1"/>
              </p:cNvSpPr>
              <p:nvPr/>
            </p:nvSpPr>
            <p:spPr bwMode="auto">
              <a:xfrm>
                <a:off x="1164" y="1728"/>
                <a:ext cx="288" cy="34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sp>
            <p:nvSpPr>
              <p:cNvPr id="108" name="Oval 86"/>
              <p:cNvSpPr>
                <a:spLocks noChangeArrowheads="1"/>
              </p:cNvSpPr>
              <p:nvPr/>
            </p:nvSpPr>
            <p:spPr bwMode="auto">
              <a:xfrm>
                <a:off x="2004" y="1728"/>
                <a:ext cx="288" cy="32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13</a:t>
                </a:r>
                <a:endParaRPr kumimoji="1" lang="en-US" altLang="zh-CN" sz="2000" dirty="0">
                  <a:latin typeface="Arial" panose="020B0604020202020204" pitchFamily="34" charset="0"/>
                  <a:cs typeface="Arial" panose="020B0604020202020204" pitchFamily="34" charset="0"/>
                </a:endParaRPr>
              </a:p>
            </p:txBody>
          </p:sp>
          <p:sp>
            <p:nvSpPr>
              <p:cNvPr id="109" name="Line 87"/>
              <p:cNvSpPr>
                <a:spLocks noChangeShapeType="1"/>
              </p:cNvSpPr>
              <p:nvPr/>
            </p:nvSpPr>
            <p:spPr bwMode="auto">
              <a:xfrm flipH="1">
                <a:off x="456" y="1140"/>
                <a:ext cx="840"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0" name="Line 88"/>
              <p:cNvSpPr>
                <a:spLocks noChangeShapeType="1"/>
              </p:cNvSpPr>
              <p:nvPr/>
            </p:nvSpPr>
            <p:spPr bwMode="auto">
              <a:xfrm>
                <a:off x="1308" y="1140"/>
                <a:ext cx="0"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1" name="Line 89"/>
              <p:cNvSpPr>
                <a:spLocks noChangeShapeType="1"/>
              </p:cNvSpPr>
              <p:nvPr/>
            </p:nvSpPr>
            <p:spPr bwMode="auto">
              <a:xfrm>
                <a:off x="1320" y="1140"/>
                <a:ext cx="828"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2" name="Text Box 90"/>
              <p:cNvSpPr txBox="1">
                <a:spLocks noChangeArrowheads="1"/>
              </p:cNvSpPr>
              <p:nvPr/>
            </p:nvSpPr>
            <p:spPr bwMode="auto">
              <a:xfrm>
                <a:off x="613" y="1272"/>
                <a:ext cx="167"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000">
                  <a:cs typeface="Arial" panose="020B0604020202020204" pitchFamily="34" charset="0"/>
                </a:endParaRPr>
              </a:p>
            </p:txBody>
          </p:sp>
          <p:sp>
            <p:nvSpPr>
              <p:cNvPr id="113" name="Text Box 91"/>
              <p:cNvSpPr txBox="1">
                <a:spLocks noChangeArrowheads="1"/>
              </p:cNvSpPr>
              <p:nvPr/>
            </p:nvSpPr>
            <p:spPr bwMode="auto">
              <a:xfrm>
                <a:off x="1128" y="1259"/>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114" name="Text Box 92"/>
              <p:cNvSpPr txBox="1">
                <a:spLocks noChangeArrowheads="1"/>
              </p:cNvSpPr>
              <p:nvPr/>
            </p:nvSpPr>
            <p:spPr bwMode="auto">
              <a:xfrm>
                <a:off x="1728"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grpSp>
        <p:grpSp>
          <p:nvGrpSpPr>
            <p:cNvPr id="14" name="Group 122"/>
            <p:cNvGrpSpPr/>
            <p:nvPr/>
          </p:nvGrpSpPr>
          <p:grpSpPr bwMode="auto">
            <a:xfrm>
              <a:off x="2952" y="2016"/>
              <a:ext cx="2136" cy="2041"/>
              <a:chOff x="3000" y="1874"/>
              <a:chExt cx="2136" cy="2041"/>
            </a:xfrm>
            <a:grpFill/>
          </p:grpSpPr>
          <p:sp>
            <p:nvSpPr>
              <p:cNvPr id="85" name="Oval 71"/>
              <p:cNvSpPr>
                <a:spLocks noChangeArrowheads="1"/>
              </p:cNvSpPr>
              <p:nvPr/>
            </p:nvSpPr>
            <p:spPr bwMode="auto">
              <a:xfrm>
                <a:off x="4416"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30</a:t>
                </a:r>
                <a:endParaRPr kumimoji="1" lang="en-US" altLang="zh-CN" sz="2000">
                  <a:latin typeface="Arial" panose="020B0604020202020204" pitchFamily="34" charset="0"/>
                  <a:cs typeface="Arial" panose="020B0604020202020204" pitchFamily="34" charset="0"/>
                </a:endParaRPr>
              </a:p>
            </p:txBody>
          </p:sp>
          <p:sp>
            <p:nvSpPr>
              <p:cNvPr id="86" name="Oval 72"/>
              <p:cNvSpPr>
                <a:spLocks noChangeArrowheads="1"/>
              </p:cNvSpPr>
              <p:nvPr/>
            </p:nvSpPr>
            <p:spPr bwMode="auto">
              <a:xfrm>
                <a:off x="4416"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31</a:t>
                </a:r>
                <a:endParaRPr kumimoji="1" lang="en-US" altLang="zh-CN" sz="2000">
                  <a:latin typeface="Arial" panose="020B0604020202020204" pitchFamily="34" charset="0"/>
                  <a:cs typeface="Arial" panose="020B0604020202020204" pitchFamily="34" charset="0"/>
                </a:endParaRPr>
              </a:p>
            </p:txBody>
          </p:sp>
          <p:sp>
            <p:nvSpPr>
              <p:cNvPr id="87" name="Oval 73"/>
              <p:cNvSpPr>
                <a:spLocks noChangeArrowheads="1"/>
              </p:cNvSpPr>
              <p:nvPr/>
            </p:nvSpPr>
            <p:spPr bwMode="auto">
              <a:xfrm>
                <a:off x="4848"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32</a:t>
                </a:r>
                <a:endParaRPr kumimoji="1" lang="en-US" altLang="zh-CN" sz="2000">
                  <a:latin typeface="Arial" panose="020B0604020202020204" pitchFamily="34" charset="0"/>
                  <a:cs typeface="Arial" panose="020B0604020202020204" pitchFamily="34" charset="0"/>
                </a:endParaRPr>
              </a:p>
            </p:txBody>
          </p:sp>
          <p:sp>
            <p:nvSpPr>
              <p:cNvPr id="88" name="Oval 74"/>
              <p:cNvSpPr>
                <a:spLocks noChangeArrowheads="1"/>
              </p:cNvSpPr>
              <p:nvPr/>
            </p:nvSpPr>
            <p:spPr bwMode="auto">
              <a:xfrm>
                <a:off x="4848"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33</a:t>
                </a:r>
                <a:endParaRPr kumimoji="1" lang="en-US" altLang="zh-CN" sz="2000">
                  <a:latin typeface="Arial" panose="020B0604020202020204" pitchFamily="34" charset="0"/>
                  <a:cs typeface="Arial" panose="020B0604020202020204" pitchFamily="34" charset="0"/>
                </a:endParaRPr>
              </a:p>
            </p:txBody>
          </p:sp>
          <p:sp>
            <p:nvSpPr>
              <p:cNvPr id="89" name="Line 75"/>
              <p:cNvSpPr>
                <a:spLocks noChangeShapeType="1"/>
              </p:cNvSpPr>
              <p:nvPr/>
            </p:nvSpPr>
            <p:spPr bwMode="auto">
              <a:xfrm>
                <a:off x="4560"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0" name="Line 76"/>
              <p:cNvSpPr>
                <a:spLocks noChangeShapeType="1"/>
              </p:cNvSpPr>
              <p:nvPr/>
            </p:nvSpPr>
            <p:spPr bwMode="auto">
              <a:xfrm>
                <a:off x="4992"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1" name="Text Box 77"/>
              <p:cNvSpPr txBox="1">
                <a:spLocks noChangeArrowheads="1"/>
              </p:cNvSpPr>
              <p:nvPr/>
            </p:nvSpPr>
            <p:spPr bwMode="auto">
              <a:xfrm>
                <a:off x="4368" y="3360"/>
                <a:ext cx="169"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92" name="Text Box 78"/>
              <p:cNvSpPr txBox="1">
                <a:spLocks noChangeArrowheads="1"/>
              </p:cNvSpPr>
              <p:nvPr/>
            </p:nvSpPr>
            <p:spPr bwMode="auto">
              <a:xfrm>
                <a:off x="4813" y="3360"/>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93" name="Line 80"/>
              <p:cNvSpPr>
                <a:spLocks noChangeShapeType="1"/>
              </p:cNvSpPr>
              <p:nvPr/>
            </p:nvSpPr>
            <p:spPr bwMode="auto">
              <a:xfrm>
                <a:off x="4800" y="2642"/>
                <a:ext cx="192" cy="3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4" name="Text Box 81"/>
              <p:cNvSpPr txBox="1">
                <a:spLocks noChangeArrowheads="1"/>
              </p:cNvSpPr>
              <p:nvPr/>
            </p:nvSpPr>
            <p:spPr bwMode="auto">
              <a:xfrm>
                <a:off x="4464"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95" name="Text Box 82"/>
              <p:cNvSpPr txBox="1">
                <a:spLocks noChangeArrowheads="1"/>
              </p:cNvSpPr>
              <p:nvPr/>
            </p:nvSpPr>
            <p:spPr bwMode="auto">
              <a:xfrm>
                <a:off x="4896"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nvGrpSpPr>
              <p:cNvPr id="96" name="Group 93"/>
              <p:cNvGrpSpPr/>
              <p:nvPr/>
            </p:nvGrpSpPr>
            <p:grpSpPr bwMode="auto">
              <a:xfrm>
                <a:off x="3000" y="1874"/>
                <a:ext cx="1956" cy="773"/>
                <a:chOff x="2988" y="1128"/>
                <a:chExt cx="1956" cy="933"/>
              </a:xfrm>
              <a:grpFill/>
            </p:grpSpPr>
            <p:sp>
              <p:nvSpPr>
                <p:cNvPr id="97" name="Oval 94"/>
                <p:cNvSpPr>
                  <a:spLocks noChangeArrowheads="1"/>
                </p:cNvSpPr>
                <p:nvPr/>
              </p:nvSpPr>
              <p:spPr bwMode="auto">
                <a:xfrm>
                  <a:off x="2988" y="1728"/>
                  <a:ext cx="288" cy="320"/>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98" name="Oval 95"/>
                <p:cNvSpPr>
                  <a:spLocks noChangeArrowheads="1"/>
                </p:cNvSpPr>
                <p:nvPr/>
              </p:nvSpPr>
              <p:spPr bwMode="auto">
                <a:xfrm>
                  <a:off x="3822" y="1722"/>
                  <a:ext cx="288" cy="33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
              <p:nvSpPr>
                <p:cNvPr id="99" name="Oval 96"/>
                <p:cNvSpPr>
                  <a:spLocks noChangeArrowheads="1"/>
                </p:cNvSpPr>
                <p:nvPr/>
              </p:nvSpPr>
              <p:spPr bwMode="auto">
                <a:xfrm>
                  <a:off x="4656" y="1728"/>
                  <a:ext cx="288" cy="32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sp>
              <p:nvSpPr>
                <p:cNvPr id="100" name="Line 97"/>
                <p:cNvSpPr>
                  <a:spLocks noChangeShapeType="1"/>
                </p:cNvSpPr>
                <p:nvPr/>
              </p:nvSpPr>
              <p:spPr bwMode="auto">
                <a:xfrm flipH="1">
                  <a:off x="3132" y="1128"/>
                  <a:ext cx="799"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1" name="Line 98"/>
                <p:cNvSpPr>
                  <a:spLocks noChangeShapeType="1"/>
                </p:cNvSpPr>
                <p:nvPr/>
              </p:nvSpPr>
              <p:spPr bwMode="auto">
                <a:xfrm>
                  <a:off x="3931" y="1147"/>
                  <a:ext cx="41" cy="581"/>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2" name="Line 99"/>
                <p:cNvSpPr>
                  <a:spLocks noChangeShapeType="1"/>
                </p:cNvSpPr>
                <p:nvPr/>
              </p:nvSpPr>
              <p:spPr bwMode="auto">
                <a:xfrm>
                  <a:off x="3931" y="1129"/>
                  <a:ext cx="881" cy="59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3" name="Text Box 100"/>
                <p:cNvSpPr txBox="1">
                  <a:spLocks noChangeArrowheads="1"/>
                </p:cNvSpPr>
                <p:nvPr/>
              </p:nvSpPr>
              <p:spPr bwMode="auto">
                <a:xfrm>
                  <a:off x="3336" y="1246"/>
                  <a:ext cx="204"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104" name="Text Box 101"/>
                <p:cNvSpPr txBox="1">
                  <a:spLocks noChangeArrowheads="1"/>
                </p:cNvSpPr>
                <p:nvPr/>
              </p:nvSpPr>
              <p:spPr bwMode="auto">
                <a:xfrm>
                  <a:off x="3792"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105" name="Text Box 102"/>
                <p:cNvSpPr txBox="1">
                  <a:spLocks noChangeArrowheads="1"/>
                </p:cNvSpPr>
                <p:nvPr/>
              </p:nvSpPr>
              <p:spPr bwMode="auto">
                <a:xfrm>
                  <a:off x="4356" y="1237"/>
                  <a:ext cx="180"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grpSp>
        </p:grpSp>
        <p:grpSp>
          <p:nvGrpSpPr>
            <p:cNvPr id="15" name="Group 103"/>
            <p:cNvGrpSpPr/>
            <p:nvPr/>
          </p:nvGrpSpPr>
          <p:grpSpPr bwMode="auto">
            <a:xfrm>
              <a:off x="1140" y="1320"/>
              <a:ext cx="4476" cy="716"/>
              <a:chOff x="1176" y="288"/>
              <a:chExt cx="4476" cy="864"/>
            </a:xfrm>
            <a:grpFill/>
          </p:grpSpPr>
          <p:sp>
            <p:nvSpPr>
              <p:cNvPr id="73" name="Oval 104"/>
              <p:cNvSpPr>
                <a:spLocks noChangeArrowheads="1"/>
              </p:cNvSpPr>
              <p:nvPr/>
            </p:nvSpPr>
            <p:spPr bwMode="auto">
              <a:xfrm>
                <a:off x="1176" y="833"/>
                <a:ext cx="288" cy="30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74" name="Oval 105"/>
              <p:cNvSpPr>
                <a:spLocks noChangeArrowheads="1"/>
              </p:cNvSpPr>
              <p:nvPr/>
            </p:nvSpPr>
            <p:spPr bwMode="auto">
              <a:xfrm>
                <a:off x="3777" y="819"/>
                <a:ext cx="288" cy="32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sp>
            <p:nvSpPr>
              <p:cNvPr id="75" name="Oval 106"/>
              <p:cNvSpPr>
                <a:spLocks noChangeArrowheads="1"/>
              </p:cNvSpPr>
              <p:nvPr/>
            </p:nvSpPr>
            <p:spPr bwMode="auto">
              <a:xfrm>
                <a:off x="4764" y="818"/>
                <a:ext cx="288" cy="32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34</a:t>
                </a:r>
                <a:endParaRPr kumimoji="1" lang="en-US" altLang="zh-CN" sz="2000" dirty="0">
                  <a:latin typeface="Arial" panose="020B0604020202020204" pitchFamily="34" charset="0"/>
                  <a:cs typeface="Arial" panose="020B0604020202020204" pitchFamily="34" charset="0"/>
                </a:endParaRPr>
              </a:p>
            </p:txBody>
          </p:sp>
          <p:sp>
            <p:nvSpPr>
              <p:cNvPr id="76" name="Oval 107"/>
              <p:cNvSpPr>
                <a:spLocks noChangeArrowheads="1"/>
              </p:cNvSpPr>
              <p:nvPr/>
            </p:nvSpPr>
            <p:spPr bwMode="auto">
              <a:xfrm>
                <a:off x="5364" y="818"/>
                <a:ext cx="288" cy="33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50</a:t>
                </a:r>
                <a:endParaRPr kumimoji="1" lang="en-US" altLang="zh-CN" sz="2000" dirty="0">
                  <a:latin typeface="Arial" panose="020B0604020202020204" pitchFamily="34" charset="0"/>
                  <a:cs typeface="Arial" panose="020B0604020202020204" pitchFamily="34" charset="0"/>
                </a:endParaRPr>
              </a:p>
            </p:txBody>
          </p:sp>
          <p:sp>
            <p:nvSpPr>
              <p:cNvPr id="77" name="Line 108"/>
              <p:cNvSpPr>
                <a:spLocks noChangeShapeType="1"/>
              </p:cNvSpPr>
              <p:nvPr/>
            </p:nvSpPr>
            <p:spPr bwMode="auto">
              <a:xfrm flipH="1">
                <a:off x="1320" y="324"/>
                <a:ext cx="1692" cy="50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8" name="Line 109"/>
              <p:cNvSpPr>
                <a:spLocks noChangeShapeType="1"/>
              </p:cNvSpPr>
              <p:nvPr/>
            </p:nvSpPr>
            <p:spPr bwMode="auto">
              <a:xfrm>
                <a:off x="3096" y="336"/>
                <a:ext cx="792" cy="4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9" name="Line 110"/>
              <p:cNvSpPr>
                <a:spLocks noChangeShapeType="1"/>
              </p:cNvSpPr>
              <p:nvPr/>
            </p:nvSpPr>
            <p:spPr bwMode="auto">
              <a:xfrm>
                <a:off x="3156" y="312"/>
                <a:ext cx="1728" cy="5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0" name="Line 111"/>
              <p:cNvSpPr>
                <a:spLocks noChangeShapeType="1"/>
              </p:cNvSpPr>
              <p:nvPr/>
            </p:nvSpPr>
            <p:spPr bwMode="auto">
              <a:xfrm>
                <a:off x="3192" y="288"/>
                <a:ext cx="2316" cy="5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1" name="Text Box 112"/>
              <p:cNvSpPr txBox="1">
                <a:spLocks noChangeArrowheads="1"/>
              </p:cNvSpPr>
              <p:nvPr/>
            </p:nvSpPr>
            <p:spPr bwMode="auto">
              <a:xfrm>
                <a:off x="1680" y="492"/>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000">
                  <a:cs typeface="Arial" panose="020B0604020202020204" pitchFamily="34" charset="0"/>
                </a:endParaRPr>
              </a:p>
            </p:txBody>
          </p:sp>
          <p:sp>
            <p:nvSpPr>
              <p:cNvPr id="82" name="Text Box 113"/>
              <p:cNvSpPr txBox="1">
                <a:spLocks noChangeArrowheads="1"/>
              </p:cNvSpPr>
              <p:nvPr/>
            </p:nvSpPr>
            <p:spPr bwMode="auto">
              <a:xfrm>
                <a:off x="4104" y="601"/>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83" name="Text Box 114"/>
              <p:cNvSpPr txBox="1">
                <a:spLocks noChangeArrowheads="1"/>
              </p:cNvSpPr>
              <p:nvPr/>
            </p:nvSpPr>
            <p:spPr bwMode="auto">
              <a:xfrm>
                <a:off x="5029" y="516"/>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84" name="Text Box 115"/>
              <p:cNvSpPr txBox="1">
                <a:spLocks noChangeArrowheads="1"/>
              </p:cNvSpPr>
              <p:nvPr/>
            </p:nvSpPr>
            <p:spPr bwMode="auto">
              <a:xfrm>
                <a:off x="3432" y="588"/>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sp>
          <p:nvSpPr>
            <p:cNvPr id="16" name="Text Box 116"/>
            <p:cNvSpPr txBox="1">
              <a:spLocks noChangeArrowheads="1"/>
            </p:cNvSpPr>
            <p:nvPr/>
          </p:nvSpPr>
          <p:spPr bwMode="auto">
            <a:xfrm>
              <a:off x="5232" y="2436"/>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7" name="Text Box 117"/>
            <p:cNvSpPr txBox="1">
              <a:spLocks noChangeArrowheads="1"/>
            </p:cNvSpPr>
            <p:nvPr/>
          </p:nvSpPr>
          <p:spPr bwMode="auto">
            <a:xfrm>
              <a:off x="5232" y="3069"/>
              <a:ext cx="396" cy="28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8" name="Text Box 118"/>
            <p:cNvSpPr txBox="1">
              <a:spLocks noChangeArrowheads="1"/>
            </p:cNvSpPr>
            <p:nvPr/>
          </p:nvSpPr>
          <p:spPr bwMode="auto">
            <a:xfrm>
              <a:off x="5232" y="3694"/>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9" name="Text Box 119"/>
            <p:cNvSpPr txBox="1">
              <a:spLocks noChangeArrowheads="1"/>
            </p:cNvSpPr>
            <p:nvPr/>
          </p:nvSpPr>
          <p:spPr bwMode="auto">
            <a:xfrm>
              <a:off x="1572" y="1419"/>
              <a:ext cx="576"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1</a:t>
              </a:r>
              <a:r>
                <a:rPr lang="en-US" altLang="zh-CN" sz="2000">
                  <a:cs typeface="Arial" panose="020B0604020202020204" pitchFamily="34" charset="0"/>
                </a:rPr>
                <a:t>=1</a:t>
              </a:r>
              <a:endParaRPr lang="en-US" altLang="zh-CN" sz="2000">
                <a:cs typeface="Arial" panose="020B0604020202020204" pitchFamily="34" charset="0"/>
              </a:endParaRPr>
            </a:p>
          </p:txBody>
        </p:sp>
        <p:sp>
          <p:nvSpPr>
            <p:cNvPr id="20" name="Text Box 120"/>
            <p:cNvSpPr txBox="1">
              <a:spLocks noChangeArrowheads="1"/>
            </p:cNvSpPr>
            <p:nvPr/>
          </p:nvSpPr>
          <p:spPr bwMode="auto">
            <a:xfrm>
              <a:off x="304" y="2143"/>
              <a:ext cx="575"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nvGrpSpPr>
            <p:cNvPr id="21" name="Group 124"/>
            <p:cNvGrpSpPr/>
            <p:nvPr/>
          </p:nvGrpSpPr>
          <p:grpSpPr bwMode="auto">
            <a:xfrm>
              <a:off x="3516" y="2789"/>
              <a:ext cx="756" cy="1289"/>
              <a:chOff x="2724" y="2647"/>
              <a:chExt cx="756" cy="1289"/>
            </a:xfrm>
            <a:grpFill/>
          </p:grpSpPr>
          <p:sp>
            <p:nvSpPr>
              <p:cNvPr id="61" name="Oval 125"/>
              <p:cNvSpPr>
                <a:spLocks noChangeArrowheads="1"/>
              </p:cNvSpPr>
              <p:nvPr/>
            </p:nvSpPr>
            <p:spPr bwMode="auto">
              <a:xfrm>
                <a:off x="277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25</a:t>
                </a:r>
                <a:endParaRPr kumimoji="1" lang="en-US" altLang="zh-CN" sz="2000">
                  <a:latin typeface="Arial" panose="020B0604020202020204" pitchFamily="34" charset="0"/>
                  <a:cs typeface="Arial" panose="020B0604020202020204" pitchFamily="34" charset="0"/>
                </a:endParaRPr>
              </a:p>
            </p:txBody>
          </p:sp>
          <p:sp>
            <p:nvSpPr>
              <p:cNvPr id="62" name="Oval 126"/>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26</a:t>
                </a:r>
                <a:endParaRPr kumimoji="1" lang="en-US" altLang="zh-CN" sz="2000">
                  <a:latin typeface="Arial" panose="020B0604020202020204" pitchFamily="34" charset="0"/>
                  <a:cs typeface="Arial" panose="020B0604020202020204" pitchFamily="34" charset="0"/>
                </a:endParaRPr>
              </a:p>
            </p:txBody>
          </p:sp>
          <p:sp>
            <p:nvSpPr>
              <p:cNvPr id="63" name="Oval 127"/>
              <p:cNvSpPr>
                <a:spLocks noChangeArrowheads="1"/>
              </p:cNvSpPr>
              <p:nvPr/>
            </p:nvSpPr>
            <p:spPr bwMode="auto">
              <a:xfrm>
                <a:off x="319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27</a:t>
                </a:r>
                <a:endParaRPr kumimoji="1" lang="en-US" altLang="zh-CN" sz="2000">
                  <a:latin typeface="Arial" panose="020B0604020202020204" pitchFamily="34" charset="0"/>
                  <a:cs typeface="Arial" panose="020B0604020202020204" pitchFamily="34" charset="0"/>
                </a:endParaRPr>
              </a:p>
            </p:txBody>
          </p:sp>
          <p:sp>
            <p:nvSpPr>
              <p:cNvPr id="64" name="Oval 128"/>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28</a:t>
                </a:r>
                <a:endParaRPr kumimoji="1" lang="en-US" altLang="zh-CN" sz="2000">
                  <a:latin typeface="Arial" panose="020B0604020202020204" pitchFamily="34" charset="0"/>
                  <a:cs typeface="Arial" panose="020B0604020202020204" pitchFamily="34" charset="0"/>
                </a:endParaRPr>
              </a:p>
            </p:txBody>
          </p:sp>
          <p:sp>
            <p:nvSpPr>
              <p:cNvPr id="65" name="Line 129"/>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6" name="Line 130"/>
              <p:cNvSpPr>
                <a:spLocks noChangeShapeType="1"/>
              </p:cNvSpPr>
              <p:nvPr/>
            </p:nvSpPr>
            <p:spPr bwMode="auto">
              <a:xfrm flipH="1">
                <a:off x="3335" y="3312"/>
                <a:ext cx="1"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7" name="Text Box 13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68" name="Text Box 13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69" name="Line 133"/>
              <p:cNvSpPr>
                <a:spLocks noChangeShapeType="1"/>
              </p:cNvSpPr>
              <p:nvPr/>
            </p:nvSpPr>
            <p:spPr bwMode="auto">
              <a:xfrm flipH="1">
                <a:off x="2976" y="2647"/>
                <a:ext cx="156"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0" name="Line 134"/>
              <p:cNvSpPr>
                <a:spLocks noChangeShapeType="1"/>
              </p:cNvSpPr>
              <p:nvPr/>
            </p:nvSpPr>
            <p:spPr bwMode="auto">
              <a:xfrm>
                <a:off x="3132" y="2647"/>
                <a:ext cx="228"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1" name="Text Box 13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72" name="Text Box 13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grpSp>
        <p:grpSp>
          <p:nvGrpSpPr>
            <p:cNvPr id="22" name="Group 137"/>
            <p:cNvGrpSpPr/>
            <p:nvPr/>
          </p:nvGrpSpPr>
          <p:grpSpPr bwMode="auto">
            <a:xfrm>
              <a:off x="1728" y="2782"/>
              <a:ext cx="756" cy="1298"/>
              <a:chOff x="2724" y="2638"/>
              <a:chExt cx="756" cy="1298"/>
            </a:xfrm>
            <a:grpFill/>
          </p:grpSpPr>
          <p:sp>
            <p:nvSpPr>
              <p:cNvPr id="49" name="Oval 138"/>
              <p:cNvSpPr>
                <a:spLocks noChangeArrowheads="1"/>
              </p:cNvSpPr>
              <p:nvPr/>
            </p:nvSpPr>
            <p:spPr bwMode="auto">
              <a:xfrm>
                <a:off x="277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14</a:t>
                </a:r>
                <a:endParaRPr kumimoji="1" lang="en-US" altLang="zh-CN" sz="2000">
                  <a:latin typeface="Arial" panose="020B0604020202020204" pitchFamily="34" charset="0"/>
                  <a:cs typeface="Arial" panose="020B0604020202020204" pitchFamily="34" charset="0"/>
                </a:endParaRPr>
              </a:p>
            </p:txBody>
          </p:sp>
          <p:sp>
            <p:nvSpPr>
              <p:cNvPr id="50" name="Oval 139"/>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15</a:t>
                </a:r>
                <a:endParaRPr kumimoji="1" lang="en-US" altLang="zh-CN" sz="2000">
                  <a:latin typeface="Arial" panose="020B0604020202020204" pitchFamily="34" charset="0"/>
                  <a:cs typeface="Arial" panose="020B0604020202020204" pitchFamily="34" charset="0"/>
                </a:endParaRPr>
              </a:p>
            </p:txBody>
          </p:sp>
          <p:sp>
            <p:nvSpPr>
              <p:cNvPr id="51" name="Oval 140"/>
              <p:cNvSpPr>
                <a:spLocks noChangeArrowheads="1"/>
              </p:cNvSpPr>
              <p:nvPr/>
            </p:nvSpPr>
            <p:spPr bwMode="auto">
              <a:xfrm>
                <a:off x="3192" y="3024"/>
                <a:ext cx="288" cy="27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52" name="Oval 141"/>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17</a:t>
                </a:r>
                <a:endParaRPr kumimoji="1" lang="en-US" altLang="zh-CN" sz="2000">
                  <a:latin typeface="Arial" panose="020B0604020202020204" pitchFamily="34" charset="0"/>
                  <a:cs typeface="Arial" panose="020B0604020202020204" pitchFamily="34" charset="0"/>
                </a:endParaRPr>
              </a:p>
            </p:txBody>
          </p:sp>
          <p:sp>
            <p:nvSpPr>
              <p:cNvPr id="53" name="Line 142"/>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4" name="Line 143"/>
              <p:cNvSpPr>
                <a:spLocks noChangeShapeType="1"/>
              </p:cNvSpPr>
              <p:nvPr/>
            </p:nvSpPr>
            <p:spPr bwMode="auto">
              <a:xfrm flipH="1">
                <a:off x="3335" y="3312"/>
                <a:ext cx="1" cy="3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5" name="Text Box 144"/>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56" name="Text Box 145"/>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endParaRPr kumimoji="1" lang="en-US" altLang="zh-CN" sz="2000">
                  <a:cs typeface="Arial" panose="020B0604020202020204" pitchFamily="34" charset="0"/>
                </a:endParaRPr>
              </a:p>
            </p:txBody>
          </p:sp>
          <p:sp>
            <p:nvSpPr>
              <p:cNvPr id="57" name="Line 146"/>
              <p:cNvSpPr>
                <a:spLocks noChangeShapeType="1"/>
              </p:cNvSpPr>
              <p:nvPr/>
            </p:nvSpPr>
            <p:spPr bwMode="auto">
              <a:xfrm flipH="1">
                <a:off x="2976" y="2638"/>
                <a:ext cx="144" cy="38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8" name="Line 147"/>
              <p:cNvSpPr>
                <a:spLocks noChangeShapeType="1"/>
              </p:cNvSpPr>
              <p:nvPr/>
            </p:nvSpPr>
            <p:spPr bwMode="auto">
              <a:xfrm>
                <a:off x="3132" y="2638"/>
                <a:ext cx="228" cy="38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9" name="Text Box 148"/>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60" name="Text Box 149"/>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grpSp>
          <p:nvGrpSpPr>
            <p:cNvPr id="23" name="Group 150"/>
            <p:cNvGrpSpPr/>
            <p:nvPr/>
          </p:nvGrpSpPr>
          <p:grpSpPr bwMode="auto">
            <a:xfrm>
              <a:off x="864" y="2799"/>
              <a:ext cx="756" cy="1281"/>
              <a:chOff x="2724" y="2655"/>
              <a:chExt cx="756" cy="1281"/>
            </a:xfrm>
            <a:grpFill/>
          </p:grpSpPr>
          <p:sp>
            <p:nvSpPr>
              <p:cNvPr id="37" name="Oval 151"/>
              <p:cNvSpPr>
                <a:spLocks noChangeArrowheads="1"/>
              </p:cNvSpPr>
              <p:nvPr/>
            </p:nvSpPr>
            <p:spPr bwMode="auto">
              <a:xfrm>
                <a:off x="277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38" name="Oval 152"/>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39" name="Oval 153"/>
              <p:cNvSpPr>
                <a:spLocks noChangeArrowheads="1"/>
              </p:cNvSpPr>
              <p:nvPr/>
            </p:nvSpPr>
            <p:spPr bwMode="auto">
              <a:xfrm>
                <a:off x="3192" y="3024"/>
                <a:ext cx="288" cy="280"/>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40" name="Oval 154"/>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41" name="Line 155"/>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Line 156"/>
              <p:cNvSpPr>
                <a:spLocks noChangeShapeType="1"/>
              </p:cNvSpPr>
              <p:nvPr/>
            </p:nvSpPr>
            <p:spPr bwMode="auto">
              <a:xfrm>
                <a:off x="3360" y="3328"/>
                <a:ext cx="0" cy="32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3" name="Text Box 157"/>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44" name="Text Box 158"/>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endParaRPr kumimoji="1" lang="en-US" altLang="zh-CN" sz="2000">
                  <a:cs typeface="Arial" panose="020B0604020202020204" pitchFamily="34" charset="0"/>
                </a:endParaRPr>
              </a:p>
            </p:txBody>
          </p:sp>
          <p:sp>
            <p:nvSpPr>
              <p:cNvPr id="45" name="Line 159"/>
              <p:cNvSpPr>
                <a:spLocks noChangeShapeType="1"/>
              </p:cNvSpPr>
              <p:nvPr/>
            </p:nvSpPr>
            <p:spPr bwMode="auto">
              <a:xfrm flipH="1">
                <a:off x="2976" y="2655"/>
                <a:ext cx="132" cy="36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6" name="Line 160"/>
              <p:cNvSpPr>
                <a:spLocks noChangeShapeType="1"/>
              </p:cNvSpPr>
              <p:nvPr/>
            </p:nvSpPr>
            <p:spPr bwMode="auto">
              <a:xfrm>
                <a:off x="3132" y="2655"/>
                <a:ext cx="228" cy="36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7" name="Text Box 161"/>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48" name="Text Box 162"/>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grpSp>
          <p:nvGrpSpPr>
            <p:cNvPr id="24" name="Group 163"/>
            <p:cNvGrpSpPr/>
            <p:nvPr/>
          </p:nvGrpSpPr>
          <p:grpSpPr bwMode="auto">
            <a:xfrm>
              <a:off x="0" y="2764"/>
              <a:ext cx="756" cy="1316"/>
              <a:chOff x="2724" y="2620"/>
              <a:chExt cx="756" cy="1316"/>
            </a:xfrm>
            <a:grpFill/>
          </p:grpSpPr>
          <p:sp>
            <p:nvSpPr>
              <p:cNvPr id="25" name="Oval 164"/>
              <p:cNvSpPr>
                <a:spLocks noChangeArrowheads="1"/>
              </p:cNvSpPr>
              <p:nvPr/>
            </p:nvSpPr>
            <p:spPr bwMode="auto">
              <a:xfrm>
                <a:off x="2772" y="3024"/>
                <a:ext cx="288" cy="27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26" name="Oval 165"/>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27" name="Oval 166"/>
              <p:cNvSpPr>
                <a:spLocks noChangeArrowheads="1"/>
              </p:cNvSpPr>
              <p:nvPr/>
            </p:nvSpPr>
            <p:spPr bwMode="auto">
              <a:xfrm>
                <a:off x="319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28" name="Oval 167"/>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29" name="Line 168"/>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169"/>
              <p:cNvSpPr>
                <a:spLocks noChangeShapeType="1"/>
              </p:cNvSpPr>
              <p:nvPr/>
            </p:nvSpPr>
            <p:spPr bwMode="auto">
              <a:xfrm flipH="1">
                <a:off x="3335" y="3312"/>
                <a:ext cx="1" cy="3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170"/>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32" name="Text Box 171"/>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33" name="Line 172"/>
              <p:cNvSpPr>
                <a:spLocks noChangeShapeType="1"/>
              </p:cNvSpPr>
              <p:nvPr/>
            </p:nvSpPr>
            <p:spPr bwMode="auto">
              <a:xfrm flipH="1">
                <a:off x="2976" y="2620"/>
                <a:ext cx="168" cy="4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4" name="Line 173"/>
              <p:cNvSpPr>
                <a:spLocks noChangeShapeType="1"/>
              </p:cNvSpPr>
              <p:nvPr/>
            </p:nvSpPr>
            <p:spPr bwMode="auto">
              <a:xfrm>
                <a:off x="3156" y="2620"/>
                <a:ext cx="204" cy="4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5" name="Text Box 174"/>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36" name="Text Box 175"/>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grpSp>
      <p:sp>
        <p:nvSpPr>
          <p:cNvPr id="127" name="Rectangle 2"/>
          <p:cNvSpPr>
            <a:spLocks noGrp="1" noChangeArrowheads="1"/>
          </p:cNvSpPr>
          <p:nvPr>
            <p:ph type="title"/>
          </p:nvPr>
        </p:nvSpPr>
        <p:spPr>
          <a:xfrm>
            <a:off x="790068" y="222599"/>
            <a:ext cx="8229600" cy="838200"/>
          </a:xfrm>
        </p:spPr>
        <p:txBody>
          <a:bodyPr/>
          <a:lstStyle/>
          <a:p>
            <a:pPr eaLnBrk="1" hangingPunct="1"/>
            <a:r>
              <a:rPr lang="zh-CN" altLang="en-US" sz="3600" dirty="0"/>
              <a:t>解空间树</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1424" y="323850"/>
            <a:ext cx="8229600" cy="914400"/>
          </a:xfrm>
        </p:spPr>
        <p:txBody>
          <a:bodyPr/>
          <a:lstStyle/>
          <a:p>
            <a:pPr eaLnBrk="1" hangingPunct="1"/>
            <a:r>
              <a:rPr lang="zh-CN" altLang="en-US" dirty="0"/>
              <a:t>问题分析</a:t>
            </a:r>
            <a:endParaRPr lang="zh-CN" altLang="en-US" dirty="0"/>
          </a:p>
        </p:txBody>
      </p:sp>
      <p:sp>
        <p:nvSpPr>
          <p:cNvPr id="18435" name="Text Box 5"/>
          <p:cNvSpPr>
            <a:spLocks noGrp="1" noChangeArrowheads="1"/>
          </p:cNvSpPr>
          <p:nvPr>
            <p:ph type="body" idx="1"/>
          </p:nvPr>
        </p:nvSpPr>
        <p:spPr>
          <a:xfrm>
            <a:off x="839416" y="1409700"/>
            <a:ext cx="10585176" cy="1047750"/>
          </a:xfrm>
          <a:noFill/>
        </p:spPr>
        <p:txBody>
          <a:bodyPr>
            <a:normAutofit/>
          </a:bodyPr>
          <a:lstStyle/>
          <a:p>
            <a:pPr eaLnBrk="1" hangingPunct="1">
              <a:spcBef>
                <a:spcPct val="50000"/>
              </a:spcBef>
            </a:pPr>
            <a:r>
              <a:rPr kumimoji="1" lang="zh-CN" altLang="en-US" sz="2400" dirty="0"/>
              <a:t>开始把根结点作为唯一的活结点</a:t>
            </a:r>
            <a:r>
              <a:rPr kumimoji="1" lang="en-US" altLang="zh-CN" sz="2400" dirty="0"/>
              <a:t>, </a:t>
            </a:r>
            <a:r>
              <a:rPr kumimoji="1" lang="zh-CN" altLang="en-US" sz="2400" dirty="0"/>
              <a:t>根结点就成为</a:t>
            </a:r>
            <a:r>
              <a:rPr kumimoji="1" lang="en-US" altLang="zh-CN" sz="2400" dirty="0"/>
              <a:t>E-</a:t>
            </a:r>
            <a:r>
              <a:rPr kumimoji="1" lang="zh-CN" altLang="en-US" sz="2400" dirty="0"/>
              <a:t>结点而且路径为</a:t>
            </a:r>
            <a:r>
              <a:rPr kumimoji="1" lang="en-US" altLang="zh-CN" sz="2400" dirty="0"/>
              <a:t>( ); </a:t>
            </a:r>
            <a:r>
              <a:rPr kumimoji="1" lang="zh-CN" altLang="en-US" sz="2400" dirty="0"/>
              <a:t>接着生成儿子结点，那么结点</a:t>
            </a:r>
            <a:r>
              <a:rPr kumimoji="1" lang="en-US" altLang="zh-CN" sz="2400" dirty="0"/>
              <a:t>2</a:t>
            </a:r>
            <a:r>
              <a:rPr kumimoji="1" lang="zh-CN" altLang="en-US" sz="2400" dirty="0"/>
              <a:t>被生成</a:t>
            </a:r>
            <a:r>
              <a:rPr kumimoji="1" lang="en-US" altLang="zh-CN" sz="2400" dirty="0"/>
              <a:t>, </a:t>
            </a:r>
            <a:r>
              <a:rPr kumimoji="1" lang="zh-CN" altLang="en-US" sz="2400" dirty="0"/>
              <a:t>这条路径为</a:t>
            </a:r>
            <a:r>
              <a:rPr kumimoji="1" lang="en-US" altLang="zh-CN" sz="2400" dirty="0"/>
              <a:t>(1), </a:t>
            </a:r>
            <a:r>
              <a:rPr kumimoji="1" lang="zh-CN" altLang="en-US" sz="2400" dirty="0"/>
              <a:t>即把皇后</a:t>
            </a:r>
            <a:r>
              <a:rPr kumimoji="1" lang="en-US" altLang="zh-CN" sz="2400" dirty="0"/>
              <a:t>1</a:t>
            </a:r>
            <a:r>
              <a:rPr kumimoji="1" lang="zh-CN" altLang="en-US" sz="2400" dirty="0"/>
              <a:t>放在第</a:t>
            </a:r>
            <a:r>
              <a:rPr kumimoji="1" lang="en-US" altLang="zh-CN" sz="2400" dirty="0"/>
              <a:t>1</a:t>
            </a:r>
            <a:r>
              <a:rPr kumimoji="1" lang="zh-CN" altLang="en-US" sz="2400" dirty="0"/>
              <a:t>列上。</a:t>
            </a:r>
            <a:endParaRPr kumimoji="1" lang="zh-CN" altLang="en-US" sz="2400" dirty="0"/>
          </a:p>
        </p:txBody>
      </p:sp>
      <p:sp>
        <p:nvSpPr>
          <p:cNvPr id="27654" name="Line 6"/>
          <p:cNvSpPr>
            <a:spLocks noChangeShapeType="1"/>
          </p:cNvSpPr>
          <p:nvPr/>
        </p:nvSpPr>
        <p:spPr bwMode="auto">
          <a:xfrm>
            <a:off x="2630274" y="4509120"/>
            <a:ext cx="113382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7656" name="Oval 8"/>
          <p:cNvSpPr>
            <a:spLocks noChangeArrowheads="1"/>
          </p:cNvSpPr>
          <p:nvPr/>
        </p:nvSpPr>
        <p:spPr bwMode="auto">
          <a:xfrm>
            <a:off x="8912424" y="3009900"/>
            <a:ext cx="457200" cy="419100"/>
          </a:xfrm>
          <a:prstGeom prst="ellipse">
            <a:avLst/>
          </a:prstGeom>
          <a:noFill/>
          <a:ln w="19050">
            <a:solidFill>
              <a:schemeClr val="tx1"/>
            </a:solidFill>
            <a:miter lim="800000"/>
          </a:ln>
          <a:effec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7657" name="Group 9"/>
          <p:cNvGrpSpPr/>
          <p:nvPr/>
        </p:nvGrpSpPr>
        <p:grpSpPr bwMode="auto">
          <a:xfrm>
            <a:off x="6664524" y="4438650"/>
            <a:ext cx="1352550" cy="1104900"/>
            <a:chOff x="3876" y="1428"/>
            <a:chExt cx="852" cy="696"/>
          </a:xfrm>
          <a:noFill/>
        </p:grpSpPr>
        <p:sp>
          <p:nvSpPr>
            <p:cNvPr id="18499" name="Oval 10"/>
            <p:cNvSpPr>
              <a:spLocks noChangeArrowheads="1"/>
            </p:cNvSpPr>
            <p:nvPr/>
          </p:nvSpPr>
          <p:spPr bwMode="auto">
            <a:xfrm>
              <a:off x="3876" y="186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8500" name="Line 11"/>
            <p:cNvSpPr>
              <a:spLocks noChangeShapeType="1"/>
            </p:cNvSpPr>
            <p:nvPr/>
          </p:nvSpPr>
          <p:spPr bwMode="auto">
            <a:xfrm flipH="1">
              <a:off x="4044" y="1428"/>
              <a:ext cx="684" cy="43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501" name="Text Box 12"/>
            <p:cNvSpPr txBox="1">
              <a:spLocks noChangeArrowheads="1"/>
            </p:cNvSpPr>
            <p:nvPr/>
          </p:nvSpPr>
          <p:spPr bwMode="auto">
            <a:xfrm>
              <a:off x="3876" y="1437"/>
              <a:ext cx="8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endParaRPr lang="en-US" altLang="zh-CN" sz="2000" dirty="0">
                <a:cs typeface="Arial" panose="020B0604020202020204" pitchFamily="34" charset="0"/>
              </a:endParaRPr>
            </a:p>
          </p:txBody>
        </p:sp>
      </p:grpSp>
      <p:grpSp>
        <p:nvGrpSpPr>
          <p:cNvPr id="27661" name="Group 13"/>
          <p:cNvGrpSpPr/>
          <p:nvPr/>
        </p:nvGrpSpPr>
        <p:grpSpPr bwMode="auto">
          <a:xfrm>
            <a:off x="7826574" y="3333750"/>
            <a:ext cx="1314450" cy="1104900"/>
            <a:chOff x="4608" y="732"/>
            <a:chExt cx="828" cy="696"/>
          </a:xfrm>
          <a:noFill/>
        </p:grpSpPr>
        <p:sp>
          <p:nvSpPr>
            <p:cNvPr id="18496" name="Oval 14"/>
            <p:cNvSpPr>
              <a:spLocks noChangeArrowheads="1"/>
            </p:cNvSpPr>
            <p:nvPr/>
          </p:nvSpPr>
          <p:spPr bwMode="auto">
            <a:xfrm>
              <a:off x="4608" y="116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18497" name="Line 15"/>
            <p:cNvSpPr>
              <a:spLocks noChangeShapeType="1"/>
            </p:cNvSpPr>
            <p:nvPr/>
          </p:nvSpPr>
          <p:spPr bwMode="auto">
            <a:xfrm flipH="1">
              <a:off x="4810" y="792"/>
              <a:ext cx="626" cy="37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498" name="Text Box 16"/>
            <p:cNvSpPr txBox="1">
              <a:spLocks noChangeArrowheads="1"/>
            </p:cNvSpPr>
            <p:nvPr/>
          </p:nvSpPr>
          <p:spPr bwMode="auto">
            <a:xfrm>
              <a:off x="4722"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endParaRPr lang="en-US" altLang="zh-CN" sz="2000" dirty="0">
                <a:cs typeface="Arial" panose="020B0604020202020204" pitchFamily="34" charset="0"/>
              </a:endParaRPr>
            </a:p>
          </p:txBody>
        </p:sp>
      </p:grpSp>
      <p:sp>
        <p:nvSpPr>
          <p:cNvPr id="27665" name="Text Box 17"/>
          <p:cNvSpPr txBox="1">
            <a:spLocks noChangeArrowheads="1"/>
          </p:cNvSpPr>
          <p:nvPr/>
        </p:nvSpPr>
        <p:spPr bwMode="auto">
          <a:xfrm>
            <a:off x="6597849" y="5588977"/>
            <a:ext cx="66675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b="1" dirty="0">
                <a:solidFill>
                  <a:srgbClr val="FF0000"/>
                </a:solidFill>
                <a:latin typeface="Times New Roman" panose="02020603050405020304" pitchFamily="18" charset="0"/>
              </a:rPr>
              <a:t>kill</a:t>
            </a:r>
            <a:endParaRPr kumimoji="1" lang="en-US" altLang="zh-CN" sz="2000" b="1" dirty="0">
              <a:solidFill>
                <a:srgbClr val="FF0000"/>
              </a:solidFill>
              <a:latin typeface="Times New Roman" panose="02020603050405020304" pitchFamily="18" charset="0"/>
            </a:endParaRPr>
          </a:p>
        </p:txBody>
      </p:sp>
      <p:graphicFrame>
        <p:nvGraphicFramePr>
          <p:cNvPr id="27666" name="Group 18"/>
          <p:cNvGraphicFramePr>
            <a:graphicFrameLocks noGrp="1"/>
          </p:cNvGraphicFramePr>
          <p:nvPr/>
        </p:nvGraphicFramePr>
        <p:xfrm>
          <a:off x="1234646" y="3789040"/>
          <a:ext cx="1395628" cy="1462968"/>
        </p:xfrm>
        <a:graphic>
          <a:graphicData uri="http://schemas.openxmlformats.org/drawingml/2006/table">
            <a:tbl>
              <a:tblPr/>
              <a:tblGrid>
                <a:gridCol w="348907"/>
                <a:gridCol w="348907"/>
                <a:gridCol w="348907"/>
                <a:gridCol w="348907"/>
              </a:tblGrid>
              <a:tr h="333853">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7720" name="Text Box 72"/>
          <p:cNvSpPr txBox="1">
            <a:spLocks noChangeArrowheads="1"/>
          </p:cNvSpPr>
          <p:nvPr/>
        </p:nvSpPr>
        <p:spPr bwMode="auto">
          <a:xfrm>
            <a:off x="909118" y="2590800"/>
            <a:ext cx="730143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变成</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它再生成结点</a:t>
            </a:r>
            <a:r>
              <a:rPr kumimoji="1" lang="en-US" altLang="zh-CN" sz="2400" dirty="0">
                <a:ea typeface="幼圆" panose="02010509060101010101" pitchFamily="49" charset="-122"/>
                <a:cs typeface="Arial" panose="020B0604020202020204" pitchFamily="34" charset="0"/>
              </a:rPr>
              <a:t>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2),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此时回溯。</a:t>
            </a:r>
            <a:endParaRPr kumimoji="1" lang="zh-CN" altLang="en-US" sz="2400" dirty="0">
              <a:ea typeface="幼圆" panose="02010509060101010101" pitchFamily="49" charset="-122"/>
              <a:cs typeface="Arial" panose="020B0604020202020204" pitchFamily="34" charset="0"/>
            </a:endParaRPr>
          </a:p>
        </p:txBody>
      </p:sp>
      <p:graphicFrame>
        <p:nvGraphicFramePr>
          <p:cNvPr id="18" name="Group 18"/>
          <p:cNvGraphicFramePr>
            <a:graphicFrameLocks noGrp="1"/>
          </p:cNvGraphicFramePr>
          <p:nvPr/>
        </p:nvGraphicFramePr>
        <p:xfrm>
          <a:off x="3778042" y="3789040"/>
          <a:ext cx="1381684" cy="1462968"/>
        </p:xfrm>
        <a:graphic>
          <a:graphicData uri="http://schemas.openxmlformats.org/drawingml/2006/table">
            <a:tbl>
              <a:tblPr/>
              <a:tblGrid>
                <a:gridCol w="345421"/>
                <a:gridCol w="345421"/>
                <a:gridCol w="345421"/>
                <a:gridCol w="345421"/>
              </a:tblGrid>
              <a:tr h="333486">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zh-CN"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7661"/>
                                        </p:tgtEl>
                                        <p:attrNameLst>
                                          <p:attrName>style.visibility</p:attrName>
                                        </p:attrNameLst>
                                      </p:cBhvr>
                                      <p:to>
                                        <p:strVal val="visible"/>
                                      </p:to>
                                    </p:set>
                                    <p:animEffect transition="in" filter="wipe(up)">
                                      <p:cBhvr>
                                        <p:cTn id="11" dur="500"/>
                                        <p:tgtEl>
                                          <p:spTgt spid="276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76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7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up)">
                                      <p:cBhvr>
                                        <p:cTn id="24" dur="500"/>
                                        <p:tgtEl>
                                          <p:spTgt spid="276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4"/>
                                        </p:tgtEl>
                                        <p:attrNameLst>
                                          <p:attrName>style.visibility</p:attrName>
                                        </p:attrNameLst>
                                      </p:cBhvr>
                                      <p:to>
                                        <p:strVal val="visible"/>
                                      </p:to>
                                    </p:set>
                                    <p:animEffect transition="in" filter="wipe(left)">
                                      <p:cBhvr>
                                        <p:cTn id="29" dur="500"/>
                                        <p:tgtEl>
                                          <p:spTgt spid="2765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76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6" grpId="0" animBg="1" autoUpdateAnimBg="0"/>
      <p:bldP spid="27665" grpId="0" autoUpdateAnimBg="0"/>
      <p:bldP spid="277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sp>
        <p:nvSpPr>
          <p:cNvPr id="19459" name="Text Box 8"/>
          <p:cNvSpPr txBox="1">
            <a:spLocks noChangeArrowheads="1"/>
          </p:cNvSpPr>
          <p:nvPr/>
        </p:nvSpPr>
        <p:spPr bwMode="auto">
          <a:xfrm>
            <a:off x="623392" y="633432"/>
            <a:ext cx="1044116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8,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3), </a:t>
            </a:r>
            <a:r>
              <a:rPr kumimoji="1" lang="zh-CN" altLang="en-US" sz="2400" dirty="0">
                <a:ea typeface="幼圆" panose="02010509060101010101" pitchFamily="49" charset="-122"/>
                <a:cs typeface="Arial" panose="020B0604020202020204" pitchFamily="34" charset="0"/>
              </a:rPr>
              <a:t>则结点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它生成结点</a:t>
            </a:r>
            <a:r>
              <a:rPr kumimoji="1" lang="en-US" altLang="zh-CN" sz="2400" dirty="0">
                <a:ea typeface="幼圆" panose="02010509060101010101" pitchFamily="49" charset="-122"/>
                <a:cs typeface="Arial" panose="020B0604020202020204" pitchFamily="34" charset="0"/>
              </a:rPr>
              <a:t>9</a:t>
            </a:r>
            <a:r>
              <a:rPr kumimoji="1" lang="zh-CN" altLang="en-US" sz="2400" dirty="0">
                <a:ea typeface="幼圆" panose="02010509060101010101" pitchFamily="49" charset="-122"/>
                <a:cs typeface="Arial" panose="020B0604020202020204" pitchFamily="34" charset="0"/>
              </a:rPr>
              <a:t>和结点</a:t>
            </a:r>
            <a:r>
              <a:rPr kumimoji="1" lang="en-US" altLang="zh-CN" sz="2400" dirty="0">
                <a:ea typeface="幼圆" panose="02010509060101010101" pitchFamily="49" charset="-122"/>
                <a:cs typeface="Arial" panose="020B0604020202020204" pitchFamily="34" charset="0"/>
              </a:rPr>
              <a:t>11</a:t>
            </a:r>
            <a:r>
              <a:rPr kumimoji="1" lang="zh-CN" altLang="en-US" sz="2400" dirty="0">
                <a:ea typeface="幼圆" panose="02010509060101010101" pitchFamily="49" charset="-122"/>
                <a:cs typeface="Arial" panose="020B0604020202020204" pitchFamily="34" charset="0"/>
              </a:rPr>
              <a:t>都会被杀死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所以结点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应回溯。</a:t>
            </a:r>
            <a:endParaRPr kumimoji="1" lang="zh-CN" altLang="en-US" sz="2400" dirty="0">
              <a:ea typeface="幼圆" panose="02010509060101010101" pitchFamily="49" charset="-122"/>
              <a:cs typeface="Arial" panose="020B0604020202020204" pitchFamily="34" charset="0"/>
            </a:endParaRPr>
          </a:p>
        </p:txBody>
      </p:sp>
      <p:grpSp>
        <p:nvGrpSpPr>
          <p:cNvPr id="19460" name="Group 9"/>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19586" name="Group 11"/>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endParaRPr lang="en-US" altLang="zh-CN" sz="2000" dirty="0">
                  <a:cs typeface="Arial" panose="020B0604020202020204" pitchFamily="34" charset="0"/>
                </a:endParaRPr>
              </a:p>
            </p:txBody>
          </p:sp>
        </p:grpSp>
        <p:grpSp>
          <p:nvGrpSpPr>
            <p:cNvPr id="19587" name="Group 15"/>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endParaRPr lang="en-US" altLang="zh-CN" sz="2000" dirty="0">
                  <a:cs typeface="Arial" panose="020B0604020202020204" pitchFamily="34" charset="0"/>
                </a:endParaRP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grpSp>
      <p:grpSp>
        <p:nvGrpSpPr>
          <p:cNvPr id="28697" name="Group 25"/>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endParaRPr lang="en-US" altLang="zh-CN" sz="2000">
                <a:cs typeface="Arial" panose="020B0604020202020204" pitchFamily="34" charset="0"/>
              </a:endParaRPr>
            </a:p>
          </p:txBody>
        </p:sp>
      </p:grpSp>
      <p:graphicFrame>
        <p:nvGraphicFramePr>
          <p:cNvPr id="28728" name="Group 56"/>
          <p:cNvGraphicFramePr>
            <a:graphicFrameLocks noGrp="1"/>
          </p:cNvGraphicFramePr>
          <p:nvPr/>
        </p:nvGraphicFramePr>
        <p:xfrm>
          <a:off x="1065711" y="4169321"/>
          <a:ext cx="1390288" cy="1341120"/>
        </p:xfrm>
        <a:graphic>
          <a:graphicData uri="http://schemas.openxmlformats.org/drawingml/2006/table">
            <a:tbl>
              <a:tblPr/>
              <a:tblGrid>
                <a:gridCol w="347572"/>
                <a:gridCol w="347572"/>
                <a:gridCol w="347572"/>
                <a:gridCol w="347572"/>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8755" name="Group 83"/>
          <p:cNvGraphicFramePr>
            <a:graphicFrameLocks noGrp="1"/>
          </p:cNvGraphicFramePr>
          <p:nvPr/>
        </p:nvGraphicFramePr>
        <p:xfrm>
          <a:off x="3338981" y="4163652"/>
          <a:ext cx="1460876" cy="1341120"/>
        </p:xfrm>
        <a:graphic>
          <a:graphicData uri="http://schemas.openxmlformats.org/drawingml/2006/table">
            <a:tbl>
              <a:tblPr/>
              <a:tblGrid>
                <a:gridCol w="365219"/>
                <a:gridCol w="365219"/>
                <a:gridCol w="365219"/>
                <a:gridCol w="365219"/>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nvGraphicFramePr>
        <p:xfrm>
          <a:off x="3341175" y="1961267"/>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a:p>
        </p:txBody>
      </p:sp>
      <p:graphicFrame>
        <p:nvGraphicFramePr>
          <p:cNvPr id="42" name="Group 116"/>
          <p:cNvGraphicFramePr>
            <a:graphicFrameLocks noGrp="1"/>
          </p:cNvGraphicFramePr>
          <p:nvPr/>
        </p:nvGraphicFramePr>
        <p:xfrm>
          <a:off x="1048015" y="1937353"/>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00" name="Group 4"/>
          <p:cNvGrpSpPr/>
          <p:nvPr/>
        </p:nvGrpSpPr>
        <p:grpSpPr bwMode="auto">
          <a:xfrm>
            <a:off x="8230567" y="2542254"/>
            <a:ext cx="1585913" cy="1062038"/>
            <a:chOff x="4248" y="1394"/>
            <a:chExt cx="999" cy="669"/>
          </a:xfrm>
          <a:noFill/>
        </p:grpSpPr>
        <p:sp>
          <p:nvSpPr>
            <p:cNvPr id="20644"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0645"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6"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29704" name="Group 8"/>
          <p:cNvGrpSpPr/>
          <p:nvPr/>
        </p:nvGrpSpPr>
        <p:grpSpPr bwMode="auto">
          <a:xfrm>
            <a:off x="8465519" y="4728640"/>
            <a:ext cx="925513" cy="1139825"/>
            <a:chOff x="4358" y="2688"/>
            <a:chExt cx="583" cy="718"/>
          </a:xfrm>
          <a:noFill/>
        </p:grpSpPr>
        <p:sp>
          <p:nvSpPr>
            <p:cNvPr id="20641"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20642"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sp>
        <p:nvSpPr>
          <p:cNvPr id="20484" name="Text Box 12"/>
          <p:cNvSpPr txBox="1">
            <a:spLocks noChangeArrowheads="1"/>
          </p:cNvSpPr>
          <p:nvPr/>
        </p:nvSpPr>
        <p:spPr bwMode="auto">
          <a:xfrm>
            <a:off x="726976" y="579494"/>
            <a:ext cx="1030711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13,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4),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它的儿子不可能导致答案结点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因此结点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endParaRPr kumimoji="1" lang="zh-CN" altLang="en-US" sz="2400" dirty="0">
              <a:ea typeface="幼圆" panose="02010509060101010101" pitchFamily="49" charset="-122"/>
              <a:cs typeface="Arial" panose="020B0604020202020204" pitchFamily="34" charset="0"/>
            </a:endParaRPr>
          </a:p>
        </p:txBody>
      </p:sp>
      <p:grpSp>
        <p:nvGrpSpPr>
          <p:cNvPr id="20485" name="Group 13"/>
          <p:cNvGrpSpPr/>
          <p:nvPr/>
        </p:nvGrpSpPr>
        <p:grpSpPr bwMode="auto">
          <a:xfrm>
            <a:off x="6700215" y="1299640"/>
            <a:ext cx="2790825" cy="3810000"/>
            <a:chOff x="3246" y="528"/>
            <a:chExt cx="1758" cy="2400"/>
          </a:xfrm>
          <a:noFill/>
        </p:grpSpPr>
        <p:grpSp>
          <p:nvGrpSpPr>
            <p:cNvPr id="20614" name="Group 14"/>
            <p:cNvGrpSpPr/>
            <p:nvPr/>
          </p:nvGrpSpPr>
          <p:grpSpPr bwMode="auto">
            <a:xfrm>
              <a:off x="3744" y="1328"/>
              <a:ext cx="586" cy="645"/>
              <a:chOff x="4296" y="1344"/>
              <a:chExt cx="586" cy="623"/>
            </a:xfrm>
            <a:grpFill/>
          </p:grpSpPr>
          <p:sp>
            <p:nvSpPr>
              <p:cNvPr id="20638"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20639"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20615" name="Group 18"/>
            <p:cNvGrpSpPr/>
            <p:nvPr/>
          </p:nvGrpSpPr>
          <p:grpSpPr bwMode="auto">
            <a:xfrm>
              <a:off x="3246" y="528"/>
              <a:ext cx="1758" cy="2400"/>
              <a:chOff x="3246" y="528"/>
              <a:chExt cx="1758" cy="2400"/>
            </a:xfrm>
            <a:grpFill/>
          </p:grpSpPr>
          <p:grpSp>
            <p:nvGrpSpPr>
              <p:cNvPr id="20616" name="Group 19"/>
              <p:cNvGrpSpPr/>
              <p:nvPr/>
            </p:nvGrpSpPr>
            <p:grpSpPr bwMode="auto">
              <a:xfrm>
                <a:off x="3246" y="528"/>
                <a:ext cx="1758" cy="1679"/>
                <a:chOff x="3822" y="528"/>
                <a:chExt cx="1758" cy="1679"/>
              </a:xfrm>
              <a:grpFill/>
            </p:grpSpPr>
            <p:sp>
              <p:nvSpPr>
                <p:cNvPr id="20628"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0629" name="Group 21"/>
                <p:cNvGrpSpPr/>
                <p:nvPr/>
              </p:nvGrpSpPr>
              <p:grpSpPr bwMode="auto">
                <a:xfrm>
                  <a:off x="3858" y="1278"/>
                  <a:ext cx="870" cy="690"/>
                  <a:chOff x="3858" y="1278"/>
                  <a:chExt cx="870" cy="690"/>
                </a:xfrm>
                <a:grpFill/>
              </p:grpSpPr>
              <p:sp>
                <p:nvSpPr>
                  <p:cNvPr id="20635"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20636"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20630" name="Group 25"/>
                <p:cNvGrpSpPr/>
                <p:nvPr/>
              </p:nvGrpSpPr>
              <p:grpSpPr bwMode="auto">
                <a:xfrm>
                  <a:off x="4618" y="732"/>
                  <a:ext cx="818" cy="602"/>
                  <a:chOff x="4618" y="732"/>
                  <a:chExt cx="818" cy="602"/>
                </a:xfrm>
                <a:grpFill/>
              </p:grpSpPr>
              <p:sp>
                <p:nvSpPr>
                  <p:cNvPr id="20632"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20633"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206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20617" name="Line 30"/>
              <p:cNvSpPr>
                <a:spLocks noChangeShapeType="1"/>
              </p:cNvSpPr>
              <p:nvPr/>
            </p:nvSpPr>
            <p:spPr bwMode="auto">
              <a:xfrm flipV="1">
                <a:off x="3444" y="1337"/>
                <a:ext cx="708" cy="353"/>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0618" name="Group 31"/>
              <p:cNvGrpSpPr/>
              <p:nvPr/>
            </p:nvGrpSpPr>
            <p:grpSpPr bwMode="auto">
              <a:xfrm>
                <a:off x="4181" y="1967"/>
                <a:ext cx="628" cy="727"/>
                <a:chOff x="4733" y="1967"/>
                <a:chExt cx="628" cy="727"/>
              </a:xfrm>
              <a:grpFill/>
            </p:grpSpPr>
            <p:sp>
              <p:nvSpPr>
                <p:cNvPr id="20625"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0626"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20619" name="Group 35"/>
              <p:cNvGrpSpPr/>
              <p:nvPr/>
            </p:nvGrpSpPr>
            <p:grpSpPr bwMode="auto">
              <a:xfrm>
                <a:off x="3602" y="1980"/>
                <a:ext cx="580" cy="708"/>
                <a:chOff x="4154" y="1980"/>
                <a:chExt cx="580" cy="708"/>
              </a:xfrm>
              <a:grpFill/>
            </p:grpSpPr>
            <p:sp>
              <p:nvSpPr>
                <p:cNvPr id="20622"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0623"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06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06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29737" name="Line 41"/>
          <p:cNvSpPr>
            <a:spLocks noChangeShapeType="1"/>
          </p:cNvSpPr>
          <p:nvPr/>
        </p:nvSpPr>
        <p:spPr bwMode="auto">
          <a:xfrm flipV="1">
            <a:off x="8176590" y="2569640"/>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9738" name="Group 42"/>
          <p:cNvGrpSpPr/>
          <p:nvPr/>
        </p:nvGrpSpPr>
        <p:grpSpPr bwMode="auto">
          <a:xfrm>
            <a:off x="8886203" y="3604690"/>
            <a:ext cx="819150" cy="1123950"/>
            <a:chOff x="4623" y="1980"/>
            <a:chExt cx="516" cy="708"/>
          </a:xfrm>
          <a:noFill/>
        </p:grpSpPr>
        <p:sp>
          <p:nvSpPr>
            <p:cNvPr id="20611"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20612"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3" name="Text Box 45"/>
            <p:cNvSpPr txBox="1">
              <a:spLocks noChangeArrowheads="1"/>
            </p:cNvSpPr>
            <p:nvPr/>
          </p:nvSpPr>
          <p:spPr bwMode="auto">
            <a:xfrm>
              <a:off x="4623" y="200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9742" name="Text Box 46"/>
          <p:cNvSpPr txBox="1">
            <a:spLocks noChangeArrowheads="1"/>
          </p:cNvSpPr>
          <p:nvPr/>
        </p:nvSpPr>
        <p:spPr bwMode="auto">
          <a:xfrm>
            <a:off x="8938590" y="590005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endParaRPr kumimoji="1" lang="en-US" altLang="zh-CN" sz="2000">
              <a:solidFill>
                <a:srgbClr val="FF0000"/>
              </a:solidFill>
              <a:cs typeface="Arial" panose="020B0604020202020204" pitchFamily="34" charset="0"/>
            </a:endParaRPr>
          </a:p>
        </p:txBody>
      </p:sp>
      <p:graphicFrame>
        <p:nvGraphicFramePr>
          <p:cNvPr id="29743" name="Group 47"/>
          <p:cNvGraphicFramePr>
            <a:graphicFrameLocks noGrp="1"/>
          </p:cNvGraphicFramePr>
          <p:nvPr/>
        </p:nvGraphicFramePr>
        <p:xfrm>
          <a:off x="1198885" y="1944165"/>
          <a:ext cx="1434382" cy="1397392"/>
        </p:xfrm>
        <a:graphic>
          <a:graphicData uri="http://schemas.openxmlformats.org/drawingml/2006/table">
            <a:tbl>
              <a:tblPr/>
              <a:tblGrid>
                <a:gridCol w="358596"/>
                <a:gridCol w="358595"/>
                <a:gridCol w="358596"/>
                <a:gridCol w="358595"/>
              </a:tblGrid>
              <a:tr h="349348">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70" name="Group 74"/>
          <p:cNvGraphicFramePr>
            <a:graphicFrameLocks noGrp="1"/>
          </p:cNvGraphicFramePr>
          <p:nvPr/>
        </p:nvGraphicFramePr>
        <p:xfrm>
          <a:off x="1174420" y="4149080"/>
          <a:ext cx="1462088" cy="1341120"/>
        </p:xfrm>
        <a:graphic>
          <a:graphicData uri="http://schemas.openxmlformats.org/drawingml/2006/table">
            <a:tbl>
              <a:tblPr/>
              <a:tblGrid>
                <a:gridCol w="365522"/>
                <a:gridCol w="365522"/>
                <a:gridCol w="302104"/>
                <a:gridCol w="428940"/>
              </a:tblGrid>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97" name="Group 101"/>
          <p:cNvGraphicFramePr>
            <a:graphicFrameLocks noGrp="1"/>
          </p:cNvGraphicFramePr>
          <p:nvPr/>
        </p:nvGraphicFramePr>
        <p:xfrm>
          <a:off x="3684340" y="4104372"/>
          <a:ext cx="1394868" cy="1344993"/>
        </p:xfrm>
        <a:graphic>
          <a:graphicData uri="http://schemas.openxmlformats.org/drawingml/2006/table">
            <a:tbl>
              <a:tblPr/>
              <a:tblGrid>
                <a:gridCol w="348717"/>
                <a:gridCol w="348717"/>
                <a:gridCol w="348717"/>
                <a:gridCol w="348717"/>
              </a:tblGrid>
              <a:tr h="339153">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9824" name="Line 128"/>
          <p:cNvSpPr>
            <a:spLocks noChangeShapeType="1"/>
          </p:cNvSpPr>
          <p:nvPr/>
        </p:nvSpPr>
        <p:spPr bwMode="auto">
          <a:xfrm>
            <a:off x="1926827" y="3356992"/>
            <a:ext cx="1" cy="78686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825" name="Line 129"/>
          <p:cNvSpPr>
            <a:spLocks noChangeShapeType="1"/>
          </p:cNvSpPr>
          <p:nvPr/>
        </p:nvSpPr>
        <p:spPr bwMode="auto">
          <a:xfrm>
            <a:off x="2633267" y="4788979"/>
            <a:ext cx="105367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826" name="Group 130"/>
          <p:cNvGraphicFramePr>
            <a:graphicFrameLocks noGrp="1"/>
          </p:cNvGraphicFramePr>
          <p:nvPr/>
        </p:nvGraphicFramePr>
        <p:xfrm>
          <a:off x="3686191" y="1954482"/>
          <a:ext cx="1408688" cy="1387076"/>
        </p:xfrm>
        <a:graphic>
          <a:graphicData uri="http://schemas.openxmlformats.org/drawingml/2006/table">
            <a:tbl>
              <a:tblPr/>
              <a:tblGrid>
                <a:gridCol w="352172"/>
                <a:gridCol w="352172"/>
                <a:gridCol w="352172"/>
                <a:gridCol w="352172"/>
              </a:tblGrid>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9853" name="Line 157"/>
          <p:cNvSpPr>
            <a:spLocks noChangeShapeType="1"/>
          </p:cNvSpPr>
          <p:nvPr/>
        </p:nvSpPr>
        <p:spPr bwMode="auto">
          <a:xfrm flipV="1">
            <a:off x="2639660" y="3346777"/>
            <a:ext cx="1745605" cy="1442202"/>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854" name="Group 158"/>
          <p:cNvGrpSpPr/>
          <p:nvPr/>
        </p:nvGrpSpPr>
        <p:grpSpPr bwMode="auto">
          <a:xfrm>
            <a:off x="9591056" y="3604690"/>
            <a:ext cx="1039813" cy="1123950"/>
            <a:chOff x="4707" y="1968"/>
            <a:chExt cx="655" cy="708"/>
          </a:xfrm>
          <a:noFill/>
        </p:grpSpPr>
        <p:sp>
          <p:nvSpPr>
            <p:cNvPr id="20608"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20609"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0" name="Text Box 161"/>
            <p:cNvSpPr txBox="1">
              <a:spLocks noChangeArrowheads="1"/>
            </p:cNvSpPr>
            <p:nvPr/>
          </p:nvSpPr>
          <p:spPr bwMode="auto">
            <a:xfrm>
              <a:off x="4822" y="199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29858" name="Text Box 162"/>
          <p:cNvSpPr txBox="1">
            <a:spLocks noChangeArrowheads="1"/>
          </p:cNvSpPr>
          <p:nvPr/>
        </p:nvSpPr>
        <p:spPr bwMode="auto">
          <a:xfrm>
            <a:off x="9887177" y="4744920"/>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0602" name="Line 163"/>
          <p:cNvSpPr>
            <a:spLocks noChangeShapeType="1"/>
          </p:cNvSpPr>
          <p:nvPr/>
        </p:nvSpPr>
        <p:spPr bwMode="auto">
          <a:xfrm flipV="1">
            <a:off x="7538415" y="3593576"/>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3" name="Line 164"/>
          <p:cNvSpPr>
            <a:spLocks noChangeShapeType="1"/>
          </p:cNvSpPr>
          <p:nvPr/>
        </p:nvSpPr>
        <p:spPr bwMode="auto">
          <a:xfrm flipH="1" flipV="1">
            <a:off x="8214690" y="3595165"/>
            <a:ext cx="419100" cy="71437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29861" name="Group 165"/>
          <p:cNvGrpSpPr/>
          <p:nvPr/>
        </p:nvGrpSpPr>
        <p:grpSpPr bwMode="auto">
          <a:xfrm>
            <a:off x="9159039" y="3595167"/>
            <a:ext cx="371701" cy="1854724"/>
            <a:chOff x="4798" y="1974"/>
            <a:chExt cx="231" cy="1194"/>
          </a:xfrm>
          <a:noFill/>
        </p:grpSpPr>
        <p:sp>
          <p:nvSpPr>
            <p:cNvPr id="20606"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7"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29864" name="Line 168"/>
          <p:cNvSpPr>
            <a:spLocks noChangeShapeType="1"/>
          </p:cNvSpPr>
          <p:nvPr/>
        </p:nvSpPr>
        <p:spPr bwMode="auto">
          <a:xfrm flipH="1" flipV="1">
            <a:off x="9599006" y="3620571"/>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37"/>
                                        </p:tgtEl>
                                        <p:attrNameLst>
                                          <p:attrName>style.visibility</p:attrName>
                                        </p:attrNameLst>
                                      </p:cBhvr>
                                      <p:to>
                                        <p:strVal val="visible"/>
                                      </p:to>
                                    </p:set>
                                    <p:animEffect transition="in" filter="wipe(down)">
                                      <p:cBhvr>
                                        <p:cTn id="7" dur="500"/>
                                        <p:tgtEl>
                                          <p:spTgt spid="297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97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up)">
                                      <p:cBhvr>
                                        <p:cTn id="16" dur="500"/>
                                        <p:tgtEl>
                                          <p:spTgt spid="297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824"/>
                                        </p:tgtEl>
                                        <p:attrNameLst>
                                          <p:attrName>style.visibility</p:attrName>
                                        </p:attrNameLst>
                                      </p:cBhvr>
                                      <p:to>
                                        <p:strVal val="visible"/>
                                      </p:to>
                                    </p:set>
                                    <p:animEffect transition="in" filter="wipe(up)">
                                      <p:cBhvr>
                                        <p:cTn id="21" dur="500"/>
                                        <p:tgtEl>
                                          <p:spTgt spid="298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97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738"/>
                                        </p:tgtEl>
                                        <p:attrNameLst>
                                          <p:attrName>style.visibility</p:attrName>
                                        </p:attrNameLst>
                                      </p:cBhvr>
                                      <p:to>
                                        <p:strVal val="visible"/>
                                      </p:to>
                                    </p:set>
                                    <p:animEffect transition="in" filter="wipe(up)">
                                      <p:cBhvr>
                                        <p:cTn id="30" dur="500"/>
                                        <p:tgtEl>
                                          <p:spTgt spid="297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9704"/>
                                        </p:tgtEl>
                                        <p:attrNameLst>
                                          <p:attrName>style.visibility</p:attrName>
                                        </p:attrNameLst>
                                      </p:cBhvr>
                                      <p:to>
                                        <p:strVal val="visible"/>
                                      </p:to>
                                    </p:set>
                                    <p:animEffect transition="in" filter="wipe(up)">
                                      <p:cBhvr>
                                        <p:cTn id="35" dur="500"/>
                                        <p:tgtEl>
                                          <p:spTgt spid="297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825"/>
                                        </p:tgtEl>
                                        <p:attrNameLst>
                                          <p:attrName>style.visibility</p:attrName>
                                        </p:attrNameLst>
                                      </p:cBhvr>
                                      <p:to>
                                        <p:strVal val="visible"/>
                                      </p:to>
                                    </p:set>
                                    <p:animEffect transition="in" filter="wipe(left)">
                                      <p:cBhvr>
                                        <p:cTn id="40" dur="500"/>
                                        <p:tgtEl>
                                          <p:spTgt spid="2982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97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97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9861"/>
                                        </p:tgtEl>
                                        <p:attrNameLst>
                                          <p:attrName>style.visibility</p:attrName>
                                        </p:attrNameLst>
                                      </p:cBhvr>
                                      <p:to>
                                        <p:strVal val="visible"/>
                                      </p:to>
                                    </p:set>
                                    <p:animEffect transition="in" filter="wipe(down)">
                                      <p:cBhvr>
                                        <p:cTn id="53" dur="500"/>
                                        <p:tgtEl>
                                          <p:spTgt spid="298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9854"/>
                                        </p:tgtEl>
                                        <p:attrNameLst>
                                          <p:attrName>style.visibility</p:attrName>
                                        </p:attrNameLst>
                                      </p:cBhvr>
                                      <p:to>
                                        <p:strVal val="visible"/>
                                      </p:to>
                                    </p:set>
                                    <p:animEffect transition="in" filter="wipe(up)">
                                      <p:cBhvr>
                                        <p:cTn id="58" dur="500"/>
                                        <p:tgtEl>
                                          <p:spTgt spid="2985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9853"/>
                                        </p:tgtEl>
                                        <p:attrNameLst>
                                          <p:attrName>style.visibility</p:attrName>
                                        </p:attrNameLst>
                                      </p:cBhvr>
                                      <p:to>
                                        <p:strVal val="visible"/>
                                      </p:to>
                                    </p:set>
                                    <p:animEffect transition="in" filter="wipe(down)">
                                      <p:cBhvr>
                                        <p:cTn id="63" dur="500"/>
                                        <p:tgtEl>
                                          <p:spTgt spid="2985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298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985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9864"/>
                                        </p:tgtEl>
                                        <p:attrNameLst>
                                          <p:attrName>style.visibility</p:attrName>
                                        </p:attrNameLst>
                                      </p:cBhvr>
                                      <p:to>
                                        <p:strVal val="visible"/>
                                      </p:to>
                                    </p:set>
                                    <p:animEffect transition="in" filter="wipe(down)">
                                      <p:cBhvr>
                                        <p:cTn id="76" dur="500"/>
                                        <p:tgtEl>
                                          <p:spTgt spid="2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7" grpId="0" animBg="1"/>
      <p:bldP spid="29742" grpId="0" autoUpdateAnimBg="0"/>
      <p:bldP spid="29824" grpId="0" animBg="1"/>
      <p:bldP spid="29825" grpId="0" animBg="1"/>
      <p:bldP spid="29853" grpId="0" animBg="1"/>
      <p:bldP spid="29858" grpId="0" autoUpdateAnimBg="0"/>
      <p:bldP spid="298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404664"/>
            <a:ext cx="10729192" cy="1210673"/>
          </a:xfrm>
        </p:spPr>
        <p:txBody>
          <a:bodyPr>
            <a:normAutofit/>
          </a:bodyPr>
          <a:lstStyle/>
          <a:p>
            <a:r>
              <a:rPr kumimoji="1" lang="zh-CN" altLang="en-US" sz="2400" dirty="0"/>
              <a:t>结点</a:t>
            </a:r>
            <a:r>
              <a:rPr kumimoji="1" lang="en-US" altLang="zh-CN" sz="2400" dirty="0"/>
              <a:t>2</a:t>
            </a:r>
            <a:r>
              <a:rPr kumimoji="1" lang="zh-CN" altLang="en-US" sz="2400" dirty="0"/>
              <a:t>的所有儿子都不能导致答案棋盘格局</a:t>
            </a:r>
            <a:r>
              <a:rPr kumimoji="1" lang="en-US" altLang="zh-CN" sz="2400" dirty="0"/>
              <a:t>, </a:t>
            </a:r>
            <a:r>
              <a:rPr kumimoji="1" lang="zh-CN" altLang="en-US" sz="2400" dirty="0"/>
              <a:t>因此结点</a:t>
            </a:r>
            <a:r>
              <a:rPr kumimoji="1" lang="en-US" altLang="zh-CN" sz="2400" dirty="0"/>
              <a:t>2</a:t>
            </a:r>
            <a:r>
              <a:rPr kumimoji="1" lang="zh-CN" altLang="en-US" sz="2400" dirty="0"/>
              <a:t>也被杀死</a:t>
            </a:r>
            <a:r>
              <a:rPr kumimoji="1" lang="en-US" altLang="zh-CN" sz="2400" dirty="0"/>
              <a:t>; </a:t>
            </a:r>
            <a:r>
              <a:rPr kumimoji="1" lang="zh-CN" altLang="en-US" sz="2400" dirty="0"/>
              <a:t>再回溯到结点</a:t>
            </a:r>
            <a:r>
              <a:rPr kumimoji="1" lang="en-US" altLang="zh-CN" sz="2400" dirty="0"/>
              <a:t>1</a:t>
            </a:r>
            <a:r>
              <a:rPr kumimoji="1" lang="zh-CN" altLang="en-US" sz="2400" dirty="0"/>
              <a:t>生成结点</a:t>
            </a:r>
            <a:r>
              <a:rPr kumimoji="1" lang="en-US" altLang="zh-CN" sz="2400" dirty="0"/>
              <a:t>18, </a:t>
            </a:r>
            <a:r>
              <a:rPr kumimoji="1" lang="zh-CN" altLang="en-US" sz="2400" dirty="0"/>
              <a:t>路径变为</a:t>
            </a:r>
            <a:r>
              <a:rPr kumimoji="1" lang="en-US" altLang="zh-CN" sz="2400" dirty="0"/>
              <a:t>(2)</a:t>
            </a:r>
            <a:r>
              <a:rPr kumimoji="1" lang="zh-CN" altLang="en-US" sz="2400" dirty="0"/>
              <a:t>。</a:t>
            </a:r>
            <a:endParaRPr kumimoji="1"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grpSp>
        <p:nvGrpSpPr>
          <p:cNvPr id="5" name="Group 4"/>
          <p:cNvGrpSpPr/>
          <p:nvPr/>
        </p:nvGrpSpPr>
        <p:grpSpPr bwMode="auto">
          <a:xfrm>
            <a:off x="7350127" y="2990946"/>
            <a:ext cx="1585913" cy="1062038"/>
            <a:chOff x="4248" y="1394"/>
            <a:chExt cx="999" cy="669"/>
          </a:xfrm>
          <a:noFill/>
        </p:grpSpPr>
        <p:sp>
          <p:nvSpPr>
            <p:cNvPr id="6"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7"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9" name="Group 8"/>
          <p:cNvGrpSpPr/>
          <p:nvPr/>
        </p:nvGrpSpPr>
        <p:grpSpPr bwMode="auto">
          <a:xfrm>
            <a:off x="7585079" y="5177332"/>
            <a:ext cx="925513" cy="1139825"/>
            <a:chOff x="4358" y="2688"/>
            <a:chExt cx="583" cy="718"/>
          </a:xfrm>
          <a:noFill/>
        </p:grpSpPr>
        <p:sp>
          <p:nvSpPr>
            <p:cNvPr id="10"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11"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grpSp>
        <p:nvGrpSpPr>
          <p:cNvPr id="13" name="Group 13"/>
          <p:cNvGrpSpPr/>
          <p:nvPr/>
        </p:nvGrpSpPr>
        <p:grpSpPr bwMode="auto">
          <a:xfrm>
            <a:off x="5819775" y="1748332"/>
            <a:ext cx="2790825" cy="3810000"/>
            <a:chOff x="3246" y="528"/>
            <a:chExt cx="1758" cy="2400"/>
          </a:xfrm>
          <a:noFill/>
        </p:grpSpPr>
        <p:grpSp>
          <p:nvGrpSpPr>
            <p:cNvPr id="14" name="Group 14"/>
            <p:cNvGrpSpPr/>
            <p:nvPr/>
          </p:nvGrpSpPr>
          <p:grpSpPr bwMode="auto">
            <a:xfrm>
              <a:off x="3744" y="1328"/>
              <a:ext cx="586" cy="645"/>
              <a:chOff x="4296" y="1344"/>
              <a:chExt cx="586" cy="623"/>
            </a:xfrm>
            <a:grpFill/>
          </p:grpSpPr>
          <p:sp>
            <p:nvSpPr>
              <p:cNvPr id="38"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39"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15" name="Group 18"/>
            <p:cNvGrpSpPr/>
            <p:nvPr/>
          </p:nvGrpSpPr>
          <p:grpSpPr bwMode="auto">
            <a:xfrm>
              <a:off x="3246" y="528"/>
              <a:ext cx="1758" cy="2400"/>
              <a:chOff x="3246" y="528"/>
              <a:chExt cx="1758" cy="2400"/>
            </a:xfrm>
            <a:grpFill/>
          </p:grpSpPr>
          <p:grpSp>
            <p:nvGrpSpPr>
              <p:cNvPr id="16" name="Group 19"/>
              <p:cNvGrpSpPr/>
              <p:nvPr/>
            </p:nvGrpSpPr>
            <p:grpSpPr bwMode="auto">
              <a:xfrm>
                <a:off x="3246" y="528"/>
                <a:ext cx="1758" cy="1679"/>
                <a:chOff x="3822" y="528"/>
                <a:chExt cx="1758" cy="1679"/>
              </a:xfrm>
              <a:grpFill/>
            </p:grpSpPr>
            <p:sp>
              <p:nvSpPr>
                <p:cNvPr id="28"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9" name="Group 21"/>
                <p:cNvGrpSpPr/>
                <p:nvPr/>
              </p:nvGrpSpPr>
              <p:grpSpPr bwMode="auto">
                <a:xfrm>
                  <a:off x="3858" y="1278"/>
                  <a:ext cx="870" cy="690"/>
                  <a:chOff x="3858" y="1278"/>
                  <a:chExt cx="870" cy="690"/>
                </a:xfrm>
                <a:grpFill/>
              </p:grpSpPr>
              <p:sp>
                <p:nvSpPr>
                  <p:cNvPr id="35"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36"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30" name="Group 25"/>
                <p:cNvGrpSpPr/>
                <p:nvPr/>
              </p:nvGrpSpPr>
              <p:grpSpPr bwMode="auto">
                <a:xfrm>
                  <a:off x="4618" y="732"/>
                  <a:ext cx="818" cy="602"/>
                  <a:chOff x="4618" y="732"/>
                  <a:chExt cx="818" cy="602"/>
                </a:xfrm>
                <a:grpFill/>
              </p:grpSpPr>
              <p:sp>
                <p:nvSpPr>
                  <p:cNvPr id="32"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33"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17" name="Line 30"/>
              <p:cNvSpPr>
                <a:spLocks noChangeShapeType="1"/>
              </p:cNvSpPr>
              <p:nvPr/>
            </p:nvSpPr>
            <p:spPr bwMode="auto">
              <a:xfrm flipV="1">
                <a:off x="3444" y="1337"/>
                <a:ext cx="708" cy="353"/>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8" name="Group 31"/>
              <p:cNvGrpSpPr/>
              <p:nvPr/>
            </p:nvGrpSpPr>
            <p:grpSpPr bwMode="auto">
              <a:xfrm>
                <a:off x="4181" y="1967"/>
                <a:ext cx="628" cy="727"/>
                <a:chOff x="4733" y="1967"/>
                <a:chExt cx="628" cy="727"/>
              </a:xfrm>
              <a:grpFill/>
            </p:grpSpPr>
            <p:sp>
              <p:nvSpPr>
                <p:cNvPr id="25"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6"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19" name="Group 35"/>
              <p:cNvGrpSpPr/>
              <p:nvPr/>
            </p:nvGrpSpPr>
            <p:grpSpPr bwMode="auto">
              <a:xfrm>
                <a:off x="3602" y="1980"/>
                <a:ext cx="580" cy="708"/>
                <a:chOff x="4154" y="1980"/>
                <a:chExt cx="580" cy="708"/>
              </a:xfrm>
              <a:grpFill/>
            </p:grpSpPr>
            <p:sp>
              <p:nvSpPr>
                <p:cNvPr id="22"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3"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41" name="Line 41"/>
          <p:cNvSpPr>
            <a:spLocks noChangeShapeType="1"/>
          </p:cNvSpPr>
          <p:nvPr/>
        </p:nvSpPr>
        <p:spPr bwMode="auto">
          <a:xfrm flipV="1">
            <a:off x="7296150" y="3018332"/>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2" name="Group 42"/>
          <p:cNvGrpSpPr/>
          <p:nvPr/>
        </p:nvGrpSpPr>
        <p:grpSpPr bwMode="auto">
          <a:xfrm>
            <a:off x="7775576" y="4053382"/>
            <a:ext cx="882650" cy="1123950"/>
            <a:chOff x="4478" y="1980"/>
            <a:chExt cx="556" cy="708"/>
          </a:xfrm>
          <a:noFill/>
        </p:grpSpPr>
        <p:sp>
          <p:nvSpPr>
            <p:cNvPr id="43"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46" name="Text Box 46"/>
          <p:cNvSpPr txBox="1">
            <a:spLocks noChangeArrowheads="1"/>
          </p:cNvSpPr>
          <p:nvPr/>
        </p:nvSpPr>
        <p:spPr bwMode="auto">
          <a:xfrm>
            <a:off x="8058150" y="6348750"/>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endParaRPr kumimoji="1" lang="en-US" altLang="zh-CN" sz="2000">
              <a:solidFill>
                <a:srgbClr val="FF0000"/>
              </a:solidFill>
              <a:cs typeface="Arial" panose="020B0604020202020204" pitchFamily="34" charset="0"/>
            </a:endParaRPr>
          </a:p>
        </p:txBody>
      </p:sp>
      <p:grpSp>
        <p:nvGrpSpPr>
          <p:cNvPr id="47" name="Group 158"/>
          <p:cNvGrpSpPr/>
          <p:nvPr/>
        </p:nvGrpSpPr>
        <p:grpSpPr bwMode="auto">
          <a:xfrm>
            <a:off x="8710616" y="4053382"/>
            <a:ext cx="1093788" cy="1123950"/>
            <a:chOff x="4707" y="1968"/>
            <a:chExt cx="689" cy="708"/>
          </a:xfrm>
          <a:noFill/>
        </p:grpSpPr>
        <p:sp>
          <p:nvSpPr>
            <p:cNvPr id="48"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49"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51" name="Text Box 162"/>
          <p:cNvSpPr txBox="1">
            <a:spLocks noChangeArrowheads="1"/>
          </p:cNvSpPr>
          <p:nvPr/>
        </p:nvSpPr>
        <p:spPr bwMode="auto">
          <a:xfrm>
            <a:off x="9006737" y="519361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52" name="Line 163"/>
          <p:cNvSpPr>
            <a:spLocks noChangeShapeType="1"/>
          </p:cNvSpPr>
          <p:nvPr/>
        </p:nvSpPr>
        <p:spPr bwMode="auto">
          <a:xfrm flipV="1">
            <a:off x="6657975" y="4042268"/>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3" name="Line 164"/>
          <p:cNvSpPr>
            <a:spLocks noChangeShapeType="1"/>
          </p:cNvSpPr>
          <p:nvPr/>
        </p:nvSpPr>
        <p:spPr bwMode="auto">
          <a:xfrm flipH="1" flipV="1">
            <a:off x="7334250" y="4043857"/>
            <a:ext cx="419100" cy="71437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4" name="Group 165"/>
          <p:cNvGrpSpPr/>
          <p:nvPr/>
        </p:nvGrpSpPr>
        <p:grpSpPr bwMode="auto">
          <a:xfrm>
            <a:off x="8278599" y="4043859"/>
            <a:ext cx="371701" cy="1854724"/>
            <a:chOff x="4798" y="1974"/>
            <a:chExt cx="231" cy="1194"/>
          </a:xfrm>
          <a:noFill/>
        </p:grpSpPr>
        <p:sp>
          <p:nvSpPr>
            <p:cNvPr id="55"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6"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7" name="Line 168"/>
          <p:cNvSpPr>
            <a:spLocks noChangeShapeType="1"/>
          </p:cNvSpPr>
          <p:nvPr/>
        </p:nvSpPr>
        <p:spPr bwMode="auto">
          <a:xfrm flipH="1" flipV="1">
            <a:off x="8718566" y="4069263"/>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111" name="Group 4"/>
          <p:cNvGrpSpPr/>
          <p:nvPr/>
        </p:nvGrpSpPr>
        <p:grpSpPr bwMode="auto">
          <a:xfrm>
            <a:off x="8430364" y="2018562"/>
            <a:ext cx="2127250" cy="954088"/>
            <a:chOff x="4308" y="692"/>
            <a:chExt cx="1340" cy="601"/>
          </a:xfrm>
          <a:noFill/>
        </p:grpSpPr>
        <p:sp>
          <p:nvSpPr>
            <p:cNvPr id="112" name="Oval 5"/>
            <p:cNvSpPr>
              <a:spLocks noChangeArrowheads="1"/>
            </p:cNvSpPr>
            <p:nvPr/>
          </p:nvSpPr>
          <p:spPr bwMode="auto">
            <a:xfrm>
              <a:off x="5360" y="1017"/>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endParaRPr kumimoji="1" lang="en-US" altLang="zh-CN" sz="2000">
                <a:latin typeface="Arial" panose="020B0604020202020204" pitchFamily="34" charset="0"/>
                <a:cs typeface="Arial" panose="020B0604020202020204" pitchFamily="34" charset="0"/>
              </a:endParaRPr>
            </a:p>
          </p:txBody>
        </p:sp>
        <p:sp>
          <p:nvSpPr>
            <p:cNvPr id="113" name="Line 6"/>
            <p:cNvSpPr>
              <a:spLocks noChangeShapeType="1"/>
            </p:cNvSpPr>
            <p:nvPr/>
          </p:nvSpPr>
          <p:spPr bwMode="auto">
            <a:xfrm>
              <a:off x="4308" y="788"/>
              <a:ext cx="1196" cy="22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4"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endParaRPr lang="en-US" altLang="zh-CN" sz="2000" dirty="0">
                <a:solidFill>
                  <a:srgbClr val="006600"/>
                </a:solidFill>
                <a:cs typeface="Arial" panose="020B0604020202020204" pitchFamily="34" charset="0"/>
              </a:endParaRPr>
            </a:p>
          </p:txBody>
        </p:sp>
      </p:grpSp>
      <p:sp>
        <p:nvSpPr>
          <p:cNvPr id="115" name="Line 57"/>
          <p:cNvSpPr>
            <a:spLocks noChangeShapeType="1"/>
          </p:cNvSpPr>
          <p:nvPr/>
        </p:nvSpPr>
        <p:spPr bwMode="auto">
          <a:xfrm flipV="1">
            <a:off x="7343775" y="2174276"/>
            <a:ext cx="1038225" cy="440037"/>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 name="Group 58"/>
          <p:cNvGrpSpPr/>
          <p:nvPr/>
        </p:nvGrpSpPr>
        <p:grpSpPr bwMode="auto">
          <a:xfrm>
            <a:off x="9128126" y="2956224"/>
            <a:ext cx="1181100" cy="1084263"/>
            <a:chOff x="4440" y="1380"/>
            <a:chExt cx="744" cy="683"/>
          </a:xfrm>
          <a:noFill/>
        </p:grpSpPr>
        <p:sp>
          <p:nvSpPr>
            <p:cNvPr id="117" name="Oval 59"/>
            <p:cNvSpPr>
              <a:spLocks noChangeArrowheads="1"/>
            </p:cNvSpPr>
            <p:nvPr/>
          </p:nvSpPr>
          <p:spPr bwMode="auto">
            <a:xfrm>
              <a:off x="4470" y="1778"/>
              <a:ext cx="288" cy="285"/>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endParaRPr kumimoji="1" lang="en-US" altLang="zh-CN" sz="2000">
                <a:latin typeface="Arial" panose="020B0604020202020204" pitchFamily="34" charset="0"/>
                <a:cs typeface="Arial" panose="020B0604020202020204" pitchFamily="34" charset="0"/>
              </a:endParaRPr>
            </a:p>
          </p:txBody>
        </p:sp>
        <p:sp>
          <p:nvSpPr>
            <p:cNvPr id="118" name="Line 60"/>
            <p:cNvSpPr>
              <a:spLocks noChangeShapeType="1"/>
            </p:cNvSpPr>
            <p:nvPr/>
          </p:nvSpPr>
          <p:spPr bwMode="auto">
            <a:xfrm flipH="1">
              <a:off x="4676" y="1380"/>
              <a:ext cx="508"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9"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endParaRPr lang="en-US" altLang="zh-CN" sz="2000">
                <a:solidFill>
                  <a:srgbClr val="006600"/>
                </a:solidFill>
                <a:cs typeface="Arial" panose="020B0604020202020204" pitchFamily="34" charset="0"/>
              </a:endParaRPr>
            </a:p>
          </p:txBody>
        </p:sp>
      </p:grpSp>
      <p:grpSp>
        <p:nvGrpSpPr>
          <p:cNvPr id="120" name="Group 62"/>
          <p:cNvGrpSpPr/>
          <p:nvPr/>
        </p:nvGrpSpPr>
        <p:grpSpPr bwMode="auto">
          <a:xfrm>
            <a:off x="10165502" y="2973268"/>
            <a:ext cx="1117600" cy="1049338"/>
            <a:chOff x="5092" y="1401"/>
            <a:chExt cx="704" cy="661"/>
          </a:xfrm>
          <a:noFill/>
        </p:grpSpPr>
        <p:sp>
          <p:nvSpPr>
            <p:cNvPr id="121" name="Oval 63"/>
            <p:cNvSpPr>
              <a:spLocks noChangeArrowheads="1"/>
            </p:cNvSpPr>
            <p:nvPr/>
          </p:nvSpPr>
          <p:spPr bwMode="auto">
            <a:xfrm>
              <a:off x="5092" y="1789"/>
              <a:ext cx="288" cy="273"/>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endParaRPr kumimoji="1" lang="en-US" altLang="zh-CN" sz="2000">
                <a:latin typeface="Arial" panose="020B0604020202020204" pitchFamily="34" charset="0"/>
                <a:cs typeface="Arial" panose="020B0604020202020204" pitchFamily="34" charset="0"/>
              </a:endParaRPr>
            </a:p>
          </p:txBody>
        </p:sp>
        <p:sp>
          <p:nvSpPr>
            <p:cNvPr id="122" name="Line 64"/>
            <p:cNvSpPr>
              <a:spLocks noChangeShapeType="1"/>
            </p:cNvSpPr>
            <p:nvPr/>
          </p:nvSpPr>
          <p:spPr bwMode="auto">
            <a:xfrm>
              <a:off x="5232" y="1416"/>
              <a:ext cx="4" cy="375"/>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3" name="Text Box 65"/>
            <p:cNvSpPr txBox="1">
              <a:spLocks noChangeArrowheads="1"/>
            </p:cNvSpPr>
            <p:nvPr/>
          </p:nvSpPr>
          <p:spPr bwMode="auto">
            <a:xfrm>
              <a:off x="5256" y="1401"/>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endParaRPr lang="en-US" altLang="zh-CN" sz="2000" dirty="0">
                <a:solidFill>
                  <a:srgbClr val="006600"/>
                </a:solidFill>
                <a:cs typeface="Arial" panose="020B0604020202020204" pitchFamily="34" charset="0"/>
              </a:endParaRPr>
            </a:p>
          </p:txBody>
        </p:sp>
      </p:grpSp>
      <p:sp>
        <p:nvSpPr>
          <p:cNvPr id="124" name="Line 66"/>
          <p:cNvSpPr>
            <a:spLocks noChangeShapeType="1"/>
          </p:cNvSpPr>
          <p:nvPr/>
        </p:nvSpPr>
        <p:spPr bwMode="auto">
          <a:xfrm flipH="1" flipV="1">
            <a:off x="10385426" y="2975273"/>
            <a:ext cx="6350" cy="630238"/>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5" name="Line 67"/>
          <p:cNvSpPr>
            <a:spLocks noChangeShapeType="1"/>
          </p:cNvSpPr>
          <p:nvPr/>
        </p:nvSpPr>
        <p:spPr bwMode="auto">
          <a:xfrm flipV="1">
            <a:off x="9509126" y="2958850"/>
            <a:ext cx="808886" cy="633960"/>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6" name="Text Box 68"/>
          <p:cNvSpPr txBox="1">
            <a:spLocks noChangeArrowheads="1"/>
          </p:cNvSpPr>
          <p:nvPr/>
        </p:nvSpPr>
        <p:spPr bwMode="auto">
          <a:xfrm>
            <a:off x="9168093" y="406076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127" name="Text Box 69"/>
          <p:cNvSpPr txBox="1">
            <a:spLocks noChangeArrowheads="1"/>
          </p:cNvSpPr>
          <p:nvPr/>
        </p:nvSpPr>
        <p:spPr bwMode="auto">
          <a:xfrm>
            <a:off x="10163176" y="405159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132" name="Line 8"/>
          <p:cNvSpPr>
            <a:spLocks noChangeShapeType="1"/>
          </p:cNvSpPr>
          <p:nvPr/>
        </p:nvSpPr>
        <p:spPr bwMode="auto">
          <a:xfrm>
            <a:off x="2126514" y="3158224"/>
            <a:ext cx="76199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3" name="Text Box 70"/>
          <p:cNvSpPr txBox="1">
            <a:spLocks noChangeArrowheads="1"/>
          </p:cNvSpPr>
          <p:nvPr/>
        </p:nvSpPr>
        <p:spPr bwMode="auto">
          <a:xfrm>
            <a:off x="382943" y="1459523"/>
            <a:ext cx="670048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ts val="1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的儿子结点</a:t>
            </a:r>
            <a:r>
              <a:rPr kumimoji="1" lang="en-US" altLang="zh-CN" sz="2400" dirty="0">
                <a:ea typeface="幼圆" panose="02010509060101010101" pitchFamily="49" charset="-122"/>
                <a:cs typeface="Arial" panose="020B0604020202020204" pitchFamily="34" charset="0"/>
              </a:rPr>
              <a:t>19</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endParaRPr kumimoji="1" lang="zh-CN" altLang="en-US" sz="2400" dirty="0">
              <a:ea typeface="幼圆" panose="02010509060101010101" pitchFamily="49" charset="-122"/>
              <a:cs typeface="Arial" panose="020B0604020202020204" pitchFamily="34" charset="0"/>
            </a:endParaRPr>
          </a:p>
        </p:txBody>
      </p:sp>
      <p:graphicFrame>
        <p:nvGraphicFramePr>
          <p:cNvPr id="134" name="Group 76"/>
          <p:cNvGraphicFramePr>
            <a:graphicFrameLocks noGrp="1"/>
          </p:cNvGraphicFramePr>
          <p:nvPr/>
        </p:nvGraphicFramePr>
        <p:xfrm>
          <a:off x="833438" y="2506688"/>
          <a:ext cx="1293076" cy="1305980"/>
        </p:xfrm>
        <a:graphic>
          <a:graphicData uri="http://schemas.openxmlformats.org/drawingml/2006/table">
            <a:tbl>
              <a:tblPr/>
              <a:tblGrid>
                <a:gridCol w="323269"/>
                <a:gridCol w="323269"/>
                <a:gridCol w="323269"/>
                <a:gridCol w="323269"/>
              </a:tblGrid>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5" name="Group 103"/>
          <p:cNvGraphicFramePr>
            <a:graphicFrameLocks noGrp="1"/>
          </p:cNvGraphicFramePr>
          <p:nvPr/>
        </p:nvGraphicFramePr>
        <p:xfrm>
          <a:off x="2890838" y="2523642"/>
          <a:ext cx="1274760" cy="1289027"/>
        </p:xfrm>
        <a:graphic>
          <a:graphicData uri="http://schemas.openxmlformats.org/drawingml/2006/table">
            <a:tbl>
              <a:tblPr/>
              <a:tblGrid>
                <a:gridCol w="318690"/>
                <a:gridCol w="318690"/>
                <a:gridCol w="318690"/>
                <a:gridCol w="318690"/>
              </a:tblGrid>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704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6" name="Group 130"/>
          <p:cNvGraphicFramePr>
            <a:graphicFrameLocks noGrp="1"/>
          </p:cNvGraphicFramePr>
          <p:nvPr/>
        </p:nvGraphicFramePr>
        <p:xfrm>
          <a:off x="2890838" y="4525989"/>
          <a:ext cx="1274760" cy="1263383"/>
        </p:xfrm>
        <a:graphic>
          <a:graphicData uri="http://schemas.openxmlformats.org/drawingml/2006/table">
            <a:tbl>
              <a:tblPr/>
              <a:tblGrid>
                <a:gridCol w="318690"/>
                <a:gridCol w="318690"/>
                <a:gridCol w="318690"/>
                <a:gridCol w="318690"/>
              </a:tblGrid>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503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37" name="Line 157"/>
          <p:cNvSpPr>
            <a:spLocks noChangeShapeType="1"/>
          </p:cNvSpPr>
          <p:nvPr/>
        </p:nvSpPr>
        <p:spPr bwMode="auto">
          <a:xfrm>
            <a:off x="2128838" y="3501008"/>
            <a:ext cx="739774" cy="158417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up)">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up)">
                                      <p:cBhvr>
                                        <p:cTn id="25" dur="500"/>
                                        <p:tgtEl>
                                          <p:spTgt spid="1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left)">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wipe(up)">
                                      <p:cBhvr>
                                        <p:cTn id="48" dur="500"/>
                                        <p:tgtEl>
                                          <p:spTgt spid="12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down)">
                                      <p:cBhvr>
                                        <p:cTn id="57" dur="5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wipe(up)">
                                      <p:cBhvr>
                                        <p:cTn id="62" dur="500"/>
                                        <p:tgtEl>
                                          <p:spTgt spid="13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4" grpId="0" animBg="1"/>
      <p:bldP spid="125" grpId="0" animBg="1"/>
      <p:bldP spid="126" grpId="0" autoUpdateAnimBg="0"/>
      <p:bldP spid="127" grpId="0" autoUpdateAnimBg="0"/>
      <p:bldP spid="132" grpId="0" animBg="1"/>
      <p:bldP spid="133" grpId="0" autoUpdateAnimBg="0"/>
      <p:bldP spid="1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Text Box 12"/>
          <p:cNvSpPr txBox="1">
            <a:spLocks noChangeArrowheads="1"/>
          </p:cNvSpPr>
          <p:nvPr/>
        </p:nvSpPr>
        <p:spPr bwMode="auto">
          <a:xfrm>
            <a:off x="669665" y="332653"/>
            <a:ext cx="1030711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  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29,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29</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a:t>
            </a:r>
            <a:endParaRPr kumimoji="1" lang="zh-CN" altLang="en-US" sz="2400" dirty="0">
              <a:ea typeface="幼圆" panose="02010509060101010101" pitchFamily="49" charset="-122"/>
              <a:cs typeface="Arial" panose="020B0604020202020204" pitchFamily="34" charset="0"/>
            </a:endParaRPr>
          </a:p>
          <a:p>
            <a:pPr marL="228600" indent="-228600" eaLnBrk="1" hangingPunct="1">
              <a:lnSpc>
                <a:spcPct val="110000"/>
              </a:lnSpc>
              <a:spcBef>
                <a:spcPct val="50000"/>
              </a:spcBef>
              <a:buClr>
                <a:srgbClr val="1E5293"/>
              </a:buClr>
              <a:buSzPct val="70000"/>
              <a:buFont typeface="Wingdings" panose="05000000000000000000" pitchFamily="2" charset="2"/>
              <a:buChar char="l"/>
            </a:pPr>
            <a:endParaRPr kumimoji="1" lang="zh-CN" altLang="en-US" sz="2400" dirty="0">
              <a:ea typeface="幼圆" panose="02010509060101010101" pitchFamily="49" charset="-122"/>
              <a:cs typeface="Arial" panose="020B0604020202020204" pitchFamily="34" charset="0"/>
            </a:endParaRPr>
          </a:p>
        </p:txBody>
      </p:sp>
      <p:grpSp>
        <p:nvGrpSpPr>
          <p:cNvPr id="6" name="Group 4"/>
          <p:cNvGrpSpPr/>
          <p:nvPr/>
        </p:nvGrpSpPr>
        <p:grpSpPr bwMode="auto">
          <a:xfrm>
            <a:off x="6494894" y="3036606"/>
            <a:ext cx="1585913" cy="1062038"/>
            <a:chOff x="4248" y="1394"/>
            <a:chExt cx="999" cy="669"/>
          </a:xfrm>
          <a:noFill/>
        </p:grpSpPr>
        <p:sp>
          <p:nvSpPr>
            <p:cNvPr id="7"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10" name="Group 8"/>
          <p:cNvGrpSpPr/>
          <p:nvPr/>
        </p:nvGrpSpPr>
        <p:grpSpPr bwMode="auto">
          <a:xfrm>
            <a:off x="6729846" y="5222992"/>
            <a:ext cx="925513" cy="1139825"/>
            <a:chOff x="4358" y="2688"/>
            <a:chExt cx="583" cy="718"/>
          </a:xfrm>
          <a:noFill/>
        </p:grpSpPr>
        <p:sp>
          <p:nvSpPr>
            <p:cNvPr id="11"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grpSp>
        <p:nvGrpSpPr>
          <p:cNvPr id="14" name="Group 13"/>
          <p:cNvGrpSpPr/>
          <p:nvPr/>
        </p:nvGrpSpPr>
        <p:grpSpPr bwMode="auto">
          <a:xfrm>
            <a:off x="4964542" y="1793992"/>
            <a:ext cx="2790825" cy="3810000"/>
            <a:chOff x="3246" y="528"/>
            <a:chExt cx="1758" cy="2400"/>
          </a:xfrm>
          <a:noFill/>
        </p:grpSpPr>
        <p:grpSp>
          <p:nvGrpSpPr>
            <p:cNvPr id="15" name="Group 14"/>
            <p:cNvGrpSpPr/>
            <p:nvPr/>
          </p:nvGrpSpPr>
          <p:grpSpPr bwMode="auto">
            <a:xfrm>
              <a:off x="3744" y="1328"/>
              <a:ext cx="586" cy="645"/>
              <a:chOff x="4296" y="1344"/>
              <a:chExt cx="586" cy="623"/>
            </a:xfrm>
            <a:grpFill/>
          </p:grpSpPr>
          <p:sp>
            <p:nvSpPr>
              <p:cNvPr id="39"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40"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1"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16" name="Group 18"/>
            <p:cNvGrpSpPr/>
            <p:nvPr/>
          </p:nvGrpSpPr>
          <p:grpSpPr bwMode="auto">
            <a:xfrm>
              <a:off x="3246" y="528"/>
              <a:ext cx="1758" cy="2400"/>
              <a:chOff x="3246" y="528"/>
              <a:chExt cx="1758" cy="2400"/>
            </a:xfrm>
            <a:grpFill/>
          </p:grpSpPr>
          <p:grpSp>
            <p:nvGrpSpPr>
              <p:cNvPr id="17" name="Group 19"/>
              <p:cNvGrpSpPr/>
              <p:nvPr/>
            </p:nvGrpSpPr>
            <p:grpSpPr bwMode="auto">
              <a:xfrm>
                <a:off x="3246" y="528"/>
                <a:ext cx="1758" cy="1679"/>
                <a:chOff x="3822" y="528"/>
                <a:chExt cx="1758" cy="1679"/>
              </a:xfrm>
              <a:grpFill/>
            </p:grpSpPr>
            <p:sp>
              <p:nvSpPr>
                <p:cNvPr id="29"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30" name="Group 21"/>
                <p:cNvGrpSpPr/>
                <p:nvPr/>
              </p:nvGrpSpPr>
              <p:grpSpPr bwMode="auto">
                <a:xfrm>
                  <a:off x="3858" y="1278"/>
                  <a:ext cx="870" cy="690"/>
                  <a:chOff x="3858" y="1278"/>
                  <a:chExt cx="870" cy="690"/>
                </a:xfrm>
                <a:grpFill/>
              </p:grpSpPr>
              <p:sp>
                <p:nvSpPr>
                  <p:cNvPr id="36"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37"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8"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31" name="Group 25"/>
                <p:cNvGrpSpPr/>
                <p:nvPr/>
              </p:nvGrpSpPr>
              <p:grpSpPr bwMode="auto">
                <a:xfrm>
                  <a:off x="4618" y="732"/>
                  <a:ext cx="818" cy="602"/>
                  <a:chOff x="4618" y="732"/>
                  <a:chExt cx="818" cy="602"/>
                </a:xfrm>
                <a:grpFill/>
              </p:grpSpPr>
              <p:sp>
                <p:nvSpPr>
                  <p:cNvPr id="33"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34"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32"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18" name="Line 30"/>
              <p:cNvSpPr>
                <a:spLocks noChangeShapeType="1"/>
              </p:cNvSpPr>
              <p:nvPr/>
            </p:nvSpPr>
            <p:spPr bwMode="auto">
              <a:xfrm flipV="1">
                <a:off x="3451" y="1337"/>
                <a:ext cx="701" cy="360"/>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9" name="Group 31"/>
              <p:cNvGrpSpPr/>
              <p:nvPr/>
            </p:nvGrpSpPr>
            <p:grpSpPr bwMode="auto">
              <a:xfrm>
                <a:off x="4181" y="1967"/>
                <a:ext cx="628" cy="727"/>
                <a:chOff x="4733" y="1967"/>
                <a:chExt cx="628" cy="727"/>
              </a:xfrm>
              <a:grpFill/>
            </p:grpSpPr>
            <p:sp>
              <p:nvSpPr>
                <p:cNvPr id="26"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7"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8"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20" name="Group 35"/>
              <p:cNvGrpSpPr/>
              <p:nvPr/>
            </p:nvGrpSpPr>
            <p:grpSpPr bwMode="auto">
              <a:xfrm>
                <a:off x="3602" y="1980"/>
                <a:ext cx="580" cy="708"/>
                <a:chOff x="4154" y="1980"/>
                <a:chExt cx="580" cy="708"/>
              </a:xfrm>
              <a:grpFill/>
            </p:grpSpPr>
            <p:sp>
              <p:nvSpPr>
                <p:cNvPr id="23"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4"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5"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1"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2"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42" name="Line 41"/>
          <p:cNvSpPr>
            <a:spLocks noChangeShapeType="1"/>
          </p:cNvSpPr>
          <p:nvPr/>
        </p:nvSpPr>
        <p:spPr bwMode="auto">
          <a:xfrm flipV="1">
            <a:off x="6440917" y="3063992"/>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3" name="Group 42"/>
          <p:cNvGrpSpPr/>
          <p:nvPr/>
        </p:nvGrpSpPr>
        <p:grpSpPr bwMode="auto">
          <a:xfrm>
            <a:off x="6920343" y="4099042"/>
            <a:ext cx="882650" cy="1123950"/>
            <a:chOff x="4478" y="1980"/>
            <a:chExt cx="556" cy="708"/>
          </a:xfrm>
          <a:noFill/>
        </p:grpSpPr>
        <p:sp>
          <p:nvSpPr>
            <p:cNvPr id="44"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5"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6"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47" name="Text Box 46"/>
          <p:cNvSpPr txBox="1">
            <a:spLocks noChangeArrowheads="1"/>
          </p:cNvSpPr>
          <p:nvPr/>
        </p:nvSpPr>
        <p:spPr bwMode="auto">
          <a:xfrm>
            <a:off x="7217206" y="6381866"/>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nvGrpSpPr>
          <p:cNvPr id="48" name="Group 158"/>
          <p:cNvGrpSpPr/>
          <p:nvPr/>
        </p:nvGrpSpPr>
        <p:grpSpPr bwMode="auto">
          <a:xfrm>
            <a:off x="7855383" y="4099042"/>
            <a:ext cx="1093788" cy="1123950"/>
            <a:chOff x="4707" y="1968"/>
            <a:chExt cx="689" cy="708"/>
          </a:xfrm>
          <a:noFill/>
        </p:grpSpPr>
        <p:sp>
          <p:nvSpPr>
            <p:cNvPr id="49"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50"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1"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52" name="Text Box 162"/>
          <p:cNvSpPr txBox="1">
            <a:spLocks noChangeArrowheads="1"/>
          </p:cNvSpPr>
          <p:nvPr/>
        </p:nvSpPr>
        <p:spPr bwMode="auto">
          <a:xfrm>
            <a:off x="8151504" y="523927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53" name="Line 163"/>
          <p:cNvSpPr>
            <a:spLocks noChangeShapeType="1"/>
          </p:cNvSpPr>
          <p:nvPr/>
        </p:nvSpPr>
        <p:spPr bwMode="auto">
          <a:xfrm flipV="1">
            <a:off x="5802742" y="4087928"/>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4" name="Line 164"/>
          <p:cNvSpPr>
            <a:spLocks noChangeShapeType="1"/>
          </p:cNvSpPr>
          <p:nvPr/>
        </p:nvSpPr>
        <p:spPr bwMode="auto">
          <a:xfrm flipH="1" flipV="1">
            <a:off x="6466317" y="4097257"/>
            <a:ext cx="431800" cy="70663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5" name="Group 165"/>
          <p:cNvGrpSpPr/>
          <p:nvPr/>
        </p:nvGrpSpPr>
        <p:grpSpPr bwMode="auto">
          <a:xfrm>
            <a:off x="7423366" y="4089519"/>
            <a:ext cx="371701" cy="1854724"/>
            <a:chOff x="4798" y="1974"/>
            <a:chExt cx="231" cy="1194"/>
          </a:xfrm>
          <a:noFill/>
        </p:grpSpPr>
        <p:sp>
          <p:nvSpPr>
            <p:cNvPr id="56"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7"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8" name="Line 168"/>
          <p:cNvSpPr>
            <a:spLocks noChangeShapeType="1"/>
          </p:cNvSpPr>
          <p:nvPr/>
        </p:nvSpPr>
        <p:spPr bwMode="auto">
          <a:xfrm flipH="1" flipV="1">
            <a:off x="7863333" y="4114923"/>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9" name="Group 4"/>
          <p:cNvGrpSpPr/>
          <p:nvPr/>
        </p:nvGrpSpPr>
        <p:grpSpPr bwMode="auto">
          <a:xfrm>
            <a:off x="7575131" y="2064222"/>
            <a:ext cx="2127250" cy="954088"/>
            <a:chOff x="4308" y="692"/>
            <a:chExt cx="1340" cy="601"/>
          </a:xfrm>
          <a:noFill/>
        </p:grpSpPr>
        <p:sp>
          <p:nvSpPr>
            <p:cNvPr id="60" name="Oval 5"/>
            <p:cNvSpPr>
              <a:spLocks noChangeArrowheads="1"/>
            </p:cNvSpPr>
            <p:nvPr/>
          </p:nvSpPr>
          <p:spPr bwMode="auto">
            <a:xfrm>
              <a:off x="5360" y="1017"/>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endParaRPr kumimoji="1" lang="en-US" altLang="zh-CN" sz="2000">
                <a:latin typeface="Arial" panose="020B0604020202020204" pitchFamily="34" charset="0"/>
                <a:cs typeface="Arial" panose="020B0604020202020204" pitchFamily="34" charset="0"/>
              </a:endParaRPr>
            </a:p>
          </p:txBody>
        </p:sp>
        <p:sp>
          <p:nvSpPr>
            <p:cNvPr id="61" name="Line 6"/>
            <p:cNvSpPr>
              <a:spLocks noChangeShapeType="1"/>
            </p:cNvSpPr>
            <p:nvPr/>
          </p:nvSpPr>
          <p:spPr bwMode="auto">
            <a:xfrm>
              <a:off x="4308" y="788"/>
              <a:ext cx="1196" cy="22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endParaRPr lang="en-US" altLang="zh-CN" sz="2000" dirty="0">
                <a:solidFill>
                  <a:srgbClr val="006600"/>
                </a:solidFill>
                <a:cs typeface="Arial" panose="020B0604020202020204" pitchFamily="34" charset="0"/>
              </a:endParaRPr>
            </a:p>
          </p:txBody>
        </p:sp>
      </p:grpSp>
      <p:sp>
        <p:nvSpPr>
          <p:cNvPr id="63" name="Line 57"/>
          <p:cNvSpPr>
            <a:spLocks noChangeShapeType="1"/>
          </p:cNvSpPr>
          <p:nvPr/>
        </p:nvSpPr>
        <p:spPr bwMode="auto">
          <a:xfrm flipV="1">
            <a:off x="6494894" y="2219935"/>
            <a:ext cx="1031873" cy="420193"/>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4" name="Group 58"/>
          <p:cNvGrpSpPr/>
          <p:nvPr/>
        </p:nvGrpSpPr>
        <p:grpSpPr bwMode="auto">
          <a:xfrm>
            <a:off x="8272893" y="3001884"/>
            <a:ext cx="1181100" cy="1084263"/>
            <a:chOff x="4440" y="1380"/>
            <a:chExt cx="744" cy="683"/>
          </a:xfrm>
          <a:noFill/>
        </p:grpSpPr>
        <p:sp>
          <p:nvSpPr>
            <p:cNvPr id="65" name="Oval 59"/>
            <p:cNvSpPr>
              <a:spLocks noChangeArrowheads="1"/>
            </p:cNvSpPr>
            <p:nvPr/>
          </p:nvSpPr>
          <p:spPr bwMode="auto">
            <a:xfrm>
              <a:off x="4470" y="1778"/>
              <a:ext cx="288" cy="285"/>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endParaRPr kumimoji="1" lang="en-US" altLang="zh-CN" sz="2000">
                <a:latin typeface="Arial" panose="020B0604020202020204" pitchFamily="34" charset="0"/>
                <a:cs typeface="Arial" panose="020B0604020202020204" pitchFamily="34" charset="0"/>
              </a:endParaRPr>
            </a:p>
          </p:txBody>
        </p:sp>
        <p:sp>
          <p:nvSpPr>
            <p:cNvPr id="66" name="Line 60"/>
            <p:cNvSpPr>
              <a:spLocks noChangeShapeType="1"/>
            </p:cNvSpPr>
            <p:nvPr/>
          </p:nvSpPr>
          <p:spPr bwMode="auto">
            <a:xfrm flipH="1">
              <a:off x="4676" y="1380"/>
              <a:ext cx="508"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7"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endParaRPr lang="en-US" altLang="zh-CN" sz="2000">
                <a:solidFill>
                  <a:srgbClr val="006600"/>
                </a:solidFill>
                <a:cs typeface="Arial" panose="020B0604020202020204" pitchFamily="34" charset="0"/>
              </a:endParaRPr>
            </a:p>
          </p:txBody>
        </p:sp>
      </p:grpSp>
      <p:grpSp>
        <p:nvGrpSpPr>
          <p:cNvPr id="68" name="Group 62"/>
          <p:cNvGrpSpPr/>
          <p:nvPr/>
        </p:nvGrpSpPr>
        <p:grpSpPr bwMode="auto">
          <a:xfrm>
            <a:off x="9310269" y="3042739"/>
            <a:ext cx="1016000" cy="1025525"/>
            <a:chOff x="5092" y="1416"/>
            <a:chExt cx="640" cy="646"/>
          </a:xfrm>
          <a:noFill/>
        </p:grpSpPr>
        <p:sp>
          <p:nvSpPr>
            <p:cNvPr id="69" name="Oval 63"/>
            <p:cNvSpPr>
              <a:spLocks noChangeArrowheads="1"/>
            </p:cNvSpPr>
            <p:nvPr/>
          </p:nvSpPr>
          <p:spPr bwMode="auto">
            <a:xfrm>
              <a:off x="5092" y="1789"/>
              <a:ext cx="288" cy="273"/>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endParaRPr kumimoji="1" lang="en-US" altLang="zh-CN" sz="2000">
                <a:latin typeface="Arial" panose="020B0604020202020204" pitchFamily="34" charset="0"/>
                <a:cs typeface="Arial" panose="020B0604020202020204" pitchFamily="34" charset="0"/>
              </a:endParaRPr>
            </a:p>
          </p:txBody>
        </p:sp>
        <p:sp>
          <p:nvSpPr>
            <p:cNvPr id="70" name="Line 64"/>
            <p:cNvSpPr>
              <a:spLocks noChangeShapeType="1"/>
            </p:cNvSpPr>
            <p:nvPr/>
          </p:nvSpPr>
          <p:spPr bwMode="auto">
            <a:xfrm>
              <a:off x="5232" y="1416"/>
              <a:ext cx="4" cy="375"/>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1" name="Text Box 65"/>
            <p:cNvSpPr txBox="1">
              <a:spLocks noChangeArrowheads="1"/>
            </p:cNvSpPr>
            <p:nvPr/>
          </p:nvSpPr>
          <p:spPr bwMode="auto">
            <a:xfrm>
              <a:off x="5192" y="1456"/>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endParaRPr lang="en-US" altLang="zh-CN" sz="2000" dirty="0">
                <a:solidFill>
                  <a:srgbClr val="006600"/>
                </a:solidFill>
                <a:cs typeface="Arial" panose="020B0604020202020204" pitchFamily="34" charset="0"/>
              </a:endParaRPr>
            </a:p>
          </p:txBody>
        </p:sp>
      </p:grpSp>
      <p:sp>
        <p:nvSpPr>
          <p:cNvPr id="72" name="Line 66"/>
          <p:cNvSpPr>
            <a:spLocks noChangeShapeType="1"/>
          </p:cNvSpPr>
          <p:nvPr/>
        </p:nvSpPr>
        <p:spPr bwMode="auto">
          <a:xfrm flipH="1" flipV="1">
            <a:off x="9530193" y="3020933"/>
            <a:ext cx="6350" cy="630238"/>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3" name="Line 67"/>
          <p:cNvSpPr>
            <a:spLocks noChangeShapeType="1"/>
          </p:cNvSpPr>
          <p:nvPr/>
        </p:nvSpPr>
        <p:spPr bwMode="auto">
          <a:xfrm flipV="1">
            <a:off x="8653893" y="3004510"/>
            <a:ext cx="808886" cy="633960"/>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4" name="Text Box 68"/>
          <p:cNvSpPr txBox="1">
            <a:spLocks noChangeArrowheads="1"/>
          </p:cNvSpPr>
          <p:nvPr/>
        </p:nvSpPr>
        <p:spPr bwMode="auto">
          <a:xfrm>
            <a:off x="8312860" y="410642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75" name="Text Box 69"/>
          <p:cNvSpPr txBox="1">
            <a:spLocks noChangeArrowheads="1"/>
          </p:cNvSpPr>
          <p:nvPr/>
        </p:nvSpPr>
        <p:spPr bwMode="auto">
          <a:xfrm>
            <a:off x="9307943" y="409725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nvGrpSpPr>
          <p:cNvPr id="76" name="Group 184"/>
          <p:cNvGrpSpPr/>
          <p:nvPr/>
        </p:nvGrpSpPr>
        <p:grpSpPr bwMode="auto">
          <a:xfrm>
            <a:off x="9603241" y="3017760"/>
            <a:ext cx="1497013" cy="1068388"/>
            <a:chOff x="4796" y="983"/>
            <a:chExt cx="943" cy="673"/>
          </a:xfrm>
          <a:noFill/>
        </p:grpSpPr>
        <p:sp>
          <p:nvSpPr>
            <p:cNvPr id="77" name="Oval 185"/>
            <p:cNvSpPr>
              <a:spLocks noChangeArrowheads="1"/>
            </p:cNvSpPr>
            <p:nvPr/>
          </p:nvSpPr>
          <p:spPr bwMode="auto">
            <a:xfrm>
              <a:off x="5352" y="1368"/>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29</a:t>
              </a:r>
              <a:endParaRPr kumimoji="1" lang="en-US" altLang="zh-CN" sz="2000">
                <a:latin typeface="Arial" panose="020B0604020202020204" pitchFamily="34" charset="0"/>
                <a:cs typeface="Arial" panose="020B0604020202020204" pitchFamily="34" charset="0"/>
              </a:endParaRPr>
            </a:p>
          </p:txBody>
        </p:sp>
        <p:sp>
          <p:nvSpPr>
            <p:cNvPr id="78" name="Line 186"/>
            <p:cNvSpPr>
              <a:spLocks noChangeShapeType="1"/>
            </p:cNvSpPr>
            <p:nvPr/>
          </p:nvSpPr>
          <p:spPr bwMode="auto">
            <a:xfrm>
              <a:off x="4796" y="983"/>
              <a:ext cx="702" cy="3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Text Box 187"/>
            <p:cNvSpPr txBox="1">
              <a:spLocks noChangeArrowheads="1"/>
            </p:cNvSpPr>
            <p:nvPr/>
          </p:nvSpPr>
          <p:spPr bwMode="auto">
            <a:xfrm>
              <a:off x="5187" y="1039"/>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4</a:t>
              </a:r>
              <a:endParaRPr lang="en-US" altLang="zh-CN" sz="2000" dirty="0">
                <a:solidFill>
                  <a:srgbClr val="006600"/>
                </a:solidFill>
                <a:cs typeface="Arial" panose="020B0604020202020204" pitchFamily="34" charset="0"/>
              </a:endParaRPr>
            </a:p>
          </p:txBody>
        </p:sp>
      </p:grpSp>
      <p:graphicFrame>
        <p:nvGraphicFramePr>
          <p:cNvPr id="80" name="Group 4"/>
          <p:cNvGraphicFramePr>
            <a:graphicFrameLocks noGrp="1"/>
          </p:cNvGraphicFramePr>
          <p:nvPr/>
        </p:nvGraphicFramePr>
        <p:xfrm>
          <a:off x="911312" y="2120738"/>
          <a:ext cx="1295400" cy="1237436"/>
        </p:xfrm>
        <a:graphic>
          <a:graphicData uri="http://schemas.openxmlformats.org/drawingml/2006/table">
            <a:tbl>
              <a:tblPr/>
              <a:tblGrid>
                <a:gridCol w="323850"/>
                <a:gridCol w="323850"/>
                <a:gridCol w="323850"/>
                <a:gridCol w="323850"/>
              </a:tblGrid>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81" name="Group 101"/>
          <p:cNvGraphicFramePr>
            <a:graphicFrameLocks noGrp="1"/>
          </p:cNvGraphicFramePr>
          <p:nvPr/>
        </p:nvGraphicFramePr>
        <p:xfrm>
          <a:off x="923219" y="3829317"/>
          <a:ext cx="1295400" cy="1237436"/>
        </p:xfrm>
        <a:graphic>
          <a:graphicData uri="http://schemas.openxmlformats.org/drawingml/2006/table">
            <a:tbl>
              <a:tblPr/>
              <a:tblGrid>
                <a:gridCol w="323850"/>
                <a:gridCol w="323850"/>
                <a:gridCol w="323850"/>
                <a:gridCol w="323850"/>
              </a:tblGrid>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82" name="Text Box 182"/>
          <p:cNvSpPr txBox="1">
            <a:spLocks noChangeArrowheads="1"/>
          </p:cNvSpPr>
          <p:nvPr/>
        </p:nvSpPr>
        <p:spPr bwMode="auto">
          <a:xfrm>
            <a:off x="694143" y="778752"/>
            <a:ext cx="6573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cs typeface="Arial" panose="020B0604020202020204" pitchFamily="34" charset="0"/>
              </a:rPr>
              <a:t>29</a:t>
            </a:r>
            <a:r>
              <a:rPr kumimoji="1" lang="zh-CN" altLang="en-US" sz="2400" dirty="0">
                <a:cs typeface="Arial" panose="020B0604020202020204" pitchFamily="34" charset="0"/>
              </a:rPr>
              <a:t>生成结点</a:t>
            </a:r>
            <a:r>
              <a:rPr kumimoji="1" lang="en-US" altLang="zh-CN" sz="2400" dirty="0">
                <a:cs typeface="Arial" panose="020B0604020202020204" pitchFamily="34" charset="0"/>
              </a:rPr>
              <a:t>30, </a:t>
            </a:r>
            <a:r>
              <a:rPr kumimoji="1" lang="zh-CN" altLang="en-US" sz="2400" dirty="0">
                <a:cs typeface="Arial" panose="020B0604020202020204" pitchFamily="34" charset="0"/>
              </a:rPr>
              <a:t>路径变为</a:t>
            </a:r>
            <a:r>
              <a:rPr kumimoji="1" lang="en-US" altLang="zh-CN" sz="2400" dirty="0">
                <a:cs typeface="Arial" panose="020B0604020202020204" pitchFamily="34" charset="0"/>
              </a:rPr>
              <a:t>(2,4,1)</a:t>
            </a:r>
            <a:r>
              <a:rPr kumimoji="1" lang="zh-CN" altLang="en-US" sz="2400" dirty="0">
                <a:cs typeface="Arial" panose="020B0604020202020204" pitchFamily="34" charset="0"/>
              </a:rPr>
              <a:t>。</a:t>
            </a:r>
            <a:endParaRPr kumimoji="1" lang="zh-CN" altLang="en-US" sz="2400" dirty="0">
              <a:cs typeface="Arial" panose="020B0604020202020204" pitchFamily="34" charset="0"/>
            </a:endParaRPr>
          </a:p>
        </p:txBody>
      </p:sp>
      <p:sp>
        <p:nvSpPr>
          <p:cNvPr id="83" name="Line 192"/>
          <p:cNvSpPr>
            <a:spLocks noChangeShapeType="1"/>
          </p:cNvSpPr>
          <p:nvPr/>
        </p:nvSpPr>
        <p:spPr bwMode="auto">
          <a:xfrm>
            <a:off x="1559496" y="3383787"/>
            <a:ext cx="0" cy="438150"/>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4" name="Group 128"/>
          <p:cNvGraphicFramePr>
            <a:graphicFrameLocks noGrp="1"/>
          </p:cNvGraphicFramePr>
          <p:nvPr/>
        </p:nvGraphicFramePr>
        <p:xfrm>
          <a:off x="2924590" y="3838368"/>
          <a:ext cx="1295400" cy="1237436"/>
        </p:xfrm>
        <a:graphic>
          <a:graphicData uri="http://schemas.openxmlformats.org/drawingml/2006/table">
            <a:tbl>
              <a:tblPr/>
              <a:tblGrid>
                <a:gridCol w="323850"/>
                <a:gridCol w="323850"/>
                <a:gridCol w="323850"/>
                <a:gridCol w="323850"/>
              </a:tblGrid>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85" name="Text Box 183"/>
          <p:cNvSpPr txBox="1">
            <a:spLocks noChangeArrowheads="1"/>
          </p:cNvSpPr>
          <p:nvPr/>
        </p:nvSpPr>
        <p:spPr bwMode="auto">
          <a:xfrm>
            <a:off x="699554" y="1253731"/>
            <a:ext cx="10148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30</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31,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(2,4,1,3), </a:t>
            </a:r>
            <a:r>
              <a:rPr kumimoji="1" lang="zh-CN" altLang="en-US" sz="2400" dirty="0">
                <a:ea typeface="幼圆" panose="02010509060101010101" pitchFamily="49" charset="-122"/>
                <a:cs typeface="Arial" panose="020B0604020202020204" pitchFamily="34" charset="0"/>
              </a:rPr>
              <a:t>找到一个</a:t>
            </a:r>
            <a:r>
              <a:rPr kumimoji="1" lang="en-US" altLang="zh-CN" sz="2400" dirty="0">
                <a:ea typeface="幼圆" panose="02010509060101010101" pitchFamily="49" charset="-122"/>
                <a:cs typeface="Arial" panose="020B0604020202020204" pitchFamily="34" charset="0"/>
              </a:rPr>
              <a:t>4-</a:t>
            </a:r>
            <a:r>
              <a:rPr kumimoji="1" lang="zh-CN" altLang="en-US" sz="2400" dirty="0">
                <a:ea typeface="幼圆" panose="02010509060101010101" pitchFamily="49" charset="-122"/>
                <a:cs typeface="Arial" panose="020B0604020202020204" pitchFamily="34" charset="0"/>
              </a:rPr>
              <a:t>皇后问题的可行解。</a:t>
            </a:r>
            <a:endParaRPr kumimoji="1" lang="zh-CN" altLang="en-US" sz="2400" dirty="0">
              <a:ea typeface="幼圆" panose="02010509060101010101" pitchFamily="49" charset="-122"/>
              <a:cs typeface="Arial" panose="020B0604020202020204" pitchFamily="34" charset="0"/>
            </a:endParaRPr>
          </a:p>
        </p:txBody>
      </p:sp>
      <p:grpSp>
        <p:nvGrpSpPr>
          <p:cNvPr id="86" name="Group 188"/>
          <p:cNvGrpSpPr/>
          <p:nvPr/>
        </p:nvGrpSpPr>
        <p:grpSpPr bwMode="auto">
          <a:xfrm>
            <a:off x="9788661" y="4078405"/>
            <a:ext cx="892175" cy="1146175"/>
            <a:chOff x="4922" y="1656"/>
            <a:chExt cx="562" cy="722"/>
          </a:xfrm>
          <a:noFill/>
        </p:grpSpPr>
        <p:sp>
          <p:nvSpPr>
            <p:cNvPr id="87" name="Oval 189"/>
            <p:cNvSpPr>
              <a:spLocks noChangeArrowheads="1"/>
            </p:cNvSpPr>
            <p:nvPr/>
          </p:nvSpPr>
          <p:spPr bwMode="auto">
            <a:xfrm>
              <a:off x="5032" y="2102"/>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sp>
          <p:nvSpPr>
            <p:cNvPr id="88" name="Line 190"/>
            <p:cNvSpPr>
              <a:spLocks noChangeShapeType="1"/>
            </p:cNvSpPr>
            <p:nvPr/>
          </p:nvSpPr>
          <p:spPr bwMode="auto">
            <a:xfrm flipH="1">
              <a:off x="5187" y="1656"/>
              <a:ext cx="297" cy="44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Text Box 191"/>
            <p:cNvSpPr txBox="1">
              <a:spLocks noChangeArrowheads="1"/>
            </p:cNvSpPr>
            <p:nvPr/>
          </p:nvSpPr>
          <p:spPr bwMode="auto">
            <a:xfrm>
              <a:off x="4922" y="1711"/>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3</a:t>
              </a:r>
              <a:r>
                <a:rPr lang="en-US" altLang="zh-CN" sz="2000" dirty="0">
                  <a:solidFill>
                    <a:srgbClr val="006600"/>
                  </a:solidFill>
                  <a:cs typeface="Arial" panose="020B0604020202020204" pitchFamily="34" charset="0"/>
                </a:rPr>
                <a:t>=1</a:t>
              </a:r>
              <a:endParaRPr lang="en-US" altLang="zh-CN" sz="2000" dirty="0">
                <a:solidFill>
                  <a:srgbClr val="006600"/>
                </a:solidFill>
                <a:cs typeface="Arial" panose="020B0604020202020204" pitchFamily="34" charset="0"/>
              </a:endParaRPr>
            </a:p>
          </p:txBody>
        </p:sp>
      </p:grpSp>
      <p:sp>
        <p:nvSpPr>
          <p:cNvPr id="90" name="Line 193"/>
          <p:cNvSpPr>
            <a:spLocks noChangeShapeType="1"/>
          </p:cNvSpPr>
          <p:nvPr/>
        </p:nvSpPr>
        <p:spPr bwMode="auto">
          <a:xfrm flipV="1">
            <a:off x="2218618" y="4427331"/>
            <a:ext cx="736601" cy="15876"/>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1" name="Group 31"/>
          <p:cNvGrpSpPr/>
          <p:nvPr/>
        </p:nvGrpSpPr>
        <p:grpSpPr bwMode="auto">
          <a:xfrm>
            <a:off x="9405946" y="5224888"/>
            <a:ext cx="1020763" cy="1074738"/>
            <a:chOff x="4720" y="2532"/>
            <a:chExt cx="643" cy="677"/>
          </a:xfrm>
          <a:noFill/>
        </p:grpSpPr>
        <p:sp>
          <p:nvSpPr>
            <p:cNvPr id="92" name="Oval 32"/>
            <p:cNvSpPr>
              <a:spLocks noChangeArrowheads="1"/>
            </p:cNvSpPr>
            <p:nvPr/>
          </p:nvSpPr>
          <p:spPr bwMode="auto">
            <a:xfrm>
              <a:off x="5075" y="2933"/>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93" name="Line 33"/>
            <p:cNvSpPr>
              <a:spLocks noChangeShapeType="1"/>
            </p:cNvSpPr>
            <p:nvPr/>
          </p:nvSpPr>
          <p:spPr bwMode="auto">
            <a:xfrm flipH="1">
              <a:off x="5218" y="2532"/>
              <a:ext cx="2"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Text Box 34"/>
            <p:cNvSpPr txBox="1">
              <a:spLocks noChangeArrowheads="1"/>
            </p:cNvSpPr>
            <p:nvPr/>
          </p:nvSpPr>
          <p:spPr bwMode="auto">
            <a:xfrm>
              <a:off x="4720" y="2621"/>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4</a:t>
              </a:r>
              <a:r>
                <a:rPr lang="en-US" altLang="zh-CN" sz="2000" dirty="0">
                  <a:solidFill>
                    <a:srgbClr val="006600"/>
                  </a:solidFill>
                  <a:cs typeface="Arial" panose="020B0604020202020204" pitchFamily="34" charset="0"/>
                </a:rPr>
                <a:t>=3</a:t>
              </a:r>
              <a:endParaRPr lang="en-US" altLang="zh-CN" sz="2000" dirty="0">
                <a:solidFill>
                  <a:srgbClr val="006600"/>
                </a:solidFill>
                <a:cs typeface="Arial" panose="020B0604020202020204" pitchFamily="34" charset="0"/>
              </a:endParaRPr>
            </a:p>
          </p:txBody>
        </p:sp>
      </p:grpSp>
      <p:graphicFrame>
        <p:nvGraphicFramePr>
          <p:cNvPr id="95" name="Group 155"/>
          <p:cNvGraphicFramePr>
            <a:graphicFrameLocks noGrp="1"/>
          </p:cNvGraphicFramePr>
          <p:nvPr/>
        </p:nvGraphicFramePr>
        <p:xfrm>
          <a:off x="2923852" y="2126972"/>
          <a:ext cx="1295400" cy="1241196"/>
        </p:xfrm>
        <a:graphic>
          <a:graphicData uri="http://schemas.openxmlformats.org/drawingml/2006/table">
            <a:tbl>
              <a:tblPr/>
              <a:tblGrid>
                <a:gridCol w="323850"/>
                <a:gridCol w="323850"/>
                <a:gridCol w="323850"/>
                <a:gridCol w="323850"/>
              </a:tblGrid>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96" name="Line 194"/>
          <p:cNvSpPr>
            <a:spLocks noChangeShapeType="1"/>
          </p:cNvSpPr>
          <p:nvPr/>
        </p:nvSpPr>
        <p:spPr bwMode="auto">
          <a:xfrm flipH="1" flipV="1">
            <a:off x="3571552" y="3357584"/>
            <a:ext cx="0" cy="476250"/>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up)">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up)">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up)">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down)">
                                      <p:cBhvr>
                                        <p:cTn id="48" dur="500"/>
                                        <p:tgtEl>
                                          <p:spTgt spid="9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3" grpId="0" animBg="1"/>
      <p:bldP spid="85" grpId="0" autoUpdateAnimBg="0"/>
      <p:bldP spid="90" grpId="0" animBg="1"/>
      <p:bldP spid="9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88640"/>
            <a:ext cx="10515600" cy="1325563"/>
          </a:xfrm>
        </p:spPr>
        <p:txBody>
          <a:bodyPr/>
          <a:lstStyle/>
          <a:p>
            <a:r>
              <a:rPr lang="zh-CN" altLang="en-US" dirty="0"/>
              <a:t>限界函数</a:t>
            </a:r>
            <a:endParaRPr lang="zh-CN" altLang="en-US" dirty="0"/>
          </a:p>
        </p:txBody>
      </p:sp>
      <p:sp>
        <p:nvSpPr>
          <p:cNvPr id="3" name="内容占位符 2"/>
          <p:cNvSpPr>
            <a:spLocks noGrp="1"/>
          </p:cNvSpPr>
          <p:nvPr>
            <p:ph idx="1"/>
          </p:nvPr>
        </p:nvSpPr>
        <p:spPr>
          <a:xfrm>
            <a:off x="623392" y="1500956"/>
            <a:ext cx="10515600" cy="3589010"/>
          </a:xfrm>
        </p:spPr>
        <p:txBody>
          <a:bodyPr/>
          <a:lstStyle/>
          <a:p>
            <a:r>
              <a:rPr lang="zh-CN" altLang="en-US" sz="2400" dirty="0"/>
              <a:t>在</a:t>
            </a:r>
            <a:r>
              <a:rPr lang="en-US" altLang="zh-CN" sz="2400" dirty="0"/>
              <a:t>n-</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n</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endParaRPr lang="en-US" altLang="zh-CN" sz="2400" dirty="0"/>
          </a:p>
          <a:p>
            <a:r>
              <a:rPr lang="zh-CN" altLang="en-US" sz="2400" dirty="0"/>
              <a:t>同一条斜角线上的每个元素</a:t>
            </a:r>
            <a:endParaRPr lang="en-US" altLang="zh-CN" sz="2400" dirty="0"/>
          </a:p>
          <a:p>
            <a:pPr lvl="1"/>
            <a:r>
              <a:rPr lang="zh-CN" altLang="en-US" sz="2400" dirty="0"/>
              <a:t>由左到右具有相同的“</a:t>
            </a:r>
            <a:r>
              <a:rPr lang="zh-CN" altLang="en-US" sz="2400" dirty="0">
                <a:solidFill>
                  <a:srgbClr val="FF0000"/>
                </a:solidFill>
              </a:rPr>
              <a:t>行</a:t>
            </a:r>
            <a:r>
              <a:rPr lang="en-US" altLang="zh-CN" sz="2400" dirty="0">
                <a:solidFill>
                  <a:srgbClr val="FF0000"/>
                </a:solidFill>
              </a:rPr>
              <a:t>-</a:t>
            </a:r>
            <a:r>
              <a:rPr lang="zh-CN" altLang="en-US" sz="2400" dirty="0">
                <a:solidFill>
                  <a:srgbClr val="FF0000"/>
                </a:solidFill>
              </a:rPr>
              <a:t>列</a:t>
            </a:r>
            <a:r>
              <a:rPr lang="zh-CN" altLang="en-US" sz="2400" dirty="0"/>
              <a:t>”值</a:t>
            </a:r>
            <a:r>
              <a:rPr lang="en-US" altLang="zh-CN" sz="2400" dirty="0"/>
              <a:t>;</a:t>
            </a:r>
            <a:endParaRPr lang="en-US" altLang="zh-CN" sz="2400" dirty="0"/>
          </a:p>
          <a:p>
            <a:pPr lvl="1"/>
            <a:r>
              <a:rPr lang="zh-CN" altLang="en-US" sz="2400" dirty="0"/>
              <a:t>由右到左具有相同的“</a:t>
            </a:r>
            <a:r>
              <a:rPr lang="zh-CN" altLang="en-US" sz="2400" dirty="0">
                <a:solidFill>
                  <a:srgbClr val="FF0000"/>
                </a:solidFill>
              </a:rPr>
              <a:t>行</a:t>
            </a:r>
            <a:r>
              <a:rPr lang="en-US" altLang="zh-CN" sz="2400" dirty="0">
                <a:solidFill>
                  <a:srgbClr val="FF0000"/>
                </a:solidFill>
              </a:rPr>
              <a:t>+</a:t>
            </a:r>
            <a:r>
              <a:rPr lang="zh-CN" altLang="en-US" sz="2400" dirty="0">
                <a:solidFill>
                  <a:srgbClr val="FF0000"/>
                </a:solidFill>
              </a:rPr>
              <a:t>列</a:t>
            </a:r>
            <a:r>
              <a:rPr lang="zh-CN" altLang="en-US" sz="2400" dirty="0"/>
              <a:t>”值。</a:t>
            </a:r>
            <a:endParaRPr lang="zh-CN" altLang="en-US" sz="2400" dirty="0"/>
          </a:p>
          <a:p>
            <a:pPr lvl="1"/>
            <a:endParaRPr lang="zh-CN" altLang="en-US" sz="2000" dirty="0"/>
          </a:p>
          <a:p>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graphicFrame>
        <p:nvGraphicFramePr>
          <p:cNvPr id="5" name="Group 95"/>
          <p:cNvGraphicFramePr/>
          <p:nvPr/>
        </p:nvGraphicFramePr>
        <p:xfrm>
          <a:off x="6240016" y="2132856"/>
          <a:ext cx="4495800" cy="3824287"/>
        </p:xfrm>
        <a:graphic>
          <a:graphicData uri="http://schemas.openxmlformats.org/drawingml/2006/table">
            <a:tbl>
              <a:tblPr/>
              <a:tblGrid>
                <a:gridCol w="561975"/>
                <a:gridCol w="561975"/>
                <a:gridCol w="561975"/>
                <a:gridCol w="561975"/>
                <a:gridCol w="561975"/>
                <a:gridCol w="561975"/>
                <a:gridCol w="561975"/>
                <a:gridCol w="561975"/>
              </a:tblGrid>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051">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51814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254">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0766">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613" y="388044"/>
            <a:ext cx="10515600" cy="1325563"/>
          </a:xfrm>
        </p:spPr>
        <p:txBody>
          <a:bodyPr>
            <a:normAutofit/>
          </a:bodyPr>
          <a:lstStyle/>
          <a:p>
            <a:pPr>
              <a:spcBef>
                <a:spcPts val="0"/>
              </a:spcBef>
            </a:pPr>
            <a:r>
              <a:rPr lang="zh-CN" altLang="en-US" dirty="0"/>
              <a:t>回溯法的基本思想</a:t>
            </a:r>
            <a:endParaRPr lang="zh-CN" altLang="en-US" dirty="0"/>
          </a:p>
        </p:txBody>
      </p:sp>
      <p:sp>
        <p:nvSpPr>
          <p:cNvPr id="3" name="内容占位符 2"/>
          <p:cNvSpPr>
            <a:spLocks noGrp="1"/>
          </p:cNvSpPr>
          <p:nvPr>
            <p:ph idx="1"/>
          </p:nvPr>
        </p:nvSpPr>
        <p:spPr>
          <a:xfrm>
            <a:off x="524482" y="2165508"/>
            <a:ext cx="7319837" cy="2664540"/>
          </a:xfrm>
        </p:spPr>
        <p:txBody>
          <a:bodyPr>
            <a:normAutofit/>
          </a:bodyPr>
          <a:lstStyle/>
          <a:p>
            <a:pPr eaLnBrk="1" hangingPunct="1">
              <a:lnSpc>
                <a:spcPct val="150000"/>
              </a:lnSpc>
              <a:spcBef>
                <a:spcPct val="50000"/>
              </a:spcBef>
              <a:buClr>
                <a:srgbClr val="9900CC"/>
              </a:buClr>
              <a:buSzTx/>
              <a:buFont typeface="Wingdings" panose="05000000000000000000" pitchFamily="2" charset="2"/>
              <a:buChar char="§"/>
            </a:pPr>
            <a:r>
              <a:rPr kumimoji="1" lang="zh-CN" altLang="en-US" sz="2400" dirty="0"/>
              <a:t>例：迷宫游戏</a:t>
            </a:r>
            <a:endParaRPr kumimoji="1" lang="zh-CN" altLang="en-US" sz="2400" dirty="0"/>
          </a:p>
          <a:p>
            <a:pPr eaLnBrk="1" hangingPunct="1">
              <a:lnSpc>
                <a:spcPct val="150000"/>
              </a:lnSpc>
              <a:spcBef>
                <a:spcPct val="50000"/>
              </a:spcBef>
              <a:buClr>
                <a:srgbClr val="9900CC"/>
              </a:buClr>
              <a:buSzTx/>
              <a:buFont typeface="Wingdings" panose="05000000000000000000" pitchFamily="2" charset="2"/>
              <a:buChar char="§"/>
            </a:pPr>
            <a:r>
              <a:rPr kumimoji="1" lang="zh-CN" altLang="en-US" sz="2400" dirty="0"/>
              <a:t>回溯法是一种搜索算法，是通用的解题法。</a:t>
            </a:r>
            <a:endParaRPr kumimoji="1" lang="zh-CN" altLang="en-US" sz="2400" dirty="0"/>
          </a:p>
          <a:p>
            <a:pPr eaLnBrk="1" hangingPunct="1">
              <a:lnSpc>
                <a:spcPct val="150000"/>
              </a:lnSpc>
              <a:buClr>
                <a:srgbClr val="B21BEF"/>
              </a:buClr>
              <a:buSzTx/>
              <a:buFont typeface="Wingdings" panose="05000000000000000000" pitchFamily="2" charset="2"/>
              <a:buChar char="§"/>
            </a:pPr>
            <a:r>
              <a:rPr kumimoji="1" lang="zh-CN" altLang="en-US" sz="2400" dirty="0"/>
              <a:t>以深度优先的方式系统地搜索问题的解。</a:t>
            </a:r>
            <a:endParaRPr kumimoji="1" lang="en-US" altLang="zh-CN" sz="2400" dirty="0"/>
          </a:p>
        </p:txBody>
      </p:sp>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grpSp>
        <p:nvGrpSpPr>
          <p:cNvPr id="5" name="Group 123"/>
          <p:cNvGrpSpPr/>
          <p:nvPr/>
        </p:nvGrpSpPr>
        <p:grpSpPr bwMode="auto">
          <a:xfrm>
            <a:off x="6396940" y="1384200"/>
            <a:ext cx="4437063" cy="3524250"/>
            <a:chOff x="2424" y="660"/>
            <a:chExt cx="2795" cy="2220"/>
          </a:xfrm>
        </p:grpSpPr>
        <p:grpSp>
          <p:nvGrpSpPr>
            <p:cNvPr id="6" name="Group 122"/>
            <p:cNvGrpSpPr/>
            <p:nvPr/>
          </p:nvGrpSpPr>
          <p:grpSpPr bwMode="auto">
            <a:xfrm>
              <a:off x="2507" y="887"/>
              <a:ext cx="2712" cy="1979"/>
              <a:chOff x="2507" y="887"/>
              <a:chExt cx="2712" cy="1979"/>
            </a:xfrm>
          </p:grpSpPr>
          <p:sp>
            <p:nvSpPr>
              <p:cNvPr id="42" name="Rectangle 10"/>
              <p:cNvSpPr>
                <a:spLocks noChangeArrowheads="1"/>
              </p:cNvSpPr>
              <p:nvPr/>
            </p:nvSpPr>
            <p:spPr bwMode="auto">
              <a:xfrm>
                <a:off x="2507" y="887"/>
                <a:ext cx="2712" cy="1979"/>
              </a:xfrm>
              <a:prstGeom prst="rect">
                <a:avLst/>
              </a:prstGeom>
              <a:solidFill>
                <a:schemeClr val="bg1">
                  <a:lumMod val="85000"/>
                </a:schemeClr>
              </a:solidFill>
              <a:ln w="38100">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43" name="Line 42"/>
              <p:cNvSpPr>
                <a:spLocks noChangeShapeType="1"/>
              </p:cNvSpPr>
              <p:nvPr/>
            </p:nvSpPr>
            <p:spPr bwMode="auto">
              <a:xfrm flipH="1">
                <a:off x="3432" y="2616"/>
                <a:ext cx="58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121"/>
            <p:cNvGrpSpPr/>
            <p:nvPr/>
          </p:nvGrpSpPr>
          <p:grpSpPr bwMode="auto">
            <a:xfrm>
              <a:off x="2424" y="660"/>
              <a:ext cx="2784" cy="2220"/>
              <a:chOff x="2424" y="660"/>
              <a:chExt cx="2784" cy="2220"/>
            </a:xfrm>
          </p:grpSpPr>
          <p:sp>
            <p:nvSpPr>
              <p:cNvPr id="8" name="Line 11"/>
              <p:cNvSpPr>
                <a:spLocks noChangeShapeType="1"/>
              </p:cNvSpPr>
              <p:nvPr/>
            </p:nvSpPr>
            <p:spPr bwMode="auto">
              <a:xfrm>
                <a:off x="2844" y="876"/>
                <a:ext cx="0" cy="64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3144" y="888"/>
                <a:ext cx="0" cy="3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flipV="1">
                <a:off x="3144" y="1284"/>
                <a:ext cx="1284"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 name="Line 14"/>
              <p:cNvSpPr>
                <a:spLocks noChangeShapeType="1"/>
              </p:cNvSpPr>
              <p:nvPr/>
            </p:nvSpPr>
            <p:spPr bwMode="auto">
              <a:xfrm>
                <a:off x="2844" y="1524"/>
                <a:ext cx="816"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2" name="Line 15"/>
              <p:cNvSpPr>
                <a:spLocks noChangeShapeType="1"/>
              </p:cNvSpPr>
              <p:nvPr/>
            </p:nvSpPr>
            <p:spPr bwMode="auto">
              <a:xfrm>
                <a:off x="3396" y="1524"/>
                <a:ext cx="0" cy="34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Line 16"/>
              <p:cNvSpPr>
                <a:spLocks noChangeShapeType="1"/>
              </p:cNvSpPr>
              <p:nvPr/>
            </p:nvSpPr>
            <p:spPr bwMode="auto">
              <a:xfrm>
                <a:off x="3876" y="1284"/>
                <a:ext cx="0" cy="26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 name="Line 17"/>
              <p:cNvSpPr>
                <a:spLocks noChangeShapeType="1"/>
              </p:cNvSpPr>
              <p:nvPr/>
            </p:nvSpPr>
            <p:spPr bwMode="auto">
              <a:xfrm>
                <a:off x="4140" y="888"/>
                <a:ext cx="0" cy="3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5" name="Line 18"/>
              <p:cNvSpPr>
                <a:spLocks noChangeShapeType="1"/>
              </p:cNvSpPr>
              <p:nvPr/>
            </p:nvSpPr>
            <p:spPr bwMode="auto">
              <a:xfrm>
                <a:off x="4416" y="1092"/>
                <a:ext cx="28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a:off x="4692" y="1092"/>
                <a:ext cx="0" cy="44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flipH="1" flipV="1">
                <a:off x="4104" y="1536"/>
                <a:ext cx="1104"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4104" y="1536"/>
                <a:ext cx="0" cy="27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4944" y="888"/>
                <a:ext cx="0" cy="43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2496" y="1788"/>
                <a:ext cx="37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1" name="Line 25"/>
              <p:cNvSpPr>
                <a:spLocks noChangeShapeType="1"/>
              </p:cNvSpPr>
              <p:nvPr/>
            </p:nvSpPr>
            <p:spPr bwMode="auto">
              <a:xfrm flipH="1">
                <a:off x="3684" y="1812"/>
                <a:ext cx="43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 name="Line 26"/>
              <p:cNvSpPr>
                <a:spLocks noChangeShapeType="1"/>
              </p:cNvSpPr>
              <p:nvPr/>
            </p:nvSpPr>
            <p:spPr bwMode="auto">
              <a:xfrm>
                <a:off x="3672" y="1812"/>
                <a:ext cx="0"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3" name="Line 27"/>
              <p:cNvSpPr>
                <a:spLocks noChangeShapeType="1"/>
              </p:cNvSpPr>
              <p:nvPr/>
            </p:nvSpPr>
            <p:spPr bwMode="auto">
              <a:xfrm flipH="1">
                <a:off x="3144" y="2040"/>
                <a:ext cx="52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4" name="Line 28"/>
              <p:cNvSpPr>
                <a:spLocks noChangeShapeType="1"/>
              </p:cNvSpPr>
              <p:nvPr/>
            </p:nvSpPr>
            <p:spPr bwMode="auto">
              <a:xfrm flipV="1">
                <a:off x="3132" y="1800"/>
                <a:ext cx="0" cy="25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5" name="Line 29"/>
              <p:cNvSpPr>
                <a:spLocks noChangeShapeType="1"/>
              </p:cNvSpPr>
              <p:nvPr/>
            </p:nvSpPr>
            <p:spPr bwMode="auto">
              <a:xfrm>
                <a:off x="2832" y="2064"/>
                <a:ext cx="0" cy="5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6" name="Line 30"/>
              <p:cNvSpPr>
                <a:spLocks noChangeShapeType="1"/>
              </p:cNvSpPr>
              <p:nvPr/>
            </p:nvSpPr>
            <p:spPr bwMode="auto">
              <a:xfrm>
                <a:off x="2832" y="2352"/>
                <a:ext cx="60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7" name="Line 31"/>
              <p:cNvSpPr>
                <a:spLocks noChangeShapeType="1"/>
              </p:cNvSpPr>
              <p:nvPr/>
            </p:nvSpPr>
            <p:spPr bwMode="auto">
              <a:xfrm>
                <a:off x="3432" y="2352"/>
                <a:ext cx="0" cy="26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8" name="Line 32"/>
              <p:cNvSpPr>
                <a:spLocks noChangeShapeType="1"/>
              </p:cNvSpPr>
              <p:nvPr/>
            </p:nvSpPr>
            <p:spPr bwMode="auto">
              <a:xfrm>
                <a:off x="4932" y="2616"/>
                <a:ext cx="0" cy="26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9" name="Line 33"/>
              <p:cNvSpPr>
                <a:spLocks noChangeShapeType="1"/>
              </p:cNvSpPr>
              <p:nvPr/>
            </p:nvSpPr>
            <p:spPr bwMode="auto">
              <a:xfrm flipH="1" flipV="1">
                <a:off x="4680" y="2616"/>
                <a:ext cx="252"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0" name="Line 34"/>
              <p:cNvSpPr>
                <a:spLocks noChangeShapeType="1"/>
              </p:cNvSpPr>
              <p:nvPr/>
            </p:nvSpPr>
            <p:spPr bwMode="auto">
              <a:xfrm flipV="1">
                <a:off x="4680" y="2376"/>
                <a:ext cx="0"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1" name="Line 35"/>
              <p:cNvSpPr>
                <a:spLocks noChangeShapeType="1"/>
              </p:cNvSpPr>
              <p:nvPr/>
            </p:nvSpPr>
            <p:spPr bwMode="auto">
              <a:xfrm>
                <a:off x="4968" y="2424"/>
                <a:ext cx="24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2" name="Line 36"/>
              <p:cNvSpPr>
                <a:spLocks noChangeShapeType="1"/>
              </p:cNvSpPr>
              <p:nvPr/>
            </p:nvSpPr>
            <p:spPr bwMode="auto">
              <a:xfrm flipH="1">
                <a:off x="4512" y="1812"/>
                <a:ext cx="696"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3" name="Line 37"/>
              <p:cNvSpPr>
                <a:spLocks noChangeShapeType="1"/>
              </p:cNvSpPr>
              <p:nvPr/>
            </p:nvSpPr>
            <p:spPr bwMode="auto">
              <a:xfrm>
                <a:off x="4908" y="1812"/>
                <a:ext cx="0" cy="32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4" name="Line 38"/>
              <p:cNvSpPr>
                <a:spLocks noChangeShapeType="1"/>
              </p:cNvSpPr>
              <p:nvPr/>
            </p:nvSpPr>
            <p:spPr bwMode="auto">
              <a:xfrm flipH="1">
                <a:off x="4308" y="2376"/>
                <a:ext cx="384"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5" name="Line 39"/>
              <p:cNvSpPr>
                <a:spLocks noChangeShapeType="1"/>
              </p:cNvSpPr>
              <p:nvPr/>
            </p:nvSpPr>
            <p:spPr bwMode="auto">
              <a:xfrm>
                <a:off x="4020" y="2124"/>
                <a:ext cx="88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6" name="Line 40"/>
              <p:cNvSpPr>
                <a:spLocks noChangeShapeType="1"/>
              </p:cNvSpPr>
              <p:nvPr/>
            </p:nvSpPr>
            <p:spPr bwMode="auto">
              <a:xfrm>
                <a:off x="4020" y="2124"/>
                <a:ext cx="0" cy="50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7" name="Line 41"/>
              <p:cNvSpPr>
                <a:spLocks noChangeShapeType="1"/>
              </p:cNvSpPr>
              <p:nvPr/>
            </p:nvSpPr>
            <p:spPr bwMode="auto">
              <a:xfrm>
                <a:off x="4308" y="2376"/>
                <a:ext cx="0" cy="25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8" name="Line 43"/>
              <p:cNvSpPr>
                <a:spLocks noChangeShapeType="1"/>
              </p:cNvSpPr>
              <p:nvPr/>
            </p:nvSpPr>
            <p:spPr bwMode="auto">
              <a:xfrm>
                <a:off x="3120" y="2616"/>
                <a:ext cx="0"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9" name="Line 44"/>
              <p:cNvSpPr>
                <a:spLocks noChangeShapeType="1"/>
              </p:cNvSpPr>
              <p:nvPr/>
            </p:nvSpPr>
            <p:spPr bwMode="auto">
              <a:xfrm flipV="1">
                <a:off x="4320" y="1932"/>
                <a:ext cx="0" cy="19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0" name="Line 45"/>
              <p:cNvSpPr>
                <a:spLocks noChangeShapeType="1"/>
              </p:cNvSpPr>
              <p:nvPr/>
            </p:nvSpPr>
            <p:spPr bwMode="auto">
              <a:xfrm flipH="1" flipV="1">
                <a:off x="3687" y="2022"/>
                <a:ext cx="33" cy="59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1" name="Text Box 88"/>
              <p:cNvSpPr txBox="1">
                <a:spLocks noChangeArrowheads="1"/>
              </p:cNvSpPr>
              <p:nvPr/>
            </p:nvSpPr>
            <p:spPr bwMode="auto">
              <a:xfrm>
                <a:off x="2424" y="660"/>
                <a:ext cx="54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 typeface="Arial" panose="020B0604020202020204" pitchFamily="34" charset="0"/>
                  <a:buNone/>
                </a:pPr>
                <a:r>
                  <a:rPr lang="zh-CN" altLang="en-US" sz="2400" b="1">
                    <a:solidFill>
                      <a:srgbClr val="FF0000"/>
                    </a:solidFill>
                    <a:latin typeface="Times New Roman" panose="02020603050405020304" pitchFamily="18" charset="0"/>
                  </a:rPr>
                  <a:t>入口</a:t>
                </a:r>
                <a:endParaRPr lang="zh-CN" altLang="en-US" sz="2400" b="1">
                  <a:solidFill>
                    <a:srgbClr val="FF0000"/>
                  </a:solidFill>
                  <a:latin typeface="Times New Roman" panose="02020603050405020304" pitchFamily="18" charset="0"/>
                </a:endParaRPr>
              </a:p>
            </p:txBody>
          </p:sp>
        </p:grpSp>
      </p:grpSp>
      <p:sp>
        <p:nvSpPr>
          <p:cNvPr id="44" name="Text Box 4"/>
          <p:cNvSpPr txBox="1">
            <a:spLocks noChangeArrowheads="1"/>
          </p:cNvSpPr>
          <p:nvPr/>
        </p:nvSpPr>
        <p:spPr bwMode="auto">
          <a:xfrm>
            <a:off x="10782298" y="2460526"/>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endParaRPr lang="zh-CN" altLang="en-US" sz="2000" b="1">
              <a:solidFill>
                <a:srgbClr val="0000FF"/>
              </a:solidFill>
              <a:latin typeface="Times New Roman" panose="02020603050405020304" pitchFamily="18" charset="0"/>
            </a:endParaRPr>
          </a:p>
        </p:txBody>
      </p:sp>
      <p:sp>
        <p:nvSpPr>
          <p:cNvPr id="45" name="Line 24"/>
          <p:cNvSpPr>
            <a:spLocks noChangeShapeType="1"/>
          </p:cNvSpPr>
          <p:nvPr/>
        </p:nvSpPr>
        <p:spPr bwMode="auto">
          <a:xfrm>
            <a:off x="7524748" y="3717825"/>
            <a:ext cx="0"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46" name="Group 46"/>
          <p:cNvGrpSpPr/>
          <p:nvPr/>
        </p:nvGrpSpPr>
        <p:grpSpPr bwMode="auto">
          <a:xfrm>
            <a:off x="6781798" y="1811239"/>
            <a:ext cx="533400" cy="1220787"/>
            <a:chOff x="1932" y="1439"/>
            <a:chExt cx="336" cy="769"/>
          </a:xfrm>
        </p:grpSpPr>
        <p:sp>
          <p:nvSpPr>
            <p:cNvPr id="47" name="Line 47"/>
            <p:cNvSpPr>
              <a:spLocks noChangeShapeType="1"/>
            </p:cNvSpPr>
            <p:nvPr/>
          </p:nvSpPr>
          <p:spPr bwMode="auto">
            <a:xfrm>
              <a:off x="1932" y="1439"/>
              <a:ext cx="0" cy="769"/>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48" name="Line 48"/>
            <p:cNvSpPr>
              <a:spLocks noChangeShapeType="1"/>
            </p:cNvSpPr>
            <p:nvPr/>
          </p:nvSpPr>
          <p:spPr bwMode="auto">
            <a:xfrm>
              <a:off x="1932" y="2196"/>
              <a:ext cx="336" cy="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49" name="Line 49"/>
          <p:cNvSpPr>
            <a:spLocks noChangeShapeType="1"/>
          </p:cNvSpPr>
          <p:nvPr/>
        </p:nvSpPr>
        <p:spPr bwMode="auto">
          <a:xfrm>
            <a:off x="7315198" y="3012975"/>
            <a:ext cx="0" cy="41910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50" name="Group 50"/>
          <p:cNvGrpSpPr/>
          <p:nvPr/>
        </p:nvGrpSpPr>
        <p:grpSpPr bwMode="auto">
          <a:xfrm>
            <a:off x="6781798" y="3432075"/>
            <a:ext cx="3848100" cy="1504950"/>
            <a:chOff x="1932" y="2460"/>
            <a:chExt cx="2424" cy="948"/>
          </a:xfrm>
        </p:grpSpPr>
        <p:sp>
          <p:nvSpPr>
            <p:cNvPr id="51" name="Line 51"/>
            <p:cNvSpPr>
              <a:spLocks noChangeShapeType="1"/>
            </p:cNvSpPr>
            <p:nvPr/>
          </p:nvSpPr>
          <p:spPr bwMode="auto">
            <a:xfrm flipH="1">
              <a:off x="1932" y="2460"/>
              <a:ext cx="336"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2" name="Line 52"/>
            <p:cNvSpPr>
              <a:spLocks noChangeShapeType="1"/>
            </p:cNvSpPr>
            <p:nvPr/>
          </p:nvSpPr>
          <p:spPr bwMode="auto">
            <a:xfrm>
              <a:off x="1932" y="2460"/>
              <a:ext cx="0" cy="816"/>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3" name="Line 53"/>
            <p:cNvSpPr>
              <a:spLocks noChangeShapeType="1"/>
            </p:cNvSpPr>
            <p:nvPr/>
          </p:nvSpPr>
          <p:spPr bwMode="auto">
            <a:xfrm>
              <a:off x="1932" y="3264"/>
              <a:ext cx="312"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4" name="Line 54"/>
            <p:cNvSpPr>
              <a:spLocks noChangeShapeType="1"/>
            </p:cNvSpPr>
            <p:nvPr/>
          </p:nvSpPr>
          <p:spPr bwMode="auto">
            <a:xfrm flipV="1">
              <a:off x="2232" y="3036"/>
              <a:ext cx="0" cy="228"/>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5" name="Line 55"/>
            <p:cNvSpPr>
              <a:spLocks noChangeShapeType="1"/>
            </p:cNvSpPr>
            <p:nvPr/>
          </p:nvSpPr>
          <p:spPr bwMode="auto">
            <a:xfrm>
              <a:off x="2232" y="3048"/>
              <a:ext cx="288"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6" name="Line 56"/>
            <p:cNvSpPr>
              <a:spLocks noChangeShapeType="1"/>
            </p:cNvSpPr>
            <p:nvPr/>
          </p:nvSpPr>
          <p:spPr bwMode="auto">
            <a:xfrm>
              <a:off x="2520" y="3036"/>
              <a:ext cx="0" cy="252"/>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7" name="Line 57"/>
            <p:cNvSpPr>
              <a:spLocks noChangeShapeType="1"/>
            </p:cNvSpPr>
            <p:nvPr/>
          </p:nvSpPr>
          <p:spPr bwMode="auto">
            <a:xfrm>
              <a:off x="2520" y="3276"/>
              <a:ext cx="900"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8" name="Line 58"/>
            <p:cNvSpPr>
              <a:spLocks noChangeShapeType="1"/>
            </p:cNvSpPr>
            <p:nvPr/>
          </p:nvSpPr>
          <p:spPr bwMode="auto">
            <a:xfrm flipV="1">
              <a:off x="3420" y="2832"/>
              <a:ext cx="0" cy="456"/>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9" name="Line 59"/>
            <p:cNvSpPr>
              <a:spLocks noChangeShapeType="1"/>
            </p:cNvSpPr>
            <p:nvPr/>
          </p:nvSpPr>
          <p:spPr bwMode="auto">
            <a:xfrm>
              <a:off x="3420" y="2832"/>
              <a:ext cx="660"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0" name="Line 60"/>
            <p:cNvSpPr>
              <a:spLocks noChangeShapeType="1"/>
            </p:cNvSpPr>
            <p:nvPr/>
          </p:nvSpPr>
          <p:spPr bwMode="auto">
            <a:xfrm>
              <a:off x="4068" y="2832"/>
              <a:ext cx="0" cy="252"/>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1" name="Line 61"/>
            <p:cNvSpPr>
              <a:spLocks noChangeShapeType="1"/>
            </p:cNvSpPr>
            <p:nvPr/>
          </p:nvSpPr>
          <p:spPr bwMode="auto">
            <a:xfrm>
              <a:off x="4056" y="3084"/>
              <a:ext cx="300" cy="0"/>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2" name="Line 62"/>
            <p:cNvSpPr>
              <a:spLocks noChangeShapeType="1"/>
            </p:cNvSpPr>
            <p:nvPr/>
          </p:nvSpPr>
          <p:spPr bwMode="auto">
            <a:xfrm>
              <a:off x="4344" y="3084"/>
              <a:ext cx="0" cy="324"/>
            </a:xfrm>
            <a:prstGeom prst="line">
              <a:avLst/>
            </a:prstGeom>
            <a:noFill/>
            <a:ln w="50800">
              <a:solidFill>
                <a:srgbClr val="FF0000"/>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63" name="Group 63"/>
          <p:cNvGrpSpPr/>
          <p:nvPr/>
        </p:nvGrpSpPr>
        <p:grpSpPr bwMode="auto">
          <a:xfrm>
            <a:off x="7296148" y="3039963"/>
            <a:ext cx="1276350" cy="495300"/>
            <a:chOff x="2256" y="2196"/>
            <a:chExt cx="804" cy="312"/>
          </a:xfrm>
        </p:grpSpPr>
        <p:sp>
          <p:nvSpPr>
            <p:cNvPr id="64" name="Line 64"/>
            <p:cNvSpPr>
              <a:spLocks noChangeShapeType="1"/>
            </p:cNvSpPr>
            <p:nvPr/>
          </p:nvSpPr>
          <p:spPr bwMode="auto">
            <a:xfrm>
              <a:off x="2256" y="2196"/>
              <a:ext cx="264" cy="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5" name="Line 65"/>
            <p:cNvSpPr>
              <a:spLocks noChangeShapeType="1"/>
            </p:cNvSpPr>
            <p:nvPr/>
          </p:nvSpPr>
          <p:spPr bwMode="auto">
            <a:xfrm>
              <a:off x="2508" y="2196"/>
              <a:ext cx="0" cy="30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6" name="Line 66"/>
            <p:cNvSpPr>
              <a:spLocks noChangeShapeType="1"/>
            </p:cNvSpPr>
            <p:nvPr/>
          </p:nvSpPr>
          <p:spPr bwMode="auto">
            <a:xfrm>
              <a:off x="2496" y="2508"/>
              <a:ext cx="324" cy="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7" name="Line 67"/>
            <p:cNvSpPr>
              <a:spLocks noChangeShapeType="1"/>
            </p:cNvSpPr>
            <p:nvPr/>
          </p:nvSpPr>
          <p:spPr bwMode="auto">
            <a:xfrm flipV="1">
              <a:off x="2808" y="2256"/>
              <a:ext cx="0" cy="252"/>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68" name="Line 68"/>
            <p:cNvSpPr>
              <a:spLocks noChangeShapeType="1"/>
            </p:cNvSpPr>
            <p:nvPr/>
          </p:nvSpPr>
          <p:spPr bwMode="auto">
            <a:xfrm>
              <a:off x="2808" y="2256"/>
              <a:ext cx="252" cy="0"/>
            </a:xfrm>
            <a:prstGeom prst="line">
              <a:avLst/>
            </a:prstGeom>
            <a:noFill/>
            <a:ln w="50800">
              <a:solidFill>
                <a:srgbClr val="0000FF"/>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119"/>
          <p:cNvGrpSpPr/>
          <p:nvPr/>
        </p:nvGrpSpPr>
        <p:grpSpPr bwMode="auto">
          <a:xfrm>
            <a:off x="7277098" y="1812825"/>
            <a:ext cx="1314450" cy="1295400"/>
            <a:chOff x="2988" y="888"/>
            <a:chExt cx="828" cy="816"/>
          </a:xfrm>
        </p:grpSpPr>
        <p:sp>
          <p:nvSpPr>
            <p:cNvPr id="70" name="Line 70"/>
            <p:cNvSpPr>
              <a:spLocks noChangeShapeType="1"/>
            </p:cNvSpPr>
            <p:nvPr/>
          </p:nvSpPr>
          <p:spPr bwMode="auto">
            <a:xfrm flipV="1">
              <a:off x="3810" y="1416"/>
              <a:ext cx="0" cy="288"/>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1" name="Line 71"/>
            <p:cNvSpPr>
              <a:spLocks noChangeShapeType="1"/>
            </p:cNvSpPr>
            <p:nvPr/>
          </p:nvSpPr>
          <p:spPr bwMode="auto">
            <a:xfrm flipH="1">
              <a:off x="2988" y="1416"/>
              <a:ext cx="828"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2" name="Line 72"/>
            <p:cNvSpPr>
              <a:spLocks noChangeShapeType="1"/>
            </p:cNvSpPr>
            <p:nvPr/>
          </p:nvSpPr>
          <p:spPr bwMode="auto">
            <a:xfrm flipV="1">
              <a:off x="3000" y="888"/>
              <a:ext cx="0" cy="528"/>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73"/>
          <p:cNvGrpSpPr/>
          <p:nvPr/>
        </p:nvGrpSpPr>
        <p:grpSpPr bwMode="auto">
          <a:xfrm>
            <a:off x="8572498" y="2031900"/>
            <a:ext cx="2247900" cy="1123950"/>
            <a:chOff x="3060" y="1560"/>
            <a:chExt cx="1416" cy="708"/>
          </a:xfrm>
        </p:grpSpPr>
        <p:sp>
          <p:nvSpPr>
            <p:cNvPr id="74" name="Line 74"/>
            <p:cNvSpPr>
              <a:spLocks noChangeShapeType="1"/>
            </p:cNvSpPr>
            <p:nvPr/>
          </p:nvSpPr>
          <p:spPr bwMode="auto">
            <a:xfrm>
              <a:off x="3060" y="2256"/>
              <a:ext cx="180"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5" name="Line 75"/>
            <p:cNvSpPr>
              <a:spLocks noChangeShapeType="1"/>
            </p:cNvSpPr>
            <p:nvPr/>
          </p:nvSpPr>
          <p:spPr bwMode="auto">
            <a:xfrm flipV="1">
              <a:off x="3240" y="1980"/>
              <a:ext cx="0" cy="288"/>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6" name="Line 76"/>
            <p:cNvSpPr>
              <a:spLocks noChangeShapeType="1"/>
            </p:cNvSpPr>
            <p:nvPr/>
          </p:nvSpPr>
          <p:spPr bwMode="auto">
            <a:xfrm>
              <a:off x="3240" y="1980"/>
              <a:ext cx="588"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7" name="Line 77"/>
            <p:cNvSpPr>
              <a:spLocks noChangeShapeType="1"/>
            </p:cNvSpPr>
            <p:nvPr/>
          </p:nvSpPr>
          <p:spPr bwMode="auto">
            <a:xfrm flipH="1" flipV="1">
              <a:off x="3816" y="1740"/>
              <a:ext cx="0" cy="252"/>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8" name="Line 78"/>
            <p:cNvSpPr>
              <a:spLocks noChangeShapeType="1"/>
            </p:cNvSpPr>
            <p:nvPr/>
          </p:nvSpPr>
          <p:spPr bwMode="auto">
            <a:xfrm flipH="1">
              <a:off x="3528" y="1752"/>
              <a:ext cx="300"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79" name="Line 79"/>
            <p:cNvSpPr>
              <a:spLocks noChangeShapeType="1"/>
            </p:cNvSpPr>
            <p:nvPr/>
          </p:nvSpPr>
          <p:spPr bwMode="auto">
            <a:xfrm flipV="1">
              <a:off x="3540" y="1560"/>
              <a:ext cx="0" cy="192"/>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0" name="Line 80"/>
            <p:cNvSpPr>
              <a:spLocks noChangeShapeType="1"/>
            </p:cNvSpPr>
            <p:nvPr/>
          </p:nvSpPr>
          <p:spPr bwMode="auto">
            <a:xfrm>
              <a:off x="3528" y="1560"/>
              <a:ext cx="564"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1" name="Line 81"/>
            <p:cNvSpPr>
              <a:spLocks noChangeShapeType="1"/>
            </p:cNvSpPr>
            <p:nvPr/>
          </p:nvSpPr>
          <p:spPr bwMode="auto">
            <a:xfrm>
              <a:off x="4080" y="1560"/>
              <a:ext cx="0" cy="42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2" name="Line 82"/>
            <p:cNvSpPr>
              <a:spLocks noChangeShapeType="1"/>
            </p:cNvSpPr>
            <p:nvPr/>
          </p:nvSpPr>
          <p:spPr bwMode="auto">
            <a:xfrm>
              <a:off x="4080" y="1980"/>
              <a:ext cx="396" cy="0"/>
            </a:xfrm>
            <a:prstGeom prst="line">
              <a:avLst/>
            </a:prstGeom>
            <a:noFill/>
            <a:ln w="50800">
              <a:solidFill>
                <a:srgbClr val="FF00FF"/>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83" name="Group 83"/>
          <p:cNvGrpSpPr/>
          <p:nvPr/>
        </p:nvGrpSpPr>
        <p:grpSpPr bwMode="auto">
          <a:xfrm>
            <a:off x="7321548" y="3413025"/>
            <a:ext cx="914400" cy="1143000"/>
            <a:chOff x="2268" y="2448"/>
            <a:chExt cx="576" cy="720"/>
          </a:xfrm>
        </p:grpSpPr>
        <p:sp>
          <p:nvSpPr>
            <p:cNvPr id="84" name="Line 84"/>
            <p:cNvSpPr>
              <a:spLocks noChangeShapeType="1"/>
            </p:cNvSpPr>
            <p:nvPr/>
          </p:nvSpPr>
          <p:spPr bwMode="auto">
            <a:xfrm>
              <a:off x="2268" y="2448"/>
              <a:ext cx="0" cy="324"/>
            </a:xfrm>
            <a:prstGeom prst="line">
              <a:avLst/>
            </a:prstGeom>
            <a:noFill/>
            <a:ln w="50800">
              <a:solidFill>
                <a:srgbClr val="E91DE4"/>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5" name="Line 85"/>
            <p:cNvSpPr>
              <a:spLocks noChangeShapeType="1"/>
            </p:cNvSpPr>
            <p:nvPr/>
          </p:nvSpPr>
          <p:spPr bwMode="auto">
            <a:xfrm>
              <a:off x="2280" y="2760"/>
              <a:ext cx="564" cy="0"/>
            </a:xfrm>
            <a:prstGeom prst="line">
              <a:avLst/>
            </a:prstGeom>
            <a:noFill/>
            <a:ln w="50800">
              <a:solidFill>
                <a:srgbClr val="E91DE4"/>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6" name="Line 86"/>
            <p:cNvSpPr>
              <a:spLocks noChangeShapeType="1"/>
            </p:cNvSpPr>
            <p:nvPr/>
          </p:nvSpPr>
          <p:spPr bwMode="auto">
            <a:xfrm>
              <a:off x="2832" y="2760"/>
              <a:ext cx="0" cy="408"/>
            </a:xfrm>
            <a:prstGeom prst="line">
              <a:avLst/>
            </a:prstGeom>
            <a:noFill/>
            <a:ln w="50800">
              <a:solidFill>
                <a:srgbClr val="E91DE4"/>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7" name="Text Box 87"/>
          <p:cNvSpPr txBox="1">
            <a:spLocks noChangeArrowheads="1"/>
          </p:cNvSpPr>
          <p:nvPr/>
        </p:nvSpPr>
        <p:spPr bwMode="auto">
          <a:xfrm>
            <a:off x="7010398" y="1412776"/>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dirty="0">
                <a:solidFill>
                  <a:srgbClr val="0000FF"/>
                </a:solidFill>
                <a:latin typeface="Times New Roman" panose="02020603050405020304" pitchFamily="18" charset="0"/>
              </a:rPr>
              <a:t>回溯</a:t>
            </a:r>
            <a:endParaRPr lang="zh-CN" altLang="en-US" sz="2000" b="1" dirty="0">
              <a:solidFill>
                <a:srgbClr val="0000FF"/>
              </a:solidFill>
              <a:latin typeface="Times New Roman" panose="02020603050405020304" pitchFamily="18" charset="0"/>
            </a:endParaRPr>
          </a:p>
        </p:txBody>
      </p:sp>
      <p:sp>
        <p:nvSpPr>
          <p:cNvPr id="88" name="Text Box 89"/>
          <p:cNvSpPr txBox="1">
            <a:spLocks noChangeArrowheads="1"/>
          </p:cNvSpPr>
          <p:nvPr/>
        </p:nvSpPr>
        <p:spPr bwMode="auto">
          <a:xfrm>
            <a:off x="10172698" y="5013225"/>
            <a:ext cx="933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 typeface="Arial" panose="020B0604020202020204" pitchFamily="34" charset="0"/>
              <a:buNone/>
            </a:pPr>
            <a:r>
              <a:rPr lang="zh-CN" altLang="en-US" b="1">
                <a:solidFill>
                  <a:srgbClr val="FF0000"/>
                </a:solidFill>
                <a:latin typeface="Times New Roman" panose="02020603050405020304" pitchFamily="18" charset="0"/>
              </a:rPr>
              <a:t>出口</a:t>
            </a:r>
            <a:endParaRPr lang="zh-CN" altLang="en-US" b="1">
              <a:solidFill>
                <a:srgbClr val="FF0000"/>
              </a:solidFill>
              <a:latin typeface="Times New Roman" panose="02020603050405020304" pitchFamily="18" charset="0"/>
            </a:endParaRPr>
          </a:p>
        </p:txBody>
      </p:sp>
      <p:sp>
        <p:nvSpPr>
          <p:cNvPr id="89" name="Oval 90"/>
          <p:cNvSpPr>
            <a:spLocks noChangeArrowheads="1"/>
          </p:cNvSpPr>
          <p:nvPr/>
        </p:nvSpPr>
        <p:spPr bwMode="auto">
          <a:xfrm>
            <a:off x="7238998" y="2936775"/>
            <a:ext cx="171450" cy="190500"/>
          </a:xfrm>
          <a:prstGeom prst="ellipse">
            <a:avLst/>
          </a:prstGeom>
          <a:solidFill>
            <a:srgbClr val="FF3300"/>
          </a:solidFill>
          <a:ln w="349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90" name="Oval 91"/>
          <p:cNvSpPr>
            <a:spLocks noChangeArrowheads="1"/>
          </p:cNvSpPr>
          <p:nvPr/>
        </p:nvSpPr>
        <p:spPr bwMode="auto">
          <a:xfrm>
            <a:off x="8477248" y="3012975"/>
            <a:ext cx="171450" cy="190500"/>
          </a:xfrm>
          <a:prstGeom prst="ellipse">
            <a:avLst/>
          </a:prstGeom>
          <a:solidFill>
            <a:srgbClr val="FF3300"/>
          </a:solidFill>
          <a:ln w="349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91" name="Oval 92"/>
          <p:cNvSpPr>
            <a:spLocks noChangeArrowheads="1"/>
          </p:cNvSpPr>
          <p:nvPr/>
        </p:nvSpPr>
        <p:spPr bwMode="auto">
          <a:xfrm>
            <a:off x="7219948" y="3336825"/>
            <a:ext cx="171450" cy="190500"/>
          </a:xfrm>
          <a:prstGeom prst="ellipse">
            <a:avLst/>
          </a:prstGeom>
          <a:solidFill>
            <a:srgbClr val="FF3300"/>
          </a:solidFill>
          <a:ln w="349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pSp>
        <p:nvGrpSpPr>
          <p:cNvPr id="92" name="Group 120"/>
          <p:cNvGrpSpPr/>
          <p:nvPr/>
        </p:nvGrpSpPr>
        <p:grpSpPr bwMode="auto">
          <a:xfrm>
            <a:off x="7277098" y="1812825"/>
            <a:ext cx="1314450" cy="1238250"/>
            <a:chOff x="2988" y="888"/>
            <a:chExt cx="828" cy="780"/>
          </a:xfrm>
        </p:grpSpPr>
        <p:sp>
          <p:nvSpPr>
            <p:cNvPr id="93" name="Line 94"/>
            <p:cNvSpPr>
              <a:spLocks noChangeShapeType="1"/>
            </p:cNvSpPr>
            <p:nvPr/>
          </p:nvSpPr>
          <p:spPr bwMode="auto">
            <a:xfrm flipV="1">
              <a:off x="3810" y="1393"/>
              <a:ext cx="0" cy="275"/>
            </a:xfrm>
            <a:prstGeom prst="line">
              <a:avLst/>
            </a:prstGeom>
            <a:noFill/>
            <a:ln w="44450">
              <a:solidFill>
                <a:srgbClr val="00FF00"/>
              </a:solidFill>
              <a:miter lim="800000"/>
              <a:head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4" name="Line 95"/>
            <p:cNvSpPr>
              <a:spLocks noChangeShapeType="1"/>
            </p:cNvSpPr>
            <p:nvPr/>
          </p:nvSpPr>
          <p:spPr bwMode="auto">
            <a:xfrm flipH="1">
              <a:off x="2988" y="1412"/>
              <a:ext cx="828"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5" name="Line 96"/>
            <p:cNvSpPr>
              <a:spLocks noChangeShapeType="1"/>
            </p:cNvSpPr>
            <p:nvPr/>
          </p:nvSpPr>
          <p:spPr bwMode="auto">
            <a:xfrm flipV="1">
              <a:off x="3004" y="888"/>
              <a:ext cx="0" cy="505"/>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96" name="Group 97"/>
          <p:cNvGrpSpPr/>
          <p:nvPr/>
        </p:nvGrpSpPr>
        <p:grpSpPr bwMode="auto">
          <a:xfrm>
            <a:off x="8610598" y="2041425"/>
            <a:ext cx="2228850" cy="1123950"/>
            <a:chOff x="4176" y="612"/>
            <a:chExt cx="1404" cy="708"/>
          </a:xfrm>
        </p:grpSpPr>
        <p:sp>
          <p:nvSpPr>
            <p:cNvPr id="97" name="Line 98"/>
            <p:cNvSpPr>
              <a:spLocks noChangeShapeType="1"/>
            </p:cNvSpPr>
            <p:nvPr/>
          </p:nvSpPr>
          <p:spPr bwMode="auto">
            <a:xfrm>
              <a:off x="4176" y="1308"/>
              <a:ext cx="180" cy="0"/>
            </a:xfrm>
            <a:prstGeom prst="line">
              <a:avLst/>
            </a:prstGeom>
            <a:noFill/>
            <a:ln w="44450">
              <a:solidFill>
                <a:srgbClr val="00FF00"/>
              </a:solidFill>
              <a:miter lim="800000"/>
              <a:head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8" name="Line 99"/>
            <p:cNvSpPr>
              <a:spLocks noChangeShapeType="1"/>
            </p:cNvSpPr>
            <p:nvPr/>
          </p:nvSpPr>
          <p:spPr bwMode="auto">
            <a:xfrm flipV="1">
              <a:off x="4344" y="1032"/>
              <a:ext cx="0" cy="288"/>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99" name="Line 100"/>
            <p:cNvSpPr>
              <a:spLocks noChangeShapeType="1"/>
            </p:cNvSpPr>
            <p:nvPr/>
          </p:nvSpPr>
          <p:spPr bwMode="auto">
            <a:xfrm>
              <a:off x="4344" y="1032"/>
              <a:ext cx="588"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0" name="Line 101"/>
            <p:cNvSpPr>
              <a:spLocks noChangeShapeType="1"/>
            </p:cNvSpPr>
            <p:nvPr/>
          </p:nvSpPr>
          <p:spPr bwMode="auto">
            <a:xfrm flipH="1" flipV="1">
              <a:off x="4920" y="792"/>
              <a:ext cx="0" cy="252"/>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1" name="Line 102"/>
            <p:cNvSpPr>
              <a:spLocks noChangeShapeType="1"/>
            </p:cNvSpPr>
            <p:nvPr/>
          </p:nvSpPr>
          <p:spPr bwMode="auto">
            <a:xfrm flipH="1">
              <a:off x="4632" y="804"/>
              <a:ext cx="300"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2" name="Line 103"/>
            <p:cNvSpPr>
              <a:spLocks noChangeShapeType="1"/>
            </p:cNvSpPr>
            <p:nvPr/>
          </p:nvSpPr>
          <p:spPr bwMode="auto">
            <a:xfrm flipV="1">
              <a:off x="4644" y="612"/>
              <a:ext cx="0" cy="192"/>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3" name="Line 104"/>
            <p:cNvSpPr>
              <a:spLocks noChangeShapeType="1"/>
            </p:cNvSpPr>
            <p:nvPr/>
          </p:nvSpPr>
          <p:spPr bwMode="auto">
            <a:xfrm>
              <a:off x="4632" y="612"/>
              <a:ext cx="564"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4" name="Line 105"/>
            <p:cNvSpPr>
              <a:spLocks noChangeShapeType="1"/>
            </p:cNvSpPr>
            <p:nvPr/>
          </p:nvSpPr>
          <p:spPr bwMode="auto">
            <a:xfrm>
              <a:off x="5184" y="612"/>
              <a:ext cx="0" cy="42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5" name="Line 106"/>
            <p:cNvSpPr>
              <a:spLocks noChangeShapeType="1"/>
            </p:cNvSpPr>
            <p:nvPr/>
          </p:nvSpPr>
          <p:spPr bwMode="auto">
            <a:xfrm>
              <a:off x="5184" y="1020"/>
              <a:ext cx="396"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106" name="Group 107"/>
          <p:cNvGrpSpPr/>
          <p:nvPr/>
        </p:nvGrpSpPr>
        <p:grpSpPr bwMode="auto">
          <a:xfrm>
            <a:off x="7334248" y="3032025"/>
            <a:ext cx="1219200" cy="495300"/>
            <a:chOff x="696" y="2388"/>
            <a:chExt cx="768" cy="312"/>
          </a:xfrm>
        </p:grpSpPr>
        <p:sp>
          <p:nvSpPr>
            <p:cNvPr id="107" name="Line 108"/>
            <p:cNvSpPr>
              <a:spLocks noChangeShapeType="1"/>
            </p:cNvSpPr>
            <p:nvPr/>
          </p:nvSpPr>
          <p:spPr bwMode="auto">
            <a:xfrm>
              <a:off x="696" y="2388"/>
              <a:ext cx="264" cy="0"/>
            </a:xfrm>
            <a:prstGeom prst="line">
              <a:avLst/>
            </a:prstGeom>
            <a:noFill/>
            <a:ln w="44450">
              <a:solidFill>
                <a:srgbClr val="00FF00"/>
              </a:solidFill>
              <a:miter lim="800000"/>
              <a:head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8" name="Line 109"/>
            <p:cNvSpPr>
              <a:spLocks noChangeShapeType="1"/>
            </p:cNvSpPr>
            <p:nvPr/>
          </p:nvSpPr>
          <p:spPr bwMode="auto">
            <a:xfrm>
              <a:off x="936" y="2388"/>
              <a:ext cx="0" cy="30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09" name="Line 110"/>
            <p:cNvSpPr>
              <a:spLocks noChangeShapeType="1"/>
            </p:cNvSpPr>
            <p:nvPr/>
          </p:nvSpPr>
          <p:spPr bwMode="auto">
            <a:xfrm>
              <a:off x="924" y="2700"/>
              <a:ext cx="324"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0" name="Line 111"/>
            <p:cNvSpPr>
              <a:spLocks noChangeShapeType="1"/>
            </p:cNvSpPr>
            <p:nvPr/>
          </p:nvSpPr>
          <p:spPr bwMode="auto">
            <a:xfrm flipV="1">
              <a:off x="1224" y="2448"/>
              <a:ext cx="0" cy="252"/>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1" name="Line 112"/>
            <p:cNvSpPr>
              <a:spLocks noChangeShapeType="1"/>
            </p:cNvSpPr>
            <p:nvPr/>
          </p:nvSpPr>
          <p:spPr bwMode="auto">
            <a:xfrm>
              <a:off x="1212" y="2448"/>
              <a:ext cx="252"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112" name="Group 113"/>
          <p:cNvGrpSpPr/>
          <p:nvPr/>
        </p:nvGrpSpPr>
        <p:grpSpPr bwMode="auto">
          <a:xfrm>
            <a:off x="7326311" y="3432075"/>
            <a:ext cx="895350" cy="1123950"/>
            <a:chOff x="1140" y="2556"/>
            <a:chExt cx="564" cy="708"/>
          </a:xfrm>
        </p:grpSpPr>
        <p:sp>
          <p:nvSpPr>
            <p:cNvPr id="113" name="Line 114"/>
            <p:cNvSpPr>
              <a:spLocks noChangeShapeType="1"/>
            </p:cNvSpPr>
            <p:nvPr/>
          </p:nvSpPr>
          <p:spPr bwMode="auto">
            <a:xfrm>
              <a:off x="1140" y="2556"/>
              <a:ext cx="0" cy="324"/>
            </a:xfrm>
            <a:prstGeom prst="line">
              <a:avLst/>
            </a:prstGeom>
            <a:noFill/>
            <a:ln w="44450">
              <a:solidFill>
                <a:srgbClr val="00FF00"/>
              </a:solidFill>
              <a:miter lim="800000"/>
              <a:head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Line 115"/>
            <p:cNvSpPr>
              <a:spLocks noChangeShapeType="1"/>
            </p:cNvSpPr>
            <p:nvPr/>
          </p:nvSpPr>
          <p:spPr bwMode="auto">
            <a:xfrm>
              <a:off x="1140" y="2856"/>
              <a:ext cx="564" cy="0"/>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15" name="Line 116"/>
            <p:cNvSpPr>
              <a:spLocks noChangeShapeType="1"/>
            </p:cNvSpPr>
            <p:nvPr/>
          </p:nvSpPr>
          <p:spPr bwMode="auto">
            <a:xfrm>
              <a:off x="1692" y="2856"/>
              <a:ext cx="0" cy="408"/>
            </a:xfrm>
            <a:prstGeom prst="line">
              <a:avLst/>
            </a:prstGeom>
            <a:noFill/>
            <a:ln w="44450">
              <a:solidFill>
                <a:srgbClr val="00FF00"/>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16" name="Text Box 117"/>
          <p:cNvSpPr txBox="1">
            <a:spLocks noChangeArrowheads="1"/>
          </p:cNvSpPr>
          <p:nvPr/>
        </p:nvSpPr>
        <p:spPr bwMode="auto">
          <a:xfrm>
            <a:off x="8134348" y="4155976"/>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endParaRPr lang="zh-CN" altLang="en-US" sz="2000" b="1">
              <a:solidFill>
                <a:srgbClr val="0000FF"/>
              </a:solidFill>
              <a:latin typeface="Times New Roman" panose="02020603050405020304" pitchFamily="18" charset="0"/>
            </a:endParaRPr>
          </a:p>
        </p:txBody>
      </p:sp>
      <p:sp>
        <p:nvSpPr>
          <p:cNvPr id="117" name="Text Box 118"/>
          <p:cNvSpPr txBox="1">
            <a:spLocks noChangeArrowheads="1"/>
          </p:cNvSpPr>
          <p:nvPr/>
        </p:nvSpPr>
        <p:spPr bwMode="auto">
          <a:xfrm>
            <a:off x="7848598" y="2716114"/>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000" b="1">
                <a:solidFill>
                  <a:srgbClr val="0000FF"/>
                </a:solidFill>
                <a:latin typeface="Times New Roman" panose="02020603050405020304" pitchFamily="18" charset="0"/>
              </a:rPr>
              <a:t>回溯</a:t>
            </a:r>
            <a:endParaRPr lang="zh-CN" altLang="en-US" sz="20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fade">
                                      <p:cBhvr>
                                        <p:cTn id="53" dur="500"/>
                                        <p:tgtEl>
                                          <p:spTgt spid="9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500"/>
                                        <p:tgtEl>
                                          <p:spTgt spid="10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2"/>
                                        </p:tgtEl>
                                        <p:attrNameLst>
                                          <p:attrName>style.visibility</p:attrName>
                                        </p:attrNameLst>
                                      </p:cBhvr>
                                      <p:to>
                                        <p:strVal val="visible"/>
                                      </p:to>
                                    </p:set>
                                    <p:animEffect transition="in" filter="fade">
                                      <p:cBhvr>
                                        <p:cTn id="83" dur="500"/>
                                        <p:tgtEl>
                                          <p:spTgt spid="11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87" grpId="0"/>
      <p:bldP spid="88" grpId="0"/>
      <p:bldP spid="89" grpId="0" animBg="1"/>
      <p:bldP spid="90" grpId="0" animBg="1"/>
      <p:bldP spid="91" grpId="0" animBg="1"/>
      <p:bldP spid="116" grpId="0"/>
      <p:bldP spid="1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35729"/>
            <a:ext cx="10515600" cy="1325563"/>
          </a:xfrm>
        </p:spPr>
        <p:txBody>
          <a:bodyPr/>
          <a:lstStyle/>
          <a:p>
            <a:pPr eaLnBrk="1" hangingPunct="1"/>
            <a:r>
              <a:rPr lang="zh-CN" altLang="en-US" dirty="0"/>
              <a:t>限界函数</a:t>
            </a:r>
            <a:endParaRPr lang="en-US" altLang="zh-CN" dirty="0"/>
          </a:p>
        </p:txBody>
      </p:sp>
      <p:sp>
        <p:nvSpPr>
          <p:cNvPr id="39939" name="Rectangle 3"/>
          <p:cNvSpPr>
            <a:spLocks noGrp="1" noChangeArrowheads="1"/>
          </p:cNvSpPr>
          <p:nvPr>
            <p:ph type="body" idx="1"/>
          </p:nvPr>
        </p:nvSpPr>
        <p:spPr>
          <a:xfrm>
            <a:off x="939541" y="3180325"/>
            <a:ext cx="10817970" cy="3641725"/>
          </a:xfrm>
        </p:spPr>
        <p:txBody>
          <a:bodyPr>
            <a:normAutofit/>
          </a:bodyPr>
          <a:lstStyle/>
          <a:p>
            <a:pPr eaLnBrk="1" hangingPunct="1">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前</a:t>
            </a:r>
            <a:r>
              <a:rPr kumimoji="1" lang="en-US" altLang="zh-CN" sz="2400" dirty="0">
                <a:latin typeface="Times New Roman" panose="02020603050405020304" pitchFamily="18" charset="0"/>
              </a:rPr>
              <a:t>k-1</a:t>
            </a:r>
            <a:r>
              <a:rPr kumimoji="1" lang="zh-CN" altLang="en-US" sz="2400" dirty="0">
                <a:latin typeface="Times New Roman" panose="02020603050405020304" pitchFamily="18" charset="0"/>
              </a:rPr>
              <a:t>行的皇后已经放置，现在确定第</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行皇后欲放在</a:t>
            </a:r>
            <a:r>
              <a:rPr kumimoji="1" lang="en-US" altLang="zh-CN" sz="2400" dirty="0">
                <a:latin typeface="Times New Roman" panose="02020603050405020304" pitchFamily="18" charset="0"/>
              </a:rPr>
              <a:t>X(k)</a:t>
            </a:r>
            <a:r>
              <a:rPr kumimoji="1" lang="zh-CN" altLang="en-US" sz="2400" dirty="0">
                <a:latin typeface="Times New Roman" panose="02020603050405020304" pitchFamily="18" charset="0"/>
              </a:rPr>
              <a:t>列上，是否可以？</a:t>
            </a:r>
            <a:endParaRPr kumimoji="1" lang="zh-CN" altLang="en-US" sz="2400" dirty="0">
              <a:latin typeface="Times New Roman" panose="02020603050405020304" pitchFamily="18" charset="0"/>
            </a:endParaRPr>
          </a:p>
          <a:p>
            <a:pPr eaLnBrk="1" hangingPunct="1">
              <a:buFont typeface="Wingdings" panose="05000000000000000000" pitchFamily="2" charset="2"/>
              <a:buNone/>
            </a:pPr>
            <a:r>
              <a:rPr kumimoji="1" lang="en-US" altLang="zh-CN" sz="2400" dirty="0"/>
              <a:t>PLACE(</a:t>
            </a:r>
            <a:r>
              <a:rPr kumimoji="1" lang="en-US" altLang="zh-CN" sz="2400" dirty="0">
                <a:solidFill>
                  <a:srgbClr val="FF3300"/>
                </a:solidFill>
              </a:rPr>
              <a:t>k</a:t>
            </a:r>
            <a:r>
              <a:rPr kumimoji="1" lang="en-US" altLang="zh-CN" sz="2400" dirty="0"/>
              <a:t>)</a:t>
            </a:r>
            <a:endParaRPr kumimoji="1" lang="en-US" altLang="zh-CN" sz="2400" dirty="0"/>
          </a:p>
          <a:p>
            <a:pPr lvl="1" eaLnBrk="1" hangingPunct="1">
              <a:buFont typeface="Wingdings" panose="05000000000000000000" pitchFamily="2" charset="2"/>
              <a:buNone/>
            </a:pPr>
            <a:r>
              <a:rPr kumimoji="1" lang="zh-CN" altLang="en-US" sz="2400" dirty="0"/>
              <a:t>令</a:t>
            </a:r>
            <a:r>
              <a:rPr kumimoji="1" lang="en-US" altLang="zh-CN" sz="2400" dirty="0"/>
              <a:t>X(k)</a:t>
            </a:r>
            <a:r>
              <a:rPr kumimoji="1" lang="zh-CN" altLang="en-US" sz="2400" dirty="0"/>
              <a:t>与</a:t>
            </a:r>
            <a:r>
              <a:rPr kumimoji="1" lang="en-US" altLang="zh-CN" sz="2400" dirty="0"/>
              <a:t>X(</a:t>
            </a:r>
            <a:r>
              <a:rPr kumimoji="1" lang="en-US" altLang="zh-CN" sz="2400" dirty="0" err="1"/>
              <a:t>i</a:t>
            </a:r>
            <a:r>
              <a:rPr kumimoji="1" lang="en-US" altLang="zh-CN" sz="2400" dirty="0"/>
              <a:t>)</a:t>
            </a:r>
            <a:r>
              <a:rPr kumimoji="1" lang="zh-CN" altLang="en-US" sz="2400" dirty="0"/>
              <a:t>逐个比较，</a:t>
            </a:r>
            <a:r>
              <a:rPr kumimoji="1" lang="en-US" altLang="zh-CN" sz="2400" dirty="0" err="1"/>
              <a:t>i</a:t>
            </a:r>
            <a:r>
              <a:rPr kumimoji="1" lang="en-US" altLang="zh-CN" sz="2400" dirty="0"/>
              <a:t>=1..k-1</a:t>
            </a:r>
            <a:r>
              <a:rPr kumimoji="1" lang="zh-CN" altLang="en-US" sz="2400" dirty="0"/>
              <a:t>。</a:t>
            </a:r>
            <a:endParaRPr kumimoji="1" lang="zh-CN" altLang="en-US" sz="2400" dirty="0"/>
          </a:p>
          <a:p>
            <a:pPr lvl="1" eaLnBrk="1" hangingPunct="1">
              <a:buFont typeface="Wingdings" panose="05000000000000000000" pitchFamily="2" charset="2"/>
              <a:buNone/>
            </a:pPr>
            <a:r>
              <a:rPr kumimoji="1" lang="zh-CN" altLang="en-US" sz="2400" dirty="0"/>
              <a:t>若存在</a:t>
            </a:r>
            <a:r>
              <a:rPr kumimoji="1" lang="en-US" altLang="zh-CN" sz="2400" dirty="0"/>
              <a:t>X(k)=X(</a:t>
            </a:r>
            <a:r>
              <a:rPr kumimoji="1" lang="en-US" altLang="zh-CN" sz="2400" dirty="0" err="1"/>
              <a:t>i</a:t>
            </a:r>
            <a:r>
              <a:rPr kumimoji="1" lang="en-US" altLang="zh-CN" sz="2400" dirty="0"/>
              <a:t>)</a:t>
            </a:r>
            <a:r>
              <a:rPr kumimoji="1" lang="zh-CN" altLang="en-US" sz="2400" dirty="0"/>
              <a:t>或者</a:t>
            </a:r>
            <a:r>
              <a:rPr kumimoji="1" lang="en-US" altLang="zh-CN" sz="2400" dirty="0"/>
              <a:t>|X(</a:t>
            </a:r>
            <a:r>
              <a:rPr kumimoji="1" lang="en-US" altLang="zh-CN" sz="2400" dirty="0" err="1"/>
              <a:t>i</a:t>
            </a:r>
            <a:r>
              <a:rPr kumimoji="1" lang="en-US" altLang="zh-CN" sz="2400" dirty="0"/>
              <a:t>)-X(k)|=|</a:t>
            </a:r>
            <a:r>
              <a:rPr kumimoji="1" lang="en-US" altLang="zh-CN" sz="2400" dirty="0" err="1"/>
              <a:t>i</a:t>
            </a:r>
            <a:r>
              <a:rPr kumimoji="1" lang="en-US" altLang="zh-CN" sz="2400" dirty="0"/>
              <a:t>-k|</a:t>
            </a:r>
            <a:endParaRPr kumimoji="1" lang="en-US" altLang="zh-CN" sz="2400" dirty="0"/>
          </a:p>
          <a:p>
            <a:pPr lvl="1" eaLnBrk="1" hangingPunct="1">
              <a:buFont typeface="Wingdings" panose="05000000000000000000" pitchFamily="2" charset="2"/>
              <a:buNone/>
            </a:pPr>
            <a:r>
              <a:rPr kumimoji="1" lang="zh-CN" altLang="en-US" sz="2400" dirty="0"/>
              <a:t>则返回</a:t>
            </a:r>
            <a:r>
              <a:rPr kumimoji="1" lang="en-US" altLang="zh-CN" sz="2400" dirty="0"/>
              <a:t>false</a:t>
            </a:r>
            <a:r>
              <a:rPr kumimoji="1" lang="zh-CN" altLang="en-US" sz="2400" dirty="0"/>
              <a:t>；</a:t>
            </a:r>
            <a:endParaRPr kumimoji="1" lang="zh-CN" altLang="en-US" sz="2400" dirty="0"/>
          </a:p>
          <a:p>
            <a:pPr lvl="1" eaLnBrk="1" hangingPunct="1">
              <a:buFont typeface="Wingdings" panose="05000000000000000000" pitchFamily="2" charset="2"/>
              <a:buNone/>
            </a:pPr>
            <a:r>
              <a:rPr kumimoji="1" lang="zh-CN" altLang="en-US" sz="2400" dirty="0"/>
              <a:t>否则返回</a:t>
            </a:r>
            <a:r>
              <a:rPr kumimoji="1" lang="en-US" altLang="zh-CN" sz="2400" dirty="0"/>
              <a:t>true</a:t>
            </a:r>
            <a:r>
              <a:rPr kumimoji="1" lang="zh-CN" altLang="en-US" sz="2400" dirty="0"/>
              <a:t>。</a:t>
            </a:r>
            <a:endParaRPr kumimoji="1" lang="zh-CN" altLang="en-US" sz="2400" dirty="0"/>
          </a:p>
        </p:txBody>
      </p:sp>
      <p:sp>
        <p:nvSpPr>
          <p:cNvPr id="5" name="Text Box 5"/>
          <p:cNvSpPr txBox="1">
            <a:spLocks noChangeArrowheads="1"/>
          </p:cNvSpPr>
          <p:nvPr/>
        </p:nvSpPr>
        <p:spPr bwMode="auto">
          <a:xfrm>
            <a:off x="838200" y="1547863"/>
            <a:ext cx="7095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ea typeface="幼圆" panose="02010509060101010101" pitchFamily="49" charset="-122"/>
                <a:cs typeface="Arial" panose="020B0604020202020204" pitchFamily="34" charset="0"/>
              </a:rPr>
              <a:t>设有两个皇后位于 </a:t>
            </a:r>
            <a:r>
              <a:rPr lang="en-US" altLang="zh-CN" sz="2400" b="0" dirty="0">
                <a:ea typeface="幼圆" panose="02010509060101010101" pitchFamily="49" charset="-122"/>
                <a:cs typeface="Arial" panose="020B0604020202020204" pitchFamily="34" charset="0"/>
              </a:rPr>
              <a:t>(</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a:t>
            </a:r>
            <a:r>
              <a:rPr lang="zh-CN" altLang="en-US" sz="2400" b="0" dirty="0">
                <a:ea typeface="幼圆" panose="02010509060101010101" pitchFamily="49" charset="-122"/>
                <a:cs typeface="Arial" panose="020B0604020202020204" pitchFamily="34" charset="0"/>
              </a:rPr>
              <a:t> </a:t>
            </a:r>
            <a:r>
              <a:rPr lang="en-US" altLang="zh-CN" sz="2400" b="0" dirty="0">
                <a:ea typeface="幼圆" panose="02010509060101010101" pitchFamily="49" charset="-122"/>
                <a:cs typeface="Arial" panose="020B0604020202020204" pitchFamily="34" charset="0"/>
              </a:rPr>
              <a:t>X(</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a:t>
            </a:r>
            <a:r>
              <a:rPr lang="zh-CN" altLang="en-US" sz="2400" b="0" dirty="0">
                <a:ea typeface="幼圆" panose="02010509060101010101" pitchFamily="49" charset="-122"/>
                <a:cs typeface="Arial" panose="020B0604020202020204" pitchFamily="34" charset="0"/>
              </a:rPr>
              <a:t> 和 </a:t>
            </a:r>
            <a:r>
              <a:rPr lang="en-US" altLang="zh-CN" sz="2400" b="0" dirty="0">
                <a:ea typeface="幼圆" panose="02010509060101010101" pitchFamily="49" charset="-122"/>
                <a:cs typeface="Arial" panose="020B0604020202020204" pitchFamily="34" charset="0"/>
              </a:rPr>
              <a:t>(k,</a:t>
            </a:r>
            <a:r>
              <a:rPr lang="zh-CN" altLang="en-US" sz="2400" b="0" dirty="0">
                <a:ea typeface="幼圆" panose="02010509060101010101" pitchFamily="49" charset="-122"/>
                <a:cs typeface="Arial" panose="020B0604020202020204" pitchFamily="34" charset="0"/>
              </a:rPr>
              <a:t> </a:t>
            </a:r>
            <a:r>
              <a:rPr lang="en-US" altLang="zh-CN" sz="2400" b="0" dirty="0">
                <a:ea typeface="幼圆" panose="02010509060101010101" pitchFamily="49" charset="-122"/>
                <a:cs typeface="Arial" panose="020B0604020202020204" pitchFamily="34" charset="0"/>
              </a:rPr>
              <a:t>X(k))</a:t>
            </a:r>
            <a:r>
              <a:rPr lang="zh-CN" altLang="en-US" sz="2400" b="0" dirty="0">
                <a:ea typeface="幼圆" panose="02010509060101010101" pitchFamily="49" charset="-122"/>
                <a:cs typeface="Arial" panose="020B0604020202020204" pitchFamily="34" charset="0"/>
              </a:rPr>
              <a:t>位置上</a:t>
            </a:r>
            <a:endParaRPr lang="zh-CN" altLang="en-US" sz="2400" b="0" dirty="0">
              <a:ea typeface="幼圆" panose="02010509060101010101" pitchFamily="49" charset="-122"/>
              <a:cs typeface="Arial" panose="020B0604020202020204" pitchFamily="34" charset="0"/>
            </a:endParaRPr>
          </a:p>
        </p:txBody>
      </p:sp>
      <p:grpSp>
        <p:nvGrpSpPr>
          <p:cNvPr id="6" name="组合 5"/>
          <p:cNvGrpSpPr/>
          <p:nvPr/>
        </p:nvGrpSpPr>
        <p:grpSpPr>
          <a:xfrm>
            <a:off x="2697883" y="2148739"/>
            <a:ext cx="5235896" cy="892374"/>
            <a:chOff x="1199456" y="4912890"/>
            <a:chExt cx="5235896" cy="892374"/>
          </a:xfrm>
        </p:grpSpPr>
        <p:sp>
          <p:nvSpPr>
            <p:cNvPr id="7" name="Text Box 6"/>
            <p:cNvSpPr txBox="1">
              <a:spLocks noChangeArrowheads="1"/>
            </p:cNvSpPr>
            <p:nvPr/>
          </p:nvSpPr>
          <p:spPr bwMode="auto">
            <a:xfrm>
              <a:off x="1199456" y="4912890"/>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a:t>
              </a:r>
              <a:r>
                <a:rPr lang="en-US" altLang="zh-CN" sz="2400" b="0" dirty="0">
                  <a:cs typeface="Arial" panose="020B0604020202020204" pitchFamily="34" charset="0"/>
                </a:rPr>
                <a:t> -X(</a:t>
              </a:r>
              <a:r>
                <a:rPr lang="en-US" altLang="zh-CN" sz="2400" b="0" dirty="0" err="1">
                  <a:cs typeface="Arial" panose="020B0604020202020204" pitchFamily="34" charset="0"/>
                </a:rPr>
                <a:t>i</a:t>
              </a:r>
              <a:r>
                <a:rPr lang="en-US" altLang="zh-CN" sz="2400" b="0" dirty="0">
                  <a:cs typeface="Arial" panose="020B0604020202020204" pitchFamily="34" charset="0"/>
                </a:rPr>
                <a:t>)=k-X(k)</a:t>
              </a:r>
              <a:endParaRPr lang="en-US" altLang="zh-CN" sz="2400" b="0" dirty="0">
                <a:cs typeface="Arial" panose="020B0604020202020204" pitchFamily="34" charset="0"/>
              </a:endParaRPr>
            </a:p>
          </p:txBody>
        </p:sp>
        <p:sp>
          <p:nvSpPr>
            <p:cNvPr id="8" name="Text Box 7"/>
            <p:cNvSpPr txBox="1">
              <a:spLocks noChangeArrowheads="1"/>
            </p:cNvSpPr>
            <p:nvPr/>
          </p:nvSpPr>
          <p:spPr bwMode="auto">
            <a:xfrm>
              <a:off x="1199456" y="5343599"/>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i+X</a:t>
              </a:r>
              <a:r>
                <a:rPr lang="en-US" altLang="zh-CN" sz="2400" b="0" dirty="0">
                  <a:cs typeface="Arial" panose="020B0604020202020204" pitchFamily="34" charset="0"/>
                </a:rPr>
                <a:t>(</a:t>
              </a:r>
              <a:r>
                <a:rPr lang="en-US" altLang="zh-CN" sz="2400" b="0" dirty="0" err="1">
                  <a:cs typeface="Arial" panose="020B0604020202020204" pitchFamily="34" charset="0"/>
                </a:rPr>
                <a:t>i</a:t>
              </a:r>
              <a:r>
                <a:rPr lang="en-US" altLang="zh-CN" sz="2400" b="0" dirty="0">
                  <a:cs typeface="Arial" panose="020B0604020202020204" pitchFamily="34" charset="0"/>
                </a:rPr>
                <a:t>)=</a:t>
              </a:r>
              <a:r>
                <a:rPr lang="en-US" altLang="zh-CN" sz="2400" b="0" dirty="0" err="1">
                  <a:cs typeface="Arial" panose="020B0604020202020204" pitchFamily="34" charset="0"/>
                </a:rPr>
                <a:t>k+X</a:t>
              </a:r>
              <a:r>
                <a:rPr lang="en-US" altLang="zh-CN" sz="2400" b="0" dirty="0">
                  <a:cs typeface="Arial" panose="020B0604020202020204" pitchFamily="34" charset="0"/>
                </a:rPr>
                <a:t>(k)</a:t>
              </a:r>
              <a:endParaRPr lang="en-US" altLang="zh-CN" sz="2400" b="0" dirty="0">
                <a:cs typeface="Arial" panose="020B0604020202020204" pitchFamily="34" charset="0"/>
              </a:endParaRPr>
            </a:p>
          </p:txBody>
        </p:sp>
        <p:sp>
          <p:nvSpPr>
            <p:cNvPr id="9" name="AutoShape 13"/>
            <p:cNvSpPr/>
            <p:nvPr/>
          </p:nvSpPr>
          <p:spPr bwMode="auto">
            <a:xfrm>
              <a:off x="3181328" y="5095353"/>
              <a:ext cx="216840" cy="545902"/>
            </a:xfrm>
            <a:prstGeom prst="rightBrace">
              <a:avLst>
                <a:gd name="adj1" fmla="val 37500"/>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 name="Text Box 14"/>
            <p:cNvSpPr txBox="1">
              <a:spLocks noChangeArrowheads="1"/>
            </p:cNvSpPr>
            <p:nvPr/>
          </p:nvSpPr>
          <p:spPr bwMode="auto">
            <a:xfrm>
              <a:off x="4189436" y="5048571"/>
              <a:ext cx="2245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r>
                <a:rPr lang="en-US" altLang="zh-CN" sz="2400" b="0" dirty="0" err="1"/>
                <a:t>i</a:t>
              </a:r>
              <a:r>
                <a:rPr lang="en-US" altLang="zh-CN" sz="2400" b="0" dirty="0"/>
                <a:t>)-X(k)|=|</a:t>
              </a:r>
              <a:r>
                <a:rPr lang="en-US" altLang="zh-CN" sz="2400" b="0" dirty="0" err="1"/>
                <a:t>i</a:t>
              </a:r>
              <a:r>
                <a:rPr lang="en-US" altLang="zh-CN" sz="2400" b="0" dirty="0"/>
                <a:t>-k|</a:t>
              </a:r>
              <a:endParaRPr lang="en-US" altLang="zh-CN" sz="2400" b="0" dirty="0"/>
            </a:p>
          </p:txBody>
        </p:sp>
        <p:sp>
          <p:nvSpPr>
            <p:cNvPr id="11" name="AutoShape 15"/>
            <p:cNvSpPr>
              <a:spLocks noChangeArrowheads="1"/>
            </p:cNvSpPr>
            <p:nvPr/>
          </p:nvSpPr>
          <p:spPr bwMode="auto">
            <a:xfrm>
              <a:off x="3542182" y="5283994"/>
              <a:ext cx="609600" cy="152400"/>
            </a:xfrm>
            <a:prstGeom prst="rightArrow">
              <a:avLst>
                <a:gd name="adj1" fmla="val 50000"/>
                <a:gd name="adj2" fmla="val 100000"/>
              </a:avLst>
            </a:prstGeom>
            <a:solidFill>
              <a:schemeClr val="accent1">
                <a:lumMod val="20000"/>
                <a:lumOff val="80000"/>
              </a:schemeClr>
            </a:solidFill>
            <a:ln w="95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2"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1424" y="188640"/>
            <a:ext cx="8229600" cy="1143000"/>
          </a:xfrm>
        </p:spPr>
        <p:txBody>
          <a:bodyPr/>
          <a:lstStyle/>
          <a:p>
            <a:pPr eaLnBrk="1" hangingPunct="1"/>
            <a:r>
              <a:rPr lang="zh-CN" altLang="en-US" dirty="0"/>
              <a:t>算法</a:t>
            </a:r>
            <a:r>
              <a:rPr lang="en-US" altLang="zh-CN" dirty="0"/>
              <a:t>7.4 </a:t>
            </a:r>
            <a:r>
              <a:rPr lang="zh-CN" altLang="en-US" dirty="0"/>
              <a:t>能否放置一个新皇后？</a:t>
            </a:r>
            <a:endParaRPr lang="zh-CN" altLang="en-US" dirty="0"/>
          </a:p>
        </p:txBody>
      </p:sp>
      <p:sp>
        <p:nvSpPr>
          <p:cNvPr id="41987" name="Text Box 4"/>
          <p:cNvSpPr txBox="1">
            <a:spLocks noChangeArrowheads="1"/>
          </p:cNvSpPr>
          <p:nvPr/>
        </p:nvSpPr>
        <p:spPr bwMode="auto">
          <a:xfrm>
            <a:off x="1055440" y="1268760"/>
            <a:ext cx="9217024"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PLACE(k)</a:t>
            </a:r>
            <a:endParaRPr kumimoji="1" lang="en-US" altLang="zh-CN" sz="2400" b="0" dirty="0">
              <a:cs typeface="Arial" panose="020B0604020202020204" pitchFamily="34" charset="0"/>
            </a:endParaRP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a:t>
            </a:r>
            <a:r>
              <a:rPr kumimoji="1" lang="zh-CN" altLang="en-US" sz="2400" b="0" dirty="0">
                <a:ea typeface="幼圆" panose="02010509060101010101" pitchFamily="49" charset="-122"/>
                <a:cs typeface="Arial" panose="020B0604020202020204" pitchFamily="34" charset="0"/>
              </a:rPr>
              <a:t>若一个皇后能放在第</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行和第</a:t>
            </a:r>
            <a:r>
              <a:rPr kumimoji="1" lang="en-US" altLang="zh-CN" sz="2400" b="0" dirty="0">
                <a:ea typeface="幼圆" panose="02010509060101010101" pitchFamily="49" charset="-122"/>
                <a:cs typeface="Arial" panose="020B0604020202020204" pitchFamily="34" charset="0"/>
              </a:rPr>
              <a:t>X(k)</a:t>
            </a:r>
            <a:r>
              <a:rPr kumimoji="1" lang="zh-CN" altLang="en-US" sz="2400" b="0" dirty="0">
                <a:ea typeface="幼圆" panose="02010509060101010101" pitchFamily="49" charset="-122"/>
                <a:cs typeface="Arial" panose="020B0604020202020204" pitchFamily="34" charset="0"/>
              </a:rPr>
              <a:t>列</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则返回</a:t>
            </a:r>
            <a:r>
              <a:rPr kumimoji="1" lang="en-US" altLang="zh-CN" sz="2400" b="0" dirty="0">
                <a:ea typeface="幼圆" panose="02010509060101010101" pitchFamily="49" charset="-122"/>
                <a:cs typeface="Arial" panose="020B0604020202020204" pitchFamily="34" charset="0"/>
              </a:rPr>
              <a:t>true, </a:t>
            </a:r>
            <a:r>
              <a:rPr kumimoji="1" lang="zh-CN" altLang="en-US" sz="2400" b="0" dirty="0">
                <a:ea typeface="幼圆" panose="02010509060101010101" pitchFamily="49" charset="-122"/>
                <a:cs typeface="Arial" panose="020B0604020202020204" pitchFamily="34" charset="0"/>
              </a:rPr>
              <a:t>否则返回</a:t>
            </a:r>
            <a:r>
              <a:rPr kumimoji="1" lang="en-US" altLang="zh-CN" sz="2400" b="0" dirty="0">
                <a:ea typeface="幼圆" panose="02010509060101010101" pitchFamily="49" charset="-122"/>
                <a:cs typeface="Arial" panose="020B0604020202020204" pitchFamily="34" charset="0"/>
              </a:rPr>
              <a:t>false</a:t>
            </a:r>
            <a:r>
              <a:rPr kumimoji="1" lang="zh-CN" altLang="en-US" sz="2400" b="0" dirty="0">
                <a:ea typeface="幼圆" panose="02010509060101010101" pitchFamily="49" charset="-122"/>
                <a:cs typeface="Arial" panose="020B0604020202020204" pitchFamily="34" charset="0"/>
              </a:rPr>
              <a:t>。</a:t>
            </a:r>
            <a:endParaRPr kumimoji="1" lang="zh-CN" altLang="en-US" sz="2400" b="0" dirty="0">
              <a:ea typeface="幼圆" panose="02010509060101010101" pitchFamily="49" charset="-122"/>
              <a:cs typeface="Arial" panose="020B0604020202020204" pitchFamily="34" charset="0"/>
            </a:endParaRP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//X</a:t>
            </a:r>
            <a:r>
              <a:rPr kumimoji="1" lang="zh-CN" altLang="en-US" sz="2400" b="0" dirty="0">
                <a:ea typeface="幼圆" panose="02010509060101010101" pitchFamily="49" charset="-122"/>
                <a:cs typeface="Arial" panose="020B0604020202020204" pitchFamily="34" charset="0"/>
              </a:rPr>
              <a:t>是全程数组</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进入此过程时已置入了</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个值</a:t>
            </a:r>
            <a:r>
              <a:rPr kumimoji="1" lang="en-US" altLang="zh-CN" sz="2400" b="0" dirty="0">
                <a:ea typeface="幼圆" panose="02010509060101010101" pitchFamily="49" charset="-122"/>
                <a:cs typeface="Arial" panose="020B0604020202020204" pitchFamily="34" charset="0"/>
              </a:rPr>
              <a:t>, ABS</a:t>
            </a:r>
            <a:r>
              <a:rPr kumimoji="1" lang="zh-CN" altLang="en-US" sz="2400" b="0" dirty="0">
                <a:ea typeface="幼圆" panose="02010509060101010101" pitchFamily="49" charset="-122"/>
                <a:cs typeface="Arial" panose="020B0604020202020204" pitchFamily="34" charset="0"/>
              </a:rPr>
              <a:t>是绝对值函数。</a:t>
            </a:r>
            <a:endParaRPr kumimoji="1" lang="zh-CN" altLang="en-US" sz="2400" b="0" dirty="0">
              <a:ea typeface="幼圆" panose="02010509060101010101" pitchFamily="49" charset="-122"/>
              <a:cs typeface="Arial" panose="020B0604020202020204" pitchFamily="34" charset="0"/>
            </a:endParaRPr>
          </a:p>
          <a:p>
            <a:pPr eaLnBrk="1" hangingPunct="1">
              <a:spcBef>
                <a:spcPts val="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 k</a:t>
            </a:r>
            <a:endParaRPr kumimoji="1" lang="en-US" altLang="zh-CN" sz="2400" b="0" dirty="0">
              <a:cs typeface="Arial" panose="020B0604020202020204" pitchFamily="34" charset="0"/>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i</a:t>
            </a:r>
            <a:r>
              <a:rPr kumimoji="1" lang="en-US" altLang="zh-CN" sz="2400" b="0" dirty="0">
                <a:cs typeface="Arial" panose="020B0604020202020204" pitchFamily="34" charset="0"/>
                <a:sym typeface="Wingdings" panose="05000000000000000000" pitchFamily="2" charset="2"/>
              </a:rPr>
              <a:t>←1</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&lt;k )  do</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 </a:t>
            </a:r>
            <a:r>
              <a:rPr kumimoji="1" lang="en-US" altLang="zh-CN" sz="2400" b="0" dirty="0">
                <a:solidFill>
                  <a:srgbClr val="FF0000"/>
                </a:solidFill>
                <a:cs typeface="Arial" panose="020B0604020202020204" pitchFamily="34" charset="0"/>
                <a:sym typeface="Wingdings" panose="05000000000000000000" pitchFamily="2" charset="2"/>
              </a:rPr>
              <a:t>(X(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 or ABS(X(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)-X(k))=ABS(</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-k))</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solidFill>
                  <a:srgbClr val="00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then  return </a:t>
            </a:r>
            <a:r>
              <a:rPr kumimoji="1" lang="en-US" altLang="zh-CN" sz="2400" b="0" dirty="0">
                <a:solidFill>
                  <a:srgbClr val="FF0000"/>
                </a:solidFill>
                <a:cs typeface="Arial" panose="020B0604020202020204" pitchFamily="34" charset="0"/>
                <a:sym typeface="Wingdings" panose="05000000000000000000" pitchFamily="2" charset="2"/>
              </a:rPr>
              <a:t>false</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 i+1</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repeat   </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return </a:t>
            </a:r>
            <a:r>
              <a:rPr kumimoji="1" lang="en-US" altLang="zh-CN" sz="2400" b="0" dirty="0">
                <a:solidFill>
                  <a:srgbClr val="FF0000"/>
                </a:solidFill>
                <a:cs typeface="Arial" panose="020B0604020202020204" pitchFamily="34" charset="0"/>
                <a:sym typeface="Wingdings" panose="05000000000000000000" pitchFamily="2" charset="2"/>
              </a:rPr>
              <a:t>true</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PLACE</a:t>
            </a:r>
            <a:endParaRPr kumimoji="1" lang="en-US" altLang="zh-CN" sz="2400" b="0" dirty="0">
              <a:cs typeface="Arial" panose="020B0604020202020204" pitchFamily="34" charset="0"/>
              <a:sym typeface="Wingdings" panose="05000000000000000000" pitchFamily="2" charset="2"/>
            </a:endParaRP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1458" y="346071"/>
            <a:ext cx="11480636" cy="762000"/>
          </a:xfrm>
        </p:spPr>
        <p:txBody>
          <a:bodyPr>
            <a:noAutofit/>
          </a:bodyPr>
          <a:lstStyle/>
          <a:p>
            <a:pPr eaLnBrk="1" hangingPunct="1"/>
            <a:r>
              <a:rPr lang="zh-CN" altLang="en-US" dirty="0"/>
              <a:t>算法</a:t>
            </a:r>
            <a:r>
              <a:rPr lang="en-US" altLang="zh-CN" dirty="0"/>
              <a:t>7.5  </a:t>
            </a:r>
            <a:r>
              <a:rPr kumimoji="1" lang="en-US" altLang="zh-CN" dirty="0"/>
              <a:t>n-</a:t>
            </a:r>
            <a:r>
              <a:rPr kumimoji="1" lang="zh-CN" altLang="en-US" dirty="0"/>
              <a:t>皇后问题的回溯算法描述</a:t>
            </a:r>
            <a:endParaRPr kumimoji="1" lang="zh-CN" altLang="en-US" dirty="0"/>
          </a:p>
        </p:txBody>
      </p:sp>
      <p:sp>
        <p:nvSpPr>
          <p:cNvPr id="43011" name="Text Box 4"/>
          <p:cNvSpPr txBox="1">
            <a:spLocks noChangeArrowheads="1"/>
          </p:cNvSpPr>
          <p:nvPr/>
        </p:nvSpPr>
        <p:spPr bwMode="auto">
          <a:xfrm>
            <a:off x="767408" y="1412776"/>
            <a:ext cx="10513168"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NQUEENS(n)</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k, n, X(1:n)   </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X(1) </a:t>
            </a:r>
            <a:r>
              <a:rPr kumimoji="1" lang="en-US" altLang="zh-CN"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0 ; k ← 1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(k&gt;0) do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X(k) ← X(k)+1</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while ( </a:t>
            </a:r>
            <a:r>
              <a:rPr kumimoji="1" lang="en-US" altLang="zh-CN" sz="2400" b="0" dirty="0">
                <a:solidFill>
                  <a:srgbClr val="FF0000"/>
                </a:solidFill>
                <a:cs typeface="Arial" panose="020B0604020202020204" pitchFamily="34" charset="0"/>
                <a:sym typeface="Wingdings" panose="05000000000000000000" pitchFamily="2" charset="2"/>
              </a:rPr>
              <a:t>X(k) ≤</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and</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not  PLACE(k)</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  do </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X(k) ← X(k)+1</a:t>
            </a:r>
            <a:r>
              <a:rPr kumimoji="1" lang="zh-CN" altLang="en-US"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sym typeface="Wingdings" panose="05000000000000000000" pitchFamily="2" charset="2"/>
              </a:rPr>
              <a:t>repeat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当前列</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X(k)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不能放皇后</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时，放到下一列</a:t>
            </a:r>
            <a:endParaRPr kumimoji="1" lang="en-US" altLang="zh-CN" sz="2400" b="0" dirty="0">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a:t>
            </a:r>
            <a:r>
              <a:rPr kumimoji="1" lang="en-US" altLang="zh-CN" sz="2400" b="0" dirty="0">
                <a:solidFill>
                  <a:srgbClr val="FF0000"/>
                </a:solidFill>
                <a:cs typeface="Arial" panose="020B0604020202020204" pitchFamily="34" charset="0"/>
                <a:sym typeface="Wingdings" panose="05000000000000000000" pitchFamily="2" charset="2"/>
              </a:rPr>
              <a:t>X(k)≤n</a:t>
            </a:r>
            <a:r>
              <a:rPr kumimoji="1" lang="en-US" altLang="zh-CN" sz="2400" b="0" dirty="0">
                <a:cs typeface="Arial" panose="020B0604020202020204" pitchFamily="34" charset="0"/>
                <a:sym typeface="Wingdings" panose="05000000000000000000" pitchFamily="2" charset="2"/>
              </a:rPr>
              <a:t>)  </a:t>
            </a:r>
            <a:endParaRPr kumimoji="1" lang="en-US" altLang="zh-CN" sz="2400" b="0" dirty="0">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if(k=n)  </a:t>
            </a:r>
            <a:endParaRPr kumimoji="1" lang="en-US" altLang="zh-CN" sz="2400" b="0" dirty="0">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print (X)</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else   k ←k+1;  X(k) ←0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准备求解下一个皇后</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rPr>
              <a:t>            else   </a:t>
            </a:r>
            <a:r>
              <a:rPr kumimoji="1" lang="en-US" altLang="zh-CN" sz="2400" b="0" dirty="0">
                <a:solidFill>
                  <a:srgbClr val="FF0000"/>
                </a:solidFill>
                <a:cs typeface="Arial" panose="020B0604020202020204" pitchFamily="34" charset="0"/>
              </a:rPr>
              <a:t>k</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k-1</a:t>
            </a:r>
            <a:r>
              <a:rPr kumimoji="1" lang="en-US" altLang="zh-CN" sz="2400" b="0" dirty="0">
                <a:cs typeface="Arial" panose="020B0604020202020204" pitchFamily="34" charset="0"/>
                <a:sym typeface="Wingdings" panose="05000000000000000000" pitchFamily="2" charset="2"/>
              </a:rPr>
              <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没有合适的位置</a:t>
            </a:r>
            <a:r>
              <a:rPr kumimoji="1" lang="en-US" altLang="zh-CN" sz="2400" b="0" dirty="0">
                <a:latin typeface="幼圆" panose="02010509060101010101" pitchFamily="49" charset="-122"/>
                <a:ea typeface="幼圆" panose="02010509060101010101" pitchFamily="49" charset="-122"/>
                <a:sym typeface="Wingdings" panose="05000000000000000000" pitchFamily="2" charset="2"/>
              </a:rPr>
              <a:t>, </a:t>
            </a:r>
            <a:r>
              <a:rPr kumimoji="1" lang="zh-CN" altLang="en-US" sz="2400" b="0" dirty="0">
                <a:latin typeface="幼圆" panose="02010509060101010101" pitchFamily="49" charset="-122"/>
                <a:ea typeface="幼圆" panose="02010509060101010101" pitchFamily="49" charset="-122"/>
              </a:rPr>
              <a:t>回溯</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      endif</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repeat</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end NQUEENS</a:t>
            </a:r>
            <a:endParaRPr kumimoji="1" lang="en-US" altLang="zh-CN" sz="2400" b="0" dirty="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39501"/>
            <a:ext cx="10515600" cy="1325563"/>
          </a:xfrm>
        </p:spPr>
        <p:txBody>
          <a:bodyPr/>
          <a:lstStyle/>
          <a:p>
            <a:r>
              <a:rPr lang="en-US" altLang="zh-CN" dirty="0"/>
              <a:t>8-</a:t>
            </a:r>
            <a:r>
              <a:rPr lang="zh-CN" altLang="en-US" dirty="0"/>
              <a:t>皇后问题的效率估计</a:t>
            </a:r>
            <a:endParaRPr lang="zh-CN" altLang="en-US" dirty="0"/>
          </a:p>
        </p:txBody>
      </p:sp>
      <p:sp>
        <p:nvSpPr>
          <p:cNvPr id="3" name="内容占位符 2"/>
          <p:cNvSpPr>
            <a:spLocks noGrp="1"/>
          </p:cNvSpPr>
          <p:nvPr>
            <p:ph idx="1"/>
          </p:nvPr>
        </p:nvSpPr>
        <p:spPr>
          <a:xfrm>
            <a:off x="838200" y="1465064"/>
            <a:ext cx="10515600" cy="4351338"/>
          </a:xfrm>
        </p:spPr>
        <p:txBody>
          <a:bodyPr/>
          <a:lstStyle/>
          <a:p>
            <a:r>
              <a:rPr lang="zh-CN" altLang="en-US" sz="2400" dirty="0"/>
              <a:t>在</a:t>
            </a:r>
            <a:r>
              <a:rPr lang="en-US" altLang="zh-CN" sz="2400" dirty="0"/>
              <a:t>8-</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8</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pPr lvl="1"/>
            <a:r>
              <a:rPr kumimoji="1" lang="zh-CN" altLang="en-US" sz="2200" dirty="0"/>
              <a:t>显式</a:t>
            </a:r>
            <a:r>
              <a:rPr kumimoji="1" lang="en-US" altLang="zh-CN" sz="2200" dirty="0"/>
              <a:t>: S</a:t>
            </a:r>
            <a:r>
              <a:rPr kumimoji="1" lang="en-US" altLang="zh-CN" sz="2200" baseline="-25000" dirty="0"/>
              <a:t>i</a:t>
            </a:r>
            <a:r>
              <a:rPr kumimoji="1" lang="en-US" altLang="zh-CN" sz="2200" dirty="0"/>
              <a:t>={1, 2, 3, 4, 5, 6, 7, 8}, 1≤i≤8</a:t>
            </a:r>
            <a:endParaRPr kumimoji="1" lang="en-US" altLang="zh-CN" sz="2200" dirty="0"/>
          </a:p>
          <a:p>
            <a:pPr lvl="1"/>
            <a:r>
              <a:rPr kumimoji="1" lang="zh-CN" altLang="en-US" sz="2200" dirty="0"/>
              <a:t>隐式</a:t>
            </a:r>
            <a:r>
              <a:rPr kumimoji="1" lang="en-US" altLang="zh-CN" sz="2200" dirty="0"/>
              <a:t>: </a:t>
            </a:r>
            <a:r>
              <a:rPr kumimoji="1" lang="zh-CN" altLang="en-US" sz="2200" dirty="0"/>
              <a:t>没有两个</a:t>
            </a:r>
            <a:r>
              <a:rPr kumimoji="1" lang="en-US" altLang="zh-CN" sz="2200" dirty="0"/>
              <a:t>x</a:t>
            </a:r>
            <a:r>
              <a:rPr kumimoji="1" lang="en-US" altLang="zh-CN" sz="2200" baseline="-25000" dirty="0"/>
              <a:t>i</a:t>
            </a:r>
            <a:r>
              <a:rPr kumimoji="1" lang="zh-CN" altLang="en-US" sz="2200" dirty="0"/>
              <a:t>可以相同</a:t>
            </a:r>
            <a:r>
              <a:rPr kumimoji="1" lang="en-US" altLang="zh-CN" sz="2200" dirty="0"/>
              <a:t>, </a:t>
            </a:r>
            <a:endParaRPr kumimoji="1" lang="en-US" altLang="zh-CN" sz="2200" dirty="0"/>
          </a:p>
          <a:p>
            <a:pPr marL="457200" lvl="1" indent="0">
              <a:buNone/>
            </a:pPr>
            <a:r>
              <a:rPr kumimoji="1" lang="en-US" altLang="zh-CN" sz="2200" dirty="0"/>
              <a:t>            </a:t>
            </a:r>
            <a:r>
              <a:rPr kumimoji="1" lang="zh-CN" altLang="en-US" sz="2200" dirty="0"/>
              <a:t>且没有两个皇后可以在同一条斜角线上。</a:t>
            </a:r>
            <a:endParaRPr lang="en-US" altLang="zh-CN" dirty="0"/>
          </a:p>
          <a:p>
            <a:r>
              <a:rPr lang="zh-CN" altLang="en-US" sz="2400" kern="0" dirty="0"/>
              <a:t>硬性处理法：</a:t>
            </a:r>
            <a:r>
              <a:rPr lang="en-US" altLang="zh-CN" sz="2400" kern="0" dirty="0"/>
              <a:t>8</a:t>
            </a:r>
            <a:r>
              <a:rPr lang="en-US" altLang="zh-CN" sz="2400" kern="0" baseline="30000" dirty="0"/>
              <a:t>8</a:t>
            </a:r>
            <a:endParaRPr lang="en-US" altLang="zh-CN" sz="2400" kern="0" baseline="30000" dirty="0"/>
          </a:p>
          <a:p>
            <a:pPr lvl="1"/>
            <a:r>
              <a:rPr kumimoji="1" lang="zh-CN" altLang="en-US" kern="0" dirty="0"/>
              <a:t>状态空间树结点个数</a:t>
            </a:r>
            <a:r>
              <a:rPr kumimoji="1" lang="en-US" altLang="zh-CN" kern="0" dirty="0"/>
              <a:t>: 1+8+</a:t>
            </a:r>
            <a:r>
              <a:rPr lang="en-US" altLang="zh-CN" kern="0" dirty="0"/>
              <a:t>8</a:t>
            </a:r>
            <a:r>
              <a:rPr lang="en-US" altLang="zh-CN" kern="0" baseline="30000" dirty="0"/>
              <a:t>2</a:t>
            </a:r>
            <a:r>
              <a:rPr kumimoji="1" lang="en-US" altLang="zh-CN" kern="0" dirty="0"/>
              <a:t>+…+</a:t>
            </a:r>
            <a:r>
              <a:rPr lang="en-US" altLang="zh-CN" kern="0" dirty="0"/>
              <a:t>8</a:t>
            </a:r>
            <a:r>
              <a:rPr lang="en-US" altLang="zh-CN" kern="0" baseline="30000" dirty="0"/>
              <a:t>8</a:t>
            </a:r>
            <a:endParaRPr lang="en-US" altLang="zh-CN" kern="0" baseline="30000" dirty="0"/>
          </a:p>
          <a:p>
            <a:r>
              <a:rPr kumimoji="1" lang="zh-CN" altLang="en-US" sz="2400" kern="0" dirty="0"/>
              <a:t>没有两个</a:t>
            </a:r>
            <a:r>
              <a:rPr kumimoji="1" lang="en-US" altLang="zh-CN" sz="2400" kern="0" dirty="0"/>
              <a:t>x</a:t>
            </a:r>
            <a:r>
              <a:rPr kumimoji="1" lang="en-US" altLang="zh-CN" sz="2400" kern="0" baseline="-25000" dirty="0"/>
              <a:t>i</a:t>
            </a:r>
            <a:r>
              <a:rPr kumimoji="1" lang="zh-CN" altLang="en-US" sz="2400" kern="0" dirty="0"/>
              <a:t>可以相同</a:t>
            </a:r>
            <a:r>
              <a:rPr lang="zh-CN" altLang="en-US" sz="2400" kern="0" dirty="0"/>
              <a:t>：</a:t>
            </a:r>
            <a:r>
              <a:rPr lang="en-US" altLang="zh-CN" sz="2400" kern="0" dirty="0"/>
              <a:t>8</a:t>
            </a:r>
            <a:r>
              <a:rPr lang="zh-CN" altLang="en-US" sz="2400" kern="0" dirty="0"/>
              <a:t>！</a:t>
            </a:r>
            <a:endParaRPr lang="en-US" altLang="zh-CN" sz="2400" kern="0" dirty="0"/>
          </a:p>
          <a:p>
            <a:pPr lvl="1"/>
            <a:r>
              <a:rPr lang="zh-CN" altLang="en-US" dirty="0"/>
              <a:t>状态空间树结点个数：</a:t>
            </a:r>
            <a:r>
              <a:rPr lang="en-US" altLang="zh-CN" dirty="0"/>
              <a:t>1+8+8*7+8*7*6+…+8*7*6*5*4*3*2*1=69281</a:t>
            </a:r>
            <a:endParaRPr lang="zh-CN" altLang="en-US" kern="0" dirty="0"/>
          </a:p>
          <a:p>
            <a:r>
              <a:rPr lang="zh-CN" altLang="en-US" sz="2400" kern="0" dirty="0"/>
              <a:t>限界函数实现隐式约束条件？</a:t>
            </a:r>
            <a:endParaRPr lang="zh-CN" altLang="en-US" sz="2400" kern="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矩形 4"/>
          <p:cNvSpPr/>
          <p:nvPr/>
        </p:nvSpPr>
        <p:spPr>
          <a:xfrm>
            <a:off x="2063552" y="1926530"/>
            <a:ext cx="5616624" cy="128644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087888" y="5763593"/>
            <a:ext cx="3384376"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幼圆" panose="02010509060101010101" pitchFamily="49" charset="-122"/>
                <a:ea typeface="幼圆" panose="02010509060101010101" pitchFamily="49" charset="-122"/>
              </a:rPr>
              <a:t>使用蒙特卡罗方法估计</a:t>
            </a:r>
            <a:endParaRPr lang="zh-CN" altLang="en-US" sz="24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05" name="Group 133"/>
          <p:cNvGraphicFramePr>
            <a:graphicFrameLocks noGrp="1"/>
          </p:cNvGraphicFramePr>
          <p:nvPr>
            <p:ph sz="half" idx="1"/>
          </p:nvPr>
        </p:nvGraphicFramePr>
        <p:xfrm>
          <a:off x="1026832" y="1542618"/>
          <a:ext cx="2879725" cy="2720976"/>
        </p:xfrm>
        <a:graphic>
          <a:graphicData uri="http://schemas.openxmlformats.org/drawingml/2006/table">
            <a:tbl>
              <a:tblPr/>
              <a:tblGrid>
                <a:gridCol w="360363"/>
                <a:gridCol w="358775"/>
                <a:gridCol w="360362"/>
                <a:gridCol w="360363"/>
                <a:gridCol w="360362"/>
                <a:gridCol w="360363"/>
                <a:gridCol w="358775"/>
                <a:gridCol w="360362"/>
              </a:tblGrid>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54406" name="Text Box 134"/>
          <p:cNvSpPr txBox="1">
            <a:spLocks noChangeArrowheads="1"/>
          </p:cNvSpPr>
          <p:nvPr/>
        </p:nvSpPr>
        <p:spPr bwMode="auto">
          <a:xfrm>
            <a:off x="3977995" y="1553731"/>
            <a:ext cx="4651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spcBef>
                <a:spcPct val="50000"/>
              </a:spcBef>
            </a:pPr>
            <a:r>
              <a:rPr lang="en-US" altLang="zh-CN" sz="2400" dirty="0">
                <a:solidFill>
                  <a:srgbClr val="FF0000"/>
                </a:solidFill>
              </a:rPr>
              <a:t>8</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5</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4</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3</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2</a:t>
            </a:r>
            <a:endParaRPr lang="en-US" altLang="zh-CN" sz="2400" dirty="0">
              <a:solidFill>
                <a:srgbClr val="FF0000"/>
              </a:solidFill>
            </a:endParaRPr>
          </a:p>
        </p:txBody>
      </p:sp>
      <p:sp>
        <p:nvSpPr>
          <p:cNvPr id="54407" name="Text Box 135"/>
          <p:cNvSpPr txBox="1">
            <a:spLocks noChangeArrowheads="1"/>
          </p:cNvSpPr>
          <p:nvPr/>
        </p:nvSpPr>
        <p:spPr bwMode="auto">
          <a:xfrm>
            <a:off x="4300257" y="1558493"/>
            <a:ext cx="1833563"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lang="en-US" altLang="zh-CN" sz="2400" dirty="0"/>
              <a:t>1+</a:t>
            </a:r>
            <a:endParaRPr lang="en-US" altLang="zh-CN" sz="2400" dirty="0"/>
          </a:p>
          <a:p>
            <a:pPr eaLnBrk="1" hangingPunct="1">
              <a:lnSpc>
                <a:spcPct val="60000"/>
              </a:lnSpc>
              <a:spcBef>
                <a:spcPct val="50000"/>
              </a:spcBef>
            </a:pPr>
            <a:r>
              <a:rPr lang="en-US" altLang="zh-CN" sz="2400" dirty="0"/>
              <a:t>8+</a:t>
            </a:r>
            <a:endParaRPr lang="en-US" altLang="zh-CN" sz="2400" dirty="0"/>
          </a:p>
          <a:p>
            <a:pPr eaLnBrk="1" hangingPunct="1">
              <a:lnSpc>
                <a:spcPct val="60000"/>
              </a:lnSpc>
              <a:spcBef>
                <a:spcPct val="50000"/>
              </a:spcBef>
            </a:pPr>
            <a:r>
              <a:rPr lang="en-US" altLang="zh-CN" sz="2400" dirty="0"/>
              <a:t>8*5+</a:t>
            </a:r>
            <a:endParaRPr lang="en-US" altLang="zh-CN" sz="2400" dirty="0"/>
          </a:p>
          <a:p>
            <a:pPr eaLnBrk="1" hangingPunct="1">
              <a:lnSpc>
                <a:spcPct val="60000"/>
              </a:lnSpc>
              <a:spcBef>
                <a:spcPct val="50000"/>
              </a:spcBef>
            </a:pPr>
            <a:r>
              <a:rPr lang="en-US" altLang="zh-CN" sz="2400" dirty="0"/>
              <a:t>8*5*4+</a:t>
            </a:r>
            <a:endParaRPr lang="en-US" altLang="zh-CN" sz="2400" dirty="0"/>
          </a:p>
          <a:p>
            <a:pPr eaLnBrk="1" hangingPunct="1">
              <a:lnSpc>
                <a:spcPct val="60000"/>
              </a:lnSpc>
              <a:spcBef>
                <a:spcPct val="50000"/>
              </a:spcBef>
            </a:pPr>
            <a:r>
              <a:rPr lang="en-US" altLang="zh-CN" sz="2400" dirty="0"/>
              <a:t>8*5*4*3+</a:t>
            </a:r>
            <a:endParaRPr lang="en-US" altLang="zh-CN" sz="2400" dirty="0"/>
          </a:p>
          <a:p>
            <a:pPr eaLnBrk="1" hangingPunct="1">
              <a:lnSpc>
                <a:spcPct val="60000"/>
              </a:lnSpc>
              <a:spcBef>
                <a:spcPct val="50000"/>
              </a:spcBef>
            </a:pPr>
            <a:r>
              <a:rPr lang="en-US" altLang="zh-CN" sz="2400" dirty="0"/>
              <a:t>8*5*4*3*2</a:t>
            </a:r>
            <a:endParaRPr lang="en-US" altLang="zh-CN" sz="2400" dirty="0"/>
          </a:p>
          <a:p>
            <a:pPr eaLnBrk="1" hangingPunct="1">
              <a:lnSpc>
                <a:spcPct val="60000"/>
              </a:lnSpc>
              <a:spcBef>
                <a:spcPct val="50000"/>
              </a:spcBef>
            </a:pPr>
            <a:r>
              <a:rPr lang="en-US" altLang="zh-CN" sz="2400" dirty="0"/>
              <a:t>=1649</a:t>
            </a:r>
            <a:endParaRPr lang="en-US" altLang="zh-CN" sz="2400" dirty="0"/>
          </a:p>
        </p:txBody>
      </p:sp>
      <p:graphicFrame>
        <p:nvGraphicFramePr>
          <p:cNvPr id="54535" name="Group 263"/>
          <p:cNvGraphicFramePr>
            <a:graphicFrameLocks noGrp="1"/>
          </p:cNvGraphicFramePr>
          <p:nvPr>
            <p:ph sz="half" idx="2"/>
          </p:nvPr>
        </p:nvGraphicFramePr>
        <p:xfrm>
          <a:off x="6672064" y="1553731"/>
          <a:ext cx="2879725" cy="2720976"/>
        </p:xfrm>
        <a:graphic>
          <a:graphicData uri="http://schemas.openxmlformats.org/drawingml/2006/table">
            <a:tbl>
              <a:tblPr/>
              <a:tblGrid>
                <a:gridCol w="360362"/>
                <a:gridCol w="358775"/>
                <a:gridCol w="360363"/>
                <a:gridCol w="360362"/>
                <a:gridCol w="360363"/>
                <a:gridCol w="360362"/>
                <a:gridCol w="358775"/>
                <a:gridCol w="360363"/>
              </a:tblGrid>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54495" name="Text Box 223"/>
          <p:cNvSpPr txBox="1">
            <a:spLocks noChangeArrowheads="1"/>
          </p:cNvSpPr>
          <p:nvPr/>
        </p:nvSpPr>
        <p:spPr bwMode="auto">
          <a:xfrm>
            <a:off x="9651800" y="1537857"/>
            <a:ext cx="117475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lang="en-US" altLang="zh-CN" sz="2400" dirty="0">
                <a:solidFill>
                  <a:srgbClr val="FF0000"/>
                </a:solidFill>
              </a:rPr>
              <a:t>8</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6</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4</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2</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t>=1401</a:t>
            </a:r>
            <a:endParaRPr lang="en-US" altLang="zh-CN" sz="2400" dirty="0"/>
          </a:p>
        </p:txBody>
      </p:sp>
      <p:sp>
        <p:nvSpPr>
          <p:cNvPr id="54623" name="Text Box 351"/>
          <p:cNvSpPr txBox="1">
            <a:spLocks noChangeArrowheads="1"/>
          </p:cNvSpPr>
          <p:nvPr/>
        </p:nvSpPr>
        <p:spPr bwMode="auto">
          <a:xfrm>
            <a:off x="969223" y="4457700"/>
            <a:ext cx="510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ea typeface="幼圆" panose="02010509060101010101" pitchFamily="49" charset="-122"/>
                <a:cs typeface="Arial" panose="020B0604020202020204" pitchFamily="34" charset="0"/>
              </a:rPr>
              <a:t>多次实验后取平均值</a:t>
            </a:r>
            <a:r>
              <a:rPr lang="en-US" altLang="zh-CN" sz="2400" dirty="0">
                <a:ea typeface="幼圆" panose="02010509060101010101" pitchFamily="49" charset="-122"/>
                <a:cs typeface="Arial" panose="020B0604020202020204" pitchFamily="34" charset="0"/>
              </a:rPr>
              <a:t>1625</a:t>
            </a:r>
            <a:endParaRPr lang="zh-CN" altLang="en-US" sz="2400" dirty="0">
              <a:ea typeface="幼圆" panose="02010509060101010101" pitchFamily="49" charset="-122"/>
              <a:cs typeface="Arial" panose="020B0604020202020204" pitchFamily="34" charset="0"/>
            </a:endParaRPr>
          </a:p>
        </p:txBody>
      </p:sp>
      <p:sp>
        <p:nvSpPr>
          <p:cNvPr id="54625" name="Text Box 353"/>
          <p:cNvSpPr txBox="1">
            <a:spLocks noChangeArrowheads="1"/>
          </p:cNvSpPr>
          <p:nvPr/>
        </p:nvSpPr>
        <p:spPr bwMode="auto">
          <a:xfrm>
            <a:off x="941182" y="4988760"/>
            <a:ext cx="8611202"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lang="zh-CN" altLang="en-US" sz="2400" dirty="0">
                <a:ea typeface="幼圆" panose="02010509060101010101" pitchFamily="49" charset="-122"/>
                <a:cs typeface="Arial" panose="020B0604020202020204" pitchFamily="34" charset="0"/>
              </a:rPr>
              <a:t>不受限结点的估计数大约是</a:t>
            </a:r>
            <a:r>
              <a:rPr lang="en-US" altLang="zh-CN" sz="2400" dirty="0">
                <a:ea typeface="幼圆" panose="02010509060101010101" pitchFamily="49" charset="-122"/>
                <a:cs typeface="Arial" panose="020B0604020202020204" pitchFamily="34" charset="0"/>
              </a:rPr>
              <a:t>8-</a:t>
            </a:r>
            <a:r>
              <a:rPr lang="zh-CN" altLang="en-US" sz="2400" dirty="0">
                <a:ea typeface="幼圆" panose="02010509060101010101" pitchFamily="49" charset="-122"/>
                <a:cs typeface="Arial" panose="020B0604020202020204" pitchFamily="34" charset="0"/>
              </a:rPr>
              <a:t>皇后状态空间树的结点总数的</a:t>
            </a:r>
            <a:endParaRPr lang="zh-CN" altLang="en-US" sz="2400" dirty="0">
              <a:ea typeface="幼圆" panose="02010509060101010101" pitchFamily="49" charset="-122"/>
              <a:cs typeface="Arial" panose="020B0604020202020204" pitchFamily="34" charset="0"/>
            </a:endParaRPr>
          </a:p>
          <a:p>
            <a:pPr eaLnBrk="1" hangingPunct="1">
              <a:lnSpc>
                <a:spcPct val="90000"/>
              </a:lnSpc>
              <a:spcBef>
                <a:spcPct val="50000"/>
              </a:spcBef>
            </a:pPr>
            <a:r>
              <a:rPr lang="en-US" altLang="zh-CN" sz="2400" dirty="0">
                <a:solidFill>
                  <a:srgbClr val="FF0000"/>
                </a:solidFill>
                <a:ea typeface="幼圆" panose="02010509060101010101" pitchFamily="49" charset="-122"/>
                <a:cs typeface="Arial" panose="020B0604020202020204" pitchFamily="34" charset="0"/>
              </a:rPr>
              <a:t>1625/69281=2.34%</a:t>
            </a:r>
            <a:endParaRPr lang="zh-CN" altLang="en-US" sz="2400" dirty="0">
              <a:ea typeface="幼圆" panose="02010509060101010101" pitchFamily="49" charset="-122"/>
              <a:cs typeface="Arial" panose="020B0604020202020204" pitchFamily="34" charset="0"/>
            </a:endParaRPr>
          </a:p>
        </p:txBody>
      </p:sp>
      <p:sp>
        <p:nvSpPr>
          <p:cNvPr id="44206" name="Rectangle 355"/>
          <p:cNvSpPr>
            <a:spLocks noGrp="1" noChangeArrowheads="1"/>
          </p:cNvSpPr>
          <p:nvPr>
            <p:ph type="title"/>
          </p:nvPr>
        </p:nvSpPr>
        <p:spPr>
          <a:xfrm>
            <a:off x="878682" y="270670"/>
            <a:ext cx="8229600" cy="841375"/>
          </a:xfrm>
          <a:noFill/>
        </p:spPr>
        <p:txBody>
          <a:bodyPr/>
          <a:lstStyle/>
          <a:p>
            <a:pPr eaLnBrk="1" hangingPunct="1"/>
            <a:r>
              <a:rPr lang="en-US" altLang="zh-CN" sz="3600" dirty="0"/>
              <a:t>8-</a:t>
            </a:r>
            <a:r>
              <a:rPr lang="zh-CN" altLang="en-US" sz="3600" dirty="0"/>
              <a:t>皇后问题的不受限结点的估计值</a:t>
            </a:r>
            <a:endParaRPr lang="zh-CN" altLang="en-US" sz="3600" dirty="0"/>
          </a:p>
        </p:txBody>
      </p:sp>
      <p:sp>
        <p:nvSpPr>
          <p:cNvPr id="11"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06" grpId="0"/>
      <p:bldP spid="54407" grpId="0"/>
      <p:bldP spid="54495" grpId="0"/>
      <p:bldP spid="54623" grpId="0"/>
      <p:bldP spid="546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7.4 </a:t>
            </a:r>
            <a:r>
              <a:rPr lang="zh-CN" altLang="en-US" dirty="0"/>
              <a:t>子集和数问题</a:t>
            </a:r>
            <a:endParaRPr lang="zh-CN" altLang="en-US" dirty="0"/>
          </a:p>
        </p:txBody>
      </p:sp>
      <p:sp>
        <p:nvSpPr>
          <p:cNvPr id="45059" name="内容占位符 2"/>
          <p:cNvSpPr>
            <a:spLocks noGrp="1"/>
          </p:cNvSpPr>
          <p:nvPr>
            <p:ph idx="1"/>
          </p:nvPr>
        </p:nvSpPr>
        <p:spPr/>
        <p:txBody>
          <a:bodyPr/>
          <a:lstStyle/>
          <a:p>
            <a:pPr>
              <a:lnSpc>
                <a:spcPct val="150000"/>
              </a:lnSpc>
              <a:spcBef>
                <a:spcPts val="600"/>
              </a:spcBef>
            </a:pPr>
            <a:r>
              <a:rPr lang="zh-CN" altLang="en-US" dirty="0"/>
              <a:t>问题描述</a:t>
            </a:r>
            <a:endParaRPr lang="en-US" altLang="zh-CN" dirty="0"/>
          </a:p>
          <a:p>
            <a:pPr>
              <a:lnSpc>
                <a:spcPct val="150000"/>
              </a:lnSpc>
              <a:spcBef>
                <a:spcPts val="600"/>
              </a:spcBef>
            </a:pPr>
            <a:r>
              <a:rPr lang="zh-CN" altLang="en-US" dirty="0"/>
              <a:t>限界函数</a:t>
            </a:r>
            <a:endParaRPr lang="en-US" altLang="zh-CN" dirty="0"/>
          </a:p>
          <a:p>
            <a:pPr>
              <a:lnSpc>
                <a:spcPct val="150000"/>
              </a:lnSpc>
              <a:spcBef>
                <a:spcPts val="600"/>
              </a:spcBef>
            </a:pPr>
            <a:r>
              <a:rPr lang="zh-CN" altLang="en-US" dirty="0"/>
              <a:t>效率估计</a:t>
            </a:r>
            <a:endParaRPr lang="en-US" altLang="zh-CN" dirty="0"/>
          </a:p>
          <a:p>
            <a:pPr>
              <a:lnSpc>
                <a:spcPct val="150000"/>
              </a:lnSpc>
              <a:spcBef>
                <a:spcPts val="600"/>
              </a:spcBef>
            </a:pPr>
            <a:r>
              <a:rPr lang="zh-CN" altLang="en-US" dirty="0"/>
              <a:t>递归回溯算法</a:t>
            </a:r>
            <a:endParaRPr lang="en-US" altLang="zh-CN" dirty="0"/>
          </a:p>
          <a:p>
            <a:pPr>
              <a:lnSpc>
                <a:spcPct val="150000"/>
              </a:lnSpc>
              <a:spcBef>
                <a:spcPts val="600"/>
              </a:spcBef>
            </a:pPr>
            <a:r>
              <a:rPr lang="zh-CN" altLang="en-US" dirty="0"/>
              <a:t>实例运行结果</a:t>
            </a:r>
            <a:endParaRPr lang="zh-CN" altLang="en-US"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问题描述</a:t>
            </a:r>
            <a:endParaRPr lang="zh-CN" altLang="en-US"/>
          </a:p>
        </p:txBody>
      </p:sp>
      <p:sp>
        <p:nvSpPr>
          <p:cNvPr id="3" name="内容占位符 2"/>
          <p:cNvSpPr>
            <a:spLocks noGrp="1"/>
          </p:cNvSpPr>
          <p:nvPr>
            <p:ph idx="1"/>
          </p:nvPr>
        </p:nvSpPr>
        <p:spPr>
          <a:xfrm>
            <a:off x="911424" y="1772816"/>
            <a:ext cx="10153128" cy="4464496"/>
          </a:xfrm>
        </p:spPr>
        <p:txBody>
          <a:bodyPr>
            <a:normAutofit/>
          </a:bodyPr>
          <a:lstStyle/>
          <a:p>
            <a:pPr>
              <a:lnSpc>
                <a:spcPct val="150000"/>
              </a:lnSpc>
              <a:defRPr/>
            </a:pPr>
            <a:r>
              <a:rPr lang="zh-CN" altLang="en-US" sz="2400" dirty="0"/>
              <a:t>子集和数问题：</a:t>
            </a:r>
            <a:endParaRPr lang="en-US" altLang="zh-CN" sz="2400" dirty="0"/>
          </a:p>
          <a:p>
            <a:pPr lvl="1">
              <a:lnSpc>
                <a:spcPct val="150000"/>
              </a:lnSpc>
              <a:defRPr/>
            </a:pPr>
            <a:r>
              <a:rPr lang="zh-CN" altLang="en-US" sz="2400" dirty="0"/>
              <a:t>假定有</a:t>
            </a:r>
            <a:r>
              <a:rPr lang="en-US" altLang="zh-CN" sz="2400" dirty="0"/>
              <a:t>n</a:t>
            </a:r>
            <a:r>
              <a:rPr lang="zh-CN" altLang="en-US" sz="2400" dirty="0"/>
              <a:t>个不同的正数</a:t>
            </a:r>
            <a:r>
              <a:rPr lang="en-US" altLang="zh-CN" sz="2400" dirty="0"/>
              <a:t>W(1:n)</a:t>
            </a:r>
            <a:r>
              <a:rPr lang="zh-CN" altLang="en-US" sz="2400" dirty="0"/>
              <a:t>，找出这些数中</a:t>
            </a:r>
            <a:r>
              <a:rPr lang="zh-CN" altLang="en-US" sz="2400" dirty="0">
                <a:solidFill>
                  <a:srgbClr val="FF0000"/>
                </a:solidFill>
              </a:rPr>
              <a:t>所有</a:t>
            </a:r>
            <a:r>
              <a:rPr lang="zh-CN" altLang="en-US" sz="2400" dirty="0"/>
              <a:t>使得和为</a:t>
            </a:r>
            <a:r>
              <a:rPr lang="en-US" altLang="zh-CN" sz="2400" dirty="0"/>
              <a:t>M</a:t>
            </a:r>
            <a:r>
              <a:rPr lang="zh-CN" altLang="en-US" sz="2400" dirty="0"/>
              <a:t>的组合。元素</a:t>
            </a:r>
            <a:r>
              <a:rPr lang="en-US" altLang="zh-CN" sz="2400" dirty="0"/>
              <a:t>W(</a:t>
            </a:r>
            <a:r>
              <a:rPr lang="en-US" altLang="zh-CN" sz="2400" dirty="0" err="1"/>
              <a:t>i</a:t>
            </a:r>
            <a:r>
              <a:rPr lang="en-US" altLang="zh-CN" sz="2400" dirty="0"/>
              <a:t>)</a:t>
            </a:r>
            <a:r>
              <a:rPr lang="zh-CN" altLang="en-US" sz="2400" dirty="0"/>
              <a:t>称为权。 </a:t>
            </a:r>
            <a:endParaRPr lang="en-US" altLang="zh-CN" sz="2400" dirty="0"/>
          </a:p>
          <a:p>
            <a:pPr>
              <a:lnSpc>
                <a:spcPct val="150000"/>
              </a:lnSpc>
              <a:defRPr/>
            </a:pPr>
            <a:r>
              <a:rPr lang="zh-CN" altLang="en-US" sz="2400" dirty="0"/>
              <a:t>回溯法求解：</a:t>
            </a:r>
            <a:endParaRPr lang="en-US" altLang="zh-CN" sz="2400" dirty="0"/>
          </a:p>
          <a:p>
            <a:pPr lvl="1">
              <a:lnSpc>
                <a:spcPct val="150000"/>
              </a:lnSpc>
              <a:defRPr/>
            </a:pPr>
            <a:r>
              <a:rPr lang="zh-CN" altLang="en-US" sz="2400" dirty="0"/>
              <a:t>用固定长的</a:t>
            </a:r>
            <a:r>
              <a:rPr lang="en-US" altLang="zh-CN" sz="2400" dirty="0">
                <a:solidFill>
                  <a:srgbClr val="FF0000"/>
                </a:solidFill>
              </a:rPr>
              <a:t>n-</a:t>
            </a:r>
            <a:r>
              <a:rPr lang="zh-CN" altLang="en-US" sz="2400" dirty="0">
                <a:solidFill>
                  <a:srgbClr val="FF0000"/>
                </a:solidFill>
              </a:rPr>
              <a:t>元组</a:t>
            </a:r>
            <a:r>
              <a:rPr lang="en-US" altLang="zh-CN" sz="2400" dirty="0"/>
              <a:t>X</a:t>
            </a:r>
            <a:r>
              <a:rPr lang="zh-CN" altLang="en-US" sz="2400" dirty="0"/>
              <a:t>来表示，解向量元素</a:t>
            </a:r>
            <a:r>
              <a:rPr lang="en-US" altLang="zh-CN" sz="2400" dirty="0"/>
              <a:t>X(</a:t>
            </a:r>
            <a:r>
              <a:rPr lang="en-US" altLang="zh-CN" sz="2400" dirty="0" err="1"/>
              <a:t>i</a:t>
            </a:r>
            <a:r>
              <a:rPr lang="en-US" altLang="zh-CN" sz="2400" dirty="0"/>
              <a:t>)</a:t>
            </a:r>
            <a:r>
              <a:rPr lang="zh-CN" altLang="en-US" sz="2400" dirty="0"/>
              <a:t>取</a:t>
            </a:r>
            <a:r>
              <a:rPr lang="en-US" altLang="zh-CN" sz="2400" dirty="0"/>
              <a:t>1</a:t>
            </a:r>
            <a:r>
              <a:rPr lang="zh-CN" altLang="en-US" sz="2400" dirty="0"/>
              <a:t>或</a:t>
            </a:r>
            <a:r>
              <a:rPr lang="en-US" altLang="zh-CN" sz="2400" dirty="0"/>
              <a:t>0</a:t>
            </a:r>
            <a:r>
              <a:rPr lang="zh-CN" altLang="en-US" sz="2400" dirty="0"/>
              <a:t>值，表示解中是否包含权数</a:t>
            </a:r>
            <a:r>
              <a:rPr lang="en-US" altLang="zh-CN" sz="2400" dirty="0"/>
              <a:t>W(</a:t>
            </a:r>
            <a:r>
              <a:rPr lang="en-US" altLang="zh-CN" sz="2400" dirty="0" err="1"/>
              <a:t>i</a:t>
            </a:r>
            <a:r>
              <a:rPr lang="en-US" altLang="zh-CN" sz="2400" dirty="0"/>
              <a:t>)</a:t>
            </a:r>
            <a:r>
              <a:rPr lang="zh-CN" altLang="en-US" sz="2400" dirty="0"/>
              <a:t>。</a:t>
            </a:r>
            <a:r>
              <a:rPr kumimoji="1" lang="zh-CN" altLang="en-US" sz="2400" dirty="0"/>
              <a:t>∑</a:t>
            </a:r>
            <a:r>
              <a:rPr kumimoji="1" lang="en-US" altLang="zh-CN" sz="2400" dirty="0"/>
              <a:t>W(</a:t>
            </a:r>
            <a:r>
              <a:rPr kumimoji="1" lang="en-US" altLang="zh-CN" sz="2400" dirty="0" err="1"/>
              <a:t>i</a:t>
            </a:r>
            <a:r>
              <a:rPr kumimoji="1" lang="en-US" altLang="zh-CN" sz="2400" dirty="0"/>
              <a:t>)X(</a:t>
            </a:r>
            <a:r>
              <a:rPr kumimoji="1" lang="en-US" altLang="zh-CN" sz="2400" dirty="0" err="1"/>
              <a:t>i</a:t>
            </a:r>
            <a:r>
              <a:rPr kumimoji="1" lang="en-US" altLang="zh-CN" sz="2400" dirty="0"/>
              <a:t>)=M</a:t>
            </a:r>
            <a:r>
              <a:rPr kumimoji="1" lang="zh-CN" altLang="en-US" sz="2400" dirty="0"/>
              <a:t>，</a:t>
            </a:r>
            <a:r>
              <a:rPr kumimoji="1" lang="en-US" altLang="zh-CN" sz="2400" dirty="0"/>
              <a:t>1≤i≤n</a:t>
            </a:r>
            <a:endParaRPr kumimoji="1" lang="en-US" altLang="zh-CN" sz="2400" dirty="0"/>
          </a:p>
          <a:p>
            <a:pPr lvl="1">
              <a:defRPr/>
            </a:pPr>
            <a:endParaRPr lang="en-US" altLang="zh-CN" dirty="0"/>
          </a:p>
          <a:p>
            <a:pPr marL="457200" lvl="1" indent="0">
              <a:buNone/>
              <a:defRPr/>
            </a:pPr>
            <a:endParaRPr lang="zh-CN" altLang="en-US"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fld>
            <a:endParaRPr lang="en-US" altLang="zh-CN" dirty="0"/>
          </a:p>
        </p:txBody>
      </p:sp>
      <p:sp>
        <p:nvSpPr>
          <p:cNvPr id="127" name="内容占位符 2"/>
          <p:cNvSpPr txBox="1"/>
          <p:nvPr/>
        </p:nvSpPr>
        <p:spPr>
          <a:xfrm>
            <a:off x="657506" y="268994"/>
            <a:ext cx="7208288" cy="2254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spcBef>
                <a:spcPts val="0"/>
              </a:spcBef>
            </a:pPr>
            <a:r>
              <a:rPr kumimoji="1" lang="en-US" altLang="zh-CN" sz="2400" dirty="0"/>
              <a:t>6-</a:t>
            </a:r>
            <a:r>
              <a:rPr kumimoji="1" lang="zh-CN" altLang="en-US" sz="2400" dirty="0"/>
              <a:t>元组表达的解空间树</a:t>
            </a:r>
            <a:r>
              <a:rPr kumimoji="1" lang="en-US" altLang="zh-CN" sz="2400" dirty="0"/>
              <a:t> </a:t>
            </a:r>
            <a:endParaRPr kumimoji="1" lang="en-US" altLang="zh-CN" sz="2400" dirty="0"/>
          </a:p>
          <a:p>
            <a:pPr lvl="1">
              <a:lnSpc>
                <a:spcPct val="160000"/>
              </a:lnSpc>
              <a:spcBef>
                <a:spcPts val="0"/>
              </a:spcBef>
            </a:pPr>
            <a:r>
              <a:rPr kumimoji="1" lang="zh-CN" altLang="en-US" dirty="0"/>
              <a:t>解状态：叶结点</a:t>
            </a:r>
            <a:r>
              <a:rPr lang="en-US" altLang="zh-CN" dirty="0"/>
              <a:t>2</a:t>
            </a:r>
            <a:r>
              <a:rPr lang="en-US" altLang="zh-CN" baseline="30000" dirty="0"/>
              <a:t>6</a:t>
            </a:r>
            <a:r>
              <a:rPr lang="en-US" altLang="zh-CN" dirty="0"/>
              <a:t>=64</a:t>
            </a:r>
            <a:r>
              <a:rPr kumimoji="1" lang="zh-CN" altLang="en-US" dirty="0"/>
              <a:t>个</a:t>
            </a:r>
            <a:endParaRPr kumimoji="1" lang="en-US" altLang="zh-CN" dirty="0"/>
          </a:p>
          <a:p>
            <a:pPr lvl="1">
              <a:lnSpc>
                <a:spcPct val="160000"/>
              </a:lnSpc>
              <a:spcBef>
                <a:spcPts val="0"/>
              </a:spcBef>
            </a:pPr>
            <a:r>
              <a:rPr kumimoji="1" lang="zh-CN" altLang="en-US" dirty="0"/>
              <a:t>部分解结点：</a:t>
            </a:r>
            <a:r>
              <a:rPr lang="en-US" altLang="zh-CN" dirty="0"/>
              <a:t> 2</a:t>
            </a:r>
            <a:r>
              <a:rPr lang="en-US" altLang="zh-CN" baseline="30000" dirty="0"/>
              <a:t>0 </a:t>
            </a:r>
            <a:r>
              <a:rPr lang="en-US" altLang="zh-CN" dirty="0"/>
              <a:t>+2</a:t>
            </a:r>
            <a:r>
              <a:rPr lang="en-US" altLang="zh-CN" baseline="30000" dirty="0"/>
              <a:t>1</a:t>
            </a:r>
            <a:r>
              <a:rPr lang="en-US" altLang="zh-CN" dirty="0"/>
              <a:t>+ 2</a:t>
            </a:r>
            <a:r>
              <a:rPr lang="en-US" altLang="zh-CN" baseline="30000" dirty="0"/>
              <a:t>2</a:t>
            </a:r>
            <a:r>
              <a:rPr lang="en-US" altLang="zh-CN" dirty="0"/>
              <a:t>+ 2</a:t>
            </a:r>
            <a:r>
              <a:rPr lang="en-US" altLang="zh-CN" baseline="30000" dirty="0"/>
              <a:t>3</a:t>
            </a:r>
            <a:r>
              <a:rPr lang="en-US" altLang="zh-CN" dirty="0"/>
              <a:t>+ 2</a:t>
            </a:r>
            <a:r>
              <a:rPr lang="en-US" altLang="zh-CN" baseline="30000" dirty="0"/>
              <a:t>4</a:t>
            </a:r>
            <a:r>
              <a:rPr lang="en-US" altLang="zh-CN" dirty="0"/>
              <a:t>+ 2</a:t>
            </a:r>
            <a:r>
              <a:rPr lang="en-US" altLang="zh-CN" baseline="30000" dirty="0"/>
              <a:t>5</a:t>
            </a:r>
            <a:r>
              <a:rPr lang="en-US" altLang="zh-CN" dirty="0"/>
              <a:t>= 2</a:t>
            </a:r>
            <a:r>
              <a:rPr lang="en-US" altLang="zh-CN" baseline="30000" dirty="0"/>
              <a:t>6</a:t>
            </a:r>
            <a:r>
              <a:rPr lang="en-US" altLang="zh-CN" dirty="0"/>
              <a:t>-1=63</a:t>
            </a:r>
            <a:r>
              <a:rPr lang="zh-CN" altLang="en-US" dirty="0"/>
              <a:t>个</a:t>
            </a:r>
            <a:endParaRPr kumimoji="1" lang="en-US" altLang="zh-CN" dirty="0"/>
          </a:p>
          <a:p>
            <a:pPr lvl="1">
              <a:lnSpc>
                <a:spcPct val="160000"/>
              </a:lnSpc>
              <a:spcBef>
                <a:spcPts val="0"/>
              </a:spcBef>
            </a:pPr>
            <a:r>
              <a:rPr kumimoji="1" lang="zh-CN" altLang="en-US" dirty="0"/>
              <a:t>问题状态：全部结点</a:t>
            </a:r>
            <a:r>
              <a:rPr kumimoji="1" lang="en-US" altLang="zh-CN" dirty="0"/>
              <a:t>64+63</a:t>
            </a:r>
            <a:r>
              <a:rPr kumimoji="1" lang="zh-CN" altLang="en-US" dirty="0"/>
              <a:t>个</a:t>
            </a:r>
            <a:endParaRPr kumimoji="1" lang="en-US" altLang="zh-CN" dirty="0"/>
          </a:p>
          <a:p>
            <a:pPr lvl="1">
              <a:lnSpc>
                <a:spcPct val="160000"/>
              </a:lnSpc>
              <a:spcBef>
                <a:spcPts val="0"/>
              </a:spcBef>
            </a:pP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ln>
          <a:effectLst/>
        </p:spPr>
        <p:txBody>
          <a:bodyPr wrap="none" anchor="ctr"/>
          <a:lstStyle/>
          <a:p>
            <a:endParaRPr lang="zh-CN" altLang="en-US"/>
          </a:p>
        </p:txBody>
      </p:sp>
      <p:grpSp>
        <p:nvGrpSpPr>
          <p:cNvPr id="5" name="组合 4"/>
          <p:cNvGrpSpPr/>
          <p:nvPr/>
        </p:nvGrpSpPr>
        <p:grpSpPr>
          <a:xfrm>
            <a:off x="1324336" y="2338419"/>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endParaRPr lang="en-US" altLang="zh-CN" sz="2000" dirty="0">
                <a:latin typeface="Arial" panose="020B0604020202020204" pitchFamily="34" charset="0"/>
                <a:cs typeface="Arial" panose="020B0604020202020204" pitchFamily="34" charset="0"/>
              </a:endParaRP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endParaRPr kumimoji="1" lang="en-US" altLang="zh-CN" sz="2000" dirty="0">
                <a:latin typeface="Arial" panose="020B0604020202020204" pitchFamily="34" charset="0"/>
                <a:cs typeface="Arial" panose="020B0604020202020204" pitchFamily="34" charset="0"/>
              </a:endParaRP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endParaRPr kumimoji="1" lang="en-US" altLang="zh-CN" sz="2000" dirty="0">
                <a:latin typeface="Arial" panose="020B0604020202020204" pitchFamily="34" charset="0"/>
                <a:cs typeface="Arial" panose="020B0604020202020204" pitchFamily="34" charset="0"/>
              </a:endParaRP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endParaRPr kumimoji="1" lang="en-US" altLang="zh-CN" sz="2000" dirty="0">
                <a:latin typeface="Arial" panose="020B0604020202020204" pitchFamily="34" charset="0"/>
                <a:cs typeface="Arial" panose="020B0604020202020204" pitchFamily="34" charset="0"/>
              </a:endParaRP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endParaRPr kumimoji="1" lang="en-US" altLang="zh-CN" sz="2000" dirty="0">
                <a:latin typeface="Arial" panose="020B0604020202020204" pitchFamily="34" charset="0"/>
                <a:cs typeface="Arial" panose="020B0604020202020204" pitchFamily="34" charset="0"/>
              </a:endParaRP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endParaRPr kumimoji="1" lang="en-US" altLang="zh-CN" sz="2000" dirty="0">
                <a:latin typeface="Arial" panose="020B0604020202020204" pitchFamily="34" charset="0"/>
                <a:cs typeface="Arial" panose="020B0604020202020204" pitchFamily="34" charset="0"/>
              </a:endParaRP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endParaRPr kumimoji="1" lang="en-US" altLang="zh-CN" sz="2000" dirty="0">
                <a:latin typeface="Arial" panose="020B0604020202020204" pitchFamily="34" charset="0"/>
                <a:cs typeface="Arial" panose="020B0604020202020204" pitchFamily="34" charset="0"/>
              </a:endParaRP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endParaRPr kumimoji="1" lang="en-US" altLang="zh-CN" sz="2000" dirty="0">
                <a:latin typeface="Arial" panose="020B0604020202020204" pitchFamily="34" charset="0"/>
                <a:cs typeface="Arial" panose="020B0604020202020204" pitchFamily="34" charset="0"/>
              </a:endParaRP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endParaRPr lang="en-US" altLang="zh-CN" sz="2000" dirty="0">
                <a:latin typeface="Arial" panose="020B0604020202020204" pitchFamily="34" charset="0"/>
                <a:cs typeface="Arial" panose="020B0604020202020204" pitchFamily="34" charset="0"/>
              </a:endParaRP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endParaRPr lang="en-US" altLang="zh-CN" sz="2000" dirty="0">
                <a:latin typeface="Arial" panose="020B0604020202020204" pitchFamily="34" charset="0"/>
                <a:cs typeface="Arial" panose="020B0604020202020204" pitchFamily="34" charset="0"/>
              </a:endParaRP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endParaRPr lang="en-US" altLang="zh-CN" sz="2000" dirty="0">
                <a:latin typeface="Arial" panose="020B0604020202020204" pitchFamily="34" charset="0"/>
                <a:cs typeface="Arial" panose="020B0604020202020204" pitchFamily="34" charset="0"/>
              </a:endParaRP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endParaRPr lang="en-US" altLang="zh-CN" sz="2000" dirty="0">
                <a:latin typeface="Arial" panose="020B0604020202020204" pitchFamily="34" charset="0"/>
                <a:cs typeface="Arial" panose="020B0604020202020204" pitchFamily="34" charset="0"/>
              </a:endParaRP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endParaRPr lang="en-US" altLang="zh-CN" sz="2000" dirty="0">
                <a:latin typeface="Arial" panose="020B0604020202020204" pitchFamily="34" charset="0"/>
                <a:cs typeface="Arial" panose="020B0604020202020204" pitchFamily="34" charset="0"/>
              </a:endParaRP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endParaRPr lang="en-US" altLang="zh-CN" sz="2000" dirty="0">
                <a:latin typeface="Arial" panose="020B0604020202020204" pitchFamily="34" charset="0"/>
                <a:cs typeface="Arial" panose="020B0604020202020204" pitchFamily="34" charset="0"/>
              </a:endParaRP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endParaRPr lang="en-US" altLang="zh-CN" sz="2000" dirty="0">
                <a:latin typeface="Arial" panose="020B0604020202020204" pitchFamily="34" charset="0"/>
                <a:cs typeface="Arial" panose="020B0604020202020204" pitchFamily="34" charset="0"/>
              </a:endParaRP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endParaRPr lang="en-US" altLang="zh-CN" sz="2000" dirty="0">
                <a:latin typeface="Arial" panose="020B0604020202020204" pitchFamily="34" charset="0"/>
                <a:cs typeface="Arial" panose="020B0604020202020204" pitchFamily="34" charset="0"/>
              </a:endParaRP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endParaRPr lang="en-US" altLang="zh-CN" sz="2000" dirty="0">
                <a:latin typeface="Arial" panose="020B0604020202020204" pitchFamily="34" charset="0"/>
                <a:cs typeface="Arial" panose="020B0604020202020204" pitchFamily="34" charset="0"/>
              </a:endParaRP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endParaRPr lang="en-US" altLang="zh-CN" sz="2000" dirty="0">
                <a:latin typeface="Arial" panose="020B0604020202020204" pitchFamily="34" charset="0"/>
                <a:cs typeface="Arial" panose="020B0604020202020204" pitchFamily="34" charset="0"/>
              </a:endParaRP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endParaRPr lang="en-US" altLang="zh-CN" sz="2000" dirty="0">
                <a:latin typeface="Arial" panose="020B0604020202020204" pitchFamily="34" charset="0"/>
                <a:cs typeface="Arial" panose="020B0604020202020204" pitchFamily="34" charset="0"/>
              </a:endParaRP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endParaRPr lang="en-US" altLang="zh-CN" sz="2000" dirty="0">
                <a:latin typeface="Arial" panose="020B0604020202020204" pitchFamily="34" charset="0"/>
                <a:cs typeface="Arial" panose="020B0604020202020204" pitchFamily="34" charset="0"/>
              </a:endParaRP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endParaRPr lang="en-US" altLang="zh-CN" sz="2000" dirty="0">
                <a:latin typeface="Arial" panose="020B0604020202020204" pitchFamily="34" charset="0"/>
                <a:cs typeface="Arial" panose="020B0604020202020204" pitchFamily="34" charset="0"/>
              </a:endParaRP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endParaRPr lang="en-US" altLang="zh-CN" sz="2000" dirty="0">
                <a:latin typeface="Arial" panose="020B0604020202020204" pitchFamily="34" charset="0"/>
                <a:cs typeface="Arial" panose="020B0604020202020204" pitchFamily="34" charset="0"/>
              </a:endParaRP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endParaRPr lang="en-US" altLang="zh-CN" sz="2000" dirty="0">
                <a:latin typeface="Arial" panose="020B0604020202020204" pitchFamily="34" charset="0"/>
                <a:cs typeface="Arial" panose="020B0604020202020204" pitchFamily="34" charset="0"/>
              </a:endParaRP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endParaRPr lang="en-US" altLang="zh-CN" sz="2000" dirty="0">
                <a:cs typeface="Arial" panose="020B0604020202020204" pitchFamily="34" charset="0"/>
              </a:endParaRP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endParaRPr lang="en-US" altLang="zh-CN" sz="2000">
                <a:cs typeface="Arial" panose="020B0604020202020204" pitchFamily="34" charset="0"/>
              </a:endParaRP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grpSp>
      <p:sp>
        <p:nvSpPr>
          <p:cNvPr id="231" name="圆角矩形标注 230"/>
          <p:cNvSpPr/>
          <p:nvPr/>
        </p:nvSpPr>
        <p:spPr>
          <a:xfrm>
            <a:off x="1990478" y="5923581"/>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endParaRPr kumimoji="1" lang="zh-CN" altLang="en-US" sz="2000" dirty="0">
              <a:solidFill>
                <a:schemeClr val="tx1"/>
              </a:solidFill>
              <a:latin typeface="幼圆" panose="02010509060101010101" pitchFamily="49" charset="-122"/>
              <a:ea typeface="幼圆" panose="02010509060101010101" pitchFamily="49" charset="-122"/>
            </a:endParaRPr>
          </a:p>
        </p:txBody>
      </p:sp>
      <p:sp>
        <p:nvSpPr>
          <p:cNvPr id="2" name="文本框 1"/>
          <p:cNvSpPr txBox="1"/>
          <p:nvPr/>
        </p:nvSpPr>
        <p:spPr>
          <a:xfrm>
            <a:off x="4605683" y="5246162"/>
            <a:ext cx="5770276" cy="369332"/>
          </a:xfrm>
          <a:prstGeom prst="rect">
            <a:avLst/>
          </a:prstGeom>
          <a:noFill/>
        </p:spPr>
        <p:txBody>
          <a:bodyPr wrap="square" rtlCol="0">
            <a:spAutoFit/>
          </a:bodyPr>
          <a:lstStyle/>
          <a:p>
            <a:r>
              <a:rPr kumimoji="1" lang="zh-CN" altLang="en-US" dirty="0"/>
              <a:t>。。。                       。。。              。。。</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695400" y="168558"/>
            <a:ext cx="8229600" cy="1300162"/>
          </a:xfrm>
        </p:spPr>
        <p:txBody>
          <a:bodyPr/>
          <a:lstStyle/>
          <a:p>
            <a:r>
              <a:rPr lang="zh-CN" altLang="en-US" dirty="0"/>
              <a:t>限界函数</a:t>
            </a:r>
            <a:endParaRPr lang="zh-CN" altLang="en-US" dirty="0"/>
          </a:p>
        </p:txBody>
      </p:sp>
      <p:sp>
        <p:nvSpPr>
          <p:cNvPr id="48131" name="内容占位符 2"/>
          <p:cNvSpPr>
            <a:spLocks noGrp="1"/>
          </p:cNvSpPr>
          <p:nvPr>
            <p:ph idx="1"/>
          </p:nvPr>
        </p:nvSpPr>
        <p:spPr>
          <a:xfrm>
            <a:off x="994143" y="1462595"/>
            <a:ext cx="9721652" cy="3560843"/>
          </a:xfrm>
        </p:spPr>
        <p:txBody>
          <a:bodyPr>
            <a:normAutofit/>
          </a:bodyPr>
          <a:lstStyle/>
          <a:p>
            <a:pPr>
              <a:spcBef>
                <a:spcPts val="1800"/>
              </a:spcBef>
            </a:pPr>
            <a:r>
              <a:rPr lang="zh-CN" altLang="en-US" sz="2400" dirty="0"/>
              <a:t>当满足条件：</a:t>
            </a:r>
            <a:endParaRPr lang="en-US" altLang="zh-CN" sz="2400" dirty="0"/>
          </a:p>
          <a:p>
            <a:pPr lvl="1">
              <a:spcBef>
                <a:spcPts val="1800"/>
              </a:spcBef>
            </a:pPr>
            <a:r>
              <a:rPr lang="en-US" altLang="zh-CN" dirty="0"/>
              <a:t>X(1),..,X(k)</a:t>
            </a:r>
            <a:r>
              <a:rPr lang="zh-CN" altLang="en-US" dirty="0">
                <a:solidFill>
                  <a:srgbClr val="FF0000"/>
                </a:solidFill>
              </a:rPr>
              <a:t>能导致</a:t>
            </a:r>
            <a:r>
              <a:rPr lang="zh-CN" altLang="en-US" dirty="0"/>
              <a:t>一个答案结点，</a:t>
            </a:r>
            <a:endParaRPr lang="en-US" altLang="zh-CN" dirty="0"/>
          </a:p>
          <a:p>
            <a:pPr>
              <a:spcBef>
                <a:spcPts val="1800"/>
              </a:spcBef>
            </a:pPr>
            <a:r>
              <a:rPr lang="zh-CN" altLang="en-US" sz="2400" dirty="0"/>
              <a:t>如果一开始</a:t>
            </a:r>
            <a:r>
              <a:rPr lang="en-US" altLang="zh-CN" sz="2400" dirty="0"/>
              <a:t>W(</a:t>
            </a:r>
            <a:r>
              <a:rPr lang="en-US" altLang="zh-CN" sz="2400" dirty="0" err="1"/>
              <a:t>i</a:t>
            </a:r>
            <a:r>
              <a:rPr lang="en-US" altLang="zh-CN" sz="2400" dirty="0"/>
              <a:t>)</a:t>
            </a:r>
            <a:r>
              <a:rPr lang="zh-CN" altLang="en-US" sz="2400" dirty="0"/>
              <a:t>按非降次序排列，那么当满足条件：</a:t>
            </a:r>
            <a:endParaRPr lang="en-US" altLang="zh-CN" sz="2400" dirty="0"/>
          </a:p>
          <a:p>
            <a:pPr>
              <a:spcBef>
                <a:spcPts val="1800"/>
              </a:spcBef>
            </a:pPr>
            <a:endParaRPr lang="en-US" altLang="zh-CN" sz="2400" dirty="0"/>
          </a:p>
          <a:p>
            <a:pPr lvl="1">
              <a:spcBef>
                <a:spcPts val="1800"/>
              </a:spcBef>
            </a:pPr>
            <a:r>
              <a:rPr lang="en-US" altLang="zh-CN" dirty="0"/>
              <a:t>X(1),..,X(k)</a:t>
            </a:r>
            <a:r>
              <a:rPr lang="zh-CN" altLang="en-US" dirty="0">
                <a:solidFill>
                  <a:srgbClr val="FF0000"/>
                </a:solidFill>
              </a:rPr>
              <a:t>不能导致</a:t>
            </a:r>
            <a:r>
              <a:rPr lang="zh-CN" altLang="en-US" dirty="0"/>
              <a:t>一个答案结点。</a:t>
            </a:r>
            <a:endParaRPr lang="en-US" altLang="zh-CN" dirty="0"/>
          </a:p>
          <a:p>
            <a:endParaRPr lang="zh-CN" altLang="en-US" dirty="0"/>
          </a:p>
        </p:txBody>
      </p:sp>
      <p:graphicFrame>
        <p:nvGraphicFramePr>
          <p:cNvPr id="4" name="对象 3" descr="image17"/>
          <p:cNvGraphicFramePr>
            <a:graphicFrameLocks noGrp="1" noChangeAspect="1"/>
          </p:cNvGraphicFramePr>
          <p:nvPr/>
        </p:nvGraphicFramePr>
        <p:xfrm>
          <a:off x="3383355" y="1066926"/>
          <a:ext cx="3888432" cy="1009660"/>
        </p:xfrm>
        <a:graphic>
          <a:graphicData uri="http://schemas.openxmlformats.org/presentationml/2006/ole"/>
        </a:graphic>
      </p:graphicFrame>
      <p:graphicFrame>
        <p:nvGraphicFramePr>
          <p:cNvPr id="5" name="对象 4" descr="image17"/>
          <p:cNvGraphicFramePr>
            <a:graphicFrameLocks noGrp="1" noChangeAspect="1"/>
          </p:cNvGraphicFramePr>
          <p:nvPr/>
        </p:nvGraphicFramePr>
        <p:xfrm>
          <a:off x="3383355" y="3070014"/>
          <a:ext cx="4127500" cy="1008112"/>
        </p:xfrm>
        <a:graphic>
          <a:graphicData uri="http://schemas.openxmlformats.org/presentationml/2006/ole"/>
        </a:graphic>
      </p:graphicFrame>
      <p:sp>
        <p:nvSpPr>
          <p:cNvPr id="6" name="内容占位符 2"/>
          <p:cNvSpPr txBox="1"/>
          <p:nvPr/>
        </p:nvSpPr>
        <p:spPr>
          <a:xfrm>
            <a:off x="983432" y="4725144"/>
            <a:ext cx="9708368" cy="1584300"/>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t>综上，限界函数</a:t>
            </a:r>
            <a:r>
              <a:rPr lang="en-US" altLang="zh-CN" sz="2400" dirty="0"/>
              <a:t>B</a:t>
            </a:r>
            <a:r>
              <a:rPr lang="en-US" altLang="zh-CN" sz="2400" baseline="-25000" dirty="0"/>
              <a:t>k</a:t>
            </a:r>
            <a:r>
              <a:rPr lang="en-US" altLang="zh-CN" sz="2400" dirty="0"/>
              <a:t>(X(1),…,X(k))=true</a:t>
            </a:r>
            <a:r>
              <a:rPr lang="zh-CN" altLang="en-US" sz="2400" dirty="0"/>
              <a:t>，当且仅当：</a:t>
            </a:r>
            <a:r>
              <a:rPr lang="en-US" altLang="zh-CN" sz="2400" dirty="0"/>
              <a:t>             </a:t>
            </a:r>
            <a:endParaRPr lang="zh-CN" altLang="en-US" sz="2400" dirty="0"/>
          </a:p>
        </p:txBody>
      </p:sp>
      <p:graphicFrame>
        <p:nvGraphicFramePr>
          <p:cNvPr id="7" name="对象 6" descr="image17"/>
          <p:cNvGraphicFramePr>
            <a:graphicFrameLocks noGrp="1" noChangeAspect="1"/>
          </p:cNvGraphicFramePr>
          <p:nvPr/>
        </p:nvGraphicFramePr>
        <p:xfrm>
          <a:off x="1227410" y="5266000"/>
          <a:ext cx="4107565" cy="965392"/>
        </p:xfrm>
        <a:graphic>
          <a:graphicData uri="http://schemas.openxmlformats.org/presentationml/2006/ole"/>
        </a:graphic>
      </p:graphicFrame>
      <p:graphicFrame>
        <p:nvGraphicFramePr>
          <p:cNvPr id="8" name="对象 7" descr="image17"/>
          <p:cNvGraphicFramePr>
            <a:graphicFrameLocks noGrp="1" noChangeAspect="1"/>
          </p:cNvGraphicFramePr>
          <p:nvPr/>
        </p:nvGraphicFramePr>
        <p:xfrm>
          <a:off x="5967100" y="5229973"/>
          <a:ext cx="4092575" cy="974998"/>
        </p:xfrm>
        <a:graphic>
          <a:graphicData uri="http://schemas.openxmlformats.org/presentationml/2006/ole"/>
        </a:graphic>
      </p:graphicFrame>
      <p:sp>
        <p:nvSpPr>
          <p:cNvPr id="2" name="文本框 1"/>
          <p:cNvSpPr txBox="1"/>
          <p:nvPr/>
        </p:nvSpPr>
        <p:spPr>
          <a:xfrm>
            <a:off x="5447105" y="5447409"/>
            <a:ext cx="407864" cy="461665"/>
          </a:xfrm>
          <a:prstGeom prst="rect">
            <a:avLst/>
          </a:prstGeom>
          <a:solidFill>
            <a:schemeClr val="accent1">
              <a:lumMod val="20000"/>
              <a:lumOff val="80000"/>
            </a:schemeClr>
          </a:solidFill>
        </p:spPr>
        <p:txBody>
          <a:bodyPr wrap="square" rtlCol="0">
            <a:spAutoFit/>
          </a:bodyPr>
          <a:lstStyle/>
          <a:p>
            <a:r>
              <a:rPr lang="zh-CN" altLang="en-US" sz="2400" dirty="0">
                <a:latin typeface="幼圆" panose="02010509060101010101" pitchFamily="49" charset="-122"/>
                <a:ea typeface="幼圆" panose="02010509060101010101" pitchFamily="49" charset="-122"/>
              </a:rPr>
              <a:t>且</a:t>
            </a:r>
            <a:endParaRPr lang="zh-CN" altLang="en-US" sz="2400" dirty="0">
              <a:latin typeface="幼圆" panose="02010509060101010101" pitchFamily="49" charset="-122"/>
              <a:ea typeface="幼圆" panose="02010509060101010101" pitchFamily="49" charset="-122"/>
            </a:endParaRPr>
          </a:p>
        </p:txBody>
      </p:sp>
      <p:sp>
        <p:nvSpPr>
          <p:cNvPr id="3" name="矩形 2"/>
          <p:cNvSpPr/>
          <p:nvPr/>
        </p:nvSpPr>
        <p:spPr>
          <a:xfrm>
            <a:off x="1127448" y="5266000"/>
            <a:ext cx="1944216" cy="1187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11" name="矩形 10"/>
          <p:cNvSpPr/>
          <p:nvPr/>
        </p:nvSpPr>
        <p:spPr>
          <a:xfrm>
            <a:off x="3311347" y="5270113"/>
            <a:ext cx="1272485" cy="12038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9" name="灯片编号占位符 8"/>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endParaRPr lang="zh-CN" altLang="en-US" dirty="0"/>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826158" y="1593697"/>
          <a:ext cx="4676070" cy="2637954"/>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33" name="直接连接符 32"/>
          <p:cNvCxnSpPr>
            <a:stCxn id="7" idx="4"/>
            <a:endCxn id="31" idx="7"/>
          </p:cNvCxnSpPr>
          <p:nvPr/>
        </p:nvCxnSpPr>
        <p:spPr>
          <a:xfrm flipH="1">
            <a:off x="8852874" y="2692434"/>
            <a:ext cx="417121" cy="38309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p:nvPr/>
        </p:nvCxnSpPr>
        <p:spPr>
          <a:xfrm>
            <a:off x="1102894" y="4183683"/>
            <a:ext cx="10175785" cy="18456"/>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对象 51" descr="image17"/>
          <p:cNvGraphicFramePr>
            <a:graphicFrameLocks noGrp="1" noChangeAspect="1"/>
          </p:cNvGraphicFramePr>
          <p:nvPr/>
        </p:nvGraphicFramePr>
        <p:xfrm>
          <a:off x="1089890" y="4895414"/>
          <a:ext cx="4107565" cy="965392"/>
        </p:xfrm>
        <a:graphic>
          <a:graphicData uri="http://schemas.openxmlformats.org/presentationml/2006/ole"/>
        </a:graphic>
      </p:graphicFrame>
      <p:graphicFrame>
        <p:nvGraphicFramePr>
          <p:cNvPr id="53" name="对象 52" descr="image17"/>
          <p:cNvGraphicFramePr>
            <a:graphicFrameLocks noGrp="1" noChangeAspect="1"/>
          </p:cNvGraphicFramePr>
          <p:nvPr/>
        </p:nvGraphicFramePr>
        <p:xfrm>
          <a:off x="6080575" y="4791746"/>
          <a:ext cx="4092575" cy="974998"/>
        </p:xfrm>
        <a:graphic>
          <a:graphicData uri="http://schemas.openxmlformats.org/presentationml/2006/ole"/>
        </a:graphic>
      </p:graphicFrame>
      <p:sp>
        <p:nvSpPr>
          <p:cNvPr id="58" name="矩形 57"/>
          <p:cNvSpPr/>
          <p:nvPr/>
        </p:nvSpPr>
        <p:spPr>
          <a:xfrm>
            <a:off x="908414" y="4966606"/>
            <a:ext cx="2091242" cy="105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0" name="矩形 59"/>
          <p:cNvSpPr/>
          <p:nvPr/>
        </p:nvSpPr>
        <p:spPr>
          <a:xfrm>
            <a:off x="3234704" y="4994417"/>
            <a:ext cx="1349128" cy="105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9416" y="365125"/>
            <a:ext cx="10515600" cy="1325563"/>
          </a:xfrm>
        </p:spPr>
        <p:txBody>
          <a:bodyPr/>
          <a:lstStyle/>
          <a:p>
            <a:pPr>
              <a:spcBef>
                <a:spcPts val="0"/>
              </a:spcBef>
            </a:pPr>
            <a:r>
              <a:rPr lang="zh-CN" altLang="en-US" dirty="0"/>
              <a:t>方法适用的问题特点</a:t>
            </a:r>
            <a:endParaRPr lang="en-US" altLang="zh-CN" dirty="0"/>
          </a:p>
        </p:txBody>
      </p:sp>
      <p:sp>
        <p:nvSpPr>
          <p:cNvPr id="12291" name="Rectangle 3"/>
          <p:cNvSpPr>
            <a:spLocks noGrp="1" noChangeArrowheads="1"/>
          </p:cNvSpPr>
          <p:nvPr>
            <p:ph type="body" idx="1"/>
          </p:nvPr>
        </p:nvSpPr>
        <p:spPr>
          <a:xfrm>
            <a:off x="948644" y="1690688"/>
            <a:ext cx="10297144" cy="4419600"/>
          </a:xfrm>
        </p:spPr>
        <p:txBody>
          <a:bodyPr>
            <a:normAutofit fontScale="85000" lnSpcReduction="10000"/>
          </a:bodyPr>
          <a:lstStyle/>
          <a:p>
            <a:pPr eaLnBrk="1" hangingPunct="1"/>
            <a:r>
              <a:rPr kumimoji="1" lang="zh-CN" altLang="en-US" sz="2400" dirty="0"/>
              <a:t>方法适用于解决多阶段决策问题，也称为组合问题</a:t>
            </a:r>
            <a:endParaRPr kumimoji="1" lang="en-US" altLang="zh-CN" sz="2400" dirty="0"/>
          </a:p>
          <a:p>
            <a:pPr lvl="1">
              <a:lnSpc>
                <a:spcPct val="150000"/>
              </a:lnSpc>
            </a:pPr>
            <a:r>
              <a:rPr kumimoji="1" lang="zh-CN" altLang="en-US" sz="2400" dirty="0"/>
              <a:t>问题的解向量用</a:t>
            </a:r>
            <a:r>
              <a:rPr kumimoji="1" lang="zh-CN" altLang="en-US" sz="2400" dirty="0">
                <a:solidFill>
                  <a:srgbClr val="FF0000"/>
                </a:solidFill>
              </a:rPr>
              <a:t>元组</a:t>
            </a:r>
            <a:r>
              <a:rPr kumimoji="1" lang="zh-CN" altLang="en-US" sz="2400" dirty="0"/>
              <a:t>来表示</a:t>
            </a:r>
            <a:r>
              <a:rPr kumimoji="1" lang="en-US" altLang="zh-CN" sz="2400" dirty="0"/>
              <a:t>, </a:t>
            </a:r>
            <a:r>
              <a:rPr kumimoji="1" lang="zh-CN" altLang="en-US" sz="2400" dirty="0"/>
              <a:t>元素</a:t>
            </a:r>
            <a:r>
              <a:rPr kumimoji="1" lang="en-US" altLang="zh-CN" sz="2400" dirty="0"/>
              <a:t>x</a:t>
            </a:r>
            <a:r>
              <a:rPr kumimoji="1" lang="en-US" altLang="zh-CN" sz="2400" baseline="-25000" dirty="0"/>
              <a:t>i</a:t>
            </a:r>
            <a:r>
              <a:rPr kumimoji="1" lang="zh-CN" altLang="en-US" sz="2400" dirty="0"/>
              <a:t>通常取自于某个有穷集</a:t>
            </a:r>
            <a:r>
              <a:rPr kumimoji="1" lang="en-US" altLang="zh-CN" sz="2400" dirty="0"/>
              <a:t>S</a:t>
            </a:r>
            <a:r>
              <a:rPr kumimoji="1" lang="en-US" altLang="zh-CN" sz="2400" baseline="-25000" dirty="0"/>
              <a:t>i</a:t>
            </a:r>
            <a:r>
              <a:rPr kumimoji="1" lang="en-US" altLang="zh-CN" sz="2400" dirty="0"/>
              <a:t> ,1≤i≤n, n</a:t>
            </a:r>
            <a:r>
              <a:rPr kumimoji="1" lang="zh-CN" altLang="en-US" sz="2400" dirty="0"/>
              <a:t>表示问题规模</a:t>
            </a:r>
            <a:endParaRPr kumimoji="1" lang="en-US" altLang="zh-CN" sz="2400" dirty="0"/>
          </a:p>
          <a:p>
            <a:pPr lvl="2">
              <a:lnSpc>
                <a:spcPct val="150000"/>
              </a:lnSpc>
            </a:pPr>
            <a:r>
              <a:rPr kumimoji="1" lang="zh-CN" altLang="en-US" sz="2400" dirty="0"/>
              <a:t>固定长</a:t>
            </a:r>
            <a:r>
              <a:rPr kumimoji="1" lang="en-US" altLang="zh-CN" sz="2400" dirty="0"/>
              <a:t>n-</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n</a:t>
            </a:r>
            <a:r>
              <a:rPr kumimoji="1" lang="en-US" altLang="zh-CN" sz="2400" dirty="0"/>
              <a:t>)</a:t>
            </a:r>
            <a:endParaRPr kumimoji="1" lang="en-US" altLang="zh-CN" sz="2400" dirty="0"/>
          </a:p>
          <a:p>
            <a:pPr lvl="2">
              <a:lnSpc>
                <a:spcPct val="150000"/>
              </a:lnSpc>
            </a:pPr>
            <a:r>
              <a:rPr kumimoji="1" lang="zh-CN" altLang="en-US" sz="2400" dirty="0"/>
              <a:t>可变长</a:t>
            </a:r>
            <a:r>
              <a:rPr kumimoji="1" lang="en-US" altLang="zh-CN" sz="2400" dirty="0"/>
              <a:t>k-</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k</a:t>
            </a:r>
            <a:r>
              <a:rPr kumimoji="1" lang="en-US" altLang="zh-CN" sz="2400" dirty="0"/>
              <a:t>), k&lt;n</a:t>
            </a:r>
            <a:endParaRPr kumimoji="1" lang="en-US" altLang="zh-CN" sz="2400" dirty="0"/>
          </a:p>
          <a:p>
            <a:pPr lvl="1">
              <a:lnSpc>
                <a:spcPct val="150000"/>
              </a:lnSpc>
            </a:pPr>
            <a:r>
              <a:rPr kumimoji="1" lang="zh-CN" altLang="en-US" sz="2400" dirty="0"/>
              <a:t>问题的目标：</a:t>
            </a:r>
            <a:endParaRPr kumimoji="1" lang="en-US" altLang="zh-CN" sz="2400" dirty="0"/>
          </a:p>
          <a:p>
            <a:pPr lvl="2">
              <a:lnSpc>
                <a:spcPct val="150000"/>
              </a:lnSpc>
            </a:pPr>
            <a:r>
              <a:rPr kumimoji="1" lang="zh-CN" altLang="en-US" sz="2400" dirty="0"/>
              <a:t>满足</a:t>
            </a:r>
            <a:r>
              <a:rPr kumimoji="1" lang="zh-CN" altLang="en-US" sz="2400" dirty="0">
                <a:solidFill>
                  <a:srgbClr val="FF0000"/>
                </a:solidFill>
              </a:rPr>
              <a:t>约束条件</a:t>
            </a:r>
            <a:r>
              <a:rPr kumimoji="1" lang="zh-CN" altLang="en-US" sz="2400" dirty="0"/>
              <a:t>的一个解或多个解；通常用</a:t>
            </a:r>
            <a:r>
              <a:rPr kumimoji="1" lang="zh-CN" altLang="en-US" sz="2400" dirty="0">
                <a:solidFill>
                  <a:srgbClr val="0000FF"/>
                </a:solidFill>
              </a:rPr>
              <a:t>限界函数</a:t>
            </a:r>
            <a:r>
              <a:rPr kumimoji="1" lang="zh-CN" altLang="en-US" sz="2400" dirty="0"/>
              <a:t>表示约束条件；</a:t>
            </a:r>
            <a:endParaRPr kumimoji="1" lang="en-US" altLang="zh-CN" sz="2400" dirty="0"/>
          </a:p>
          <a:p>
            <a:pPr lvl="2">
              <a:lnSpc>
                <a:spcPct val="150000"/>
              </a:lnSpc>
            </a:pPr>
            <a:r>
              <a:rPr kumimoji="1" lang="zh-CN" altLang="en-US" sz="2400" dirty="0"/>
              <a:t>满足约束条件的最优解；此时需要定义</a:t>
            </a:r>
            <a:r>
              <a:rPr kumimoji="1" lang="zh-CN" altLang="en-US" sz="2400" dirty="0">
                <a:solidFill>
                  <a:srgbClr val="0000FF"/>
                </a:solidFill>
              </a:rPr>
              <a:t>目标函数</a:t>
            </a:r>
            <a:r>
              <a:rPr kumimoji="1" lang="zh-CN" altLang="en-US" sz="2400" dirty="0"/>
              <a:t>，使目标函数取极值的解是最优解。</a:t>
            </a:r>
            <a:endParaRPr kumimoji="1" lang="en-US" altLang="zh-CN" sz="2400" dirty="0"/>
          </a:p>
          <a:p>
            <a:pPr lvl="1">
              <a:lnSpc>
                <a:spcPct val="150000"/>
              </a:lnSpc>
            </a:pPr>
            <a:r>
              <a:rPr kumimoji="1" lang="zh-CN" altLang="en-US" sz="2400" dirty="0"/>
              <a:t>问题满足</a:t>
            </a:r>
            <a:r>
              <a:rPr kumimoji="1" lang="zh-CN" altLang="en-US" sz="2400" dirty="0">
                <a:solidFill>
                  <a:srgbClr val="FF0000"/>
                </a:solidFill>
              </a:rPr>
              <a:t>多米诺</a:t>
            </a:r>
            <a:r>
              <a:rPr kumimoji="1" lang="zh-CN" altLang="en-US" sz="2400" dirty="0"/>
              <a:t>性质</a:t>
            </a:r>
            <a:endParaRPr kumimoji="1" lang="en-US" altLang="zh-CN" sz="2400" dirty="0">
              <a:solidFill>
                <a:srgbClr val="FF0000"/>
              </a:solidFill>
            </a:endParaRPr>
          </a:p>
          <a:p>
            <a:pPr lvl="1">
              <a:lnSpc>
                <a:spcPct val="150000"/>
              </a:lnSpc>
            </a:pPr>
            <a:r>
              <a:rPr lang="zh-CN" altLang="en-US" sz="2400" dirty="0"/>
              <a:t>适用于求解组合数较大的问题。</a:t>
            </a:r>
            <a:endParaRPr kumimoji="1" lang="en-US" altLang="zh-CN" sz="2400" dirty="0">
              <a:solidFill>
                <a:srgbClr val="FF0000"/>
              </a:solidFill>
            </a:endParaRPr>
          </a:p>
        </p:txBody>
      </p:sp>
      <p:sp>
        <p:nvSpPr>
          <p:cNvPr id="5" name="圆角矩形标注 4"/>
          <p:cNvSpPr/>
          <p:nvPr/>
        </p:nvSpPr>
        <p:spPr>
          <a:xfrm>
            <a:off x="9120336" y="5010824"/>
            <a:ext cx="1493622" cy="512523"/>
          </a:xfrm>
          <a:prstGeom prst="wedgeRoundRectCallout">
            <a:avLst>
              <a:gd name="adj1" fmla="val -44538"/>
              <a:gd name="adj2" fmla="val -69113"/>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组合优化</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6" name="圆角矩形标注 5"/>
          <p:cNvSpPr/>
          <p:nvPr/>
        </p:nvSpPr>
        <p:spPr>
          <a:xfrm>
            <a:off x="9120336" y="3429000"/>
            <a:ext cx="149362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组合搜索</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endParaRPr lang="zh-CN" altLang="en-US" dirty="0"/>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102894" y="1571750"/>
          <a:ext cx="4676070" cy="1890716"/>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tcPr>
                </a:tc>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33" name="直接连接符 32"/>
          <p:cNvCxnSpPr>
            <a:stCxn id="7" idx="4"/>
            <a:endCxn id="31" idx="7"/>
          </p:cNvCxnSpPr>
          <p:nvPr/>
        </p:nvCxnSpPr>
        <p:spPr>
          <a:xfrm flipH="1">
            <a:off x="8852874" y="2692434"/>
            <a:ext cx="417121" cy="38309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p:nvPr/>
        </p:nvCxnSpPr>
        <p:spPr>
          <a:xfrm>
            <a:off x="5882509" y="4137882"/>
            <a:ext cx="5396170" cy="642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445524" y="4559443"/>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54" name="Oval 6"/>
          <p:cNvSpPr>
            <a:spLocks noChangeArrowheads="1"/>
          </p:cNvSpPr>
          <p:nvPr/>
        </p:nvSpPr>
        <p:spPr bwMode="auto">
          <a:xfrm>
            <a:off x="8613167" y="4515462"/>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sp>
        <p:nvSpPr>
          <p:cNvPr id="55" name="Oval 7"/>
          <p:cNvSpPr>
            <a:spLocks noChangeArrowheads="1"/>
          </p:cNvSpPr>
          <p:nvPr/>
        </p:nvSpPr>
        <p:spPr bwMode="auto">
          <a:xfrm>
            <a:off x="10053327" y="4515462"/>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endParaRPr kumimoji="1" lang="en-US" altLang="zh-CN" sz="2000" dirty="0">
              <a:latin typeface="Arial" panose="020B0604020202020204" pitchFamily="34" charset="0"/>
              <a:cs typeface="Arial" panose="020B0604020202020204" pitchFamily="34" charset="0"/>
            </a:endParaRPr>
          </a:p>
        </p:txBody>
      </p:sp>
      <p:cxnSp>
        <p:nvCxnSpPr>
          <p:cNvPr id="56" name="直接连接符 55"/>
          <p:cNvCxnSpPr>
            <a:stCxn id="42" idx="4"/>
            <a:endCxn id="54" idx="7"/>
          </p:cNvCxnSpPr>
          <p:nvPr/>
        </p:nvCxnSpPr>
        <p:spPr>
          <a:xfrm flipH="1">
            <a:off x="8996890" y="4183683"/>
            <a:ext cx="561137" cy="39311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a:stCxn id="42" idx="4"/>
            <a:endCxn id="55" idx="1"/>
          </p:cNvCxnSpPr>
          <p:nvPr/>
        </p:nvCxnSpPr>
        <p:spPr>
          <a:xfrm>
            <a:off x="9558027" y="4183683"/>
            <a:ext cx="561136" cy="393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0053327" y="413788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6" name="文本框 65"/>
          <p:cNvSpPr txBox="1"/>
          <p:nvPr/>
        </p:nvSpPr>
        <p:spPr>
          <a:xfrm>
            <a:off x="8506680" y="414623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67" name="直接连接符 66"/>
          <p:cNvCxnSpPr/>
          <p:nvPr/>
        </p:nvCxnSpPr>
        <p:spPr>
          <a:xfrm>
            <a:off x="6010560" y="4911619"/>
            <a:ext cx="5266208" cy="45323"/>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71" name="Oval 6"/>
          <p:cNvSpPr>
            <a:spLocks noChangeArrowheads="1"/>
          </p:cNvSpPr>
          <p:nvPr/>
        </p:nvSpPr>
        <p:spPr bwMode="auto">
          <a:xfrm>
            <a:off x="9459752" y="5337194"/>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endParaRPr kumimoji="1" lang="en-US" altLang="zh-CN" sz="2000" dirty="0">
              <a:latin typeface="Arial" panose="020B0604020202020204" pitchFamily="34" charset="0"/>
              <a:cs typeface="Arial" panose="020B0604020202020204" pitchFamily="34" charset="0"/>
            </a:endParaRPr>
          </a:p>
        </p:txBody>
      </p:sp>
      <p:sp>
        <p:nvSpPr>
          <p:cNvPr id="72" name="Oval 7"/>
          <p:cNvSpPr>
            <a:spLocks noChangeArrowheads="1"/>
          </p:cNvSpPr>
          <p:nvPr/>
        </p:nvSpPr>
        <p:spPr bwMode="auto">
          <a:xfrm>
            <a:off x="10755896" y="5337194"/>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endParaRPr kumimoji="1" lang="en-US" altLang="zh-CN" sz="2000" dirty="0">
              <a:latin typeface="Arial" panose="020B0604020202020204" pitchFamily="34" charset="0"/>
              <a:cs typeface="Arial" panose="020B0604020202020204" pitchFamily="34" charset="0"/>
            </a:endParaRPr>
          </a:p>
        </p:txBody>
      </p:sp>
      <p:cxnSp>
        <p:nvCxnSpPr>
          <p:cNvPr id="73" name="直接连接符 72"/>
          <p:cNvCxnSpPr>
            <a:stCxn id="55" idx="4"/>
            <a:endCxn id="71" idx="7"/>
          </p:cNvCxnSpPr>
          <p:nvPr/>
        </p:nvCxnSpPr>
        <p:spPr>
          <a:xfrm flipH="1">
            <a:off x="9843475" y="4934317"/>
            <a:ext cx="434632" cy="464217"/>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p:cNvCxnSpPr>
            <a:stCxn id="55" idx="4"/>
            <a:endCxn id="72" idx="1"/>
          </p:cNvCxnSpPr>
          <p:nvPr/>
        </p:nvCxnSpPr>
        <p:spPr>
          <a:xfrm>
            <a:off x="10278107" y="4934317"/>
            <a:ext cx="543625" cy="464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0488989" y="491161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9187066" y="496574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82" name="文本框 81"/>
          <p:cNvSpPr txBox="1"/>
          <p:nvPr/>
        </p:nvSpPr>
        <p:spPr>
          <a:xfrm>
            <a:off x="6450868" y="5319788"/>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0</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5"/>
          <p:cNvSpPr>
            <a:spLocks noChangeArrowheads="1"/>
          </p:cNvSpPr>
          <p:nvPr/>
        </p:nvSpPr>
        <p:spPr bwMode="auto">
          <a:xfrm>
            <a:off x="1113031" y="5902538"/>
            <a:ext cx="8662907" cy="643000"/>
          </a:xfrm>
          <a:prstGeom prst="rect">
            <a:avLst/>
          </a:prstGeom>
          <a:solidFill>
            <a:schemeClr val="bg1"/>
          </a:solidFill>
          <a:ln w="9525">
            <a:solidFill>
              <a:schemeClr val="bg1"/>
            </a:solidFill>
            <a:miter lim="800000"/>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m=1+2+2*2+2*2*1+2*2*1*1+0=15</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graphicFrame>
        <p:nvGraphicFramePr>
          <p:cNvPr id="52" name="对象 51" descr="image17"/>
          <p:cNvGraphicFramePr>
            <a:graphicFrameLocks noGrp="1" noChangeAspect="1"/>
          </p:cNvGraphicFramePr>
          <p:nvPr/>
        </p:nvGraphicFramePr>
        <p:xfrm>
          <a:off x="1298259" y="3604376"/>
          <a:ext cx="4107565" cy="965392"/>
        </p:xfrm>
        <a:graphic>
          <a:graphicData uri="http://schemas.openxmlformats.org/presentationml/2006/ole"/>
        </a:graphic>
      </p:graphicFrame>
      <p:graphicFrame>
        <p:nvGraphicFramePr>
          <p:cNvPr id="53" name="对象 52" descr="image17"/>
          <p:cNvGraphicFramePr>
            <a:graphicFrameLocks noGrp="1" noChangeAspect="1"/>
          </p:cNvGraphicFramePr>
          <p:nvPr/>
        </p:nvGraphicFramePr>
        <p:xfrm>
          <a:off x="1170584" y="4798751"/>
          <a:ext cx="4092575" cy="974998"/>
        </p:xfrm>
        <a:graphic>
          <a:graphicData uri="http://schemas.openxmlformats.org/presentationml/2006/ole"/>
        </a:graphic>
      </p:graphicFrame>
      <p:sp>
        <p:nvSpPr>
          <p:cNvPr id="58" name="矩形 57"/>
          <p:cNvSpPr/>
          <p:nvPr/>
        </p:nvSpPr>
        <p:spPr>
          <a:xfrm>
            <a:off x="1197219" y="3691297"/>
            <a:ext cx="1944216" cy="9194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0" name="矩形 59"/>
          <p:cNvSpPr/>
          <p:nvPr/>
        </p:nvSpPr>
        <p:spPr>
          <a:xfrm>
            <a:off x="3419806" y="3681805"/>
            <a:ext cx="1305227" cy="9194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58" grpId="0" animBg="1"/>
      <p:bldP spid="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93313" y="524432"/>
            <a:ext cx="8229600" cy="811213"/>
          </a:xfrm>
        </p:spPr>
        <p:txBody>
          <a:bodyPr>
            <a:normAutofit/>
          </a:bodyPr>
          <a:lstStyle/>
          <a:p>
            <a:r>
              <a:rPr lang="zh-CN" altLang="en-US" dirty="0"/>
              <a:t>算法</a:t>
            </a:r>
            <a:r>
              <a:rPr lang="en-US" altLang="zh-CN" dirty="0"/>
              <a:t>7.6 </a:t>
            </a:r>
            <a:r>
              <a:rPr lang="zh-CN" altLang="en-US" dirty="0"/>
              <a:t>子集和数的递归回溯算法</a:t>
            </a:r>
            <a:endParaRPr lang="zh-CN" altLang="en-US" dirty="0"/>
          </a:p>
        </p:txBody>
      </p:sp>
      <p:sp>
        <p:nvSpPr>
          <p:cNvPr id="50179" name="内容占位符 2"/>
          <p:cNvSpPr>
            <a:spLocks noGrp="1"/>
          </p:cNvSpPr>
          <p:nvPr>
            <p:ph idx="1"/>
          </p:nvPr>
        </p:nvSpPr>
        <p:spPr>
          <a:xfrm>
            <a:off x="911424" y="1565222"/>
            <a:ext cx="10225136" cy="4312050"/>
          </a:xfrm>
        </p:spPr>
        <p:txBody>
          <a:bodyPr>
            <a:normAutofit/>
          </a:bodyPr>
          <a:lstStyle/>
          <a:p>
            <a:pPr marL="0" indent="0">
              <a:buNone/>
            </a:pPr>
            <a:r>
              <a:rPr lang="en-US" altLang="zh-CN" sz="2400" dirty="0"/>
              <a:t>Procedure SUMOFSUB(</a:t>
            </a:r>
            <a:r>
              <a:rPr lang="en-US" altLang="zh-CN" sz="2400" dirty="0" err="1"/>
              <a:t>s,k,r</a:t>
            </a:r>
            <a:r>
              <a:rPr lang="en-US" altLang="zh-CN" sz="2400" dirty="0"/>
              <a:t>)</a:t>
            </a:r>
            <a:endParaRPr lang="en-US" altLang="zh-CN" sz="2400" dirty="0"/>
          </a:p>
          <a:p>
            <a:pPr marL="0" indent="0">
              <a:buNone/>
            </a:pPr>
            <a:r>
              <a:rPr lang="en-US" altLang="zh-CN" sz="2400" dirty="0">
                <a:solidFill>
                  <a:srgbClr val="FF0000"/>
                </a:solidFill>
              </a:rPr>
              <a:t>//</a:t>
            </a:r>
            <a:r>
              <a:rPr lang="zh-CN" altLang="en-US" sz="2400" dirty="0">
                <a:solidFill>
                  <a:srgbClr val="FF0000"/>
                </a:solidFill>
              </a:rPr>
              <a:t>找出</a:t>
            </a:r>
            <a:r>
              <a:rPr lang="en-US" altLang="zh-CN" sz="2400" dirty="0">
                <a:solidFill>
                  <a:srgbClr val="FF0000"/>
                </a:solidFill>
              </a:rPr>
              <a:t>W(1:n)</a:t>
            </a:r>
            <a:r>
              <a:rPr lang="zh-CN" altLang="en-US" sz="2400" dirty="0">
                <a:solidFill>
                  <a:srgbClr val="FF0000"/>
                </a:solidFill>
              </a:rPr>
              <a:t>中和数为</a:t>
            </a:r>
            <a:r>
              <a:rPr lang="en-US" altLang="zh-CN" sz="2400" dirty="0">
                <a:solidFill>
                  <a:srgbClr val="FF0000"/>
                </a:solidFill>
              </a:rPr>
              <a:t>M</a:t>
            </a:r>
            <a:r>
              <a:rPr lang="zh-CN" altLang="en-US" sz="2400" dirty="0">
                <a:solidFill>
                  <a:srgbClr val="FF0000"/>
                </a:solidFill>
              </a:rPr>
              <a:t>的所有子集。</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进入此过程时</a:t>
            </a:r>
            <a:r>
              <a:rPr lang="en-US" altLang="zh-CN" sz="2400" dirty="0">
                <a:solidFill>
                  <a:srgbClr val="FF0000"/>
                </a:solidFill>
              </a:rPr>
              <a:t>X(1),..X(k-1)</a:t>
            </a:r>
            <a:r>
              <a:rPr lang="zh-CN" altLang="en-US" sz="2400" dirty="0">
                <a:solidFill>
                  <a:srgbClr val="FF0000"/>
                </a:solidFill>
              </a:rPr>
              <a:t>的值已确定。 </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这些</a:t>
            </a:r>
            <a:r>
              <a:rPr lang="en-US" altLang="zh-CN" sz="2400" dirty="0">
                <a:solidFill>
                  <a:srgbClr val="FF0000"/>
                </a:solidFill>
              </a:rPr>
              <a:t>W(j)</a:t>
            </a:r>
            <a:r>
              <a:rPr lang="zh-CN" altLang="en-US" sz="2400" dirty="0">
                <a:solidFill>
                  <a:srgbClr val="FF0000"/>
                </a:solidFill>
              </a:rPr>
              <a:t>按非降次序排列。</a:t>
            </a:r>
            <a:endParaRPr lang="en-US" altLang="zh-CN" sz="2400" dirty="0">
              <a:solidFill>
                <a:srgbClr val="FF0000"/>
              </a:solidFill>
            </a:endParaRPr>
          </a:p>
          <a:p>
            <a:pPr marL="0" indent="0">
              <a:buNone/>
            </a:pPr>
            <a:r>
              <a:rPr lang="en-US" altLang="zh-CN" sz="2400" dirty="0"/>
              <a:t>integer W(1:n), M, n; </a:t>
            </a:r>
            <a:endParaRPr lang="en-US" altLang="zh-CN" sz="2400" dirty="0"/>
          </a:p>
          <a:p>
            <a:pPr marL="0" indent="0">
              <a:buNone/>
            </a:pPr>
            <a:r>
              <a:rPr lang="en-US" altLang="zh-CN" sz="2400" dirty="0" err="1"/>
              <a:t>boolean</a:t>
            </a:r>
            <a:r>
              <a:rPr lang="en-US" altLang="zh-CN" sz="2400" dirty="0"/>
              <a:t> X(1:n)</a:t>
            </a:r>
            <a:endParaRPr lang="en-US" altLang="zh-CN" sz="2400" dirty="0"/>
          </a:p>
          <a:p>
            <a:pPr marL="0" indent="0">
              <a:buNone/>
            </a:pPr>
            <a:r>
              <a:rPr lang="en-US" altLang="zh-CN" sz="2400" dirty="0"/>
              <a:t>integer s, k, r</a:t>
            </a:r>
            <a:br>
              <a:rPr lang="en-US" altLang="zh-CN" sz="2400" dirty="0"/>
            </a:br>
            <a:endParaRPr lang="en-US" altLang="zh-CN" sz="2000" dirty="0"/>
          </a:p>
        </p:txBody>
      </p:sp>
      <p:graphicFrame>
        <p:nvGraphicFramePr>
          <p:cNvPr id="4" name="对象 3" descr="image17"/>
          <p:cNvGraphicFramePr>
            <a:graphicFrameLocks noGrp="1" noChangeAspect="1"/>
          </p:cNvGraphicFramePr>
          <p:nvPr/>
        </p:nvGraphicFramePr>
        <p:xfrm>
          <a:off x="5879976" y="1772816"/>
          <a:ext cx="4471987" cy="1080120"/>
        </p:xfrm>
        <a:graphic>
          <a:graphicData uri="http://schemas.openxmlformats.org/presentationml/2006/ole"/>
        </a:graphic>
      </p:graphicFrame>
      <p:graphicFrame>
        <p:nvGraphicFramePr>
          <p:cNvPr id="5" name="对象 4" descr="image17"/>
          <p:cNvGraphicFramePr>
            <a:graphicFrameLocks noGrp="1" noChangeAspect="1"/>
          </p:cNvGraphicFramePr>
          <p:nvPr/>
        </p:nvGraphicFramePr>
        <p:xfrm>
          <a:off x="4727848" y="2936607"/>
          <a:ext cx="2917825" cy="952331"/>
        </p:xfrm>
        <a:graphic>
          <a:graphicData uri="http://schemas.openxmlformats.org/presentationml/2006/ole"/>
        </a:graphic>
      </p:graphicFrame>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9416" y="508918"/>
            <a:ext cx="10075094" cy="2561082"/>
          </a:xfrm>
        </p:spPr>
        <p:txBody>
          <a:bodyPr>
            <a:noAutofit/>
          </a:bodyPr>
          <a:lstStyle/>
          <a:p>
            <a:pPr marL="0" indent="0">
              <a:lnSpc>
                <a:spcPct val="100000"/>
              </a:lnSpc>
              <a:spcBef>
                <a:spcPts val="0"/>
              </a:spcBef>
              <a:buNone/>
              <a:defRPr/>
            </a:pPr>
            <a:r>
              <a:rPr lang="en-US" altLang="zh-CN" sz="2400" dirty="0">
                <a:solidFill>
                  <a:srgbClr val="FF0000"/>
                </a:solidFill>
              </a:rPr>
              <a:t>//</a:t>
            </a:r>
            <a:r>
              <a:rPr lang="zh-CN" altLang="en-US" sz="2400" dirty="0">
                <a:solidFill>
                  <a:srgbClr val="FF0000"/>
                </a:solidFill>
              </a:rPr>
              <a:t>生成左儿子。由于</a:t>
            </a:r>
            <a:r>
              <a:rPr lang="en-US" altLang="zh-CN" sz="2400" dirty="0">
                <a:solidFill>
                  <a:srgbClr val="FF0000"/>
                </a:solidFill>
              </a:rPr>
              <a:t>B</a:t>
            </a:r>
            <a:r>
              <a:rPr lang="en-US" altLang="zh-CN" sz="2400" baseline="-25000" dirty="0">
                <a:solidFill>
                  <a:srgbClr val="FF0000"/>
                </a:solidFill>
              </a:rPr>
              <a:t>k-1</a:t>
            </a:r>
            <a:r>
              <a:rPr lang="en-US" altLang="zh-CN" sz="2400" dirty="0">
                <a:solidFill>
                  <a:srgbClr val="FF0000"/>
                </a:solidFill>
              </a:rPr>
              <a:t>=true</a:t>
            </a:r>
            <a:r>
              <a:rPr lang="zh-CN" altLang="en-US" sz="2400" dirty="0">
                <a:solidFill>
                  <a:srgbClr val="FF0000"/>
                </a:solidFill>
              </a:rPr>
              <a:t>，因此</a:t>
            </a:r>
            <a:r>
              <a:rPr lang="en-US" altLang="zh-CN" sz="2400" dirty="0" err="1">
                <a:solidFill>
                  <a:srgbClr val="FF0000"/>
                </a:solidFill>
              </a:rPr>
              <a:t>s+W</a:t>
            </a:r>
            <a:r>
              <a:rPr lang="en-US" altLang="zh-CN" sz="2400" dirty="0">
                <a:solidFill>
                  <a:srgbClr val="FF0000"/>
                </a:solidFill>
              </a:rPr>
              <a:t>(k)≤M </a:t>
            </a:r>
            <a:r>
              <a:rPr lang="zh-CN" altLang="en-US" sz="2400" dirty="0">
                <a:solidFill>
                  <a:srgbClr val="FF0000"/>
                </a:solidFill>
              </a:rPr>
              <a:t>且</a:t>
            </a:r>
            <a:r>
              <a:rPr lang="en-US" altLang="zh-CN" sz="2400" dirty="0" err="1">
                <a:solidFill>
                  <a:srgbClr val="FF0000"/>
                </a:solidFill>
              </a:rPr>
              <a:t>s+r</a:t>
            </a:r>
            <a:r>
              <a:rPr lang="en-US" altLang="zh-CN" sz="2400" dirty="0"/>
              <a:t> </a:t>
            </a:r>
            <a:r>
              <a:rPr lang="en-US" altLang="zh-CN" sz="2400" dirty="0">
                <a:solidFill>
                  <a:srgbClr val="FF0000"/>
                </a:solidFill>
              </a:rPr>
              <a:t>≥ M</a:t>
            </a:r>
            <a:endParaRPr lang="en-US" altLang="zh-CN" sz="2400" dirty="0">
              <a:solidFill>
                <a:srgbClr val="FF0000"/>
              </a:solidFill>
            </a:endParaRPr>
          </a:p>
          <a:p>
            <a:pPr marL="0" indent="0">
              <a:lnSpc>
                <a:spcPct val="100000"/>
              </a:lnSpc>
              <a:spcBef>
                <a:spcPts val="0"/>
              </a:spcBef>
              <a:buNone/>
              <a:defRPr/>
            </a:pPr>
            <a:r>
              <a:rPr lang="en-US" altLang="zh-CN" sz="2400" dirty="0"/>
              <a:t>X(k)</a:t>
            </a:r>
            <a:r>
              <a:rPr lang="en-US" altLang="zh-CN" sz="2400" dirty="0">
                <a:ea typeface="Arial" panose="020B0604020202020204" pitchFamily="34" charset="0"/>
              </a:rPr>
              <a:t>←1</a:t>
            </a:r>
            <a:endParaRPr lang="en-US" altLang="zh-CN" sz="2400" dirty="0">
              <a:ea typeface="Arial" panose="020B0604020202020204" pitchFamily="34" charset="0"/>
            </a:endParaRPr>
          </a:p>
          <a:p>
            <a:pPr marL="0" indent="0">
              <a:lnSpc>
                <a:spcPct val="100000"/>
              </a:lnSpc>
              <a:spcBef>
                <a:spcPts val="0"/>
              </a:spcBef>
              <a:buNone/>
              <a:defRPr/>
            </a:pPr>
            <a:r>
              <a:rPr lang="en-US" altLang="zh-CN" sz="2400" dirty="0"/>
              <a:t>if </a:t>
            </a:r>
            <a:r>
              <a:rPr lang="en-US" altLang="zh-CN" sz="2400" dirty="0" err="1"/>
              <a:t>s+W</a:t>
            </a:r>
            <a:r>
              <a:rPr lang="en-US" altLang="zh-CN" sz="2400" dirty="0"/>
              <a:t>(k) = M </a:t>
            </a:r>
            <a:endParaRPr lang="en-US" altLang="zh-CN" sz="2400" dirty="0"/>
          </a:p>
          <a:p>
            <a:pPr marL="0" indent="0">
              <a:lnSpc>
                <a:spcPct val="100000"/>
              </a:lnSpc>
              <a:spcBef>
                <a:spcPts val="0"/>
              </a:spcBef>
              <a:buNone/>
              <a:defRPr/>
            </a:pPr>
            <a:r>
              <a:rPr lang="en-US" altLang="zh-CN" sz="2400" dirty="0">
                <a:ea typeface="Arial" panose="020B0604020202020204" pitchFamily="34" charset="0"/>
              </a:rPr>
              <a:t>     then </a:t>
            </a:r>
            <a:r>
              <a:rPr lang="en-US" altLang="zh-CN" sz="2400" dirty="0"/>
              <a:t>print(X) </a:t>
            </a:r>
            <a:endParaRPr lang="en-US" altLang="zh-CN" sz="2400" dirty="0">
              <a:solidFill>
                <a:srgbClr val="FF0000"/>
              </a:solidFill>
            </a:endParaRPr>
          </a:p>
          <a:p>
            <a:pPr marL="0" indent="0">
              <a:lnSpc>
                <a:spcPct val="100000"/>
              </a:lnSpc>
              <a:spcBef>
                <a:spcPts val="0"/>
              </a:spcBef>
              <a:buNone/>
              <a:defRPr/>
            </a:pPr>
            <a:r>
              <a:rPr lang="en-US" altLang="zh-CN" sz="2400" dirty="0"/>
              <a:t>     else if </a:t>
            </a:r>
            <a:r>
              <a:rPr lang="en-US" altLang="zh-CN" sz="2400" dirty="0" err="1"/>
              <a:t>s+W</a:t>
            </a:r>
            <a:r>
              <a:rPr lang="en-US" altLang="zh-CN" sz="2400" dirty="0"/>
              <a:t>(k)+W(k+1) ≤ M then call SUBOFSUB(</a:t>
            </a:r>
            <a:r>
              <a:rPr lang="en-US" altLang="zh-CN" sz="2400" dirty="0" err="1"/>
              <a:t>s+W</a:t>
            </a:r>
            <a:r>
              <a:rPr lang="en-US" altLang="zh-CN" sz="2400" dirty="0"/>
              <a:t>(k), k+1, r-W(k))</a:t>
            </a:r>
            <a:endParaRPr lang="en-US" altLang="zh-CN" sz="2400" dirty="0"/>
          </a:p>
          <a:p>
            <a:pPr marL="0" indent="0">
              <a:lnSpc>
                <a:spcPct val="100000"/>
              </a:lnSpc>
              <a:spcBef>
                <a:spcPts val="0"/>
              </a:spcBef>
              <a:buNone/>
              <a:defRPr/>
            </a:pPr>
            <a:r>
              <a:rPr lang="en-US" altLang="zh-CN" sz="2400" dirty="0"/>
              <a:t>             endif</a:t>
            </a:r>
            <a:r>
              <a:rPr lang="en-US" altLang="zh-CN" sz="2400" dirty="0">
                <a:solidFill>
                  <a:schemeClr val="bg2">
                    <a:lumMod val="60000"/>
                    <a:lumOff val="40000"/>
                  </a:schemeClr>
                </a:solidFill>
              </a:rPr>
              <a:t> </a:t>
            </a:r>
            <a:endParaRPr lang="en-US" altLang="zh-CN" sz="2400" dirty="0">
              <a:solidFill>
                <a:schemeClr val="bg2">
                  <a:lumMod val="60000"/>
                  <a:lumOff val="40000"/>
                </a:schemeClr>
              </a:solidFill>
            </a:endParaRPr>
          </a:p>
          <a:p>
            <a:pPr marL="0" indent="0">
              <a:lnSpc>
                <a:spcPct val="100000"/>
              </a:lnSpc>
              <a:spcBef>
                <a:spcPts val="0"/>
              </a:spcBef>
              <a:buNone/>
              <a:defRPr/>
            </a:pPr>
            <a:r>
              <a:rPr lang="en-US" altLang="zh-CN" sz="2400" dirty="0" err="1"/>
              <a:t>endif</a:t>
            </a:r>
            <a:endParaRPr lang="en-US" altLang="zh-CN" sz="2400" dirty="0"/>
          </a:p>
          <a:p>
            <a:pPr marL="0" indent="0" eaLnBrk="1" fontAlgn="auto" hangingPunct="1">
              <a:lnSpc>
                <a:spcPct val="100000"/>
              </a:lnSpc>
              <a:spcBef>
                <a:spcPts val="0"/>
              </a:spcBef>
              <a:buNone/>
              <a:defRPr/>
            </a:pPr>
            <a:endParaRPr lang="zh-CN" altLang="en-US" sz="2400" dirty="0"/>
          </a:p>
        </p:txBody>
      </p:sp>
      <p:sp>
        <p:nvSpPr>
          <p:cNvPr id="7" name="圆角矩形标注 6"/>
          <p:cNvSpPr/>
          <p:nvPr/>
        </p:nvSpPr>
        <p:spPr>
          <a:xfrm>
            <a:off x="7078920" y="1365372"/>
            <a:ext cx="2664112" cy="504056"/>
          </a:xfrm>
          <a:prstGeom prst="wedgeRoundRectCallout">
            <a:avLst>
              <a:gd name="adj1" fmla="val -51745"/>
              <a:gd name="adj2" fmla="val 80668"/>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左子树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15" name="Oval 5"/>
          <p:cNvSpPr>
            <a:spLocks noChangeArrowheads="1"/>
          </p:cNvSpPr>
          <p:nvPr/>
        </p:nvSpPr>
        <p:spPr bwMode="auto">
          <a:xfrm>
            <a:off x="10322292" y="2715516"/>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16" name="Oval 6"/>
          <p:cNvSpPr>
            <a:spLocks noChangeArrowheads="1"/>
          </p:cNvSpPr>
          <p:nvPr/>
        </p:nvSpPr>
        <p:spPr bwMode="auto">
          <a:xfrm>
            <a:off x="9518253" y="3343339"/>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7" name="直接连接符 8"/>
          <p:cNvCxnSpPr>
            <a:stCxn id="15" idx="3"/>
            <a:endCxn id="16" idx="7"/>
          </p:cNvCxnSpPr>
          <p:nvPr/>
        </p:nvCxnSpPr>
        <p:spPr>
          <a:xfrm flipH="1">
            <a:off x="9901976" y="3073031"/>
            <a:ext cx="486152" cy="331648"/>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8"/>
          <p:cNvCxnSpPr/>
          <p:nvPr/>
        </p:nvCxnSpPr>
        <p:spPr>
          <a:xfrm flipH="1">
            <a:off x="9202086" y="3633057"/>
            <a:ext cx="349561" cy="282803"/>
          </a:xfrm>
          <a:prstGeom prst="line">
            <a:avLst/>
          </a:prstGeom>
        </p:spPr>
        <p:style>
          <a:lnRef idx="1">
            <a:schemeClr val="dk1"/>
          </a:lnRef>
          <a:fillRef idx="0">
            <a:schemeClr val="dk1"/>
          </a:fillRef>
          <a:effectRef idx="0">
            <a:schemeClr val="dk1"/>
          </a:effectRef>
          <a:fontRef idx="minor">
            <a:schemeClr val="tx1"/>
          </a:fontRef>
        </p:style>
      </p:cxnSp>
      <p:sp>
        <p:nvSpPr>
          <p:cNvPr id="21" name="Oval 6"/>
          <p:cNvSpPr>
            <a:spLocks noChangeArrowheads="1"/>
          </p:cNvSpPr>
          <p:nvPr/>
        </p:nvSpPr>
        <p:spPr bwMode="auto">
          <a:xfrm>
            <a:off x="8795487" y="4153878"/>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22" name="直接连接符 8"/>
          <p:cNvCxnSpPr/>
          <p:nvPr/>
        </p:nvCxnSpPr>
        <p:spPr>
          <a:xfrm flipH="1">
            <a:off x="8821794" y="4526567"/>
            <a:ext cx="332222" cy="435263"/>
          </a:xfrm>
          <a:prstGeom prst="line">
            <a:avLst/>
          </a:prstGeom>
        </p:spPr>
        <p:style>
          <a:lnRef idx="1">
            <a:schemeClr val="dk1"/>
          </a:lnRef>
          <a:fillRef idx="0">
            <a:schemeClr val="dk1"/>
          </a:fillRef>
          <a:effectRef idx="0">
            <a:schemeClr val="dk1"/>
          </a:effectRef>
          <a:fontRef idx="minor">
            <a:schemeClr val="tx1"/>
          </a:fontRef>
        </p:style>
      </p:cxnSp>
      <p:sp>
        <p:nvSpPr>
          <p:cNvPr id="23" name="Oval 6"/>
          <p:cNvSpPr>
            <a:spLocks noChangeArrowheads="1"/>
          </p:cNvSpPr>
          <p:nvPr/>
        </p:nvSpPr>
        <p:spPr bwMode="auto">
          <a:xfrm>
            <a:off x="8752527" y="4912662"/>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20" name="文本框 19"/>
          <p:cNvSpPr txBox="1"/>
          <p:nvPr/>
        </p:nvSpPr>
        <p:spPr>
          <a:xfrm>
            <a:off x="8668471" y="3736058"/>
            <a:ext cx="858932" cy="376735"/>
          </a:xfrm>
          <a:prstGeom prst="rect">
            <a:avLst/>
          </a:prstGeom>
          <a:noFill/>
        </p:spPr>
        <p:txBody>
          <a:bodyPr wrap="square" rtlCol="0">
            <a:spAutoFit/>
          </a:bodyPr>
          <a:lstStyle/>
          <a:p>
            <a:r>
              <a:rPr kumimoji="1" lang="zh-CN" altLang="en-US" dirty="0"/>
              <a:t>。。。</a:t>
            </a:r>
            <a:endParaRPr kumimoji="1" lang="zh-CN" altLang="en-US" dirty="0"/>
          </a:p>
        </p:txBody>
      </p:sp>
      <p:sp>
        <p:nvSpPr>
          <p:cNvPr id="25" name="文本框 24"/>
          <p:cNvSpPr txBox="1"/>
          <p:nvPr/>
        </p:nvSpPr>
        <p:spPr>
          <a:xfrm>
            <a:off x="9855357" y="2924943"/>
            <a:ext cx="858932" cy="376735"/>
          </a:xfrm>
          <a:prstGeom prst="rect">
            <a:avLst/>
          </a:prstGeom>
          <a:noFill/>
        </p:spPr>
        <p:txBody>
          <a:bodyPr wrap="square" rtlCol="0">
            <a:spAutoFit/>
          </a:bodyPr>
          <a:lstStyle/>
          <a:p>
            <a:r>
              <a:rPr kumimoji="1" lang="en-US" altLang="zh-CN" dirty="0"/>
              <a:t>x</a:t>
            </a:r>
            <a:r>
              <a:rPr kumimoji="1" lang="en-US" altLang="zh-CN" baseline="-25000" dirty="0"/>
              <a:t>1</a:t>
            </a:r>
            <a:endParaRPr kumimoji="1" lang="zh-CN" altLang="en-US" baseline="-25000" dirty="0"/>
          </a:p>
        </p:txBody>
      </p:sp>
      <p:sp>
        <p:nvSpPr>
          <p:cNvPr id="26" name="文本框 25"/>
          <p:cNvSpPr txBox="1"/>
          <p:nvPr/>
        </p:nvSpPr>
        <p:spPr>
          <a:xfrm>
            <a:off x="9097937" y="3360663"/>
            <a:ext cx="420316" cy="369332"/>
          </a:xfrm>
          <a:prstGeom prst="rect">
            <a:avLst/>
          </a:prstGeom>
          <a:noFill/>
        </p:spPr>
        <p:txBody>
          <a:bodyPr wrap="square" rtlCol="0">
            <a:spAutoFit/>
          </a:bodyPr>
          <a:lstStyle/>
          <a:p>
            <a:r>
              <a:rPr kumimoji="1" lang="en-US" altLang="zh-CN" dirty="0"/>
              <a:t>x</a:t>
            </a:r>
            <a:r>
              <a:rPr kumimoji="1" lang="en-US" altLang="zh-CN" baseline="-25000" dirty="0"/>
              <a:t>2</a:t>
            </a:r>
            <a:endParaRPr kumimoji="1" lang="zh-CN" altLang="en-US" baseline="-25000" dirty="0"/>
          </a:p>
        </p:txBody>
      </p:sp>
      <p:sp>
        <p:nvSpPr>
          <p:cNvPr id="27" name="文本框 26"/>
          <p:cNvSpPr txBox="1"/>
          <p:nvPr/>
        </p:nvSpPr>
        <p:spPr>
          <a:xfrm>
            <a:off x="8436168" y="4451900"/>
            <a:ext cx="858932" cy="376735"/>
          </a:xfrm>
          <a:prstGeom prst="rect">
            <a:avLst/>
          </a:prstGeom>
          <a:noFill/>
        </p:spPr>
        <p:txBody>
          <a:bodyPr wrap="square" rtlCol="0">
            <a:spAutoFit/>
          </a:bodyPr>
          <a:lstStyle/>
          <a:p>
            <a:r>
              <a:rPr kumimoji="1" lang="en-US" altLang="zh-CN" dirty="0"/>
              <a:t>X</a:t>
            </a:r>
            <a:r>
              <a:rPr kumimoji="1" lang="en-US" altLang="zh-CN" baseline="-25000" dirty="0"/>
              <a:t>k-1</a:t>
            </a:r>
            <a:endParaRPr kumimoji="1" lang="zh-CN" altLang="en-US" baseline="-25000" dirty="0"/>
          </a:p>
        </p:txBody>
      </p:sp>
      <p:sp>
        <p:nvSpPr>
          <p:cNvPr id="29" name="文本框 28"/>
          <p:cNvSpPr txBox="1"/>
          <p:nvPr/>
        </p:nvSpPr>
        <p:spPr>
          <a:xfrm>
            <a:off x="9020266" y="5328521"/>
            <a:ext cx="858932" cy="376735"/>
          </a:xfrm>
          <a:prstGeom prst="rect">
            <a:avLst/>
          </a:prstGeom>
          <a:noFill/>
        </p:spPr>
        <p:txBody>
          <a:bodyPr wrap="square" rtlCol="0">
            <a:spAutoFit/>
          </a:bodyPr>
          <a:lstStyle/>
          <a:p>
            <a:r>
              <a:rPr kumimoji="1" lang="en-US" altLang="zh-CN" dirty="0" err="1"/>
              <a:t>X</a:t>
            </a:r>
            <a:r>
              <a:rPr kumimoji="1" lang="en-US" altLang="zh-CN" baseline="-25000" dirty="0" err="1"/>
              <a:t>k</a:t>
            </a:r>
            <a:endParaRPr kumimoji="1" lang="zh-CN" altLang="en-US" baseline="-25000" dirty="0"/>
          </a:p>
        </p:txBody>
      </p:sp>
      <p:cxnSp>
        <p:nvCxnSpPr>
          <p:cNvPr id="32" name="直接连接符 8"/>
          <p:cNvCxnSpPr>
            <a:stCxn id="23" idx="5"/>
          </p:cNvCxnSpPr>
          <p:nvPr/>
        </p:nvCxnSpPr>
        <p:spPr>
          <a:xfrm flipH="1">
            <a:off x="8752527" y="5270177"/>
            <a:ext cx="383723" cy="489804"/>
          </a:xfrm>
          <a:prstGeom prst="line">
            <a:avLst/>
          </a:prstGeom>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9439154" y="5814902"/>
            <a:ext cx="1861137" cy="369332"/>
          </a:xfrm>
          <a:prstGeom prst="rect">
            <a:avLst/>
          </a:prstGeom>
          <a:noFill/>
        </p:spPr>
        <p:txBody>
          <a:bodyPr wrap="square" rtlCol="0">
            <a:spAutoFit/>
          </a:bodyPr>
          <a:lstStyle/>
          <a:p>
            <a:r>
              <a:rPr kumimoji="1" lang="en-US" altLang="zh-CN" dirty="0"/>
              <a:t>  </a:t>
            </a:r>
            <a:r>
              <a:rPr kumimoji="1" lang="en-US" altLang="zh-CN" dirty="0" err="1">
                <a:solidFill>
                  <a:srgbClr val="FF0000"/>
                </a:solidFill>
              </a:rPr>
              <a:t>s+w</a:t>
            </a:r>
            <a:r>
              <a:rPr kumimoji="1" lang="en-US" altLang="zh-CN" dirty="0">
                <a:solidFill>
                  <a:srgbClr val="FF0000"/>
                </a:solidFill>
              </a:rPr>
              <a:t>(k), r-w(k)</a:t>
            </a:r>
            <a:endParaRPr kumimoji="1" lang="en-US" altLang="zh-CN" dirty="0">
              <a:solidFill>
                <a:srgbClr val="FF0000"/>
              </a:solidFill>
            </a:endParaRPr>
          </a:p>
        </p:txBody>
      </p:sp>
      <p:sp>
        <p:nvSpPr>
          <p:cNvPr id="37" name="文本框 36"/>
          <p:cNvSpPr txBox="1"/>
          <p:nvPr/>
        </p:nvSpPr>
        <p:spPr>
          <a:xfrm>
            <a:off x="9439154" y="4893912"/>
            <a:ext cx="2113979"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 </a:t>
            </a:r>
            <a:r>
              <a:rPr lang="en-US" altLang="zh-CN" sz="1800" dirty="0">
                <a:solidFill>
                  <a:srgbClr val="FF0000"/>
                </a:solidFill>
              </a:rPr>
              <a:t>B</a:t>
            </a:r>
            <a:r>
              <a:rPr lang="en-US" altLang="zh-CN" sz="1800" baseline="-25000" dirty="0">
                <a:solidFill>
                  <a:srgbClr val="FF0000"/>
                </a:solidFill>
              </a:rPr>
              <a:t>k-1</a:t>
            </a:r>
            <a:r>
              <a:rPr lang="en-US" altLang="zh-CN" sz="1800" dirty="0">
                <a:solidFill>
                  <a:srgbClr val="FF0000"/>
                </a:solidFill>
              </a:rPr>
              <a:t>=true</a:t>
            </a:r>
            <a:endParaRPr kumimoji="1" lang="zh-CN" altLang="en-US" b="1" dirty="0"/>
          </a:p>
        </p:txBody>
      </p:sp>
      <p:sp>
        <p:nvSpPr>
          <p:cNvPr id="38" name="Oval 6"/>
          <p:cNvSpPr>
            <a:spLocks noChangeArrowheads="1"/>
          </p:cNvSpPr>
          <p:nvPr/>
        </p:nvSpPr>
        <p:spPr bwMode="auto">
          <a:xfrm>
            <a:off x="8494829" y="5745205"/>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graphicFrame>
        <p:nvGraphicFramePr>
          <p:cNvPr id="39" name="对象 38" descr="image17"/>
          <p:cNvGraphicFramePr>
            <a:graphicFrameLocks noGrp="1" noChangeAspect="1"/>
          </p:cNvGraphicFramePr>
          <p:nvPr/>
        </p:nvGraphicFramePr>
        <p:xfrm>
          <a:off x="1519870" y="3343339"/>
          <a:ext cx="4107565" cy="965392"/>
        </p:xfrm>
        <a:graphic>
          <a:graphicData uri="http://schemas.openxmlformats.org/presentationml/2006/ole"/>
        </a:graphic>
      </p:graphicFrame>
      <p:graphicFrame>
        <p:nvGraphicFramePr>
          <p:cNvPr id="40" name="对象 39" descr="image17"/>
          <p:cNvGraphicFramePr>
            <a:graphicFrameLocks noGrp="1" noChangeAspect="1"/>
          </p:cNvGraphicFramePr>
          <p:nvPr/>
        </p:nvGraphicFramePr>
        <p:xfrm>
          <a:off x="1519870" y="4451900"/>
          <a:ext cx="4092575" cy="974998"/>
        </p:xfrm>
        <a:graphic>
          <a:graphicData uri="http://schemas.openxmlformats.org/presentationml/2006/ole"/>
        </a:graphic>
      </p:graphicFrame>
      <p:graphicFrame>
        <p:nvGraphicFramePr>
          <p:cNvPr id="41" name="对象 40" descr="image17"/>
          <p:cNvGraphicFramePr>
            <a:graphicFrameLocks noGrp="1" noChangeAspect="1"/>
          </p:cNvGraphicFramePr>
          <p:nvPr/>
        </p:nvGraphicFramePr>
        <p:xfrm>
          <a:off x="1330163" y="5459508"/>
          <a:ext cx="4471987" cy="1080120"/>
        </p:xfrm>
        <a:graphic>
          <a:graphicData uri="http://schemas.openxmlformats.org/presentationml/2006/ole"/>
        </a:graphic>
      </p:graphicFrame>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3474" y="692696"/>
            <a:ext cx="10219109" cy="5196137"/>
          </a:xfrm>
        </p:spPr>
        <p:txBody>
          <a:bodyPr>
            <a:noAutofit/>
          </a:bodyPr>
          <a:lstStyle/>
          <a:p>
            <a:pPr marL="0" indent="0" eaLnBrk="1" fontAlgn="auto" hangingPunct="1">
              <a:lnSpc>
                <a:spcPct val="100000"/>
              </a:lnSpc>
              <a:spcBef>
                <a:spcPts val="0"/>
              </a:spcBef>
              <a:buNone/>
              <a:defRPr/>
            </a:pPr>
            <a:r>
              <a:rPr lang="en-US" altLang="zh-CN" sz="2400" dirty="0">
                <a:solidFill>
                  <a:srgbClr val="FF0000"/>
                </a:solidFill>
              </a:rPr>
              <a:t>//</a:t>
            </a:r>
            <a:r>
              <a:rPr lang="zh-CN" altLang="en-US" sz="2400" dirty="0">
                <a:solidFill>
                  <a:srgbClr val="FF0000"/>
                </a:solidFill>
              </a:rPr>
              <a:t>生成右儿子和计算</a:t>
            </a:r>
            <a:r>
              <a:rPr lang="en-US" altLang="zh-CN" sz="2400" dirty="0">
                <a:solidFill>
                  <a:srgbClr val="FF0000"/>
                </a:solidFill>
              </a:rPr>
              <a:t>B</a:t>
            </a:r>
            <a:r>
              <a:rPr lang="en-US" altLang="zh-CN" sz="2400" baseline="-25000" dirty="0">
                <a:solidFill>
                  <a:srgbClr val="FF0000"/>
                </a:solidFill>
              </a:rPr>
              <a:t>k</a:t>
            </a:r>
            <a:r>
              <a:rPr lang="zh-CN" altLang="en-US" sz="2400" dirty="0">
                <a:solidFill>
                  <a:srgbClr val="FF0000"/>
                </a:solidFill>
              </a:rPr>
              <a:t>的值</a:t>
            </a:r>
            <a:endParaRPr lang="en-US" altLang="zh-CN" sz="2400" dirty="0">
              <a:solidFill>
                <a:srgbClr val="FF0000"/>
              </a:solidFill>
            </a:endParaRPr>
          </a:p>
          <a:p>
            <a:pPr marL="0" indent="0" eaLnBrk="1" fontAlgn="auto" hangingPunct="1">
              <a:lnSpc>
                <a:spcPct val="100000"/>
              </a:lnSpc>
              <a:spcBef>
                <a:spcPts val="0"/>
              </a:spcBef>
              <a:buNone/>
              <a:defRPr/>
            </a:pPr>
            <a:r>
              <a:rPr lang="en-US" altLang="zh-CN" sz="2400" dirty="0"/>
              <a:t>If </a:t>
            </a:r>
            <a:r>
              <a:rPr lang="en-US" altLang="zh-CN" sz="2400" dirty="0" err="1"/>
              <a:t>s+r-W</a:t>
            </a:r>
            <a:r>
              <a:rPr lang="en-US" altLang="zh-CN" sz="2400" dirty="0"/>
              <a:t>(k) ≥ M and </a:t>
            </a:r>
            <a:r>
              <a:rPr lang="en-US" altLang="zh-CN" sz="2400" dirty="0" err="1"/>
              <a:t>s+W</a:t>
            </a:r>
            <a:r>
              <a:rPr lang="en-US" altLang="zh-CN" sz="2400" dirty="0"/>
              <a:t>(k+1) ≤ M </a:t>
            </a:r>
            <a:endParaRPr lang="en-US" altLang="zh-CN" sz="2400" dirty="0"/>
          </a:p>
          <a:p>
            <a:pPr marL="0" indent="0" eaLnBrk="1" fontAlgn="auto" hangingPunct="1">
              <a:lnSpc>
                <a:spcPct val="100000"/>
              </a:lnSpc>
              <a:spcBef>
                <a:spcPts val="0"/>
              </a:spcBef>
              <a:buNone/>
              <a:defRPr/>
            </a:pPr>
            <a:r>
              <a:rPr lang="en-US" altLang="zh-CN" sz="2400" dirty="0"/>
              <a:t>     then X(k)</a:t>
            </a:r>
            <a:r>
              <a:rPr lang="en-US" altLang="zh-CN" sz="2400" dirty="0">
                <a:ea typeface="Arial" panose="020B0604020202020204" pitchFamily="34" charset="0"/>
              </a:rPr>
              <a:t> ←0; </a:t>
            </a:r>
            <a:r>
              <a:rPr lang="en-US" altLang="zh-CN" sz="2400" dirty="0"/>
              <a:t>call SUMOFSUB( s,k+1,r-W(k))</a:t>
            </a:r>
            <a:r>
              <a:rPr lang="en-US" altLang="zh-CN" sz="2400" dirty="0">
                <a:solidFill>
                  <a:schemeClr val="bg2">
                    <a:lumMod val="60000"/>
                    <a:lumOff val="40000"/>
                  </a:schemeClr>
                </a:solidFill>
              </a:rPr>
              <a:t> </a:t>
            </a:r>
            <a:endParaRPr lang="en-US" altLang="zh-CN" sz="2400" dirty="0">
              <a:solidFill>
                <a:schemeClr val="bg2">
                  <a:lumMod val="60000"/>
                  <a:lumOff val="40000"/>
                </a:schemeClr>
              </a:solidFill>
            </a:endParaRPr>
          </a:p>
          <a:p>
            <a:pPr marL="0" indent="0" eaLnBrk="1" fontAlgn="auto" hangingPunct="1">
              <a:lnSpc>
                <a:spcPct val="100000"/>
              </a:lnSpc>
              <a:spcBef>
                <a:spcPts val="0"/>
              </a:spcBef>
              <a:buNone/>
              <a:defRPr/>
            </a:pPr>
            <a:r>
              <a:rPr lang="en-US" altLang="zh-CN" sz="2400" dirty="0">
                <a:ea typeface="Arial" panose="020B0604020202020204" pitchFamily="34" charset="0"/>
              </a:rPr>
              <a:t>endif</a:t>
            </a:r>
            <a:endParaRPr lang="en-US" altLang="zh-CN" sz="2400" dirty="0"/>
          </a:p>
          <a:p>
            <a:pPr marL="0" indent="0" eaLnBrk="1" fontAlgn="auto" hangingPunct="1">
              <a:lnSpc>
                <a:spcPct val="100000"/>
              </a:lnSpc>
              <a:spcBef>
                <a:spcPts val="0"/>
              </a:spcBef>
              <a:buNone/>
              <a:defRPr/>
            </a:pPr>
            <a:r>
              <a:rPr lang="en-US" altLang="zh-CN" sz="2400" dirty="0"/>
              <a:t>end  SUMOFSUB</a:t>
            </a:r>
            <a:endParaRPr lang="zh-CN" altLang="en-US" sz="2400" dirty="0"/>
          </a:p>
        </p:txBody>
      </p:sp>
      <p:sp>
        <p:nvSpPr>
          <p:cNvPr id="54" name="TextBox 53"/>
          <p:cNvSpPr txBox="1"/>
          <p:nvPr/>
        </p:nvSpPr>
        <p:spPr>
          <a:xfrm>
            <a:off x="1631504" y="6151737"/>
            <a:ext cx="8928992"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思考：如果不将</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W</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预排序，算法怎样设计？算法效率怎样变化？</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6" name="圆角矩形标注 5"/>
          <p:cNvSpPr/>
          <p:nvPr/>
        </p:nvSpPr>
        <p:spPr>
          <a:xfrm>
            <a:off x="7536160" y="677838"/>
            <a:ext cx="2664112" cy="504056"/>
          </a:xfrm>
          <a:prstGeom prst="wedgeRoundRectCallout">
            <a:avLst>
              <a:gd name="adj1" fmla="val -51745"/>
              <a:gd name="adj2" fmla="val 77180"/>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右子树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8" name="Oval 5"/>
          <p:cNvSpPr>
            <a:spLocks noChangeArrowheads="1"/>
          </p:cNvSpPr>
          <p:nvPr/>
        </p:nvSpPr>
        <p:spPr bwMode="auto">
          <a:xfrm>
            <a:off x="9808275" y="1731354"/>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9" name="Oval 6"/>
          <p:cNvSpPr>
            <a:spLocks noChangeArrowheads="1"/>
          </p:cNvSpPr>
          <p:nvPr/>
        </p:nvSpPr>
        <p:spPr bwMode="auto">
          <a:xfrm>
            <a:off x="9004236" y="2359177"/>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0" name="直接连接符 8"/>
          <p:cNvCxnSpPr>
            <a:stCxn id="8" idx="3"/>
            <a:endCxn id="9" idx="7"/>
          </p:cNvCxnSpPr>
          <p:nvPr/>
        </p:nvCxnSpPr>
        <p:spPr>
          <a:xfrm flipH="1">
            <a:off x="9387959" y="2088869"/>
            <a:ext cx="486152" cy="331648"/>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8"/>
          <p:cNvCxnSpPr/>
          <p:nvPr/>
        </p:nvCxnSpPr>
        <p:spPr>
          <a:xfrm flipH="1">
            <a:off x="8688069" y="2648895"/>
            <a:ext cx="349561" cy="282803"/>
          </a:xfrm>
          <a:prstGeom prst="line">
            <a:avLst/>
          </a:prstGeom>
        </p:spPr>
        <p:style>
          <a:lnRef idx="1">
            <a:schemeClr val="dk1"/>
          </a:lnRef>
          <a:fillRef idx="0">
            <a:schemeClr val="dk1"/>
          </a:fillRef>
          <a:effectRef idx="0">
            <a:schemeClr val="dk1"/>
          </a:effectRef>
          <a:fontRef idx="minor">
            <a:schemeClr val="tx1"/>
          </a:fontRef>
        </p:style>
      </p:cxnSp>
      <p:sp>
        <p:nvSpPr>
          <p:cNvPr id="12" name="Oval 6"/>
          <p:cNvSpPr>
            <a:spLocks noChangeArrowheads="1"/>
          </p:cNvSpPr>
          <p:nvPr/>
        </p:nvSpPr>
        <p:spPr bwMode="auto">
          <a:xfrm>
            <a:off x="8281470" y="3169716"/>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cxnSp>
        <p:nvCxnSpPr>
          <p:cNvPr id="13" name="直接连接符 8"/>
          <p:cNvCxnSpPr/>
          <p:nvPr/>
        </p:nvCxnSpPr>
        <p:spPr>
          <a:xfrm flipH="1">
            <a:off x="8307777" y="3542405"/>
            <a:ext cx="332222" cy="435263"/>
          </a:xfrm>
          <a:prstGeom prst="line">
            <a:avLst/>
          </a:prstGeom>
        </p:spPr>
        <p:style>
          <a:lnRef idx="1">
            <a:schemeClr val="dk1"/>
          </a:lnRef>
          <a:fillRef idx="0">
            <a:schemeClr val="dk1"/>
          </a:fillRef>
          <a:effectRef idx="0">
            <a:schemeClr val="dk1"/>
          </a:effectRef>
          <a:fontRef idx="minor">
            <a:schemeClr val="tx1"/>
          </a:fontRef>
        </p:style>
      </p:cxnSp>
      <p:sp>
        <p:nvSpPr>
          <p:cNvPr id="14" name="Oval 6"/>
          <p:cNvSpPr>
            <a:spLocks noChangeArrowheads="1"/>
          </p:cNvSpPr>
          <p:nvPr/>
        </p:nvSpPr>
        <p:spPr bwMode="auto">
          <a:xfrm>
            <a:off x="8238510" y="3928500"/>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15" name="文本框 14"/>
          <p:cNvSpPr txBox="1"/>
          <p:nvPr/>
        </p:nvSpPr>
        <p:spPr>
          <a:xfrm>
            <a:off x="8154454" y="2751896"/>
            <a:ext cx="858932" cy="376735"/>
          </a:xfrm>
          <a:prstGeom prst="rect">
            <a:avLst/>
          </a:prstGeom>
          <a:noFill/>
        </p:spPr>
        <p:txBody>
          <a:bodyPr wrap="square" rtlCol="0">
            <a:spAutoFit/>
          </a:bodyPr>
          <a:lstStyle/>
          <a:p>
            <a:r>
              <a:rPr kumimoji="1" lang="zh-CN" altLang="en-US" dirty="0"/>
              <a:t>。。。</a:t>
            </a:r>
            <a:endParaRPr kumimoji="1" lang="zh-CN" altLang="en-US" dirty="0"/>
          </a:p>
        </p:txBody>
      </p:sp>
      <p:sp>
        <p:nvSpPr>
          <p:cNvPr id="16" name="文本框 15"/>
          <p:cNvSpPr txBox="1"/>
          <p:nvPr/>
        </p:nvSpPr>
        <p:spPr>
          <a:xfrm>
            <a:off x="9341340" y="1940781"/>
            <a:ext cx="858932" cy="376735"/>
          </a:xfrm>
          <a:prstGeom prst="rect">
            <a:avLst/>
          </a:prstGeom>
          <a:noFill/>
        </p:spPr>
        <p:txBody>
          <a:bodyPr wrap="square" rtlCol="0">
            <a:spAutoFit/>
          </a:bodyPr>
          <a:lstStyle/>
          <a:p>
            <a:r>
              <a:rPr kumimoji="1" lang="en-US" altLang="zh-CN" dirty="0"/>
              <a:t>x</a:t>
            </a:r>
            <a:r>
              <a:rPr kumimoji="1" lang="en-US" altLang="zh-CN" baseline="-25000" dirty="0"/>
              <a:t>1</a:t>
            </a:r>
            <a:endParaRPr kumimoji="1" lang="zh-CN" altLang="en-US" baseline="-25000" dirty="0"/>
          </a:p>
        </p:txBody>
      </p:sp>
      <p:sp>
        <p:nvSpPr>
          <p:cNvPr id="17" name="文本框 16"/>
          <p:cNvSpPr txBox="1"/>
          <p:nvPr/>
        </p:nvSpPr>
        <p:spPr>
          <a:xfrm>
            <a:off x="8583920" y="2376501"/>
            <a:ext cx="420316" cy="369332"/>
          </a:xfrm>
          <a:prstGeom prst="rect">
            <a:avLst/>
          </a:prstGeom>
          <a:noFill/>
        </p:spPr>
        <p:txBody>
          <a:bodyPr wrap="square" rtlCol="0">
            <a:spAutoFit/>
          </a:bodyPr>
          <a:lstStyle/>
          <a:p>
            <a:r>
              <a:rPr kumimoji="1" lang="en-US" altLang="zh-CN" dirty="0"/>
              <a:t>x</a:t>
            </a:r>
            <a:r>
              <a:rPr kumimoji="1" lang="en-US" altLang="zh-CN" baseline="-25000" dirty="0"/>
              <a:t>2</a:t>
            </a:r>
            <a:endParaRPr kumimoji="1" lang="zh-CN" altLang="en-US" baseline="-25000" dirty="0"/>
          </a:p>
        </p:txBody>
      </p:sp>
      <p:sp>
        <p:nvSpPr>
          <p:cNvPr id="18" name="文本框 17"/>
          <p:cNvSpPr txBox="1"/>
          <p:nvPr/>
        </p:nvSpPr>
        <p:spPr>
          <a:xfrm>
            <a:off x="7878311" y="3524456"/>
            <a:ext cx="858932" cy="376735"/>
          </a:xfrm>
          <a:prstGeom prst="rect">
            <a:avLst/>
          </a:prstGeom>
          <a:noFill/>
        </p:spPr>
        <p:txBody>
          <a:bodyPr wrap="square" rtlCol="0">
            <a:spAutoFit/>
          </a:bodyPr>
          <a:lstStyle/>
          <a:p>
            <a:r>
              <a:rPr kumimoji="1" lang="en-US" altLang="zh-CN" dirty="0"/>
              <a:t>X</a:t>
            </a:r>
            <a:r>
              <a:rPr kumimoji="1" lang="en-US" altLang="zh-CN" baseline="-25000" dirty="0"/>
              <a:t>k-1</a:t>
            </a:r>
            <a:endParaRPr kumimoji="1" lang="zh-CN" altLang="en-US" baseline="-25000" dirty="0"/>
          </a:p>
        </p:txBody>
      </p:sp>
      <p:sp>
        <p:nvSpPr>
          <p:cNvPr id="19" name="文本框 18"/>
          <p:cNvSpPr txBox="1"/>
          <p:nvPr/>
        </p:nvSpPr>
        <p:spPr>
          <a:xfrm>
            <a:off x="8506249" y="4344359"/>
            <a:ext cx="858932" cy="376735"/>
          </a:xfrm>
          <a:prstGeom prst="rect">
            <a:avLst/>
          </a:prstGeom>
          <a:noFill/>
        </p:spPr>
        <p:txBody>
          <a:bodyPr wrap="square" rtlCol="0">
            <a:spAutoFit/>
          </a:bodyPr>
          <a:lstStyle/>
          <a:p>
            <a:r>
              <a:rPr kumimoji="1" lang="en-US" altLang="zh-CN" dirty="0" err="1"/>
              <a:t>X</a:t>
            </a:r>
            <a:r>
              <a:rPr kumimoji="1" lang="en-US" altLang="zh-CN" baseline="-25000" dirty="0" err="1"/>
              <a:t>k</a:t>
            </a:r>
            <a:endParaRPr kumimoji="1" lang="zh-CN" altLang="en-US" baseline="-25000" dirty="0"/>
          </a:p>
        </p:txBody>
      </p:sp>
      <p:cxnSp>
        <p:nvCxnSpPr>
          <p:cNvPr id="20" name="直接连接符 8"/>
          <p:cNvCxnSpPr>
            <a:stCxn id="14" idx="5"/>
          </p:cNvCxnSpPr>
          <p:nvPr/>
        </p:nvCxnSpPr>
        <p:spPr>
          <a:xfrm>
            <a:off x="8622233" y="4286015"/>
            <a:ext cx="503083" cy="475028"/>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9387959" y="4769210"/>
            <a:ext cx="1861137"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r-w(k)</a:t>
            </a:r>
            <a:endParaRPr kumimoji="1" lang="en-US" altLang="zh-CN" dirty="0">
              <a:solidFill>
                <a:srgbClr val="FF0000"/>
              </a:solidFill>
            </a:endParaRPr>
          </a:p>
        </p:txBody>
      </p:sp>
      <p:sp>
        <p:nvSpPr>
          <p:cNvPr id="22" name="Oval 6"/>
          <p:cNvSpPr>
            <a:spLocks noChangeArrowheads="1"/>
          </p:cNvSpPr>
          <p:nvPr/>
        </p:nvSpPr>
        <p:spPr bwMode="auto">
          <a:xfrm>
            <a:off x="8938400" y="4760407"/>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kumimoji="1" lang="en-US" altLang="zh-CN" sz="2000" dirty="0">
              <a:latin typeface="Arial" panose="020B0604020202020204" pitchFamily="34" charset="0"/>
              <a:cs typeface="Arial" panose="020B0604020202020204" pitchFamily="34" charset="0"/>
            </a:endParaRPr>
          </a:p>
        </p:txBody>
      </p:sp>
      <p:sp>
        <p:nvSpPr>
          <p:cNvPr id="23" name="文本框 22"/>
          <p:cNvSpPr txBox="1"/>
          <p:nvPr/>
        </p:nvSpPr>
        <p:spPr>
          <a:xfrm>
            <a:off x="8976064" y="3935714"/>
            <a:ext cx="2113979" cy="369332"/>
          </a:xfrm>
          <a:prstGeom prst="rect">
            <a:avLst/>
          </a:prstGeom>
          <a:noFill/>
        </p:spPr>
        <p:txBody>
          <a:bodyPr wrap="square" rtlCol="0">
            <a:spAutoFit/>
          </a:bodyPr>
          <a:lstStyle/>
          <a:p>
            <a:r>
              <a:rPr kumimoji="1" lang="en-US" altLang="zh-CN" dirty="0"/>
              <a:t>  </a:t>
            </a:r>
            <a:r>
              <a:rPr kumimoji="1" lang="en-US" altLang="zh-CN" dirty="0">
                <a:solidFill>
                  <a:srgbClr val="FF0000"/>
                </a:solidFill>
              </a:rPr>
              <a:t>s, r, </a:t>
            </a:r>
            <a:r>
              <a:rPr lang="en-US" altLang="zh-CN" sz="1800" dirty="0">
                <a:solidFill>
                  <a:srgbClr val="FF0000"/>
                </a:solidFill>
              </a:rPr>
              <a:t>B</a:t>
            </a:r>
            <a:r>
              <a:rPr lang="en-US" altLang="zh-CN" sz="1800" baseline="-25000" dirty="0">
                <a:solidFill>
                  <a:srgbClr val="FF0000"/>
                </a:solidFill>
              </a:rPr>
              <a:t>k-1</a:t>
            </a:r>
            <a:r>
              <a:rPr lang="en-US" altLang="zh-CN" sz="1800" dirty="0">
                <a:solidFill>
                  <a:srgbClr val="FF0000"/>
                </a:solidFill>
              </a:rPr>
              <a:t>=true</a:t>
            </a:r>
            <a:endParaRPr kumimoji="1" lang="zh-CN" altLang="en-US" b="1" dirty="0"/>
          </a:p>
        </p:txBody>
      </p:sp>
      <p:graphicFrame>
        <p:nvGraphicFramePr>
          <p:cNvPr id="25" name="对象 24" descr="image17"/>
          <p:cNvGraphicFramePr>
            <a:graphicFrameLocks noGrp="1" noChangeAspect="1"/>
          </p:cNvGraphicFramePr>
          <p:nvPr/>
        </p:nvGraphicFramePr>
        <p:xfrm>
          <a:off x="1852826" y="2839083"/>
          <a:ext cx="4471987" cy="1080120"/>
        </p:xfrm>
        <a:graphic>
          <a:graphicData uri="http://schemas.openxmlformats.org/presentationml/2006/ole"/>
        </a:graphic>
      </p:graphicFrame>
      <p:graphicFrame>
        <p:nvGraphicFramePr>
          <p:cNvPr id="26" name="对象 25" descr="image17"/>
          <p:cNvGraphicFramePr>
            <a:graphicFrameLocks noGrp="1" noChangeAspect="1"/>
          </p:cNvGraphicFramePr>
          <p:nvPr/>
        </p:nvGraphicFramePr>
        <p:xfrm>
          <a:off x="1946984" y="4040833"/>
          <a:ext cx="4107565" cy="965392"/>
        </p:xfrm>
        <a:graphic>
          <a:graphicData uri="http://schemas.openxmlformats.org/presentationml/2006/ole"/>
        </a:graphic>
      </p:graphicFrame>
      <p:graphicFrame>
        <p:nvGraphicFramePr>
          <p:cNvPr id="27" name="对象 26" descr="image17"/>
          <p:cNvGraphicFramePr>
            <a:graphicFrameLocks noGrp="1" noChangeAspect="1"/>
          </p:cNvGraphicFramePr>
          <p:nvPr/>
        </p:nvGraphicFramePr>
        <p:xfrm>
          <a:off x="1926828" y="5111467"/>
          <a:ext cx="4092575" cy="974998"/>
        </p:xfrm>
        <a:graphic>
          <a:graphicData uri="http://schemas.openxmlformats.org/presentationml/2006/ole"/>
        </a:graphic>
      </p:graphicFrame>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实例</a:t>
            </a:r>
            <a:endParaRPr lang="zh-CN" altLang="en-US" dirty="0"/>
          </a:p>
        </p:txBody>
      </p:sp>
      <p:sp>
        <p:nvSpPr>
          <p:cNvPr id="52227" name="内容占位符 2"/>
          <p:cNvSpPr>
            <a:spLocks noGrp="1"/>
          </p:cNvSpPr>
          <p:nvPr>
            <p:ph idx="1"/>
          </p:nvPr>
        </p:nvSpPr>
        <p:spPr>
          <a:xfrm>
            <a:off x="838200" y="1657566"/>
            <a:ext cx="10515600" cy="4351338"/>
          </a:xfrm>
        </p:spPr>
        <p:txBody>
          <a:bodyPr>
            <a:normAutofit/>
          </a:bodyPr>
          <a:lstStyle/>
          <a:p>
            <a:pPr>
              <a:lnSpc>
                <a:spcPct val="150000"/>
              </a:lnSpc>
            </a:pPr>
            <a:r>
              <a:rPr lang="en-US" altLang="zh-CN" sz="2400" dirty="0"/>
              <a:t>n=6,M=30,W=(5,10,12,13,15,18)</a:t>
            </a:r>
            <a:endParaRPr lang="en-US" altLang="zh-CN" sz="2400" dirty="0"/>
          </a:p>
          <a:p>
            <a:pPr>
              <a:lnSpc>
                <a:spcPct val="150000"/>
              </a:lnSpc>
            </a:pPr>
            <a:r>
              <a:rPr lang="zh-CN" altLang="en-US" sz="2400" dirty="0"/>
              <a:t>使用限界函数前，状态空间树中所有结点都会被访问到，叶结点</a:t>
            </a:r>
            <a:r>
              <a:rPr lang="en-US" altLang="zh-CN" sz="2400" dirty="0"/>
              <a:t>(</a:t>
            </a:r>
            <a:r>
              <a:rPr lang="zh-CN" altLang="en-US" sz="2400" dirty="0"/>
              <a:t>解状态</a:t>
            </a:r>
            <a:r>
              <a:rPr lang="en-US" altLang="zh-CN" sz="2400" dirty="0"/>
              <a:t>)</a:t>
            </a:r>
            <a:r>
              <a:rPr lang="zh-CN" altLang="en-US" sz="2400" dirty="0"/>
              <a:t>个数为</a:t>
            </a:r>
            <a:r>
              <a:rPr lang="en-US" altLang="zh-CN" sz="2400" dirty="0"/>
              <a:t>2</a:t>
            </a:r>
            <a:r>
              <a:rPr lang="en-US" altLang="zh-CN" sz="2400" baseline="30000" dirty="0"/>
              <a:t>6</a:t>
            </a:r>
            <a:r>
              <a:rPr lang="en-US" altLang="zh-CN" sz="2400" dirty="0"/>
              <a:t>=64</a:t>
            </a:r>
            <a:r>
              <a:rPr lang="zh-CN" altLang="en-US" sz="2400" dirty="0"/>
              <a:t>个，部分解结点</a:t>
            </a:r>
            <a:r>
              <a:rPr lang="en-US" altLang="zh-CN" sz="2400" dirty="0"/>
              <a:t>63</a:t>
            </a:r>
            <a:r>
              <a:rPr lang="zh-CN" altLang="en-US" sz="2400" dirty="0"/>
              <a:t>个。</a:t>
            </a:r>
            <a:endParaRPr lang="en-US" altLang="zh-CN" sz="2400" dirty="0"/>
          </a:p>
          <a:p>
            <a:pPr>
              <a:lnSpc>
                <a:spcPct val="150000"/>
              </a:lnSpc>
            </a:pPr>
            <a:r>
              <a:rPr lang="zh-CN" altLang="en-US" sz="2400" dirty="0"/>
              <a:t>使用限界函数后，动态树一共生成</a:t>
            </a:r>
            <a:r>
              <a:rPr lang="en-US" altLang="zh-CN" sz="2400" dirty="0"/>
              <a:t>33</a:t>
            </a:r>
            <a:r>
              <a:rPr lang="zh-CN" altLang="en-US" sz="2400" dirty="0"/>
              <a:t>个结点</a:t>
            </a:r>
            <a:r>
              <a:rPr lang="en-US" altLang="zh-CN" sz="2400" dirty="0"/>
              <a:t>.</a:t>
            </a:r>
            <a:endParaRPr lang="zh-CN" altLang="en-US" sz="2400" dirty="0"/>
          </a:p>
        </p:txBody>
      </p:sp>
      <p:sp>
        <p:nvSpPr>
          <p:cNvPr id="2" name="灯片编号占位符 1"/>
          <p:cNvSpPr>
            <a:spLocks noGrp="1"/>
          </p:cNvSpPr>
          <p:nvPr>
            <p:ph type="sldNum" sz="quarter" idx="12"/>
          </p:nvPr>
        </p:nvSpPr>
        <p:spPr/>
        <p:txBody>
          <a:bodyPr/>
          <a:lstStyle/>
          <a:p>
            <a:pPr>
              <a:defRPr/>
            </a:pPr>
            <a:fld id="{0CE838A2-A49A-4A20-A5DD-EFD81F6874A2}" type="slidenum">
              <a:rPr lang="en-US" altLang="zh-CN"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dirty="0"/>
          </a:p>
        </p:txBody>
      </p:sp>
      <p:sp>
        <p:nvSpPr>
          <p:cNvPr id="5" name="Oval 5"/>
          <p:cNvSpPr>
            <a:spLocks noChangeArrowheads="1"/>
          </p:cNvSpPr>
          <p:nvPr/>
        </p:nvSpPr>
        <p:spPr bwMode="auto">
          <a:xfrm>
            <a:off x="8497238" y="653220"/>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7439998" y="1371185"/>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6026949" y="283377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cxnSp>
        <p:nvCxnSpPr>
          <p:cNvPr id="8" name="直接连接符 8"/>
          <p:cNvCxnSpPr>
            <a:stCxn id="5" idx="2"/>
            <a:endCxn id="6" idx="7"/>
          </p:cNvCxnSpPr>
          <p:nvPr/>
        </p:nvCxnSpPr>
        <p:spPr>
          <a:xfrm flipH="1">
            <a:off x="7823721" y="862648"/>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p:cNvCxnSpPr>
            <a:endCxn id="12" idx="0"/>
          </p:cNvCxnSpPr>
          <p:nvPr/>
        </p:nvCxnSpPr>
        <p:spPr>
          <a:xfrm>
            <a:off x="7339784" y="3284093"/>
            <a:ext cx="416659" cy="6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262783" y="636698"/>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p:cNvSpPr>
            <a:spLocks noChangeArrowheads="1"/>
          </p:cNvSpPr>
          <p:nvPr/>
        </p:nvSpPr>
        <p:spPr bwMode="auto">
          <a:xfrm>
            <a:off x="6511719" y="384805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12" name="Oval 7"/>
          <p:cNvSpPr>
            <a:spLocks noChangeArrowheads="1"/>
          </p:cNvSpPr>
          <p:nvPr/>
        </p:nvSpPr>
        <p:spPr bwMode="auto">
          <a:xfrm>
            <a:off x="7531663" y="3885704"/>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13" name="直接连接符 32"/>
          <p:cNvCxnSpPr/>
          <p:nvPr/>
        </p:nvCxnSpPr>
        <p:spPr>
          <a:xfrm flipH="1">
            <a:off x="8419714" y="3300602"/>
            <a:ext cx="257430" cy="602030"/>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7213774"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p:cNvSpPr>
            <a:spLocks noChangeArrowheads="1"/>
          </p:cNvSpPr>
          <p:nvPr/>
        </p:nvSpPr>
        <p:spPr bwMode="auto">
          <a:xfrm>
            <a:off x="8426934" y="2911320"/>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endParaRPr kumimoji="1" lang="en-US" altLang="zh-CN" sz="2000" dirty="0">
              <a:latin typeface="Arial" panose="020B0604020202020204" pitchFamily="34" charset="0"/>
              <a:cs typeface="Arial" panose="020B0604020202020204" pitchFamily="34" charset="0"/>
            </a:endParaRPr>
          </a:p>
        </p:txBody>
      </p:sp>
      <p:cxnSp>
        <p:nvCxnSpPr>
          <p:cNvPr id="19" name="直接连接符 43"/>
          <p:cNvCxnSpPr>
            <a:stCxn id="40" idx="5"/>
            <a:endCxn id="17" idx="0"/>
          </p:cNvCxnSpPr>
          <p:nvPr/>
        </p:nvCxnSpPr>
        <p:spPr>
          <a:xfrm>
            <a:off x="8369520" y="2405988"/>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066779" y="335170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p:cNvSpPr txBox="1"/>
          <p:nvPr/>
        </p:nvSpPr>
        <p:spPr>
          <a:xfrm>
            <a:off x="7810138" y="336945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p:cNvSpPr txBox="1"/>
          <p:nvPr/>
        </p:nvSpPr>
        <p:spPr>
          <a:xfrm>
            <a:off x="5796230" y="22741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p:cNvGraphicFramePr>
            <a:graphicFrameLocks noGrp="1"/>
          </p:cNvGraphicFramePr>
          <p:nvPr/>
        </p:nvGraphicFramePr>
        <p:xfrm>
          <a:off x="993641" y="1462798"/>
          <a:ext cx="4676070" cy="4879668"/>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17</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sp>
        <p:nvSpPr>
          <p:cNvPr id="37" name="文本框 36"/>
          <p:cNvSpPr txBox="1"/>
          <p:nvPr/>
        </p:nvSpPr>
        <p:spPr>
          <a:xfrm>
            <a:off x="1767649" y="279591"/>
            <a:ext cx="6103620" cy="465577"/>
          </a:xfrm>
          <a:prstGeom prst="rect">
            <a:avLst/>
          </a:prstGeom>
          <a:noFill/>
        </p:spPr>
        <p:txBody>
          <a:bodyPr wrap="square">
            <a:spAutoFit/>
          </a:bodyPr>
          <a:lstStyle/>
          <a:p>
            <a:pPr>
              <a:lnSpc>
                <a:spcPct val="150000"/>
              </a:lnSpc>
            </a:pPr>
            <a:r>
              <a:rPr lang="en-US" altLang="zh-CN" sz="1800" dirty="0"/>
              <a:t>M=30,W=(5,10,12,13,15,18)</a:t>
            </a:r>
            <a:endParaRPr lang="en-US" altLang="zh-CN" sz="1800" dirty="0"/>
          </a:p>
        </p:txBody>
      </p:sp>
      <p:sp>
        <p:nvSpPr>
          <p:cNvPr id="38" name="文本框 37"/>
          <p:cNvSpPr txBox="1"/>
          <p:nvPr/>
        </p:nvSpPr>
        <p:spPr>
          <a:xfrm>
            <a:off x="7645152" y="7376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p:cNvSpPr>
            <a:spLocks noChangeArrowheads="1"/>
          </p:cNvSpPr>
          <p:nvPr/>
        </p:nvSpPr>
        <p:spPr bwMode="auto">
          <a:xfrm>
            <a:off x="6632423" y="2066951"/>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endParaRPr kumimoji="1" lang="en-US" altLang="zh-CN" sz="2000" dirty="0">
              <a:latin typeface="Arial" panose="020B0604020202020204" pitchFamily="34" charset="0"/>
              <a:cs typeface="Arial" panose="020B0604020202020204" pitchFamily="34" charset="0"/>
            </a:endParaRPr>
          </a:p>
        </p:txBody>
      </p:sp>
      <p:sp>
        <p:nvSpPr>
          <p:cNvPr id="40" name="Oval 7"/>
          <p:cNvSpPr>
            <a:spLocks noChangeArrowheads="1"/>
          </p:cNvSpPr>
          <p:nvPr/>
        </p:nvSpPr>
        <p:spPr bwMode="auto">
          <a:xfrm>
            <a:off x="7985797" y="2048473"/>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cxnSp>
        <p:nvCxnSpPr>
          <p:cNvPr id="41" name="直接连接符 33"/>
          <p:cNvCxnSpPr/>
          <p:nvPr/>
        </p:nvCxnSpPr>
        <p:spPr>
          <a:xfrm>
            <a:off x="7855888" y="167908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021291" y="147686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p:cNvSpPr txBox="1"/>
          <p:nvPr/>
        </p:nvSpPr>
        <p:spPr>
          <a:xfrm>
            <a:off x="6590652" y="1418611"/>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p:cNvCxnSpPr>
            <a:endCxn id="39" idx="0"/>
          </p:cNvCxnSpPr>
          <p:nvPr/>
        </p:nvCxnSpPr>
        <p:spPr>
          <a:xfrm flipH="1">
            <a:off x="6857203" y="1612097"/>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1632687" y="851340"/>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endParaRPr lang="en-US" altLang="zh-CN" sz="2400" b="1" dirty="0">
              <a:solidFill>
                <a:srgbClr val="FF0000"/>
              </a:solidFill>
            </a:endParaRPr>
          </a:p>
        </p:txBody>
      </p:sp>
      <p:sp>
        <p:nvSpPr>
          <p:cNvPr id="62" name="Oval 6"/>
          <p:cNvSpPr>
            <a:spLocks noChangeArrowheads="1"/>
          </p:cNvSpPr>
          <p:nvPr/>
        </p:nvSpPr>
        <p:spPr bwMode="auto">
          <a:xfrm>
            <a:off x="7669930" y="2896480"/>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endParaRPr kumimoji="1" lang="en-US" altLang="zh-CN" sz="2000" dirty="0">
              <a:latin typeface="Arial" panose="020B0604020202020204" pitchFamily="34" charset="0"/>
              <a:cs typeface="Arial" panose="020B0604020202020204" pitchFamily="34" charset="0"/>
            </a:endParaRPr>
          </a:p>
        </p:txBody>
      </p:sp>
      <p:sp>
        <p:nvSpPr>
          <p:cNvPr id="63" name="Oval 7"/>
          <p:cNvSpPr>
            <a:spLocks noChangeArrowheads="1"/>
          </p:cNvSpPr>
          <p:nvPr/>
        </p:nvSpPr>
        <p:spPr bwMode="auto">
          <a:xfrm>
            <a:off x="6997349" y="287943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64" name="直接连接符 42"/>
          <p:cNvCxnSpPr/>
          <p:nvPr/>
        </p:nvCxnSpPr>
        <p:spPr>
          <a:xfrm flipH="1">
            <a:off x="6311807" y="2404179"/>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p:cNvCxnSpPr/>
          <p:nvPr/>
        </p:nvCxnSpPr>
        <p:spPr>
          <a:xfrm>
            <a:off x="6961278" y="2467852"/>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6216371" y="330429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6972974" y="240696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p:cNvCxnSpPr/>
          <p:nvPr/>
        </p:nvCxnSpPr>
        <p:spPr>
          <a:xfrm flipH="1">
            <a:off x="6799942" y="3295608"/>
            <a:ext cx="322672" cy="559180"/>
          </a:xfrm>
          <a:prstGeom prst="line">
            <a:avLst/>
          </a:prstGeom>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8249379" y="249323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p:cNvCxnSpPr/>
          <p:nvPr/>
        </p:nvCxnSpPr>
        <p:spPr>
          <a:xfrm>
            <a:off x="8833885" y="3260684"/>
            <a:ext cx="471577" cy="690601"/>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p:cNvCxnSpPr/>
          <p:nvPr/>
        </p:nvCxnSpPr>
        <p:spPr>
          <a:xfrm flipH="1">
            <a:off x="7933595"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p:cNvSpPr>
            <a:spLocks noChangeArrowheads="1"/>
          </p:cNvSpPr>
          <p:nvPr/>
        </p:nvSpPr>
        <p:spPr bwMode="auto">
          <a:xfrm>
            <a:off x="9148066" y="3926496"/>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endParaRPr kumimoji="1" lang="en-US" altLang="zh-CN" sz="2000" dirty="0">
              <a:latin typeface="Arial" panose="020B0604020202020204" pitchFamily="34" charset="0"/>
              <a:cs typeface="Arial" panose="020B0604020202020204" pitchFamily="34" charset="0"/>
            </a:endParaRPr>
          </a:p>
        </p:txBody>
      </p:sp>
      <p:sp>
        <p:nvSpPr>
          <p:cNvPr id="99" name="Oval 6"/>
          <p:cNvSpPr>
            <a:spLocks noChangeArrowheads="1"/>
          </p:cNvSpPr>
          <p:nvPr/>
        </p:nvSpPr>
        <p:spPr bwMode="auto">
          <a:xfrm>
            <a:off x="8249379" y="3926496"/>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endParaRPr kumimoji="1" lang="en-US" altLang="zh-CN" sz="2000" dirty="0">
              <a:latin typeface="Arial" panose="020B0604020202020204" pitchFamily="34" charset="0"/>
              <a:cs typeface="Arial" panose="020B0604020202020204" pitchFamily="34" charset="0"/>
            </a:endParaRPr>
          </a:p>
        </p:txBody>
      </p:sp>
      <p:sp>
        <p:nvSpPr>
          <p:cNvPr id="2" name="文本框 1"/>
          <p:cNvSpPr txBox="1"/>
          <p:nvPr/>
        </p:nvSpPr>
        <p:spPr>
          <a:xfrm>
            <a:off x="7928111" y="4900880"/>
            <a:ext cx="2243949" cy="1569660"/>
          </a:xfrm>
          <a:prstGeom prst="rect">
            <a:avLst/>
          </a:prstGeom>
          <a:noFill/>
        </p:spPr>
        <p:txBody>
          <a:bodyPr wrap="square" rtlCol="0">
            <a:spAutoFit/>
          </a:bodyPr>
          <a:lstStyle/>
          <a:p>
            <a:r>
              <a:rPr kumimoji="1" lang="en-US" altLang="zh-CN" sz="2400" dirty="0"/>
              <a:t>…</a:t>
            </a:r>
            <a:endParaRPr kumimoji="1" lang="en-US" altLang="zh-CN" sz="2400" dirty="0"/>
          </a:p>
          <a:p>
            <a:r>
              <a:rPr kumimoji="1" lang="en-US" altLang="zh-CN" sz="2400" dirty="0"/>
              <a:t>…</a:t>
            </a:r>
            <a:endParaRPr kumimoji="1" lang="en-US" altLang="zh-CN" sz="2400" dirty="0"/>
          </a:p>
          <a:p>
            <a:endParaRPr kumimoji="1" lang="en-US" altLang="zh-CN" sz="2400" dirty="0"/>
          </a:p>
          <a:p>
            <a:r>
              <a:rPr kumimoji="1" lang="en-US" altLang="zh-CN" sz="2400" dirty="0"/>
              <a:t>…</a:t>
            </a:r>
            <a:endParaRPr kumimoji="1" lang="zh-CN" altLang="en-US" sz="2400" dirty="0"/>
          </a:p>
        </p:txBody>
      </p:sp>
      <p:sp>
        <p:nvSpPr>
          <p:cNvPr id="59" name="文本框 58"/>
          <p:cNvSpPr txBox="1"/>
          <p:nvPr/>
        </p:nvSpPr>
        <p:spPr>
          <a:xfrm>
            <a:off x="9530738" y="1349066"/>
            <a:ext cx="1724500" cy="1569660"/>
          </a:xfrm>
          <a:prstGeom prst="rect">
            <a:avLst/>
          </a:prstGeom>
          <a:noFill/>
        </p:spPr>
        <p:txBody>
          <a:bodyPr wrap="square" rtlCol="0">
            <a:spAutoFit/>
          </a:bodyPr>
          <a:lstStyle/>
          <a:p>
            <a:r>
              <a:rPr kumimoji="1" lang="en-US" altLang="zh-CN" sz="2400" dirty="0"/>
              <a:t>…</a:t>
            </a:r>
            <a:endParaRPr kumimoji="1" lang="en-US" altLang="zh-CN" sz="2400" dirty="0"/>
          </a:p>
          <a:p>
            <a:r>
              <a:rPr kumimoji="1" lang="en-US" altLang="zh-CN" sz="2400" dirty="0"/>
              <a:t>…</a:t>
            </a:r>
            <a:endParaRPr kumimoji="1" lang="en-US" altLang="zh-CN" sz="2400" dirty="0"/>
          </a:p>
          <a:p>
            <a:endParaRPr kumimoji="1" lang="en-US" altLang="zh-CN" sz="2400" dirty="0"/>
          </a:p>
          <a:p>
            <a:r>
              <a:rPr kumimoji="1" lang="en-US" altLang="zh-CN" sz="2400" dirty="0"/>
              <a:t>…</a:t>
            </a:r>
            <a:endParaRPr kumimoji="1" lang="zh-CN" altLang="en-US" sz="2400" dirty="0"/>
          </a:p>
        </p:txBody>
      </p:sp>
      <p:sp>
        <p:nvSpPr>
          <p:cNvPr id="52" name="文本框 51"/>
          <p:cNvSpPr txBox="1"/>
          <p:nvPr/>
        </p:nvSpPr>
        <p:spPr>
          <a:xfrm>
            <a:off x="7344430"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dirty="0"/>
          </a:p>
        </p:txBody>
      </p:sp>
      <p:sp>
        <p:nvSpPr>
          <p:cNvPr id="5" name="Oval 5"/>
          <p:cNvSpPr>
            <a:spLocks noChangeArrowheads="1"/>
          </p:cNvSpPr>
          <p:nvPr/>
        </p:nvSpPr>
        <p:spPr bwMode="auto">
          <a:xfrm>
            <a:off x="8497238" y="653220"/>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7439998" y="1371185"/>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6026949" y="283377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cxnSp>
        <p:nvCxnSpPr>
          <p:cNvPr id="8" name="直接连接符 8"/>
          <p:cNvCxnSpPr>
            <a:stCxn id="5" idx="2"/>
            <a:endCxn id="6" idx="7"/>
          </p:cNvCxnSpPr>
          <p:nvPr/>
        </p:nvCxnSpPr>
        <p:spPr>
          <a:xfrm flipH="1">
            <a:off x="7823721" y="862648"/>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p:cNvCxnSpPr>
            <a:endCxn id="12" idx="0"/>
          </p:cNvCxnSpPr>
          <p:nvPr/>
        </p:nvCxnSpPr>
        <p:spPr>
          <a:xfrm>
            <a:off x="7339784" y="3284093"/>
            <a:ext cx="416659" cy="601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236368" y="182173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p:cNvSpPr>
            <a:spLocks noChangeArrowheads="1"/>
          </p:cNvSpPr>
          <p:nvPr/>
        </p:nvSpPr>
        <p:spPr bwMode="auto">
          <a:xfrm>
            <a:off x="6511719" y="384805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12" name="Oval 7"/>
          <p:cNvSpPr>
            <a:spLocks noChangeArrowheads="1"/>
          </p:cNvSpPr>
          <p:nvPr/>
        </p:nvSpPr>
        <p:spPr bwMode="auto">
          <a:xfrm>
            <a:off x="7531663" y="3885704"/>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13" name="直接连接符 32"/>
          <p:cNvCxnSpPr/>
          <p:nvPr/>
        </p:nvCxnSpPr>
        <p:spPr>
          <a:xfrm flipH="1">
            <a:off x="8419714" y="3300602"/>
            <a:ext cx="257430" cy="602030"/>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7213774"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p:cNvSpPr>
            <a:spLocks noChangeArrowheads="1"/>
          </p:cNvSpPr>
          <p:nvPr/>
        </p:nvSpPr>
        <p:spPr bwMode="auto">
          <a:xfrm>
            <a:off x="8426934" y="2911320"/>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endParaRPr kumimoji="1" lang="en-US" altLang="zh-CN" sz="2000" dirty="0">
              <a:latin typeface="Arial" panose="020B0604020202020204" pitchFamily="34" charset="0"/>
              <a:cs typeface="Arial" panose="020B0604020202020204" pitchFamily="34" charset="0"/>
            </a:endParaRPr>
          </a:p>
        </p:txBody>
      </p:sp>
      <p:cxnSp>
        <p:nvCxnSpPr>
          <p:cNvPr id="19" name="直接连接符 43"/>
          <p:cNvCxnSpPr>
            <a:stCxn id="40" idx="5"/>
            <a:endCxn id="17" idx="0"/>
          </p:cNvCxnSpPr>
          <p:nvPr/>
        </p:nvCxnSpPr>
        <p:spPr>
          <a:xfrm>
            <a:off x="8369520" y="2405988"/>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066779" y="335170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p:cNvSpPr txBox="1"/>
          <p:nvPr/>
        </p:nvSpPr>
        <p:spPr>
          <a:xfrm>
            <a:off x="7810138" y="336945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p:cNvSpPr txBox="1"/>
          <p:nvPr/>
        </p:nvSpPr>
        <p:spPr>
          <a:xfrm>
            <a:off x="5796230" y="22741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p:cNvGraphicFramePr>
            <a:graphicFrameLocks noGrp="1"/>
          </p:cNvGraphicFramePr>
          <p:nvPr/>
        </p:nvGraphicFramePr>
        <p:xfrm>
          <a:off x="993641" y="1462798"/>
          <a:ext cx="4676070" cy="4879668"/>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14</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16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17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19</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20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21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24</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tr>
            </a:tbl>
          </a:graphicData>
        </a:graphic>
      </p:graphicFrame>
      <p:sp>
        <p:nvSpPr>
          <p:cNvPr id="37" name="文本框 36"/>
          <p:cNvSpPr txBox="1"/>
          <p:nvPr/>
        </p:nvSpPr>
        <p:spPr>
          <a:xfrm>
            <a:off x="1767649" y="279591"/>
            <a:ext cx="6103620" cy="465577"/>
          </a:xfrm>
          <a:prstGeom prst="rect">
            <a:avLst/>
          </a:prstGeom>
          <a:noFill/>
        </p:spPr>
        <p:txBody>
          <a:bodyPr wrap="square">
            <a:spAutoFit/>
          </a:bodyPr>
          <a:lstStyle/>
          <a:p>
            <a:pPr>
              <a:lnSpc>
                <a:spcPct val="150000"/>
              </a:lnSpc>
            </a:pPr>
            <a:r>
              <a:rPr lang="en-US" altLang="zh-CN" sz="1800" dirty="0"/>
              <a:t>M=30,W=(5,10,12,13,15,18)</a:t>
            </a:r>
            <a:endParaRPr lang="en-US" altLang="zh-CN" sz="1800" dirty="0"/>
          </a:p>
        </p:txBody>
      </p:sp>
      <p:sp>
        <p:nvSpPr>
          <p:cNvPr id="38" name="文本框 37"/>
          <p:cNvSpPr txBox="1"/>
          <p:nvPr/>
        </p:nvSpPr>
        <p:spPr>
          <a:xfrm>
            <a:off x="7645152" y="7376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p:cNvSpPr>
            <a:spLocks noChangeArrowheads="1"/>
          </p:cNvSpPr>
          <p:nvPr/>
        </p:nvSpPr>
        <p:spPr bwMode="auto">
          <a:xfrm>
            <a:off x="6632423" y="2066951"/>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endParaRPr kumimoji="1" lang="en-US" altLang="zh-CN" sz="2000" dirty="0">
              <a:latin typeface="Arial" panose="020B0604020202020204" pitchFamily="34" charset="0"/>
              <a:cs typeface="Arial" panose="020B0604020202020204" pitchFamily="34" charset="0"/>
            </a:endParaRPr>
          </a:p>
        </p:txBody>
      </p:sp>
      <p:sp>
        <p:nvSpPr>
          <p:cNvPr id="40" name="Oval 7"/>
          <p:cNvSpPr>
            <a:spLocks noChangeArrowheads="1"/>
          </p:cNvSpPr>
          <p:nvPr/>
        </p:nvSpPr>
        <p:spPr bwMode="auto">
          <a:xfrm>
            <a:off x="7985797" y="2048473"/>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cxnSp>
        <p:nvCxnSpPr>
          <p:cNvPr id="41" name="直接连接符 33"/>
          <p:cNvCxnSpPr/>
          <p:nvPr/>
        </p:nvCxnSpPr>
        <p:spPr>
          <a:xfrm>
            <a:off x="7855888" y="167908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021291" y="147686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p:cNvSpPr txBox="1"/>
          <p:nvPr/>
        </p:nvSpPr>
        <p:spPr>
          <a:xfrm>
            <a:off x="6590652" y="1418611"/>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p:cNvCxnSpPr>
            <a:endCxn id="39" idx="0"/>
          </p:cNvCxnSpPr>
          <p:nvPr/>
        </p:nvCxnSpPr>
        <p:spPr>
          <a:xfrm flipH="1">
            <a:off x="6857203" y="1612097"/>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1632687" y="851340"/>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endParaRPr lang="en-US" altLang="zh-CN" sz="2400" b="1" dirty="0">
              <a:solidFill>
                <a:srgbClr val="FF0000"/>
              </a:solidFill>
            </a:endParaRPr>
          </a:p>
        </p:txBody>
      </p:sp>
      <p:sp>
        <p:nvSpPr>
          <p:cNvPr id="62" name="Oval 6"/>
          <p:cNvSpPr>
            <a:spLocks noChangeArrowheads="1"/>
          </p:cNvSpPr>
          <p:nvPr/>
        </p:nvSpPr>
        <p:spPr bwMode="auto">
          <a:xfrm>
            <a:off x="7669930" y="2896480"/>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endParaRPr kumimoji="1" lang="en-US" altLang="zh-CN" sz="2000" dirty="0">
              <a:latin typeface="Arial" panose="020B0604020202020204" pitchFamily="34" charset="0"/>
              <a:cs typeface="Arial" panose="020B0604020202020204" pitchFamily="34" charset="0"/>
            </a:endParaRPr>
          </a:p>
        </p:txBody>
      </p:sp>
      <p:sp>
        <p:nvSpPr>
          <p:cNvPr id="63" name="Oval 7"/>
          <p:cNvSpPr>
            <a:spLocks noChangeArrowheads="1"/>
          </p:cNvSpPr>
          <p:nvPr/>
        </p:nvSpPr>
        <p:spPr bwMode="auto">
          <a:xfrm>
            <a:off x="6997349" y="287943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64" name="直接连接符 42"/>
          <p:cNvCxnSpPr/>
          <p:nvPr/>
        </p:nvCxnSpPr>
        <p:spPr>
          <a:xfrm flipH="1">
            <a:off x="6311807" y="2404179"/>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p:cNvCxnSpPr/>
          <p:nvPr/>
        </p:nvCxnSpPr>
        <p:spPr>
          <a:xfrm>
            <a:off x="6961278" y="2467852"/>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6216371" y="330429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6972974" y="240696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p:cNvCxnSpPr/>
          <p:nvPr/>
        </p:nvCxnSpPr>
        <p:spPr>
          <a:xfrm flipH="1">
            <a:off x="6799942" y="3295608"/>
            <a:ext cx="322672" cy="559180"/>
          </a:xfrm>
          <a:prstGeom prst="line">
            <a:avLst/>
          </a:prstGeom>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8249379" y="249323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p:cNvCxnSpPr/>
          <p:nvPr/>
        </p:nvCxnSpPr>
        <p:spPr>
          <a:xfrm>
            <a:off x="8757400" y="3298287"/>
            <a:ext cx="358236" cy="58701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p:cNvCxnSpPr/>
          <p:nvPr/>
        </p:nvCxnSpPr>
        <p:spPr>
          <a:xfrm flipH="1">
            <a:off x="7933595"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p:cNvSpPr>
            <a:spLocks noChangeArrowheads="1"/>
          </p:cNvSpPr>
          <p:nvPr/>
        </p:nvSpPr>
        <p:spPr bwMode="auto">
          <a:xfrm>
            <a:off x="8876493" y="3916367"/>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endParaRPr kumimoji="1" lang="en-US" altLang="zh-CN" sz="2000" dirty="0">
              <a:latin typeface="Arial" panose="020B0604020202020204" pitchFamily="34" charset="0"/>
              <a:cs typeface="Arial" panose="020B0604020202020204" pitchFamily="34" charset="0"/>
            </a:endParaRPr>
          </a:p>
        </p:txBody>
      </p:sp>
      <p:sp>
        <p:nvSpPr>
          <p:cNvPr id="99" name="Oval 6"/>
          <p:cNvSpPr>
            <a:spLocks noChangeArrowheads="1"/>
          </p:cNvSpPr>
          <p:nvPr/>
        </p:nvSpPr>
        <p:spPr bwMode="auto">
          <a:xfrm>
            <a:off x="8249379" y="3926496"/>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endParaRPr kumimoji="1" lang="en-US" altLang="zh-CN" sz="2000" dirty="0">
              <a:latin typeface="Arial" panose="020B0604020202020204" pitchFamily="34" charset="0"/>
              <a:cs typeface="Arial" panose="020B0604020202020204" pitchFamily="34" charset="0"/>
            </a:endParaRPr>
          </a:p>
        </p:txBody>
      </p:sp>
      <p:sp>
        <p:nvSpPr>
          <p:cNvPr id="2" name="文本框 1"/>
          <p:cNvSpPr txBox="1"/>
          <p:nvPr/>
        </p:nvSpPr>
        <p:spPr>
          <a:xfrm>
            <a:off x="7928111" y="4900880"/>
            <a:ext cx="2243949" cy="1569660"/>
          </a:xfrm>
          <a:prstGeom prst="rect">
            <a:avLst/>
          </a:prstGeom>
          <a:noFill/>
        </p:spPr>
        <p:txBody>
          <a:bodyPr wrap="square" rtlCol="0">
            <a:spAutoFit/>
          </a:bodyPr>
          <a:lstStyle/>
          <a:p>
            <a:r>
              <a:rPr kumimoji="1" lang="en-US" altLang="zh-CN" sz="2400" dirty="0"/>
              <a:t>…</a:t>
            </a:r>
            <a:endParaRPr kumimoji="1" lang="en-US" altLang="zh-CN" sz="2400" dirty="0"/>
          </a:p>
          <a:p>
            <a:r>
              <a:rPr kumimoji="1" lang="en-US" altLang="zh-CN" sz="2400" dirty="0"/>
              <a:t>…</a:t>
            </a:r>
            <a:endParaRPr kumimoji="1" lang="en-US" altLang="zh-CN" sz="2400" dirty="0"/>
          </a:p>
          <a:p>
            <a:endParaRPr kumimoji="1" lang="en-US" altLang="zh-CN" sz="2400" dirty="0"/>
          </a:p>
          <a:p>
            <a:r>
              <a:rPr kumimoji="1" lang="en-US" altLang="zh-CN" sz="2400" dirty="0"/>
              <a:t>…</a:t>
            </a:r>
            <a:endParaRPr kumimoji="1" lang="zh-CN" altLang="en-US" sz="2400" dirty="0"/>
          </a:p>
        </p:txBody>
      </p:sp>
      <p:sp>
        <p:nvSpPr>
          <p:cNvPr id="52" name="文本框 51"/>
          <p:cNvSpPr txBox="1"/>
          <p:nvPr/>
        </p:nvSpPr>
        <p:spPr>
          <a:xfrm>
            <a:off x="7344430"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45" name="Oval 7"/>
          <p:cNvSpPr>
            <a:spLocks noChangeArrowheads="1"/>
          </p:cNvSpPr>
          <p:nvPr/>
        </p:nvSpPr>
        <p:spPr bwMode="auto">
          <a:xfrm>
            <a:off x="10265950" y="1234124"/>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13</a:t>
            </a:r>
            <a:endParaRPr kumimoji="1" lang="en-US" altLang="zh-CN" sz="2000" dirty="0">
              <a:latin typeface="Arial" panose="020B0604020202020204" pitchFamily="34" charset="0"/>
              <a:cs typeface="Arial" panose="020B0604020202020204" pitchFamily="34" charset="0"/>
            </a:endParaRPr>
          </a:p>
        </p:txBody>
      </p:sp>
      <p:cxnSp>
        <p:nvCxnSpPr>
          <p:cNvPr id="46" name="直接连接符 33"/>
          <p:cNvCxnSpPr>
            <a:endCxn id="45" idx="1"/>
          </p:cNvCxnSpPr>
          <p:nvPr/>
        </p:nvCxnSpPr>
        <p:spPr>
          <a:xfrm>
            <a:off x="8928495" y="823669"/>
            <a:ext cx="1403291" cy="47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9544196" y="71937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8" name="Oval 6"/>
          <p:cNvSpPr>
            <a:spLocks noChangeArrowheads="1"/>
          </p:cNvSpPr>
          <p:nvPr/>
        </p:nvSpPr>
        <p:spPr bwMode="auto">
          <a:xfrm>
            <a:off x="9148066" y="204518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9" name="文本框 48"/>
          <p:cNvSpPr txBox="1"/>
          <p:nvPr/>
        </p:nvSpPr>
        <p:spPr>
          <a:xfrm>
            <a:off x="9248042" y="1458196"/>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50" name="直接连接符 42"/>
          <p:cNvCxnSpPr>
            <a:endCxn id="48" idx="7"/>
          </p:cNvCxnSpPr>
          <p:nvPr/>
        </p:nvCxnSpPr>
        <p:spPr>
          <a:xfrm flipH="1">
            <a:off x="9531789" y="1551021"/>
            <a:ext cx="778482" cy="555501"/>
          </a:xfrm>
          <a:prstGeom prst="line">
            <a:avLst/>
          </a:prstGeom>
        </p:spPr>
        <p:style>
          <a:lnRef idx="1">
            <a:schemeClr val="dk1"/>
          </a:lnRef>
          <a:fillRef idx="0">
            <a:schemeClr val="dk1"/>
          </a:fillRef>
          <a:effectRef idx="0">
            <a:schemeClr val="dk1"/>
          </a:effectRef>
          <a:fontRef idx="minor">
            <a:schemeClr val="tx1"/>
          </a:fontRef>
        </p:style>
      </p:cxnSp>
      <p:sp>
        <p:nvSpPr>
          <p:cNvPr id="51" name="Oval 6"/>
          <p:cNvSpPr>
            <a:spLocks noChangeArrowheads="1"/>
          </p:cNvSpPr>
          <p:nvPr/>
        </p:nvSpPr>
        <p:spPr bwMode="auto">
          <a:xfrm>
            <a:off x="8946797" y="2872909"/>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cxnSp>
        <p:nvCxnSpPr>
          <p:cNvPr id="53" name="直接连接符 56"/>
          <p:cNvCxnSpPr/>
          <p:nvPr/>
        </p:nvCxnSpPr>
        <p:spPr>
          <a:xfrm flipH="1">
            <a:off x="9107434" y="2401721"/>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8518269" y="233612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56" name="Oval 7"/>
          <p:cNvSpPr>
            <a:spLocks noChangeArrowheads="1"/>
          </p:cNvSpPr>
          <p:nvPr/>
        </p:nvSpPr>
        <p:spPr bwMode="auto">
          <a:xfrm>
            <a:off x="9632999" y="2837989"/>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16</a:t>
            </a:r>
            <a:endParaRPr kumimoji="1" lang="en-US" altLang="zh-CN" sz="2000" dirty="0">
              <a:latin typeface="Arial" panose="020B0604020202020204" pitchFamily="34" charset="0"/>
              <a:cs typeface="Arial" panose="020B0604020202020204" pitchFamily="34" charset="0"/>
            </a:endParaRPr>
          </a:p>
        </p:txBody>
      </p:sp>
      <p:cxnSp>
        <p:nvCxnSpPr>
          <p:cNvPr id="57" name="直接连接符 43"/>
          <p:cNvCxnSpPr>
            <a:endCxn id="56" idx="0"/>
          </p:cNvCxnSpPr>
          <p:nvPr/>
        </p:nvCxnSpPr>
        <p:spPr>
          <a:xfrm>
            <a:off x="9575585" y="2332657"/>
            <a:ext cx="282194" cy="505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455444" y="241990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1" name="直接连接符 32"/>
          <p:cNvCxnSpPr>
            <a:stCxn id="56" idx="4"/>
            <a:endCxn id="67" idx="0"/>
          </p:cNvCxnSpPr>
          <p:nvPr/>
        </p:nvCxnSpPr>
        <p:spPr>
          <a:xfrm flipH="1">
            <a:off x="9632999" y="3256844"/>
            <a:ext cx="224780" cy="644889"/>
          </a:xfrm>
          <a:prstGeom prst="line">
            <a:avLst/>
          </a:prstGeom>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9391175" y="3383056"/>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7" name="Oval 6"/>
          <p:cNvSpPr>
            <a:spLocks noChangeArrowheads="1"/>
          </p:cNvSpPr>
          <p:nvPr/>
        </p:nvSpPr>
        <p:spPr bwMode="auto">
          <a:xfrm>
            <a:off x="9408219" y="3901733"/>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endParaRPr kumimoji="1" lang="en-US" altLang="zh-CN" sz="2000" dirty="0">
              <a:latin typeface="Arial" panose="020B0604020202020204" pitchFamily="34" charset="0"/>
              <a:cs typeface="Arial" panose="020B0604020202020204" pitchFamily="34" charset="0"/>
            </a:endParaRPr>
          </a:p>
        </p:txBody>
      </p:sp>
      <p:sp>
        <p:nvSpPr>
          <p:cNvPr id="68" name="文本框 67"/>
          <p:cNvSpPr txBox="1"/>
          <p:nvPr/>
        </p:nvSpPr>
        <p:spPr>
          <a:xfrm>
            <a:off x="9900237" y="346854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9" name="直接连接符 42"/>
          <p:cNvCxnSpPr>
            <a:endCxn id="70" idx="0"/>
          </p:cNvCxnSpPr>
          <p:nvPr/>
        </p:nvCxnSpPr>
        <p:spPr>
          <a:xfrm>
            <a:off x="10015129" y="3211281"/>
            <a:ext cx="348945" cy="690452"/>
          </a:xfrm>
          <a:prstGeom prst="line">
            <a:avLst/>
          </a:prstGeom>
        </p:spPr>
        <p:style>
          <a:lnRef idx="1">
            <a:schemeClr val="dk1"/>
          </a:lnRef>
          <a:fillRef idx="0">
            <a:schemeClr val="dk1"/>
          </a:fillRef>
          <a:effectRef idx="0">
            <a:schemeClr val="dk1"/>
          </a:effectRef>
          <a:fontRef idx="minor">
            <a:schemeClr val="tx1"/>
          </a:fontRef>
        </p:style>
      </p:cxnSp>
      <p:sp>
        <p:nvSpPr>
          <p:cNvPr id="70" name="Oval 6"/>
          <p:cNvSpPr>
            <a:spLocks noChangeArrowheads="1"/>
          </p:cNvSpPr>
          <p:nvPr/>
        </p:nvSpPr>
        <p:spPr bwMode="auto">
          <a:xfrm>
            <a:off x="10139294" y="3901733"/>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cxnSp>
        <p:nvCxnSpPr>
          <p:cNvPr id="72" name="直接连接符 32"/>
          <p:cNvCxnSpPr/>
          <p:nvPr/>
        </p:nvCxnSpPr>
        <p:spPr>
          <a:xfrm flipH="1">
            <a:off x="10036058" y="4298857"/>
            <a:ext cx="224780" cy="644889"/>
          </a:xfrm>
          <a:prstGeom prst="line">
            <a:avLst/>
          </a:prstGeom>
        </p:spPr>
        <p:style>
          <a:lnRef idx="1">
            <a:schemeClr val="dk1"/>
          </a:lnRef>
          <a:fillRef idx="0">
            <a:schemeClr val="dk1"/>
          </a:fillRef>
          <a:effectRef idx="0">
            <a:schemeClr val="dk1"/>
          </a:effectRef>
          <a:fontRef idx="minor">
            <a:schemeClr val="tx1"/>
          </a:fontRef>
        </p:style>
      </p:cxnSp>
      <p:sp>
        <p:nvSpPr>
          <p:cNvPr id="73" name="Oval 7"/>
          <p:cNvSpPr>
            <a:spLocks noChangeArrowheads="1"/>
          </p:cNvSpPr>
          <p:nvPr/>
        </p:nvSpPr>
        <p:spPr bwMode="auto">
          <a:xfrm>
            <a:off x="9753840" y="4913953"/>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74" name="文本框 73"/>
          <p:cNvSpPr txBox="1"/>
          <p:nvPr/>
        </p:nvSpPr>
        <p:spPr>
          <a:xfrm>
            <a:off x="9327995" y="444688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75" name="直接连接符 42"/>
          <p:cNvCxnSpPr>
            <a:endCxn id="78" idx="0"/>
          </p:cNvCxnSpPr>
          <p:nvPr/>
        </p:nvCxnSpPr>
        <p:spPr>
          <a:xfrm>
            <a:off x="10404104" y="4319647"/>
            <a:ext cx="353998" cy="624099"/>
          </a:xfrm>
          <a:prstGeom prst="line">
            <a:avLst/>
          </a:prstGeom>
        </p:spPr>
        <p:style>
          <a:lnRef idx="1">
            <a:schemeClr val="dk1"/>
          </a:lnRef>
          <a:fillRef idx="0">
            <a:schemeClr val="dk1"/>
          </a:fillRef>
          <a:effectRef idx="0">
            <a:schemeClr val="dk1"/>
          </a:effectRef>
          <a:fontRef idx="minor">
            <a:schemeClr val="tx1"/>
          </a:fontRef>
        </p:style>
      </p:cxnSp>
      <p:sp>
        <p:nvSpPr>
          <p:cNvPr id="78" name="Oval 6"/>
          <p:cNvSpPr>
            <a:spLocks noChangeArrowheads="1"/>
          </p:cNvSpPr>
          <p:nvPr/>
        </p:nvSpPr>
        <p:spPr bwMode="auto">
          <a:xfrm>
            <a:off x="10533322" y="4943746"/>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20</a:t>
            </a:r>
            <a:endParaRPr kumimoji="1" lang="en-US" altLang="zh-CN" sz="2000" dirty="0">
              <a:latin typeface="Arial" panose="020B0604020202020204" pitchFamily="34" charset="0"/>
              <a:cs typeface="Arial" panose="020B0604020202020204" pitchFamily="34" charset="0"/>
            </a:endParaRPr>
          </a:p>
        </p:txBody>
      </p:sp>
      <p:cxnSp>
        <p:nvCxnSpPr>
          <p:cNvPr id="79" name="直接连接符 33"/>
          <p:cNvCxnSpPr/>
          <p:nvPr/>
        </p:nvCxnSpPr>
        <p:spPr>
          <a:xfrm>
            <a:off x="10655943" y="1588593"/>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
          <p:cNvSpPr>
            <a:spLocks noChangeArrowheads="1"/>
          </p:cNvSpPr>
          <p:nvPr/>
        </p:nvSpPr>
        <p:spPr bwMode="auto">
          <a:xfrm>
            <a:off x="10799074" y="1996955"/>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21</a:t>
            </a:r>
            <a:endParaRPr kumimoji="1" lang="en-US" altLang="zh-CN" sz="2000" dirty="0">
              <a:latin typeface="Arial" panose="020B0604020202020204" pitchFamily="34" charset="0"/>
              <a:cs typeface="Arial" panose="020B0604020202020204" pitchFamily="34" charset="0"/>
            </a:endParaRPr>
          </a:p>
        </p:txBody>
      </p:sp>
      <p:cxnSp>
        <p:nvCxnSpPr>
          <p:cNvPr id="81" name="直接连接符 56"/>
          <p:cNvCxnSpPr>
            <a:endCxn id="82" idx="0"/>
          </p:cNvCxnSpPr>
          <p:nvPr/>
        </p:nvCxnSpPr>
        <p:spPr>
          <a:xfrm flipH="1">
            <a:off x="10665179" y="2374909"/>
            <a:ext cx="251487" cy="443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7"/>
          <p:cNvSpPr>
            <a:spLocks noChangeArrowheads="1"/>
          </p:cNvSpPr>
          <p:nvPr/>
        </p:nvSpPr>
        <p:spPr bwMode="auto">
          <a:xfrm>
            <a:off x="10440399" y="2818345"/>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endParaRPr kumimoji="1" lang="en-US" altLang="zh-CN" sz="2000" dirty="0">
              <a:latin typeface="Arial" panose="020B0604020202020204" pitchFamily="34" charset="0"/>
              <a:cs typeface="Arial" panose="020B0604020202020204" pitchFamily="34" charset="0"/>
            </a:endParaRPr>
          </a:p>
        </p:txBody>
      </p:sp>
      <p:sp>
        <p:nvSpPr>
          <p:cNvPr id="83" name="文本框 82"/>
          <p:cNvSpPr txBox="1"/>
          <p:nvPr/>
        </p:nvSpPr>
        <p:spPr>
          <a:xfrm>
            <a:off x="10404104" y="2367713"/>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84" name="直接连接符 56"/>
          <p:cNvCxnSpPr>
            <a:endCxn id="85" idx="1"/>
          </p:cNvCxnSpPr>
          <p:nvPr/>
        </p:nvCxnSpPr>
        <p:spPr>
          <a:xfrm flipH="1">
            <a:off x="10711425" y="3189412"/>
            <a:ext cx="89796" cy="73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10645589" y="386247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endParaRPr kumimoji="1" lang="en-US" altLang="zh-CN" sz="2000" dirty="0">
              <a:latin typeface="Arial" panose="020B0604020202020204" pitchFamily="34" charset="0"/>
              <a:cs typeface="Arial" panose="020B0604020202020204" pitchFamily="34" charset="0"/>
            </a:endParaRPr>
          </a:p>
        </p:txBody>
      </p:sp>
      <p:cxnSp>
        <p:nvCxnSpPr>
          <p:cNvPr id="88" name="直接连接符 42"/>
          <p:cNvCxnSpPr/>
          <p:nvPr/>
        </p:nvCxnSpPr>
        <p:spPr>
          <a:xfrm>
            <a:off x="10863940" y="3061362"/>
            <a:ext cx="489860" cy="838255"/>
          </a:xfrm>
          <a:prstGeom prst="line">
            <a:avLst/>
          </a:prstGeom>
        </p:spPr>
        <p:style>
          <a:lnRef idx="1">
            <a:schemeClr val="dk1"/>
          </a:lnRef>
          <a:fillRef idx="0">
            <a:schemeClr val="dk1"/>
          </a:fillRef>
          <a:effectRef idx="0">
            <a:schemeClr val="dk1"/>
          </a:effectRef>
          <a:fontRef idx="minor">
            <a:schemeClr val="tx1"/>
          </a:fontRef>
        </p:style>
      </p:cxnSp>
      <p:sp>
        <p:nvSpPr>
          <p:cNvPr id="90" name="Oval 6"/>
          <p:cNvSpPr>
            <a:spLocks noChangeArrowheads="1"/>
          </p:cNvSpPr>
          <p:nvPr/>
        </p:nvSpPr>
        <p:spPr bwMode="auto">
          <a:xfrm>
            <a:off x="11236368" y="3876247"/>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CE838A2-A49A-4A20-A5DD-EFD81F6874A2}" type="slidenum">
              <a:rPr lang="en-US" altLang="zh-CN" smtClean="0"/>
            </a:fld>
            <a:endParaRPr lang="en-US" altLang="zh-CN" dirty="0"/>
          </a:p>
        </p:txBody>
      </p:sp>
      <p:sp>
        <p:nvSpPr>
          <p:cNvPr id="5" name="Oval 5"/>
          <p:cNvSpPr>
            <a:spLocks noChangeArrowheads="1"/>
          </p:cNvSpPr>
          <p:nvPr/>
        </p:nvSpPr>
        <p:spPr bwMode="auto">
          <a:xfrm>
            <a:off x="7748497" y="584781"/>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6691257" y="1302746"/>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5278208" y="2765335"/>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cxnSp>
        <p:nvCxnSpPr>
          <p:cNvPr id="8" name="直接连接符 8"/>
          <p:cNvCxnSpPr>
            <a:stCxn id="5" idx="2"/>
            <a:endCxn id="6" idx="7"/>
          </p:cNvCxnSpPr>
          <p:nvPr/>
        </p:nvCxnSpPr>
        <p:spPr>
          <a:xfrm flipH="1">
            <a:off x="7074980" y="794209"/>
            <a:ext cx="673517" cy="569877"/>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10"/>
          <p:cNvCxnSpPr>
            <a:endCxn id="12" idx="0"/>
          </p:cNvCxnSpPr>
          <p:nvPr/>
        </p:nvCxnSpPr>
        <p:spPr>
          <a:xfrm>
            <a:off x="6311593" y="3201841"/>
            <a:ext cx="224780" cy="615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139890" y="135936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1" name="Oval 6"/>
          <p:cNvSpPr>
            <a:spLocks noChangeArrowheads="1"/>
          </p:cNvSpPr>
          <p:nvPr/>
        </p:nvSpPr>
        <p:spPr bwMode="auto">
          <a:xfrm>
            <a:off x="5484246" y="3816862"/>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12" name="Oval 7"/>
          <p:cNvSpPr>
            <a:spLocks noChangeArrowheads="1"/>
          </p:cNvSpPr>
          <p:nvPr/>
        </p:nvSpPr>
        <p:spPr bwMode="auto">
          <a:xfrm>
            <a:off x="6311593" y="3816862"/>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13" name="直接连接符 32"/>
          <p:cNvCxnSpPr>
            <a:stCxn id="17" idx="3"/>
            <a:endCxn id="99" idx="0"/>
          </p:cNvCxnSpPr>
          <p:nvPr/>
        </p:nvCxnSpPr>
        <p:spPr>
          <a:xfrm flipH="1">
            <a:off x="7090616" y="3174707"/>
            <a:ext cx="386477" cy="642155"/>
          </a:xfrm>
          <a:prstGeom prst="line">
            <a:avLst/>
          </a:prstGeom>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6159755" y="3474657"/>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7" name="Oval 7"/>
          <p:cNvSpPr>
            <a:spLocks noChangeArrowheads="1"/>
          </p:cNvSpPr>
          <p:nvPr/>
        </p:nvSpPr>
        <p:spPr bwMode="auto">
          <a:xfrm>
            <a:off x="7411257" y="281719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endParaRPr kumimoji="1" lang="en-US" altLang="zh-CN" sz="2000" dirty="0">
              <a:latin typeface="Arial" panose="020B0604020202020204" pitchFamily="34" charset="0"/>
              <a:cs typeface="Arial" panose="020B0604020202020204" pitchFamily="34" charset="0"/>
            </a:endParaRPr>
          </a:p>
        </p:txBody>
      </p:sp>
      <p:cxnSp>
        <p:nvCxnSpPr>
          <p:cNvPr id="19" name="直接连接符 43"/>
          <p:cNvCxnSpPr>
            <a:endCxn id="17" idx="0"/>
          </p:cNvCxnSpPr>
          <p:nvPr/>
        </p:nvCxnSpPr>
        <p:spPr>
          <a:xfrm>
            <a:off x="7405882" y="2310279"/>
            <a:ext cx="230155" cy="5069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399300" y="340710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26" name="文本框 25"/>
          <p:cNvSpPr txBox="1"/>
          <p:nvPr/>
        </p:nvSpPr>
        <p:spPr>
          <a:xfrm>
            <a:off x="6758106" y="3362865"/>
            <a:ext cx="356535"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7" name="文本框 26"/>
          <p:cNvSpPr txBox="1"/>
          <p:nvPr/>
        </p:nvSpPr>
        <p:spPr>
          <a:xfrm>
            <a:off x="5047489" y="220571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graphicFrame>
        <p:nvGraphicFramePr>
          <p:cNvPr id="35" name="表格 34"/>
          <p:cNvGraphicFramePr>
            <a:graphicFrameLocks noGrp="1"/>
          </p:cNvGraphicFramePr>
          <p:nvPr/>
        </p:nvGraphicFramePr>
        <p:xfrm>
          <a:off x="385109" y="1485771"/>
          <a:ext cx="4676070" cy="3758811"/>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26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27</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29</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30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31</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32</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noFill/>
                  </a:tcPr>
                </a:tc>
              </a:tr>
              <a:tr h="373619">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37" name="文本框 36"/>
          <p:cNvSpPr txBox="1"/>
          <p:nvPr/>
        </p:nvSpPr>
        <p:spPr>
          <a:xfrm>
            <a:off x="1165860" y="296945"/>
            <a:ext cx="6103620" cy="465577"/>
          </a:xfrm>
          <a:prstGeom prst="rect">
            <a:avLst/>
          </a:prstGeom>
          <a:noFill/>
        </p:spPr>
        <p:txBody>
          <a:bodyPr wrap="square">
            <a:spAutoFit/>
          </a:bodyPr>
          <a:lstStyle/>
          <a:p>
            <a:pPr>
              <a:lnSpc>
                <a:spcPct val="150000"/>
              </a:lnSpc>
            </a:pPr>
            <a:r>
              <a:rPr lang="en-US" altLang="zh-CN" sz="1800" dirty="0"/>
              <a:t>M=30,W=(5,10,12,13,15,18)</a:t>
            </a:r>
            <a:endParaRPr lang="en-US" altLang="zh-CN" sz="1800" dirty="0"/>
          </a:p>
        </p:txBody>
      </p:sp>
      <p:sp>
        <p:nvSpPr>
          <p:cNvPr id="38" name="文本框 37"/>
          <p:cNvSpPr txBox="1"/>
          <p:nvPr/>
        </p:nvSpPr>
        <p:spPr>
          <a:xfrm>
            <a:off x="6896411" y="669179"/>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39" name="Oval 6"/>
          <p:cNvSpPr>
            <a:spLocks noChangeArrowheads="1"/>
          </p:cNvSpPr>
          <p:nvPr/>
        </p:nvSpPr>
        <p:spPr bwMode="auto">
          <a:xfrm>
            <a:off x="5883682" y="199851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a:t>
            </a:r>
            <a:endParaRPr kumimoji="1" lang="en-US" altLang="zh-CN" sz="2000" dirty="0">
              <a:latin typeface="Arial" panose="020B0604020202020204" pitchFamily="34" charset="0"/>
              <a:cs typeface="Arial" panose="020B0604020202020204" pitchFamily="34" charset="0"/>
            </a:endParaRPr>
          </a:p>
        </p:txBody>
      </p:sp>
      <p:sp>
        <p:nvSpPr>
          <p:cNvPr id="40" name="Oval 7"/>
          <p:cNvSpPr>
            <a:spLocks noChangeArrowheads="1"/>
          </p:cNvSpPr>
          <p:nvPr/>
        </p:nvSpPr>
        <p:spPr bwMode="auto">
          <a:xfrm>
            <a:off x="7059961" y="1927385"/>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cxnSp>
        <p:nvCxnSpPr>
          <p:cNvPr id="41" name="直接连接符 33"/>
          <p:cNvCxnSpPr>
            <a:endCxn id="40" idx="0"/>
          </p:cNvCxnSpPr>
          <p:nvPr/>
        </p:nvCxnSpPr>
        <p:spPr>
          <a:xfrm>
            <a:off x="6981606" y="1713431"/>
            <a:ext cx="303135" cy="21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272550" y="1408421"/>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3" name="文本框 42"/>
          <p:cNvSpPr txBox="1"/>
          <p:nvPr/>
        </p:nvSpPr>
        <p:spPr>
          <a:xfrm>
            <a:off x="5841911" y="135017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44" name="直接连接符 42"/>
          <p:cNvCxnSpPr>
            <a:endCxn id="39" idx="0"/>
          </p:cNvCxnSpPr>
          <p:nvPr/>
        </p:nvCxnSpPr>
        <p:spPr>
          <a:xfrm flipH="1">
            <a:off x="6108462" y="1543658"/>
            <a:ext cx="582795" cy="454854"/>
          </a:xfrm>
          <a:prstGeom prst="line">
            <a:avLst/>
          </a:prstGeom>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963167" y="862647"/>
            <a:ext cx="3743233" cy="461665"/>
          </a:xfrm>
          <a:prstGeom prst="rect">
            <a:avLst/>
          </a:prstGeom>
          <a:noFill/>
        </p:spPr>
        <p:txBody>
          <a:bodyPr wrap="square">
            <a:spAutoFit/>
          </a:bodyPr>
          <a:lstStyle/>
          <a:p>
            <a:pPr marL="0" indent="0">
              <a:lnSpc>
                <a:spcPct val="100000"/>
              </a:lnSpc>
              <a:spcBef>
                <a:spcPts val="0"/>
              </a:spcBef>
              <a:buNone/>
              <a:defRPr/>
            </a:pPr>
            <a:r>
              <a:rPr lang="en-US" altLang="zh-CN" sz="2400" b="1" dirty="0" err="1">
                <a:solidFill>
                  <a:srgbClr val="FF0000"/>
                </a:solidFill>
              </a:rPr>
              <a:t>s+W</a:t>
            </a:r>
            <a:r>
              <a:rPr lang="en-US" altLang="zh-CN" sz="2400" b="1" dirty="0">
                <a:solidFill>
                  <a:srgbClr val="FF0000"/>
                </a:solidFill>
              </a:rPr>
              <a:t>(i+1)≤M </a:t>
            </a:r>
            <a:r>
              <a:rPr lang="zh-CN" altLang="en-US" sz="2400" b="1" dirty="0">
                <a:solidFill>
                  <a:srgbClr val="FF0000"/>
                </a:solidFill>
              </a:rPr>
              <a:t>且</a:t>
            </a:r>
            <a:r>
              <a:rPr lang="en-US" altLang="zh-CN" sz="2400" b="1" dirty="0" err="1">
                <a:solidFill>
                  <a:srgbClr val="FF0000"/>
                </a:solidFill>
              </a:rPr>
              <a:t>s+r</a:t>
            </a:r>
            <a:r>
              <a:rPr lang="en-US" altLang="zh-CN" sz="2400" b="1" dirty="0"/>
              <a:t> </a:t>
            </a:r>
            <a:r>
              <a:rPr lang="en-US" altLang="zh-CN" sz="2400" b="1" dirty="0">
                <a:solidFill>
                  <a:srgbClr val="FF0000"/>
                </a:solidFill>
              </a:rPr>
              <a:t>≥ M</a:t>
            </a:r>
            <a:endParaRPr lang="en-US" altLang="zh-CN" sz="2400" b="1" dirty="0">
              <a:solidFill>
                <a:srgbClr val="FF0000"/>
              </a:solidFill>
            </a:endParaRPr>
          </a:p>
        </p:txBody>
      </p:sp>
      <p:sp>
        <p:nvSpPr>
          <p:cNvPr id="62" name="Oval 6"/>
          <p:cNvSpPr>
            <a:spLocks noChangeArrowheads="1"/>
          </p:cNvSpPr>
          <p:nvPr/>
        </p:nvSpPr>
        <p:spPr bwMode="auto">
          <a:xfrm>
            <a:off x="6730940" y="2826485"/>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endParaRPr kumimoji="1" lang="en-US" altLang="zh-CN" sz="2000" dirty="0">
              <a:latin typeface="Arial" panose="020B0604020202020204" pitchFamily="34" charset="0"/>
              <a:cs typeface="Arial" panose="020B0604020202020204" pitchFamily="34" charset="0"/>
            </a:endParaRPr>
          </a:p>
        </p:txBody>
      </p:sp>
      <p:sp>
        <p:nvSpPr>
          <p:cNvPr id="63" name="Oval 7"/>
          <p:cNvSpPr>
            <a:spLocks noChangeArrowheads="1"/>
          </p:cNvSpPr>
          <p:nvPr/>
        </p:nvSpPr>
        <p:spPr bwMode="auto">
          <a:xfrm>
            <a:off x="6071180" y="2796958"/>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64" name="直接连接符 42"/>
          <p:cNvCxnSpPr/>
          <p:nvPr/>
        </p:nvCxnSpPr>
        <p:spPr>
          <a:xfrm flipH="1">
            <a:off x="5563066" y="2335740"/>
            <a:ext cx="314791" cy="416835"/>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43"/>
          <p:cNvCxnSpPr/>
          <p:nvPr/>
        </p:nvCxnSpPr>
        <p:spPr>
          <a:xfrm>
            <a:off x="6047087" y="2399413"/>
            <a:ext cx="153011" cy="4508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5275547" y="3297659"/>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5842966" y="246554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77" name="直接连接符 42"/>
          <p:cNvCxnSpPr/>
          <p:nvPr/>
        </p:nvCxnSpPr>
        <p:spPr>
          <a:xfrm flipH="1">
            <a:off x="5799186" y="3215995"/>
            <a:ext cx="395433" cy="606481"/>
          </a:xfrm>
          <a:prstGeom prst="line">
            <a:avLst/>
          </a:prstGeom>
        </p:spPr>
        <p:style>
          <a:lnRef idx="1">
            <a:schemeClr val="dk1"/>
          </a:lnRef>
          <a:fillRef idx="0">
            <a:schemeClr val="dk1"/>
          </a:fillRef>
          <a:effectRef idx="0">
            <a:schemeClr val="dk1"/>
          </a:effectRef>
          <a:fontRef idx="minor">
            <a:schemeClr val="tx1"/>
          </a:fontRef>
        </p:style>
      </p:cxnSp>
      <p:sp>
        <p:nvSpPr>
          <p:cNvPr id="86" name="文本框 85"/>
          <p:cNvSpPr txBox="1"/>
          <p:nvPr/>
        </p:nvSpPr>
        <p:spPr>
          <a:xfrm>
            <a:off x="7257203" y="243993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87" name="直接连接符 42"/>
          <p:cNvCxnSpPr>
            <a:endCxn id="96" idx="0"/>
          </p:cNvCxnSpPr>
          <p:nvPr/>
        </p:nvCxnSpPr>
        <p:spPr>
          <a:xfrm>
            <a:off x="7576945" y="3232217"/>
            <a:ext cx="100284" cy="601404"/>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56"/>
          <p:cNvCxnSpPr/>
          <p:nvPr/>
        </p:nvCxnSpPr>
        <p:spPr>
          <a:xfrm flipH="1">
            <a:off x="7019120" y="2321129"/>
            <a:ext cx="117592" cy="500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6"/>
          <p:cNvSpPr>
            <a:spLocks noChangeArrowheads="1"/>
          </p:cNvSpPr>
          <p:nvPr/>
        </p:nvSpPr>
        <p:spPr bwMode="auto">
          <a:xfrm>
            <a:off x="7452449" y="3833621"/>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12</a:t>
            </a:r>
            <a:endParaRPr kumimoji="1" lang="en-US" altLang="zh-CN" sz="2000" dirty="0">
              <a:latin typeface="Arial" panose="020B0604020202020204" pitchFamily="34" charset="0"/>
              <a:cs typeface="Arial" panose="020B0604020202020204" pitchFamily="34" charset="0"/>
            </a:endParaRPr>
          </a:p>
        </p:txBody>
      </p:sp>
      <p:sp>
        <p:nvSpPr>
          <p:cNvPr id="99" name="Oval 6"/>
          <p:cNvSpPr>
            <a:spLocks noChangeArrowheads="1"/>
          </p:cNvSpPr>
          <p:nvPr/>
        </p:nvSpPr>
        <p:spPr bwMode="auto">
          <a:xfrm>
            <a:off x="6865836" y="3816862"/>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endParaRPr kumimoji="1" lang="en-US" altLang="zh-CN" sz="2000" dirty="0">
              <a:latin typeface="Arial" panose="020B0604020202020204" pitchFamily="34" charset="0"/>
              <a:cs typeface="Arial" panose="020B0604020202020204" pitchFamily="34" charset="0"/>
            </a:endParaRPr>
          </a:p>
        </p:txBody>
      </p:sp>
      <p:sp>
        <p:nvSpPr>
          <p:cNvPr id="52" name="文本框 51"/>
          <p:cNvSpPr txBox="1"/>
          <p:nvPr/>
        </p:nvSpPr>
        <p:spPr>
          <a:xfrm>
            <a:off x="6749183" y="234335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45" name="Oval 7"/>
          <p:cNvSpPr>
            <a:spLocks noChangeArrowheads="1"/>
          </p:cNvSpPr>
          <p:nvPr/>
        </p:nvSpPr>
        <p:spPr bwMode="auto">
          <a:xfrm>
            <a:off x="9517209" y="1165685"/>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13</a:t>
            </a:r>
            <a:endParaRPr kumimoji="1" lang="en-US" altLang="zh-CN" sz="2000" dirty="0">
              <a:latin typeface="Arial" panose="020B0604020202020204" pitchFamily="34" charset="0"/>
              <a:cs typeface="Arial" panose="020B0604020202020204" pitchFamily="34" charset="0"/>
            </a:endParaRPr>
          </a:p>
        </p:txBody>
      </p:sp>
      <p:cxnSp>
        <p:nvCxnSpPr>
          <p:cNvPr id="46" name="直接连接符 33"/>
          <p:cNvCxnSpPr>
            <a:endCxn id="45" idx="1"/>
          </p:cNvCxnSpPr>
          <p:nvPr/>
        </p:nvCxnSpPr>
        <p:spPr>
          <a:xfrm>
            <a:off x="8179754" y="755230"/>
            <a:ext cx="1403291" cy="47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795455" y="65093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48" name="Oval 6"/>
          <p:cNvSpPr>
            <a:spLocks noChangeArrowheads="1"/>
          </p:cNvSpPr>
          <p:nvPr/>
        </p:nvSpPr>
        <p:spPr bwMode="auto">
          <a:xfrm>
            <a:off x="8192850" y="2001680"/>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9" name="文本框 48"/>
          <p:cNvSpPr txBox="1"/>
          <p:nvPr/>
        </p:nvSpPr>
        <p:spPr>
          <a:xfrm>
            <a:off x="8499301" y="1389757"/>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50" name="直接连接符 42"/>
          <p:cNvCxnSpPr>
            <a:stCxn id="45" idx="2"/>
            <a:endCxn id="48" idx="7"/>
          </p:cNvCxnSpPr>
          <p:nvPr/>
        </p:nvCxnSpPr>
        <p:spPr>
          <a:xfrm flipH="1">
            <a:off x="8576573" y="1375113"/>
            <a:ext cx="940636" cy="687907"/>
          </a:xfrm>
          <a:prstGeom prst="line">
            <a:avLst/>
          </a:prstGeom>
        </p:spPr>
        <p:style>
          <a:lnRef idx="1">
            <a:schemeClr val="dk1"/>
          </a:lnRef>
          <a:fillRef idx="0">
            <a:schemeClr val="dk1"/>
          </a:fillRef>
          <a:effectRef idx="0">
            <a:schemeClr val="dk1"/>
          </a:effectRef>
          <a:fontRef idx="minor">
            <a:schemeClr val="tx1"/>
          </a:fontRef>
        </p:style>
      </p:cxnSp>
      <p:sp>
        <p:nvSpPr>
          <p:cNvPr id="51" name="Oval 6"/>
          <p:cNvSpPr>
            <a:spLocks noChangeArrowheads="1"/>
          </p:cNvSpPr>
          <p:nvPr/>
        </p:nvSpPr>
        <p:spPr bwMode="auto">
          <a:xfrm>
            <a:off x="7943795" y="2778605"/>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cxnSp>
        <p:nvCxnSpPr>
          <p:cNvPr id="53" name="直接连接符 56"/>
          <p:cNvCxnSpPr>
            <a:endCxn id="51" idx="1"/>
          </p:cNvCxnSpPr>
          <p:nvPr/>
        </p:nvCxnSpPr>
        <p:spPr>
          <a:xfrm flipH="1">
            <a:off x="8009631" y="2371232"/>
            <a:ext cx="279309" cy="468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886947" y="2330208"/>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56" name="Oval 7"/>
          <p:cNvSpPr>
            <a:spLocks noChangeArrowheads="1"/>
          </p:cNvSpPr>
          <p:nvPr/>
        </p:nvSpPr>
        <p:spPr bwMode="auto">
          <a:xfrm>
            <a:off x="8489922" y="2782806"/>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16</a:t>
            </a:r>
            <a:endParaRPr kumimoji="1" lang="en-US" altLang="zh-CN" sz="2000" dirty="0">
              <a:latin typeface="Arial" panose="020B0604020202020204" pitchFamily="34" charset="0"/>
              <a:cs typeface="Arial" panose="020B0604020202020204" pitchFamily="34" charset="0"/>
            </a:endParaRPr>
          </a:p>
        </p:txBody>
      </p:sp>
      <p:cxnSp>
        <p:nvCxnSpPr>
          <p:cNvPr id="57" name="直接连接符 43"/>
          <p:cNvCxnSpPr>
            <a:stCxn id="48" idx="4"/>
            <a:endCxn id="56" idx="0"/>
          </p:cNvCxnSpPr>
          <p:nvPr/>
        </p:nvCxnSpPr>
        <p:spPr>
          <a:xfrm>
            <a:off x="8417630" y="2420535"/>
            <a:ext cx="297072" cy="362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8706703" y="235146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1" name="直接连接符 32"/>
          <p:cNvCxnSpPr>
            <a:endCxn id="67" idx="0"/>
          </p:cNvCxnSpPr>
          <p:nvPr/>
        </p:nvCxnSpPr>
        <p:spPr>
          <a:xfrm flipH="1">
            <a:off x="8197577" y="3153505"/>
            <a:ext cx="365380" cy="655055"/>
          </a:xfrm>
          <a:prstGeom prst="line">
            <a:avLst/>
          </a:prstGeom>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7967333" y="3372305"/>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7" name="Oval 6"/>
          <p:cNvSpPr>
            <a:spLocks noChangeArrowheads="1"/>
          </p:cNvSpPr>
          <p:nvPr/>
        </p:nvSpPr>
        <p:spPr bwMode="auto">
          <a:xfrm>
            <a:off x="7972797" y="3808560"/>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endParaRPr kumimoji="1" lang="en-US" altLang="zh-CN" sz="2000" dirty="0">
              <a:latin typeface="Arial" panose="020B0604020202020204" pitchFamily="34" charset="0"/>
              <a:cs typeface="Arial" panose="020B0604020202020204" pitchFamily="34" charset="0"/>
            </a:endParaRPr>
          </a:p>
        </p:txBody>
      </p:sp>
      <p:sp>
        <p:nvSpPr>
          <p:cNvPr id="68" name="文本框 67"/>
          <p:cNvSpPr txBox="1"/>
          <p:nvPr/>
        </p:nvSpPr>
        <p:spPr>
          <a:xfrm>
            <a:off x="8732885" y="3324565"/>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69" name="直接连接符 42"/>
          <p:cNvCxnSpPr>
            <a:endCxn id="70" idx="0"/>
          </p:cNvCxnSpPr>
          <p:nvPr/>
        </p:nvCxnSpPr>
        <p:spPr>
          <a:xfrm>
            <a:off x="8644692" y="3171802"/>
            <a:ext cx="120602" cy="614745"/>
          </a:xfrm>
          <a:prstGeom prst="line">
            <a:avLst/>
          </a:prstGeom>
        </p:spPr>
        <p:style>
          <a:lnRef idx="1">
            <a:schemeClr val="dk1"/>
          </a:lnRef>
          <a:fillRef idx="0">
            <a:schemeClr val="dk1"/>
          </a:fillRef>
          <a:effectRef idx="0">
            <a:schemeClr val="dk1"/>
          </a:effectRef>
          <a:fontRef idx="minor">
            <a:schemeClr val="tx1"/>
          </a:fontRef>
        </p:style>
      </p:cxnSp>
      <p:sp>
        <p:nvSpPr>
          <p:cNvPr id="70" name="Oval 6"/>
          <p:cNvSpPr>
            <a:spLocks noChangeArrowheads="1"/>
          </p:cNvSpPr>
          <p:nvPr/>
        </p:nvSpPr>
        <p:spPr bwMode="auto">
          <a:xfrm>
            <a:off x="8540514" y="3786547"/>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cxnSp>
        <p:nvCxnSpPr>
          <p:cNvPr id="72" name="直接连接符 32"/>
          <p:cNvCxnSpPr/>
          <p:nvPr/>
        </p:nvCxnSpPr>
        <p:spPr>
          <a:xfrm flipH="1">
            <a:off x="7943428" y="4142496"/>
            <a:ext cx="691024" cy="746120"/>
          </a:xfrm>
          <a:prstGeom prst="line">
            <a:avLst/>
          </a:prstGeom>
        </p:spPr>
        <p:style>
          <a:lnRef idx="1">
            <a:schemeClr val="dk1"/>
          </a:lnRef>
          <a:fillRef idx="0">
            <a:schemeClr val="dk1"/>
          </a:fillRef>
          <a:effectRef idx="0">
            <a:schemeClr val="dk1"/>
          </a:effectRef>
          <a:fontRef idx="minor">
            <a:schemeClr val="tx1"/>
          </a:fontRef>
        </p:style>
      </p:cxnSp>
      <p:sp>
        <p:nvSpPr>
          <p:cNvPr id="73" name="Oval 7"/>
          <p:cNvSpPr>
            <a:spLocks noChangeArrowheads="1"/>
          </p:cNvSpPr>
          <p:nvPr/>
        </p:nvSpPr>
        <p:spPr bwMode="auto">
          <a:xfrm>
            <a:off x="7662167" y="4909638"/>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74" name="文本框 73"/>
          <p:cNvSpPr txBox="1"/>
          <p:nvPr/>
        </p:nvSpPr>
        <p:spPr>
          <a:xfrm>
            <a:off x="7292032" y="452965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75" name="直接连接符 42"/>
          <p:cNvCxnSpPr/>
          <p:nvPr/>
        </p:nvCxnSpPr>
        <p:spPr>
          <a:xfrm flipH="1">
            <a:off x="8610600" y="4211531"/>
            <a:ext cx="182775" cy="763634"/>
          </a:xfrm>
          <a:prstGeom prst="line">
            <a:avLst/>
          </a:prstGeom>
        </p:spPr>
        <p:style>
          <a:lnRef idx="1">
            <a:schemeClr val="dk1"/>
          </a:lnRef>
          <a:fillRef idx="0">
            <a:schemeClr val="dk1"/>
          </a:fillRef>
          <a:effectRef idx="0">
            <a:schemeClr val="dk1"/>
          </a:effectRef>
          <a:fontRef idx="minor">
            <a:schemeClr val="tx1"/>
          </a:fontRef>
        </p:style>
      </p:cxnSp>
      <p:sp>
        <p:nvSpPr>
          <p:cNvPr id="78" name="Oval 6"/>
          <p:cNvSpPr>
            <a:spLocks noChangeArrowheads="1"/>
          </p:cNvSpPr>
          <p:nvPr/>
        </p:nvSpPr>
        <p:spPr bwMode="auto">
          <a:xfrm>
            <a:off x="8364289" y="4975165"/>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20</a:t>
            </a:r>
            <a:endParaRPr kumimoji="1" lang="en-US" altLang="zh-CN" sz="2000" dirty="0">
              <a:latin typeface="Arial" panose="020B0604020202020204" pitchFamily="34" charset="0"/>
              <a:cs typeface="Arial" panose="020B0604020202020204" pitchFamily="34" charset="0"/>
            </a:endParaRPr>
          </a:p>
        </p:txBody>
      </p:sp>
      <p:cxnSp>
        <p:nvCxnSpPr>
          <p:cNvPr id="79" name="直接连接符 33"/>
          <p:cNvCxnSpPr/>
          <p:nvPr/>
        </p:nvCxnSpPr>
        <p:spPr>
          <a:xfrm>
            <a:off x="9907202" y="1520154"/>
            <a:ext cx="367911" cy="391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
          <p:cNvSpPr>
            <a:spLocks noChangeArrowheads="1"/>
          </p:cNvSpPr>
          <p:nvPr/>
        </p:nvSpPr>
        <p:spPr bwMode="auto">
          <a:xfrm>
            <a:off x="10050333" y="1928516"/>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21</a:t>
            </a:r>
            <a:endParaRPr kumimoji="1" lang="en-US" altLang="zh-CN" sz="2000" dirty="0">
              <a:latin typeface="Arial" panose="020B0604020202020204" pitchFamily="34" charset="0"/>
              <a:cs typeface="Arial" panose="020B0604020202020204" pitchFamily="34" charset="0"/>
            </a:endParaRPr>
          </a:p>
        </p:txBody>
      </p:sp>
      <p:cxnSp>
        <p:nvCxnSpPr>
          <p:cNvPr id="81" name="直接连接符 56"/>
          <p:cNvCxnSpPr>
            <a:endCxn id="82" idx="0"/>
          </p:cNvCxnSpPr>
          <p:nvPr/>
        </p:nvCxnSpPr>
        <p:spPr>
          <a:xfrm flipH="1">
            <a:off x="9916438" y="2306470"/>
            <a:ext cx="251487" cy="443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7"/>
          <p:cNvSpPr>
            <a:spLocks noChangeArrowheads="1"/>
          </p:cNvSpPr>
          <p:nvPr/>
        </p:nvSpPr>
        <p:spPr bwMode="auto">
          <a:xfrm>
            <a:off x="9691658" y="2749906"/>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endParaRPr kumimoji="1" lang="en-US" altLang="zh-CN" sz="2000" dirty="0">
              <a:latin typeface="Arial" panose="020B0604020202020204" pitchFamily="34" charset="0"/>
              <a:cs typeface="Arial" panose="020B0604020202020204" pitchFamily="34" charset="0"/>
            </a:endParaRPr>
          </a:p>
        </p:txBody>
      </p:sp>
      <p:sp>
        <p:nvSpPr>
          <p:cNvPr id="83" name="文本框 82"/>
          <p:cNvSpPr txBox="1"/>
          <p:nvPr/>
        </p:nvSpPr>
        <p:spPr>
          <a:xfrm>
            <a:off x="9655363" y="2299274"/>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84" name="直接连接符 56"/>
          <p:cNvCxnSpPr>
            <a:stCxn id="82" idx="3"/>
          </p:cNvCxnSpPr>
          <p:nvPr/>
        </p:nvCxnSpPr>
        <p:spPr>
          <a:xfrm flipH="1">
            <a:off x="9431228" y="3107421"/>
            <a:ext cx="326266" cy="699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9197528" y="3807219"/>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endParaRPr kumimoji="1" lang="en-US" altLang="zh-CN" sz="2000" dirty="0">
              <a:latin typeface="Arial" panose="020B0604020202020204" pitchFamily="34" charset="0"/>
              <a:cs typeface="Arial" panose="020B0604020202020204" pitchFamily="34" charset="0"/>
            </a:endParaRPr>
          </a:p>
        </p:txBody>
      </p:sp>
      <p:cxnSp>
        <p:nvCxnSpPr>
          <p:cNvPr id="88" name="直接连接符 42"/>
          <p:cNvCxnSpPr>
            <a:endCxn id="90" idx="0"/>
          </p:cNvCxnSpPr>
          <p:nvPr/>
        </p:nvCxnSpPr>
        <p:spPr>
          <a:xfrm>
            <a:off x="10024984" y="3120519"/>
            <a:ext cx="244199" cy="658500"/>
          </a:xfrm>
          <a:prstGeom prst="line">
            <a:avLst/>
          </a:prstGeom>
        </p:spPr>
        <p:style>
          <a:lnRef idx="1">
            <a:schemeClr val="dk1"/>
          </a:lnRef>
          <a:fillRef idx="0">
            <a:schemeClr val="dk1"/>
          </a:fillRef>
          <a:effectRef idx="0">
            <a:schemeClr val="dk1"/>
          </a:effectRef>
          <a:fontRef idx="minor">
            <a:schemeClr val="tx1"/>
          </a:fontRef>
        </p:style>
      </p:cxnSp>
      <p:sp>
        <p:nvSpPr>
          <p:cNvPr id="90" name="Oval 6"/>
          <p:cNvSpPr>
            <a:spLocks noChangeArrowheads="1"/>
          </p:cNvSpPr>
          <p:nvPr/>
        </p:nvSpPr>
        <p:spPr bwMode="auto">
          <a:xfrm>
            <a:off x="10044403" y="3779019"/>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cxnSp>
        <p:nvCxnSpPr>
          <p:cNvPr id="91" name="直接连接符 56"/>
          <p:cNvCxnSpPr>
            <a:stCxn id="90" idx="2"/>
            <a:endCxn id="94" idx="7"/>
          </p:cNvCxnSpPr>
          <p:nvPr/>
        </p:nvCxnSpPr>
        <p:spPr>
          <a:xfrm flipH="1">
            <a:off x="9411913" y="3988447"/>
            <a:ext cx="632490" cy="1024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6"/>
          <p:cNvSpPr>
            <a:spLocks noChangeArrowheads="1"/>
          </p:cNvSpPr>
          <p:nvPr/>
        </p:nvSpPr>
        <p:spPr bwMode="auto">
          <a:xfrm>
            <a:off x="9028190" y="4951984"/>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endParaRPr kumimoji="1" lang="en-US" altLang="zh-CN" sz="2000" dirty="0">
              <a:latin typeface="Arial" panose="020B0604020202020204" pitchFamily="34" charset="0"/>
              <a:cs typeface="Arial" panose="020B0604020202020204" pitchFamily="34" charset="0"/>
            </a:endParaRPr>
          </a:p>
        </p:txBody>
      </p:sp>
      <p:sp>
        <p:nvSpPr>
          <p:cNvPr id="95" name="文本框 94"/>
          <p:cNvSpPr txBox="1"/>
          <p:nvPr/>
        </p:nvSpPr>
        <p:spPr>
          <a:xfrm>
            <a:off x="9769718" y="3324565"/>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97" name="文本框 96"/>
          <p:cNvSpPr txBox="1"/>
          <p:nvPr/>
        </p:nvSpPr>
        <p:spPr>
          <a:xfrm>
            <a:off x="9315949" y="4457331"/>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98" name="直接连接符 42"/>
          <p:cNvCxnSpPr/>
          <p:nvPr/>
        </p:nvCxnSpPr>
        <p:spPr>
          <a:xfrm flipH="1">
            <a:off x="9958436" y="4163958"/>
            <a:ext cx="196294" cy="777084"/>
          </a:xfrm>
          <a:prstGeom prst="line">
            <a:avLst/>
          </a:prstGeom>
        </p:spPr>
        <p:style>
          <a:lnRef idx="1">
            <a:schemeClr val="dk1"/>
          </a:lnRef>
          <a:fillRef idx="0">
            <a:schemeClr val="dk1"/>
          </a:fillRef>
          <a:effectRef idx="0">
            <a:schemeClr val="dk1"/>
          </a:effectRef>
          <a:fontRef idx="minor">
            <a:schemeClr val="tx1"/>
          </a:fontRef>
        </p:style>
      </p:cxnSp>
      <p:sp>
        <p:nvSpPr>
          <p:cNvPr id="100" name="Oval 6"/>
          <p:cNvSpPr>
            <a:spLocks noChangeArrowheads="1"/>
          </p:cNvSpPr>
          <p:nvPr/>
        </p:nvSpPr>
        <p:spPr bwMode="auto">
          <a:xfrm>
            <a:off x="9712564" y="4971660"/>
            <a:ext cx="449559" cy="418855"/>
          </a:xfrm>
          <a:prstGeom prst="ellipse">
            <a:avLst/>
          </a:prstGeom>
          <a:solidFill>
            <a:srgbClr val="FF0000"/>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endParaRPr kumimoji="1" lang="en-US" altLang="zh-CN" sz="2000" dirty="0">
              <a:latin typeface="Arial" panose="020B0604020202020204" pitchFamily="34" charset="0"/>
              <a:cs typeface="Arial" panose="020B0604020202020204" pitchFamily="34" charset="0"/>
            </a:endParaRPr>
          </a:p>
        </p:txBody>
      </p:sp>
      <p:sp>
        <p:nvSpPr>
          <p:cNvPr id="101" name="文本框 100"/>
          <p:cNvSpPr txBox="1"/>
          <p:nvPr/>
        </p:nvSpPr>
        <p:spPr>
          <a:xfrm>
            <a:off x="8321430" y="4499017"/>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02" name="文本框 101"/>
          <p:cNvSpPr txBox="1"/>
          <p:nvPr/>
        </p:nvSpPr>
        <p:spPr>
          <a:xfrm>
            <a:off x="9976278" y="4582596"/>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03" name="Oval 7"/>
          <p:cNvSpPr>
            <a:spLocks noChangeArrowheads="1"/>
          </p:cNvSpPr>
          <p:nvPr/>
        </p:nvSpPr>
        <p:spPr bwMode="auto">
          <a:xfrm>
            <a:off x="10648102" y="2749905"/>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endParaRPr kumimoji="1" lang="en-US" altLang="zh-CN" sz="2000" dirty="0">
              <a:latin typeface="Arial" panose="020B0604020202020204" pitchFamily="34" charset="0"/>
              <a:cs typeface="Arial" panose="020B0604020202020204" pitchFamily="34" charset="0"/>
            </a:endParaRPr>
          </a:p>
        </p:txBody>
      </p:sp>
      <p:cxnSp>
        <p:nvCxnSpPr>
          <p:cNvPr id="104" name="直接连接符 33"/>
          <p:cNvCxnSpPr>
            <a:endCxn id="103" idx="1"/>
          </p:cNvCxnSpPr>
          <p:nvPr/>
        </p:nvCxnSpPr>
        <p:spPr>
          <a:xfrm>
            <a:off x="10374156" y="2306957"/>
            <a:ext cx="339782" cy="504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9222995" y="3239460"/>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06" name="文本框 105"/>
          <p:cNvSpPr txBox="1"/>
          <p:nvPr/>
        </p:nvSpPr>
        <p:spPr>
          <a:xfrm>
            <a:off x="10584101" y="225430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107" name="直接连接符 56"/>
          <p:cNvCxnSpPr/>
          <p:nvPr/>
        </p:nvCxnSpPr>
        <p:spPr>
          <a:xfrm flipH="1">
            <a:off x="10840131" y="3143613"/>
            <a:ext cx="89796" cy="7344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Oval 6"/>
          <p:cNvSpPr>
            <a:spLocks noChangeArrowheads="1"/>
          </p:cNvSpPr>
          <p:nvPr/>
        </p:nvSpPr>
        <p:spPr bwMode="auto">
          <a:xfrm>
            <a:off x="10646876" y="3842451"/>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endParaRPr kumimoji="1" lang="en-US" altLang="zh-CN" sz="2000" dirty="0">
              <a:latin typeface="Arial" panose="020B0604020202020204" pitchFamily="34" charset="0"/>
              <a:cs typeface="Arial" panose="020B0604020202020204" pitchFamily="34" charset="0"/>
            </a:endParaRPr>
          </a:p>
        </p:txBody>
      </p:sp>
      <p:sp>
        <p:nvSpPr>
          <p:cNvPr id="109" name="文本框 108"/>
          <p:cNvSpPr txBox="1"/>
          <p:nvPr/>
        </p:nvSpPr>
        <p:spPr>
          <a:xfrm>
            <a:off x="10559430" y="3313103"/>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10" name="文本框 109"/>
          <p:cNvSpPr txBox="1"/>
          <p:nvPr/>
        </p:nvSpPr>
        <p:spPr>
          <a:xfrm>
            <a:off x="10266641" y="4323471"/>
            <a:ext cx="404940"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111" name="直接连接符 56"/>
          <p:cNvCxnSpPr>
            <a:endCxn id="112" idx="1"/>
          </p:cNvCxnSpPr>
          <p:nvPr/>
        </p:nvCxnSpPr>
        <p:spPr>
          <a:xfrm flipH="1">
            <a:off x="10296593" y="4215071"/>
            <a:ext cx="416121" cy="80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Oval 6"/>
          <p:cNvSpPr>
            <a:spLocks noChangeArrowheads="1"/>
          </p:cNvSpPr>
          <p:nvPr/>
        </p:nvSpPr>
        <p:spPr bwMode="auto">
          <a:xfrm>
            <a:off x="10230757" y="4957331"/>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cxnSp>
        <p:nvCxnSpPr>
          <p:cNvPr id="113" name="直接连接符 33"/>
          <p:cNvCxnSpPr/>
          <p:nvPr/>
        </p:nvCxnSpPr>
        <p:spPr>
          <a:xfrm>
            <a:off x="10881314" y="4252476"/>
            <a:ext cx="37166" cy="730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7"/>
          <p:cNvSpPr>
            <a:spLocks noChangeArrowheads="1"/>
          </p:cNvSpPr>
          <p:nvPr/>
        </p:nvSpPr>
        <p:spPr bwMode="auto">
          <a:xfrm>
            <a:off x="10761900" y="4961203"/>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cxnSp>
        <p:nvCxnSpPr>
          <p:cNvPr id="115" name="直接连接符 33"/>
          <p:cNvCxnSpPr/>
          <p:nvPr/>
        </p:nvCxnSpPr>
        <p:spPr>
          <a:xfrm>
            <a:off x="11032775" y="3096255"/>
            <a:ext cx="424592" cy="736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7"/>
          <p:cNvSpPr>
            <a:spLocks noChangeArrowheads="1"/>
          </p:cNvSpPr>
          <p:nvPr/>
        </p:nvSpPr>
        <p:spPr bwMode="auto">
          <a:xfrm>
            <a:off x="11334599" y="3842451"/>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138" name="文本框 137"/>
          <p:cNvSpPr txBox="1"/>
          <p:nvPr/>
        </p:nvSpPr>
        <p:spPr>
          <a:xfrm>
            <a:off x="11293479" y="3257124"/>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41" name="文本框 140"/>
          <p:cNvSpPr txBox="1"/>
          <p:nvPr/>
        </p:nvSpPr>
        <p:spPr>
          <a:xfrm>
            <a:off x="10617439" y="4439933"/>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142" name="直接连接符 56"/>
          <p:cNvCxnSpPr/>
          <p:nvPr/>
        </p:nvCxnSpPr>
        <p:spPr>
          <a:xfrm flipH="1">
            <a:off x="11353800" y="4227280"/>
            <a:ext cx="273779" cy="891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6"/>
          <p:cNvSpPr>
            <a:spLocks noChangeArrowheads="1"/>
          </p:cNvSpPr>
          <p:nvPr/>
        </p:nvSpPr>
        <p:spPr bwMode="auto">
          <a:xfrm>
            <a:off x="11245071" y="4982706"/>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32</a:t>
            </a:r>
            <a:endParaRPr kumimoji="1" lang="en-US" altLang="zh-CN" sz="2000" dirty="0">
              <a:latin typeface="Arial" panose="020B0604020202020204" pitchFamily="34" charset="0"/>
              <a:cs typeface="Arial" panose="020B0604020202020204" pitchFamily="34" charset="0"/>
            </a:endParaRPr>
          </a:p>
        </p:txBody>
      </p:sp>
      <p:cxnSp>
        <p:nvCxnSpPr>
          <p:cNvPr id="146" name="直接连接符 33"/>
          <p:cNvCxnSpPr/>
          <p:nvPr/>
        </p:nvCxnSpPr>
        <p:spPr>
          <a:xfrm>
            <a:off x="11705358" y="4267292"/>
            <a:ext cx="232204" cy="715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Oval 6"/>
          <p:cNvSpPr>
            <a:spLocks noChangeArrowheads="1"/>
          </p:cNvSpPr>
          <p:nvPr/>
        </p:nvSpPr>
        <p:spPr bwMode="auto">
          <a:xfrm>
            <a:off x="11742441" y="4971659"/>
            <a:ext cx="449559" cy="418855"/>
          </a:xfrm>
          <a:prstGeom prst="ellipse">
            <a:avLst/>
          </a:prstGeom>
          <a:solidFill>
            <a:schemeClr val="bg1">
              <a:lumMod val="85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33</a:t>
            </a:r>
            <a:endParaRPr kumimoji="1" lang="en-US" altLang="zh-CN" sz="2000" dirty="0">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a:t>7.5 </a:t>
            </a:r>
            <a:r>
              <a:rPr lang="zh-CN" altLang="en-US" dirty="0"/>
              <a:t>图着色问题</a:t>
            </a:r>
            <a:endParaRPr lang="zh-CN" altLang="en-US" dirty="0"/>
          </a:p>
        </p:txBody>
      </p:sp>
      <p:sp>
        <p:nvSpPr>
          <p:cNvPr id="53251" name="内容占位符 2"/>
          <p:cNvSpPr>
            <a:spLocks noGrp="1"/>
          </p:cNvSpPr>
          <p:nvPr>
            <p:ph idx="1"/>
          </p:nvPr>
        </p:nvSpPr>
        <p:spPr>
          <a:xfrm>
            <a:off x="838200" y="1825625"/>
            <a:ext cx="10515600" cy="3115543"/>
          </a:xfrm>
        </p:spPr>
        <p:txBody>
          <a:bodyPr/>
          <a:lstStyle/>
          <a:p>
            <a:pPr>
              <a:lnSpc>
                <a:spcPct val="150000"/>
              </a:lnSpc>
              <a:spcBef>
                <a:spcPts val="0"/>
              </a:spcBef>
            </a:pPr>
            <a:r>
              <a:rPr lang="zh-CN" altLang="en-US" dirty="0"/>
              <a:t>问题描述</a:t>
            </a:r>
            <a:endParaRPr lang="en-US" altLang="zh-CN" dirty="0"/>
          </a:p>
          <a:p>
            <a:pPr>
              <a:lnSpc>
                <a:spcPct val="150000"/>
              </a:lnSpc>
              <a:spcBef>
                <a:spcPts val="0"/>
              </a:spcBef>
            </a:pPr>
            <a:r>
              <a:rPr lang="zh-CN" altLang="en-US" dirty="0"/>
              <a:t>图的</a:t>
            </a:r>
            <a:r>
              <a:rPr lang="en-US" altLang="zh-CN" dirty="0"/>
              <a:t>m-</a:t>
            </a:r>
            <a:r>
              <a:rPr lang="zh-CN" altLang="en-US" dirty="0"/>
              <a:t>着色判定问题</a:t>
            </a:r>
            <a:endParaRPr lang="en-US" altLang="zh-CN" dirty="0"/>
          </a:p>
          <a:p>
            <a:pPr>
              <a:lnSpc>
                <a:spcPct val="150000"/>
              </a:lnSpc>
              <a:spcBef>
                <a:spcPts val="0"/>
              </a:spcBef>
            </a:pPr>
            <a:r>
              <a:rPr lang="zh-CN" altLang="en-US" dirty="0"/>
              <a:t>解空间树</a:t>
            </a:r>
            <a:endParaRPr lang="en-US" altLang="zh-CN" dirty="0"/>
          </a:p>
          <a:p>
            <a:pPr>
              <a:lnSpc>
                <a:spcPct val="150000"/>
              </a:lnSpc>
              <a:spcBef>
                <a:spcPts val="0"/>
              </a:spcBef>
            </a:pPr>
            <a:r>
              <a:rPr lang="zh-CN" altLang="en-US" dirty="0"/>
              <a:t>回溯算法</a:t>
            </a:r>
            <a:endParaRPr lang="en-US" altLang="zh-CN" dirty="0"/>
          </a:p>
          <a:p>
            <a:pPr>
              <a:lnSpc>
                <a:spcPct val="150000"/>
              </a:lnSpc>
              <a:spcBef>
                <a:spcPts val="0"/>
              </a:spcBef>
            </a:pPr>
            <a:r>
              <a:rPr lang="zh-CN" altLang="en-US" dirty="0"/>
              <a:t>实例分析</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26767" y="260648"/>
            <a:ext cx="10515600" cy="1325563"/>
          </a:xfrm>
        </p:spPr>
        <p:txBody>
          <a:bodyPr/>
          <a:lstStyle/>
          <a:p>
            <a:r>
              <a:rPr lang="zh-CN" altLang="en-US" dirty="0"/>
              <a:t>问题描述</a:t>
            </a:r>
            <a:endParaRPr lang="zh-CN" altLang="en-US" dirty="0"/>
          </a:p>
        </p:txBody>
      </p:sp>
      <p:sp>
        <p:nvSpPr>
          <p:cNvPr id="54275" name="内容占位符 2"/>
          <p:cNvSpPr>
            <a:spLocks noGrp="1"/>
          </p:cNvSpPr>
          <p:nvPr>
            <p:ph idx="1"/>
          </p:nvPr>
        </p:nvSpPr>
        <p:spPr>
          <a:xfrm>
            <a:off x="838200" y="1690688"/>
            <a:ext cx="10370368" cy="3886200"/>
          </a:xfrm>
        </p:spPr>
        <p:txBody>
          <a:bodyPr/>
          <a:lstStyle/>
          <a:p>
            <a:r>
              <a:rPr lang="zh-CN" altLang="en-US" dirty="0"/>
              <a:t>图着色问题</a:t>
            </a:r>
            <a:r>
              <a:rPr lang="en-US" altLang="zh-CN" dirty="0"/>
              <a:t>(Graph Coloring Problem, GCP)</a:t>
            </a:r>
            <a:r>
              <a:rPr lang="en-US" dirty="0"/>
              <a:t>　</a:t>
            </a:r>
            <a:r>
              <a:rPr lang="zh-CN" altLang="en-US" dirty="0"/>
              <a:t>又称着色问题，是最著名的</a:t>
            </a:r>
            <a:r>
              <a:rPr lang="en-US" altLang="zh-CN" dirty="0"/>
              <a:t>NP-</a:t>
            </a:r>
            <a:r>
              <a:rPr lang="zh-CN" altLang="en-US" dirty="0"/>
              <a:t>完全问题之一。</a:t>
            </a:r>
            <a:endParaRPr lang="en-US" altLang="zh-CN" dirty="0"/>
          </a:p>
          <a:p>
            <a:r>
              <a:rPr lang="zh-CN" altLang="en-US" dirty="0"/>
              <a:t>数学定义：给定无向连通图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为边集合，用不同的颜色给图中顶点着色，要求任何两个相邻顶点的着色不同。</a:t>
            </a:r>
            <a:endParaRPr lang="en-US" altLang="zh-CN" dirty="0"/>
          </a:p>
          <a:p>
            <a:r>
              <a:rPr lang="zh-CN" altLang="en-US" dirty="0"/>
              <a:t>问：最少需要多少种颜色？</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多米诺性质</a:t>
            </a:r>
            <a:endParaRPr lang="zh-CN" altLang="en-US" dirty="0"/>
          </a:p>
        </p:txBody>
      </p:sp>
      <p:sp>
        <p:nvSpPr>
          <p:cNvPr id="3" name="内容占位符 2"/>
          <p:cNvSpPr>
            <a:spLocks noGrp="1"/>
          </p:cNvSpPr>
          <p:nvPr>
            <p:ph idx="1"/>
          </p:nvPr>
        </p:nvSpPr>
        <p:spPr>
          <a:xfrm>
            <a:off x="858933" y="1697920"/>
            <a:ext cx="10494868" cy="4351338"/>
          </a:xfrm>
        </p:spPr>
        <p:txBody>
          <a:bodyPr>
            <a:noAutofit/>
          </a:bodyPr>
          <a:lstStyle/>
          <a:p>
            <a:r>
              <a:rPr lang="zh-CN" altLang="en-US" sz="2400" dirty="0"/>
              <a:t>多米诺性质</a:t>
            </a:r>
            <a:endParaRPr lang="en-US" altLang="zh-CN" sz="2400" dirty="0"/>
          </a:p>
          <a:p>
            <a:pPr lvl="1"/>
            <a:r>
              <a:rPr lang="zh-CN" altLang="en-US" sz="2400" dirty="0"/>
              <a:t>设</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是关于向量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的某种性质的判定，当</a:t>
            </a:r>
            <a:r>
              <a:rPr kumimoji="1" lang="en-US" altLang="zh-CN" sz="2400" dirty="0"/>
              <a:t>P(x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为真时，一定有</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为真，</a:t>
            </a:r>
            <a:r>
              <a:rPr kumimoji="1" lang="en-US" altLang="zh-CN" sz="2400" dirty="0"/>
              <a:t>0&lt;</a:t>
            </a:r>
            <a:r>
              <a:rPr kumimoji="1" lang="en-US" altLang="zh-CN" sz="2400" dirty="0" err="1"/>
              <a:t>i</a:t>
            </a:r>
            <a:r>
              <a:rPr kumimoji="1" lang="en-US" altLang="zh-CN" sz="2400" dirty="0"/>
              <a:t>&lt;n</a:t>
            </a:r>
            <a:endParaRPr kumimoji="1" lang="en-US" altLang="zh-CN" sz="2400" dirty="0"/>
          </a:p>
          <a:p>
            <a:r>
              <a:rPr kumimoji="1" lang="zh-CN" altLang="en-US" sz="2400" dirty="0"/>
              <a:t>根据多米诺性质，如果</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不成立，则</a:t>
            </a:r>
            <a:r>
              <a:rPr kumimoji="1" lang="en-US" altLang="zh-CN" sz="2400" dirty="0"/>
              <a:t>P(x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亦不成立</a:t>
            </a:r>
            <a:endParaRPr kumimoji="1" lang="en-US" altLang="zh-CN" sz="2400" dirty="0"/>
          </a:p>
          <a:p>
            <a:r>
              <a:rPr kumimoji="1" lang="zh-CN" altLang="en-US" sz="2400" dirty="0"/>
              <a:t>一个满足多米诺性质的组合问题</a:t>
            </a:r>
            <a:endParaRPr kumimoji="1" lang="en-US" altLang="zh-CN" sz="2400" dirty="0"/>
          </a:p>
          <a:p>
            <a:pPr lvl="1"/>
            <a:r>
              <a:rPr kumimoji="1" lang="zh-CN" altLang="en-US" sz="2400" dirty="0"/>
              <a:t>是指能够根据</a:t>
            </a:r>
            <a:r>
              <a:rPr kumimoji="1" lang="zh-CN" altLang="en-US" sz="2400" dirty="0">
                <a:solidFill>
                  <a:srgbClr val="FF0000"/>
                </a:solidFill>
              </a:rPr>
              <a:t>约束条件和目标函数</a:t>
            </a:r>
            <a:r>
              <a:rPr kumimoji="1" lang="zh-CN" altLang="en-US" sz="2400" dirty="0"/>
              <a:t>不断检验正在构造的部分解向量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a:t>
            </a:r>
            <a:r>
              <a:rPr kumimoji="1" lang="en-US" altLang="zh-CN" sz="2400" dirty="0"/>
              <a:t>0&lt;</a:t>
            </a:r>
            <a:r>
              <a:rPr kumimoji="1" lang="en-US" altLang="zh-CN" sz="2400" dirty="0" err="1"/>
              <a:t>i</a:t>
            </a:r>
            <a:r>
              <a:rPr kumimoji="1" lang="en-US" altLang="zh-CN" sz="2400" dirty="0"/>
              <a:t>&lt;n</a:t>
            </a:r>
            <a:r>
              <a:rPr kumimoji="1" lang="zh-CN" altLang="en-US" sz="2400" dirty="0"/>
              <a:t>，一旦发现不成立，则无需考虑后续</a:t>
            </a:r>
            <a:r>
              <a:rPr kumimoji="1" lang="en-US" altLang="zh-CN" sz="2400" dirty="0"/>
              <a:t>x</a:t>
            </a:r>
            <a:r>
              <a:rPr kumimoji="1" lang="en-US" altLang="zh-CN" sz="2400" baseline="-25000" dirty="0"/>
              <a:t>i+1</a:t>
            </a:r>
            <a:r>
              <a:rPr kumimoji="1" lang="en-US" altLang="zh-CN" sz="2400" dirty="0"/>
              <a:t>,…,</a:t>
            </a:r>
            <a:r>
              <a:rPr kumimoji="1" lang="en-US" altLang="zh-CN" sz="2400" dirty="0" err="1"/>
              <a:t>x</a:t>
            </a:r>
            <a:r>
              <a:rPr kumimoji="1" lang="en-US" altLang="zh-CN" sz="2400" baseline="-25000" dirty="0" err="1"/>
              <a:t>n</a:t>
            </a:r>
            <a:r>
              <a:rPr kumimoji="1" lang="zh-CN" altLang="en-US" sz="2400" dirty="0"/>
              <a:t>的取值</a:t>
            </a:r>
            <a:endParaRPr kumimoji="1" lang="en-US" altLang="zh-CN"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67408" y="260648"/>
            <a:ext cx="10515600" cy="1325563"/>
          </a:xfrm>
        </p:spPr>
        <p:txBody>
          <a:bodyPr/>
          <a:lstStyle/>
          <a:p>
            <a:r>
              <a:rPr lang="zh-CN" altLang="en-US" dirty="0"/>
              <a:t>图的</a:t>
            </a:r>
            <a:r>
              <a:rPr lang="en-US" altLang="zh-CN" dirty="0"/>
              <a:t>m-</a:t>
            </a:r>
            <a:r>
              <a:rPr lang="zh-CN" altLang="en-US" dirty="0"/>
              <a:t>着色判定问题</a:t>
            </a:r>
            <a:endParaRPr lang="zh-CN" altLang="en-US" dirty="0"/>
          </a:p>
        </p:txBody>
      </p:sp>
      <p:sp>
        <p:nvSpPr>
          <p:cNvPr id="55299" name="内容占位符 2"/>
          <p:cNvSpPr>
            <a:spLocks noGrp="1"/>
          </p:cNvSpPr>
          <p:nvPr>
            <p:ph idx="1"/>
          </p:nvPr>
        </p:nvSpPr>
        <p:spPr>
          <a:xfrm>
            <a:off x="839416" y="1484784"/>
            <a:ext cx="10443592" cy="3886200"/>
          </a:xfrm>
        </p:spPr>
        <p:txBody>
          <a:bodyPr/>
          <a:lstStyle/>
          <a:p>
            <a:r>
              <a:rPr lang="zh-CN" altLang="en-US" dirty="0"/>
              <a:t>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a:t>
            </a:r>
            <a:r>
              <a:rPr lang="en-US" altLang="zh-CN" dirty="0"/>
              <a:t>m</a:t>
            </a:r>
            <a:r>
              <a:rPr lang="zh-CN" altLang="en-US" dirty="0"/>
              <a:t>种不同颜色给图中顶点着色，问：是否存在任何两个相邻顶点颜色不同的着色方案？</a:t>
            </a:r>
            <a:endParaRPr lang="en-US" altLang="zh-CN" dirty="0"/>
          </a:p>
          <a:p>
            <a:r>
              <a:rPr lang="zh-CN" altLang="en-US" dirty="0"/>
              <a:t>本节用回溯来解决图的</a:t>
            </a:r>
            <a:r>
              <a:rPr lang="en-US" altLang="zh-CN" dirty="0"/>
              <a:t>m</a:t>
            </a:r>
            <a:r>
              <a:rPr lang="zh-CN" altLang="en-US" dirty="0"/>
              <a:t>着色判定问题，如果判定答案为“是”，要求给出着色方案。</a:t>
            </a:r>
            <a:endParaRPr lang="zh-CN" altLang="en-US"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grpSp>
        <p:nvGrpSpPr>
          <p:cNvPr id="24" name="组合 23"/>
          <p:cNvGrpSpPr/>
          <p:nvPr/>
        </p:nvGrpSpPr>
        <p:grpSpPr>
          <a:xfrm>
            <a:off x="2423592" y="4361756"/>
            <a:ext cx="3093912" cy="1443508"/>
            <a:chOff x="2423592" y="4217740"/>
            <a:chExt cx="3093912" cy="1443508"/>
          </a:xfrm>
        </p:grpSpPr>
        <p:sp>
          <p:nvSpPr>
            <p:cNvPr id="2" name="矩形 1"/>
            <p:cNvSpPr/>
            <p:nvPr/>
          </p:nvSpPr>
          <p:spPr>
            <a:xfrm>
              <a:off x="2423592" y="4221088"/>
              <a:ext cx="2088232" cy="864096"/>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2423592" y="5081836"/>
              <a:ext cx="2736304" cy="579412"/>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Arial" panose="020B0604020202020204" pitchFamily="34" charset="0"/>
                  <a:cs typeface="Arial" panose="020B0604020202020204" pitchFamily="34" charset="0"/>
                </a:rPr>
                <a:t>    3     </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p:cNvSpPr/>
            <p:nvPr/>
          </p:nvSpPr>
          <p:spPr>
            <a:xfrm>
              <a:off x="4511824" y="4217740"/>
              <a:ext cx="1005680" cy="864096"/>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a:t>
              </a:r>
              <a:endParaRPr lang="en-US" altLang="zh-CN" sz="2400" dirty="0">
                <a:solidFill>
                  <a:schemeClr val="tx1"/>
                </a:solidFill>
                <a:latin typeface="Arial" panose="020B0604020202020204" pitchFamily="34" charset="0"/>
                <a:cs typeface="Arial" panose="020B0604020202020204" pitchFamily="34" charset="0"/>
              </a:endParaRPr>
            </a:p>
            <a:p>
              <a:pPr algn="ct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3647728" y="4653136"/>
              <a:ext cx="1512168" cy="435396"/>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           2</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3647728" y="4827384"/>
              <a:ext cx="864096" cy="473824"/>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latin typeface="Arial" panose="020B0604020202020204" pitchFamily="34" charset="0"/>
                <a:cs typeface="Arial" panose="020B0604020202020204" pitchFamily="34" charset="0"/>
              </a:endParaRPr>
            </a:p>
          </p:txBody>
        </p:sp>
      </p:grpSp>
      <p:grpSp>
        <p:nvGrpSpPr>
          <p:cNvPr id="6" name="组合 5"/>
          <p:cNvGrpSpPr/>
          <p:nvPr/>
        </p:nvGrpSpPr>
        <p:grpSpPr>
          <a:xfrm>
            <a:off x="6612516" y="3671764"/>
            <a:ext cx="1998084" cy="2244079"/>
            <a:chOff x="6834220" y="3561185"/>
            <a:chExt cx="1724664" cy="2028055"/>
          </a:xfrm>
        </p:grpSpPr>
        <p:sp>
          <p:nvSpPr>
            <p:cNvPr id="12" name="Oval 10"/>
            <p:cNvSpPr>
              <a:spLocks noChangeArrowheads="1"/>
            </p:cNvSpPr>
            <p:nvPr/>
          </p:nvSpPr>
          <p:spPr bwMode="auto">
            <a:xfrm>
              <a:off x="6834220" y="4435299"/>
              <a:ext cx="342308" cy="322998"/>
            </a:xfrm>
            <a:prstGeom prst="ellipse">
              <a:avLst/>
            </a:prstGeom>
            <a:solidFill>
              <a:schemeClr val="accent4">
                <a:lumMod val="60000"/>
                <a:lumOff val="4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2</a:t>
              </a:r>
              <a:endParaRPr kumimoji="1" lang="en-US" altLang="zh-CN" sz="2400" dirty="0">
                <a:latin typeface="Arial" panose="020B0604020202020204" pitchFamily="34" charset="0"/>
                <a:cs typeface="Arial" panose="020B0604020202020204" pitchFamily="34" charset="0"/>
              </a:endParaRPr>
            </a:p>
          </p:txBody>
        </p:sp>
        <p:sp>
          <p:nvSpPr>
            <p:cNvPr id="13" name="Oval 16"/>
            <p:cNvSpPr>
              <a:spLocks noChangeArrowheads="1"/>
            </p:cNvSpPr>
            <p:nvPr/>
          </p:nvSpPr>
          <p:spPr bwMode="auto">
            <a:xfrm>
              <a:off x="7841924" y="4404059"/>
              <a:ext cx="342308" cy="322998"/>
            </a:xfrm>
            <a:prstGeom prst="ellipse">
              <a:avLst/>
            </a:prstGeom>
            <a:solidFill>
              <a:schemeClr val="accent3">
                <a:lumMod val="40000"/>
                <a:lumOff val="6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3</a:t>
              </a:r>
              <a:endParaRPr kumimoji="1" lang="en-US" altLang="zh-CN" sz="2400" dirty="0">
                <a:latin typeface="Arial" panose="020B0604020202020204" pitchFamily="34" charset="0"/>
                <a:cs typeface="Arial" panose="020B0604020202020204" pitchFamily="34" charset="0"/>
              </a:endParaRPr>
            </a:p>
          </p:txBody>
        </p:sp>
        <p:sp>
          <p:nvSpPr>
            <p:cNvPr id="14" name="Line 17"/>
            <p:cNvSpPr>
              <a:spLocks noChangeShapeType="1"/>
            </p:cNvSpPr>
            <p:nvPr/>
          </p:nvSpPr>
          <p:spPr bwMode="auto">
            <a:xfrm flipV="1">
              <a:off x="7176528" y="4583799"/>
              <a:ext cx="665397" cy="12999"/>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5" name="Oval 10"/>
            <p:cNvSpPr>
              <a:spLocks noChangeArrowheads="1"/>
            </p:cNvSpPr>
            <p:nvPr/>
          </p:nvSpPr>
          <p:spPr bwMode="auto">
            <a:xfrm>
              <a:off x="6863419" y="5260229"/>
              <a:ext cx="342308" cy="322998"/>
            </a:xfrm>
            <a:prstGeom prst="ellipse">
              <a:avLst/>
            </a:prstGeom>
            <a:solidFill>
              <a:schemeClr val="accent1">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5</a:t>
              </a:r>
              <a:endParaRPr kumimoji="1" lang="en-US" altLang="zh-CN" sz="2400" dirty="0">
                <a:latin typeface="Arial" panose="020B0604020202020204" pitchFamily="34" charset="0"/>
                <a:cs typeface="Arial" panose="020B0604020202020204" pitchFamily="34" charset="0"/>
              </a:endParaRPr>
            </a:p>
          </p:txBody>
        </p:sp>
        <p:sp>
          <p:nvSpPr>
            <p:cNvPr id="16" name="Oval 16"/>
            <p:cNvSpPr>
              <a:spLocks noChangeArrowheads="1"/>
            </p:cNvSpPr>
            <p:nvPr/>
          </p:nvSpPr>
          <p:spPr bwMode="auto">
            <a:xfrm>
              <a:off x="7818755" y="5266242"/>
              <a:ext cx="342308" cy="322998"/>
            </a:xfrm>
            <a:prstGeom prst="ellipse">
              <a:avLst/>
            </a:prstGeom>
            <a:solidFill>
              <a:schemeClr val="accent6">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4</a:t>
              </a:r>
              <a:endParaRPr kumimoji="1" lang="en-US" altLang="zh-CN" sz="2400" dirty="0">
                <a:latin typeface="Arial" panose="020B0604020202020204" pitchFamily="34" charset="0"/>
                <a:cs typeface="Arial" panose="020B0604020202020204" pitchFamily="34" charset="0"/>
              </a:endParaRPr>
            </a:p>
          </p:txBody>
        </p:sp>
        <p:sp>
          <p:nvSpPr>
            <p:cNvPr id="17" name="Line 17"/>
            <p:cNvSpPr>
              <a:spLocks noChangeShapeType="1"/>
            </p:cNvSpPr>
            <p:nvPr/>
          </p:nvSpPr>
          <p:spPr bwMode="auto">
            <a:xfrm flipH="1">
              <a:off x="7205726" y="5427740"/>
              <a:ext cx="613028" cy="2879"/>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8" name="Line 17"/>
            <p:cNvSpPr>
              <a:spLocks noChangeShapeType="1"/>
            </p:cNvSpPr>
            <p:nvPr/>
          </p:nvSpPr>
          <p:spPr bwMode="auto">
            <a:xfrm>
              <a:off x="7013419" y="4758298"/>
              <a:ext cx="0" cy="50794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9" name="Line 17"/>
            <p:cNvSpPr>
              <a:spLocks noChangeShapeType="1"/>
            </p:cNvSpPr>
            <p:nvPr/>
          </p:nvSpPr>
          <p:spPr bwMode="auto">
            <a:xfrm flipV="1">
              <a:off x="8005987" y="4718571"/>
              <a:ext cx="0" cy="54165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0" name="Oval 10"/>
            <p:cNvSpPr>
              <a:spLocks noChangeArrowheads="1"/>
            </p:cNvSpPr>
            <p:nvPr/>
          </p:nvSpPr>
          <p:spPr bwMode="auto">
            <a:xfrm>
              <a:off x="7841924" y="3561185"/>
              <a:ext cx="342308" cy="322998"/>
            </a:xfrm>
            <a:prstGeom prst="ellipse">
              <a:avLst/>
            </a:prstGeom>
            <a:solidFill>
              <a:schemeClr val="accent1">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1</a:t>
              </a:r>
              <a:endParaRPr kumimoji="1" lang="en-US" altLang="zh-CN" sz="2400" dirty="0">
                <a:latin typeface="Arial" panose="020B0604020202020204" pitchFamily="34" charset="0"/>
                <a:cs typeface="Arial" panose="020B0604020202020204" pitchFamily="34" charset="0"/>
              </a:endParaRPr>
            </a:p>
          </p:txBody>
        </p:sp>
        <p:sp>
          <p:nvSpPr>
            <p:cNvPr id="21" name="Line 17"/>
            <p:cNvSpPr>
              <a:spLocks noChangeShapeType="1"/>
            </p:cNvSpPr>
            <p:nvPr/>
          </p:nvSpPr>
          <p:spPr bwMode="auto">
            <a:xfrm flipV="1">
              <a:off x="7013419" y="3864874"/>
              <a:ext cx="882781" cy="56631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2" name="Line 17"/>
            <p:cNvSpPr>
              <a:spLocks noChangeShapeType="1"/>
            </p:cNvSpPr>
            <p:nvPr/>
          </p:nvSpPr>
          <p:spPr bwMode="auto">
            <a:xfrm flipH="1" flipV="1">
              <a:off x="8005033" y="3884182"/>
              <a:ext cx="954" cy="51386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3" name="Line 17"/>
            <p:cNvSpPr>
              <a:spLocks noChangeShapeType="1"/>
            </p:cNvSpPr>
            <p:nvPr/>
          </p:nvSpPr>
          <p:spPr bwMode="auto">
            <a:xfrm>
              <a:off x="7104112" y="4718570"/>
              <a:ext cx="767011" cy="590205"/>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4" name="弧形 3"/>
            <p:cNvSpPr/>
            <p:nvPr/>
          </p:nvSpPr>
          <p:spPr>
            <a:xfrm>
              <a:off x="7661491" y="3852022"/>
              <a:ext cx="897393" cy="1577157"/>
            </a:xfrm>
            <a:prstGeom prst="arc">
              <a:avLst>
                <a:gd name="adj1" fmla="val 16200000"/>
                <a:gd name="adj2" fmla="val 511110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44516" y="114269"/>
            <a:ext cx="8229600" cy="1371600"/>
          </a:xfrm>
        </p:spPr>
        <p:txBody>
          <a:bodyPr/>
          <a:lstStyle/>
          <a:p>
            <a:r>
              <a:rPr lang="zh-CN" altLang="en-US" dirty="0"/>
              <a:t>解空间树</a:t>
            </a:r>
            <a:endParaRPr lang="zh-CN" altLang="en-US" dirty="0"/>
          </a:p>
        </p:txBody>
      </p:sp>
      <p:sp>
        <p:nvSpPr>
          <p:cNvPr id="56323" name="内容占位符 4"/>
          <p:cNvSpPr>
            <a:spLocks noGrp="1"/>
          </p:cNvSpPr>
          <p:nvPr>
            <p:ph idx="1"/>
          </p:nvPr>
        </p:nvSpPr>
        <p:spPr>
          <a:xfrm>
            <a:off x="752192" y="1235331"/>
            <a:ext cx="7739469" cy="2046287"/>
          </a:xfrm>
        </p:spPr>
        <p:txBody>
          <a:bodyPr>
            <a:normAutofit/>
          </a:bodyPr>
          <a:lstStyle/>
          <a:p>
            <a:pPr>
              <a:lnSpc>
                <a:spcPct val="100000"/>
              </a:lnSpc>
            </a:pPr>
            <a:r>
              <a:rPr lang="zh-CN" altLang="en-US" sz="2400" dirty="0"/>
              <a:t>考虑</a:t>
            </a:r>
            <a:r>
              <a:rPr lang="en-US" altLang="zh-CN" sz="2400" dirty="0"/>
              <a:t>n=4(4</a:t>
            </a:r>
            <a:r>
              <a:rPr lang="zh-CN" altLang="en-US" sz="2400" dirty="0"/>
              <a:t>个顶点</a:t>
            </a:r>
            <a:r>
              <a:rPr lang="en-US" altLang="zh-CN" sz="2400" dirty="0"/>
              <a:t>)</a:t>
            </a:r>
            <a:r>
              <a:rPr lang="zh-CN" altLang="en-US" sz="2400" dirty="0"/>
              <a:t>的连通图，</a:t>
            </a:r>
            <a:r>
              <a:rPr lang="en-US" altLang="zh-CN" sz="2400" dirty="0"/>
              <a:t>m=3(3</a:t>
            </a:r>
            <a:r>
              <a:rPr lang="zh-CN" altLang="en-US" sz="2400" dirty="0"/>
              <a:t>种颜色</a:t>
            </a:r>
            <a:r>
              <a:rPr lang="en-US" altLang="zh-CN" sz="2400" dirty="0"/>
              <a:t>)</a:t>
            </a:r>
            <a:endParaRPr lang="en-US" altLang="zh-CN" sz="2400" dirty="0"/>
          </a:p>
          <a:p>
            <a:pPr lvl="1">
              <a:lnSpc>
                <a:spcPct val="100000"/>
              </a:lnSpc>
            </a:pPr>
            <a:r>
              <a:rPr lang="en-US" altLang="zh-CN" dirty="0"/>
              <a:t>n</a:t>
            </a:r>
            <a:r>
              <a:rPr lang="zh-CN" altLang="en-US" dirty="0"/>
              <a:t>元组表示：</a:t>
            </a:r>
            <a:r>
              <a:rPr lang="en-US" altLang="zh-CN" dirty="0"/>
              <a:t>X=</a:t>
            </a:r>
            <a:r>
              <a:rPr kumimoji="1" lang="en-US" altLang="zh-CN" dirty="0"/>
              <a:t> (x</a:t>
            </a:r>
            <a:r>
              <a:rPr kumimoji="1" lang="en-US" altLang="zh-CN" baseline="-25000" dirty="0"/>
              <a:t>1</a:t>
            </a:r>
            <a:r>
              <a:rPr kumimoji="1" lang="en-US" altLang="zh-CN" dirty="0"/>
              <a:t>,..x</a:t>
            </a:r>
            <a:r>
              <a:rPr kumimoji="1" lang="en-US" altLang="zh-CN" baseline="-25000" dirty="0"/>
              <a:t>4</a:t>
            </a:r>
            <a:r>
              <a:rPr kumimoji="1" lang="en-US" altLang="zh-CN" dirty="0"/>
              <a:t>)</a:t>
            </a:r>
            <a:r>
              <a:rPr kumimoji="1" lang="zh-CN" altLang="en-US" dirty="0"/>
              <a:t>，</a:t>
            </a:r>
            <a:r>
              <a:rPr kumimoji="1" lang="en-US" altLang="zh-CN" dirty="0"/>
              <a:t> x</a:t>
            </a:r>
            <a:r>
              <a:rPr kumimoji="1" lang="en-US" altLang="zh-CN" baseline="-25000" dirty="0"/>
              <a:t>i</a:t>
            </a:r>
            <a:r>
              <a:rPr kumimoji="1" lang="zh-CN" altLang="en-US" dirty="0"/>
              <a:t>表示结点</a:t>
            </a:r>
            <a:r>
              <a:rPr kumimoji="1" lang="en-US" altLang="zh-CN" dirty="0" err="1"/>
              <a:t>i</a:t>
            </a:r>
            <a:r>
              <a:rPr kumimoji="1" lang="zh-CN" altLang="en-US" dirty="0"/>
              <a:t>的颜色。</a:t>
            </a:r>
            <a:endParaRPr kumimoji="1" lang="en-US" altLang="zh-CN" dirty="0"/>
          </a:p>
          <a:p>
            <a:pPr lvl="1">
              <a:lnSpc>
                <a:spcPct val="100000"/>
              </a:lnSpc>
            </a:pPr>
            <a:r>
              <a:rPr lang="zh-CN" altLang="en-US" dirty="0"/>
              <a:t>显式：</a:t>
            </a:r>
            <a:r>
              <a:rPr kumimoji="1" lang="en-US" altLang="zh-CN" dirty="0"/>
              <a:t> 1≤ x</a:t>
            </a:r>
            <a:r>
              <a:rPr kumimoji="1" lang="en-US" altLang="zh-CN" baseline="-25000" dirty="0"/>
              <a:t>i </a:t>
            </a:r>
            <a:r>
              <a:rPr kumimoji="1" lang="en-US" altLang="zh-CN" dirty="0"/>
              <a:t>≤3</a:t>
            </a:r>
            <a:r>
              <a:rPr kumimoji="1" lang="zh-CN" altLang="en-US" dirty="0"/>
              <a:t>。</a:t>
            </a:r>
            <a:endParaRPr kumimoji="1" lang="en-US" altLang="zh-CN" dirty="0"/>
          </a:p>
          <a:p>
            <a:pPr lvl="1">
              <a:lnSpc>
                <a:spcPct val="100000"/>
              </a:lnSpc>
            </a:pPr>
            <a:r>
              <a:rPr kumimoji="1" lang="zh-CN" altLang="en-US" dirty="0"/>
              <a:t>隐式：</a:t>
            </a:r>
            <a:r>
              <a:rPr kumimoji="1" lang="en-US" altLang="zh-CN" dirty="0"/>
              <a:t> </a:t>
            </a:r>
            <a:r>
              <a:rPr kumimoji="1" lang="zh-CN" altLang="en-US" dirty="0"/>
              <a:t>若结点</a:t>
            </a:r>
            <a:r>
              <a:rPr kumimoji="1" lang="en-US" altLang="zh-CN" dirty="0" err="1"/>
              <a:t>i</a:t>
            </a:r>
            <a:r>
              <a:rPr kumimoji="1" lang="zh-CN" altLang="en-US" dirty="0"/>
              <a:t>和</a:t>
            </a:r>
            <a:r>
              <a:rPr kumimoji="1" lang="en-US" altLang="zh-CN" dirty="0"/>
              <a:t>j</a:t>
            </a:r>
            <a:r>
              <a:rPr kumimoji="1" lang="zh-CN" altLang="en-US" dirty="0"/>
              <a:t>之间有边存在，则</a:t>
            </a:r>
            <a:r>
              <a:rPr kumimoji="1" lang="en-US" altLang="zh-CN" dirty="0"/>
              <a:t>x</a:t>
            </a:r>
            <a:r>
              <a:rPr kumimoji="1" lang="en-US" altLang="zh-CN" baseline="-25000" dirty="0"/>
              <a:t>i </a:t>
            </a:r>
            <a:r>
              <a:rPr kumimoji="1" lang="zh-CN" altLang="en-US" dirty="0"/>
              <a:t>≠</a:t>
            </a:r>
            <a:r>
              <a:rPr kumimoji="1" lang="en-US" altLang="zh-CN" dirty="0" err="1"/>
              <a:t>x</a:t>
            </a:r>
            <a:r>
              <a:rPr kumimoji="1" lang="en-US" altLang="zh-CN" baseline="-25000" dirty="0" err="1"/>
              <a:t>j</a:t>
            </a:r>
            <a:r>
              <a:rPr kumimoji="1" lang="zh-CN" altLang="en-US" baseline="-25000" dirty="0"/>
              <a:t>。</a:t>
            </a:r>
            <a:endParaRPr lang="zh-CN" altLang="en-US" dirty="0"/>
          </a:p>
        </p:txBody>
      </p:sp>
      <p:grpSp>
        <p:nvGrpSpPr>
          <p:cNvPr id="107" name="组合 106"/>
          <p:cNvGrpSpPr/>
          <p:nvPr/>
        </p:nvGrpSpPr>
        <p:grpSpPr bwMode="auto">
          <a:xfrm>
            <a:off x="1271464" y="3140968"/>
            <a:ext cx="8704933" cy="3214687"/>
            <a:chOff x="439038" y="1643050"/>
            <a:chExt cx="8704962" cy="3214710"/>
          </a:xfrm>
        </p:grpSpPr>
        <p:grpSp>
          <p:nvGrpSpPr>
            <p:cNvPr id="108" name="组合 231"/>
            <p:cNvGrpSpPr/>
            <p:nvPr/>
          </p:nvGrpSpPr>
          <p:grpSpPr bwMode="auto">
            <a:xfrm>
              <a:off x="951049" y="1643050"/>
              <a:ext cx="8192951" cy="3214710"/>
              <a:chOff x="222407" y="357166"/>
              <a:chExt cx="8192951" cy="3214710"/>
            </a:xfrm>
          </p:grpSpPr>
          <p:sp>
            <p:nvSpPr>
              <p:cNvPr id="110" name="Line 85"/>
              <p:cNvSpPr>
                <a:spLocks noChangeShapeType="1"/>
              </p:cNvSpPr>
              <p:nvPr/>
            </p:nvSpPr>
            <p:spPr bwMode="auto">
              <a:xfrm flipH="1">
                <a:off x="1214414" y="1500174"/>
                <a:ext cx="1547830" cy="92869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1" name="Line 86"/>
              <p:cNvSpPr>
                <a:spLocks noChangeShapeType="1"/>
              </p:cNvSpPr>
              <p:nvPr/>
            </p:nvSpPr>
            <p:spPr bwMode="auto">
              <a:xfrm>
                <a:off x="2781294" y="1500174"/>
                <a:ext cx="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7"/>
              <p:cNvSpPr>
                <a:spLocks noChangeShapeType="1"/>
              </p:cNvSpPr>
              <p:nvPr/>
            </p:nvSpPr>
            <p:spPr bwMode="auto">
              <a:xfrm>
                <a:off x="2800344" y="1500174"/>
                <a:ext cx="1628780" cy="92869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3" name="Text Box 88"/>
              <p:cNvSpPr txBox="1">
                <a:spLocks noChangeArrowheads="1"/>
              </p:cNvSpPr>
              <p:nvPr/>
            </p:nvSpPr>
            <p:spPr bwMode="auto">
              <a:xfrm>
                <a:off x="1676394" y="1709724"/>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b="1">
                  <a:latin typeface="Times New Roman" panose="02020603050405020304" pitchFamily="18" charset="0"/>
                </a:endParaRPr>
              </a:p>
            </p:txBody>
          </p:sp>
          <p:sp>
            <p:nvSpPr>
              <p:cNvPr id="114" name="Text Box 89"/>
              <p:cNvSpPr txBox="1">
                <a:spLocks noChangeArrowheads="1"/>
              </p:cNvSpPr>
              <p:nvPr/>
            </p:nvSpPr>
            <p:spPr bwMode="auto">
              <a:xfrm>
                <a:off x="2495544" y="1690674"/>
                <a:ext cx="26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2</a:t>
                </a:r>
                <a:endParaRPr lang="en-US" altLang="zh-CN">
                  <a:cs typeface="Arial" panose="020B0604020202020204" pitchFamily="34" charset="0"/>
                </a:endParaRPr>
              </a:p>
            </p:txBody>
          </p:sp>
          <p:sp>
            <p:nvSpPr>
              <p:cNvPr id="115" name="Text Box 90"/>
              <p:cNvSpPr txBox="1">
                <a:spLocks noChangeArrowheads="1"/>
              </p:cNvSpPr>
              <p:nvPr/>
            </p:nvSpPr>
            <p:spPr bwMode="auto">
              <a:xfrm>
                <a:off x="3143240" y="1702346"/>
                <a:ext cx="26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cs typeface="Arial" panose="020B0604020202020204" pitchFamily="34" charset="0"/>
                  </a:rPr>
                  <a:t>3</a:t>
                </a:r>
                <a:endParaRPr lang="en-US" altLang="zh-CN">
                  <a:cs typeface="Arial" panose="020B0604020202020204" pitchFamily="34" charset="0"/>
                </a:endParaRPr>
              </a:p>
            </p:txBody>
          </p:sp>
          <p:sp>
            <p:nvSpPr>
              <p:cNvPr id="116" name="Line 106"/>
              <p:cNvSpPr>
                <a:spLocks noChangeShapeType="1"/>
              </p:cNvSpPr>
              <p:nvPr/>
            </p:nvSpPr>
            <p:spPr bwMode="auto">
              <a:xfrm flipH="1">
                <a:off x="2857488" y="460502"/>
                <a:ext cx="1957732" cy="96823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7" name="Line 108"/>
              <p:cNvSpPr>
                <a:spLocks noChangeShapeType="1"/>
              </p:cNvSpPr>
              <p:nvPr/>
            </p:nvSpPr>
            <p:spPr bwMode="auto">
              <a:xfrm>
                <a:off x="4925086" y="463401"/>
                <a:ext cx="2781300" cy="8953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8" name="Text Box 110"/>
              <p:cNvSpPr txBox="1">
                <a:spLocks noChangeArrowheads="1"/>
              </p:cNvSpPr>
              <p:nvPr/>
            </p:nvSpPr>
            <p:spPr bwMode="auto">
              <a:xfrm>
                <a:off x="2667000" y="781050"/>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b="1">
                  <a:latin typeface="Times New Roman" panose="02020603050405020304" pitchFamily="18" charset="0"/>
                </a:endParaRPr>
              </a:p>
            </p:txBody>
          </p:sp>
          <p:sp>
            <p:nvSpPr>
              <p:cNvPr id="119" name="Text Box 118"/>
              <p:cNvSpPr txBox="1">
                <a:spLocks noChangeArrowheads="1"/>
              </p:cNvSpPr>
              <p:nvPr/>
            </p:nvSpPr>
            <p:spPr bwMode="auto">
              <a:xfrm>
                <a:off x="2841292" y="770332"/>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cs typeface="Arial" panose="020B0604020202020204" pitchFamily="34" charset="0"/>
                  </a:rPr>
                  <a:t>x[1]=1</a:t>
                </a:r>
                <a:endParaRPr lang="en-US" altLang="zh-CN" dirty="0">
                  <a:cs typeface="Arial" panose="020B0604020202020204" pitchFamily="34" charset="0"/>
                </a:endParaRPr>
              </a:p>
            </p:txBody>
          </p:sp>
          <p:sp>
            <p:nvSpPr>
              <p:cNvPr id="120" name="Text Box 118"/>
              <p:cNvSpPr txBox="1">
                <a:spLocks noChangeArrowheads="1"/>
              </p:cNvSpPr>
              <p:nvPr/>
            </p:nvSpPr>
            <p:spPr bwMode="auto">
              <a:xfrm>
                <a:off x="1219193" y="1678048"/>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cs typeface="Arial" panose="020B0604020202020204" pitchFamily="34" charset="0"/>
                  </a:rPr>
                  <a:t>x[2]=1</a:t>
                </a:r>
                <a:endParaRPr lang="en-US" altLang="zh-CN" dirty="0">
                  <a:cs typeface="Arial" panose="020B0604020202020204" pitchFamily="34" charset="0"/>
                </a:endParaRPr>
              </a:p>
            </p:txBody>
          </p:sp>
          <p:cxnSp>
            <p:nvCxnSpPr>
              <p:cNvPr id="121" name="直接连接符 21"/>
              <p:cNvCxnSpPr>
                <a:cxnSpLocks noChangeShapeType="1"/>
              </p:cNvCxnSpPr>
              <p:nvPr/>
            </p:nvCxnSpPr>
            <p:spPr bwMode="auto">
              <a:xfrm rot="5400000">
                <a:off x="4462470" y="911069"/>
                <a:ext cx="823898"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22" name="Text Box 118"/>
              <p:cNvSpPr txBox="1">
                <a:spLocks noChangeArrowheads="1"/>
              </p:cNvSpPr>
              <p:nvPr/>
            </p:nvSpPr>
            <p:spPr bwMode="auto">
              <a:xfrm>
                <a:off x="4786314" y="700033"/>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cs typeface="Arial" panose="020B0604020202020204" pitchFamily="34" charset="0"/>
                  </a:rPr>
                  <a:t>x[1]=2</a:t>
                </a:r>
                <a:endParaRPr lang="en-US" altLang="zh-CN" dirty="0">
                  <a:cs typeface="Arial" panose="020B0604020202020204" pitchFamily="34" charset="0"/>
                </a:endParaRPr>
              </a:p>
            </p:txBody>
          </p:sp>
          <p:sp>
            <p:nvSpPr>
              <p:cNvPr id="123" name="Text Box 118"/>
              <p:cNvSpPr txBox="1">
                <a:spLocks noChangeArrowheads="1"/>
              </p:cNvSpPr>
              <p:nvPr/>
            </p:nvSpPr>
            <p:spPr bwMode="auto">
              <a:xfrm>
                <a:off x="6387661" y="638137"/>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cs typeface="Arial" panose="020B0604020202020204" pitchFamily="34" charset="0"/>
                  </a:rPr>
                  <a:t>x[1]=3</a:t>
                </a:r>
                <a:endParaRPr lang="en-US" altLang="zh-CN" dirty="0">
                  <a:cs typeface="Arial" panose="020B0604020202020204" pitchFamily="34" charset="0"/>
                </a:endParaRPr>
              </a:p>
            </p:txBody>
          </p:sp>
          <p:sp>
            <p:nvSpPr>
              <p:cNvPr id="124" name="椭圆 24"/>
              <p:cNvSpPr>
                <a:spLocks noChangeArrowheads="1"/>
              </p:cNvSpPr>
              <p:nvPr/>
            </p:nvSpPr>
            <p:spPr bwMode="auto">
              <a:xfrm>
                <a:off x="2714612" y="135729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25" name="椭圆 25"/>
              <p:cNvSpPr>
                <a:spLocks noChangeArrowheads="1"/>
              </p:cNvSpPr>
              <p:nvPr/>
            </p:nvSpPr>
            <p:spPr bwMode="auto">
              <a:xfrm>
                <a:off x="4786314" y="357166"/>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nvGrpSpPr>
              <p:cNvPr id="126" name="组合 175"/>
              <p:cNvGrpSpPr/>
              <p:nvPr/>
            </p:nvGrpSpPr>
            <p:grpSpPr bwMode="auto">
              <a:xfrm>
                <a:off x="357158" y="2428868"/>
                <a:ext cx="1608297" cy="1143008"/>
                <a:chOff x="714348" y="2428868"/>
                <a:chExt cx="1608297" cy="1143008"/>
              </a:xfrm>
            </p:grpSpPr>
            <p:sp>
              <p:nvSpPr>
                <p:cNvPr id="182"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3"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4"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85" name="直接连接符 85"/>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86" name="椭圆 8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87" name="Line 85"/>
                <p:cNvSpPr>
                  <a:spLocks noChangeShapeType="1"/>
                </p:cNvSpPr>
                <p:nvPr/>
              </p:nvSpPr>
              <p:spPr bwMode="auto">
                <a:xfrm flipH="1">
                  <a:off x="785785" y="3041898"/>
                  <a:ext cx="170954"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9" name="椭圆 8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0" name="椭圆 9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1" name="椭圆 9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92" name="直接连接符 92"/>
                <p:cNvCxnSpPr>
                  <a:cxnSpLocks noChangeShapeType="1"/>
                </p:cNvCxnSpPr>
                <p:nvPr/>
              </p:nvCxnSpPr>
              <p:spPr bwMode="auto">
                <a:xfrm rot="5400000">
                  <a:off x="785820"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93" name="椭圆 9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4"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95" name="椭圆 9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6" name="椭圆 9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7" name="椭圆 9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98" name="直接连接符 98"/>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99"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0"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1" name="椭圆 10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2" name="椭圆 10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3" name="椭圆 10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204" name="直接连接符 104"/>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205" name="椭圆 10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6" name="椭圆 10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grpSp>
            <p:nvGrpSpPr>
              <p:cNvPr id="127" name="组合 176"/>
              <p:cNvGrpSpPr/>
              <p:nvPr/>
            </p:nvGrpSpPr>
            <p:grpSpPr bwMode="auto">
              <a:xfrm>
                <a:off x="1963571" y="2428868"/>
                <a:ext cx="1608297" cy="1143008"/>
                <a:chOff x="714348" y="2428868"/>
                <a:chExt cx="1608297" cy="1143008"/>
              </a:xfrm>
            </p:grpSpPr>
            <p:sp>
              <p:nvSpPr>
                <p:cNvPr id="157"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8"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9"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60" name="直接连接符 60"/>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61" name="椭圆 61"/>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2" name="Line 85"/>
                <p:cNvSpPr>
                  <a:spLocks noChangeShapeType="1"/>
                </p:cNvSpPr>
                <p:nvPr/>
              </p:nvSpPr>
              <p:spPr bwMode="auto">
                <a:xfrm flipH="1">
                  <a:off x="785785" y="3041898"/>
                  <a:ext cx="212430"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63"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64" name="椭圆 64"/>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5" name="椭圆 65"/>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6" name="椭圆 66"/>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67" name="直接连接符 67"/>
                <p:cNvCxnSpPr>
                  <a:cxnSpLocks noChangeShapeType="1"/>
                  <a:stCxn id="168" idx="4"/>
                </p:cNvCxnSpPr>
                <p:nvPr/>
              </p:nvCxnSpPr>
              <p:spPr bwMode="auto">
                <a:xfrm flipH="1">
                  <a:off x="963439" y="3071811"/>
                  <a:ext cx="36661" cy="359999"/>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68" name="椭圆 68"/>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9"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0" name="椭圆 70"/>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1" name="椭圆 71"/>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2" name="椭圆 72"/>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73" name="直接连接符 73"/>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74"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5"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6" name="椭圆 76"/>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7" name="椭圆 77"/>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8" name="椭圆 78"/>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79" name="直接连接符 79"/>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80" name="椭圆 80"/>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81" name="椭圆 81"/>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grpSp>
            <p:nvGrpSpPr>
              <p:cNvPr id="128" name="组合 202"/>
              <p:cNvGrpSpPr/>
              <p:nvPr/>
            </p:nvGrpSpPr>
            <p:grpSpPr bwMode="auto">
              <a:xfrm>
                <a:off x="3643306" y="2428868"/>
                <a:ext cx="1608297" cy="1143008"/>
                <a:chOff x="714348" y="2428868"/>
                <a:chExt cx="1608297" cy="1143008"/>
              </a:xfrm>
            </p:grpSpPr>
            <p:sp>
              <p:nvSpPr>
                <p:cNvPr id="132"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4"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35" name="直接连接符 35"/>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36" name="椭圆 3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37" name="Line 85"/>
                <p:cNvSpPr>
                  <a:spLocks noChangeShapeType="1"/>
                </p:cNvSpPr>
                <p:nvPr/>
              </p:nvSpPr>
              <p:spPr bwMode="auto">
                <a:xfrm flipH="1">
                  <a:off x="785786" y="3041898"/>
                  <a:ext cx="174775"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 name="椭圆 3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0" name="椭圆 4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1" name="椭圆 4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42" name="直接连接符 42"/>
                <p:cNvCxnSpPr>
                  <a:cxnSpLocks noChangeShapeType="1"/>
                </p:cNvCxnSpPr>
                <p:nvPr/>
              </p:nvCxnSpPr>
              <p:spPr bwMode="auto">
                <a:xfrm rot="5400000">
                  <a:off x="785820"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43" name="椭圆 4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4"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5" name="椭圆 4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6" name="椭圆 4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7" name="椭圆 4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48" name="直接连接符 48"/>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49"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1" name="椭圆 5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2" name="椭圆 5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3" name="椭圆 5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54" name="直接连接符 54"/>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55" name="椭圆 5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6" name="椭圆 5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sp>
            <p:nvSpPr>
              <p:cNvPr id="129" name="Text Box 118"/>
              <p:cNvSpPr txBox="1">
                <a:spLocks noChangeArrowheads="1"/>
              </p:cNvSpPr>
              <p:nvPr/>
            </p:nvSpPr>
            <p:spPr bwMode="auto">
              <a:xfrm>
                <a:off x="4429124" y="1214422"/>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30" name="Text Box 118"/>
              <p:cNvSpPr txBox="1">
                <a:spLocks noChangeArrowheads="1"/>
              </p:cNvSpPr>
              <p:nvPr/>
            </p:nvSpPr>
            <p:spPr bwMode="auto">
              <a:xfrm>
                <a:off x="7500958" y="1285860"/>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31" name="Text Box 118"/>
              <p:cNvSpPr txBox="1">
                <a:spLocks noChangeArrowheads="1"/>
              </p:cNvSpPr>
              <p:nvPr/>
            </p:nvSpPr>
            <p:spPr bwMode="auto">
              <a:xfrm>
                <a:off x="222407" y="2396565"/>
                <a:ext cx="9144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cs typeface="Arial" panose="020B0604020202020204" pitchFamily="34" charset="0"/>
                  </a:rPr>
                  <a:t>x[3]=1</a:t>
                </a:r>
                <a:endParaRPr lang="en-US" altLang="zh-CN" dirty="0">
                  <a:cs typeface="Arial" panose="020B0604020202020204" pitchFamily="34" charset="0"/>
                </a:endParaRPr>
              </a:p>
            </p:txBody>
          </p:sp>
        </p:grpSp>
        <p:sp>
          <p:nvSpPr>
            <p:cNvPr id="109" name="TextBox 9"/>
            <p:cNvSpPr txBox="1">
              <a:spLocks noChangeArrowheads="1"/>
            </p:cNvSpPr>
            <p:nvPr/>
          </p:nvSpPr>
          <p:spPr bwMode="auto">
            <a:xfrm>
              <a:off x="439038" y="4327782"/>
              <a:ext cx="785818" cy="33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dirty="0"/>
                <a:t>X[4]=1</a:t>
              </a:r>
              <a:endParaRPr lang="zh-CN" altLang="en-US" sz="1600" dirty="0"/>
            </a:p>
          </p:txBody>
        </p:sp>
      </p:grpSp>
      <p:grpSp>
        <p:nvGrpSpPr>
          <p:cNvPr id="3" name="组合 2"/>
          <p:cNvGrpSpPr/>
          <p:nvPr/>
        </p:nvGrpSpPr>
        <p:grpSpPr>
          <a:xfrm>
            <a:off x="8265591" y="1471745"/>
            <a:ext cx="1627436" cy="1368946"/>
            <a:chOff x="8265591" y="1471745"/>
            <a:chExt cx="1627436" cy="1368946"/>
          </a:xfrm>
        </p:grpSpPr>
        <p:sp>
          <p:nvSpPr>
            <p:cNvPr id="209" name="Oval 10"/>
            <p:cNvSpPr>
              <a:spLocks noChangeArrowheads="1"/>
            </p:cNvSpPr>
            <p:nvPr/>
          </p:nvSpPr>
          <p:spPr bwMode="auto">
            <a:xfrm>
              <a:off x="8265591" y="1507829"/>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211" name="Oval 16"/>
            <p:cNvSpPr>
              <a:spLocks noChangeArrowheads="1"/>
            </p:cNvSpPr>
            <p:nvPr/>
          </p:nvSpPr>
          <p:spPr bwMode="auto">
            <a:xfrm>
              <a:off x="9480376" y="1471745"/>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212" name="Line 17"/>
            <p:cNvSpPr>
              <a:spLocks noChangeShapeType="1"/>
            </p:cNvSpPr>
            <p:nvPr/>
          </p:nvSpPr>
          <p:spPr bwMode="auto">
            <a:xfrm flipV="1">
              <a:off x="8678242" y="1679354"/>
              <a:ext cx="802134" cy="1501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3" name="Oval 10"/>
            <p:cNvSpPr>
              <a:spLocks noChangeArrowheads="1"/>
            </p:cNvSpPr>
            <p:nvPr/>
          </p:nvSpPr>
          <p:spPr bwMode="auto">
            <a:xfrm>
              <a:off x="8300790" y="2460666"/>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sp>
          <p:nvSpPr>
            <p:cNvPr id="215" name="Oval 16"/>
            <p:cNvSpPr>
              <a:spLocks noChangeArrowheads="1"/>
            </p:cNvSpPr>
            <p:nvPr/>
          </p:nvSpPr>
          <p:spPr bwMode="auto">
            <a:xfrm>
              <a:off x="9452445" y="2467612"/>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a:t>
              </a:r>
              <a:endParaRPr kumimoji="1" lang="en-US" altLang="zh-CN" sz="2000" dirty="0">
                <a:latin typeface="Arial" panose="020B0604020202020204" pitchFamily="34" charset="0"/>
                <a:cs typeface="Arial" panose="020B0604020202020204" pitchFamily="34" charset="0"/>
              </a:endParaRPr>
            </a:p>
          </p:txBody>
        </p:sp>
        <p:sp>
          <p:nvSpPr>
            <p:cNvPr id="216" name="Line 17"/>
            <p:cNvSpPr>
              <a:spLocks noChangeShapeType="1"/>
            </p:cNvSpPr>
            <p:nvPr/>
          </p:nvSpPr>
          <p:spPr bwMode="auto">
            <a:xfrm flipH="1">
              <a:off x="8713440" y="2654150"/>
              <a:ext cx="739004" cy="3325"/>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1" name="Line 17"/>
            <p:cNvSpPr>
              <a:spLocks noChangeShapeType="1"/>
            </p:cNvSpPr>
            <p:nvPr/>
          </p:nvSpPr>
          <p:spPr bwMode="auto">
            <a:xfrm>
              <a:off x="8481615" y="1880909"/>
              <a:ext cx="0" cy="58670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2" name="Line 17"/>
            <p:cNvSpPr>
              <a:spLocks noChangeShapeType="1"/>
            </p:cNvSpPr>
            <p:nvPr/>
          </p:nvSpPr>
          <p:spPr bwMode="auto">
            <a:xfrm flipV="1">
              <a:off x="9678153" y="1835023"/>
              <a:ext cx="0" cy="625643"/>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sp>
        <p:nvSpPr>
          <p:cNvPr id="22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ox(in)">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64809"/>
            <a:ext cx="10515600" cy="1131382"/>
          </a:xfrm>
        </p:spPr>
        <p:txBody>
          <a:bodyPr/>
          <a:lstStyle/>
          <a:p>
            <a:r>
              <a:rPr lang="zh-CN" altLang="en-US" dirty="0"/>
              <a:t>算法</a:t>
            </a:r>
            <a:r>
              <a:rPr lang="en-US" altLang="zh-CN" dirty="0"/>
              <a:t>7.7 </a:t>
            </a:r>
            <a:r>
              <a:rPr lang="zh-CN" altLang="en-US" dirty="0"/>
              <a:t>回溯法求解图着色判定问题</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矩形 4"/>
          <p:cNvSpPr/>
          <p:nvPr/>
        </p:nvSpPr>
        <p:spPr>
          <a:xfrm>
            <a:off x="839416" y="960115"/>
            <a:ext cx="10371584" cy="5632311"/>
          </a:xfrm>
          <a:prstGeom prst="rect">
            <a:avLst/>
          </a:prstGeom>
        </p:spPr>
        <p:txBody>
          <a:bodyPr wrap="square">
            <a:spAutoFit/>
          </a:bodyPr>
          <a:lstStyle/>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MCOLORING(</a:t>
            </a:r>
            <a:r>
              <a:rPr lang="en-US" altLang="zh-CN" sz="2400" dirty="0" err="1">
                <a:latin typeface="Arial" panose="020B0604020202020204" pitchFamily="34" charset="0"/>
                <a:ea typeface="幼圆" panose="02010509060101010101" pitchFamily="49" charset="-122"/>
                <a:cs typeface="Arial" panose="020B0604020202020204" pitchFamily="34" charset="0"/>
              </a:rPr>
              <a:t>V,E,C,n,m</a:t>
            </a:r>
            <a:r>
              <a:rPr lang="en-US" altLang="zh-CN" sz="2400" dirty="0">
                <a:latin typeface="Arial" panose="020B0604020202020204" pitchFamily="34" charset="0"/>
                <a:ea typeface="幼圆" panose="02010509060101010101" pitchFamily="49" charset="-122"/>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图</a:t>
            </a:r>
            <a:r>
              <a:rPr lang="en-US" altLang="zh-CN" sz="2400" dirty="0">
                <a:latin typeface="Arial" panose="020B0604020202020204" pitchFamily="34" charset="0"/>
                <a:ea typeface="幼圆" panose="02010509060101010101" pitchFamily="49" charset="-122"/>
                <a:cs typeface="Arial" panose="020B0604020202020204" pitchFamily="34" charset="0"/>
              </a:rPr>
              <a:t>G=(V,E),n</a:t>
            </a:r>
            <a:r>
              <a:rPr lang="zh-CN" altLang="en-US" sz="2400" dirty="0">
                <a:latin typeface="Arial" panose="020B0604020202020204" pitchFamily="34" charset="0"/>
                <a:ea typeface="幼圆" panose="02010509060101010101" pitchFamily="49" charset="-122"/>
                <a:cs typeface="Arial" panose="020B0604020202020204" pitchFamily="34" charset="0"/>
              </a:rPr>
              <a:t>个顶点，</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种颜色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C(1:n) ← 0;</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k ← 1 //C</a:t>
            </a:r>
            <a:r>
              <a:rPr lang="zh-CN" altLang="en-US" sz="2400" dirty="0">
                <a:latin typeface="Arial" panose="020B0604020202020204" pitchFamily="34" charset="0"/>
                <a:ea typeface="幼圆" panose="02010509060101010101" pitchFamily="49" charset="-122"/>
                <a:cs typeface="Arial" panose="020B0604020202020204" pitchFamily="34" charset="0"/>
              </a:rPr>
              <a:t>记录决策序列，从第一个顶点开始</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while (k≥1)</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C(k) ← C(k) +1</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while (not </a:t>
            </a:r>
            <a:r>
              <a:rPr lang="en-US" altLang="zh-CN" sz="2400" u="sng" dirty="0">
                <a:solidFill>
                  <a:srgbClr val="FF0000"/>
                </a:solidFill>
                <a:latin typeface="Arial" panose="020B0604020202020204" pitchFamily="34" charset="0"/>
                <a:ea typeface="幼圆" panose="02010509060101010101" pitchFamily="49" charset="-122"/>
                <a:cs typeface="Arial" panose="020B0604020202020204" pitchFamily="34" charset="0"/>
              </a:rPr>
              <a:t>OK(k)</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and C(k)≤m) do C(k) ← C(k) +1 repeat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C(k) ≤ m then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k=n then print(C);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true  </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全部着色</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打印</a:t>
            </a:r>
            <a:r>
              <a:rPr lang="en-US" altLang="zh-CN" sz="2400" dirty="0">
                <a:latin typeface="Arial" panose="020B0604020202020204" pitchFamily="34" charset="0"/>
                <a:ea typeface="幼圆" panose="02010509060101010101" pitchFamily="49" charset="-122"/>
                <a:cs typeface="Arial" panose="020B0604020202020204" pitchFamily="34" charset="0"/>
              </a:rPr>
              <a:t>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C(k) ← 0  //</a:t>
            </a:r>
            <a:r>
              <a:rPr lang="zh-CN" altLang="en-US" sz="2400" dirty="0">
                <a:latin typeface="Arial" panose="020B0604020202020204" pitchFamily="34" charset="0"/>
                <a:ea typeface="幼圆" panose="02010509060101010101" pitchFamily="49" charset="-122"/>
                <a:cs typeface="Arial" panose="020B0604020202020204" pitchFamily="34" charset="0"/>
              </a:rPr>
              <a:t>准备为下一个顶点着色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endif</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a:t>
            </a:r>
            <a:r>
              <a:rPr lang="zh-CN" altLang="en-US" sz="2400" dirty="0">
                <a:latin typeface="Arial" panose="020B0604020202020204" pitchFamily="34" charset="0"/>
                <a:ea typeface="幼圆" panose="02010509060101010101" pitchFamily="49" charset="-122"/>
                <a:cs typeface="Arial" panose="020B0604020202020204" pitchFamily="34" charset="0"/>
              </a:rPr>
              <a:t>顶点</a:t>
            </a:r>
            <a:r>
              <a:rPr lang="en-US" altLang="zh-CN" sz="2400" dirty="0">
                <a:latin typeface="Arial" panose="020B0604020202020204" pitchFamily="34" charset="0"/>
                <a:ea typeface="幼圆" panose="02010509060101010101" pitchFamily="49" charset="-122"/>
                <a:cs typeface="Arial" panose="020B0604020202020204" pitchFamily="34" charset="0"/>
              </a:rPr>
              <a:t>k</a:t>
            </a:r>
            <a:r>
              <a:rPr lang="zh-CN" altLang="en-US" sz="2400" dirty="0">
                <a:latin typeface="Arial" panose="020B0604020202020204" pitchFamily="34" charset="0"/>
                <a:ea typeface="幼圆" panose="02010509060101010101" pitchFamily="49" charset="-122"/>
                <a:cs typeface="Arial" panose="020B0604020202020204" pitchFamily="34" charset="0"/>
              </a:rPr>
              <a:t>无法着色，回溯</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endif</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endPar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Repeat //k=0</a:t>
            </a:r>
            <a:r>
              <a:rPr lang="zh-CN" altLang="en-US" sz="2400" dirty="0">
                <a:latin typeface="Arial" panose="020B0604020202020204" pitchFamily="34" charset="0"/>
                <a:ea typeface="幼圆" panose="02010509060101010101" pitchFamily="49" charset="-122"/>
                <a:cs typeface="Arial" panose="020B0604020202020204" pitchFamily="34" charset="0"/>
              </a:rPr>
              <a:t>表示整颗树遍历完毕</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false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END MCOLORING</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9" name="Rectangle 6"/>
          <p:cNvSpPr>
            <a:spLocks noChangeArrowheads="1"/>
          </p:cNvSpPr>
          <p:nvPr/>
        </p:nvSpPr>
        <p:spPr bwMode="auto">
          <a:xfrm>
            <a:off x="1991544" y="3573016"/>
            <a:ext cx="4320480" cy="1080120"/>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767408" y="227965"/>
            <a:ext cx="8229600" cy="1371600"/>
          </a:xfrm>
        </p:spPr>
        <p:txBody>
          <a:bodyPr/>
          <a:lstStyle/>
          <a:p>
            <a:r>
              <a:rPr lang="zh-CN" altLang="en-US" dirty="0"/>
              <a:t>算法</a:t>
            </a:r>
            <a:r>
              <a:rPr lang="en-US" altLang="zh-CN" dirty="0"/>
              <a:t>7.8 </a:t>
            </a:r>
            <a:r>
              <a:rPr lang="zh-CN" altLang="en-US" dirty="0"/>
              <a:t>判断顶点</a:t>
            </a:r>
            <a:r>
              <a:rPr lang="en-US" altLang="zh-CN" dirty="0"/>
              <a:t>k</a:t>
            </a:r>
            <a:r>
              <a:rPr lang="zh-CN" altLang="en-US" dirty="0"/>
              <a:t>的着色是否合法</a:t>
            </a:r>
            <a:endParaRPr lang="zh-CN" altLang="en-US" dirty="0"/>
          </a:p>
        </p:txBody>
      </p:sp>
      <p:sp>
        <p:nvSpPr>
          <p:cNvPr id="4" name="Text Box 4"/>
          <p:cNvSpPr txBox="1">
            <a:spLocks noChangeArrowheads="1"/>
          </p:cNvSpPr>
          <p:nvPr/>
        </p:nvSpPr>
        <p:spPr bwMode="auto">
          <a:xfrm>
            <a:off x="883295" y="1484784"/>
            <a:ext cx="79978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OK( k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int</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k</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1</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while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&lt;k)  do</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if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和</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k</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之间有边存在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and C(</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)=C(k))</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then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false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endif</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 i+1</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repeat   </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true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end  OK</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0009"/>
            <a:ext cx="10515600" cy="1325563"/>
          </a:xfrm>
        </p:spPr>
        <p:txBody>
          <a:bodyPr/>
          <a:lstStyle/>
          <a:p>
            <a:r>
              <a:rPr lang="zh-CN" altLang="en-US" dirty="0"/>
              <a:t>实例分析</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grpSp>
        <p:nvGrpSpPr>
          <p:cNvPr id="5" name="组合 84"/>
          <p:cNvGrpSpPr/>
          <p:nvPr/>
        </p:nvGrpSpPr>
        <p:grpSpPr bwMode="auto">
          <a:xfrm>
            <a:off x="6485322" y="1738188"/>
            <a:ext cx="3762133" cy="4295178"/>
            <a:chOff x="2452127" y="861998"/>
            <a:chExt cx="4452897" cy="5134004"/>
          </a:xfrm>
        </p:grpSpPr>
        <p:sp>
          <p:nvSpPr>
            <p:cNvPr id="14" name="Text Box 40"/>
            <p:cNvSpPr txBox="1">
              <a:spLocks noChangeArrowheads="1"/>
            </p:cNvSpPr>
            <p:nvPr/>
          </p:nvSpPr>
          <p:spPr bwMode="auto">
            <a:xfrm>
              <a:off x="3969533" y="1063335"/>
              <a:ext cx="107632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A=1</a:t>
              </a:r>
              <a:endParaRPr kumimoji="1" lang="en-US" altLang="zh-CN" sz="2000" dirty="0">
                <a:cs typeface="Arial" panose="020B0604020202020204" pitchFamily="34" charset="0"/>
              </a:endParaRPr>
            </a:p>
          </p:txBody>
        </p:sp>
        <p:sp>
          <p:nvSpPr>
            <p:cNvPr id="17" name="Text Box 40"/>
            <p:cNvSpPr txBox="1">
              <a:spLocks noChangeArrowheads="1"/>
            </p:cNvSpPr>
            <p:nvPr/>
          </p:nvSpPr>
          <p:spPr bwMode="auto">
            <a:xfrm>
              <a:off x="4071934" y="1928802"/>
              <a:ext cx="126205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B=2</a:t>
              </a:r>
              <a:endParaRPr kumimoji="1" lang="en-US" altLang="zh-CN" sz="2000" dirty="0">
                <a:cs typeface="Arial" panose="020B0604020202020204" pitchFamily="34" charset="0"/>
              </a:endParaRPr>
            </a:p>
          </p:txBody>
        </p:sp>
        <p:sp>
          <p:nvSpPr>
            <p:cNvPr id="18" name="Text Box 40"/>
            <p:cNvSpPr txBox="1">
              <a:spLocks noChangeArrowheads="1"/>
            </p:cNvSpPr>
            <p:nvPr/>
          </p:nvSpPr>
          <p:spPr bwMode="auto">
            <a:xfrm>
              <a:off x="2749742" y="1772673"/>
              <a:ext cx="1211215"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B=1</a:t>
              </a:r>
              <a:endParaRPr kumimoji="1" lang="en-US" altLang="zh-CN" sz="2000" dirty="0">
                <a:cs typeface="Arial" panose="020B0604020202020204" pitchFamily="34" charset="0"/>
              </a:endParaRPr>
            </a:p>
          </p:txBody>
        </p:sp>
        <p:sp>
          <p:nvSpPr>
            <p:cNvPr id="21" name="Text Box 40"/>
            <p:cNvSpPr txBox="1">
              <a:spLocks noChangeArrowheads="1"/>
            </p:cNvSpPr>
            <p:nvPr/>
          </p:nvSpPr>
          <p:spPr bwMode="auto">
            <a:xfrm>
              <a:off x="2526305" y="2960550"/>
              <a:ext cx="324326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C=1      C=2     C=3</a:t>
              </a:r>
              <a:endParaRPr kumimoji="1" lang="en-US" altLang="zh-CN" sz="2000" dirty="0">
                <a:cs typeface="Arial" panose="020B0604020202020204" pitchFamily="34" charset="0"/>
              </a:endParaRPr>
            </a:p>
          </p:txBody>
        </p:sp>
        <p:sp>
          <p:nvSpPr>
            <p:cNvPr id="27" name="Text Box 40"/>
            <p:cNvSpPr txBox="1">
              <a:spLocks noChangeArrowheads="1"/>
            </p:cNvSpPr>
            <p:nvPr/>
          </p:nvSpPr>
          <p:spPr bwMode="auto">
            <a:xfrm>
              <a:off x="3691610" y="4032434"/>
              <a:ext cx="3157224"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D=1      D=2     D=3</a:t>
              </a:r>
              <a:endParaRPr kumimoji="1" lang="en-US" altLang="zh-CN" sz="2000" dirty="0">
                <a:cs typeface="Arial" panose="020B0604020202020204" pitchFamily="34" charset="0"/>
              </a:endParaRPr>
            </a:p>
          </p:txBody>
        </p:sp>
        <p:sp>
          <p:nvSpPr>
            <p:cNvPr id="35" name="Text Box 40"/>
            <p:cNvSpPr txBox="1">
              <a:spLocks noChangeArrowheads="1"/>
            </p:cNvSpPr>
            <p:nvPr/>
          </p:nvSpPr>
          <p:spPr bwMode="auto">
            <a:xfrm>
              <a:off x="2452127" y="5050713"/>
              <a:ext cx="363854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E=1      E=2     E=3</a:t>
              </a:r>
              <a:endParaRPr kumimoji="1" lang="en-US" altLang="zh-CN" sz="2000" dirty="0">
                <a:cs typeface="Arial" panose="020B0604020202020204" pitchFamily="34" charset="0"/>
              </a:endParaRPr>
            </a:p>
          </p:txBody>
        </p:sp>
        <p:sp>
          <p:nvSpPr>
            <p:cNvPr id="38" name="Text Box 40"/>
            <p:cNvSpPr txBox="1">
              <a:spLocks noChangeArrowheads="1"/>
            </p:cNvSpPr>
            <p:nvPr/>
          </p:nvSpPr>
          <p:spPr bwMode="auto">
            <a:xfrm>
              <a:off x="6064155" y="5047185"/>
              <a:ext cx="840869"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E=1</a:t>
              </a:r>
              <a:endParaRPr kumimoji="1" lang="en-US" altLang="zh-CN" sz="2000" dirty="0">
                <a:cs typeface="Arial" panose="020B0604020202020204" pitchFamily="34" charset="0"/>
              </a:endParaRPr>
            </a:p>
          </p:txBody>
        </p:sp>
        <p:sp>
          <p:nvSpPr>
            <p:cNvPr id="6" name="Oval 3"/>
            <p:cNvSpPr>
              <a:spLocks noChangeArrowheads="1"/>
            </p:cNvSpPr>
            <p:nvPr/>
          </p:nvSpPr>
          <p:spPr bwMode="auto">
            <a:xfrm>
              <a:off x="4914900" y="861998"/>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7" name="Oval 4"/>
            <p:cNvSpPr>
              <a:spLocks noChangeArrowheads="1"/>
            </p:cNvSpPr>
            <p:nvPr/>
          </p:nvSpPr>
          <p:spPr bwMode="auto">
            <a:xfrm>
              <a:off x="3714744" y="1571612"/>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8" name="Oval 17"/>
            <p:cNvSpPr>
              <a:spLocks noChangeArrowheads="1"/>
            </p:cNvSpPr>
            <p:nvPr/>
          </p:nvSpPr>
          <p:spPr bwMode="auto">
            <a:xfrm>
              <a:off x="3681410" y="2285992"/>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9" name="Line 19"/>
            <p:cNvSpPr>
              <a:spLocks noChangeShapeType="1"/>
            </p:cNvSpPr>
            <p:nvPr/>
          </p:nvSpPr>
          <p:spPr bwMode="auto">
            <a:xfrm flipH="1">
              <a:off x="4214810" y="1257301"/>
              <a:ext cx="762000" cy="432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0" name="Line 23"/>
            <p:cNvSpPr>
              <a:spLocks noChangeShapeType="1"/>
            </p:cNvSpPr>
            <p:nvPr/>
          </p:nvSpPr>
          <p:spPr bwMode="auto">
            <a:xfrm flipH="1">
              <a:off x="2838436" y="2786058"/>
              <a:ext cx="108585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1" name="Line 24"/>
            <p:cNvSpPr>
              <a:spLocks noChangeShapeType="1"/>
            </p:cNvSpPr>
            <p:nvPr/>
          </p:nvSpPr>
          <p:spPr bwMode="auto">
            <a:xfrm>
              <a:off x="3960958" y="2776528"/>
              <a:ext cx="25248" cy="7733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2" name="Line 26"/>
            <p:cNvSpPr>
              <a:spLocks noChangeShapeType="1"/>
            </p:cNvSpPr>
            <p:nvPr/>
          </p:nvSpPr>
          <p:spPr bwMode="auto">
            <a:xfrm>
              <a:off x="3986205" y="2776527"/>
              <a:ext cx="1042981" cy="96203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3" name="Line 30"/>
            <p:cNvSpPr>
              <a:spLocks noChangeShapeType="1"/>
            </p:cNvSpPr>
            <p:nvPr/>
          </p:nvSpPr>
          <p:spPr bwMode="auto">
            <a:xfrm>
              <a:off x="3960957" y="2055258"/>
              <a:ext cx="0" cy="216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5" name="Oval 4"/>
            <p:cNvSpPr>
              <a:spLocks noChangeArrowheads="1"/>
            </p:cNvSpPr>
            <p:nvPr/>
          </p:nvSpPr>
          <p:spPr bwMode="auto">
            <a:xfrm>
              <a:off x="2500298" y="2281226"/>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6" name="Line 19"/>
            <p:cNvSpPr>
              <a:spLocks noChangeShapeType="1"/>
            </p:cNvSpPr>
            <p:nvPr/>
          </p:nvSpPr>
          <p:spPr bwMode="auto">
            <a:xfrm flipH="1">
              <a:off x="3000364" y="1966915"/>
              <a:ext cx="762000" cy="432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 name="Oval 8"/>
            <p:cNvSpPr>
              <a:spLocks noChangeArrowheads="1"/>
            </p:cNvSpPr>
            <p:nvPr/>
          </p:nvSpPr>
          <p:spPr bwMode="auto">
            <a:xfrm>
              <a:off x="2571736" y="342900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20" name="Oval 9"/>
            <p:cNvSpPr>
              <a:spLocks noChangeArrowheads="1"/>
            </p:cNvSpPr>
            <p:nvPr/>
          </p:nvSpPr>
          <p:spPr bwMode="auto">
            <a:xfrm>
              <a:off x="3733786" y="342900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22" name="Line 23"/>
            <p:cNvSpPr>
              <a:spLocks noChangeShapeType="1"/>
            </p:cNvSpPr>
            <p:nvPr/>
          </p:nvSpPr>
          <p:spPr bwMode="auto">
            <a:xfrm flipH="1">
              <a:off x="3910006" y="3857628"/>
              <a:ext cx="108585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3" name="Line 24"/>
            <p:cNvSpPr>
              <a:spLocks noChangeShapeType="1"/>
            </p:cNvSpPr>
            <p:nvPr/>
          </p:nvSpPr>
          <p:spPr bwMode="auto">
            <a:xfrm>
              <a:off x="5072056" y="3895728"/>
              <a:ext cx="0" cy="9144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6"/>
            <p:cNvSpPr>
              <a:spLocks noChangeShapeType="1"/>
            </p:cNvSpPr>
            <p:nvPr/>
          </p:nvSpPr>
          <p:spPr bwMode="auto">
            <a:xfrm>
              <a:off x="5148256" y="3857628"/>
              <a:ext cx="952500" cy="9525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Oval 9"/>
            <p:cNvSpPr>
              <a:spLocks noChangeArrowheads="1"/>
            </p:cNvSpPr>
            <p:nvPr/>
          </p:nvSpPr>
          <p:spPr bwMode="auto">
            <a:xfrm>
              <a:off x="4805356" y="450057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26" name="Oval 10"/>
            <p:cNvSpPr>
              <a:spLocks noChangeArrowheads="1"/>
            </p:cNvSpPr>
            <p:nvPr/>
          </p:nvSpPr>
          <p:spPr bwMode="auto">
            <a:xfrm>
              <a:off x="5872156" y="4500570"/>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8" name="Oval 10"/>
            <p:cNvSpPr>
              <a:spLocks noChangeArrowheads="1"/>
            </p:cNvSpPr>
            <p:nvPr/>
          </p:nvSpPr>
          <p:spPr bwMode="auto">
            <a:xfrm>
              <a:off x="4800586" y="3429000"/>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29" name="Line 23"/>
            <p:cNvSpPr>
              <a:spLocks noChangeShapeType="1"/>
            </p:cNvSpPr>
            <p:nvPr/>
          </p:nvSpPr>
          <p:spPr bwMode="auto">
            <a:xfrm flipH="1">
              <a:off x="2749741" y="4981426"/>
              <a:ext cx="1114452" cy="79550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4"/>
            <p:cNvSpPr>
              <a:spLocks noChangeShapeType="1"/>
            </p:cNvSpPr>
            <p:nvPr/>
          </p:nvSpPr>
          <p:spPr bwMode="auto">
            <a:xfrm>
              <a:off x="3910006" y="4895860"/>
              <a:ext cx="0" cy="9144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6"/>
            <p:cNvSpPr>
              <a:spLocks noChangeShapeType="1"/>
            </p:cNvSpPr>
            <p:nvPr/>
          </p:nvSpPr>
          <p:spPr bwMode="auto">
            <a:xfrm>
              <a:off x="3960957" y="4963279"/>
              <a:ext cx="977749" cy="846981"/>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Oval 8"/>
            <p:cNvSpPr>
              <a:spLocks noChangeArrowheads="1"/>
            </p:cNvSpPr>
            <p:nvPr/>
          </p:nvSpPr>
          <p:spPr bwMode="auto">
            <a:xfrm>
              <a:off x="248125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33" name="Oval 9"/>
            <p:cNvSpPr>
              <a:spLocks noChangeArrowheads="1"/>
            </p:cNvSpPr>
            <p:nvPr/>
          </p:nvSpPr>
          <p:spPr bwMode="auto">
            <a:xfrm>
              <a:off x="364330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34" name="Oval 10"/>
            <p:cNvSpPr>
              <a:spLocks noChangeArrowheads="1"/>
            </p:cNvSpPr>
            <p:nvPr/>
          </p:nvSpPr>
          <p:spPr bwMode="auto">
            <a:xfrm>
              <a:off x="471010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36" name="Oval 8"/>
            <p:cNvSpPr>
              <a:spLocks noChangeArrowheads="1"/>
            </p:cNvSpPr>
            <p:nvPr/>
          </p:nvSpPr>
          <p:spPr bwMode="auto">
            <a:xfrm>
              <a:off x="3643312" y="4500569"/>
              <a:ext cx="533403" cy="495303"/>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37" name="Oval 4"/>
            <p:cNvSpPr>
              <a:spLocks noChangeArrowheads="1"/>
            </p:cNvSpPr>
            <p:nvPr/>
          </p:nvSpPr>
          <p:spPr bwMode="auto">
            <a:xfrm>
              <a:off x="5805496" y="5500699"/>
              <a:ext cx="533403" cy="495303"/>
            </a:xfrm>
            <a:prstGeom prst="ellipse">
              <a:avLst/>
            </a:prstGeom>
            <a:solidFill>
              <a:schemeClr val="bg1"/>
            </a:solidFill>
            <a:ln w="19050">
              <a:solidFill>
                <a:schemeClr val="tx1"/>
              </a:solidFill>
              <a:miter lim="800000"/>
            </a:ln>
          </p:spPr>
          <p:txBody>
            <a:bodyPr wrap="none" lIns="90000" tIns="46800" rIns="90000" bIns="46800" anchor="ctr"/>
            <a:lstStyle/>
            <a:p>
              <a:pPr algn="ctr">
                <a:defRPr/>
              </a:pPr>
              <a:r>
                <a:rPr kumimoji="1" lang="en-US" altLang="zh-CN" sz="2000" dirty="0">
                  <a:solidFill>
                    <a:srgbClr val="FF0000"/>
                  </a:solidFill>
                  <a:latin typeface="Arial" panose="020B0604020202020204" pitchFamily="34" charset="0"/>
                  <a:cs typeface="Arial" panose="020B0604020202020204" pitchFamily="34" charset="0"/>
                </a:rPr>
                <a:t>14</a:t>
              </a:r>
              <a:endParaRPr kumimoji="1" lang="en-US" altLang="zh-CN" sz="2000" dirty="0">
                <a:solidFill>
                  <a:srgbClr val="FF0000"/>
                </a:solidFill>
                <a:latin typeface="Arial" panose="020B0604020202020204" pitchFamily="34" charset="0"/>
                <a:cs typeface="Arial" panose="020B0604020202020204" pitchFamily="34" charset="0"/>
              </a:endParaRPr>
            </a:p>
          </p:txBody>
        </p:sp>
        <p:sp>
          <p:nvSpPr>
            <p:cNvPr id="39" name="Line 23"/>
            <p:cNvSpPr>
              <a:spLocks noChangeShapeType="1"/>
            </p:cNvSpPr>
            <p:nvPr/>
          </p:nvSpPr>
          <p:spPr bwMode="auto">
            <a:xfrm>
              <a:off x="6105300" y="4999397"/>
              <a:ext cx="4994" cy="49777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grpSp>
      <p:grpSp>
        <p:nvGrpSpPr>
          <p:cNvPr id="40" name="组合 85"/>
          <p:cNvGrpSpPr/>
          <p:nvPr/>
        </p:nvGrpSpPr>
        <p:grpSpPr bwMode="auto">
          <a:xfrm>
            <a:off x="1447172" y="2319915"/>
            <a:ext cx="1291266" cy="1540801"/>
            <a:chOff x="1071538" y="2357430"/>
            <a:chExt cx="1676408" cy="2138374"/>
          </a:xfrm>
          <a:solidFill>
            <a:schemeClr val="bg1"/>
          </a:solidFill>
        </p:grpSpPr>
        <p:sp>
          <p:nvSpPr>
            <p:cNvPr id="41" name="Oval 13"/>
            <p:cNvSpPr>
              <a:spLocks noChangeArrowheads="1"/>
            </p:cNvSpPr>
            <p:nvPr/>
          </p:nvSpPr>
          <p:spPr bwMode="auto">
            <a:xfrm>
              <a:off x="1643042" y="235743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A</a:t>
              </a:r>
              <a:endParaRPr kumimoji="1" lang="en-US" altLang="zh-CN" sz="2000">
                <a:latin typeface="Arial" panose="020B0604020202020204" pitchFamily="34" charset="0"/>
                <a:cs typeface="Arial" panose="020B0604020202020204" pitchFamily="34" charset="0"/>
              </a:endParaRPr>
            </a:p>
          </p:txBody>
        </p:sp>
        <p:sp>
          <p:nvSpPr>
            <p:cNvPr id="42" name="Oval 13"/>
            <p:cNvSpPr>
              <a:spLocks noChangeArrowheads="1"/>
            </p:cNvSpPr>
            <p:nvPr/>
          </p:nvSpPr>
          <p:spPr bwMode="auto">
            <a:xfrm>
              <a:off x="2214546" y="4000504"/>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E</a:t>
              </a:r>
              <a:endParaRPr kumimoji="1" lang="en-US" altLang="zh-CN" sz="2000">
                <a:latin typeface="Arial" panose="020B0604020202020204" pitchFamily="34" charset="0"/>
                <a:cs typeface="Arial" panose="020B0604020202020204" pitchFamily="34" charset="0"/>
              </a:endParaRPr>
            </a:p>
          </p:txBody>
        </p:sp>
        <p:sp>
          <p:nvSpPr>
            <p:cNvPr id="43" name="Oval 13"/>
            <p:cNvSpPr>
              <a:spLocks noChangeArrowheads="1"/>
            </p:cNvSpPr>
            <p:nvPr/>
          </p:nvSpPr>
          <p:spPr bwMode="auto">
            <a:xfrm>
              <a:off x="1071538" y="4000504"/>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D</a:t>
              </a:r>
              <a:endParaRPr kumimoji="1" lang="en-US" altLang="zh-CN" sz="2000">
                <a:latin typeface="Arial" panose="020B0604020202020204" pitchFamily="34" charset="0"/>
                <a:cs typeface="Arial" panose="020B0604020202020204" pitchFamily="34" charset="0"/>
              </a:endParaRPr>
            </a:p>
          </p:txBody>
        </p:sp>
        <p:sp>
          <p:nvSpPr>
            <p:cNvPr id="44" name="Oval 13"/>
            <p:cNvSpPr>
              <a:spLocks noChangeArrowheads="1"/>
            </p:cNvSpPr>
            <p:nvPr/>
          </p:nvSpPr>
          <p:spPr bwMode="auto">
            <a:xfrm>
              <a:off x="2214546" y="307181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C</a:t>
              </a:r>
              <a:endParaRPr kumimoji="1" lang="en-US" altLang="zh-CN" sz="2000">
                <a:latin typeface="Arial" panose="020B0604020202020204" pitchFamily="34" charset="0"/>
                <a:cs typeface="Arial" panose="020B0604020202020204" pitchFamily="34" charset="0"/>
              </a:endParaRPr>
            </a:p>
          </p:txBody>
        </p:sp>
        <p:sp>
          <p:nvSpPr>
            <p:cNvPr id="45" name="Oval 13"/>
            <p:cNvSpPr>
              <a:spLocks noChangeArrowheads="1"/>
            </p:cNvSpPr>
            <p:nvPr/>
          </p:nvSpPr>
          <p:spPr bwMode="auto">
            <a:xfrm>
              <a:off x="1071538" y="307181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B</a:t>
              </a:r>
              <a:endParaRPr kumimoji="1" lang="en-US" altLang="zh-CN" sz="2000">
                <a:latin typeface="Arial" panose="020B0604020202020204" pitchFamily="34" charset="0"/>
                <a:cs typeface="Arial" panose="020B0604020202020204" pitchFamily="34" charset="0"/>
              </a:endParaRPr>
            </a:p>
          </p:txBody>
        </p:sp>
        <p:cxnSp>
          <p:nvCxnSpPr>
            <p:cNvPr id="46" name="直接连接符 91"/>
            <p:cNvCxnSpPr>
              <a:cxnSpLocks noChangeShapeType="1"/>
              <a:stCxn id="41" idx="3"/>
              <a:endCxn id="45" idx="7"/>
            </p:cNvCxnSpPr>
            <p:nvPr/>
          </p:nvCxnSpPr>
          <p:spPr bwMode="auto">
            <a:xfrm rot="5400000">
              <a:off x="1441915" y="2865103"/>
              <a:ext cx="364150" cy="194334"/>
            </a:xfrm>
            <a:prstGeom prst="line">
              <a:avLst/>
            </a:prstGeom>
            <a:grpFill/>
            <a:ln w="19050" algn="ctr">
              <a:solidFill>
                <a:schemeClr val="accent1">
                  <a:lumMod val="75000"/>
                </a:schemeClr>
              </a:solidFill>
              <a:round/>
            </a:ln>
          </p:spPr>
        </p:cxnSp>
        <p:cxnSp>
          <p:nvCxnSpPr>
            <p:cNvPr id="47" name="直接连接符 92"/>
            <p:cNvCxnSpPr>
              <a:cxnSpLocks noChangeShapeType="1"/>
              <a:stCxn id="41" idx="5"/>
              <a:endCxn id="44" idx="1"/>
            </p:cNvCxnSpPr>
            <p:nvPr/>
          </p:nvCxnSpPr>
          <p:spPr bwMode="auto">
            <a:xfrm rot="16200000" flipH="1">
              <a:off x="2013419" y="2865103"/>
              <a:ext cx="364150" cy="194334"/>
            </a:xfrm>
            <a:prstGeom prst="line">
              <a:avLst/>
            </a:prstGeom>
            <a:grpFill/>
            <a:ln w="19050" algn="ctr">
              <a:solidFill>
                <a:schemeClr val="accent1">
                  <a:lumMod val="75000"/>
                </a:schemeClr>
              </a:solidFill>
              <a:round/>
            </a:ln>
          </p:spPr>
        </p:cxnSp>
        <p:cxnSp>
          <p:nvCxnSpPr>
            <p:cNvPr id="48" name="直接连接符 93"/>
            <p:cNvCxnSpPr>
              <a:cxnSpLocks noChangeShapeType="1"/>
              <a:stCxn id="45" idx="4"/>
              <a:endCxn id="43" idx="0"/>
            </p:cNvCxnSpPr>
            <p:nvPr/>
          </p:nvCxnSpPr>
          <p:spPr bwMode="auto">
            <a:xfrm rot="5400000">
              <a:off x="1121541" y="3783807"/>
              <a:ext cx="433394" cy="1588"/>
            </a:xfrm>
            <a:prstGeom prst="line">
              <a:avLst/>
            </a:prstGeom>
            <a:grpFill/>
            <a:ln w="19050" algn="ctr">
              <a:solidFill>
                <a:schemeClr val="accent1">
                  <a:lumMod val="75000"/>
                </a:schemeClr>
              </a:solidFill>
              <a:round/>
            </a:ln>
          </p:spPr>
        </p:cxnSp>
        <p:cxnSp>
          <p:nvCxnSpPr>
            <p:cNvPr id="49" name="直接连接符 94"/>
            <p:cNvCxnSpPr>
              <a:cxnSpLocks noChangeShapeType="1"/>
              <a:stCxn id="44" idx="4"/>
              <a:endCxn id="42" idx="0"/>
            </p:cNvCxnSpPr>
            <p:nvPr/>
          </p:nvCxnSpPr>
          <p:spPr bwMode="auto">
            <a:xfrm rot="5400000">
              <a:off x="2264549" y="3783807"/>
              <a:ext cx="433394" cy="1588"/>
            </a:xfrm>
            <a:prstGeom prst="line">
              <a:avLst/>
            </a:prstGeom>
            <a:grpFill/>
            <a:ln w="19050" algn="ctr">
              <a:solidFill>
                <a:schemeClr val="accent1">
                  <a:lumMod val="75000"/>
                </a:schemeClr>
              </a:solidFill>
              <a:round/>
            </a:ln>
          </p:spPr>
        </p:cxnSp>
        <p:cxnSp>
          <p:nvCxnSpPr>
            <p:cNvPr id="50" name="直接连接符 95"/>
            <p:cNvCxnSpPr>
              <a:cxnSpLocks noChangeShapeType="1"/>
              <a:stCxn id="45" idx="6"/>
              <a:endCxn id="44" idx="2"/>
            </p:cNvCxnSpPr>
            <p:nvPr/>
          </p:nvCxnSpPr>
          <p:spPr bwMode="auto">
            <a:xfrm>
              <a:off x="1604938" y="3319460"/>
              <a:ext cx="609608" cy="1588"/>
            </a:xfrm>
            <a:prstGeom prst="line">
              <a:avLst/>
            </a:prstGeom>
            <a:grpFill/>
            <a:ln w="19050" algn="ctr">
              <a:solidFill>
                <a:schemeClr val="accent1">
                  <a:lumMod val="75000"/>
                </a:schemeClr>
              </a:solidFill>
              <a:round/>
            </a:ln>
          </p:spPr>
        </p:cxnSp>
        <p:cxnSp>
          <p:nvCxnSpPr>
            <p:cNvPr id="51" name="直接连接符 96"/>
            <p:cNvCxnSpPr>
              <a:cxnSpLocks noChangeShapeType="1"/>
              <a:stCxn id="43" idx="6"/>
              <a:endCxn id="42" idx="2"/>
            </p:cNvCxnSpPr>
            <p:nvPr/>
          </p:nvCxnSpPr>
          <p:spPr bwMode="auto">
            <a:xfrm>
              <a:off x="1604938" y="4248154"/>
              <a:ext cx="609608" cy="1588"/>
            </a:xfrm>
            <a:prstGeom prst="line">
              <a:avLst/>
            </a:prstGeom>
            <a:grpFill/>
            <a:ln w="19050" algn="ctr">
              <a:solidFill>
                <a:schemeClr val="accent1">
                  <a:lumMod val="75000"/>
                </a:schemeClr>
              </a:solidFill>
              <a:round/>
            </a:ln>
          </p:spPr>
        </p:cxnSp>
        <p:cxnSp>
          <p:nvCxnSpPr>
            <p:cNvPr id="52" name="直接连接符 97"/>
            <p:cNvCxnSpPr>
              <a:cxnSpLocks noChangeShapeType="1"/>
              <a:stCxn id="45" idx="5"/>
              <a:endCxn id="42" idx="1"/>
            </p:cNvCxnSpPr>
            <p:nvPr/>
          </p:nvCxnSpPr>
          <p:spPr bwMode="auto">
            <a:xfrm rot="16200000" flipH="1">
              <a:off x="1620510" y="3400888"/>
              <a:ext cx="578464" cy="765838"/>
            </a:xfrm>
            <a:prstGeom prst="line">
              <a:avLst/>
            </a:prstGeom>
            <a:grpFill/>
            <a:ln w="19050" algn="ctr">
              <a:solidFill>
                <a:schemeClr val="accent1">
                  <a:lumMod val="75000"/>
                </a:schemeClr>
              </a:solidFill>
              <a:round/>
            </a:ln>
          </p:spPr>
        </p:cxnSp>
      </p:grpSp>
      <p:sp>
        <p:nvSpPr>
          <p:cNvPr id="53" name="TextBox 98"/>
          <p:cNvSpPr txBox="1">
            <a:spLocks noChangeArrowheads="1"/>
          </p:cNvSpPr>
          <p:nvPr/>
        </p:nvSpPr>
        <p:spPr bwMode="auto">
          <a:xfrm>
            <a:off x="752476" y="1171050"/>
            <a:ext cx="3150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幼圆" panose="02010509060101010101" pitchFamily="49" charset="-122"/>
                <a:cs typeface="Arial" panose="020B0604020202020204" pitchFamily="34" charset="0"/>
              </a:rPr>
              <a:t>(a) </a:t>
            </a:r>
            <a:r>
              <a:rPr lang="zh-CN" altLang="en-US" sz="2400" dirty="0">
                <a:ea typeface="幼圆" panose="02010509060101010101" pitchFamily="49" charset="-122"/>
                <a:cs typeface="Arial" panose="020B0604020202020204" pitchFamily="34" charset="0"/>
              </a:rPr>
              <a:t>一个无向图</a:t>
            </a:r>
            <a:endParaRPr lang="zh-CN" altLang="en-US" sz="2400" dirty="0">
              <a:ea typeface="幼圆" panose="02010509060101010101" pitchFamily="49" charset="-122"/>
              <a:cs typeface="Arial" panose="020B0604020202020204" pitchFamily="34" charset="0"/>
            </a:endParaRPr>
          </a:p>
        </p:txBody>
      </p:sp>
      <p:sp>
        <p:nvSpPr>
          <p:cNvPr id="54" name="TextBox 99"/>
          <p:cNvSpPr txBox="1">
            <a:spLocks noChangeArrowheads="1"/>
          </p:cNvSpPr>
          <p:nvPr/>
        </p:nvSpPr>
        <p:spPr bwMode="auto">
          <a:xfrm>
            <a:off x="6485322" y="1170137"/>
            <a:ext cx="4193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a:latin typeface="Arial" panose="020B0604020202020204" pitchFamily="34" charset="0"/>
                <a:ea typeface="幼圆" panose="02010509060101010101" pitchFamily="49" charset="-122"/>
                <a:cs typeface="Arial" panose="020B0604020202020204" pitchFamily="34" charset="0"/>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(b) </a:t>
            </a:r>
            <a:r>
              <a:rPr lang="zh-CN" altLang="en-US" dirty="0"/>
              <a:t>回溯法搜索空间</a:t>
            </a:r>
            <a:endParaRPr lang="zh-CN" altLang="en-US" dirty="0"/>
          </a:p>
        </p:txBody>
      </p:sp>
      <p:sp>
        <p:nvSpPr>
          <p:cNvPr id="55" name="矩形 54"/>
          <p:cNvSpPr>
            <a:spLocks noChangeArrowheads="1"/>
          </p:cNvSpPr>
          <p:nvPr/>
        </p:nvSpPr>
        <p:spPr bwMode="auto">
          <a:xfrm>
            <a:off x="425543" y="4124146"/>
            <a:ext cx="5098166" cy="1200329"/>
          </a:xfrm>
          <a:prstGeom prst="rect">
            <a:avLst/>
          </a:prstGeom>
          <a:solidFill>
            <a:schemeClr val="bg1"/>
          </a:solidFill>
          <a:ln w="9525" algn="ctr">
            <a:noFill/>
            <a:round/>
          </a:ln>
        </p:spPr>
        <p:txBody>
          <a:bodyPr wrap="square">
            <a:spAutoFit/>
          </a:bodyPr>
          <a:lstStyle/>
          <a:p>
            <a:r>
              <a:rPr lang="en-US" altLang="zh-CN" sz="2400" dirty="0">
                <a:latin typeface="Arial" panose="020B0604020202020204" pitchFamily="34" charset="0"/>
                <a:ea typeface="幼圆" panose="02010509060101010101" pitchFamily="49" charset="-122"/>
                <a:cs typeface="Arial" panose="020B0604020202020204" pitchFamily="34" charset="0"/>
              </a:rPr>
              <a:t>n=5</a:t>
            </a:r>
            <a:r>
              <a:rPr lang="zh-CN" altLang="en-US" sz="2400" dirty="0">
                <a:latin typeface="Arial" panose="020B0604020202020204" pitchFamily="34" charset="0"/>
                <a:ea typeface="幼圆" panose="02010509060101010101" pitchFamily="49" charset="-122"/>
                <a:cs typeface="Arial" panose="020B0604020202020204" pitchFamily="34" charset="0"/>
              </a:rPr>
              <a:t>个顶点的无向图，</a:t>
            </a:r>
            <a:r>
              <a:rPr lang="en-US" altLang="zh-CN" sz="2400" dirty="0">
                <a:latin typeface="Arial" panose="020B0604020202020204" pitchFamily="34" charset="0"/>
                <a:ea typeface="幼圆" panose="02010509060101010101" pitchFamily="49" charset="-122"/>
                <a:cs typeface="Arial" panose="020B0604020202020204" pitchFamily="34" charset="0"/>
              </a:rPr>
              <a:t>m=3</a:t>
            </a:r>
            <a:r>
              <a:rPr lang="zh-CN" altLang="en-US" sz="2400" dirty="0">
                <a:latin typeface="Arial" panose="020B0604020202020204" pitchFamily="34" charset="0"/>
                <a:ea typeface="幼圆" panose="02010509060101010101" pitchFamily="49" charset="-122"/>
                <a:cs typeface="Arial" panose="020B0604020202020204" pitchFamily="34" charset="0"/>
              </a:rPr>
              <a:t>，对应的完全状态空间树是完全</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叉树，最后一层有多少个叶子结点？</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56" name="矩形 55"/>
          <p:cNvSpPr>
            <a:spLocks noChangeArrowheads="1"/>
          </p:cNvSpPr>
          <p:nvPr/>
        </p:nvSpPr>
        <p:spPr bwMode="auto">
          <a:xfrm>
            <a:off x="4676294" y="5056033"/>
            <a:ext cx="629199" cy="461665"/>
          </a:xfrm>
          <a:prstGeom prst="rect">
            <a:avLst/>
          </a:prstGeom>
          <a:noFill/>
          <a:ln w="19050" algn="ctr">
            <a:solidFill>
              <a:schemeClr val="tx1"/>
            </a:solidFill>
            <a:round/>
          </a:ln>
        </p:spPr>
        <p:txBody>
          <a:bodyPr wrap="square">
            <a:spAutoFit/>
          </a:bodyPr>
          <a:lstStyle/>
          <a:p>
            <a:r>
              <a:rPr lang="en-US" altLang="zh-CN" sz="2400" dirty="0" err="1">
                <a:solidFill>
                  <a:srgbClr val="FF0000"/>
                </a:solidFill>
                <a:latin typeface="Arial" panose="020B0604020202020204" pitchFamily="34" charset="0"/>
                <a:cs typeface="Arial" panose="020B0604020202020204" pitchFamily="34" charset="0"/>
              </a:rPr>
              <a:t>m</a:t>
            </a:r>
            <a:r>
              <a:rPr lang="en-US" altLang="zh-CN" sz="2400" baseline="30000" dirty="0" err="1">
                <a:solidFill>
                  <a:srgbClr val="FF0000"/>
                </a:solidFill>
                <a:latin typeface="Arial" panose="020B0604020202020204" pitchFamily="34" charset="0"/>
                <a:cs typeface="Arial" panose="020B0604020202020204" pitchFamily="34" charset="0"/>
              </a:rPr>
              <a:t>n</a:t>
            </a:r>
            <a:endParaRPr lang="zh-CN" altLang="en-US" sz="24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小结</a:t>
            </a:r>
            <a:endParaRPr lang="zh-CN" altLang="en-US" dirty="0"/>
          </a:p>
        </p:txBody>
      </p:sp>
      <p:sp>
        <p:nvSpPr>
          <p:cNvPr id="3" name="内容占位符 2"/>
          <p:cNvSpPr>
            <a:spLocks noGrp="1"/>
          </p:cNvSpPr>
          <p:nvPr>
            <p:ph idx="1"/>
          </p:nvPr>
        </p:nvSpPr>
        <p:spPr>
          <a:xfrm>
            <a:off x="837621" y="1535949"/>
            <a:ext cx="10515600" cy="4895852"/>
          </a:xfrm>
        </p:spPr>
        <p:txBody>
          <a:bodyPr>
            <a:normAutofit/>
          </a:bodyPr>
          <a:lstStyle/>
          <a:p>
            <a:pPr>
              <a:lnSpc>
                <a:spcPct val="150000"/>
              </a:lnSpc>
            </a:pPr>
            <a:r>
              <a:rPr lang="zh-CN" altLang="en-US" sz="2400" dirty="0"/>
              <a:t>回溯法适用的问题</a:t>
            </a:r>
            <a:endParaRPr lang="en-US" altLang="zh-CN" sz="2400" dirty="0"/>
          </a:p>
          <a:p>
            <a:pPr lvl="1">
              <a:lnSpc>
                <a:spcPct val="150000"/>
              </a:lnSpc>
            </a:pPr>
            <a:r>
              <a:rPr lang="zh-CN" altLang="en-US" sz="2400" dirty="0"/>
              <a:t>多阶段决策问题</a:t>
            </a:r>
            <a:r>
              <a:rPr lang="en-US" altLang="zh-CN" sz="2400" dirty="0"/>
              <a:t>/</a:t>
            </a:r>
            <a:r>
              <a:rPr lang="zh-CN" altLang="en-US" sz="2400" dirty="0"/>
              <a:t>组合问题满足多米诺性质</a:t>
            </a:r>
            <a:endParaRPr lang="en-US" altLang="zh-CN" sz="2400" dirty="0"/>
          </a:p>
          <a:p>
            <a:pPr>
              <a:lnSpc>
                <a:spcPct val="150000"/>
              </a:lnSpc>
            </a:pPr>
            <a:r>
              <a:rPr lang="zh-CN" altLang="en-US" sz="2400" dirty="0"/>
              <a:t>回溯法的设计思想概述</a:t>
            </a:r>
            <a:endParaRPr lang="en-US" altLang="zh-CN" sz="2400" dirty="0"/>
          </a:p>
          <a:p>
            <a:pPr lvl="1">
              <a:lnSpc>
                <a:spcPct val="150000"/>
              </a:lnSpc>
            </a:pPr>
            <a:r>
              <a:rPr lang="zh-CN" altLang="en-US" sz="2400" dirty="0"/>
              <a:t>确定解向量：</a:t>
            </a:r>
            <a:r>
              <a:rPr lang="en-US" altLang="zh-CN" sz="2400" dirty="0"/>
              <a:t>n-</a:t>
            </a:r>
            <a:r>
              <a:rPr lang="zh-CN" altLang="en-US" sz="2400" dirty="0"/>
              <a:t>元组</a:t>
            </a:r>
            <a:r>
              <a:rPr lang="en-US" altLang="zh-CN" sz="2400" dirty="0"/>
              <a:t>/k-</a:t>
            </a:r>
            <a:r>
              <a:rPr lang="zh-CN" altLang="en-US" sz="2400" dirty="0"/>
              <a:t>元组</a:t>
            </a:r>
            <a:endParaRPr lang="en-US" altLang="zh-CN" sz="2400" dirty="0"/>
          </a:p>
          <a:p>
            <a:pPr lvl="1">
              <a:lnSpc>
                <a:spcPct val="150000"/>
              </a:lnSpc>
            </a:pPr>
            <a:r>
              <a:rPr lang="zh-CN" altLang="en-US" sz="2400" dirty="0"/>
              <a:t>分解约束条件：显示</a:t>
            </a:r>
            <a:r>
              <a:rPr lang="en-US" altLang="zh-CN" sz="2400" dirty="0"/>
              <a:t>&amp;</a:t>
            </a:r>
            <a:r>
              <a:rPr lang="zh-CN" altLang="en-US" sz="2400" dirty="0"/>
              <a:t>隐式</a:t>
            </a:r>
            <a:endParaRPr lang="en-US" altLang="zh-CN" sz="2400" dirty="0"/>
          </a:p>
          <a:p>
            <a:pPr lvl="1">
              <a:lnSpc>
                <a:spcPct val="150000"/>
              </a:lnSpc>
            </a:pPr>
            <a:r>
              <a:rPr lang="zh-CN" altLang="en-US" sz="2400" dirty="0"/>
              <a:t>确定解空间树</a:t>
            </a:r>
            <a:endParaRPr lang="en-US" altLang="zh-CN" sz="2400" dirty="0"/>
          </a:p>
          <a:p>
            <a:pPr lvl="1">
              <a:lnSpc>
                <a:spcPct val="150000"/>
              </a:lnSpc>
            </a:pPr>
            <a:r>
              <a:rPr lang="zh-CN" altLang="en-US" sz="2400" dirty="0"/>
              <a:t>设计限界函数</a:t>
            </a:r>
            <a:r>
              <a:rPr lang="en-US" altLang="zh-CN" sz="2400" dirty="0"/>
              <a:t>B</a:t>
            </a:r>
            <a:endParaRPr lang="en-US" altLang="zh-CN" sz="2400" dirty="0"/>
          </a:p>
          <a:p>
            <a:pPr lvl="1">
              <a:lnSpc>
                <a:spcPct val="150000"/>
              </a:lnSpc>
            </a:pPr>
            <a:r>
              <a:rPr lang="zh-CN" altLang="en-US" sz="2400" dirty="0"/>
              <a:t>深度优先方式搜索树</a:t>
            </a: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36" y="980728"/>
            <a:ext cx="10845788" cy="5375624"/>
          </a:xfrm>
        </p:spPr>
        <p:txBody>
          <a:bodyPr>
            <a:normAutofit lnSpcReduction="10000"/>
          </a:bodyPr>
          <a:lstStyle/>
          <a:p>
            <a:pPr>
              <a:lnSpc>
                <a:spcPct val="150000"/>
              </a:lnSpc>
            </a:pPr>
            <a:r>
              <a:rPr lang="zh-CN" altLang="en-US" sz="2400" dirty="0"/>
              <a:t>解空间树的分类</a:t>
            </a:r>
            <a:endParaRPr lang="en-US" altLang="zh-CN" sz="2400" dirty="0"/>
          </a:p>
          <a:p>
            <a:pPr lvl="1">
              <a:lnSpc>
                <a:spcPct val="150000"/>
              </a:lnSpc>
            </a:pPr>
            <a:r>
              <a:rPr lang="zh-CN" altLang="en-US" sz="2400" dirty="0"/>
              <a:t>集合树：问题的解是对已知集合元素的取舍</a:t>
            </a:r>
            <a:endParaRPr lang="en-US" altLang="zh-CN" sz="2400" dirty="0"/>
          </a:p>
          <a:p>
            <a:pPr lvl="2">
              <a:lnSpc>
                <a:spcPct val="150000"/>
              </a:lnSpc>
            </a:pPr>
            <a:r>
              <a:rPr lang="zh-CN" altLang="en-US" sz="2400" dirty="0"/>
              <a:t>如子集和数问题，</a:t>
            </a:r>
            <a:r>
              <a:rPr lang="en-US" altLang="zh-CN" sz="2400" dirty="0"/>
              <a:t>0/1</a:t>
            </a:r>
            <a:r>
              <a:rPr lang="zh-CN" altLang="en-US" sz="2400" dirty="0"/>
              <a:t>背包问题</a:t>
            </a:r>
            <a:endParaRPr lang="en-US" altLang="zh-CN" sz="2400" dirty="0"/>
          </a:p>
          <a:p>
            <a:pPr lvl="1">
              <a:lnSpc>
                <a:spcPct val="150000"/>
              </a:lnSpc>
            </a:pPr>
            <a:r>
              <a:rPr lang="zh-CN" altLang="en-US" sz="2400" dirty="0"/>
              <a:t>排列树：问题的解是对已知集合元素的排列</a:t>
            </a:r>
            <a:endParaRPr lang="en-US" altLang="zh-CN" sz="2400" dirty="0"/>
          </a:p>
          <a:p>
            <a:pPr lvl="2">
              <a:lnSpc>
                <a:spcPct val="150000"/>
              </a:lnSpc>
            </a:pPr>
            <a:r>
              <a:rPr lang="zh-CN" altLang="en-US" sz="2400" dirty="0"/>
              <a:t>如</a:t>
            </a:r>
            <a:r>
              <a:rPr lang="en-US" altLang="zh-CN" sz="2400" dirty="0"/>
              <a:t>n-</a:t>
            </a:r>
            <a:r>
              <a:rPr lang="zh-CN" altLang="en-US" sz="2400" dirty="0"/>
              <a:t>皇后问题，图着色判定问题</a:t>
            </a:r>
            <a:endParaRPr lang="en-US" altLang="zh-CN" sz="2400" dirty="0"/>
          </a:p>
          <a:p>
            <a:pPr>
              <a:lnSpc>
                <a:spcPct val="150000"/>
              </a:lnSpc>
            </a:pPr>
            <a:r>
              <a:rPr lang="zh-CN" altLang="en-US" sz="2400" dirty="0"/>
              <a:t>回溯法的效率问题</a:t>
            </a:r>
            <a:endParaRPr lang="en-US" altLang="zh-CN" sz="2400" dirty="0"/>
          </a:p>
          <a:p>
            <a:pPr lvl="1">
              <a:lnSpc>
                <a:spcPct val="150000"/>
              </a:lnSpc>
            </a:pPr>
            <a:r>
              <a:rPr lang="zh-CN" altLang="en-US" sz="2400" dirty="0"/>
              <a:t>解空间树的大小：决定最坏情况</a:t>
            </a:r>
            <a:endParaRPr lang="en-US" altLang="zh-CN" sz="2400" dirty="0"/>
          </a:p>
          <a:p>
            <a:pPr lvl="1">
              <a:lnSpc>
                <a:spcPct val="150000"/>
              </a:lnSpc>
            </a:pPr>
            <a:r>
              <a:rPr lang="zh-CN" altLang="en-US" sz="2400" dirty="0"/>
              <a:t>限界函数</a:t>
            </a:r>
            <a:r>
              <a:rPr lang="en-US" altLang="zh-CN" sz="2400" dirty="0"/>
              <a:t>B</a:t>
            </a:r>
            <a:r>
              <a:rPr lang="zh-CN" altLang="en-US" sz="2400" dirty="0"/>
              <a:t>的剪枝能力：决定动态树</a:t>
            </a:r>
            <a:endParaRPr lang="en-US" altLang="zh-CN" sz="2400" dirty="0"/>
          </a:p>
          <a:p>
            <a:pPr lvl="1">
              <a:lnSpc>
                <a:spcPct val="150000"/>
              </a:lnSpc>
            </a:pPr>
            <a:r>
              <a:rPr lang="zh-CN" altLang="en-US" sz="2400" dirty="0"/>
              <a:t>求问题全部的解时，可以用蒙特卡洛方法估计算法效率</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424" y="1340768"/>
            <a:ext cx="10515600" cy="4351338"/>
          </a:xfrm>
        </p:spPr>
        <p:txBody>
          <a:bodyPr/>
          <a:lstStyle/>
          <a:p>
            <a:pPr>
              <a:lnSpc>
                <a:spcPct val="150000"/>
              </a:lnSpc>
            </a:pPr>
            <a:r>
              <a:rPr lang="zh-CN" altLang="en-US" sz="2400" dirty="0"/>
              <a:t>回溯法的改进</a:t>
            </a:r>
            <a:endParaRPr lang="en-US" altLang="zh-CN" sz="2400" dirty="0"/>
          </a:p>
          <a:p>
            <a:pPr lvl="1">
              <a:lnSpc>
                <a:spcPct val="150000"/>
              </a:lnSpc>
            </a:pPr>
            <a:r>
              <a:rPr lang="zh-CN" altLang="en-US" sz="2400" dirty="0"/>
              <a:t>根据树的分支情况设计优先策略，如优先搜索结点少</a:t>
            </a:r>
            <a:r>
              <a:rPr lang="en-US" altLang="zh-CN" sz="2400" dirty="0"/>
              <a:t>/</a:t>
            </a:r>
            <a:r>
              <a:rPr lang="zh-CN" altLang="en-US" sz="2400" dirty="0"/>
              <a:t>解多的分支</a:t>
            </a:r>
            <a:endParaRPr lang="en-US" altLang="zh-CN" sz="2400" dirty="0"/>
          </a:p>
          <a:p>
            <a:pPr lvl="1">
              <a:lnSpc>
                <a:spcPct val="150000"/>
              </a:lnSpc>
            </a:pPr>
            <a:r>
              <a:rPr lang="zh-CN" altLang="en-US" sz="2400" dirty="0"/>
              <a:t>利用搜索树的对称性对子树进行剪裁</a:t>
            </a:r>
            <a:endParaRPr lang="en-US" altLang="zh-CN" sz="2400" dirty="0"/>
          </a:p>
          <a:p>
            <a:pPr lvl="1">
              <a:lnSpc>
                <a:spcPct val="150000"/>
              </a:lnSpc>
            </a:pPr>
            <a:r>
              <a:rPr lang="zh-CN" altLang="en-US" sz="2400" dirty="0"/>
              <a:t>分解成子问题，求解完子问题的解之后合并出原问题的解</a:t>
            </a:r>
            <a:endParaRPr lang="en-US" altLang="zh-CN" sz="2400" dirty="0"/>
          </a:p>
          <a:p>
            <a:pPr>
              <a:lnSpc>
                <a:spcPct val="150000"/>
              </a:lnSpc>
              <a:spcBef>
                <a:spcPts val="600"/>
              </a:spcBef>
            </a:pPr>
            <a:r>
              <a:rPr kumimoji="1" lang="en-US" altLang="zh-CN" sz="2400" dirty="0"/>
              <a:t>n-</a:t>
            </a:r>
            <a:r>
              <a:rPr kumimoji="1" lang="zh-CN" altLang="en-US" sz="2400" dirty="0"/>
              <a:t>皇后问题</a:t>
            </a:r>
            <a:endParaRPr kumimoji="1" lang="en-US" altLang="zh-CN" sz="2400" dirty="0"/>
          </a:p>
          <a:p>
            <a:pPr>
              <a:lnSpc>
                <a:spcPct val="150000"/>
              </a:lnSpc>
              <a:spcBef>
                <a:spcPts val="600"/>
              </a:spcBef>
            </a:pPr>
            <a:r>
              <a:rPr kumimoji="1" lang="zh-CN" altLang="en-US" sz="2400" dirty="0"/>
              <a:t>子集和数问题</a:t>
            </a:r>
            <a:endParaRPr kumimoji="1" lang="en-US" altLang="zh-CN" sz="2400" dirty="0"/>
          </a:p>
          <a:p>
            <a:pPr>
              <a:lnSpc>
                <a:spcPct val="150000"/>
              </a:lnSpc>
              <a:spcBef>
                <a:spcPts val="600"/>
              </a:spcBef>
            </a:pPr>
            <a:r>
              <a:rPr lang="zh-CN" altLang="en-US" sz="2400" dirty="0"/>
              <a:t>图的着色问题</a:t>
            </a:r>
            <a:endParaRPr lang="en-US" altLang="zh-CN" sz="2400" dirty="0"/>
          </a:p>
          <a:p>
            <a:pPr marL="342900" lvl="1" indent="0">
              <a:lnSpc>
                <a:spcPct val="150000"/>
              </a:lnSpc>
              <a:buNone/>
            </a:pPr>
            <a:endParaRPr lang="en-US" altLang="zh-CN" sz="24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矩形 4"/>
          <p:cNvSpPr/>
          <p:nvPr/>
        </p:nvSpPr>
        <p:spPr>
          <a:xfrm>
            <a:off x="1055440" y="5848196"/>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能够识别出适合</a:t>
            </a:r>
            <a:r>
              <a:rPr lang="zh-CN" altLang="en-US" sz="2400" dirty="0">
                <a:solidFill>
                  <a:srgbClr val="FF0000"/>
                </a:solidFill>
                <a:latin typeface="幼圆" panose="02010509060101010101" pitchFamily="49" charset="-122"/>
                <a:ea typeface="幼圆" panose="02010509060101010101" pitchFamily="49" charset="-122"/>
              </a:rPr>
              <a:t>回溯法</a:t>
            </a:r>
            <a:r>
              <a:rPr lang="zh-CN" altLang="zh-CN" sz="2400" dirty="0">
                <a:solidFill>
                  <a:srgbClr val="FF0000"/>
                </a:solidFill>
                <a:latin typeface="幼圆" panose="02010509060101010101" pitchFamily="49" charset="-122"/>
                <a:ea typeface="幼圆" panose="02010509060101010101" pitchFamily="49" charset="-122"/>
              </a:rPr>
              <a:t>的可计算性问题、独立设计算法和分析算法复杂度。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本 章 结 束</a:t>
            </a:r>
            <a:endParaRPr lang="zh-CN" altLang="en-US" sz="6000" dirty="0"/>
          </a:p>
        </p:txBody>
      </p:sp>
      <p:sp>
        <p:nvSpPr>
          <p:cNvPr id="3" name="灯片编号占位符 2"/>
          <p:cNvSpPr>
            <a:spLocks noGrp="1"/>
          </p:cNvSpPr>
          <p:nvPr>
            <p:ph type="sldNum" sz="quarter" idx="11"/>
          </p:nvPr>
        </p:nvSpPr>
        <p:spPr/>
        <p:txBody>
          <a:bodyPr/>
          <a:lstStyle/>
          <a:p>
            <a:pPr>
              <a:defRPr/>
            </a:pPr>
            <a:fld id="{BEA97C73-4753-4E13-93B1-7B82872482E2}" type="slidenum">
              <a:rPr lang="en-US" altLang="zh-CN"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325" y="1690688"/>
            <a:ext cx="10298360" cy="3691607"/>
          </a:xfrm>
        </p:spPr>
        <p:txBody>
          <a:bodyPr>
            <a:noAutofit/>
          </a:bodyPr>
          <a:lstStyle/>
          <a:p>
            <a:r>
              <a:rPr lang="zh-CN" altLang="en-US" sz="2400" dirty="0"/>
              <a:t>设</a:t>
            </a:r>
            <a:r>
              <a:rPr lang="zh-CN" altLang="en-US" sz="2400" dirty="0">
                <a:solidFill>
                  <a:srgbClr val="FF0000"/>
                </a:solidFill>
              </a:rPr>
              <a:t>限界函数</a:t>
            </a:r>
            <a:r>
              <a:rPr lang="en-US" altLang="zh-CN" sz="2400" dirty="0">
                <a:solidFill>
                  <a:srgbClr val="FF0000"/>
                </a:solidFill>
              </a:rPr>
              <a:t>B</a:t>
            </a:r>
            <a:r>
              <a:rPr lang="zh-CN" altLang="en-US" sz="2400" dirty="0"/>
              <a:t>实现问题的约束条件，</a:t>
            </a:r>
            <a:r>
              <a:rPr kumimoji="1" lang="zh-CN" altLang="en-US" sz="2400" dirty="0"/>
              <a:t>对于</a:t>
            </a:r>
            <a:r>
              <a:rPr kumimoji="1" lang="en-US" altLang="zh-CN" sz="2400" dirty="0"/>
              <a:t>n-</a:t>
            </a:r>
            <a:r>
              <a:rPr kumimoji="1" lang="zh-CN" altLang="en-US" sz="2400" dirty="0"/>
              <a:t>元组</a:t>
            </a:r>
            <a:r>
              <a:rPr kumimoji="1" lang="en-US" altLang="zh-CN" sz="2400" dirty="0"/>
              <a:t>(x</a:t>
            </a:r>
            <a:r>
              <a:rPr kumimoji="1" lang="en-US" altLang="zh-CN" sz="2400" baseline="-25000" dirty="0"/>
              <a:t>1</a:t>
            </a:r>
            <a:r>
              <a:rPr kumimoji="1" lang="en-US" altLang="zh-CN" sz="2400" dirty="0"/>
              <a:t>,…,</a:t>
            </a:r>
            <a:r>
              <a:rPr kumimoji="1" lang="en-US" altLang="zh-CN" sz="2400" dirty="0" err="1"/>
              <a:t>x</a:t>
            </a:r>
            <a:r>
              <a:rPr kumimoji="1" lang="en-US" altLang="zh-CN" sz="2400" baseline="-25000" dirty="0" err="1"/>
              <a:t>n</a:t>
            </a:r>
            <a:r>
              <a:rPr kumimoji="1" lang="en-US" altLang="zh-CN" sz="2400" dirty="0"/>
              <a:t>), x</a:t>
            </a:r>
            <a:r>
              <a:rPr kumimoji="1" lang="en-US" altLang="zh-CN" sz="2400" baseline="-25000" dirty="0"/>
              <a:t>i</a:t>
            </a:r>
            <a:r>
              <a:rPr kumimoji="1" lang="en-US" altLang="zh-CN" sz="2400" dirty="0"/>
              <a:t>∈ S</a:t>
            </a:r>
            <a:r>
              <a:rPr kumimoji="1" lang="en-US" altLang="zh-CN" sz="2400" baseline="-25000" dirty="0"/>
              <a:t>i</a:t>
            </a:r>
            <a:r>
              <a:rPr kumimoji="1" lang="zh-CN" altLang="en-US" sz="2400" baseline="-25000" dirty="0"/>
              <a:t>，</a:t>
            </a:r>
            <a:endParaRPr kumimoji="1" lang="en-US" altLang="zh-CN" sz="2400" dirty="0"/>
          </a:p>
          <a:p>
            <a:r>
              <a:rPr lang="zh-CN" altLang="en-US" sz="2400" dirty="0"/>
              <a:t>硬性处理</a:t>
            </a:r>
            <a:endParaRPr lang="en-US" altLang="zh-CN" sz="2400" dirty="0"/>
          </a:p>
          <a:p>
            <a:pPr lvl="1"/>
            <a:r>
              <a:rPr lang="en-US" altLang="zh-CN" sz="2400" dirty="0"/>
              <a:t>|S</a:t>
            </a:r>
            <a:r>
              <a:rPr lang="en-US" altLang="zh-CN" sz="2400" baseline="-25000" dirty="0"/>
              <a:t>i</a:t>
            </a:r>
            <a:r>
              <a:rPr lang="en-US" altLang="zh-CN" sz="2400" dirty="0"/>
              <a:t>|=m</a:t>
            </a:r>
            <a:r>
              <a:rPr lang="en-US" altLang="zh-CN" sz="2400" baseline="-25000" dirty="0"/>
              <a:t>i</a:t>
            </a:r>
            <a:r>
              <a:rPr lang="zh-CN" altLang="en-US" sz="2400" baseline="-25000" dirty="0"/>
              <a:t>，</a:t>
            </a:r>
            <a:r>
              <a:rPr lang="zh-CN" altLang="en-US" sz="2400" dirty="0"/>
              <a:t>向量个数</a:t>
            </a:r>
            <a:r>
              <a:rPr lang="en-US" altLang="zh-CN" sz="2400" dirty="0"/>
              <a:t>m=m</a:t>
            </a:r>
            <a:r>
              <a:rPr lang="en-US" altLang="zh-CN" sz="2400" baseline="-25000" dirty="0"/>
              <a:t>1</a:t>
            </a:r>
            <a:r>
              <a:rPr lang="en-US" altLang="zh-CN" sz="2400" dirty="0"/>
              <a:t>×m</a:t>
            </a:r>
            <a:r>
              <a:rPr lang="en-US" altLang="zh-CN" sz="2400" baseline="-25000" dirty="0"/>
              <a:t>2</a:t>
            </a:r>
            <a:r>
              <a:rPr lang="en-US" altLang="zh-CN" sz="2400" dirty="0"/>
              <a:t>×…×</a:t>
            </a:r>
            <a:r>
              <a:rPr lang="en-US" altLang="zh-CN" sz="2400" dirty="0" err="1"/>
              <a:t>m</a:t>
            </a:r>
            <a:r>
              <a:rPr lang="en-US" altLang="zh-CN" sz="2400" baseline="-25000" dirty="0" err="1"/>
              <a:t>n</a:t>
            </a:r>
            <a:r>
              <a:rPr lang="zh-CN" altLang="en-US" sz="2400" baseline="-25000" dirty="0"/>
              <a:t>，</a:t>
            </a:r>
            <a:r>
              <a:rPr lang="zh-CN" altLang="en-US" sz="2400" dirty="0"/>
              <a:t>对这</a:t>
            </a:r>
            <a:r>
              <a:rPr lang="en-US" altLang="zh-CN" sz="2400" dirty="0"/>
              <a:t>m</a:t>
            </a:r>
            <a:r>
              <a:rPr lang="zh-CN" altLang="en-US" sz="2400" dirty="0"/>
              <a:t>个</a:t>
            </a:r>
            <a:r>
              <a:rPr lang="en-US" altLang="zh-CN" sz="2400" dirty="0"/>
              <a:t>n-</a:t>
            </a:r>
            <a:r>
              <a:rPr lang="zh-CN" altLang="en-US" sz="2400" dirty="0"/>
              <a:t>元组逐一检测是否满足</a:t>
            </a:r>
            <a:r>
              <a:rPr kumimoji="1" lang="en-US" altLang="zh-CN" sz="2400" dirty="0"/>
              <a:t>B(x</a:t>
            </a:r>
            <a:r>
              <a:rPr kumimoji="1" lang="en-US" altLang="zh-CN" sz="2400" baseline="-25000" dirty="0"/>
              <a:t>1</a:t>
            </a:r>
            <a:r>
              <a:rPr kumimoji="1" lang="en-US" altLang="zh-CN" sz="2400" dirty="0"/>
              <a:t>,…,</a:t>
            </a:r>
            <a:r>
              <a:rPr kumimoji="1" lang="en-US" altLang="zh-CN" sz="2400" dirty="0" err="1"/>
              <a:t>x</a:t>
            </a:r>
            <a:r>
              <a:rPr kumimoji="1" lang="en-US" altLang="zh-CN" sz="2400" baseline="-25000" dirty="0" err="1"/>
              <a:t>n</a:t>
            </a:r>
            <a:r>
              <a:rPr kumimoji="1" lang="en-US" altLang="zh-CN" sz="2400" dirty="0"/>
              <a:t>)</a:t>
            </a:r>
            <a:r>
              <a:rPr lang="zh-CN" altLang="en-US" sz="2400" dirty="0"/>
              <a:t>，从而找出问题的解。</a:t>
            </a:r>
            <a:endParaRPr lang="zh-CN" altLang="en-US" sz="2400" dirty="0"/>
          </a:p>
          <a:p>
            <a:r>
              <a:rPr lang="zh-CN" altLang="en-US" sz="2400" dirty="0"/>
              <a:t>回溯法利用多米诺性质</a:t>
            </a:r>
            <a:endParaRPr lang="en-US" altLang="zh-CN" sz="2400" dirty="0"/>
          </a:p>
          <a:p>
            <a:pPr lvl="1"/>
            <a:r>
              <a:rPr kumimoji="1" lang="en-US" altLang="zh-CN" sz="2400" dirty="0"/>
              <a:t>B</a:t>
            </a:r>
            <a:r>
              <a:rPr kumimoji="1" lang="zh-CN" altLang="en-US" sz="2400" dirty="0"/>
              <a:t>无需等待，可以提前检验正在构造中的部分向量</a:t>
            </a:r>
            <a:r>
              <a:rPr kumimoji="1" lang="en-US" altLang="zh-CN" sz="2400" dirty="0"/>
              <a:t>(x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，如果发现不能导致问题的解</a:t>
            </a:r>
            <a:r>
              <a:rPr kumimoji="1" lang="en-US" altLang="zh-CN" sz="2400" dirty="0"/>
              <a:t>, </a:t>
            </a:r>
            <a:r>
              <a:rPr kumimoji="1" lang="zh-CN" altLang="en-US" sz="2400" dirty="0"/>
              <a:t>终止该向量继续构造，即不再构造</a:t>
            </a:r>
            <a:r>
              <a:rPr kumimoji="1" lang="en-US" altLang="zh-CN" sz="2400" dirty="0"/>
              <a:t>x</a:t>
            </a:r>
            <a:r>
              <a:rPr kumimoji="1" lang="en-US" altLang="zh-CN" sz="2400" baseline="-25000" dirty="0"/>
              <a:t>i+1</a:t>
            </a:r>
            <a:r>
              <a:rPr kumimoji="1" lang="en-US" altLang="zh-CN" sz="2400" dirty="0"/>
              <a:t>,…,</a:t>
            </a:r>
            <a:r>
              <a:rPr kumimoji="1" lang="en-US" altLang="zh-CN" sz="2400" dirty="0" err="1"/>
              <a:t>x</a:t>
            </a:r>
            <a:r>
              <a:rPr kumimoji="1" lang="en-US" altLang="zh-CN" sz="2400" baseline="-25000" dirty="0" err="1"/>
              <a:t>n</a:t>
            </a:r>
            <a:r>
              <a:rPr kumimoji="1" lang="zh-CN" altLang="en-US" sz="2400" dirty="0"/>
              <a:t>的取值，从而减少了</a:t>
            </a:r>
            <a:r>
              <a:rPr kumimoji="1" lang="en-US" altLang="zh-CN" sz="2400" dirty="0"/>
              <a:t>m</a:t>
            </a:r>
            <a:r>
              <a:rPr kumimoji="1" lang="en-US" altLang="zh-CN" sz="2400" baseline="-25000" dirty="0"/>
              <a:t>i+1</a:t>
            </a:r>
            <a:r>
              <a:rPr kumimoji="1" lang="en-US" altLang="zh-CN" sz="2400" dirty="0"/>
              <a:t> </a:t>
            </a:r>
            <a:r>
              <a:rPr lang="en-US" altLang="zh-CN" sz="2400" dirty="0"/>
              <a:t>×</a:t>
            </a:r>
            <a:r>
              <a:rPr kumimoji="1" lang="en-US" altLang="zh-CN" sz="2400" dirty="0"/>
              <a:t>… </a:t>
            </a:r>
            <a:r>
              <a:rPr lang="en-US" altLang="zh-CN" sz="2400" dirty="0"/>
              <a:t>×</a:t>
            </a:r>
            <a:r>
              <a:rPr kumimoji="1" lang="en-US" altLang="zh-CN" sz="2400" dirty="0" err="1"/>
              <a:t>m</a:t>
            </a:r>
            <a:r>
              <a:rPr kumimoji="1" lang="en-US" altLang="zh-CN" sz="2400" baseline="-25000" dirty="0" err="1"/>
              <a:t>n</a:t>
            </a:r>
            <a:r>
              <a:rPr kumimoji="1" lang="zh-CN" altLang="en-US" sz="2400" dirty="0"/>
              <a:t>个向量。</a:t>
            </a: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2" name="矩形 1"/>
          <p:cNvSpPr/>
          <p:nvPr/>
        </p:nvSpPr>
        <p:spPr>
          <a:xfrm>
            <a:off x="911424" y="942051"/>
            <a:ext cx="9937104" cy="523220"/>
          </a:xfrm>
          <a:prstGeom prst="rect">
            <a:avLst/>
          </a:prstGeom>
          <a:solidFill>
            <a:schemeClr val="accent1">
              <a:lumMod val="20000"/>
              <a:lumOff val="80000"/>
            </a:schemeClr>
          </a:solidFill>
        </p:spPr>
        <p:txBody>
          <a:bodyPr wrap="square">
            <a:spAutoFit/>
          </a:bodyPr>
          <a:lstStyle/>
          <a:p>
            <a:r>
              <a:rPr kumimoji="1" lang="zh-CN" altLang="en-US" sz="2800" dirty="0">
                <a:latin typeface="幼圆" panose="02010509060101010101" pitchFamily="49" charset="-122"/>
                <a:ea typeface="幼圆" panose="02010509060101010101" pitchFamily="49" charset="-122"/>
                <a:cs typeface="Arial" panose="020B0604020202020204" pitchFamily="34" charset="0"/>
              </a:rPr>
              <a:t>问题的多米诺性质是回溯法提高算法效率的关键</a:t>
            </a:r>
            <a:endParaRPr kumimoji="1" lang="en-US" altLang="zh-CN" sz="2800" dirty="0">
              <a:latin typeface="幼圆" panose="02010509060101010101" pitchFamily="49" charset="-122"/>
              <a:ea typeface="幼圆" panose="02010509060101010101" pitchFamily="49" charset="-122"/>
              <a:cs typeface="Arial" panose="020B0604020202020204" pitchFamily="34" charset="0"/>
            </a:endParaRPr>
          </a:p>
        </p:txBody>
      </p:sp>
      <p:sp>
        <p:nvSpPr>
          <p:cNvPr id="6" name="圆角矩形标注 5"/>
          <p:cNvSpPr/>
          <p:nvPr/>
        </p:nvSpPr>
        <p:spPr>
          <a:xfrm>
            <a:off x="3603497" y="5884660"/>
            <a:ext cx="5328592" cy="731745"/>
          </a:xfrm>
          <a:prstGeom prst="wedgeRoundRectCallout">
            <a:avLst>
              <a:gd name="adj1" fmla="val -17156"/>
              <a:gd name="adj2" fmla="val -13291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测试次数比硬性处理的</a:t>
            </a:r>
            <a:r>
              <a:rPr lang="en-US" altLang="zh-CN" sz="2400" dirty="0">
                <a:solidFill>
                  <a:srgbClr val="FF0000"/>
                </a:solidFill>
                <a:latin typeface="幼圆" panose="02010509060101010101" pitchFamily="49" charset="-122"/>
                <a:ea typeface="幼圆" panose="02010509060101010101" pitchFamily="49" charset="-122"/>
              </a:rPr>
              <a:t>m</a:t>
            </a:r>
            <a:r>
              <a:rPr lang="zh-CN" altLang="en-US" sz="2400" dirty="0">
                <a:solidFill>
                  <a:srgbClr val="FF0000"/>
                </a:solidFill>
                <a:latin typeface="幼圆" panose="02010509060101010101" pitchFamily="49" charset="-122"/>
                <a:ea typeface="幼圆" panose="02010509060101010101" pitchFamily="49" charset="-122"/>
              </a:rPr>
              <a:t>次要少得多</a:t>
            </a:r>
            <a:endParaRPr lang="zh-CN" altLang="en-US" sz="2400" dirty="0">
              <a:solidFill>
                <a:srgbClr val="FF0000"/>
              </a:solidFill>
              <a:latin typeface="幼圆" panose="02010509060101010101" pitchFamily="49" charset="-122"/>
              <a:ea typeface="幼圆" panose="02010509060101010101" pitchFamily="49" charset="-122"/>
            </a:endParaRPr>
          </a:p>
          <a:p>
            <a:endParaRPr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sz="3200" dirty="0"/>
              <a:t>回溯求解的基本概念</a:t>
            </a:r>
            <a:endParaRPr lang="zh-CN" altLang="en-US" dirty="0"/>
          </a:p>
        </p:txBody>
      </p:sp>
      <p:sp>
        <p:nvSpPr>
          <p:cNvPr id="3" name="内容占位符 2"/>
          <p:cNvSpPr>
            <a:spLocks noGrp="1"/>
          </p:cNvSpPr>
          <p:nvPr>
            <p:ph idx="1"/>
          </p:nvPr>
        </p:nvSpPr>
        <p:spPr>
          <a:xfrm>
            <a:off x="795639" y="1253331"/>
            <a:ext cx="10515600" cy="4351338"/>
          </a:xfrm>
        </p:spPr>
        <p:txBody>
          <a:bodyPr>
            <a:normAutofit lnSpcReduction="10000"/>
          </a:bodyPr>
          <a:lstStyle/>
          <a:p>
            <a:pPr>
              <a:spcBef>
                <a:spcPts val="0"/>
              </a:spcBef>
            </a:pPr>
            <a:r>
              <a:rPr lang="zh-CN" altLang="en-US" sz="2400" dirty="0"/>
              <a:t>显式约束：每个</a:t>
            </a:r>
            <a:r>
              <a:rPr lang="en-US" altLang="zh-CN" sz="2400" dirty="0"/>
              <a:t>x</a:t>
            </a:r>
            <a:r>
              <a:rPr lang="en-US" altLang="zh-CN" sz="2400" baseline="-25000" dirty="0"/>
              <a:t>i</a:t>
            </a:r>
            <a:r>
              <a:rPr lang="zh-CN" altLang="en-US" sz="2400" dirty="0"/>
              <a:t>的取值集合</a:t>
            </a:r>
            <a:r>
              <a:rPr kumimoji="1" lang="en-US" altLang="zh-CN" sz="2400" dirty="0">
                <a:solidFill>
                  <a:srgbClr val="FF0000"/>
                </a:solidFill>
              </a:rPr>
              <a:t>S</a:t>
            </a:r>
            <a:r>
              <a:rPr kumimoji="1" lang="en-US" altLang="zh-CN" sz="2400" baseline="-25000" dirty="0">
                <a:solidFill>
                  <a:srgbClr val="FF0000"/>
                </a:solidFill>
              </a:rPr>
              <a:t>i </a:t>
            </a:r>
            <a:r>
              <a:rPr lang="zh-CN" altLang="en-US" sz="2400" dirty="0"/>
              <a:t>，可能与问题实例有关，也可能无关</a:t>
            </a:r>
            <a:endParaRPr lang="en-US" altLang="zh-CN" sz="2400" dirty="0"/>
          </a:p>
          <a:p>
            <a:pPr lvl="2">
              <a:lnSpc>
                <a:spcPct val="160000"/>
              </a:lnSpc>
              <a:spcBef>
                <a:spcPct val="0"/>
              </a:spcBef>
              <a:spcAft>
                <a:spcPct val="20000"/>
              </a:spcAft>
              <a:buClr>
                <a:srgbClr val="B21BEF"/>
              </a:buClr>
              <a:buSzTx/>
            </a:pPr>
            <a:r>
              <a:rPr kumimoji="1" lang="zh-CN" altLang="en-US" sz="2100" dirty="0"/>
              <a:t> </a:t>
            </a:r>
            <a:r>
              <a:rPr kumimoji="1" lang="en-US" altLang="zh-CN" sz="2100" b="0" dirty="0"/>
              <a:t>x</a:t>
            </a:r>
            <a:r>
              <a:rPr kumimoji="1" lang="en-US" altLang="zh-CN" sz="2100" b="0" baseline="-25000" dirty="0"/>
              <a:t>i</a:t>
            </a:r>
            <a:r>
              <a:rPr kumimoji="1" lang="en-US" altLang="zh-CN" sz="2100" b="0" dirty="0"/>
              <a:t>&gt;=0 ,     S</a:t>
            </a:r>
            <a:r>
              <a:rPr kumimoji="1" lang="en-US" altLang="zh-CN" sz="2100" b="0" baseline="-25000" dirty="0"/>
              <a:t>i</a:t>
            </a:r>
            <a:r>
              <a:rPr kumimoji="1" lang="en-US" altLang="zh-CN" sz="2100" b="0" dirty="0"/>
              <a:t>={</a:t>
            </a:r>
            <a:r>
              <a:rPr kumimoji="1" lang="zh-CN" altLang="en-US" sz="2100" b="0" dirty="0"/>
              <a:t>所有非负实数</a:t>
            </a:r>
            <a:r>
              <a:rPr kumimoji="1" lang="en-US" altLang="zh-CN" sz="2100" b="0" dirty="0"/>
              <a:t>}</a:t>
            </a:r>
            <a:endParaRPr kumimoji="1" lang="en-US" altLang="zh-CN" sz="2100" b="0" dirty="0"/>
          </a:p>
          <a:p>
            <a:pPr lvl="2">
              <a:lnSpc>
                <a:spcPct val="160000"/>
              </a:lnSpc>
              <a:spcBef>
                <a:spcPct val="0"/>
              </a:spcBef>
              <a:spcAft>
                <a:spcPct val="20000"/>
              </a:spcAft>
              <a:buClr>
                <a:srgbClr val="B21BEF"/>
              </a:buClr>
              <a:buSzTx/>
            </a:pPr>
            <a:r>
              <a:rPr kumimoji="1" lang="zh-CN" altLang="en-US" sz="2100" b="0" dirty="0"/>
              <a:t>  </a:t>
            </a:r>
            <a:r>
              <a:rPr kumimoji="1" lang="en-US" altLang="zh-CN" sz="2100" b="0" dirty="0"/>
              <a:t>x</a:t>
            </a:r>
            <a:r>
              <a:rPr kumimoji="1" lang="en-US" altLang="zh-CN" sz="2100" b="0" baseline="-25000" dirty="0"/>
              <a:t>i</a:t>
            </a:r>
            <a:r>
              <a:rPr kumimoji="1" lang="en-US" altLang="zh-CN" sz="2100" b="0" dirty="0"/>
              <a:t>=0</a:t>
            </a:r>
            <a:r>
              <a:rPr kumimoji="1" lang="zh-CN" altLang="en-US" sz="2100" b="0" dirty="0"/>
              <a:t>或</a:t>
            </a:r>
            <a:r>
              <a:rPr kumimoji="1" lang="en-US" altLang="zh-CN" sz="2100" b="0" dirty="0"/>
              <a:t>1</a:t>
            </a:r>
            <a:r>
              <a:rPr kumimoji="1" lang="zh-CN" altLang="en-US" sz="2100" b="0" dirty="0"/>
              <a:t>，</a:t>
            </a:r>
            <a:r>
              <a:rPr kumimoji="1" lang="en-US" altLang="zh-CN" sz="2100" b="0" dirty="0"/>
              <a:t>S</a:t>
            </a:r>
            <a:r>
              <a:rPr kumimoji="1" lang="en-US" altLang="zh-CN" sz="2100" b="0" baseline="-25000" dirty="0"/>
              <a:t>i</a:t>
            </a:r>
            <a:r>
              <a:rPr kumimoji="1" lang="en-US" altLang="zh-CN" sz="2100" b="0" dirty="0"/>
              <a:t>={0,1}</a:t>
            </a:r>
            <a:endParaRPr lang="en-US" altLang="zh-CN" sz="2400" dirty="0"/>
          </a:p>
          <a:p>
            <a:pPr>
              <a:spcBef>
                <a:spcPts val="0"/>
              </a:spcBef>
            </a:pPr>
            <a:r>
              <a:rPr lang="zh-CN" altLang="en-US" sz="2400" dirty="0"/>
              <a:t>隐式约束：</a:t>
            </a:r>
            <a:r>
              <a:rPr kumimoji="1" lang="zh-CN" altLang="en-US" sz="2400" dirty="0"/>
              <a:t>描述了</a:t>
            </a:r>
            <a:r>
              <a:rPr kumimoji="1" lang="en-US" altLang="zh-CN" sz="2400" dirty="0"/>
              <a:t>x</a:t>
            </a:r>
            <a:r>
              <a:rPr kumimoji="1" lang="en-US" altLang="zh-CN" sz="2400" baseline="-25000" dirty="0"/>
              <a:t>i</a:t>
            </a:r>
            <a:r>
              <a:rPr kumimoji="1" lang="zh-CN" altLang="en-US" sz="2400" dirty="0"/>
              <a:t>彼此相关的情况，与问题实例有关</a:t>
            </a:r>
            <a:endParaRPr kumimoji="1" lang="zh-CN" altLang="en-US" sz="2400" dirty="0"/>
          </a:p>
          <a:p>
            <a:pPr>
              <a:spcBef>
                <a:spcPts val="0"/>
              </a:spcBef>
            </a:pPr>
            <a:endParaRPr kumimoji="1" lang="en-US" altLang="zh-CN" sz="2400" dirty="0"/>
          </a:p>
          <a:p>
            <a:pPr>
              <a:spcBef>
                <a:spcPts val="0"/>
              </a:spcBef>
            </a:pPr>
            <a:r>
              <a:rPr kumimoji="1" lang="zh-CN" altLang="en-US" sz="2400" dirty="0"/>
              <a:t>解空间：满足显式约束条件的所有元组</a:t>
            </a:r>
            <a:endParaRPr kumimoji="1" lang="en-US" altLang="zh-CN" sz="2400" dirty="0"/>
          </a:p>
          <a:p>
            <a:pPr>
              <a:spcBef>
                <a:spcPts val="0"/>
              </a:spcBef>
            </a:pPr>
            <a:endParaRPr kumimoji="1" lang="en-US" altLang="zh-CN" sz="2400" dirty="0"/>
          </a:p>
          <a:p>
            <a:pPr>
              <a:spcBef>
                <a:spcPts val="0"/>
              </a:spcBef>
            </a:pPr>
            <a:r>
              <a:rPr kumimoji="1" lang="zh-CN" altLang="en-US" sz="2400" dirty="0"/>
              <a:t>可行解：解空间中满足隐式约束条件的元组。</a:t>
            </a:r>
            <a:endParaRPr kumimoji="1" lang="en-US" altLang="zh-CN" sz="2400" dirty="0"/>
          </a:p>
          <a:p>
            <a:pPr>
              <a:spcBef>
                <a:spcPts val="0"/>
              </a:spcBef>
            </a:pPr>
            <a:endParaRPr kumimoji="1" lang="en-US" altLang="zh-CN" sz="2400" dirty="0"/>
          </a:p>
          <a:p>
            <a:pPr>
              <a:spcBef>
                <a:spcPts val="0"/>
              </a:spcBef>
            </a:pPr>
            <a:r>
              <a:rPr kumimoji="1" lang="zh-CN" altLang="en-US" sz="2400" dirty="0"/>
              <a:t>解空间树：基于解空间画成的树形状</a:t>
            </a:r>
            <a:endParaRPr kumimoji="1" lang="en-US" altLang="zh-CN" sz="2400"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6" name="圆角矩形标注 5"/>
          <p:cNvSpPr/>
          <p:nvPr/>
        </p:nvSpPr>
        <p:spPr>
          <a:xfrm>
            <a:off x="8490253" y="2910022"/>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对应限界函数</a:t>
            </a:r>
            <a:endParaRPr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dirty="0"/>
              <a:t>解空间树</a:t>
            </a:r>
            <a:endParaRPr lang="zh-CN" altLang="en-US" dirty="0"/>
          </a:p>
        </p:txBody>
      </p:sp>
      <p:sp>
        <p:nvSpPr>
          <p:cNvPr id="3" name="内容占位符 2"/>
          <p:cNvSpPr>
            <a:spLocks noGrp="1"/>
          </p:cNvSpPr>
          <p:nvPr>
            <p:ph idx="1"/>
          </p:nvPr>
        </p:nvSpPr>
        <p:spPr>
          <a:xfrm>
            <a:off x="836794" y="2005012"/>
            <a:ext cx="10515600" cy="4351338"/>
          </a:xfrm>
        </p:spPr>
        <p:txBody>
          <a:bodyPr>
            <a:normAutofit/>
          </a:bodyPr>
          <a:lstStyle/>
          <a:p>
            <a:pPr>
              <a:lnSpc>
                <a:spcPct val="150000"/>
              </a:lnSpc>
              <a:spcBef>
                <a:spcPts val="0"/>
              </a:spcBef>
            </a:pPr>
            <a:r>
              <a:rPr kumimoji="1" lang="zh-CN" altLang="en-US" sz="2400" dirty="0"/>
              <a:t>解空间树：基于解空间画成的树形状</a:t>
            </a:r>
            <a:endParaRPr kumimoji="1" lang="en-US" altLang="zh-CN" sz="2400" dirty="0"/>
          </a:p>
          <a:p>
            <a:pPr lvl="1">
              <a:lnSpc>
                <a:spcPct val="150000"/>
              </a:lnSpc>
              <a:spcBef>
                <a:spcPts val="0"/>
              </a:spcBef>
            </a:pPr>
            <a:r>
              <a:rPr kumimoji="1" lang="zh-CN" altLang="en-US" sz="2400" dirty="0"/>
              <a:t>问题状态：解空间树中的所有结点。</a:t>
            </a:r>
            <a:endParaRPr kumimoji="1" lang="en-US" altLang="zh-CN" sz="2400" dirty="0"/>
          </a:p>
          <a:p>
            <a:pPr lvl="1">
              <a:lnSpc>
                <a:spcPct val="150000"/>
              </a:lnSpc>
              <a:spcBef>
                <a:spcPts val="600"/>
              </a:spcBef>
            </a:pPr>
            <a:r>
              <a:rPr kumimoji="1" lang="zh-CN" altLang="en-US" sz="2400" dirty="0"/>
              <a:t>解状态</a:t>
            </a:r>
            <a:r>
              <a:rPr kumimoji="1" lang="en-US" altLang="zh-CN" sz="2400" dirty="0"/>
              <a:t>X</a:t>
            </a:r>
            <a:r>
              <a:rPr kumimoji="1" lang="zh-CN" altLang="en-US" sz="2400" dirty="0"/>
              <a:t>：由根到节点</a:t>
            </a:r>
            <a:r>
              <a:rPr kumimoji="1" lang="en-US" altLang="zh-CN" sz="2400" dirty="0"/>
              <a:t>X</a:t>
            </a:r>
            <a:r>
              <a:rPr kumimoji="1" lang="zh-CN" altLang="en-US" sz="2400" dirty="0"/>
              <a:t>的路径确定了解空间中的一个元组</a:t>
            </a:r>
            <a:endParaRPr kumimoji="1" lang="en-US" altLang="zh-CN" sz="2400" dirty="0"/>
          </a:p>
          <a:p>
            <a:pPr lvl="1">
              <a:lnSpc>
                <a:spcPct val="150000"/>
              </a:lnSpc>
              <a:spcBef>
                <a:spcPts val="600"/>
              </a:spcBef>
            </a:pPr>
            <a:r>
              <a:rPr kumimoji="1" lang="zh-CN" altLang="en-US" sz="2400" dirty="0"/>
              <a:t>答案状态</a:t>
            </a:r>
            <a:r>
              <a:rPr kumimoji="1" lang="en-US" altLang="zh-CN" sz="2400" dirty="0"/>
              <a:t>X: </a:t>
            </a:r>
            <a:r>
              <a:rPr kumimoji="1" lang="zh-CN" altLang="en-US" sz="2400" dirty="0"/>
              <a:t>由根到解状态节点</a:t>
            </a:r>
            <a:r>
              <a:rPr kumimoji="1" lang="en-US" altLang="zh-CN" sz="2400" dirty="0"/>
              <a:t>X</a:t>
            </a:r>
            <a:r>
              <a:rPr kumimoji="1" lang="zh-CN" altLang="en-US" sz="2400" dirty="0"/>
              <a:t>的路径确定了问题的一个解。</a:t>
            </a:r>
            <a:endParaRPr kumimoji="1" lang="en-US" altLang="zh-CN" sz="2400"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9" name="矩形 8"/>
          <p:cNvSpPr/>
          <p:nvPr/>
        </p:nvSpPr>
        <p:spPr>
          <a:xfrm>
            <a:off x="836794" y="1388293"/>
            <a:ext cx="9828601" cy="461665"/>
          </a:xfrm>
          <a:prstGeom prst="rect">
            <a:avLst/>
          </a:prstGeom>
          <a:solidFill>
            <a:schemeClr val="accent1">
              <a:lumMod val="20000"/>
              <a:lumOff val="80000"/>
            </a:schemeClr>
          </a:solidFill>
        </p:spPr>
        <p:txBody>
          <a:bodyPr wrap="square">
            <a:spAutoFit/>
          </a:bodyPr>
          <a:lstStyle/>
          <a:p>
            <a:r>
              <a:rPr kumimoji="1" lang="zh-CN" altLang="en-US" sz="2400" dirty="0">
                <a:latin typeface="幼圆" panose="02010509060101010101" pitchFamily="49" charset="-122"/>
                <a:ea typeface="幼圆" panose="02010509060101010101" pitchFamily="49" charset="-122"/>
                <a:cs typeface="Arial" panose="020B0604020202020204" pitchFamily="34" charset="0"/>
              </a:rPr>
              <a:t>回溯法解决问题的过程就是在解空间树上搜索答案状态结点的过程</a:t>
            </a:r>
            <a:endParaRPr kumimoji="1" lang="en-US" altLang="zh-CN" sz="2400" dirty="0">
              <a:latin typeface="幼圆" panose="02010509060101010101" pitchFamily="49" charset="-122"/>
              <a:ea typeface="幼圆" panose="02010509060101010101" pitchFamily="49" charset="-122"/>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算法分析新模板2023</Template>
  <TotalTime>0</TotalTime>
  <Words>12148</Words>
  <Application>WPS 演示</Application>
  <PresentationFormat>宽屏</PresentationFormat>
  <Paragraphs>2983</Paragraphs>
  <Slides>68</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16</vt:i4>
      </vt:variant>
      <vt:variant>
        <vt:lpstr>幻灯片标题</vt:lpstr>
      </vt:variant>
      <vt:variant>
        <vt:i4>68</vt:i4>
      </vt:variant>
    </vt:vector>
  </HeadingPairs>
  <TitlesOfParts>
    <vt:vector size="98" baseType="lpstr">
      <vt:lpstr>Arial</vt:lpstr>
      <vt:lpstr>宋体</vt:lpstr>
      <vt:lpstr>Wingdings</vt:lpstr>
      <vt:lpstr>幼圆</vt:lpstr>
      <vt:lpstr>Times New Roman</vt:lpstr>
      <vt:lpstr>Verdana</vt:lpstr>
      <vt:lpstr>等线</vt:lpstr>
      <vt:lpstr>微软雅黑</vt:lpstr>
      <vt:lpstr>Arial Unicode MS</vt:lpstr>
      <vt:lpstr>Symbol</vt:lpstr>
      <vt:lpstr>Arial Unicode MS</vt:lpstr>
      <vt:lpstr>Symbol</vt:lpstr>
      <vt:lpstr>Wingdings</vt:lpstr>
      <vt:lpstr>算法分析模板0731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第七章 回溯法</vt:lpstr>
      <vt:lpstr>目录</vt:lpstr>
      <vt:lpstr>7.1 一般方法</vt:lpstr>
      <vt:lpstr>回溯法的基本思想</vt:lpstr>
      <vt:lpstr>方法适用的问题特点</vt:lpstr>
      <vt:lpstr>多米诺性质</vt:lpstr>
      <vt:lpstr>PowerPoint 演示文稿</vt:lpstr>
      <vt:lpstr>回溯求解的基本概念</vt:lpstr>
      <vt:lpstr>解空间树</vt:lpstr>
      <vt:lpstr>4-皇后问题</vt:lpstr>
      <vt:lpstr> 4-皇后问题的解空间树</vt:lpstr>
      <vt:lpstr>子集和数问题</vt:lpstr>
      <vt:lpstr>子集和数问题——固定长元组</vt:lpstr>
      <vt:lpstr>PowerPoint 演示文稿</vt:lpstr>
      <vt:lpstr>子集和数问题——可变长元组</vt:lpstr>
      <vt:lpstr>PowerPoint 演示文稿</vt:lpstr>
      <vt:lpstr>动态树</vt:lpstr>
      <vt:lpstr>动态树中问题状态的生成</vt:lpstr>
      <vt:lpstr>回溯法的设计思想</vt:lpstr>
      <vt:lpstr>4-皇后问题的动态树</vt:lpstr>
      <vt:lpstr>回溯法的形式化描述</vt:lpstr>
      <vt:lpstr>算法7.1 回溯法的非递归算法描述</vt:lpstr>
      <vt:lpstr>算法7.2 回溯法的递归算法描述</vt:lpstr>
      <vt:lpstr>7.2 回溯法的效率分析</vt:lpstr>
      <vt:lpstr>决定回溯法效率的因素</vt:lpstr>
      <vt:lpstr>回溯法的效率估计</vt:lpstr>
      <vt:lpstr>蒙特卡罗方法的一般思想</vt:lpstr>
      <vt:lpstr>PowerPoint 演示文稿</vt:lpstr>
      <vt:lpstr>算法7.3 效率估计算法</vt:lpstr>
      <vt:lpstr>蒙特卡罗方法的特点</vt:lpstr>
      <vt:lpstr>7.3  n-皇后问题</vt:lpstr>
      <vt:lpstr>问题描述</vt:lpstr>
      <vt:lpstr>解空间树</vt:lpstr>
      <vt:lpstr>问题分析</vt:lpstr>
      <vt:lpstr>PowerPoint 演示文稿</vt:lpstr>
      <vt:lpstr>PowerPoint 演示文稿</vt:lpstr>
      <vt:lpstr>PowerPoint 演示文稿</vt:lpstr>
      <vt:lpstr>PowerPoint 演示文稿</vt:lpstr>
      <vt:lpstr>限界函数</vt:lpstr>
      <vt:lpstr>限界函数</vt:lpstr>
      <vt:lpstr>算法7.4 能否放置一个新皇后？</vt:lpstr>
      <vt:lpstr>算法7.5  n-皇后问题的回溯算法描述</vt:lpstr>
      <vt:lpstr>8-皇后问题的效率估计</vt:lpstr>
      <vt:lpstr>8-皇后问题的不受限结点的估计值</vt:lpstr>
      <vt:lpstr>7.4 子集和数问题</vt:lpstr>
      <vt:lpstr>问题描述</vt:lpstr>
      <vt:lpstr>PowerPoint 演示文稿</vt:lpstr>
      <vt:lpstr>限界函数</vt:lpstr>
      <vt:lpstr>效率估计</vt:lpstr>
      <vt:lpstr>效率估计</vt:lpstr>
      <vt:lpstr>算法7.6 子集和数的递归回溯算法</vt:lpstr>
      <vt:lpstr>PowerPoint 演示文稿</vt:lpstr>
      <vt:lpstr>PowerPoint 演示文稿</vt:lpstr>
      <vt:lpstr>实例</vt:lpstr>
      <vt:lpstr>PowerPoint 演示文稿</vt:lpstr>
      <vt:lpstr>PowerPoint 演示文稿</vt:lpstr>
      <vt:lpstr>PowerPoint 演示文稿</vt:lpstr>
      <vt:lpstr>7.5 图着色问题</vt:lpstr>
      <vt:lpstr>问题描述</vt:lpstr>
      <vt:lpstr>图的m-着色判定问题</vt:lpstr>
      <vt:lpstr>解空间树</vt:lpstr>
      <vt:lpstr>算法7.7 回溯法求解图着色判定问题</vt:lpstr>
      <vt:lpstr>算法7.8 判断顶点k的着色是否合法</vt:lpstr>
      <vt:lpstr>实例分析</vt:lpstr>
      <vt:lpstr>7.6 小结</vt:lpstr>
      <vt:lpstr>PowerPoint 演示文稿</vt:lpstr>
      <vt:lpstr>PowerPoint 演示文稿</vt:lpstr>
      <vt:lpstr>本 章 结 束</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why</dc:creator>
  <cp:lastModifiedBy>马</cp:lastModifiedBy>
  <cp:revision>1386</cp:revision>
  <dcterms:created xsi:type="dcterms:W3CDTF">2005-08-10T02:20:00Z</dcterms:created>
  <dcterms:modified xsi:type="dcterms:W3CDTF">2024-06-01T07:05:03Z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vt:lpwstr>
  </property>
</Properties>
</file>