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8"/>
  </p:notesMasterIdLst>
  <p:handoutMasterIdLst>
    <p:handoutMasterId r:id="rId62"/>
  </p:handoutMasterIdLst>
  <p:sldIdLst>
    <p:sldId id="368" r:id="rId3"/>
    <p:sldId id="396" r:id="rId4"/>
    <p:sldId id="397" r:id="rId5"/>
    <p:sldId id="398" r:id="rId6"/>
    <p:sldId id="689" r:id="rId7"/>
    <p:sldId id="690" r:id="rId8"/>
    <p:sldId id="691" r:id="rId9"/>
    <p:sldId id="469" r:id="rId10"/>
    <p:sldId id="479" r:id="rId11"/>
    <p:sldId id="471" r:id="rId12"/>
    <p:sldId id="481" r:id="rId13"/>
    <p:sldId id="482" r:id="rId14"/>
    <p:sldId id="408" r:id="rId15"/>
    <p:sldId id="502" r:id="rId16"/>
    <p:sldId id="415" r:id="rId17"/>
    <p:sldId id="416" r:id="rId18"/>
    <p:sldId id="480" r:id="rId19"/>
    <p:sldId id="490" r:id="rId20"/>
    <p:sldId id="483" r:id="rId21"/>
    <p:sldId id="491" r:id="rId22"/>
    <p:sldId id="485" r:id="rId23"/>
    <p:sldId id="486" r:id="rId24"/>
    <p:sldId id="493" r:id="rId25"/>
    <p:sldId id="487" r:id="rId26"/>
    <p:sldId id="488" r:id="rId27"/>
    <p:sldId id="489" r:id="rId28"/>
    <p:sldId id="503" r:id="rId29"/>
    <p:sldId id="470" r:id="rId30"/>
    <p:sldId id="474" r:id="rId31"/>
    <p:sldId id="475" r:id="rId32"/>
    <p:sldId id="476" r:id="rId33"/>
    <p:sldId id="512" r:id="rId34"/>
    <p:sldId id="513" r:id="rId35"/>
    <p:sldId id="511" r:id="rId36"/>
    <p:sldId id="506" r:id="rId37"/>
    <p:sldId id="507" r:id="rId39"/>
    <p:sldId id="508" r:id="rId40"/>
    <p:sldId id="514" r:id="rId41"/>
    <p:sldId id="426" r:id="rId42"/>
    <p:sldId id="697" r:id="rId43"/>
    <p:sldId id="698" r:id="rId44"/>
    <p:sldId id="699" r:id="rId45"/>
    <p:sldId id="700" r:id="rId46"/>
    <p:sldId id="701" r:id="rId47"/>
    <p:sldId id="702" r:id="rId48"/>
    <p:sldId id="703" r:id="rId49"/>
    <p:sldId id="435" r:id="rId50"/>
    <p:sldId id="436" r:id="rId51"/>
    <p:sldId id="437" r:id="rId52"/>
    <p:sldId id="438" r:id="rId53"/>
    <p:sldId id="515" r:id="rId54"/>
    <p:sldId id="440" r:id="rId55"/>
    <p:sldId id="516" r:id="rId56"/>
    <p:sldId id="693" r:id="rId57"/>
    <p:sldId id="695" r:id="rId58"/>
    <p:sldId id="696" r:id="rId59"/>
    <p:sldId id="692" r:id="rId60"/>
    <p:sldId id="391" r:id="rId6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FF"/>
    <a:srgbClr val="FF3300"/>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64" autoAdjust="0"/>
    <p:restoredTop sz="82136" autoAdjust="0"/>
  </p:normalViewPr>
  <p:slideViewPr>
    <p:cSldViewPr>
      <p:cViewPr varScale="1">
        <p:scale>
          <a:sx n="87" d="100"/>
          <a:sy n="87" d="100"/>
        </p:scale>
        <p:origin x="398" y="101"/>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5" Type="http://schemas.openxmlformats.org/officeDocument/2006/relationships/tableStyles" Target="tableStyles.xml"/><Relationship Id="rId64" Type="http://schemas.openxmlformats.org/officeDocument/2006/relationships/viewProps" Target="viewProps.xml"/><Relationship Id="rId63" Type="http://schemas.openxmlformats.org/officeDocument/2006/relationships/presProps" Target="presProps.xml"/><Relationship Id="rId62" Type="http://schemas.openxmlformats.org/officeDocument/2006/relationships/handoutMaster" Target="handoutMasters/handoutMaster1.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notesMaster" Target="notesMasters/notesMaster1.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宋体" panose="02010600030101010101" pitchFamily="2" charset="-122"/>
              </a:defRPr>
            </a:lvl1pPr>
          </a:lstStyle>
          <a:p>
            <a:pPr>
              <a:defRPr/>
            </a:pPr>
            <a:fld id="{17879CBA-C0A0-49AF-BDCD-A0A484D87473}"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宋体" panose="02010600030101010101" pitchFamily="2" charset="-122"/>
              </a:defRPr>
            </a:lvl1pPr>
          </a:lstStyle>
          <a:p>
            <a:pPr>
              <a:defRPr/>
            </a:pPr>
            <a:fld id="{263615C9-11BB-4C07-948B-437411D67D61}"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a:t>根据</a:t>
            </a:r>
            <a:r>
              <a:rPr lang="en-US" altLang="zh-CN"/>
              <a:t>n</a:t>
            </a:r>
            <a:r>
              <a:rPr lang="zh-CN" altLang="en-US"/>
              <a:t>元组定义形式，对于</a:t>
            </a:r>
            <a:r>
              <a:rPr lang="en-US" altLang="zh-CN"/>
              <a:t>X(k)</a:t>
            </a:r>
            <a:r>
              <a:rPr lang="zh-CN" altLang="en-US"/>
              <a:t>，</a:t>
            </a:r>
            <a:r>
              <a:rPr lang="en-US" altLang="zh-CN"/>
              <a:t>k</a:t>
            </a:r>
            <a:r>
              <a:rPr lang="zh-CN" altLang="en-US"/>
              <a:t>表示行数，</a:t>
            </a:r>
            <a:r>
              <a:rPr lang="en-US" altLang="zh-CN"/>
              <a:t>X(k)</a:t>
            </a:r>
            <a:r>
              <a:rPr lang="zh-CN" altLang="en-US"/>
              <a:t>表示列数。当前皇后的二维坐标可以表示为</a:t>
            </a:r>
            <a:r>
              <a:rPr lang="en-US" altLang="zh-CN"/>
              <a:t>(k,X(k))</a:t>
            </a:r>
            <a:endParaRPr lang="zh-CN" altLang="en-US"/>
          </a:p>
        </p:txBody>
      </p:sp>
      <p:sp>
        <p:nvSpPr>
          <p:cNvPr id="409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C219AC3-F8E7-4290-98DB-B0A24327A6FA}" type="slidenum">
              <a:rPr lang="zh-CN" altLang="en-US"/>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34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634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7418371-9D11-4F52-B8A7-F46179D524C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17" name="图片 16"/>
          <p:cNvPicPr>
            <a:picLocks noChangeAspect="1"/>
          </p:cNvPicPr>
          <p:nvPr/>
        </p:nvPicPr>
        <p:blipFill>
          <a:blip r:embed="rId2"/>
          <a:stretch>
            <a:fillRect/>
          </a:stretch>
        </p:blipFill>
        <p:spPr>
          <a:xfrm>
            <a:off x="5905088" y="1418544"/>
            <a:ext cx="6257321" cy="2514214"/>
          </a:xfrm>
          <a:prstGeom prst="rect">
            <a:avLst/>
          </a:prstGeom>
        </p:spPr>
      </p:pic>
      <p:pic>
        <p:nvPicPr>
          <p:cNvPr id="5" name="图片 4"/>
          <p:cNvPicPr>
            <a:picLocks noChangeAspect="1"/>
          </p:cNvPicPr>
          <p:nvPr/>
        </p:nvPicPr>
        <p:blipFill>
          <a:blip r:embed="rId3"/>
          <a:stretch>
            <a:fillRect/>
          </a:stretch>
        </p:blipFill>
        <p:spPr>
          <a:xfrm>
            <a:off x="23552" y="1418543"/>
            <a:ext cx="5872658" cy="2508395"/>
          </a:xfrm>
          <a:prstGeom prst="rect">
            <a:avLst/>
          </a:prstGeom>
        </p:spPr>
      </p:pic>
      <p:grpSp>
        <p:nvGrpSpPr>
          <p:cNvPr id="11" name="组合 10"/>
          <p:cNvGrpSpPr/>
          <p:nvPr/>
        </p:nvGrpSpPr>
        <p:grpSpPr>
          <a:xfrm>
            <a:off x="0" y="5399618"/>
            <a:ext cx="12203093" cy="1485900"/>
            <a:chOff x="0" y="5305425"/>
            <a:chExt cx="12203093" cy="1485900"/>
          </a:xfrm>
        </p:grpSpPr>
        <p:sp>
          <p:nvSpPr>
            <p:cNvPr id="13" name="矩形 12"/>
            <p:cNvSpPr/>
            <p:nvPr/>
          </p:nvSpPr>
          <p:spPr>
            <a:xfrm>
              <a:off x="0" y="5305425"/>
              <a:ext cx="12203093" cy="1485900"/>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5403263"/>
              <a:ext cx="12192000" cy="1290224"/>
            </a:xfrm>
            <a:prstGeom prst="rect">
              <a:avLst/>
            </a:prstGeom>
          </p:spPr>
        </p:pic>
      </p:grpSp>
      <p:sp>
        <p:nvSpPr>
          <p:cNvPr id="10" name="平行四边形 9"/>
          <p:cNvSpPr/>
          <p:nvPr/>
        </p:nvSpPr>
        <p:spPr>
          <a:xfrm>
            <a:off x="-8878" y="1225462"/>
            <a:ext cx="12211802" cy="2894556"/>
          </a:xfrm>
          <a:prstGeom prst="parallelogram">
            <a:avLst>
              <a:gd name="adj" fmla="val 0"/>
            </a:avLst>
          </a:prstGeom>
          <a:solidFill>
            <a:srgbClr val="1B5091">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副标题 2"/>
          <p:cNvSpPr>
            <a:spLocks noGrp="1"/>
          </p:cNvSpPr>
          <p:nvPr>
            <p:ph type="subTitle" idx="1" hasCustomPrompt="1"/>
          </p:nvPr>
        </p:nvSpPr>
        <p:spPr>
          <a:xfrm>
            <a:off x="1101360" y="5471047"/>
            <a:ext cx="9831977" cy="781595"/>
          </a:xfrm>
        </p:spPr>
        <p:txBody>
          <a:bodyPr>
            <a:normAutofit/>
          </a:bodyPr>
          <a:lstStyle>
            <a:lvl1pPr marL="0" indent="0" algn="ctr">
              <a:buNone/>
              <a:defRPr sz="2800">
                <a:solidFill>
                  <a:srgbClr val="1E529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dirty="0"/>
          </a:p>
        </p:txBody>
      </p:sp>
      <p:sp>
        <p:nvSpPr>
          <p:cNvPr id="2" name="标题 1"/>
          <p:cNvSpPr>
            <a:spLocks noGrp="1"/>
          </p:cNvSpPr>
          <p:nvPr>
            <p:ph type="ctrTitle"/>
          </p:nvPr>
        </p:nvSpPr>
        <p:spPr>
          <a:xfrm>
            <a:off x="1101360" y="4274634"/>
            <a:ext cx="9831977" cy="999627"/>
          </a:xfrm>
        </p:spPr>
        <p:txBody>
          <a:bodyPr anchor="b">
            <a:normAutofit/>
          </a:bodyPr>
          <a:lstStyle>
            <a:lvl1pPr algn="ctr">
              <a:defRPr sz="5000">
                <a:solidFill>
                  <a:srgbClr val="1E5293"/>
                </a:solidFill>
              </a:defRPr>
            </a:lvl1pPr>
          </a:lstStyle>
          <a:p>
            <a:r>
              <a:rPr lang="zh-CN" altLang="en-US"/>
              <a:t>单击此处编辑母版标题样式</a:t>
            </a:r>
            <a:endParaRPr lang="zh-CN" altLang="en-US" dirty="0"/>
          </a:p>
        </p:txBody>
      </p:sp>
      <p:pic>
        <p:nvPicPr>
          <p:cNvPr id="19" name="图片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20528" y="91556"/>
            <a:ext cx="856142" cy="961839"/>
          </a:xfrm>
          <a:prstGeom prst="rect">
            <a:avLst/>
          </a:prstGeom>
        </p:spPr>
      </p:pic>
      <p:pic>
        <p:nvPicPr>
          <p:cNvPr id="22" name="图片 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343726" y="358201"/>
            <a:ext cx="1689716" cy="562718"/>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20909" y="1360704"/>
            <a:ext cx="12169984" cy="2535726"/>
          </a:xfrm>
          <a:prstGeom prst="rect">
            <a:avLst/>
          </a:prstGeom>
        </p:spPr>
      </p:pic>
      <p:grpSp>
        <p:nvGrpSpPr>
          <p:cNvPr id="11" name="组合 10"/>
          <p:cNvGrpSpPr/>
          <p:nvPr/>
        </p:nvGrpSpPr>
        <p:grpSpPr>
          <a:xfrm>
            <a:off x="12200" y="5372100"/>
            <a:ext cx="12203093" cy="1485900"/>
            <a:chOff x="0" y="5305425"/>
            <a:chExt cx="12203093" cy="1485900"/>
          </a:xfrm>
        </p:grpSpPr>
        <p:sp>
          <p:nvSpPr>
            <p:cNvPr id="13" name="矩形 12"/>
            <p:cNvSpPr/>
            <p:nvPr/>
          </p:nvSpPr>
          <p:spPr>
            <a:xfrm>
              <a:off x="0" y="5305425"/>
              <a:ext cx="12203093" cy="1485900"/>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403263"/>
              <a:ext cx="12192000" cy="1290224"/>
            </a:xfrm>
            <a:prstGeom prst="rect">
              <a:avLst/>
            </a:prstGeom>
          </p:spPr>
        </p:pic>
      </p:grpSp>
      <p:sp>
        <p:nvSpPr>
          <p:cNvPr id="10" name="平行四边形 9"/>
          <p:cNvSpPr/>
          <p:nvPr/>
        </p:nvSpPr>
        <p:spPr>
          <a:xfrm>
            <a:off x="0" y="1175806"/>
            <a:ext cx="12211802" cy="2894556"/>
          </a:xfrm>
          <a:prstGeom prst="parallelogram">
            <a:avLst>
              <a:gd name="adj" fmla="val 0"/>
            </a:avLst>
          </a:prstGeom>
          <a:solidFill>
            <a:schemeClr val="accent1">
              <a:lumMod val="75000"/>
              <a:alpha val="580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副标题 2"/>
          <p:cNvSpPr>
            <a:spLocks noGrp="1"/>
          </p:cNvSpPr>
          <p:nvPr>
            <p:ph type="subTitle" idx="1" hasCustomPrompt="1"/>
          </p:nvPr>
        </p:nvSpPr>
        <p:spPr>
          <a:xfrm>
            <a:off x="1101360" y="5471047"/>
            <a:ext cx="9831977" cy="781595"/>
          </a:xfrm>
        </p:spPr>
        <p:txBody>
          <a:bodyPr>
            <a:normAutofit/>
          </a:bodyPr>
          <a:lstStyle>
            <a:lvl1pPr marL="0" indent="0" algn="ctr">
              <a:buNone/>
              <a:defRPr sz="2800">
                <a:solidFill>
                  <a:srgbClr val="1E529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dirty="0"/>
          </a:p>
        </p:txBody>
      </p:sp>
      <p:sp>
        <p:nvSpPr>
          <p:cNvPr id="2" name="标题 1"/>
          <p:cNvSpPr>
            <a:spLocks noGrp="1"/>
          </p:cNvSpPr>
          <p:nvPr>
            <p:ph type="ctrTitle"/>
          </p:nvPr>
        </p:nvSpPr>
        <p:spPr>
          <a:xfrm>
            <a:off x="1101360" y="4264253"/>
            <a:ext cx="9831977" cy="999627"/>
          </a:xfrm>
        </p:spPr>
        <p:txBody>
          <a:bodyPr anchor="b">
            <a:normAutofit/>
          </a:bodyPr>
          <a:lstStyle>
            <a:lvl1pPr algn="ctr">
              <a:defRPr sz="5000">
                <a:solidFill>
                  <a:srgbClr val="1E5293"/>
                </a:solidFill>
              </a:defRPr>
            </a:lvl1pPr>
          </a:lstStyle>
          <a:p>
            <a:r>
              <a:rPr lang="zh-CN" altLang="en-US"/>
              <a:t>单击此处编辑母版标题样式</a:t>
            </a:r>
            <a:endParaRPr lang="zh-CN" altLang="en-US" dirty="0"/>
          </a:p>
        </p:txBody>
      </p:sp>
      <p:pic>
        <p:nvPicPr>
          <p:cNvPr id="19" name="图片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20528" y="91556"/>
            <a:ext cx="856142" cy="961839"/>
          </a:xfrm>
          <a:prstGeom prst="rect">
            <a:avLst/>
          </a:prstGeom>
        </p:spPr>
      </p:pic>
      <p:pic>
        <p:nvPicPr>
          <p:cNvPr id="22" name="图片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43726" y="358201"/>
            <a:ext cx="1689716" cy="56271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7" name="组合 6"/>
          <p:cNvGrpSpPr/>
          <p:nvPr/>
        </p:nvGrpSpPr>
        <p:grpSpPr>
          <a:xfrm>
            <a:off x="-11093" y="5372100"/>
            <a:ext cx="12203093" cy="1485900"/>
            <a:chOff x="0" y="5305425"/>
            <a:chExt cx="12203093" cy="1485900"/>
          </a:xfrm>
        </p:grpSpPr>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403263"/>
              <a:ext cx="12192000" cy="1290224"/>
            </a:xfrm>
            <a:prstGeom prst="rect">
              <a:avLst/>
            </a:prstGeom>
          </p:spPr>
        </p:pic>
        <p:sp>
          <p:nvSpPr>
            <p:cNvPr id="9" name="矩形 8"/>
            <p:cNvSpPr/>
            <p:nvPr/>
          </p:nvSpPr>
          <p:spPr>
            <a:xfrm>
              <a:off x="0" y="5305425"/>
              <a:ext cx="12203093" cy="1485900"/>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hasCustomPrompt="1"/>
          </p:nvPr>
        </p:nvSpPr>
        <p:spPr/>
        <p:txBody>
          <a:bodyPr/>
          <a:lstStyle>
            <a:lvl1pPr>
              <a:defRPr/>
            </a:lvl1pPr>
          </a:lstStyle>
          <a:p>
            <a:r>
              <a:rPr lang="zh-CN" altLang="en-US" dirty="0"/>
              <a:t>单击此处编辑母版标题样式</a:t>
            </a:r>
            <a:r>
              <a:rPr lang="en-US" altLang="zh-CN" dirty="0" err="1"/>
              <a:t>abc</a:t>
            </a:r>
            <a:endParaRPr lang="zh-CN" altLang="en-US" dirty="0"/>
          </a:p>
        </p:txBody>
      </p:sp>
      <p:sp>
        <p:nvSpPr>
          <p:cNvPr id="3" name="内容占位符 2"/>
          <p:cNvSpPr>
            <a:spLocks noGrp="1"/>
          </p:cNvSpPr>
          <p:nvPr>
            <p:ph idx="1" hasCustomPrompt="1"/>
          </p:nvPr>
        </p:nvSpPr>
        <p:spPr/>
        <p:txBody>
          <a:bodyPr/>
          <a:lstStyle>
            <a:lvl1pPr>
              <a:lnSpc>
                <a:spcPct val="110000"/>
              </a:lnSpc>
              <a:defRPr/>
            </a:lvl1pPr>
            <a:lvl2pPr>
              <a:lnSpc>
                <a:spcPct val="110000"/>
              </a:lnSpc>
              <a:buClr>
                <a:schemeClr val="accent1">
                  <a:lumMod val="60000"/>
                  <a:lumOff val="40000"/>
                </a:schemeClr>
              </a:buClr>
              <a:defRPr/>
            </a:lvl2pPr>
            <a:lvl3pPr>
              <a:lnSpc>
                <a:spcPct val="110000"/>
              </a:lnSpc>
              <a:buClr>
                <a:schemeClr val="accent1">
                  <a:lumMod val="60000"/>
                  <a:lumOff val="40000"/>
                </a:schemeClr>
              </a:buClr>
              <a:defRPr/>
            </a:lvl3pPr>
            <a:lvl4pPr>
              <a:lnSpc>
                <a:spcPct val="110000"/>
              </a:lnSpc>
              <a:buClr>
                <a:schemeClr val="accent1">
                  <a:lumMod val="60000"/>
                  <a:lumOff val="40000"/>
                </a:schemeClr>
              </a:buClr>
              <a:defRPr/>
            </a:lvl4pPr>
            <a:lvl5pPr>
              <a:lnSpc>
                <a:spcPct val="110000"/>
              </a:lnSpc>
              <a:buClr>
                <a:schemeClr val="accent1">
                  <a:lumMod val="60000"/>
                  <a:lumOff val="40000"/>
                </a:schemeClr>
              </a:buClr>
              <a:defRPr/>
            </a:lvl5pPr>
          </a:lstStyle>
          <a:p>
            <a:pPr lvl="0"/>
            <a:r>
              <a:rPr lang="zh-CN" altLang="en-US" dirty="0"/>
              <a:t>编辑母版文本样式</a:t>
            </a:r>
            <a:r>
              <a:rPr lang="en-US" altLang="zh-CN" dirty="0" err="1"/>
              <a:t>abc</a:t>
            </a:r>
            <a:endParaRPr lang="zh-CN" altLang="en-US" dirty="0"/>
          </a:p>
          <a:p>
            <a:pPr lvl="1"/>
            <a:r>
              <a:rPr lang="zh-CN" altLang="en-US" dirty="0"/>
              <a:t>第二级</a:t>
            </a:r>
            <a:r>
              <a:rPr lang="en-US" altLang="zh-CN" dirty="0" err="1"/>
              <a:t>abc</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D04713B0-7EE7-420A-BB22-6F99F562E080}" type="slidenum">
              <a:rPr lang="en-US" altLang="zh-CN" smtClean="0"/>
            </a:fld>
            <a:endParaRPr lang="en-US" altLang="zh-CN"/>
          </a:p>
        </p:txBody>
      </p:sp>
      <p:pic>
        <p:nvPicPr>
          <p:cNvPr id="17" name="图片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20528" y="91556"/>
            <a:ext cx="856142" cy="961839"/>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grpSp>
        <p:nvGrpSpPr>
          <p:cNvPr id="7" name="组合 6"/>
          <p:cNvGrpSpPr/>
          <p:nvPr/>
        </p:nvGrpSpPr>
        <p:grpSpPr>
          <a:xfrm>
            <a:off x="-11093" y="5372100"/>
            <a:ext cx="12203093" cy="1485900"/>
            <a:chOff x="0" y="5305425"/>
            <a:chExt cx="12203093" cy="1485900"/>
          </a:xfrm>
        </p:grpSpPr>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403263"/>
              <a:ext cx="12192000" cy="1290224"/>
            </a:xfrm>
            <a:prstGeom prst="rect">
              <a:avLst/>
            </a:prstGeom>
          </p:spPr>
        </p:pic>
        <p:sp>
          <p:nvSpPr>
            <p:cNvPr id="9" name="矩形 8"/>
            <p:cNvSpPr/>
            <p:nvPr/>
          </p:nvSpPr>
          <p:spPr>
            <a:xfrm>
              <a:off x="0" y="5305425"/>
              <a:ext cx="12203093" cy="1485900"/>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hasCustomPrompt="1"/>
          </p:nvPr>
        </p:nvSpPr>
        <p:spPr/>
        <p:txBody>
          <a:bodyPr/>
          <a:lstStyle>
            <a:lvl1pPr>
              <a:defRPr/>
            </a:lvl1pPr>
          </a:lstStyle>
          <a:p>
            <a:r>
              <a:rPr lang="zh-CN" altLang="en-US" dirty="0"/>
              <a:t>单击此处编辑母版标题样式</a:t>
            </a:r>
            <a:r>
              <a:rPr lang="en-US" altLang="zh-CN" dirty="0" err="1"/>
              <a:t>abc</a:t>
            </a:r>
            <a:endParaRPr lang="zh-CN" altLang="en-US" dirty="0"/>
          </a:p>
        </p:txBody>
      </p:sp>
      <p:sp>
        <p:nvSpPr>
          <p:cNvPr id="3" name="内容占位符 2"/>
          <p:cNvSpPr>
            <a:spLocks noGrp="1"/>
          </p:cNvSpPr>
          <p:nvPr>
            <p:ph idx="1" hasCustomPrompt="1"/>
          </p:nvPr>
        </p:nvSpPr>
        <p:spPr/>
        <p:txBody>
          <a:bodyPr/>
          <a:lstStyle>
            <a:lvl1pPr>
              <a:lnSpc>
                <a:spcPct val="110000"/>
              </a:lnSpc>
              <a:defRPr/>
            </a:lvl1pPr>
            <a:lvl2pPr>
              <a:lnSpc>
                <a:spcPct val="110000"/>
              </a:lnSpc>
              <a:buClr>
                <a:schemeClr val="accent1">
                  <a:lumMod val="60000"/>
                  <a:lumOff val="40000"/>
                </a:schemeClr>
              </a:buClr>
              <a:defRPr/>
            </a:lvl2pPr>
            <a:lvl3pPr>
              <a:lnSpc>
                <a:spcPct val="110000"/>
              </a:lnSpc>
              <a:buClr>
                <a:schemeClr val="accent1">
                  <a:lumMod val="60000"/>
                  <a:lumOff val="40000"/>
                </a:schemeClr>
              </a:buClr>
              <a:defRPr/>
            </a:lvl3pPr>
            <a:lvl4pPr>
              <a:lnSpc>
                <a:spcPct val="110000"/>
              </a:lnSpc>
              <a:buClr>
                <a:schemeClr val="accent1">
                  <a:lumMod val="60000"/>
                  <a:lumOff val="40000"/>
                </a:schemeClr>
              </a:buClr>
              <a:defRPr/>
            </a:lvl4pPr>
            <a:lvl5pPr>
              <a:lnSpc>
                <a:spcPct val="110000"/>
              </a:lnSpc>
              <a:buClr>
                <a:schemeClr val="accent1">
                  <a:lumMod val="60000"/>
                  <a:lumOff val="40000"/>
                </a:schemeClr>
              </a:buClr>
              <a:defRPr/>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C2224BEA-3C3F-4596-8550-1ADD053AC372}" type="slidenum">
              <a:rPr lang="en-US" altLang="zh-CN" smtClean="0"/>
            </a:fld>
            <a:endParaRPr lang="en-US" altLang="zh-CN"/>
          </a:p>
        </p:txBody>
      </p:sp>
      <p:pic>
        <p:nvPicPr>
          <p:cNvPr id="17" name="图片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20528" y="91556"/>
            <a:ext cx="856142" cy="961839"/>
          </a:xfrm>
          <a:prstGeom prst="rect">
            <a:avLst/>
          </a:prstGeom>
        </p:spPr>
      </p:pic>
      <p:graphicFrame>
        <p:nvGraphicFramePr>
          <p:cNvPr id="10" name="表格 9"/>
          <p:cNvGraphicFramePr>
            <a:graphicFrameLocks noGrp="1"/>
          </p:cNvGraphicFramePr>
          <p:nvPr/>
        </p:nvGraphicFramePr>
        <p:xfrm>
          <a:off x="7016098" y="3250773"/>
          <a:ext cx="949235" cy="396240"/>
        </p:xfrm>
        <a:graphic>
          <a:graphicData uri="http://schemas.openxmlformats.org/drawingml/2006/table">
            <a:tbl>
              <a:tblPr>
                <a:tableStyleId>{2D5ABB26-0587-4C30-8999-92F81FD0307C}</a:tableStyleId>
              </a:tblPr>
              <a:tblGrid>
                <a:gridCol w="949235"/>
              </a:tblGrid>
              <a:tr h="0">
                <a:tc>
                  <a:txBody>
                    <a:bodyPr/>
                    <a:lstStyle/>
                    <a:p>
                      <a:endParaRPr lang="zh-CN" altLang="en-US" sz="2000" dirty="0">
                        <a:latin typeface="幼圆" panose="02010509060101010101" pitchFamily="49" charset="-122"/>
                        <a:ea typeface="幼圆" panose="02010509060101010101" pitchFamily="49" charset="-122"/>
                      </a:endParaRPr>
                    </a:p>
                  </a:txBody>
                  <a:tcPr/>
                </a:tc>
              </a:tr>
            </a:tbl>
          </a:graphicData>
        </a:graphic>
      </p:graphicFrame>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zh-CN" altLang="en-US" dirty="0"/>
              <a:t>单击此处编辑母版标题样式</a:t>
            </a:r>
            <a:r>
              <a:rPr lang="en-US" altLang="zh-CN" dirty="0" err="1"/>
              <a:t>abc</a:t>
            </a:r>
            <a:endParaRPr lang="zh-CN" altLang="en-US" dirty="0"/>
          </a:p>
        </p:txBody>
      </p:sp>
      <p:sp>
        <p:nvSpPr>
          <p:cNvPr id="3" name="内容占位符 2"/>
          <p:cNvSpPr>
            <a:spLocks noGrp="1"/>
          </p:cNvSpPr>
          <p:nvPr>
            <p:ph sz="half" idx="1" hasCustomPrompt="1"/>
          </p:nvPr>
        </p:nvSpPr>
        <p:spPr>
          <a:xfrm>
            <a:off x="838200" y="1825625"/>
            <a:ext cx="5181600" cy="4351338"/>
          </a:xfrm>
        </p:spPr>
        <p:txBody>
          <a:bodyPr/>
          <a:lstStyle>
            <a:lvl1pPr>
              <a:lnSpc>
                <a:spcPct val="110000"/>
              </a:lnSpc>
              <a:defRPr/>
            </a:lvl1pPr>
            <a:lvl2pPr>
              <a:lnSpc>
                <a:spcPct val="110000"/>
              </a:lnSpc>
              <a:buClr>
                <a:schemeClr val="accent1">
                  <a:lumMod val="60000"/>
                  <a:lumOff val="40000"/>
                </a:schemeClr>
              </a:buClr>
              <a:defRPr/>
            </a:lvl2pPr>
            <a:lvl3pPr>
              <a:lnSpc>
                <a:spcPct val="110000"/>
              </a:lnSpc>
              <a:buClr>
                <a:schemeClr val="accent1">
                  <a:lumMod val="60000"/>
                  <a:lumOff val="40000"/>
                </a:schemeClr>
              </a:buClr>
              <a:defRPr/>
            </a:lvl3pPr>
            <a:lvl4pPr>
              <a:lnSpc>
                <a:spcPct val="110000"/>
              </a:lnSpc>
              <a:buClr>
                <a:schemeClr val="accent1">
                  <a:lumMod val="60000"/>
                  <a:lumOff val="40000"/>
                </a:schemeClr>
              </a:buClr>
              <a:defRPr/>
            </a:lvl4pPr>
            <a:lvl5pPr>
              <a:lnSpc>
                <a:spcPct val="110000"/>
              </a:lnSpc>
              <a:buClr>
                <a:schemeClr val="accent1">
                  <a:lumMod val="60000"/>
                  <a:lumOff val="40000"/>
                </a:schemeClr>
              </a:buClr>
              <a:defRPr/>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内容占位符 3"/>
          <p:cNvSpPr>
            <a:spLocks noGrp="1"/>
          </p:cNvSpPr>
          <p:nvPr>
            <p:ph sz="half" idx="2" hasCustomPrompt="1"/>
          </p:nvPr>
        </p:nvSpPr>
        <p:spPr>
          <a:xfrm>
            <a:off x="6172200" y="1825625"/>
            <a:ext cx="5181600" cy="4351338"/>
          </a:xfrm>
        </p:spPr>
        <p:txBody>
          <a:bodyPr/>
          <a:lstStyle>
            <a:lvl1pPr>
              <a:lnSpc>
                <a:spcPct val="110000"/>
              </a:lnSpc>
              <a:defRPr/>
            </a:lvl1pPr>
            <a:lvl2pPr>
              <a:lnSpc>
                <a:spcPct val="110000"/>
              </a:lnSpc>
              <a:buClr>
                <a:schemeClr val="accent1">
                  <a:lumMod val="60000"/>
                  <a:lumOff val="40000"/>
                </a:schemeClr>
              </a:buClr>
              <a:defRPr/>
            </a:lvl2pPr>
            <a:lvl3pPr>
              <a:lnSpc>
                <a:spcPct val="110000"/>
              </a:lnSpc>
              <a:buClr>
                <a:schemeClr val="accent1">
                  <a:lumMod val="60000"/>
                  <a:lumOff val="40000"/>
                </a:schemeClr>
              </a:buClr>
              <a:defRPr/>
            </a:lvl3pPr>
            <a:lvl4pPr>
              <a:lnSpc>
                <a:spcPct val="110000"/>
              </a:lnSpc>
              <a:buClr>
                <a:schemeClr val="accent1">
                  <a:lumMod val="60000"/>
                  <a:lumOff val="40000"/>
                </a:schemeClr>
              </a:buClr>
              <a:defRPr/>
            </a:lvl4pPr>
            <a:lvl5pPr>
              <a:lnSpc>
                <a:spcPct val="110000"/>
              </a:lnSpc>
              <a:buClr>
                <a:schemeClr val="accent1">
                  <a:lumMod val="60000"/>
                  <a:lumOff val="40000"/>
                </a:schemeClr>
              </a:buClr>
              <a:defRPr/>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81987BE1-1902-418F-9C26-CDCFD3D9B41D}" type="slidenum">
              <a:rPr lang="en-US" altLang="zh-CN" smtClean="0"/>
            </a:fld>
            <a:endParaRPr lang="en-US" altLang="zh-CN"/>
          </a:p>
        </p:txBody>
      </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0528" y="91556"/>
            <a:ext cx="856142" cy="961839"/>
          </a:xfrm>
          <a:prstGeom prst="rect">
            <a:avLst/>
          </a:prstGeom>
        </p:spPr>
      </p:pic>
      <p:grpSp>
        <p:nvGrpSpPr>
          <p:cNvPr id="9" name="组合 8"/>
          <p:cNvGrpSpPr/>
          <p:nvPr/>
        </p:nvGrpSpPr>
        <p:grpSpPr>
          <a:xfrm>
            <a:off x="-11093" y="5372100"/>
            <a:ext cx="12203093" cy="1485900"/>
            <a:chOff x="0" y="5305425"/>
            <a:chExt cx="12203093" cy="1485900"/>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403263"/>
              <a:ext cx="12192000" cy="1290224"/>
            </a:xfrm>
            <a:prstGeom prst="rect">
              <a:avLst/>
            </a:prstGeom>
          </p:spPr>
        </p:pic>
        <p:sp>
          <p:nvSpPr>
            <p:cNvPr id="11" name="矩形 10"/>
            <p:cNvSpPr/>
            <p:nvPr/>
          </p:nvSpPr>
          <p:spPr>
            <a:xfrm>
              <a:off x="0" y="5305425"/>
              <a:ext cx="12203093" cy="1485900"/>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页脚占位符 2"/>
          <p:cNvSpPr>
            <a:spLocks noGrp="1"/>
          </p:cNvSpPr>
          <p:nvPr>
            <p:ph type="ftr" sz="quarter" idx="10"/>
          </p:nvPr>
        </p:nvSpPr>
        <p:spPr/>
        <p:txBody>
          <a:bodyPr/>
          <a:lstStyle/>
          <a:p>
            <a:pPr>
              <a:defRPr/>
            </a:pPr>
            <a:endParaRPr lang="en-US" altLang="zh-CN"/>
          </a:p>
        </p:txBody>
      </p:sp>
      <p:sp>
        <p:nvSpPr>
          <p:cNvPr id="4" name="灯片编号占位符 3"/>
          <p:cNvSpPr>
            <a:spLocks noGrp="1"/>
          </p:cNvSpPr>
          <p:nvPr>
            <p:ph type="sldNum" sz="quarter" idx="11"/>
          </p:nvPr>
        </p:nvSpPr>
        <p:spPr/>
        <p:txBody>
          <a:bodyPr/>
          <a:lstStyle/>
          <a:p>
            <a:pPr>
              <a:defRPr/>
            </a:pPr>
            <a:fld id="{C2224BEA-3C3F-4596-8550-1ADD053AC372}" type="slidenum">
              <a:rPr lang="en-US" altLang="zh-CN" smtClean="0"/>
            </a:fld>
            <a:endParaRPr lang="en-US" altLang="zh-CN"/>
          </a:p>
        </p:txBody>
      </p:sp>
      <p:grpSp>
        <p:nvGrpSpPr>
          <p:cNvPr id="5" name="组合 4"/>
          <p:cNvGrpSpPr/>
          <p:nvPr/>
        </p:nvGrpSpPr>
        <p:grpSpPr>
          <a:xfrm>
            <a:off x="0" y="5372100"/>
            <a:ext cx="12203093" cy="1485900"/>
            <a:chOff x="0" y="5305425"/>
            <a:chExt cx="12203093" cy="148590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403263"/>
              <a:ext cx="12192000" cy="1290224"/>
            </a:xfrm>
            <a:prstGeom prst="rect">
              <a:avLst/>
            </a:prstGeom>
          </p:spPr>
        </p:pic>
        <p:sp>
          <p:nvSpPr>
            <p:cNvPr id="7" name="矩形 6"/>
            <p:cNvSpPr/>
            <p:nvPr/>
          </p:nvSpPr>
          <p:spPr>
            <a:xfrm>
              <a:off x="0" y="5305425"/>
              <a:ext cx="12203093" cy="1485900"/>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20528" y="91556"/>
            <a:ext cx="856142" cy="961839"/>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p:txBody>
          <a:bodyPr/>
          <a:lstStyle/>
          <a:p>
            <a:pPr>
              <a:defRPr/>
            </a:pPr>
            <a:fld id="{C2224BEA-3C3F-4596-8550-1ADD053AC372}" type="slidenum">
              <a:rPr lang="en-US" altLang="zh-CN" smtClean="0"/>
            </a:fld>
            <a:endParaRPr lang="en-US" altLang="zh-CN"/>
          </a:p>
        </p:txBody>
      </p:sp>
      <p:sp>
        <p:nvSpPr>
          <p:cNvPr id="7" name="标题 1"/>
          <p:cNvSpPr>
            <a:spLocks noGrp="1"/>
          </p:cNvSpPr>
          <p:nvPr>
            <p:ph type="title" hasCustomPrompt="1"/>
          </p:nvPr>
        </p:nvSpPr>
        <p:spPr>
          <a:xfrm>
            <a:off x="838200" y="365125"/>
            <a:ext cx="10515600" cy="1325563"/>
          </a:xfrm>
        </p:spPr>
        <p:txBody>
          <a:bodyPr/>
          <a:lstStyle>
            <a:lvl1pPr>
              <a:defRPr/>
            </a:lvl1pPr>
          </a:lstStyle>
          <a:p>
            <a:r>
              <a:rPr lang="zh-CN" altLang="en-US" dirty="0"/>
              <a:t>单击此处编辑母版标题样式</a:t>
            </a:r>
            <a:r>
              <a:rPr lang="en-US" altLang="zh-CN" dirty="0" err="1"/>
              <a:t>abc</a:t>
            </a:r>
            <a:endParaRPr lang="zh-CN" altLang="en-US" dirty="0"/>
          </a:p>
        </p:txBody>
      </p:sp>
      <p:pic>
        <p:nvPicPr>
          <p:cNvPr id="15" name="图片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0528" y="91556"/>
            <a:ext cx="856142" cy="961839"/>
          </a:xfrm>
          <a:prstGeom prst="rect">
            <a:avLst/>
          </a:prstGeom>
        </p:spPr>
      </p:pic>
      <p:grpSp>
        <p:nvGrpSpPr>
          <p:cNvPr id="10" name="组合 9"/>
          <p:cNvGrpSpPr/>
          <p:nvPr/>
        </p:nvGrpSpPr>
        <p:grpSpPr>
          <a:xfrm>
            <a:off x="-11093" y="5372100"/>
            <a:ext cx="12203093" cy="1485900"/>
            <a:chOff x="0" y="5305425"/>
            <a:chExt cx="12203093" cy="1485900"/>
          </a:xfrm>
        </p:grpSpPr>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403263"/>
              <a:ext cx="12192000" cy="1290224"/>
            </a:xfrm>
            <a:prstGeom prst="rect">
              <a:avLst/>
            </a:prstGeom>
          </p:spPr>
        </p:pic>
        <p:sp>
          <p:nvSpPr>
            <p:cNvPr id="12" name="矩形 11"/>
            <p:cNvSpPr/>
            <p:nvPr/>
          </p:nvSpPr>
          <p:spPr>
            <a:xfrm>
              <a:off x="0" y="5305425"/>
              <a:ext cx="12203093" cy="1485900"/>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5183188" y="1384663"/>
            <a:ext cx="6172200" cy="44763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zh-CN" altLang="en-US" dirty="0"/>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C2224BEA-3C3F-4596-8550-1ADD053AC372}" type="slidenum">
              <a:rPr lang="en-US" altLang="zh-CN" smtClean="0"/>
            </a:fld>
            <a:endParaRPr lang="en-US" altLang="zh-CN"/>
          </a:p>
        </p:txBody>
      </p:sp>
      <p:sp>
        <p:nvSpPr>
          <p:cNvPr id="8" name="内容占位符 2"/>
          <p:cNvSpPr>
            <a:spLocks noGrp="1"/>
          </p:cNvSpPr>
          <p:nvPr>
            <p:ph idx="13" hasCustomPrompt="1"/>
          </p:nvPr>
        </p:nvSpPr>
        <p:spPr>
          <a:xfrm>
            <a:off x="839788" y="1384663"/>
            <a:ext cx="3932237" cy="4476387"/>
          </a:xfrm>
        </p:spPr>
        <p:txBody>
          <a:bodyPr/>
          <a:lstStyle>
            <a:lvl1pPr>
              <a:lnSpc>
                <a:spcPct val="110000"/>
              </a:lnSpc>
              <a:defRPr sz="2800"/>
            </a:lvl1pPr>
            <a:lvl2pPr>
              <a:lnSpc>
                <a:spcPct val="110000"/>
              </a:lnSpc>
              <a:buClr>
                <a:schemeClr val="accent1">
                  <a:lumMod val="60000"/>
                  <a:lumOff val="40000"/>
                </a:schemeClr>
              </a:buClr>
              <a:defRPr sz="2400"/>
            </a:lvl2pPr>
            <a:lvl3pPr>
              <a:lnSpc>
                <a:spcPct val="110000"/>
              </a:lnSpc>
              <a:buClr>
                <a:schemeClr val="accent1">
                  <a:lumMod val="60000"/>
                  <a:lumOff val="40000"/>
                </a:schemeClr>
              </a:buClr>
              <a:defRPr sz="2400"/>
            </a:lvl3pPr>
            <a:lvl4pPr>
              <a:lnSpc>
                <a:spcPct val="110000"/>
              </a:lnSpc>
              <a:buClr>
                <a:schemeClr val="accent1">
                  <a:lumMod val="60000"/>
                  <a:lumOff val="40000"/>
                </a:schemeClr>
              </a:buClr>
              <a:defRPr sz="2400"/>
            </a:lvl4pPr>
            <a:lvl5pPr>
              <a:lnSpc>
                <a:spcPct val="110000"/>
              </a:lnSpc>
              <a:buClr>
                <a:schemeClr val="accent1">
                  <a:lumMod val="60000"/>
                  <a:lumOff val="40000"/>
                </a:schemeClr>
              </a:buClr>
              <a:defRPr sz="24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9" name="标题 1"/>
          <p:cNvSpPr txBox="1"/>
          <p:nvPr/>
        </p:nvSpPr>
        <p:spPr>
          <a:xfrm>
            <a:off x="733697" y="12999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rgbClr val="1E5293"/>
                </a:solidFill>
                <a:latin typeface="Arial" panose="020B0604020202020204" pitchFamily="34" charset="0"/>
                <a:ea typeface="幼圆" panose="02010509060101010101" pitchFamily="49" charset="-122"/>
                <a:cs typeface="Arial" panose="020B0604020202020204" pitchFamily="34" charset="0"/>
              </a:defRPr>
            </a:lvl1pPr>
          </a:lstStyle>
          <a:p>
            <a:r>
              <a:rPr lang="zh-CN" altLang="en-US" dirty="0"/>
              <a:t>单击此处编辑母版标题样式</a:t>
            </a:r>
            <a:r>
              <a:rPr lang="en-US" altLang="zh-CN" dirty="0" err="1"/>
              <a:t>abc</a:t>
            </a:r>
            <a:endParaRPr lang="zh-CN" altLang="en-US" dirty="0"/>
          </a:p>
        </p:txBody>
      </p:sp>
      <p:pic>
        <p:nvPicPr>
          <p:cNvPr id="14" name="图片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0528" y="91556"/>
            <a:ext cx="856142" cy="961839"/>
          </a:xfrm>
          <a:prstGeom prst="rect">
            <a:avLst/>
          </a:prstGeom>
        </p:spPr>
      </p:pic>
      <p:grpSp>
        <p:nvGrpSpPr>
          <p:cNvPr id="10" name="组合 9"/>
          <p:cNvGrpSpPr/>
          <p:nvPr/>
        </p:nvGrpSpPr>
        <p:grpSpPr>
          <a:xfrm>
            <a:off x="-11093" y="5372100"/>
            <a:ext cx="12203093" cy="1485900"/>
            <a:chOff x="0" y="5305425"/>
            <a:chExt cx="12203093" cy="1485900"/>
          </a:xfrm>
        </p:grpSpPr>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403263"/>
              <a:ext cx="12192000" cy="1290224"/>
            </a:xfrm>
            <a:prstGeom prst="rect">
              <a:avLst/>
            </a:prstGeom>
          </p:spPr>
        </p:pic>
        <p:sp>
          <p:nvSpPr>
            <p:cNvPr id="12" name="矩形 11"/>
            <p:cNvSpPr/>
            <p:nvPr/>
          </p:nvSpPr>
          <p:spPr>
            <a:xfrm>
              <a:off x="0" y="5305425"/>
              <a:ext cx="12203093" cy="1485900"/>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4928" y="2664188"/>
            <a:ext cx="10515600" cy="1325563"/>
          </a:xfrm>
        </p:spPr>
        <p:txBody>
          <a:bodyPr>
            <a:normAutofit/>
          </a:bodyPr>
          <a:lstStyle>
            <a:lvl1pPr marL="0" algn="ctr" defTabSz="914400" rtl="0" eaLnBrk="1" latinLnBrk="0" hangingPunct="1">
              <a:defRPr lang="zh-CN" altLang="en-US" sz="5400" kern="1200" dirty="0">
                <a:ln w="22225">
                  <a:solidFill>
                    <a:schemeClr val="accent2"/>
                  </a:solidFill>
                  <a:prstDash val="solid"/>
                </a:ln>
                <a:solidFill>
                  <a:schemeClr val="accent6">
                    <a:lumMod val="75000"/>
                  </a:schemeClr>
                </a:solidFill>
                <a:latin typeface="幼圆" panose="02010509060101010101" pitchFamily="49" charset="-122"/>
                <a:ea typeface="幼圆" panose="02010509060101010101" pitchFamily="49" charset="-122"/>
                <a:cs typeface="+mn-cs"/>
              </a:defRPr>
            </a:lvl1pPr>
          </a:lstStyle>
          <a:p>
            <a:r>
              <a:rPr lang="zh-CN" altLang="en-US"/>
              <a:t>单击此处编辑母版标题样式</a:t>
            </a:r>
            <a:endParaRPr lang="zh-CN" altLang="en-US" dirty="0"/>
          </a:p>
        </p:txBody>
      </p:sp>
      <p:sp>
        <p:nvSpPr>
          <p:cNvPr id="3" name="页脚占位符 2"/>
          <p:cNvSpPr>
            <a:spLocks noGrp="1"/>
          </p:cNvSpPr>
          <p:nvPr>
            <p:ph type="ftr" sz="quarter" idx="10"/>
          </p:nvPr>
        </p:nvSpPr>
        <p:spPr/>
        <p:txBody>
          <a:bodyPr/>
          <a:lstStyle/>
          <a:p>
            <a:pPr>
              <a:defRPr/>
            </a:pPr>
            <a:endParaRPr lang="en-US" altLang="zh-CN"/>
          </a:p>
        </p:txBody>
      </p:sp>
      <p:sp>
        <p:nvSpPr>
          <p:cNvPr id="4" name="灯片编号占位符 3"/>
          <p:cNvSpPr>
            <a:spLocks noGrp="1"/>
          </p:cNvSpPr>
          <p:nvPr>
            <p:ph type="sldNum" sz="quarter" idx="11"/>
          </p:nvPr>
        </p:nvSpPr>
        <p:spPr/>
        <p:txBody>
          <a:bodyPr/>
          <a:lstStyle/>
          <a:p>
            <a:pPr>
              <a:defRPr/>
            </a:pPr>
            <a:fld id="{C2224BEA-3C3F-4596-8550-1ADD053AC372}" type="slidenum">
              <a:rPr lang="en-US" altLang="zh-CN" smtClean="0"/>
            </a:fld>
            <a:endParaRPr lang="en-US" altLang="zh-CN"/>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0528" y="91556"/>
            <a:ext cx="856142" cy="961839"/>
          </a:xfrm>
          <a:prstGeom prst="rect">
            <a:avLst/>
          </a:prstGeom>
        </p:spPr>
      </p:pic>
      <p:grpSp>
        <p:nvGrpSpPr>
          <p:cNvPr id="7" name="组合 6"/>
          <p:cNvGrpSpPr/>
          <p:nvPr/>
        </p:nvGrpSpPr>
        <p:grpSpPr>
          <a:xfrm>
            <a:off x="-11093" y="5372100"/>
            <a:ext cx="12203093" cy="1485900"/>
            <a:chOff x="0" y="5305425"/>
            <a:chExt cx="12203093" cy="1485900"/>
          </a:xfrm>
        </p:grpSpPr>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403263"/>
              <a:ext cx="12192000" cy="1290224"/>
            </a:xfrm>
            <a:prstGeom prst="rect">
              <a:avLst/>
            </a:prstGeom>
          </p:spPr>
        </p:pic>
        <p:sp>
          <p:nvSpPr>
            <p:cNvPr id="9" name="矩形 8"/>
            <p:cNvSpPr/>
            <p:nvPr/>
          </p:nvSpPr>
          <p:spPr>
            <a:xfrm>
              <a:off x="0" y="5305425"/>
              <a:ext cx="12203093" cy="1485900"/>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tags" Target="../tags/tag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r>
              <a:rPr lang="en-US" altLang="zh-CN" dirty="0" err="1"/>
              <a:t>abc</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r>
              <a:rPr lang="en-US" altLang="zh-CN" dirty="0" err="1"/>
              <a:t>abc</a:t>
            </a:r>
            <a:endParaRPr lang="zh-CN" altLang="en-US" dirty="0"/>
          </a:p>
          <a:p>
            <a:pPr lvl="1"/>
            <a:r>
              <a:rPr lang="zh-CN" altLang="en-US" dirty="0"/>
              <a:t>第二级</a:t>
            </a:r>
            <a:r>
              <a:rPr lang="en-US" altLang="zh-CN" dirty="0" err="1"/>
              <a:t>abc</a:t>
            </a:r>
            <a:endParaRPr lang="zh-CN" altLang="en-US" dirty="0"/>
          </a:p>
          <a:p>
            <a:pPr lvl="2"/>
            <a:r>
              <a:rPr lang="zh-CN" altLang="en-US" dirty="0"/>
              <a:t>第三级</a:t>
            </a:r>
            <a:r>
              <a:rPr lang="en-US" altLang="zh-CN" dirty="0" err="1"/>
              <a:t>abc</a:t>
            </a:r>
            <a:endParaRPr lang="zh-CN" altLang="en-US" dirty="0"/>
          </a:p>
          <a:p>
            <a:pPr lvl="3"/>
            <a:r>
              <a:rPr lang="zh-CN" altLang="en-US" dirty="0"/>
              <a:t>第四级</a:t>
            </a:r>
            <a:r>
              <a:rPr lang="en-US" altLang="zh-CN" dirty="0" err="1"/>
              <a:t>abc</a:t>
            </a:r>
            <a:endParaRPr lang="zh-CN" altLang="en-US" dirty="0"/>
          </a:p>
          <a:p>
            <a:pPr lvl="4"/>
            <a:r>
              <a:rPr lang="zh-CN" altLang="en-US" dirty="0"/>
              <a:t>第五级</a:t>
            </a:r>
            <a:r>
              <a:rPr lang="en-US" altLang="zh-CN" dirty="0" err="1"/>
              <a:t>abc</a:t>
            </a:r>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zh-CN"/>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C2224BEA-3C3F-4596-8550-1ADD053AC372}" type="slidenum">
              <a:rPr lang="en-US" altLang="zh-CN" smtClean="0"/>
            </a:fld>
            <a:endParaRPr lang="en-US" altLang="zh-CN"/>
          </a:p>
        </p:txBody>
      </p:sp>
      <p:sp>
        <p:nvSpPr>
          <p:cNvPr id="7" name="标题占位符 1"/>
          <p:cNvSpPr txBox="1">
            <a:spLocks noChangeArrowheads="1"/>
          </p:cNvSpPr>
          <p:nvPr>
            <p:custDataLst>
              <p:tags r:id="rId10"/>
            </p:custDataLst>
          </p:nvPr>
        </p:nvSpPr>
        <p:spPr bwMode="auto">
          <a:xfrm>
            <a:off x="501650" y="314420"/>
            <a:ext cx="10852150" cy="660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600" tIns="38100" rIns="76200" bIns="38100" numCol="1" anchor="t" anchorCtr="0" compatLnSpc="1"/>
          <a:lstStyle>
            <a:lvl1pPr algn="l" defTabSz="914400" rtl="0" eaLnBrk="1" latinLnBrk="0" hangingPunct="1">
              <a:lnSpc>
                <a:spcPct val="90000"/>
              </a:lnSpc>
              <a:spcBef>
                <a:spcPct val="0"/>
              </a:spcBef>
              <a:buNone/>
              <a:defRPr sz="3600" b="0" kern="1200">
                <a:solidFill>
                  <a:srgbClr val="1B5091"/>
                </a:solidFill>
                <a:latin typeface="Arial" panose="020B0604020202020204" pitchFamily="34" charset="0"/>
                <a:ea typeface="幼圆" panose="02010509060101010101" pitchFamily="49" charset="-122"/>
                <a:cs typeface="Arial" panose="020B0604020202020204" pitchFamily="34" charset="0"/>
              </a:defRPr>
            </a:lvl1pPr>
          </a:lstStyle>
          <a:p>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ftr="0" dt="0"/>
  <p:txStyles>
    <p:titleStyle>
      <a:lvl1pPr algn="l" defTabSz="914400" rtl="0" eaLnBrk="1" latinLnBrk="0" hangingPunct="1">
        <a:lnSpc>
          <a:spcPct val="90000"/>
        </a:lnSpc>
        <a:spcBef>
          <a:spcPct val="0"/>
        </a:spcBef>
        <a:buNone/>
        <a:defRPr sz="4000" kern="1200">
          <a:solidFill>
            <a:srgbClr val="1E5293"/>
          </a:solidFill>
          <a:latin typeface="Arial" panose="020B0604020202020204" pitchFamily="34" charset="0"/>
          <a:ea typeface="幼圆" panose="02010509060101010101" pitchFamily="49" charset="-122"/>
          <a:cs typeface="Arial" panose="020B0604020202020204" pitchFamily="34" charset="0"/>
        </a:defRPr>
      </a:lvl1pPr>
    </p:titleStyle>
    <p:bodyStyle>
      <a:lvl1pPr marL="228600" indent="-228600" algn="l" defTabSz="914400" rtl="0" eaLnBrk="1" latinLnBrk="0" hangingPunct="1">
        <a:lnSpc>
          <a:spcPct val="90000"/>
        </a:lnSpc>
        <a:spcBef>
          <a:spcPts val="1000"/>
        </a:spcBef>
        <a:buClr>
          <a:srgbClr val="1E5293"/>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1pPr>
      <a:lvl2pPr marL="685800" indent="-228600" algn="l" defTabSz="914400" rtl="0" eaLnBrk="1" latinLnBrk="0" hangingPunct="1">
        <a:lnSpc>
          <a:spcPct val="90000"/>
        </a:lnSpc>
        <a:spcBef>
          <a:spcPts val="500"/>
        </a:spcBef>
        <a:buClr>
          <a:schemeClr val="accent1">
            <a:lumMod val="75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2pPr>
      <a:lvl3pPr marL="1143000" indent="-228600" algn="l" defTabSz="914400" rtl="0" eaLnBrk="1" latinLnBrk="0" hangingPunct="1">
        <a:lnSpc>
          <a:spcPct val="90000"/>
        </a:lnSpc>
        <a:spcBef>
          <a:spcPts val="500"/>
        </a:spcBef>
        <a:buClr>
          <a:schemeClr val="accent1">
            <a:lumMod val="75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3pPr>
      <a:lvl4pPr marL="1600200" indent="-228600" algn="l" defTabSz="914400" rtl="0" eaLnBrk="1" latinLnBrk="0" hangingPunct="1">
        <a:lnSpc>
          <a:spcPct val="90000"/>
        </a:lnSpc>
        <a:spcBef>
          <a:spcPts val="500"/>
        </a:spcBef>
        <a:buClr>
          <a:schemeClr val="accent1">
            <a:lumMod val="75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4pPr>
      <a:lvl5pPr marL="2057400" indent="-228600" algn="l" defTabSz="914400" rtl="0" eaLnBrk="1" latinLnBrk="0" hangingPunct="1">
        <a:lnSpc>
          <a:spcPct val="90000"/>
        </a:lnSpc>
        <a:spcBef>
          <a:spcPts val="500"/>
        </a:spcBef>
        <a:buClr>
          <a:schemeClr val="accent1">
            <a:lumMod val="75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9" Type="http://schemas.openxmlformats.org/officeDocument/2006/relationships/vmlDrawing" Target="../drawings/vmlDrawing1.vml"/><Relationship Id="rId8" Type="http://schemas.openxmlformats.org/officeDocument/2006/relationships/slideLayout" Target="../slideLayouts/slideLayout3.xml"/><Relationship Id="rId7" Type="http://schemas.openxmlformats.org/officeDocument/2006/relationships/image" Target="../media/image9.wmf"/><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image" Target="../media/image8.wmf"/><Relationship Id="rId3" Type="http://schemas.openxmlformats.org/officeDocument/2006/relationships/oleObject" Target="../embeddings/oleObject2.bin"/><Relationship Id="rId2" Type="http://schemas.openxmlformats.org/officeDocument/2006/relationships/image" Target="../media/image7.wmf"/><Relationship Id="rId1" Type="http://schemas.openxmlformats.org/officeDocument/2006/relationships/oleObject" Target="../embeddings/oleObject1.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3.xml"/><Relationship Id="rId4" Type="http://schemas.openxmlformats.org/officeDocument/2006/relationships/image" Target="../media/image11.wmf"/><Relationship Id="rId3" Type="http://schemas.openxmlformats.org/officeDocument/2006/relationships/oleObject" Target="../embeddings/oleObject6.bin"/><Relationship Id="rId2" Type="http://schemas.openxmlformats.org/officeDocument/2006/relationships/image" Target="../media/image10.wmf"/><Relationship Id="rId1" Type="http://schemas.openxmlformats.org/officeDocument/2006/relationships/oleObject" Target="../embeddings/oleObject5.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idx="1"/>
          </p:nvPr>
        </p:nvSpPr>
        <p:spPr/>
        <p:txBody>
          <a:bodyPr/>
          <a:lstStyle/>
          <a:p>
            <a:endParaRPr lang="zh-CN" altLang="en-US" dirty="0"/>
          </a:p>
        </p:txBody>
      </p:sp>
      <p:sp>
        <p:nvSpPr>
          <p:cNvPr id="3" name="标题 2"/>
          <p:cNvSpPr>
            <a:spLocks noGrp="1"/>
          </p:cNvSpPr>
          <p:nvPr>
            <p:ph type="ctrTitle"/>
          </p:nvPr>
        </p:nvSpPr>
        <p:spPr>
          <a:xfrm>
            <a:off x="1101360" y="4149080"/>
            <a:ext cx="9831977" cy="999627"/>
          </a:xfrm>
        </p:spPr>
        <p:txBody>
          <a:bodyPr>
            <a:normAutofit/>
          </a:bodyPr>
          <a:lstStyle/>
          <a:p>
            <a:r>
              <a:rPr lang="zh-CN" altLang="en-US" sz="4800" dirty="0" smtClean="0"/>
              <a:t>第七</a:t>
            </a:r>
            <a:r>
              <a:rPr lang="zh-CN" altLang="en-US" sz="4800" smtClean="0"/>
              <a:t>章 回溯法</a:t>
            </a:r>
            <a:endParaRPr lang="zh-CN" altLang="en-US" sz="4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8610600" y="6125644"/>
            <a:ext cx="2743200" cy="365125"/>
          </a:xfrm>
        </p:spPr>
        <p:txBody>
          <a:bodyPr/>
          <a:lstStyle/>
          <a:p>
            <a:pPr>
              <a:defRPr/>
            </a:pPr>
            <a:fld id="{D04713B0-7EE7-420A-BB22-6F99F562E080}" type="slidenum">
              <a:rPr lang="en-US" altLang="zh-CN" smtClean="0"/>
            </a:fld>
            <a:endParaRPr lang="en-US" altLang="zh-CN"/>
          </a:p>
        </p:txBody>
      </p:sp>
      <p:sp>
        <p:nvSpPr>
          <p:cNvPr id="127" name="内容占位符 2"/>
          <p:cNvSpPr txBox="1"/>
          <p:nvPr/>
        </p:nvSpPr>
        <p:spPr>
          <a:xfrm>
            <a:off x="599685" y="672030"/>
            <a:ext cx="6182294" cy="169966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10000"/>
              </a:lnSpc>
              <a:spcBef>
                <a:spcPts val="1000"/>
              </a:spcBef>
              <a:buClr>
                <a:srgbClr val="1E5293"/>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1pPr>
            <a:lvl2pPr marL="6858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2pPr>
            <a:lvl3pPr marL="11430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3pPr>
            <a:lvl4pPr marL="16002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4pPr>
            <a:lvl5pPr marL="20574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kumimoji="1" lang="zh-CN" altLang="en-US" sz="2400" dirty="0" smtClean="0"/>
              <a:t>子集和问题</a:t>
            </a:r>
            <a:r>
              <a:rPr kumimoji="1" lang="zh-CN" altLang="en-US" sz="2400" dirty="0"/>
              <a:t>的</a:t>
            </a:r>
            <a:r>
              <a:rPr kumimoji="1" lang="en-US" altLang="zh-CN" sz="2400" dirty="0"/>
              <a:t>4-</a:t>
            </a:r>
            <a:r>
              <a:rPr kumimoji="1" lang="zh-CN" altLang="en-US" sz="2400" dirty="0"/>
              <a:t>元组表达的解空间树</a:t>
            </a:r>
            <a:r>
              <a:rPr kumimoji="1" lang="en-US" altLang="zh-CN" sz="2400" dirty="0"/>
              <a:t> </a:t>
            </a:r>
            <a:endParaRPr kumimoji="1" lang="en-US" altLang="zh-CN" sz="2400" dirty="0"/>
          </a:p>
          <a:p>
            <a:pPr lvl="1">
              <a:spcBef>
                <a:spcPts val="0"/>
              </a:spcBef>
            </a:pPr>
            <a:r>
              <a:rPr kumimoji="1" lang="zh-CN" altLang="en-US" dirty="0"/>
              <a:t>问题状态：</a:t>
            </a:r>
            <a:r>
              <a:rPr kumimoji="1" lang="zh-CN" altLang="en-US" dirty="0" smtClean="0"/>
              <a:t>全部结点</a:t>
            </a:r>
            <a:r>
              <a:rPr kumimoji="1" lang="en-US" altLang="zh-CN" dirty="0" smtClean="0"/>
              <a:t>31</a:t>
            </a:r>
            <a:r>
              <a:rPr kumimoji="1" lang="zh-CN" altLang="en-US" dirty="0"/>
              <a:t>个</a:t>
            </a:r>
            <a:endParaRPr kumimoji="1" lang="en-US" altLang="zh-CN" dirty="0"/>
          </a:p>
          <a:p>
            <a:pPr lvl="1">
              <a:spcBef>
                <a:spcPts val="0"/>
              </a:spcBef>
            </a:pPr>
            <a:r>
              <a:rPr kumimoji="1" lang="zh-CN" altLang="en-US" dirty="0"/>
              <a:t>解状态：</a:t>
            </a:r>
            <a:r>
              <a:rPr kumimoji="1" lang="zh-CN" altLang="en-US" dirty="0" smtClean="0"/>
              <a:t>叶结点</a:t>
            </a:r>
            <a:r>
              <a:rPr kumimoji="1" lang="en-US" altLang="zh-CN" dirty="0" smtClean="0"/>
              <a:t>16</a:t>
            </a:r>
            <a:r>
              <a:rPr kumimoji="1" lang="zh-CN" altLang="en-US" dirty="0"/>
              <a:t>个</a:t>
            </a:r>
            <a:endParaRPr kumimoji="1" lang="en-US" altLang="zh-CN" dirty="0"/>
          </a:p>
          <a:p>
            <a:pPr lvl="1">
              <a:spcBef>
                <a:spcPts val="0"/>
              </a:spcBef>
            </a:pPr>
            <a:r>
              <a:rPr kumimoji="1" lang="zh-CN" altLang="en-US" dirty="0"/>
              <a:t>答案状态：当前实例</a:t>
            </a:r>
            <a:r>
              <a:rPr kumimoji="1" lang="en-US" altLang="zh-CN" dirty="0"/>
              <a:t>2</a:t>
            </a:r>
            <a:r>
              <a:rPr kumimoji="1" lang="zh-CN" altLang="en-US" dirty="0"/>
              <a:t>个</a:t>
            </a:r>
            <a:endParaRPr kumimoji="1" lang="en-US" altLang="zh-CN" dirty="0"/>
          </a:p>
          <a:p>
            <a:pPr marL="0" indent="0">
              <a:spcBef>
                <a:spcPts val="0"/>
              </a:spcBef>
              <a:buNone/>
            </a:pPr>
            <a:endParaRPr lang="en-US" altLang="zh-CN" sz="3200" dirty="0"/>
          </a:p>
          <a:p>
            <a:pPr>
              <a:spcBef>
                <a:spcPts val="0"/>
              </a:spcBef>
            </a:pPr>
            <a:endParaRPr lang="en-US" altLang="zh-CN" sz="3200" dirty="0"/>
          </a:p>
          <a:p>
            <a:endParaRPr lang="zh-CN" altLang="en-US" dirty="0"/>
          </a:p>
        </p:txBody>
      </p:sp>
      <p:sp>
        <p:nvSpPr>
          <p:cNvPr id="128" name="Rectangle 104"/>
          <p:cNvSpPr>
            <a:spLocks noChangeArrowheads="1"/>
          </p:cNvSpPr>
          <p:nvPr/>
        </p:nvSpPr>
        <p:spPr bwMode="auto">
          <a:xfrm>
            <a:off x="1127449" y="4521669"/>
            <a:ext cx="9649072" cy="533400"/>
          </a:xfrm>
          <a:prstGeom prst="rect">
            <a:avLst/>
          </a:prstGeom>
          <a:solidFill>
            <a:schemeClr val="accent1">
              <a:lumMod val="20000"/>
              <a:lumOff val="80000"/>
            </a:schemeClr>
          </a:solidFill>
          <a:ln w="9525">
            <a:noFill/>
            <a:miter lim="800000"/>
          </a:ln>
          <a:effectLst/>
        </p:spPr>
        <p:txBody>
          <a:bodyPr wrap="none" anchor="ctr"/>
          <a:lstStyle/>
          <a:p>
            <a:endParaRPr lang="zh-CN" altLang="en-US"/>
          </a:p>
        </p:txBody>
      </p:sp>
      <p:grpSp>
        <p:nvGrpSpPr>
          <p:cNvPr id="5" name="组合 4"/>
          <p:cNvGrpSpPr/>
          <p:nvPr/>
        </p:nvGrpSpPr>
        <p:grpSpPr>
          <a:xfrm>
            <a:off x="1199456" y="2132856"/>
            <a:ext cx="9452185" cy="2839416"/>
            <a:chOff x="1518031" y="1784350"/>
            <a:chExt cx="9596201" cy="2839416"/>
          </a:xfrm>
        </p:grpSpPr>
        <p:sp>
          <p:nvSpPr>
            <p:cNvPr id="130" name="Oval 5"/>
            <p:cNvSpPr>
              <a:spLocks noChangeArrowheads="1"/>
            </p:cNvSpPr>
            <p:nvPr/>
          </p:nvSpPr>
          <p:spPr bwMode="auto">
            <a:xfrm>
              <a:off x="6848180" y="4272473"/>
              <a:ext cx="435176" cy="332968"/>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dirty="0">
                  <a:latin typeface="Arial" panose="020B0604020202020204" pitchFamily="34" charset="0"/>
                  <a:cs typeface="Arial" panose="020B0604020202020204" pitchFamily="34" charset="0"/>
                </a:rPr>
                <a:t>21</a:t>
              </a:r>
              <a:endParaRPr lang="en-US" altLang="zh-CN" sz="2000" dirty="0">
                <a:latin typeface="Arial" panose="020B0604020202020204" pitchFamily="34" charset="0"/>
                <a:cs typeface="Arial" panose="020B0604020202020204" pitchFamily="34" charset="0"/>
              </a:endParaRPr>
            </a:p>
          </p:txBody>
        </p:sp>
        <p:sp>
          <p:nvSpPr>
            <p:cNvPr id="131" name="Oval 6"/>
            <p:cNvSpPr>
              <a:spLocks noChangeArrowheads="1"/>
            </p:cNvSpPr>
            <p:nvPr/>
          </p:nvSpPr>
          <p:spPr bwMode="auto">
            <a:xfrm>
              <a:off x="5914805" y="1784350"/>
              <a:ext cx="435176" cy="332968"/>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1</a:t>
              </a:r>
              <a:endParaRPr kumimoji="1" lang="en-US" altLang="zh-CN" sz="2000">
                <a:latin typeface="Arial" panose="020B0604020202020204" pitchFamily="34" charset="0"/>
                <a:cs typeface="Arial" panose="020B0604020202020204" pitchFamily="34" charset="0"/>
              </a:endParaRPr>
            </a:p>
          </p:txBody>
        </p:sp>
        <p:sp>
          <p:nvSpPr>
            <p:cNvPr id="132" name="Oval 7"/>
            <p:cNvSpPr>
              <a:spLocks noChangeArrowheads="1"/>
            </p:cNvSpPr>
            <p:nvPr/>
          </p:nvSpPr>
          <p:spPr bwMode="auto">
            <a:xfrm>
              <a:off x="3843969" y="2529510"/>
              <a:ext cx="435176" cy="332968"/>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2</a:t>
              </a:r>
              <a:endParaRPr kumimoji="1" lang="en-US" altLang="zh-CN" sz="2000" dirty="0">
                <a:latin typeface="Arial" panose="020B0604020202020204" pitchFamily="34" charset="0"/>
                <a:cs typeface="Arial" panose="020B0604020202020204" pitchFamily="34" charset="0"/>
              </a:endParaRPr>
            </a:p>
          </p:txBody>
        </p:sp>
        <p:sp>
          <p:nvSpPr>
            <p:cNvPr id="133" name="Oval 8"/>
            <p:cNvSpPr>
              <a:spLocks noChangeArrowheads="1"/>
            </p:cNvSpPr>
            <p:nvPr/>
          </p:nvSpPr>
          <p:spPr bwMode="auto">
            <a:xfrm>
              <a:off x="8021654" y="2522621"/>
              <a:ext cx="435176" cy="332968"/>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17</a:t>
              </a:r>
              <a:endParaRPr kumimoji="1" lang="en-US" altLang="zh-CN" sz="2000" dirty="0">
                <a:latin typeface="Arial" panose="020B0604020202020204" pitchFamily="34" charset="0"/>
                <a:cs typeface="Arial" panose="020B0604020202020204" pitchFamily="34" charset="0"/>
              </a:endParaRPr>
            </a:p>
          </p:txBody>
        </p:sp>
        <p:sp>
          <p:nvSpPr>
            <p:cNvPr id="134" name="Oval 9"/>
            <p:cNvSpPr>
              <a:spLocks noChangeArrowheads="1"/>
            </p:cNvSpPr>
            <p:nvPr/>
          </p:nvSpPr>
          <p:spPr bwMode="auto">
            <a:xfrm>
              <a:off x="6957725" y="3078334"/>
              <a:ext cx="435176" cy="332968"/>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18</a:t>
              </a:r>
              <a:endParaRPr kumimoji="1" lang="en-US" altLang="zh-CN" sz="2000" dirty="0">
                <a:latin typeface="Arial" panose="020B0604020202020204" pitchFamily="34" charset="0"/>
                <a:cs typeface="Arial" panose="020B0604020202020204" pitchFamily="34" charset="0"/>
              </a:endParaRPr>
            </a:p>
          </p:txBody>
        </p:sp>
        <p:sp>
          <p:nvSpPr>
            <p:cNvPr id="135" name="Oval 10"/>
            <p:cNvSpPr>
              <a:spLocks noChangeArrowheads="1"/>
            </p:cNvSpPr>
            <p:nvPr/>
          </p:nvSpPr>
          <p:spPr bwMode="auto">
            <a:xfrm>
              <a:off x="9270157" y="3086019"/>
              <a:ext cx="435176" cy="332968"/>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25</a:t>
              </a:r>
              <a:endParaRPr kumimoji="1" lang="en-US" altLang="zh-CN" sz="2000" dirty="0">
                <a:latin typeface="Arial" panose="020B0604020202020204" pitchFamily="34" charset="0"/>
                <a:cs typeface="Arial" panose="020B0604020202020204" pitchFamily="34" charset="0"/>
              </a:endParaRPr>
            </a:p>
          </p:txBody>
        </p:sp>
        <p:sp>
          <p:nvSpPr>
            <p:cNvPr id="136" name="Oval 11"/>
            <p:cNvSpPr>
              <a:spLocks noChangeArrowheads="1"/>
            </p:cNvSpPr>
            <p:nvPr/>
          </p:nvSpPr>
          <p:spPr bwMode="auto">
            <a:xfrm>
              <a:off x="8734661" y="3603829"/>
              <a:ext cx="435176" cy="332968"/>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26</a:t>
              </a:r>
              <a:endParaRPr kumimoji="1" lang="en-US" altLang="zh-CN" sz="2000" dirty="0">
                <a:latin typeface="Arial" panose="020B0604020202020204" pitchFamily="34" charset="0"/>
                <a:cs typeface="Arial" panose="020B0604020202020204" pitchFamily="34" charset="0"/>
              </a:endParaRPr>
            </a:p>
          </p:txBody>
        </p:sp>
        <p:sp>
          <p:nvSpPr>
            <p:cNvPr id="137" name="Oval 12"/>
            <p:cNvSpPr>
              <a:spLocks noChangeArrowheads="1"/>
            </p:cNvSpPr>
            <p:nvPr/>
          </p:nvSpPr>
          <p:spPr bwMode="auto">
            <a:xfrm>
              <a:off x="10119288" y="3611801"/>
              <a:ext cx="435176" cy="332968"/>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29</a:t>
              </a:r>
              <a:endParaRPr kumimoji="1" lang="en-US" altLang="zh-CN" sz="2000" dirty="0">
                <a:latin typeface="Arial" panose="020B0604020202020204" pitchFamily="34" charset="0"/>
                <a:cs typeface="Arial" panose="020B0604020202020204" pitchFamily="34" charset="0"/>
              </a:endParaRPr>
            </a:p>
          </p:txBody>
        </p:sp>
        <p:sp>
          <p:nvSpPr>
            <p:cNvPr id="138" name="Oval 13"/>
            <p:cNvSpPr>
              <a:spLocks noChangeArrowheads="1"/>
            </p:cNvSpPr>
            <p:nvPr/>
          </p:nvSpPr>
          <p:spPr bwMode="auto">
            <a:xfrm>
              <a:off x="9691583" y="4273117"/>
              <a:ext cx="435176" cy="332968"/>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30</a:t>
              </a:r>
              <a:endParaRPr kumimoji="1" lang="en-US" altLang="zh-CN" sz="2000" dirty="0">
                <a:latin typeface="Arial" panose="020B0604020202020204" pitchFamily="34" charset="0"/>
                <a:cs typeface="Arial" panose="020B0604020202020204" pitchFamily="34" charset="0"/>
              </a:endParaRPr>
            </a:p>
          </p:txBody>
        </p:sp>
        <p:sp>
          <p:nvSpPr>
            <p:cNvPr id="139" name="Oval 14"/>
            <p:cNvSpPr>
              <a:spLocks noChangeArrowheads="1"/>
            </p:cNvSpPr>
            <p:nvPr/>
          </p:nvSpPr>
          <p:spPr bwMode="auto">
            <a:xfrm>
              <a:off x="10679056" y="4264390"/>
              <a:ext cx="435176" cy="332968"/>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31</a:t>
              </a:r>
              <a:endParaRPr kumimoji="1" lang="en-US" altLang="zh-CN" sz="2000" dirty="0">
                <a:latin typeface="Arial" panose="020B0604020202020204" pitchFamily="34" charset="0"/>
                <a:cs typeface="Arial" panose="020B0604020202020204" pitchFamily="34" charset="0"/>
              </a:endParaRPr>
            </a:p>
          </p:txBody>
        </p:sp>
        <p:sp>
          <p:nvSpPr>
            <p:cNvPr id="140" name="Oval 15"/>
            <p:cNvSpPr>
              <a:spLocks noChangeArrowheads="1"/>
            </p:cNvSpPr>
            <p:nvPr/>
          </p:nvSpPr>
          <p:spPr bwMode="auto">
            <a:xfrm>
              <a:off x="8504514" y="4264921"/>
              <a:ext cx="435176" cy="332968"/>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27</a:t>
              </a:r>
              <a:endParaRPr kumimoji="1" lang="en-US" altLang="zh-CN" sz="2000" dirty="0">
                <a:latin typeface="Arial" panose="020B0604020202020204" pitchFamily="34" charset="0"/>
                <a:cs typeface="Arial" panose="020B0604020202020204" pitchFamily="34" charset="0"/>
              </a:endParaRPr>
            </a:p>
          </p:txBody>
        </p:sp>
        <p:sp>
          <p:nvSpPr>
            <p:cNvPr id="141" name="Oval 16"/>
            <p:cNvSpPr>
              <a:spLocks noChangeArrowheads="1"/>
            </p:cNvSpPr>
            <p:nvPr/>
          </p:nvSpPr>
          <p:spPr bwMode="auto">
            <a:xfrm>
              <a:off x="9116248" y="4274616"/>
              <a:ext cx="435176" cy="332968"/>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28</a:t>
              </a:r>
              <a:endParaRPr kumimoji="1" lang="en-US" altLang="zh-CN" sz="2000" dirty="0">
                <a:latin typeface="Arial" panose="020B0604020202020204" pitchFamily="34" charset="0"/>
                <a:cs typeface="Arial" panose="020B0604020202020204" pitchFamily="34" charset="0"/>
              </a:endParaRPr>
            </a:p>
          </p:txBody>
        </p:sp>
        <p:sp>
          <p:nvSpPr>
            <p:cNvPr id="142" name="Oval 17"/>
            <p:cNvSpPr>
              <a:spLocks noChangeArrowheads="1"/>
            </p:cNvSpPr>
            <p:nvPr/>
          </p:nvSpPr>
          <p:spPr bwMode="auto">
            <a:xfrm>
              <a:off x="6453753" y="3626024"/>
              <a:ext cx="435176" cy="332968"/>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19</a:t>
              </a:r>
              <a:endParaRPr kumimoji="1" lang="en-US" altLang="zh-CN" sz="2000" dirty="0">
                <a:latin typeface="Arial" panose="020B0604020202020204" pitchFamily="34" charset="0"/>
                <a:cs typeface="Arial" panose="020B0604020202020204" pitchFamily="34" charset="0"/>
              </a:endParaRPr>
            </a:p>
          </p:txBody>
        </p:sp>
        <p:sp>
          <p:nvSpPr>
            <p:cNvPr id="143" name="Oval 18"/>
            <p:cNvSpPr>
              <a:spLocks noChangeArrowheads="1"/>
            </p:cNvSpPr>
            <p:nvPr/>
          </p:nvSpPr>
          <p:spPr bwMode="auto">
            <a:xfrm>
              <a:off x="7684170" y="3621615"/>
              <a:ext cx="435176" cy="332968"/>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22</a:t>
              </a:r>
              <a:endParaRPr kumimoji="1" lang="en-US" altLang="zh-CN" sz="2000" dirty="0">
                <a:latin typeface="Arial" panose="020B0604020202020204" pitchFamily="34" charset="0"/>
                <a:cs typeface="Arial" panose="020B0604020202020204" pitchFamily="34" charset="0"/>
              </a:endParaRPr>
            </a:p>
          </p:txBody>
        </p:sp>
        <p:sp>
          <p:nvSpPr>
            <p:cNvPr id="144" name="Oval 19"/>
            <p:cNvSpPr>
              <a:spLocks noChangeArrowheads="1"/>
            </p:cNvSpPr>
            <p:nvPr/>
          </p:nvSpPr>
          <p:spPr bwMode="auto">
            <a:xfrm>
              <a:off x="7326862" y="4272686"/>
              <a:ext cx="435176" cy="332968"/>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23</a:t>
              </a:r>
              <a:endParaRPr kumimoji="1" lang="en-US" altLang="zh-CN" sz="2000" dirty="0">
                <a:latin typeface="Arial" panose="020B0604020202020204" pitchFamily="34" charset="0"/>
                <a:cs typeface="Arial" panose="020B0604020202020204" pitchFamily="34" charset="0"/>
              </a:endParaRPr>
            </a:p>
          </p:txBody>
        </p:sp>
        <p:sp>
          <p:nvSpPr>
            <p:cNvPr id="145" name="Oval 20"/>
            <p:cNvSpPr>
              <a:spLocks noChangeArrowheads="1"/>
            </p:cNvSpPr>
            <p:nvPr/>
          </p:nvSpPr>
          <p:spPr bwMode="auto">
            <a:xfrm>
              <a:off x="8026838" y="4264390"/>
              <a:ext cx="435176" cy="332968"/>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24</a:t>
              </a:r>
              <a:endParaRPr kumimoji="1" lang="en-US" altLang="zh-CN" sz="2000" dirty="0">
                <a:latin typeface="Arial" panose="020B0604020202020204" pitchFamily="34" charset="0"/>
                <a:cs typeface="Arial" panose="020B0604020202020204" pitchFamily="34" charset="0"/>
              </a:endParaRPr>
            </a:p>
          </p:txBody>
        </p:sp>
        <p:sp>
          <p:nvSpPr>
            <p:cNvPr id="146" name="Oval 21"/>
            <p:cNvSpPr>
              <a:spLocks noChangeArrowheads="1"/>
            </p:cNvSpPr>
            <p:nvPr/>
          </p:nvSpPr>
          <p:spPr bwMode="auto">
            <a:xfrm>
              <a:off x="6360875" y="4264390"/>
              <a:ext cx="435176" cy="332968"/>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dirty="0">
                  <a:latin typeface="Arial" panose="020B0604020202020204" pitchFamily="34" charset="0"/>
                  <a:cs typeface="Arial" panose="020B0604020202020204" pitchFamily="34" charset="0"/>
                </a:rPr>
                <a:t>20</a:t>
              </a:r>
              <a:endParaRPr lang="en-US" altLang="zh-CN" sz="2000" dirty="0">
                <a:latin typeface="Arial" panose="020B0604020202020204" pitchFamily="34" charset="0"/>
                <a:cs typeface="Arial" panose="020B0604020202020204" pitchFamily="34" charset="0"/>
              </a:endParaRPr>
            </a:p>
          </p:txBody>
        </p:sp>
        <p:sp>
          <p:nvSpPr>
            <p:cNvPr id="147" name="Oval 22"/>
            <p:cNvSpPr>
              <a:spLocks noChangeArrowheads="1"/>
            </p:cNvSpPr>
            <p:nvPr/>
          </p:nvSpPr>
          <p:spPr bwMode="auto">
            <a:xfrm>
              <a:off x="2699007" y="3084075"/>
              <a:ext cx="382654" cy="316894"/>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dirty="0">
                  <a:latin typeface="Arial" panose="020B0604020202020204" pitchFamily="34" charset="0"/>
                  <a:cs typeface="Arial" panose="020B0604020202020204" pitchFamily="34" charset="0"/>
                </a:rPr>
                <a:t>3</a:t>
              </a:r>
              <a:endParaRPr lang="en-US" altLang="zh-CN" sz="2000" dirty="0">
                <a:latin typeface="Arial" panose="020B0604020202020204" pitchFamily="34" charset="0"/>
                <a:cs typeface="Arial" panose="020B0604020202020204" pitchFamily="34" charset="0"/>
              </a:endParaRPr>
            </a:p>
          </p:txBody>
        </p:sp>
        <p:sp>
          <p:nvSpPr>
            <p:cNvPr id="148" name="Oval 23"/>
            <p:cNvSpPr>
              <a:spLocks noChangeArrowheads="1"/>
            </p:cNvSpPr>
            <p:nvPr/>
          </p:nvSpPr>
          <p:spPr bwMode="auto">
            <a:xfrm>
              <a:off x="4429417" y="3630602"/>
              <a:ext cx="435176" cy="332968"/>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dirty="0">
                  <a:latin typeface="Arial" panose="020B0604020202020204" pitchFamily="34" charset="0"/>
                  <a:cs typeface="Arial" panose="020B0604020202020204" pitchFamily="34" charset="0"/>
                </a:rPr>
                <a:t>11</a:t>
              </a:r>
              <a:endParaRPr lang="en-US" altLang="zh-CN" sz="2000" dirty="0">
                <a:latin typeface="Arial" panose="020B0604020202020204" pitchFamily="34" charset="0"/>
                <a:cs typeface="Arial" panose="020B0604020202020204" pitchFamily="34" charset="0"/>
              </a:endParaRPr>
            </a:p>
          </p:txBody>
        </p:sp>
        <p:sp>
          <p:nvSpPr>
            <p:cNvPr id="149" name="Oval 24"/>
            <p:cNvSpPr>
              <a:spLocks noChangeArrowheads="1"/>
            </p:cNvSpPr>
            <p:nvPr/>
          </p:nvSpPr>
          <p:spPr bwMode="auto">
            <a:xfrm>
              <a:off x="5903012" y="4264390"/>
              <a:ext cx="435176" cy="332968"/>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dirty="0">
                  <a:latin typeface="Arial" panose="020B0604020202020204" pitchFamily="34" charset="0"/>
                  <a:cs typeface="Arial" panose="020B0604020202020204" pitchFamily="34" charset="0"/>
                </a:rPr>
                <a:t>16</a:t>
              </a:r>
              <a:endParaRPr lang="en-US" altLang="zh-CN" sz="2000" dirty="0">
                <a:latin typeface="Arial" panose="020B0604020202020204" pitchFamily="34" charset="0"/>
                <a:cs typeface="Arial" panose="020B0604020202020204" pitchFamily="34" charset="0"/>
              </a:endParaRPr>
            </a:p>
          </p:txBody>
        </p:sp>
        <p:sp>
          <p:nvSpPr>
            <p:cNvPr id="150" name="Oval 25"/>
            <p:cNvSpPr>
              <a:spLocks noChangeArrowheads="1"/>
            </p:cNvSpPr>
            <p:nvPr/>
          </p:nvSpPr>
          <p:spPr bwMode="auto">
            <a:xfrm>
              <a:off x="4193822" y="4264390"/>
              <a:ext cx="435176" cy="332968"/>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dirty="0">
                  <a:latin typeface="Arial" panose="020B0604020202020204" pitchFamily="34" charset="0"/>
                  <a:cs typeface="Arial" panose="020B0604020202020204" pitchFamily="34" charset="0"/>
                </a:rPr>
                <a:t>12</a:t>
              </a:r>
              <a:endParaRPr lang="en-US" altLang="zh-CN" sz="2000" dirty="0">
                <a:latin typeface="Arial" panose="020B0604020202020204" pitchFamily="34" charset="0"/>
                <a:cs typeface="Arial" panose="020B0604020202020204" pitchFamily="34" charset="0"/>
              </a:endParaRPr>
            </a:p>
          </p:txBody>
        </p:sp>
        <p:sp>
          <p:nvSpPr>
            <p:cNvPr id="151" name="Oval 26"/>
            <p:cNvSpPr>
              <a:spLocks noChangeArrowheads="1"/>
            </p:cNvSpPr>
            <p:nvPr/>
          </p:nvSpPr>
          <p:spPr bwMode="auto">
            <a:xfrm>
              <a:off x="4824076" y="4264390"/>
              <a:ext cx="435176" cy="332968"/>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dirty="0">
                  <a:latin typeface="Arial" panose="020B0604020202020204" pitchFamily="34" charset="0"/>
                  <a:cs typeface="Arial" panose="020B0604020202020204" pitchFamily="34" charset="0"/>
                </a:rPr>
                <a:t>13</a:t>
              </a:r>
              <a:endParaRPr lang="en-US" altLang="zh-CN" sz="2000" dirty="0">
                <a:latin typeface="Arial" panose="020B0604020202020204" pitchFamily="34" charset="0"/>
                <a:cs typeface="Arial" panose="020B0604020202020204" pitchFamily="34" charset="0"/>
              </a:endParaRPr>
            </a:p>
          </p:txBody>
        </p:sp>
        <p:sp>
          <p:nvSpPr>
            <p:cNvPr id="152" name="Oval 27"/>
            <p:cNvSpPr>
              <a:spLocks noChangeArrowheads="1"/>
            </p:cNvSpPr>
            <p:nvPr/>
          </p:nvSpPr>
          <p:spPr bwMode="auto">
            <a:xfrm>
              <a:off x="4863092" y="3050778"/>
              <a:ext cx="435176" cy="332968"/>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dirty="0">
                  <a:latin typeface="Arial" panose="020B0604020202020204" pitchFamily="34" charset="0"/>
                  <a:cs typeface="Arial" panose="020B0604020202020204" pitchFamily="34" charset="0"/>
                </a:rPr>
                <a:t>10</a:t>
              </a:r>
              <a:endParaRPr lang="en-US" altLang="zh-CN" sz="2000" dirty="0">
                <a:latin typeface="Arial" panose="020B0604020202020204" pitchFamily="34" charset="0"/>
                <a:cs typeface="Arial" panose="020B0604020202020204" pitchFamily="34" charset="0"/>
              </a:endParaRPr>
            </a:p>
          </p:txBody>
        </p:sp>
        <p:sp>
          <p:nvSpPr>
            <p:cNvPr id="153" name="Oval 28"/>
            <p:cNvSpPr>
              <a:spLocks noChangeArrowheads="1"/>
            </p:cNvSpPr>
            <p:nvPr/>
          </p:nvSpPr>
          <p:spPr bwMode="auto">
            <a:xfrm>
              <a:off x="5554871" y="3621417"/>
              <a:ext cx="435176" cy="332968"/>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dirty="0">
                  <a:latin typeface="Arial" panose="020B0604020202020204" pitchFamily="34" charset="0"/>
                  <a:cs typeface="Arial" panose="020B0604020202020204" pitchFamily="34" charset="0"/>
                </a:rPr>
                <a:t>14</a:t>
              </a:r>
              <a:endParaRPr lang="en-US" altLang="zh-CN" sz="2000" dirty="0">
                <a:latin typeface="Arial" panose="020B0604020202020204" pitchFamily="34" charset="0"/>
                <a:cs typeface="Arial" panose="020B0604020202020204" pitchFamily="34" charset="0"/>
              </a:endParaRPr>
            </a:p>
          </p:txBody>
        </p:sp>
        <p:sp>
          <p:nvSpPr>
            <p:cNvPr id="154" name="Oval 29"/>
            <p:cNvSpPr>
              <a:spLocks noChangeArrowheads="1"/>
            </p:cNvSpPr>
            <p:nvPr/>
          </p:nvSpPr>
          <p:spPr bwMode="auto">
            <a:xfrm>
              <a:off x="5284762" y="4264390"/>
              <a:ext cx="435176" cy="332968"/>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dirty="0">
                  <a:latin typeface="Arial" panose="020B0604020202020204" pitchFamily="34" charset="0"/>
                  <a:cs typeface="Arial" panose="020B0604020202020204" pitchFamily="34" charset="0"/>
                </a:rPr>
                <a:t>15</a:t>
              </a:r>
              <a:endParaRPr lang="en-US" altLang="zh-CN" sz="2000" dirty="0">
                <a:latin typeface="Arial" panose="020B0604020202020204" pitchFamily="34" charset="0"/>
                <a:cs typeface="Arial" panose="020B0604020202020204" pitchFamily="34" charset="0"/>
              </a:endParaRPr>
            </a:p>
          </p:txBody>
        </p:sp>
        <p:sp>
          <p:nvSpPr>
            <p:cNvPr id="155" name="Oval 30"/>
            <p:cNvSpPr>
              <a:spLocks noChangeArrowheads="1"/>
            </p:cNvSpPr>
            <p:nvPr/>
          </p:nvSpPr>
          <p:spPr bwMode="auto">
            <a:xfrm>
              <a:off x="2058249" y="3632898"/>
              <a:ext cx="435176" cy="332968"/>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dirty="0">
                  <a:latin typeface="Arial" panose="020B0604020202020204" pitchFamily="34" charset="0"/>
                  <a:cs typeface="Arial" panose="020B0604020202020204" pitchFamily="34" charset="0"/>
                </a:rPr>
                <a:t>4</a:t>
              </a:r>
              <a:endParaRPr lang="en-US" altLang="zh-CN" sz="2000" dirty="0">
                <a:latin typeface="Arial" panose="020B0604020202020204" pitchFamily="34" charset="0"/>
                <a:cs typeface="Arial" panose="020B0604020202020204" pitchFamily="34" charset="0"/>
              </a:endParaRPr>
            </a:p>
          </p:txBody>
        </p:sp>
        <p:sp>
          <p:nvSpPr>
            <p:cNvPr id="156" name="Oval 31"/>
            <p:cNvSpPr>
              <a:spLocks noChangeArrowheads="1"/>
            </p:cNvSpPr>
            <p:nvPr/>
          </p:nvSpPr>
          <p:spPr bwMode="auto">
            <a:xfrm>
              <a:off x="3287688" y="3637491"/>
              <a:ext cx="435176" cy="332968"/>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dirty="0">
                  <a:latin typeface="Arial" panose="020B0604020202020204" pitchFamily="34" charset="0"/>
                  <a:cs typeface="Arial" panose="020B0604020202020204" pitchFamily="34" charset="0"/>
                </a:rPr>
                <a:t>7</a:t>
              </a:r>
              <a:endParaRPr lang="en-US" altLang="zh-CN" sz="2000" dirty="0">
                <a:latin typeface="Arial" panose="020B0604020202020204" pitchFamily="34" charset="0"/>
                <a:cs typeface="Arial" panose="020B0604020202020204" pitchFamily="34" charset="0"/>
              </a:endParaRPr>
            </a:p>
          </p:txBody>
        </p:sp>
        <p:sp>
          <p:nvSpPr>
            <p:cNvPr id="157" name="Oval 32"/>
            <p:cNvSpPr>
              <a:spLocks noChangeArrowheads="1"/>
            </p:cNvSpPr>
            <p:nvPr/>
          </p:nvSpPr>
          <p:spPr bwMode="auto">
            <a:xfrm>
              <a:off x="2910593" y="4287354"/>
              <a:ext cx="435176" cy="332968"/>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dirty="0">
                  <a:latin typeface="Arial" panose="020B0604020202020204" pitchFamily="34" charset="0"/>
                  <a:cs typeface="Arial" panose="020B0604020202020204" pitchFamily="34" charset="0"/>
                </a:rPr>
                <a:t>8</a:t>
              </a:r>
              <a:endParaRPr lang="en-US" altLang="zh-CN" sz="2000" dirty="0">
                <a:latin typeface="Arial" panose="020B0604020202020204" pitchFamily="34" charset="0"/>
                <a:cs typeface="Arial" panose="020B0604020202020204" pitchFamily="34" charset="0"/>
              </a:endParaRPr>
            </a:p>
          </p:txBody>
        </p:sp>
        <p:sp>
          <p:nvSpPr>
            <p:cNvPr id="158" name="Oval 33"/>
            <p:cNvSpPr>
              <a:spLocks noChangeArrowheads="1"/>
            </p:cNvSpPr>
            <p:nvPr/>
          </p:nvSpPr>
          <p:spPr bwMode="auto">
            <a:xfrm>
              <a:off x="3696910" y="4290798"/>
              <a:ext cx="435176" cy="332968"/>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dirty="0">
                  <a:latin typeface="Arial" panose="020B0604020202020204" pitchFamily="34" charset="0"/>
                  <a:cs typeface="Arial" panose="020B0604020202020204" pitchFamily="34" charset="0"/>
                </a:rPr>
                <a:t>9</a:t>
              </a:r>
              <a:endParaRPr lang="en-US" altLang="zh-CN" sz="2000" dirty="0">
                <a:latin typeface="Arial" panose="020B0604020202020204" pitchFamily="34" charset="0"/>
                <a:cs typeface="Arial" panose="020B0604020202020204" pitchFamily="34" charset="0"/>
              </a:endParaRPr>
            </a:p>
          </p:txBody>
        </p:sp>
        <p:sp>
          <p:nvSpPr>
            <p:cNvPr id="159" name="Oval 34"/>
            <p:cNvSpPr>
              <a:spLocks noChangeArrowheads="1"/>
            </p:cNvSpPr>
            <p:nvPr/>
          </p:nvSpPr>
          <p:spPr bwMode="auto">
            <a:xfrm>
              <a:off x="1518031" y="4272427"/>
              <a:ext cx="435176" cy="332968"/>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dirty="0">
                  <a:latin typeface="Arial" panose="020B0604020202020204" pitchFamily="34" charset="0"/>
                  <a:cs typeface="Arial" panose="020B0604020202020204" pitchFamily="34" charset="0"/>
                </a:rPr>
                <a:t>5</a:t>
              </a:r>
              <a:endParaRPr lang="en-US" altLang="zh-CN" sz="2000" dirty="0">
                <a:latin typeface="Arial" panose="020B0604020202020204" pitchFamily="34" charset="0"/>
                <a:cs typeface="Arial" panose="020B0604020202020204" pitchFamily="34" charset="0"/>
              </a:endParaRPr>
            </a:p>
          </p:txBody>
        </p:sp>
        <p:sp>
          <p:nvSpPr>
            <p:cNvPr id="160" name="Oval 35"/>
            <p:cNvSpPr>
              <a:spLocks noChangeArrowheads="1"/>
            </p:cNvSpPr>
            <p:nvPr/>
          </p:nvSpPr>
          <p:spPr bwMode="auto">
            <a:xfrm>
              <a:off x="2428898" y="4273576"/>
              <a:ext cx="435176" cy="332968"/>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dirty="0">
                  <a:latin typeface="Arial" panose="020B0604020202020204" pitchFamily="34" charset="0"/>
                  <a:cs typeface="Arial" panose="020B0604020202020204" pitchFamily="34" charset="0"/>
                </a:rPr>
                <a:t>6</a:t>
              </a:r>
              <a:endParaRPr lang="en-US" altLang="zh-CN" sz="2000" dirty="0">
                <a:latin typeface="Arial" panose="020B0604020202020204" pitchFamily="34" charset="0"/>
                <a:cs typeface="Arial" panose="020B0604020202020204" pitchFamily="34" charset="0"/>
              </a:endParaRPr>
            </a:p>
          </p:txBody>
        </p:sp>
        <p:sp>
          <p:nvSpPr>
            <p:cNvPr id="161" name="Line 36"/>
            <p:cNvSpPr>
              <a:spLocks noChangeShapeType="1"/>
            </p:cNvSpPr>
            <p:nvPr/>
          </p:nvSpPr>
          <p:spPr bwMode="auto">
            <a:xfrm flipH="1">
              <a:off x="4078064" y="2088614"/>
              <a:ext cx="1944784" cy="440896"/>
            </a:xfrm>
            <a:prstGeom prst="line">
              <a:avLst/>
            </a:prstGeom>
            <a:noFill/>
            <a:ln w="12700">
              <a:solidFill>
                <a:srgbClr val="FF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62" name="Line 37"/>
            <p:cNvSpPr>
              <a:spLocks noChangeShapeType="1"/>
            </p:cNvSpPr>
            <p:nvPr/>
          </p:nvSpPr>
          <p:spPr bwMode="auto">
            <a:xfrm flipH="1">
              <a:off x="2940603" y="2873961"/>
              <a:ext cx="1097385" cy="202078"/>
            </a:xfrm>
            <a:prstGeom prst="line">
              <a:avLst/>
            </a:prstGeom>
            <a:noFill/>
            <a:ln w="12700">
              <a:solidFill>
                <a:srgbClr val="FF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63" name="Line 38"/>
            <p:cNvSpPr>
              <a:spLocks noChangeShapeType="1"/>
            </p:cNvSpPr>
            <p:nvPr/>
          </p:nvSpPr>
          <p:spPr bwMode="auto">
            <a:xfrm flipH="1">
              <a:off x="2254828" y="3411302"/>
              <a:ext cx="600242" cy="215855"/>
            </a:xfrm>
            <a:prstGeom prst="line">
              <a:avLst/>
            </a:prstGeom>
            <a:noFill/>
            <a:ln w="127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64" name="Line 39"/>
            <p:cNvSpPr>
              <a:spLocks noChangeShapeType="1"/>
            </p:cNvSpPr>
            <p:nvPr/>
          </p:nvSpPr>
          <p:spPr bwMode="auto">
            <a:xfrm flipH="1">
              <a:off x="1764130" y="3976200"/>
              <a:ext cx="453183" cy="290486"/>
            </a:xfrm>
            <a:prstGeom prst="line">
              <a:avLst/>
            </a:prstGeom>
            <a:noFill/>
            <a:ln w="127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65" name="Line 40"/>
            <p:cNvSpPr>
              <a:spLocks noChangeShapeType="1"/>
            </p:cNvSpPr>
            <p:nvPr/>
          </p:nvSpPr>
          <p:spPr bwMode="auto">
            <a:xfrm>
              <a:off x="2278838" y="3976200"/>
              <a:ext cx="345139" cy="290486"/>
            </a:xfrm>
            <a:prstGeom prst="line">
              <a:avLst/>
            </a:prstGeom>
            <a:noFill/>
            <a:ln w="127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66" name="Line 41"/>
            <p:cNvSpPr>
              <a:spLocks noChangeShapeType="1"/>
            </p:cNvSpPr>
            <p:nvPr/>
          </p:nvSpPr>
          <p:spPr bwMode="auto">
            <a:xfrm>
              <a:off x="2954110" y="3400969"/>
              <a:ext cx="519209" cy="231929"/>
            </a:xfrm>
            <a:prstGeom prst="line">
              <a:avLst/>
            </a:prstGeom>
            <a:noFill/>
            <a:ln w="12700">
              <a:solidFill>
                <a:srgbClr val="FF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67" name="Line 42"/>
            <p:cNvSpPr>
              <a:spLocks noChangeShapeType="1"/>
            </p:cNvSpPr>
            <p:nvPr/>
          </p:nvSpPr>
          <p:spPr bwMode="auto">
            <a:xfrm flipH="1">
              <a:off x="3120677" y="3988831"/>
              <a:ext cx="352642" cy="291634"/>
            </a:xfrm>
            <a:prstGeom prst="line">
              <a:avLst/>
            </a:prstGeom>
            <a:noFill/>
            <a:ln w="12700">
              <a:solidFill>
                <a:srgbClr val="FF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68" name="Line 43"/>
            <p:cNvSpPr>
              <a:spLocks noChangeShapeType="1"/>
            </p:cNvSpPr>
            <p:nvPr/>
          </p:nvSpPr>
          <p:spPr bwMode="auto">
            <a:xfrm>
              <a:off x="3531845" y="3963570"/>
              <a:ext cx="390156" cy="330673"/>
            </a:xfrm>
            <a:prstGeom prst="line">
              <a:avLst/>
            </a:prstGeom>
            <a:noFill/>
            <a:ln w="127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69" name="Line 44"/>
            <p:cNvSpPr>
              <a:spLocks noChangeShapeType="1"/>
            </p:cNvSpPr>
            <p:nvPr/>
          </p:nvSpPr>
          <p:spPr bwMode="auto">
            <a:xfrm flipH="1">
              <a:off x="4355888" y="3956681"/>
              <a:ext cx="252102" cy="316894"/>
            </a:xfrm>
            <a:prstGeom prst="line">
              <a:avLst/>
            </a:prstGeom>
            <a:noFill/>
            <a:ln w="127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70" name="Line 45"/>
            <p:cNvSpPr>
              <a:spLocks noChangeShapeType="1"/>
            </p:cNvSpPr>
            <p:nvPr/>
          </p:nvSpPr>
          <p:spPr bwMode="auto">
            <a:xfrm>
              <a:off x="4708530" y="3947496"/>
              <a:ext cx="351142" cy="319190"/>
            </a:xfrm>
            <a:prstGeom prst="line">
              <a:avLst/>
            </a:prstGeom>
            <a:noFill/>
            <a:ln w="127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71" name="Line 46"/>
            <p:cNvSpPr>
              <a:spLocks noChangeShapeType="1"/>
            </p:cNvSpPr>
            <p:nvPr/>
          </p:nvSpPr>
          <p:spPr bwMode="auto">
            <a:xfrm flipH="1">
              <a:off x="5493346" y="3947496"/>
              <a:ext cx="274611" cy="323783"/>
            </a:xfrm>
            <a:prstGeom prst="line">
              <a:avLst/>
            </a:prstGeom>
            <a:noFill/>
            <a:ln w="127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72" name="Line 47"/>
            <p:cNvSpPr>
              <a:spLocks noChangeShapeType="1"/>
            </p:cNvSpPr>
            <p:nvPr/>
          </p:nvSpPr>
          <p:spPr bwMode="auto">
            <a:xfrm>
              <a:off x="5808667" y="3961544"/>
              <a:ext cx="307432" cy="302847"/>
            </a:xfrm>
            <a:prstGeom prst="line">
              <a:avLst/>
            </a:prstGeom>
            <a:noFill/>
            <a:ln w="127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73" name="Line 48"/>
            <p:cNvSpPr>
              <a:spLocks noChangeShapeType="1"/>
            </p:cNvSpPr>
            <p:nvPr/>
          </p:nvSpPr>
          <p:spPr bwMode="auto">
            <a:xfrm flipH="1">
              <a:off x="6514847" y="3963569"/>
              <a:ext cx="165478" cy="298753"/>
            </a:xfrm>
            <a:prstGeom prst="line">
              <a:avLst/>
            </a:prstGeom>
            <a:noFill/>
            <a:ln w="127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74" name="Line 49"/>
            <p:cNvSpPr>
              <a:spLocks noChangeShapeType="1"/>
            </p:cNvSpPr>
            <p:nvPr/>
          </p:nvSpPr>
          <p:spPr bwMode="auto">
            <a:xfrm>
              <a:off x="6734346" y="3947799"/>
              <a:ext cx="308555" cy="316592"/>
            </a:xfrm>
            <a:prstGeom prst="line">
              <a:avLst/>
            </a:prstGeom>
            <a:noFill/>
            <a:ln w="127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75" name="Line 50"/>
            <p:cNvSpPr>
              <a:spLocks noChangeShapeType="1"/>
            </p:cNvSpPr>
            <p:nvPr/>
          </p:nvSpPr>
          <p:spPr bwMode="auto">
            <a:xfrm flipH="1">
              <a:off x="7497991" y="3946150"/>
              <a:ext cx="400576" cy="325129"/>
            </a:xfrm>
            <a:prstGeom prst="line">
              <a:avLst/>
            </a:prstGeom>
            <a:noFill/>
            <a:ln w="127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76" name="Line 51"/>
            <p:cNvSpPr>
              <a:spLocks noChangeShapeType="1"/>
            </p:cNvSpPr>
            <p:nvPr/>
          </p:nvSpPr>
          <p:spPr bwMode="auto">
            <a:xfrm>
              <a:off x="7910625" y="3955827"/>
              <a:ext cx="392539" cy="307628"/>
            </a:xfrm>
            <a:prstGeom prst="line">
              <a:avLst/>
            </a:prstGeom>
            <a:noFill/>
            <a:ln w="127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77" name="Line 52"/>
            <p:cNvSpPr>
              <a:spLocks noChangeShapeType="1"/>
            </p:cNvSpPr>
            <p:nvPr/>
          </p:nvSpPr>
          <p:spPr bwMode="auto">
            <a:xfrm flipH="1">
              <a:off x="8693808" y="3948644"/>
              <a:ext cx="241640" cy="328376"/>
            </a:xfrm>
            <a:prstGeom prst="line">
              <a:avLst/>
            </a:prstGeom>
            <a:noFill/>
            <a:ln w="12700">
              <a:solidFill>
                <a:srgbClr val="FF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78" name="Line 53"/>
            <p:cNvSpPr>
              <a:spLocks noChangeShapeType="1"/>
            </p:cNvSpPr>
            <p:nvPr/>
          </p:nvSpPr>
          <p:spPr bwMode="auto">
            <a:xfrm>
              <a:off x="9025028" y="3929932"/>
              <a:ext cx="301997" cy="331583"/>
            </a:xfrm>
            <a:prstGeom prst="line">
              <a:avLst/>
            </a:prstGeom>
            <a:noFill/>
            <a:ln w="127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79" name="Line 54"/>
            <p:cNvSpPr>
              <a:spLocks noChangeShapeType="1"/>
            </p:cNvSpPr>
            <p:nvPr/>
          </p:nvSpPr>
          <p:spPr bwMode="auto">
            <a:xfrm flipH="1">
              <a:off x="9879322" y="3943974"/>
              <a:ext cx="406966" cy="332620"/>
            </a:xfrm>
            <a:prstGeom prst="line">
              <a:avLst/>
            </a:prstGeom>
            <a:noFill/>
            <a:ln w="127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80" name="Line 55"/>
            <p:cNvSpPr>
              <a:spLocks noChangeShapeType="1"/>
            </p:cNvSpPr>
            <p:nvPr/>
          </p:nvSpPr>
          <p:spPr bwMode="auto">
            <a:xfrm>
              <a:off x="10328400" y="3958501"/>
              <a:ext cx="592136" cy="303013"/>
            </a:xfrm>
            <a:prstGeom prst="line">
              <a:avLst/>
            </a:prstGeom>
            <a:noFill/>
            <a:ln w="127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81" name="Line 56"/>
            <p:cNvSpPr>
              <a:spLocks noChangeShapeType="1"/>
            </p:cNvSpPr>
            <p:nvPr/>
          </p:nvSpPr>
          <p:spPr bwMode="auto">
            <a:xfrm>
              <a:off x="6211924" y="2115022"/>
              <a:ext cx="2015313" cy="414488"/>
            </a:xfrm>
            <a:prstGeom prst="line">
              <a:avLst/>
            </a:prstGeom>
            <a:noFill/>
            <a:ln w="12700">
              <a:solidFill>
                <a:srgbClr val="FF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82" name="Line 57"/>
            <p:cNvSpPr>
              <a:spLocks noChangeShapeType="1"/>
            </p:cNvSpPr>
            <p:nvPr/>
          </p:nvSpPr>
          <p:spPr bwMode="auto">
            <a:xfrm>
              <a:off x="4070561" y="2873960"/>
              <a:ext cx="962100" cy="175670"/>
            </a:xfrm>
            <a:prstGeom prst="line">
              <a:avLst/>
            </a:prstGeom>
            <a:noFill/>
            <a:ln w="127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83" name="Line 58"/>
            <p:cNvSpPr>
              <a:spLocks noChangeShapeType="1"/>
            </p:cNvSpPr>
            <p:nvPr/>
          </p:nvSpPr>
          <p:spPr bwMode="auto">
            <a:xfrm flipH="1">
              <a:off x="7175524" y="2846404"/>
              <a:ext cx="1026202" cy="233289"/>
            </a:xfrm>
            <a:prstGeom prst="line">
              <a:avLst/>
            </a:prstGeom>
            <a:noFill/>
            <a:ln w="127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84" name="Line 59"/>
            <p:cNvSpPr>
              <a:spLocks noChangeShapeType="1"/>
            </p:cNvSpPr>
            <p:nvPr/>
          </p:nvSpPr>
          <p:spPr bwMode="auto">
            <a:xfrm>
              <a:off x="8345785" y="2846404"/>
              <a:ext cx="1098443" cy="237319"/>
            </a:xfrm>
            <a:prstGeom prst="line">
              <a:avLst/>
            </a:prstGeom>
            <a:noFill/>
            <a:ln w="12700">
              <a:solidFill>
                <a:srgbClr val="FF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85" name="Line 60"/>
            <p:cNvSpPr>
              <a:spLocks noChangeShapeType="1"/>
            </p:cNvSpPr>
            <p:nvPr/>
          </p:nvSpPr>
          <p:spPr bwMode="auto">
            <a:xfrm flipH="1">
              <a:off x="4644004" y="3384894"/>
              <a:ext cx="388657" cy="252597"/>
            </a:xfrm>
            <a:prstGeom prst="line">
              <a:avLst/>
            </a:prstGeom>
            <a:noFill/>
            <a:ln w="127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86" name="Line 61"/>
            <p:cNvSpPr>
              <a:spLocks noChangeShapeType="1"/>
            </p:cNvSpPr>
            <p:nvPr/>
          </p:nvSpPr>
          <p:spPr bwMode="auto">
            <a:xfrm>
              <a:off x="5158711" y="3383746"/>
              <a:ext cx="613748" cy="243411"/>
            </a:xfrm>
            <a:prstGeom prst="line">
              <a:avLst/>
            </a:prstGeom>
            <a:noFill/>
            <a:ln w="127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87" name="Line 62"/>
            <p:cNvSpPr>
              <a:spLocks noChangeShapeType="1"/>
            </p:cNvSpPr>
            <p:nvPr/>
          </p:nvSpPr>
          <p:spPr bwMode="auto">
            <a:xfrm flipH="1">
              <a:off x="6684615" y="3406710"/>
              <a:ext cx="430674" cy="220448"/>
            </a:xfrm>
            <a:prstGeom prst="line">
              <a:avLst/>
            </a:prstGeom>
            <a:noFill/>
            <a:ln w="127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88" name="Line 63"/>
            <p:cNvSpPr>
              <a:spLocks noChangeShapeType="1"/>
            </p:cNvSpPr>
            <p:nvPr/>
          </p:nvSpPr>
          <p:spPr bwMode="auto">
            <a:xfrm>
              <a:off x="7258077" y="3397182"/>
              <a:ext cx="563997" cy="224235"/>
            </a:xfrm>
            <a:prstGeom prst="line">
              <a:avLst/>
            </a:prstGeom>
            <a:noFill/>
            <a:ln w="127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89" name="Line 64"/>
            <p:cNvSpPr>
              <a:spLocks noChangeShapeType="1"/>
            </p:cNvSpPr>
            <p:nvPr/>
          </p:nvSpPr>
          <p:spPr bwMode="auto">
            <a:xfrm flipH="1">
              <a:off x="8945871" y="3420257"/>
              <a:ext cx="524187" cy="186680"/>
            </a:xfrm>
            <a:prstGeom prst="line">
              <a:avLst/>
            </a:prstGeom>
            <a:noFill/>
            <a:ln w="12700">
              <a:solidFill>
                <a:srgbClr val="FF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90" name="Line 65"/>
            <p:cNvSpPr>
              <a:spLocks noChangeShapeType="1"/>
            </p:cNvSpPr>
            <p:nvPr/>
          </p:nvSpPr>
          <p:spPr bwMode="auto">
            <a:xfrm>
              <a:off x="9550763" y="3418191"/>
              <a:ext cx="782399" cy="193610"/>
            </a:xfrm>
            <a:prstGeom prst="line">
              <a:avLst/>
            </a:prstGeom>
            <a:noFill/>
            <a:ln w="127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91" name="Text Box 66"/>
            <p:cNvSpPr txBox="1">
              <a:spLocks noChangeArrowheads="1"/>
            </p:cNvSpPr>
            <p:nvPr/>
          </p:nvSpPr>
          <p:spPr bwMode="auto">
            <a:xfrm>
              <a:off x="4555256" y="1973798"/>
              <a:ext cx="864349" cy="401858"/>
            </a:xfrm>
            <a:prstGeom prst="rect">
              <a:avLst/>
            </a:prstGeom>
            <a:noFill/>
            <a:ln w="12700">
              <a:no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dirty="0">
                  <a:cs typeface="Arial" panose="020B0604020202020204" pitchFamily="34" charset="0"/>
                </a:rPr>
                <a:t>x</a:t>
              </a:r>
              <a:r>
                <a:rPr kumimoji="1" lang="en-US" altLang="zh-CN" sz="2000" baseline="-25000" dirty="0">
                  <a:cs typeface="Arial" panose="020B0604020202020204" pitchFamily="34" charset="0"/>
                </a:rPr>
                <a:t>1</a:t>
              </a:r>
              <a:r>
                <a:rPr kumimoji="1" lang="en-US" altLang="zh-CN" sz="2000" dirty="0">
                  <a:cs typeface="Arial" panose="020B0604020202020204" pitchFamily="34" charset="0"/>
                </a:rPr>
                <a:t>=1</a:t>
              </a:r>
              <a:endParaRPr kumimoji="1" lang="en-US" altLang="zh-CN" sz="2000" dirty="0">
                <a:cs typeface="Arial" panose="020B0604020202020204" pitchFamily="34" charset="0"/>
              </a:endParaRPr>
            </a:p>
          </p:txBody>
        </p:sp>
        <p:sp>
          <p:nvSpPr>
            <p:cNvPr id="192" name="Text Box 67"/>
            <p:cNvSpPr txBox="1">
              <a:spLocks noChangeArrowheads="1"/>
            </p:cNvSpPr>
            <p:nvPr/>
          </p:nvSpPr>
          <p:spPr bwMode="auto">
            <a:xfrm>
              <a:off x="6957725" y="1989872"/>
              <a:ext cx="864349" cy="401858"/>
            </a:xfrm>
            <a:prstGeom prst="rect">
              <a:avLst/>
            </a:prstGeom>
            <a:noFill/>
            <a:ln w="12700">
              <a:no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dirty="0">
                  <a:cs typeface="Arial" panose="020B0604020202020204" pitchFamily="34" charset="0"/>
                </a:rPr>
                <a:t>x</a:t>
              </a:r>
              <a:r>
                <a:rPr kumimoji="1" lang="en-US" altLang="zh-CN" sz="2000" baseline="-25000" dirty="0">
                  <a:cs typeface="Arial" panose="020B0604020202020204" pitchFamily="34" charset="0"/>
                </a:rPr>
                <a:t>1</a:t>
              </a:r>
              <a:r>
                <a:rPr kumimoji="1" lang="en-US" altLang="zh-CN" sz="2000" dirty="0">
                  <a:cs typeface="Arial" panose="020B0604020202020204" pitchFamily="34" charset="0"/>
                </a:rPr>
                <a:t>=0</a:t>
              </a:r>
              <a:endParaRPr kumimoji="1" lang="en-US" altLang="zh-CN" sz="2000" dirty="0">
                <a:cs typeface="Arial" panose="020B0604020202020204" pitchFamily="34" charset="0"/>
              </a:endParaRPr>
            </a:p>
          </p:txBody>
        </p:sp>
        <p:sp>
          <p:nvSpPr>
            <p:cNvPr id="193" name="Text Box 68"/>
            <p:cNvSpPr txBox="1">
              <a:spLocks noChangeArrowheads="1"/>
            </p:cNvSpPr>
            <p:nvPr/>
          </p:nvSpPr>
          <p:spPr bwMode="auto">
            <a:xfrm>
              <a:off x="3008132" y="2660401"/>
              <a:ext cx="771529" cy="402291"/>
            </a:xfrm>
            <a:prstGeom prst="rect">
              <a:avLst/>
            </a:prstGeom>
            <a:noFill/>
            <a:ln w="12700">
              <a:no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dirty="0">
                  <a:cs typeface="Arial" panose="020B0604020202020204" pitchFamily="34" charset="0"/>
                </a:rPr>
                <a:t>x</a:t>
              </a:r>
              <a:r>
                <a:rPr kumimoji="1" lang="en-US" altLang="zh-CN" sz="2000" baseline="-25000" dirty="0">
                  <a:cs typeface="Arial" panose="020B0604020202020204" pitchFamily="34" charset="0"/>
                </a:rPr>
                <a:t>2</a:t>
              </a:r>
              <a:r>
                <a:rPr kumimoji="1" lang="en-US" altLang="zh-CN" sz="2000" dirty="0">
                  <a:cs typeface="Arial" panose="020B0604020202020204" pitchFamily="34" charset="0"/>
                </a:rPr>
                <a:t>=1</a:t>
              </a:r>
              <a:endParaRPr kumimoji="1" lang="en-US" altLang="zh-CN" sz="2000" dirty="0">
                <a:cs typeface="Arial" panose="020B0604020202020204" pitchFamily="34" charset="0"/>
              </a:endParaRPr>
            </a:p>
          </p:txBody>
        </p:sp>
        <p:sp>
          <p:nvSpPr>
            <p:cNvPr id="194" name="Text Box 69"/>
            <p:cNvSpPr txBox="1">
              <a:spLocks noChangeArrowheads="1"/>
            </p:cNvSpPr>
            <p:nvPr/>
          </p:nvSpPr>
          <p:spPr bwMode="auto">
            <a:xfrm>
              <a:off x="1963711" y="3177076"/>
              <a:ext cx="882356" cy="401858"/>
            </a:xfrm>
            <a:prstGeom prst="rect">
              <a:avLst/>
            </a:prstGeom>
            <a:noFill/>
            <a:ln w="12700">
              <a:no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dirty="0">
                  <a:cs typeface="Arial" panose="020B0604020202020204" pitchFamily="34" charset="0"/>
                </a:rPr>
                <a:t>x</a:t>
              </a:r>
              <a:r>
                <a:rPr kumimoji="1" lang="en-US" altLang="zh-CN" sz="2000" baseline="-25000" dirty="0">
                  <a:cs typeface="Arial" panose="020B0604020202020204" pitchFamily="34" charset="0"/>
                </a:rPr>
                <a:t>3</a:t>
              </a:r>
              <a:r>
                <a:rPr kumimoji="1" lang="en-US" altLang="zh-CN" sz="2000" dirty="0">
                  <a:cs typeface="Arial" panose="020B0604020202020204" pitchFamily="34" charset="0"/>
                </a:rPr>
                <a:t>=1</a:t>
              </a:r>
              <a:endParaRPr kumimoji="1" lang="en-US" altLang="zh-CN" sz="2000" dirty="0">
                <a:cs typeface="Arial" panose="020B0604020202020204" pitchFamily="34" charset="0"/>
              </a:endParaRPr>
            </a:p>
          </p:txBody>
        </p:sp>
        <p:sp>
          <p:nvSpPr>
            <p:cNvPr id="195" name="Text Box 70"/>
            <p:cNvSpPr txBox="1">
              <a:spLocks noChangeArrowheads="1"/>
            </p:cNvSpPr>
            <p:nvPr/>
          </p:nvSpPr>
          <p:spPr bwMode="auto">
            <a:xfrm>
              <a:off x="1706185" y="3857640"/>
              <a:ext cx="378153" cy="401858"/>
            </a:xfrm>
            <a:prstGeom prst="rect">
              <a:avLst/>
            </a:prstGeom>
            <a:noFill/>
            <a:ln w="12700">
              <a:no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dirty="0">
                  <a:cs typeface="Arial" panose="020B0604020202020204" pitchFamily="34" charset="0"/>
                </a:rPr>
                <a:t>1</a:t>
              </a:r>
              <a:endParaRPr kumimoji="1" lang="en-US" altLang="zh-CN" sz="2000" dirty="0">
                <a:cs typeface="Arial" panose="020B0604020202020204" pitchFamily="34" charset="0"/>
              </a:endParaRPr>
            </a:p>
          </p:txBody>
        </p:sp>
        <p:sp>
          <p:nvSpPr>
            <p:cNvPr id="196" name="Text Box 71"/>
            <p:cNvSpPr txBox="1">
              <a:spLocks noChangeArrowheads="1"/>
            </p:cNvSpPr>
            <p:nvPr/>
          </p:nvSpPr>
          <p:spPr bwMode="auto">
            <a:xfrm>
              <a:off x="2533941" y="3862532"/>
              <a:ext cx="378153" cy="401858"/>
            </a:xfrm>
            <a:prstGeom prst="rect">
              <a:avLst/>
            </a:prstGeom>
            <a:noFill/>
            <a:ln w="12700">
              <a:no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dirty="0">
                  <a:cs typeface="Arial" panose="020B0604020202020204" pitchFamily="34" charset="0"/>
                </a:rPr>
                <a:t>0</a:t>
              </a:r>
              <a:endParaRPr kumimoji="1" lang="en-US" altLang="zh-CN" sz="2000" dirty="0">
                <a:cs typeface="Arial" panose="020B0604020202020204" pitchFamily="34" charset="0"/>
              </a:endParaRPr>
            </a:p>
          </p:txBody>
        </p:sp>
        <p:sp>
          <p:nvSpPr>
            <p:cNvPr id="197" name="Text Box 72"/>
            <p:cNvSpPr txBox="1">
              <a:spLocks noChangeArrowheads="1"/>
            </p:cNvSpPr>
            <p:nvPr/>
          </p:nvSpPr>
          <p:spPr bwMode="auto">
            <a:xfrm>
              <a:off x="3038489" y="3876310"/>
              <a:ext cx="378153" cy="401858"/>
            </a:xfrm>
            <a:prstGeom prst="rect">
              <a:avLst/>
            </a:prstGeom>
            <a:noFill/>
            <a:ln w="12700">
              <a:no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dirty="0">
                  <a:cs typeface="Arial" panose="020B0604020202020204" pitchFamily="34" charset="0"/>
                </a:rPr>
                <a:t>1</a:t>
              </a:r>
              <a:endParaRPr kumimoji="1" lang="en-US" altLang="zh-CN" sz="2000" dirty="0">
                <a:cs typeface="Arial" panose="020B0604020202020204" pitchFamily="34" charset="0"/>
              </a:endParaRPr>
            </a:p>
          </p:txBody>
        </p:sp>
        <p:sp>
          <p:nvSpPr>
            <p:cNvPr id="198" name="Text Box 73"/>
            <p:cNvSpPr txBox="1">
              <a:spLocks noChangeArrowheads="1"/>
            </p:cNvSpPr>
            <p:nvPr/>
          </p:nvSpPr>
          <p:spPr bwMode="auto">
            <a:xfrm>
              <a:off x="3659836" y="3884815"/>
              <a:ext cx="378153" cy="401858"/>
            </a:xfrm>
            <a:prstGeom prst="rect">
              <a:avLst/>
            </a:prstGeom>
            <a:noFill/>
            <a:ln w="12700">
              <a:no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dirty="0">
                  <a:cs typeface="Arial" panose="020B0604020202020204" pitchFamily="34" charset="0"/>
                </a:rPr>
                <a:t>0</a:t>
              </a:r>
              <a:endParaRPr kumimoji="1" lang="en-US" altLang="zh-CN" sz="2000" dirty="0">
                <a:cs typeface="Arial" panose="020B0604020202020204" pitchFamily="34" charset="0"/>
              </a:endParaRPr>
            </a:p>
          </p:txBody>
        </p:sp>
        <p:sp>
          <p:nvSpPr>
            <p:cNvPr id="199" name="Text Box 74"/>
            <p:cNvSpPr txBox="1">
              <a:spLocks noChangeArrowheads="1"/>
            </p:cNvSpPr>
            <p:nvPr/>
          </p:nvSpPr>
          <p:spPr bwMode="auto">
            <a:xfrm>
              <a:off x="4144555" y="3875608"/>
              <a:ext cx="378153" cy="401858"/>
            </a:xfrm>
            <a:prstGeom prst="rect">
              <a:avLst/>
            </a:prstGeom>
            <a:noFill/>
            <a:ln w="12700">
              <a:no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dirty="0">
                  <a:cs typeface="Arial" panose="020B0604020202020204" pitchFamily="34" charset="0"/>
                </a:rPr>
                <a:t>1</a:t>
              </a:r>
              <a:endParaRPr kumimoji="1" lang="en-US" altLang="zh-CN" sz="2000" dirty="0">
                <a:cs typeface="Arial" panose="020B0604020202020204" pitchFamily="34" charset="0"/>
              </a:endParaRPr>
            </a:p>
          </p:txBody>
        </p:sp>
        <p:sp>
          <p:nvSpPr>
            <p:cNvPr id="200" name="Text Box 75"/>
            <p:cNvSpPr txBox="1">
              <a:spLocks noChangeArrowheads="1"/>
            </p:cNvSpPr>
            <p:nvPr/>
          </p:nvSpPr>
          <p:spPr bwMode="auto">
            <a:xfrm>
              <a:off x="4869095" y="3875162"/>
              <a:ext cx="378153" cy="401858"/>
            </a:xfrm>
            <a:prstGeom prst="rect">
              <a:avLst/>
            </a:prstGeom>
            <a:noFill/>
            <a:ln w="12700">
              <a:no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dirty="0">
                  <a:cs typeface="Arial" panose="020B0604020202020204" pitchFamily="34" charset="0"/>
                </a:rPr>
                <a:t>0</a:t>
              </a:r>
              <a:endParaRPr kumimoji="1" lang="en-US" altLang="zh-CN" sz="2000" dirty="0">
                <a:cs typeface="Arial" panose="020B0604020202020204" pitchFamily="34" charset="0"/>
              </a:endParaRPr>
            </a:p>
          </p:txBody>
        </p:sp>
        <p:sp>
          <p:nvSpPr>
            <p:cNvPr id="201" name="Text Box 76"/>
            <p:cNvSpPr txBox="1">
              <a:spLocks noChangeArrowheads="1"/>
            </p:cNvSpPr>
            <p:nvPr/>
          </p:nvSpPr>
          <p:spPr bwMode="auto">
            <a:xfrm>
              <a:off x="4417200" y="2609882"/>
              <a:ext cx="864349" cy="401858"/>
            </a:xfrm>
            <a:prstGeom prst="rect">
              <a:avLst/>
            </a:prstGeom>
            <a:noFill/>
            <a:ln w="12700">
              <a:no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2</a:t>
              </a:r>
              <a:r>
                <a:rPr lang="en-US" altLang="zh-CN" sz="2000" dirty="0">
                  <a:cs typeface="Arial" panose="020B0604020202020204" pitchFamily="34" charset="0"/>
                </a:rPr>
                <a:t>=0</a:t>
              </a:r>
              <a:endParaRPr lang="en-US" altLang="zh-CN" sz="2000" dirty="0">
                <a:cs typeface="Arial" panose="020B0604020202020204" pitchFamily="34" charset="0"/>
              </a:endParaRPr>
            </a:p>
          </p:txBody>
        </p:sp>
        <p:sp>
          <p:nvSpPr>
            <p:cNvPr id="202" name="Text Box 77"/>
            <p:cNvSpPr txBox="1">
              <a:spLocks noChangeArrowheads="1"/>
            </p:cNvSpPr>
            <p:nvPr/>
          </p:nvSpPr>
          <p:spPr bwMode="auto">
            <a:xfrm>
              <a:off x="3176200" y="3185113"/>
              <a:ext cx="864349" cy="401858"/>
            </a:xfrm>
            <a:prstGeom prst="rect">
              <a:avLst/>
            </a:prstGeom>
            <a:noFill/>
            <a:ln w="12700">
              <a:no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3</a:t>
              </a:r>
              <a:r>
                <a:rPr lang="en-US" altLang="zh-CN" sz="2000" dirty="0">
                  <a:cs typeface="Arial" panose="020B0604020202020204" pitchFamily="34" charset="0"/>
                </a:rPr>
                <a:t>=0</a:t>
              </a:r>
              <a:endParaRPr lang="en-US" altLang="zh-CN" sz="2000" dirty="0">
                <a:cs typeface="Arial" panose="020B0604020202020204" pitchFamily="34" charset="0"/>
              </a:endParaRPr>
            </a:p>
          </p:txBody>
        </p:sp>
        <p:sp>
          <p:nvSpPr>
            <p:cNvPr id="203" name="Text Box 78"/>
            <p:cNvSpPr txBox="1">
              <a:spLocks noChangeArrowheads="1"/>
            </p:cNvSpPr>
            <p:nvPr/>
          </p:nvSpPr>
          <p:spPr bwMode="auto">
            <a:xfrm>
              <a:off x="4079776" y="3217262"/>
              <a:ext cx="864349" cy="401858"/>
            </a:xfrm>
            <a:prstGeom prst="rect">
              <a:avLst/>
            </a:prstGeom>
            <a:noFill/>
            <a:ln w="12700">
              <a:no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3</a:t>
              </a:r>
              <a:r>
                <a:rPr lang="en-US" altLang="zh-CN" sz="2000" dirty="0">
                  <a:cs typeface="Arial" panose="020B0604020202020204" pitchFamily="34" charset="0"/>
                </a:rPr>
                <a:t>=1</a:t>
              </a:r>
              <a:endParaRPr lang="en-US" altLang="zh-CN" sz="2000" dirty="0">
                <a:cs typeface="Arial" panose="020B0604020202020204" pitchFamily="34" charset="0"/>
              </a:endParaRPr>
            </a:p>
          </p:txBody>
        </p:sp>
        <p:sp>
          <p:nvSpPr>
            <p:cNvPr id="204" name="Text Box 79"/>
            <p:cNvSpPr txBox="1">
              <a:spLocks noChangeArrowheads="1"/>
            </p:cNvSpPr>
            <p:nvPr/>
          </p:nvSpPr>
          <p:spPr bwMode="auto">
            <a:xfrm>
              <a:off x="5347788" y="3169039"/>
              <a:ext cx="865849" cy="401858"/>
            </a:xfrm>
            <a:prstGeom prst="rect">
              <a:avLst/>
            </a:prstGeom>
            <a:noFill/>
            <a:ln w="12700">
              <a:no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3</a:t>
              </a:r>
              <a:r>
                <a:rPr lang="en-US" altLang="zh-CN" sz="2000" dirty="0">
                  <a:cs typeface="Arial" panose="020B0604020202020204" pitchFamily="34" charset="0"/>
                </a:rPr>
                <a:t>=0</a:t>
              </a:r>
              <a:endParaRPr lang="en-US" altLang="zh-CN" sz="2000" dirty="0">
                <a:cs typeface="Arial" panose="020B0604020202020204" pitchFamily="34" charset="0"/>
              </a:endParaRPr>
            </a:p>
          </p:txBody>
        </p:sp>
        <p:sp>
          <p:nvSpPr>
            <p:cNvPr id="205" name="Text Box 80"/>
            <p:cNvSpPr txBox="1">
              <a:spLocks noChangeArrowheads="1"/>
            </p:cNvSpPr>
            <p:nvPr/>
          </p:nvSpPr>
          <p:spPr bwMode="auto">
            <a:xfrm>
              <a:off x="6810666" y="2604141"/>
              <a:ext cx="864349" cy="401858"/>
            </a:xfrm>
            <a:prstGeom prst="rect">
              <a:avLst/>
            </a:prstGeom>
            <a:noFill/>
            <a:ln w="12700">
              <a:no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dirty="0">
                  <a:cs typeface="Arial" panose="020B0604020202020204" pitchFamily="34" charset="0"/>
                </a:rPr>
                <a:t>x</a:t>
              </a:r>
              <a:r>
                <a:rPr kumimoji="1" lang="en-US" altLang="zh-CN" sz="2000" baseline="-25000" dirty="0">
                  <a:cs typeface="Arial" panose="020B0604020202020204" pitchFamily="34" charset="0"/>
                </a:rPr>
                <a:t>2</a:t>
              </a:r>
              <a:r>
                <a:rPr kumimoji="1" lang="en-US" altLang="zh-CN" sz="2000" dirty="0">
                  <a:cs typeface="Arial" panose="020B0604020202020204" pitchFamily="34" charset="0"/>
                </a:rPr>
                <a:t>=1</a:t>
              </a:r>
              <a:endParaRPr kumimoji="1" lang="en-US" altLang="zh-CN" sz="2000" dirty="0">
                <a:cs typeface="Arial" panose="020B0604020202020204" pitchFamily="34" charset="0"/>
              </a:endParaRPr>
            </a:p>
          </p:txBody>
        </p:sp>
        <p:sp>
          <p:nvSpPr>
            <p:cNvPr id="206" name="Text Box 81"/>
            <p:cNvSpPr txBox="1">
              <a:spLocks noChangeArrowheads="1"/>
            </p:cNvSpPr>
            <p:nvPr/>
          </p:nvSpPr>
          <p:spPr bwMode="auto">
            <a:xfrm>
              <a:off x="8723937" y="2599762"/>
              <a:ext cx="864349" cy="401858"/>
            </a:xfrm>
            <a:prstGeom prst="rect">
              <a:avLst/>
            </a:prstGeom>
            <a:noFill/>
            <a:ln w="12700">
              <a:no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2</a:t>
              </a:r>
              <a:r>
                <a:rPr lang="en-US" altLang="zh-CN" sz="2000" dirty="0">
                  <a:cs typeface="Arial" panose="020B0604020202020204" pitchFamily="34" charset="0"/>
                </a:rPr>
                <a:t>=0</a:t>
              </a:r>
              <a:endParaRPr lang="en-US" altLang="zh-CN" sz="2000" dirty="0">
                <a:cs typeface="Arial" panose="020B0604020202020204" pitchFamily="34" charset="0"/>
              </a:endParaRPr>
            </a:p>
          </p:txBody>
        </p:sp>
        <p:sp>
          <p:nvSpPr>
            <p:cNvPr id="207" name="Text Box 82"/>
            <p:cNvSpPr txBox="1">
              <a:spLocks noChangeArrowheads="1"/>
            </p:cNvSpPr>
            <p:nvPr/>
          </p:nvSpPr>
          <p:spPr bwMode="auto">
            <a:xfrm>
              <a:off x="6219083" y="3226341"/>
              <a:ext cx="865849" cy="401858"/>
            </a:xfrm>
            <a:prstGeom prst="rect">
              <a:avLst/>
            </a:prstGeom>
            <a:noFill/>
            <a:ln w="12700">
              <a:no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dirty="0">
                  <a:cs typeface="Arial" panose="020B0604020202020204" pitchFamily="34" charset="0"/>
                </a:rPr>
                <a:t>x</a:t>
              </a:r>
              <a:r>
                <a:rPr kumimoji="1" lang="en-US" altLang="zh-CN" sz="2000" baseline="-25000" dirty="0">
                  <a:cs typeface="Arial" panose="020B0604020202020204" pitchFamily="34" charset="0"/>
                </a:rPr>
                <a:t>3</a:t>
              </a:r>
              <a:r>
                <a:rPr kumimoji="1" lang="en-US" altLang="zh-CN" sz="2000" dirty="0">
                  <a:cs typeface="Arial" panose="020B0604020202020204" pitchFamily="34" charset="0"/>
                </a:rPr>
                <a:t>=1</a:t>
              </a:r>
              <a:endParaRPr kumimoji="1" lang="en-US" altLang="zh-CN" sz="2000" dirty="0">
                <a:cs typeface="Arial" panose="020B0604020202020204" pitchFamily="34" charset="0"/>
              </a:endParaRPr>
            </a:p>
          </p:txBody>
        </p:sp>
        <p:sp>
          <p:nvSpPr>
            <p:cNvPr id="208" name="Text Box 83"/>
            <p:cNvSpPr txBox="1">
              <a:spLocks noChangeArrowheads="1"/>
            </p:cNvSpPr>
            <p:nvPr/>
          </p:nvSpPr>
          <p:spPr bwMode="auto">
            <a:xfrm>
              <a:off x="7536963" y="3188899"/>
              <a:ext cx="864349" cy="401858"/>
            </a:xfrm>
            <a:prstGeom prst="rect">
              <a:avLst/>
            </a:prstGeom>
            <a:noFill/>
            <a:ln w="12700">
              <a:no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cs typeface="Arial" panose="020B0604020202020204" pitchFamily="34" charset="0"/>
                </a:rPr>
                <a:t>x</a:t>
              </a:r>
              <a:r>
                <a:rPr lang="en-US" altLang="zh-CN" sz="2000" baseline="-25000">
                  <a:cs typeface="Arial" panose="020B0604020202020204" pitchFamily="34" charset="0"/>
                </a:rPr>
                <a:t>3</a:t>
              </a:r>
              <a:r>
                <a:rPr lang="en-US" altLang="zh-CN" sz="2000">
                  <a:cs typeface="Arial" panose="020B0604020202020204" pitchFamily="34" charset="0"/>
                </a:rPr>
                <a:t>=0</a:t>
              </a:r>
              <a:endParaRPr lang="en-US" altLang="zh-CN" sz="2000">
                <a:cs typeface="Arial" panose="020B0604020202020204" pitchFamily="34" charset="0"/>
              </a:endParaRPr>
            </a:p>
          </p:txBody>
        </p:sp>
        <p:sp>
          <p:nvSpPr>
            <p:cNvPr id="209" name="Text Box 84"/>
            <p:cNvSpPr txBox="1">
              <a:spLocks noChangeArrowheads="1"/>
            </p:cNvSpPr>
            <p:nvPr/>
          </p:nvSpPr>
          <p:spPr bwMode="auto">
            <a:xfrm>
              <a:off x="8520321" y="3226722"/>
              <a:ext cx="864349" cy="401858"/>
            </a:xfrm>
            <a:prstGeom prst="rect">
              <a:avLst/>
            </a:prstGeom>
            <a:noFill/>
            <a:ln w="12700">
              <a:no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dirty="0">
                  <a:cs typeface="Arial" panose="020B0604020202020204" pitchFamily="34" charset="0"/>
                </a:rPr>
                <a:t>x</a:t>
              </a:r>
              <a:r>
                <a:rPr kumimoji="1" lang="en-US" altLang="zh-CN" sz="2000" baseline="-25000" dirty="0">
                  <a:cs typeface="Arial" panose="020B0604020202020204" pitchFamily="34" charset="0"/>
                </a:rPr>
                <a:t>3</a:t>
              </a:r>
              <a:r>
                <a:rPr kumimoji="1" lang="en-US" altLang="zh-CN" sz="2000" dirty="0">
                  <a:cs typeface="Arial" panose="020B0604020202020204" pitchFamily="34" charset="0"/>
                </a:rPr>
                <a:t>=1</a:t>
              </a:r>
              <a:endParaRPr kumimoji="1" lang="en-US" altLang="zh-CN" sz="2000" dirty="0">
                <a:cs typeface="Arial" panose="020B0604020202020204" pitchFamily="34" charset="0"/>
              </a:endParaRPr>
            </a:p>
          </p:txBody>
        </p:sp>
        <p:sp>
          <p:nvSpPr>
            <p:cNvPr id="210" name="Text Box 85"/>
            <p:cNvSpPr txBox="1">
              <a:spLocks noChangeArrowheads="1"/>
            </p:cNvSpPr>
            <p:nvPr/>
          </p:nvSpPr>
          <p:spPr bwMode="auto">
            <a:xfrm>
              <a:off x="9894364" y="3172901"/>
              <a:ext cx="864349" cy="401858"/>
            </a:xfrm>
            <a:prstGeom prst="rect">
              <a:avLst/>
            </a:prstGeom>
            <a:noFill/>
            <a:ln w="12700">
              <a:no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3</a:t>
              </a:r>
              <a:r>
                <a:rPr lang="en-US" altLang="zh-CN" sz="2000" dirty="0">
                  <a:cs typeface="Arial" panose="020B0604020202020204" pitchFamily="34" charset="0"/>
                </a:rPr>
                <a:t>=0</a:t>
              </a:r>
              <a:endParaRPr lang="en-US" altLang="zh-CN" sz="2000" dirty="0">
                <a:cs typeface="Arial" panose="020B0604020202020204" pitchFamily="34" charset="0"/>
              </a:endParaRPr>
            </a:p>
          </p:txBody>
        </p:sp>
        <p:sp>
          <p:nvSpPr>
            <p:cNvPr id="211" name="Text Box 86"/>
            <p:cNvSpPr txBox="1">
              <a:spLocks noChangeArrowheads="1"/>
            </p:cNvSpPr>
            <p:nvPr/>
          </p:nvSpPr>
          <p:spPr bwMode="auto">
            <a:xfrm>
              <a:off x="5206731" y="3876310"/>
              <a:ext cx="378153" cy="401858"/>
            </a:xfrm>
            <a:prstGeom prst="rect">
              <a:avLst/>
            </a:prstGeom>
            <a:noFill/>
            <a:ln w="12700">
              <a:no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a:cs typeface="Arial" panose="020B0604020202020204" pitchFamily="34" charset="0"/>
                </a:rPr>
                <a:t>1</a:t>
              </a:r>
              <a:endParaRPr kumimoji="1" lang="en-US" altLang="zh-CN" sz="2000">
                <a:cs typeface="Arial" panose="020B0604020202020204" pitchFamily="34" charset="0"/>
              </a:endParaRPr>
            </a:p>
          </p:txBody>
        </p:sp>
        <p:sp>
          <p:nvSpPr>
            <p:cNvPr id="212" name="Text Box 87"/>
            <p:cNvSpPr txBox="1">
              <a:spLocks noChangeArrowheads="1"/>
            </p:cNvSpPr>
            <p:nvPr/>
          </p:nvSpPr>
          <p:spPr bwMode="auto">
            <a:xfrm>
              <a:off x="5947865" y="3869421"/>
              <a:ext cx="379653" cy="401858"/>
            </a:xfrm>
            <a:prstGeom prst="rect">
              <a:avLst/>
            </a:prstGeom>
            <a:noFill/>
            <a:ln w="12700">
              <a:no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dirty="0">
                  <a:cs typeface="Arial" panose="020B0604020202020204" pitchFamily="34" charset="0"/>
                </a:rPr>
                <a:t>0</a:t>
              </a:r>
              <a:endParaRPr kumimoji="1" lang="en-US" altLang="zh-CN" sz="2000" dirty="0">
                <a:cs typeface="Arial" panose="020B0604020202020204" pitchFamily="34" charset="0"/>
              </a:endParaRPr>
            </a:p>
          </p:txBody>
        </p:sp>
        <p:sp>
          <p:nvSpPr>
            <p:cNvPr id="213" name="Text Box 88"/>
            <p:cNvSpPr txBox="1">
              <a:spLocks noChangeArrowheads="1"/>
            </p:cNvSpPr>
            <p:nvPr/>
          </p:nvSpPr>
          <p:spPr bwMode="auto">
            <a:xfrm>
              <a:off x="9798088" y="3884476"/>
              <a:ext cx="378153" cy="401858"/>
            </a:xfrm>
            <a:prstGeom prst="rect">
              <a:avLst/>
            </a:prstGeom>
            <a:noFill/>
            <a:ln w="12700">
              <a:no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a:cs typeface="Arial" panose="020B0604020202020204" pitchFamily="34" charset="0"/>
                </a:rPr>
                <a:t>1</a:t>
              </a:r>
              <a:endParaRPr kumimoji="1" lang="en-US" altLang="zh-CN" sz="2000">
                <a:cs typeface="Arial" panose="020B0604020202020204" pitchFamily="34" charset="0"/>
              </a:endParaRPr>
            </a:p>
          </p:txBody>
        </p:sp>
        <p:sp>
          <p:nvSpPr>
            <p:cNvPr id="214" name="Text Box 89"/>
            <p:cNvSpPr txBox="1">
              <a:spLocks noChangeArrowheads="1"/>
            </p:cNvSpPr>
            <p:nvPr/>
          </p:nvSpPr>
          <p:spPr bwMode="auto">
            <a:xfrm>
              <a:off x="10707567" y="3839810"/>
              <a:ext cx="378153" cy="401858"/>
            </a:xfrm>
            <a:prstGeom prst="rect">
              <a:avLst/>
            </a:prstGeom>
            <a:noFill/>
            <a:ln w="12700">
              <a:no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dirty="0">
                  <a:cs typeface="Arial" panose="020B0604020202020204" pitchFamily="34" charset="0"/>
                </a:rPr>
                <a:t>0</a:t>
              </a:r>
              <a:endParaRPr kumimoji="1" lang="en-US" altLang="zh-CN" sz="2000" dirty="0">
                <a:cs typeface="Arial" panose="020B0604020202020204" pitchFamily="34" charset="0"/>
              </a:endParaRPr>
            </a:p>
          </p:txBody>
        </p:sp>
        <p:sp>
          <p:nvSpPr>
            <p:cNvPr id="215" name="Text Box 90"/>
            <p:cNvSpPr txBox="1">
              <a:spLocks noChangeArrowheads="1"/>
            </p:cNvSpPr>
            <p:nvPr/>
          </p:nvSpPr>
          <p:spPr bwMode="auto">
            <a:xfrm>
              <a:off x="8434281" y="3892444"/>
              <a:ext cx="378153" cy="401858"/>
            </a:xfrm>
            <a:prstGeom prst="rect">
              <a:avLst/>
            </a:prstGeom>
            <a:noFill/>
            <a:ln w="12700">
              <a:no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a:cs typeface="Arial" panose="020B0604020202020204" pitchFamily="34" charset="0"/>
                </a:rPr>
                <a:t>1</a:t>
              </a:r>
              <a:endParaRPr kumimoji="1" lang="en-US" altLang="zh-CN" sz="2000">
                <a:cs typeface="Arial" panose="020B0604020202020204" pitchFamily="34" charset="0"/>
              </a:endParaRPr>
            </a:p>
          </p:txBody>
        </p:sp>
        <p:sp>
          <p:nvSpPr>
            <p:cNvPr id="216" name="Text Box 91"/>
            <p:cNvSpPr txBox="1">
              <a:spLocks noChangeArrowheads="1"/>
            </p:cNvSpPr>
            <p:nvPr/>
          </p:nvSpPr>
          <p:spPr bwMode="auto">
            <a:xfrm>
              <a:off x="9185192" y="3882229"/>
              <a:ext cx="399161" cy="402291"/>
            </a:xfrm>
            <a:prstGeom prst="rect">
              <a:avLst/>
            </a:prstGeom>
            <a:noFill/>
            <a:ln w="12700">
              <a:no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a:cs typeface="Arial" panose="020B0604020202020204" pitchFamily="34" charset="0"/>
                </a:rPr>
                <a:t>0</a:t>
              </a:r>
              <a:endParaRPr kumimoji="1" lang="en-US" altLang="zh-CN" sz="2000">
                <a:cs typeface="Arial" panose="020B0604020202020204" pitchFamily="34" charset="0"/>
              </a:endParaRPr>
            </a:p>
          </p:txBody>
        </p:sp>
        <p:sp>
          <p:nvSpPr>
            <p:cNvPr id="217" name="Text Box 92"/>
            <p:cNvSpPr txBox="1">
              <a:spLocks noChangeArrowheads="1"/>
            </p:cNvSpPr>
            <p:nvPr/>
          </p:nvSpPr>
          <p:spPr bwMode="auto">
            <a:xfrm>
              <a:off x="7268377" y="3876310"/>
              <a:ext cx="378153" cy="401858"/>
            </a:xfrm>
            <a:prstGeom prst="rect">
              <a:avLst/>
            </a:prstGeom>
            <a:noFill/>
            <a:ln w="12700">
              <a:no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a:cs typeface="Arial" panose="020B0604020202020204" pitchFamily="34" charset="0"/>
                </a:rPr>
                <a:t>1</a:t>
              </a:r>
              <a:endParaRPr kumimoji="1" lang="en-US" altLang="zh-CN" sz="2000">
                <a:cs typeface="Arial" panose="020B0604020202020204" pitchFamily="34" charset="0"/>
              </a:endParaRPr>
            </a:p>
          </p:txBody>
        </p:sp>
        <p:sp>
          <p:nvSpPr>
            <p:cNvPr id="218" name="Text Box 93"/>
            <p:cNvSpPr txBox="1">
              <a:spLocks noChangeArrowheads="1"/>
            </p:cNvSpPr>
            <p:nvPr/>
          </p:nvSpPr>
          <p:spPr bwMode="auto">
            <a:xfrm>
              <a:off x="8109660" y="3884815"/>
              <a:ext cx="379653" cy="401858"/>
            </a:xfrm>
            <a:prstGeom prst="rect">
              <a:avLst/>
            </a:prstGeom>
            <a:noFill/>
            <a:ln w="12700">
              <a:no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dirty="0">
                  <a:cs typeface="Arial" panose="020B0604020202020204" pitchFamily="34" charset="0"/>
                </a:rPr>
                <a:t>0</a:t>
              </a:r>
              <a:endParaRPr kumimoji="1" lang="en-US" altLang="zh-CN" sz="2000" dirty="0">
                <a:cs typeface="Arial" panose="020B0604020202020204" pitchFamily="34" charset="0"/>
              </a:endParaRPr>
            </a:p>
          </p:txBody>
        </p:sp>
        <p:sp>
          <p:nvSpPr>
            <p:cNvPr id="219" name="Text Box 94"/>
            <p:cNvSpPr txBox="1">
              <a:spLocks noChangeArrowheads="1"/>
            </p:cNvSpPr>
            <p:nvPr/>
          </p:nvSpPr>
          <p:spPr bwMode="auto">
            <a:xfrm>
              <a:off x="6318349" y="3903292"/>
              <a:ext cx="378153" cy="401858"/>
            </a:xfrm>
            <a:prstGeom prst="rect">
              <a:avLst/>
            </a:prstGeom>
            <a:noFill/>
            <a:ln w="12700">
              <a:no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dirty="0">
                  <a:cs typeface="Arial" panose="020B0604020202020204" pitchFamily="34" charset="0"/>
                </a:rPr>
                <a:t>1</a:t>
              </a:r>
              <a:endParaRPr kumimoji="1" lang="en-US" altLang="zh-CN" sz="2000" dirty="0">
                <a:cs typeface="Arial" panose="020B0604020202020204" pitchFamily="34" charset="0"/>
              </a:endParaRPr>
            </a:p>
          </p:txBody>
        </p:sp>
        <p:sp>
          <p:nvSpPr>
            <p:cNvPr id="220" name="Text Box 95"/>
            <p:cNvSpPr txBox="1">
              <a:spLocks noChangeArrowheads="1"/>
            </p:cNvSpPr>
            <p:nvPr/>
          </p:nvSpPr>
          <p:spPr bwMode="auto">
            <a:xfrm>
              <a:off x="6901420" y="3899598"/>
              <a:ext cx="378153" cy="401858"/>
            </a:xfrm>
            <a:prstGeom prst="rect">
              <a:avLst/>
            </a:prstGeom>
            <a:noFill/>
            <a:ln w="12700">
              <a:no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a:cs typeface="Arial" panose="020B0604020202020204" pitchFamily="34" charset="0"/>
                </a:rPr>
                <a:t>0</a:t>
              </a:r>
              <a:endParaRPr kumimoji="1" lang="en-US" altLang="zh-CN" sz="2000">
                <a:cs typeface="Arial" panose="020B0604020202020204" pitchFamily="34" charset="0"/>
              </a:endParaRPr>
            </a:p>
          </p:txBody>
        </p:sp>
      </p:grpSp>
      <p:sp>
        <p:nvSpPr>
          <p:cNvPr id="231" name="圆角矩形标注 230"/>
          <p:cNvSpPr/>
          <p:nvPr/>
        </p:nvSpPr>
        <p:spPr>
          <a:xfrm>
            <a:off x="2525298" y="5239401"/>
            <a:ext cx="3472704" cy="839335"/>
          </a:xfrm>
          <a:prstGeom prst="wedgeRoundRectCallout">
            <a:avLst>
              <a:gd name="adj1" fmla="val -41007"/>
              <a:gd name="adj2" fmla="val -73511"/>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50000"/>
              </a:spcBef>
            </a:pPr>
            <a:r>
              <a:rPr kumimoji="1" lang="zh-CN" altLang="en-US" sz="2000" dirty="0">
                <a:solidFill>
                  <a:schemeClr val="tx1"/>
                </a:solidFill>
                <a:latin typeface="幼圆" panose="02010509060101010101" pitchFamily="49" charset="-122"/>
                <a:ea typeface="幼圆" panose="02010509060101010101" pitchFamily="49" charset="-122"/>
              </a:rPr>
              <a:t>从根结点到</a:t>
            </a:r>
            <a:r>
              <a:rPr kumimoji="1" lang="zh-CN" altLang="en-US" sz="2000" dirty="0">
                <a:solidFill>
                  <a:srgbClr val="FF0000"/>
                </a:solidFill>
                <a:latin typeface="幼圆" panose="02010509060101010101" pitchFamily="49" charset="-122"/>
                <a:ea typeface="幼圆" panose="02010509060101010101" pitchFamily="49" charset="-122"/>
              </a:rPr>
              <a:t>叶结点</a:t>
            </a:r>
            <a:r>
              <a:rPr kumimoji="1" lang="zh-CN" altLang="en-US" sz="2000" dirty="0">
                <a:solidFill>
                  <a:schemeClr val="tx1"/>
                </a:solidFill>
                <a:latin typeface="幼圆" panose="02010509060101010101" pitchFamily="49" charset="-122"/>
                <a:ea typeface="幼圆" panose="02010509060101010101" pitchFamily="49" charset="-122"/>
              </a:rPr>
              <a:t>的一条路径确定解空间中的一个元组 </a:t>
            </a:r>
            <a:endParaRPr kumimoji="1" lang="zh-CN" altLang="en-US" sz="2000" dirty="0">
              <a:solidFill>
                <a:schemeClr val="tx1"/>
              </a:solidFill>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animBg="1"/>
      <p:bldP spid="23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9688" y="260648"/>
            <a:ext cx="10515600" cy="1325563"/>
          </a:xfrm>
        </p:spPr>
        <p:txBody>
          <a:bodyPr/>
          <a:lstStyle/>
          <a:p>
            <a:r>
              <a:rPr lang="zh-CN" altLang="en-US" dirty="0"/>
              <a:t>可变长</a:t>
            </a:r>
            <a:r>
              <a:rPr lang="zh-CN" altLang="en-US" dirty="0" smtClean="0"/>
              <a:t>元组表达</a:t>
            </a:r>
            <a:endParaRPr lang="zh-CN" altLang="en-US" dirty="0"/>
          </a:p>
        </p:txBody>
      </p:sp>
      <p:sp>
        <p:nvSpPr>
          <p:cNvPr id="3" name="内容占位符 2"/>
          <p:cNvSpPr>
            <a:spLocks noGrp="1"/>
          </p:cNvSpPr>
          <p:nvPr>
            <p:ph idx="1"/>
          </p:nvPr>
        </p:nvSpPr>
        <p:spPr>
          <a:xfrm>
            <a:off x="714400" y="1586211"/>
            <a:ext cx="10566176" cy="4351338"/>
          </a:xfrm>
        </p:spPr>
        <p:txBody>
          <a:bodyPr>
            <a:normAutofit/>
          </a:bodyPr>
          <a:lstStyle/>
          <a:p>
            <a:pPr>
              <a:spcBef>
                <a:spcPts val="0"/>
              </a:spcBef>
            </a:pPr>
            <a:r>
              <a:rPr kumimoji="1" lang="en-US" altLang="zh-CN" sz="2400" dirty="0"/>
              <a:t>n=4 , (w</a:t>
            </a:r>
            <a:r>
              <a:rPr kumimoji="1" lang="en-US" altLang="zh-CN" sz="2400" baseline="-25000" dirty="0"/>
              <a:t>1</a:t>
            </a:r>
            <a:r>
              <a:rPr kumimoji="1" lang="en-US" altLang="zh-CN" sz="2400" dirty="0"/>
              <a:t>, w</a:t>
            </a:r>
            <a:r>
              <a:rPr kumimoji="1" lang="en-US" altLang="zh-CN" sz="2400" baseline="-25000" dirty="0"/>
              <a:t>2</a:t>
            </a:r>
            <a:r>
              <a:rPr kumimoji="1" lang="en-US" altLang="zh-CN" sz="2400" dirty="0"/>
              <a:t>, w</a:t>
            </a:r>
            <a:r>
              <a:rPr kumimoji="1" lang="en-US" altLang="zh-CN" sz="2400" baseline="-25000" dirty="0"/>
              <a:t>3</a:t>
            </a:r>
            <a:r>
              <a:rPr kumimoji="1" lang="en-US" altLang="zh-CN" sz="2400" dirty="0"/>
              <a:t>, w</a:t>
            </a:r>
            <a:r>
              <a:rPr kumimoji="1" lang="en-US" altLang="zh-CN" sz="2400" baseline="-25000" dirty="0"/>
              <a:t>4</a:t>
            </a:r>
            <a:r>
              <a:rPr kumimoji="1" lang="en-US" altLang="zh-CN" sz="2400" dirty="0"/>
              <a:t> )= (11,13,24,7), M=31</a:t>
            </a:r>
            <a:r>
              <a:rPr kumimoji="1" lang="zh-CN" altLang="en-US" sz="2400" dirty="0"/>
              <a:t>。</a:t>
            </a:r>
            <a:endParaRPr kumimoji="1" lang="en-US" altLang="zh-CN" sz="2400" dirty="0"/>
          </a:p>
          <a:p>
            <a:pPr lvl="1">
              <a:spcBef>
                <a:spcPts val="0"/>
              </a:spcBef>
            </a:pPr>
            <a:r>
              <a:rPr kumimoji="1" lang="zh-CN" altLang="en-US" dirty="0">
                <a:latin typeface="幼圆" panose="02010509060101010101" pitchFamily="49" charset="-122"/>
              </a:rPr>
              <a:t>可行解</a:t>
            </a:r>
            <a:r>
              <a:rPr kumimoji="1" lang="en-US" altLang="zh-CN" dirty="0"/>
              <a:t>1</a:t>
            </a:r>
            <a:r>
              <a:rPr kumimoji="1" lang="zh-CN" altLang="en-US" dirty="0">
                <a:latin typeface="幼圆" panose="02010509060101010101" pitchFamily="49" charset="-122"/>
              </a:rPr>
              <a:t>：</a:t>
            </a:r>
            <a:r>
              <a:rPr kumimoji="1" lang="en-US" altLang="zh-CN" dirty="0"/>
              <a:t>11,13,7</a:t>
            </a:r>
            <a:endParaRPr kumimoji="1" lang="en-US" altLang="zh-CN" dirty="0"/>
          </a:p>
          <a:p>
            <a:pPr lvl="1">
              <a:spcBef>
                <a:spcPts val="0"/>
              </a:spcBef>
            </a:pPr>
            <a:r>
              <a:rPr kumimoji="1" lang="zh-CN" altLang="en-US" dirty="0"/>
              <a:t>可行解</a:t>
            </a:r>
            <a:r>
              <a:rPr kumimoji="1" lang="en-US" altLang="zh-CN" dirty="0"/>
              <a:t>2</a:t>
            </a:r>
            <a:r>
              <a:rPr kumimoji="1" lang="zh-CN" altLang="en-US" dirty="0"/>
              <a:t>：</a:t>
            </a:r>
            <a:r>
              <a:rPr kumimoji="1" lang="en-US" altLang="zh-CN" dirty="0"/>
              <a:t>24, 7</a:t>
            </a:r>
            <a:endParaRPr kumimoji="1" lang="en-US" altLang="zh-CN" dirty="0"/>
          </a:p>
          <a:p>
            <a:pPr>
              <a:spcBef>
                <a:spcPts val="0"/>
              </a:spcBef>
            </a:pPr>
            <a:r>
              <a:rPr kumimoji="1" lang="en-US" altLang="zh-CN" sz="2400" dirty="0"/>
              <a:t>k-</a:t>
            </a:r>
            <a:r>
              <a:rPr kumimoji="1" lang="zh-CN" altLang="en-US" sz="2400" dirty="0"/>
              <a:t>元组：</a:t>
            </a:r>
            <a:endParaRPr kumimoji="1" lang="en-US" altLang="zh-CN" sz="2400" dirty="0"/>
          </a:p>
          <a:p>
            <a:pPr lvl="1">
              <a:spcBef>
                <a:spcPts val="0"/>
              </a:spcBef>
            </a:pPr>
            <a:r>
              <a:rPr kumimoji="1" lang="zh-CN" altLang="en-US" dirty="0"/>
              <a:t>可行解</a:t>
            </a:r>
            <a:r>
              <a:rPr kumimoji="1" lang="en-US" altLang="zh-CN" dirty="0"/>
              <a:t>1</a:t>
            </a:r>
            <a:r>
              <a:rPr kumimoji="1" lang="zh-CN" altLang="en-US" dirty="0"/>
              <a:t>：</a:t>
            </a:r>
            <a:r>
              <a:rPr kumimoji="1" lang="en-US" altLang="zh-CN" dirty="0"/>
              <a:t>(1,2,4)</a:t>
            </a:r>
            <a:endParaRPr kumimoji="1" lang="en-US" altLang="zh-CN" dirty="0"/>
          </a:p>
          <a:p>
            <a:pPr lvl="1">
              <a:spcBef>
                <a:spcPts val="0"/>
              </a:spcBef>
            </a:pPr>
            <a:r>
              <a:rPr kumimoji="1" lang="zh-CN" altLang="en-US" dirty="0"/>
              <a:t>可行解</a:t>
            </a:r>
            <a:r>
              <a:rPr kumimoji="1" lang="en-US" altLang="zh-CN" dirty="0"/>
              <a:t>2</a:t>
            </a:r>
            <a:r>
              <a:rPr kumimoji="1" lang="zh-CN" altLang="en-US" dirty="0"/>
              <a:t>：</a:t>
            </a:r>
            <a:r>
              <a:rPr kumimoji="1" lang="en-US" altLang="zh-CN" dirty="0"/>
              <a:t>(3,4)</a:t>
            </a:r>
            <a:endParaRPr kumimoji="1" lang="en-US" altLang="zh-CN" dirty="0"/>
          </a:p>
          <a:p>
            <a:pPr>
              <a:spcBef>
                <a:spcPts val="0"/>
              </a:spcBef>
            </a:pPr>
            <a:r>
              <a:rPr kumimoji="1" lang="zh-CN" altLang="en-US" sz="2400" dirty="0" smtClean="0"/>
              <a:t>显</a:t>
            </a:r>
            <a:r>
              <a:rPr kumimoji="1" lang="zh-CN" altLang="en-US" sz="2400" dirty="0"/>
              <a:t>式约束</a:t>
            </a:r>
            <a:r>
              <a:rPr kumimoji="1" lang="zh-CN" altLang="en-US" sz="2400" dirty="0" smtClean="0"/>
              <a:t>：</a:t>
            </a:r>
            <a:r>
              <a:rPr kumimoji="1" lang="en-US" altLang="zh-CN" sz="2400" dirty="0" smtClean="0"/>
              <a:t>x</a:t>
            </a:r>
            <a:r>
              <a:rPr kumimoji="1" lang="en-US" altLang="zh-CN" sz="2400" baseline="-25000" dirty="0" smtClean="0"/>
              <a:t>i</a:t>
            </a:r>
            <a:r>
              <a:rPr kumimoji="1" lang="en-US" altLang="zh-CN" sz="2400" dirty="0"/>
              <a:t>∈{ j | j</a:t>
            </a:r>
            <a:r>
              <a:rPr kumimoji="1" lang="zh-CN" altLang="en-US" sz="2400" dirty="0"/>
              <a:t>是</a:t>
            </a:r>
            <a:r>
              <a:rPr kumimoji="1" lang="en-US" altLang="zh-CN" sz="2400" dirty="0" err="1"/>
              <a:t>w</a:t>
            </a:r>
            <a:r>
              <a:rPr kumimoji="1" lang="en-US" altLang="zh-CN" sz="2400" baseline="-25000" dirty="0" err="1"/>
              <a:t>j</a:t>
            </a:r>
            <a:r>
              <a:rPr kumimoji="1" lang="zh-CN" altLang="en-US" sz="2400" dirty="0"/>
              <a:t>的下标值</a:t>
            </a:r>
            <a:r>
              <a:rPr kumimoji="1" lang="en-US" altLang="zh-CN" sz="2400" dirty="0"/>
              <a:t>, 1≤j≤n },1≤i≤k</a:t>
            </a:r>
            <a:endParaRPr kumimoji="1" lang="en-US" altLang="zh-CN" sz="2400" dirty="0"/>
          </a:p>
          <a:p>
            <a:pPr>
              <a:spcBef>
                <a:spcPts val="0"/>
              </a:spcBef>
            </a:pPr>
            <a:r>
              <a:rPr kumimoji="1" lang="zh-CN" altLang="en-US" sz="2400" dirty="0"/>
              <a:t>隐式约束：</a:t>
            </a:r>
            <a:r>
              <a:rPr kumimoji="1" lang="zh-CN" altLang="en-US" sz="2400" dirty="0" smtClean="0"/>
              <a:t>没有</a:t>
            </a:r>
            <a:r>
              <a:rPr kumimoji="1" lang="zh-CN" altLang="en-US" sz="2400" dirty="0"/>
              <a:t>两个</a:t>
            </a:r>
            <a:r>
              <a:rPr kumimoji="1" lang="en-US" altLang="zh-CN" sz="2400" dirty="0"/>
              <a:t>x</a:t>
            </a:r>
            <a:r>
              <a:rPr kumimoji="1" lang="en-US" altLang="zh-CN" sz="2400" baseline="-25000" dirty="0"/>
              <a:t>i</a:t>
            </a:r>
            <a:r>
              <a:rPr kumimoji="1" lang="zh-CN" altLang="en-US" sz="2400" dirty="0"/>
              <a:t>是相同的</a:t>
            </a:r>
            <a:r>
              <a:rPr kumimoji="1" lang="en-US" altLang="zh-CN" sz="2400" dirty="0"/>
              <a:t>, </a:t>
            </a:r>
            <a:r>
              <a:rPr kumimoji="1" lang="zh-CN" altLang="en-US" sz="2400" dirty="0"/>
              <a:t>且相应的</a:t>
            </a:r>
            <a:r>
              <a:rPr kumimoji="1" lang="en-US" altLang="zh-CN" sz="2400" dirty="0" err="1"/>
              <a:t>w</a:t>
            </a:r>
            <a:r>
              <a:rPr kumimoji="1" lang="en-US" altLang="zh-CN" sz="2400" baseline="-25000" dirty="0" err="1"/>
              <a:t>i</a:t>
            </a:r>
            <a:r>
              <a:rPr kumimoji="1" lang="zh-CN" altLang="en-US" sz="2400" dirty="0"/>
              <a:t>的和等于</a:t>
            </a:r>
            <a:r>
              <a:rPr kumimoji="1" lang="en-US" altLang="zh-CN" sz="2400" dirty="0"/>
              <a:t>M, x</a:t>
            </a:r>
            <a:r>
              <a:rPr kumimoji="1" lang="en-US" altLang="zh-CN" sz="2400" baseline="-25000" dirty="0"/>
              <a:t>i</a:t>
            </a:r>
            <a:r>
              <a:rPr kumimoji="1" lang="en-US" altLang="zh-CN" sz="2400" dirty="0"/>
              <a:t>≤x</a:t>
            </a:r>
            <a:r>
              <a:rPr kumimoji="1" lang="en-US" altLang="zh-CN" sz="2400" baseline="-25000" dirty="0"/>
              <a:t>i+1</a:t>
            </a:r>
            <a:r>
              <a:rPr kumimoji="1" lang="en-US" altLang="zh-CN" sz="2400" dirty="0"/>
              <a:t>, 1≤</a:t>
            </a:r>
            <a:r>
              <a:rPr kumimoji="1" lang="en-US" altLang="zh-CN" sz="2400" dirty="0" smtClean="0"/>
              <a:t>i&lt;k</a:t>
            </a:r>
            <a:endParaRPr kumimoji="1" lang="en-US" altLang="zh-CN" sz="2400" dirty="0" smtClean="0"/>
          </a:p>
          <a:p>
            <a:pPr>
              <a:spcBef>
                <a:spcPts val="0"/>
              </a:spcBef>
            </a:pPr>
            <a:r>
              <a:rPr kumimoji="1" lang="zh-CN" altLang="en-US" sz="2400" dirty="0"/>
              <a:t>多米诺性质：</a:t>
            </a:r>
            <a:r>
              <a:rPr kumimoji="1" lang="zh-CN" altLang="en-US" sz="2400" dirty="0" smtClean="0"/>
              <a:t>如果</a:t>
            </a:r>
            <a:r>
              <a:rPr kumimoji="1" lang="zh-CN" altLang="en-US" sz="2400" dirty="0"/>
              <a:t>部分解</a:t>
            </a:r>
            <a:r>
              <a:rPr kumimoji="1" lang="zh-CN" altLang="en-US" sz="2400" dirty="0" smtClean="0"/>
              <a:t>向量大于</a:t>
            </a:r>
            <a:r>
              <a:rPr kumimoji="1" lang="en-US" altLang="zh-CN" sz="2400" dirty="0"/>
              <a:t>M</a:t>
            </a:r>
            <a:r>
              <a:rPr kumimoji="1" lang="zh-CN" altLang="en-US" sz="2400" dirty="0"/>
              <a:t>，则包含它的</a:t>
            </a:r>
            <a:r>
              <a:rPr kumimoji="1" lang="zh-CN" altLang="en-US" sz="2400" dirty="0" smtClean="0"/>
              <a:t>解向量也</a:t>
            </a:r>
            <a:r>
              <a:rPr kumimoji="1" lang="zh-CN" altLang="en-US" sz="2400" dirty="0"/>
              <a:t>大于</a:t>
            </a:r>
            <a:r>
              <a:rPr kumimoji="1" lang="en-US" altLang="zh-CN" sz="2400" dirty="0" smtClean="0"/>
              <a:t>M</a:t>
            </a:r>
            <a:endParaRPr kumimoji="1" lang="en-US" altLang="zh-CN" sz="2400" dirty="0" smtClean="0"/>
          </a:p>
          <a:p>
            <a:pPr>
              <a:spcBef>
                <a:spcPts val="0"/>
              </a:spcBef>
            </a:pPr>
            <a:r>
              <a:rPr kumimoji="1" lang="zh-CN" altLang="en-US" sz="2400" dirty="0"/>
              <a:t>解空间共计</a:t>
            </a:r>
            <a:r>
              <a:rPr kumimoji="1" lang="en-US" altLang="zh-CN" sz="2400" dirty="0"/>
              <a:t>2</a:t>
            </a:r>
            <a:r>
              <a:rPr kumimoji="1" lang="en-US" altLang="zh-CN" sz="2400" baseline="30000" dirty="0"/>
              <a:t>n</a:t>
            </a:r>
            <a:r>
              <a:rPr kumimoji="1" lang="en-US" altLang="zh-CN" sz="2400" dirty="0"/>
              <a:t>=2</a:t>
            </a:r>
            <a:r>
              <a:rPr kumimoji="1" lang="en-US" altLang="zh-CN" sz="2400" baseline="30000" dirty="0"/>
              <a:t>4</a:t>
            </a:r>
            <a:r>
              <a:rPr kumimoji="1" lang="en-US" altLang="zh-CN" sz="2400" dirty="0"/>
              <a:t>=16</a:t>
            </a:r>
            <a:r>
              <a:rPr kumimoji="1" lang="zh-CN" altLang="en-US" sz="2400" dirty="0"/>
              <a:t>个</a:t>
            </a:r>
            <a:r>
              <a:rPr kumimoji="1" lang="zh-CN" altLang="en-US" sz="2400" dirty="0" smtClean="0"/>
              <a:t>元组</a:t>
            </a:r>
            <a:endParaRPr lang="zh-CN" altLang="en-US" sz="2400" dirty="0"/>
          </a:p>
          <a:p>
            <a:pPr lvl="1">
              <a:spcBef>
                <a:spcPts val="0"/>
              </a:spcBef>
            </a:pPr>
            <a:endParaRPr kumimoji="1" lang="en-US" altLang="zh-CN" dirty="0"/>
          </a:p>
          <a:p>
            <a:pPr lvl="1"/>
            <a:endParaRPr kumimoji="1" lang="en-US" altLang="zh-CN" dirty="0"/>
          </a:p>
          <a:p>
            <a:pPr marL="0" indent="0">
              <a:buNone/>
            </a:pPr>
            <a:endParaRPr kumimoji="1" lang="en-US" altLang="zh-CN" sz="2400" dirty="0"/>
          </a:p>
          <a:p>
            <a:endParaRPr lang="zh-CN" altLang="en-US" sz="2400"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fld>
            <a:endParaRPr lang="en-US" altLang="zh-CN"/>
          </a:p>
        </p:txBody>
      </p:sp>
      <p:sp>
        <p:nvSpPr>
          <p:cNvPr id="5" name="圆角矩形标注 4"/>
          <p:cNvSpPr/>
          <p:nvPr/>
        </p:nvSpPr>
        <p:spPr>
          <a:xfrm>
            <a:off x="8400256" y="3429000"/>
            <a:ext cx="2304256" cy="839335"/>
          </a:xfrm>
          <a:prstGeom prst="wedgeRoundRectCallout">
            <a:avLst>
              <a:gd name="adj1" fmla="val -39060"/>
              <a:gd name="adj2" fmla="val 72096"/>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50000"/>
              </a:spcBef>
            </a:pPr>
            <a:r>
              <a:rPr kumimoji="1" lang="zh-CN" altLang="en-US" sz="2000" dirty="0">
                <a:solidFill>
                  <a:schemeClr val="tx1"/>
                </a:solidFill>
                <a:latin typeface="Arial" panose="020B0604020202020204" pitchFamily="34" charset="0"/>
                <a:ea typeface="幼圆" panose="02010509060101010101" pitchFamily="49" charset="-122"/>
                <a:cs typeface="Arial" panose="020B0604020202020204" pitchFamily="34" charset="0"/>
              </a:rPr>
              <a:t>避免重复情况</a:t>
            </a:r>
            <a:r>
              <a:rPr kumimoji="1" lang="en-US" altLang="zh-CN" sz="2000" dirty="0">
                <a:solidFill>
                  <a:schemeClr val="tx1"/>
                </a:solidFill>
                <a:latin typeface="Arial" panose="020B0604020202020204" pitchFamily="34" charset="0"/>
                <a:ea typeface="幼圆" panose="02010509060101010101" pitchFamily="49" charset="-122"/>
                <a:cs typeface="Arial" panose="020B0604020202020204" pitchFamily="34" charset="0"/>
              </a:rPr>
              <a:t>,</a:t>
            </a:r>
            <a:r>
              <a:rPr kumimoji="1" lang="zh-CN" altLang="en-US" sz="2000" dirty="0">
                <a:solidFill>
                  <a:schemeClr val="tx1"/>
                </a:solidFill>
                <a:latin typeface="Arial" panose="020B0604020202020204" pitchFamily="34" charset="0"/>
                <a:ea typeface="幼圆" panose="02010509060101010101" pitchFamily="49" charset="-122"/>
                <a:cs typeface="Arial" panose="020B0604020202020204" pitchFamily="34" charset="0"/>
              </a:rPr>
              <a:t>如</a:t>
            </a:r>
            <a:r>
              <a:rPr kumimoji="1" lang="en-US" altLang="zh-CN" sz="2000" dirty="0">
                <a:solidFill>
                  <a:schemeClr val="tx1"/>
                </a:solidFill>
                <a:latin typeface="Arial" panose="020B0604020202020204" pitchFamily="34" charset="0"/>
                <a:ea typeface="幼圆" panose="02010509060101010101" pitchFamily="49" charset="-122"/>
                <a:cs typeface="Arial" panose="020B0604020202020204" pitchFamily="34" charset="0"/>
              </a:rPr>
              <a:t>(1,2,4)</a:t>
            </a:r>
            <a:r>
              <a:rPr kumimoji="1" lang="zh-CN" altLang="en-US" sz="2000" dirty="0">
                <a:solidFill>
                  <a:schemeClr val="tx1"/>
                </a:solidFill>
                <a:latin typeface="Arial" panose="020B0604020202020204" pitchFamily="34" charset="0"/>
                <a:ea typeface="幼圆" panose="02010509060101010101" pitchFamily="49" charset="-122"/>
                <a:cs typeface="Arial" panose="020B0604020202020204" pitchFamily="34" charset="0"/>
              </a:rPr>
              <a:t>和</a:t>
            </a:r>
            <a:r>
              <a:rPr kumimoji="1" lang="en-US" altLang="zh-CN" sz="2000" dirty="0">
                <a:solidFill>
                  <a:schemeClr val="tx1"/>
                </a:solidFill>
                <a:latin typeface="Arial" panose="020B0604020202020204" pitchFamily="34" charset="0"/>
                <a:ea typeface="幼圆" panose="02010509060101010101" pitchFamily="49" charset="-122"/>
                <a:cs typeface="Arial" panose="020B0604020202020204" pitchFamily="34" charset="0"/>
              </a:rPr>
              <a:t>(1,4,2)</a:t>
            </a:r>
            <a:endParaRPr kumimoji="1" lang="zh-CN" altLang="en-US" sz="2000" dirty="0">
              <a:solidFill>
                <a:schemeClr val="tx1"/>
              </a:solidFill>
              <a:latin typeface="Arial" panose="020B0604020202020204" pitchFamily="34" charset="0"/>
              <a:ea typeface="幼圆" panose="02010509060101010101" pitchFamily="49"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fld>
            <a:endParaRPr lang="en-US" altLang="zh-CN"/>
          </a:p>
        </p:txBody>
      </p:sp>
      <p:sp>
        <p:nvSpPr>
          <p:cNvPr id="5" name="内容占位符 2"/>
          <p:cNvSpPr txBox="1"/>
          <p:nvPr/>
        </p:nvSpPr>
        <p:spPr>
          <a:xfrm>
            <a:off x="470750" y="714994"/>
            <a:ext cx="7428678" cy="213920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rgbClr val="1E5293"/>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1pPr>
            <a:lvl2pPr marL="6858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2pPr>
            <a:lvl3pPr marL="11430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3pPr>
            <a:lvl4pPr marL="16002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4pPr>
            <a:lvl5pPr marL="20574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kumimoji="1" lang="zh-CN" altLang="en-US" sz="2400" dirty="0" smtClean="0"/>
              <a:t>子集和问题</a:t>
            </a:r>
            <a:r>
              <a:rPr kumimoji="1" lang="zh-CN" altLang="en-US" sz="2400" dirty="0"/>
              <a:t>的</a:t>
            </a:r>
            <a:r>
              <a:rPr kumimoji="1" lang="en-US" altLang="zh-CN" sz="2400" dirty="0"/>
              <a:t>n=4</a:t>
            </a:r>
            <a:r>
              <a:rPr kumimoji="1" lang="zh-CN" altLang="en-US" sz="2400" dirty="0"/>
              <a:t>时，</a:t>
            </a:r>
            <a:r>
              <a:rPr kumimoji="1" lang="en-US" altLang="zh-CN" sz="2400" dirty="0"/>
              <a:t>k-</a:t>
            </a:r>
            <a:r>
              <a:rPr kumimoji="1" lang="zh-CN" altLang="en-US" sz="2400" dirty="0"/>
              <a:t>元组表达的解空间树</a:t>
            </a:r>
            <a:r>
              <a:rPr kumimoji="1" lang="en-US" altLang="zh-CN" sz="2400" dirty="0"/>
              <a:t> </a:t>
            </a:r>
            <a:endParaRPr kumimoji="1" lang="en-US" altLang="zh-CN" sz="2400" dirty="0"/>
          </a:p>
          <a:p>
            <a:pPr lvl="1">
              <a:spcBef>
                <a:spcPts val="0"/>
              </a:spcBef>
            </a:pPr>
            <a:r>
              <a:rPr kumimoji="1" lang="zh-CN" altLang="en-US" dirty="0"/>
              <a:t>问题状态：</a:t>
            </a:r>
            <a:r>
              <a:rPr kumimoji="1" lang="zh-CN" altLang="en-US" dirty="0" smtClean="0"/>
              <a:t>全部结点</a:t>
            </a:r>
            <a:r>
              <a:rPr kumimoji="1" lang="en-US" altLang="zh-CN" dirty="0" smtClean="0"/>
              <a:t>16</a:t>
            </a:r>
            <a:r>
              <a:rPr kumimoji="1" lang="zh-CN" altLang="en-US" dirty="0"/>
              <a:t>个</a:t>
            </a:r>
            <a:endParaRPr kumimoji="1" lang="en-US" altLang="zh-CN" dirty="0"/>
          </a:p>
          <a:p>
            <a:pPr lvl="1">
              <a:spcBef>
                <a:spcPts val="0"/>
              </a:spcBef>
            </a:pPr>
            <a:r>
              <a:rPr kumimoji="1" lang="zh-CN" altLang="en-US" dirty="0"/>
              <a:t>解状态：</a:t>
            </a:r>
            <a:r>
              <a:rPr kumimoji="1" lang="zh-CN" altLang="en-US" dirty="0" smtClean="0"/>
              <a:t>全部结点</a:t>
            </a:r>
            <a:r>
              <a:rPr kumimoji="1" lang="en-US" altLang="zh-CN" dirty="0" smtClean="0"/>
              <a:t>16</a:t>
            </a:r>
            <a:r>
              <a:rPr kumimoji="1" lang="zh-CN" altLang="en-US" dirty="0"/>
              <a:t>个</a:t>
            </a:r>
            <a:endParaRPr kumimoji="1" lang="en-US" altLang="zh-CN" dirty="0"/>
          </a:p>
          <a:p>
            <a:pPr lvl="1">
              <a:spcBef>
                <a:spcPts val="0"/>
              </a:spcBef>
            </a:pPr>
            <a:r>
              <a:rPr kumimoji="1" lang="zh-CN" altLang="en-US" dirty="0"/>
              <a:t>答案状态：当前实例</a:t>
            </a:r>
            <a:r>
              <a:rPr kumimoji="1" lang="en-US" altLang="zh-CN" dirty="0"/>
              <a:t>2</a:t>
            </a:r>
            <a:r>
              <a:rPr kumimoji="1" lang="zh-CN" altLang="en-US" dirty="0" smtClean="0"/>
              <a:t>个</a:t>
            </a:r>
            <a:endParaRPr lang="en-US" altLang="zh-CN" sz="3200" dirty="0"/>
          </a:p>
          <a:p>
            <a:endParaRPr lang="zh-CN" altLang="en-US" dirty="0"/>
          </a:p>
        </p:txBody>
      </p:sp>
      <p:grpSp>
        <p:nvGrpSpPr>
          <p:cNvPr id="6" name="Group 4"/>
          <p:cNvGrpSpPr/>
          <p:nvPr/>
        </p:nvGrpSpPr>
        <p:grpSpPr bwMode="auto">
          <a:xfrm>
            <a:off x="3601225" y="1401951"/>
            <a:ext cx="5924550" cy="5045055"/>
            <a:chOff x="1224" y="465"/>
            <a:chExt cx="4428" cy="3758"/>
          </a:xfrm>
          <a:noFill/>
        </p:grpSpPr>
        <p:sp>
          <p:nvSpPr>
            <p:cNvPr id="7" name="Oval 5"/>
            <p:cNvSpPr>
              <a:spLocks noChangeArrowheads="1"/>
            </p:cNvSpPr>
            <p:nvPr/>
          </p:nvSpPr>
          <p:spPr bwMode="auto">
            <a:xfrm>
              <a:off x="3416" y="465"/>
              <a:ext cx="336" cy="312"/>
            </a:xfrm>
            <a:prstGeom prst="ellips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1</a:t>
              </a:r>
              <a:endParaRPr kumimoji="1" lang="en-US" altLang="zh-CN" sz="2000" dirty="0">
                <a:latin typeface="Arial" panose="020B0604020202020204" pitchFamily="34" charset="0"/>
                <a:cs typeface="Arial" panose="020B0604020202020204" pitchFamily="34" charset="0"/>
              </a:endParaRPr>
            </a:p>
          </p:txBody>
        </p:sp>
        <p:sp>
          <p:nvSpPr>
            <p:cNvPr id="8" name="Oval 6"/>
            <p:cNvSpPr>
              <a:spLocks noChangeArrowheads="1"/>
            </p:cNvSpPr>
            <p:nvPr/>
          </p:nvSpPr>
          <p:spPr bwMode="auto">
            <a:xfrm>
              <a:off x="2580" y="1269"/>
              <a:ext cx="336" cy="312"/>
            </a:xfrm>
            <a:prstGeom prst="ellips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2</a:t>
              </a:r>
              <a:endParaRPr kumimoji="1" lang="en-US" altLang="zh-CN" sz="2000">
                <a:latin typeface="Arial" panose="020B0604020202020204" pitchFamily="34" charset="0"/>
                <a:cs typeface="Arial" panose="020B0604020202020204" pitchFamily="34" charset="0"/>
              </a:endParaRPr>
            </a:p>
          </p:txBody>
        </p:sp>
        <p:sp>
          <p:nvSpPr>
            <p:cNvPr id="9" name="Oval 7"/>
            <p:cNvSpPr>
              <a:spLocks noChangeArrowheads="1"/>
            </p:cNvSpPr>
            <p:nvPr/>
          </p:nvSpPr>
          <p:spPr bwMode="auto">
            <a:xfrm>
              <a:off x="3960" y="1269"/>
              <a:ext cx="336" cy="312"/>
            </a:xfrm>
            <a:prstGeom prst="ellips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3</a:t>
              </a:r>
              <a:endParaRPr kumimoji="1" lang="en-US" altLang="zh-CN" sz="2000">
                <a:latin typeface="Arial" panose="020B0604020202020204" pitchFamily="34" charset="0"/>
                <a:cs typeface="Arial" panose="020B0604020202020204" pitchFamily="34" charset="0"/>
              </a:endParaRPr>
            </a:p>
          </p:txBody>
        </p:sp>
        <p:sp>
          <p:nvSpPr>
            <p:cNvPr id="10" name="Oval 8"/>
            <p:cNvSpPr>
              <a:spLocks noChangeArrowheads="1"/>
            </p:cNvSpPr>
            <p:nvPr/>
          </p:nvSpPr>
          <p:spPr bwMode="auto">
            <a:xfrm>
              <a:off x="4800" y="1269"/>
              <a:ext cx="336" cy="312"/>
            </a:xfrm>
            <a:prstGeom prst="ellips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4</a:t>
              </a:r>
              <a:endParaRPr kumimoji="1" lang="en-US" altLang="zh-CN" sz="2000">
                <a:latin typeface="Arial" panose="020B0604020202020204" pitchFamily="34" charset="0"/>
                <a:cs typeface="Arial" panose="020B0604020202020204" pitchFamily="34" charset="0"/>
              </a:endParaRPr>
            </a:p>
          </p:txBody>
        </p:sp>
        <p:sp>
          <p:nvSpPr>
            <p:cNvPr id="11" name="Oval 9"/>
            <p:cNvSpPr>
              <a:spLocks noChangeArrowheads="1"/>
            </p:cNvSpPr>
            <p:nvPr/>
          </p:nvSpPr>
          <p:spPr bwMode="auto">
            <a:xfrm>
              <a:off x="5316" y="1269"/>
              <a:ext cx="336" cy="312"/>
            </a:xfrm>
            <a:prstGeom prst="ellips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5</a:t>
              </a:r>
              <a:endParaRPr kumimoji="1" lang="en-US" altLang="zh-CN" sz="2000">
                <a:latin typeface="Arial" panose="020B0604020202020204" pitchFamily="34" charset="0"/>
                <a:cs typeface="Arial" panose="020B0604020202020204" pitchFamily="34" charset="0"/>
              </a:endParaRPr>
            </a:p>
          </p:txBody>
        </p:sp>
        <p:sp>
          <p:nvSpPr>
            <p:cNvPr id="12" name="Oval 10"/>
            <p:cNvSpPr>
              <a:spLocks noChangeArrowheads="1"/>
            </p:cNvSpPr>
            <p:nvPr/>
          </p:nvSpPr>
          <p:spPr bwMode="auto">
            <a:xfrm>
              <a:off x="1848" y="2153"/>
              <a:ext cx="336" cy="312"/>
            </a:xfrm>
            <a:prstGeom prst="ellips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6</a:t>
              </a:r>
              <a:endParaRPr kumimoji="1" lang="en-US" altLang="zh-CN" sz="2000">
                <a:latin typeface="Arial" panose="020B0604020202020204" pitchFamily="34" charset="0"/>
                <a:cs typeface="Arial" panose="020B0604020202020204" pitchFamily="34" charset="0"/>
              </a:endParaRPr>
            </a:p>
          </p:txBody>
        </p:sp>
        <p:sp>
          <p:nvSpPr>
            <p:cNvPr id="13" name="Oval 11"/>
            <p:cNvSpPr>
              <a:spLocks noChangeArrowheads="1"/>
            </p:cNvSpPr>
            <p:nvPr/>
          </p:nvSpPr>
          <p:spPr bwMode="auto">
            <a:xfrm>
              <a:off x="2580" y="2153"/>
              <a:ext cx="336" cy="312"/>
            </a:xfrm>
            <a:prstGeom prst="ellips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7</a:t>
              </a:r>
              <a:endParaRPr kumimoji="1" lang="en-US" altLang="zh-CN" sz="2000">
                <a:latin typeface="Arial" panose="020B0604020202020204" pitchFamily="34" charset="0"/>
                <a:cs typeface="Arial" panose="020B0604020202020204" pitchFamily="34" charset="0"/>
              </a:endParaRPr>
            </a:p>
          </p:txBody>
        </p:sp>
        <p:sp>
          <p:nvSpPr>
            <p:cNvPr id="14" name="Oval 12"/>
            <p:cNvSpPr>
              <a:spLocks noChangeArrowheads="1"/>
            </p:cNvSpPr>
            <p:nvPr/>
          </p:nvSpPr>
          <p:spPr bwMode="auto">
            <a:xfrm>
              <a:off x="3252" y="2153"/>
              <a:ext cx="336" cy="312"/>
            </a:xfrm>
            <a:prstGeom prst="ellips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8</a:t>
              </a:r>
              <a:endParaRPr kumimoji="1" lang="en-US" altLang="zh-CN" sz="2000">
                <a:latin typeface="Arial" panose="020B0604020202020204" pitchFamily="34" charset="0"/>
                <a:cs typeface="Arial" panose="020B0604020202020204" pitchFamily="34" charset="0"/>
              </a:endParaRPr>
            </a:p>
          </p:txBody>
        </p:sp>
        <p:sp>
          <p:nvSpPr>
            <p:cNvPr id="15" name="Oval 13"/>
            <p:cNvSpPr>
              <a:spLocks noChangeArrowheads="1"/>
            </p:cNvSpPr>
            <p:nvPr/>
          </p:nvSpPr>
          <p:spPr bwMode="auto">
            <a:xfrm>
              <a:off x="3684" y="2153"/>
              <a:ext cx="336" cy="312"/>
            </a:xfrm>
            <a:prstGeom prst="ellips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9</a:t>
              </a:r>
              <a:endParaRPr kumimoji="1" lang="en-US" altLang="zh-CN" sz="2000">
                <a:latin typeface="Arial" panose="020B0604020202020204" pitchFamily="34" charset="0"/>
                <a:cs typeface="Arial" panose="020B0604020202020204" pitchFamily="34" charset="0"/>
              </a:endParaRPr>
            </a:p>
          </p:txBody>
        </p:sp>
        <p:sp>
          <p:nvSpPr>
            <p:cNvPr id="16" name="Oval 14"/>
            <p:cNvSpPr>
              <a:spLocks noChangeArrowheads="1"/>
            </p:cNvSpPr>
            <p:nvPr/>
          </p:nvSpPr>
          <p:spPr bwMode="auto">
            <a:xfrm>
              <a:off x="4236" y="2153"/>
              <a:ext cx="336" cy="312"/>
            </a:xfrm>
            <a:prstGeom prst="ellips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10</a:t>
              </a:r>
              <a:endParaRPr kumimoji="1" lang="en-US" altLang="zh-CN" sz="2000">
                <a:latin typeface="Arial" panose="020B0604020202020204" pitchFamily="34" charset="0"/>
                <a:cs typeface="Arial" panose="020B0604020202020204" pitchFamily="34" charset="0"/>
              </a:endParaRPr>
            </a:p>
          </p:txBody>
        </p:sp>
        <p:sp>
          <p:nvSpPr>
            <p:cNvPr id="17" name="Oval 15"/>
            <p:cNvSpPr>
              <a:spLocks noChangeArrowheads="1"/>
            </p:cNvSpPr>
            <p:nvPr/>
          </p:nvSpPr>
          <p:spPr bwMode="auto">
            <a:xfrm>
              <a:off x="4800" y="2153"/>
              <a:ext cx="336" cy="312"/>
            </a:xfrm>
            <a:prstGeom prst="ellips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11</a:t>
              </a:r>
              <a:endParaRPr kumimoji="1" lang="en-US" altLang="zh-CN" sz="2000">
                <a:latin typeface="Arial" panose="020B0604020202020204" pitchFamily="34" charset="0"/>
                <a:cs typeface="Arial" panose="020B0604020202020204" pitchFamily="34" charset="0"/>
              </a:endParaRPr>
            </a:p>
          </p:txBody>
        </p:sp>
        <p:sp>
          <p:nvSpPr>
            <p:cNvPr id="18" name="Oval 16"/>
            <p:cNvSpPr>
              <a:spLocks noChangeArrowheads="1"/>
            </p:cNvSpPr>
            <p:nvPr/>
          </p:nvSpPr>
          <p:spPr bwMode="auto">
            <a:xfrm>
              <a:off x="1536" y="3065"/>
              <a:ext cx="336" cy="312"/>
            </a:xfrm>
            <a:prstGeom prst="ellips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12</a:t>
              </a:r>
              <a:endParaRPr kumimoji="1" lang="en-US" altLang="zh-CN" sz="2000">
                <a:latin typeface="Arial" panose="020B0604020202020204" pitchFamily="34" charset="0"/>
                <a:cs typeface="Arial" panose="020B0604020202020204" pitchFamily="34" charset="0"/>
              </a:endParaRPr>
            </a:p>
          </p:txBody>
        </p:sp>
        <p:sp>
          <p:nvSpPr>
            <p:cNvPr id="19" name="Oval 17"/>
            <p:cNvSpPr>
              <a:spLocks noChangeArrowheads="1"/>
            </p:cNvSpPr>
            <p:nvPr/>
          </p:nvSpPr>
          <p:spPr bwMode="auto">
            <a:xfrm>
              <a:off x="2148" y="3065"/>
              <a:ext cx="336" cy="312"/>
            </a:xfrm>
            <a:prstGeom prst="ellips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13</a:t>
              </a:r>
              <a:endParaRPr kumimoji="1" lang="en-US" altLang="zh-CN" sz="2000">
                <a:latin typeface="Arial" panose="020B0604020202020204" pitchFamily="34" charset="0"/>
                <a:cs typeface="Arial" panose="020B0604020202020204" pitchFamily="34" charset="0"/>
              </a:endParaRPr>
            </a:p>
          </p:txBody>
        </p:sp>
        <p:sp>
          <p:nvSpPr>
            <p:cNvPr id="20" name="Oval 18"/>
            <p:cNvSpPr>
              <a:spLocks noChangeArrowheads="1"/>
            </p:cNvSpPr>
            <p:nvPr/>
          </p:nvSpPr>
          <p:spPr bwMode="auto">
            <a:xfrm>
              <a:off x="2592" y="3065"/>
              <a:ext cx="336" cy="312"/>
            </a:xfrm>
            <a:prstGeom prst="ellips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14</a:t>
              </a:r>
              <a:endParaRPr kumimoji="1" lang="en-US" altLang="zh-CN" sz="2000">
                <a:latin typeface="Arial" panose="020B0604020202020204" pitchFamily="34" charset="0"/>
                <a:cs typeface="Arial" panose="020B0604020202020204" pitchFamily="34" charset="0"/>
              </a:endParaRPr>
            </a:p>
          </p:txBody>
        </p:sp>
        <p:sp>
          <p:nvSpPr>
            <p:cNvPr id="21" name="Oval 19"/>
            <p:cNvSpPr>
              <a:spLocks noChangeArrowheads="1"/>
            </p:cNvSpPr>
            <p:nvPr/>
          </p:nvSpPr>
          <p:spPr bwMode="auto">
            <a:xfrm>
              <a:off x="3684" y="3065"/>
              <a:ext cx="336" cy="312"/>
            </a:xfrm>
            <a:prstGeom prst="ellips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15</a:t>
              </a:r>
              <a:endParaRPr kumimoji="1" lang="en-US" altLang="zh-CN" sz="2000">
                <a:latin typeface="Arial" panose="020B0604020202020204" pitchFamily="34" charset="0"/>
                <a:cs typeface="Arial" panose="020B0604020202020204" pitchFamily="34" charset="0"/>
              </a:endParaRPr>
            </a:p>
          </p:txBody>
        </p:sp>
        <p:sp>
          <p:nvSpPr>
            <p:cNvPr id="22" name="Oval 20"/>
            <p:cNvSpPr>
              <a:spLocks noChangeArrowheads="1"/>
            </p:cNvSpPr>
            <p:nvPr/>
          </p:nvSpPr>
          <p:spPr bwMode="auto">
            <a:xfrm>
              <a:off x="1536" y="3911"/>
              <a:ext cx="336" cy="312"/>
            </a:xfrm>
            <a:prstGeom prst="ellips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a:latin typeface="Arial" panose="020B0604020202020204" pitchFamily="34" charset="0"/>
                  <a:cs typeface="Arial" panose="020B0604020202020204" pitchFamily="34" charset="0"/>
                </a:rPr>
                <a:t>16</a:t>
              </a:r>
              <a:endParaRPr lang="en-US" altLang="zh-CN" sz="2000">
                <a:latin typeface="Arial" panose="020B0604020202020204" pitchFamily="34" charset="0"/>
                <a:cs typeface="Arial" panose="020B0604020202020204" pitchFamily="34" charset="0"/>
              </a:endParaRPr>
            </a:p>
          </p:txBody>
        </p:sp>
        <p:sp>
          <p:nvSpPr>
            <p:cNvPr id="23" name="Line 21"/>
            <p:cNvSpPr>
              <a:spLocks noChangeShapeType="1"/>
            </p:cNvSpPr>
            <p:nvPr/>
          </p:nvSpPr>
          <p:spPr bwMode="auto">
            <a:xfrm flipH="1">
              <a:off x="2772" y="782"/>
              <a:ext cx="767" cy="490"/>
            </a:xfrm>
            <a:prstGeom prst="line">
              <a:avLst/>
            </a:prstGeom>
            <a:grpFill/>
            <a:ln w="1270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24" name="Line 22"/>
            <p:cNvSpPr>
              <a:spLocks noChangeShapeType="1"/>
            </p:cNvSpPr>
            <p:nvPr/>
          </p:nvSpPr>
          <p:spPr bwMode="auto">
            <a:xfrm>
              <a:off x="3576" y="777"/>
              <a:ext cx="560" cy="483"/>
            </a:xfrm>
            <a:prstGeom prst="lin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25" name="Line 23"/>
            <p:cNvSpPr>
              <a:spLocks noChangeShapeType="1"/>
            </p:cNvSpPr>
            <p:nvPr/>
          </p:nvSpPr>
          <p:spPr bwMode="auto">
            <a:xfrm>
              <a:off x="3569" y="777"/>
              <a:ext cx="1363" cy="507"/>
            </a:xfrm>
            <a:prstGeom prst="line">
              <a:avLst/>
            </a:prstGeom>
            <a:grpFill/>
            <a:ln w="1270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26" name="Line 24"/>
            <p:cNvSpPr>
              <a:spLocks noChangeShapeType="1"/>
            </p:cNvSpPr>
            <p:nvPr/>
          </p:nvSpPr>
          <p:spPr bwMode="auto">
            <a:xfrm>
              <a:off x="3612" y="777"/>
              <a:ext cx="1872" cy="495"/>
            </a:xfrm>
            <a:prstGeom prst="lin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27" name="Line 25"/>
            <p:cNvSpPr>
              <a:spLocks noChangeShapeType="1"/>
            </p:cNvSpPr>
            <p:nvPr/>
          </p:nvSpPr>
          <p:spPr bwMode="auto">
            <a:xfrm flipH="1">
              <a:off x="2016" y="1577"/>
              <a:ext cx="720" cy="571"/>
            </a:xfrm>
            <a:prstGeom prst="line">
              <a:avLst/>
            </a:prstGeom>
            <a:grpFill/>
            <a:ln w="1270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28" name="Line 26"/>
            <p:cNvSpPr>
              <a:spLocks noChangeShapeType="1"/>
            </p:cNvSpPr>
            <p:nvPr/>
          </p:nvSpPr>
          <p:spPr bwMode="auto">
            <a:xfrm>
              <a:off x="2748" y="1584"/>
              <a:ext cx="0" cy="576"/>
            </a:xfrm>
            <a:prstGeom prst="lin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29" name="Line 27"/>
            <p:cNvSpPr>
              <a:spLocks noChangeShapeType="1"/>
            </p:cNvSpPr>
            <p:nvPr/>
          </p:nvSpPr>
          <p:spPr bwMode="auto">
            <a:xfrm>
              <a:off x="2748" y="2460"/>
              <a:ext cx="0" cy="600"/>
            </a:xfrm>
            <a:prstGeom prst="lin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30" name="Line 28"/>
            <p:cNvSpPr>
              <a:spLocks noChangeShapeType="1"/>
            </p:cNvSpPr>
            <p:nvPr/>
          </p:nvSpPr>
          <p:spPr bwMode="auto">
            <a:xfrm>
              <a:off x="2760" y="1577"/>
              <a:ext cx="636" cy="583"/>
            </a:xfrm>
            <a:prstGeom prst="lin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31" name="Line 29"/>
            <p:cNvSpPr>
              <a:spLocks noChangeShapeType="1"/>
            </p:cNvSpPr>
            <p:nvPr/>
          </p:nvSpPr>
          <p:spPr bwMode="auto">
            <a:xfrm flipH="1">
              <a:off x="3876" y="1572"/>
              <a:ext cx="216" cy="588"/>
            </a:xfrm>
            <a:prstGeom prst="lin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32" name="Line 30"/>
            <p:cNvSpPr>
              <a:spLocks noChangeShapeType="1"/>
            </p:cNvSpPr>
            <p:nvPr/>
          </p:nvSpPr>
          <p:spPr bwMode="auto">
            <a:xfrm>
              <a:off x="4152" y="1584"/>
              <a:ext cx="240" cy="564"/>
            </a:xfrm>
            <a:prstGeom prst="lin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33" name="Line 31"/>
            <p:cNvSpPr>
              <a:spLocks noChangeShapeType="1"/>
            </p:cNvSpPr>
            <p:nvPr/>
          </p:nvSpPr>
          <p:spPr bwMode="auto">
            <a:xfrm>
              <a:off x="4980" y="1584"/>
              <a:ext cx="0" cy="564"/>
            </a:xfrm>
            <a:prstGeom prst="line">
              <a:avLst/>
            </a:prstGeom>
            <a:grpFill/>
            <a:ln w="1270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34" name="Line 32"/>
            <p:cNvSpPr>
              <a:spLocks noChangeShapeType="1"/>
            </p:cNvSpPr>
            <p:nvPr/>
          </p:nvSpPr>
          <p:spPr bwMode="auto">
            <a:xfrm>
              <a:off x="3852" y="2460"/>
              <a:ext cx="0" cy="600"/>
            </a:xfrm>
            <a:prstGeom prst="lin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35" name="Line 33"/>
            <p:cNvSpPr>
              <a:spLocks noChangeShapeType="1"/>
            </p:cNvSpPr>
            <p:nvPr/>
          </p:nvSpPr>
          <p:spPr bwMode="auto">
            <a:xfrm flipH="1">
              <a:off x="1692" y="2460"/>
              <a:ext cx="300" cy="612"/>
            </a:xfrm>
            <a:prstGeom prst="lin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36" name="Line 34"/>
            <p:cNvSpPr>
              <a:spLocks noChangeShapeType="1"/>
            </p:cNvSpPr>
            <p:nvPr/>
          </p:nvSpPr>
          <p:spPr bwMode="auto">
            <a:xfrm>
              <a:off x="2028" y="2460"/>
              <a:ext cx="300" cy="600"/>
            </a:xfrm>
            <a:prstGeom prst="line">
              <a:avLst/>
            </a:prstGeom>
            <a:grpFill/>
            <a:ln w="1270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37" name="Line 35"/>
            <p:cNvSpPr>
              <a:spLocks noChangeShapeType="1"/>
            </p:cNvSpPr>
            <p:nvPr/>
          </p:nvSpPr>
          <p:spPr bwMode="auto">
            <a:xfrm>
              <a:off x="1704" y="3372"/>
              <a:ext cx="0" cy="540"/>
            </a:xfrm>
            <a:prstGeom prst="lin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38" name="Text Box 36"/>
            <p:cNvSpPr txBox="1">
              <a:spLocks noChangeArrowheads="1"/>
            </p:cNvSpPr>
            <p:nvPr/>
          </p:nvSpPr>
          <p:spPr bwMode="auto">
            <a:xfrm>
              <a:off x="1956" y="1584"/>
              <a:ext cx="576" cy="300"/>
            </a:xfrm>
            <a:prstGeom prst="rect">
              <a:avLst/>
            </a:prstGeom>
            <a:grpFill/>
            <a:ln>
              <a:noFill/>
            </a:ln>
            <a:effectLst/>
            <a:extLs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cs typeface="Arial" panose="020B0604020202020204" pitchFamily="34" charset="0"/>
                </a:rPr>
                <a:t>x</a:t>
              </a:r>
              <a:r>
                <a:rPr lang="en-US" altLang="zh-CN" sz="2000" baseline="-25000">
                  <a:cs typeface="Arial" panose="020B0604020202020204" pitchFamily="34" charset="0"/>
                </a:rPr>
                <a:t>2</a:t>
              </a:r>
              <a:r>
                <a:rPr lang="en-US" altLang="zh-CN" sz="2000">
                  <a:cs typeface="Arial" panose="020B0604020202020204" pitchFamily="34" charset="0"/>
                </a:rPr>
                <a:t>=2</a:t>
              </a:r>
              <a:endParaRPr lang="en-US" altLang="zh-CN" sz="2000">
                <a:cs typeface="Arial" panose="020B0604020202020204" pitchFamily="34" charset="0"/>
              </a:endParaRPr>
            </a:p>
          </p:txBody>
        </p:sp>
        <p:sp>
          <p:nvSpPr>
            <p:cNvPr id="39" name="Text Box 37"/>
            <p:cNvSpPr txBox="1">
              <a:spLocks noChangeArrowheads="1"/>
            </p:cNvSpPr>
            <p:nvPr/>
          </p:nvSpPr>
          <p:spPr bwMode="auto">
            <a:xfrm>
              <a:off x="2280" y="1872"/>
              <a:ext cx="575" cy="300"/>
            </a:xfrm>
            <a:prstGeom prst="rect">
              <a:avLst/>
            </a:prstGeom>
            <a:grpFill/>
            <a:ln>
              <a:noFill/>
            </a:ln>
            <a:effectLst/>
            <a:extLs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cs typeface="Arial" panose="020B0604020202020204" pitchFamily="34" charset="0"/>
                </a:rPr>
                <a:t>x</a:t>
              </a:r>
              <a:r>
                <a:rPr lang="en-US" altLang="zh-CN" sz="2000" baseline="-25000">
                  <a:cs typeface="Arial" panose="020B0604020202020204" pitchFamily="34" charset="0"/>
                </a:rPr>
                <a:t>2</a:t>
              </a:r>
              <a:r>
                <a:rPr lang="en-US" altLang="zh-CN" sz="2000">
                  <a:cs typeface="Arial" panose="020B0604020202020204" pitchFamily="34" charset="0"/>
                </a:rPr>
                <a:t>=3</a:t>
              </a:r>
              <a:endParaRPr lang="en-US" altLang="zh-CN" sz="2000">
                <a:cs typeface="Arial" panose="020B0604020202020204" pitchFamily="34" charset="0"/>
              </a:endParaRPr>
            </a:p>
          </p:txBody>
        </p:sp>
        <p:sp>
          <p:nvSpPr>
            <p:cNvPr id="40" name="Text Box 38"/>
            <p:cNvSpPr txBox="1">
              <a:spLocks noChangeArrowheads="1"/>
            </p:cNvSpPr>
            <p:nvPr/>
          </p:nvSpPr>
          <p:spPr bwMode="auto">
            <a:xfrm>
              <a:off x="3000" y="1560"/>
              <a:ext cx="576" cy="300"/>
            </a:xfrm>
            <a:prstGeom prst="rect">
              <a:avLst/>
            </a:prstGeom>
            <a:grpFill/>
            <a:ln>
              <a:noFill/>
            </a:ln>
            <a:effectLst/>
            <a:extLs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cs typeface="Arial" panose="020B0604020202020204" pitchFamily="34" charset="0"/>
                </a:rPr>
                <a:t>x</a:t>
              </a:r>
              <a:r>
                <a:rPr lang="en-US" altLang="zh-CN" sz="2000" baseline="-25000">
                  <a:cs typeface="Arial" panose="020B0604020202020204" pitchFamily="34" charset="0"/>
                </a:rPr>
                <a:t>2</a:t>
              </a:r>
              <a:r>
                <a:rPr lang="en-US" altLang="zh-CN" sz="2000">
                  <a:cs typeface="Arial" panose="020B0604020202020204" pitchFamily="34" charset="0"/>
                </a:rPr>
                <a:t>=4</a:t>
              </a:r>
              <a:endParaRPr lang="en-US" altLang="zh-CN" sz="2000">
                <a:cs typeface="Arial" panose="020B0604020202020204" pitchFamily="34" charset="0"/>
              </a:endParaRPr>
            </a:p>
          </p:txBody>
        </p:sp>
        <p:sp>
          <p:nvSpPr>
            <p:cNvPr id="41" name="Text Box 39"/>
            <p:cNvSpPr txBox="1">
              <a:spLocks noChangeArrowheads="1"/>
            </p:cNvSpPr>
            <p:nvPr/>
          </p:nvSpPr>
          <p:spPr bwMode="auto">
            <a:xfrm>
              <a:off x="3480" y="1812"/>
              <a:ext cx="576" cy="300"/>
            </a:xfrm>
            <a:prstGeom prst="rect">
              <a:avLst/>
            </a:prstGeom>
            <a:grpFill/>
            <a:ln>
              <a:noFill/>
            </a:ln>
            <a:effectLst/>
            <a:extLs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cs typeface="Arial" panose="020B0604020202020204" pitchFamily="34" charset="0"/>
                </a:rPr>
                <a:t>x</a:t>
              </a:r>
              <a:r>
                <a:rPr lang="en-US" altLang="zh-CN" sz="2000" baseline="-25000">
                  <a:cs typeface="Arial" panose="020B0604020202020204" pitchFamily="34" charset="0"/>
                </a:rPr>
                <a:t>2</a:t>
              </a:r>
              <a:r>
                <a:rPr lang="en-US" altLang="zh-CN" sz="2000">
                  <a:cs typeface="Arial" panose="020B0604020202020204" pitchFamily="34" charset="0"/>
                </a:rPr>
                <a:t>=3</a:t>
              </a:r>
              <a:endParaRPr lang="en-US" altLang="zh-CN" sz="2000">
                <a:cs typeface="Arial" panose="020B0604020202020204" pitchFamily="34" charset="0"/>
              </a:endParaRPr>
            </a:p>
          </p:txBody>
        </p:sp>
        <p:sp>
          <p:nvSpPr>
            <p:cNvPr id="42" name="Text Box 40"/>
            <p:cNvSpPr txBox="1">
              <a:spLocks noChangeArrowheads="1"/>
            </p:cNvSpPr>
            <p:nvPr/>
          </p:nvSpPr>
          <p:spPr bwMode="auto">
            <a:xfrm>
              <a:off x="4308" y="1788"/>
              <a:ext cx="576" cy="300"/>
            </a:xfrm>
            <a:prstGeom prst="rect">
              <a:avLst/>
            </a:prstGeom>
            <a:grpFill/>
            <a:ln>
              <a:noFill/>
            </a:ln>
            <a:effectLst/>
            <a:extLs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cs typeface="Arial" panose="020B0604020202020204" pitchFamily="34" charset="0"/>
                </a:rPr>
                <a:t>x</a:t>
              </a:r>
              <a:r>
                <a:rPr lang="en-US" altLang="zh-CN" sz="2000" baseline="-25000">
                  <a:cs typeface="Arial" panose="020B0604020202020204" pitchFamily="34" charset="0"/>
                </a:rPr>
                <a:t>2</a:t>
              </a:r>
              <a:r>
                <a:rPr lang="en-US" altLang="zh-CN" sz="2000">
                  <a:cs typeface="Arial" panose="020B0604020202020204" pitchFamily="34" charset="0"/>
                </a:rPr>
                <a:t>=4</a:t>
              </a:r>
              <a:endParaRPr lang="en-US" altLang="zh-CN" sz="2000">
                <a:cs typeface="Arial" panose="020B0604020202020204" pitchFamily="34" charset="0"/>
              </a:endParaRPr>
            </a:p>
          </p:txBody>
        </p:sp>
        <p:sp>
          <p:nvSpPr>
            <p:cNvPr id="43" name="Text Box 41"/>
            <p:cNvSpPr txBox="1">
              <a:spLocks noChangeArrowheads="1"/>
            </p:cNvSpPr>
            <p:nvPr/>
          </p:nvSpPr>
          <p:spPr bwMode="auto">
            <a:xfrm>
              <a:off x="4944" y="1679"/>
              <a:ext cx="576" cy="300"/>
            </a:xfrm>
            <a:prstGeom prst="rect">
              <a:avLst/>
            </a:prstGeom>
            <a:grpFill/>
            <a:ln>
              <a:noFill/>
            </a:ln>
            <a:effectLst/>
            <a:extLs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cs typeface="Arial" panose="020B0604020202020204" pitchFamily="34" charset="0"/>
                </a:rPr>
                <a:t>x</a:t>
              </a:r>
              <a:r>
                <a:rPr lang="en-US" altLang="zh-CN" sz="2000" baseline="-25000">
                  <a:cs typeface="Arial" panose="020B0604020202020204" pitchFamily="34" charset="0"/>
                </a:rPr>
                <a:t>2</a:t>
              </a:r>
              <a:r>
                <a:rPr lang="en-US" altLang="zh-CN" sz="2000">
                  <a:cs typeface="Arial" panose="020B0604020202020204" pitchFamily="34" charset="0"/>
                </a:rPr>
                <a:t>=4</a:t>
              </a:r>
              <a:endParaRPr lang="en-US" altLang="zh-CN" sz="2000">
                <a:cs typeface="Arial" panose="020B0604020202020204" pitchFamily="34" charset="0"/>
              </a:endParaRPr>
            </a:p>
          </p:txBody>
        </p:sp>
        <p:sp>
          <p:nvSpPr>
            <p:cNvPr id="44" name="Text Box 42"/>
            <p:cNvSpPr txBox="1">
              <a:spLocks noChangeArrowheads="1"/>
            </p:cNvSpPr>
            <p:nvPr/>
          </p:nvSpPr>
          <p:spPr bwMode="auto">
            <a:xfrm>
              <a:off x="2490" y="868"/>
              <a:ext cx="576" cy="300"/>
            </a:xfrm>
            <a:prstGeom prst="rect">
              <a:avLst/>
            </a:prstGeom>
            <a:grpFill/>
            <a:ln>
              <a:noFill/>
            </a:ln>
            <a:effectLst/>
            <a:extLs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dirty="0">
                  <a:cs typeface="Arial" panose="020B0604020202020204" pitchFamily="34" charset="0"/>
                </a:rPr>
                <a:t>x</a:t>
              </a:r>
              <a:r>
                <a:rPr kumimoji="1" lang="en-US" altLang="zh-CN" sz="2000" baseline="-25000" dirty="0">
                  <a:cs typeface="Arial" panose="020B0604020202020204" pitchFamily="34" charset="0"/>
                </a:rPr>
                <a:t>1</a:t>
              </a:r>
              <a:r>
                <a:rPr kumimoji="1" lang="en-US" altLang="zh-CN" sz="2000" dirty="0">
                  <a:cs typeface="Arial" panose="020B0604020202020204" pitchFamily="34" charset="0"/>
                </a:rPr>
                <a:t>=1</a:t>
              </a:r>
              <a:endParaRPr kumimoji="1" lang="en-US" altLang="zh-CN" sz="2000" dirty="0">
                <a:cs typeface="Arial" panose="020B0604020202020204" pitchFamily="34" charset="0"/>
              </a:endParaRPr>
            </a:p>
          </p:txBody>
        </p:sp>
        <p:sp>
          <p:nvSpPr>
            <p:cNvPr id="45" name="Text Box 43"/>
            <p:cNvSpPr txBox="1">
              <a:spLocks noChangeArrowheads="1"/>
            </p:cNvSpPr>
            <p:nvPr/>
          </p:nvSpPr>
          <p:spPr bwMode="auto">
            <a:xfrm>
              <a:off x="3251" y="958"/>
              <a:ext cx="577" cy="300"/>
            </a:xfrm>
            <a:prstGeom prst="rect">
              <a:avLst/>
            </a:prstGeom>
            <a:grpFill/>
            <a:ln>
              <a:noFill/>
            </a:ln>
            <a:effectLst/>
            <a:extLs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dirty="0">
                  <a:cs typeface="Arial" panose="020B0604020202020204" pitchFamily="34" charset="0"/>
                </a:rPr>
                <a:t>x</a:t>
              </a:r>
              <a:r>
                <a:rPr kumimoji="1" lang="en-US" altLang="zh-CN" sz="2000" baseline="-25000" dirty="0">
                  <a:cs typeface="Arial" panose="020B0604020202020204" pitchFamily="34" charset="0"/>
                </a:rPr>
                <a:t>1</a:t>
              </a:r>
              <a:r>
                <a:rPr kumimoji="1" lang="en-US" altLang="zh-CN" sz="2000" dirty="0">
                  <a:cs typeface="Arial" panose="020B0604020202020204" pitchFamily="34" charset="0"/>
                </a:rPr>
                <a:t>=2</a:t>
              </a:r>
              <a:endParaRPr kumimoji="1" lang="en-US" altLang="zh-CN" sz="2000" dirty="0">
                <a:cs typeface="Arial" panose="020B0604020202020204" pitchFamily="34" charset="0"/>
              </a:endParaRPr>
            </a:p>
          </p:txBody>
        </p:sp>
        <p:sp>
          <p:nvSpPr>
            <p:cNvPr id="46" name="Text Box 44"/>
            <p:cNvSpPr txBox="1">
              <a:spLocks noChangeArrowheads="1"/>
            </p:cNvSpPr>
            <p:nvPr/>
          </p:nvSpPr>
          <p:spPr bwMode="auto">
            <a:xfrm>
              <a:off x="4068" y="972"/>
              <a:ext cx="575" cy="300"/>
            </a:xfrm>
            <a:prstGeom prst="rect">
              <a:avLst/>
            </a:prstGeom>
            <a:grpFill/>
            <a:ln>
              <a:noFill/>
            </a:ln>
            <a:effectLst/>
            <a:extLs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a:cs typeface="Arial" panose="020B0604020202020204" pitchFamily="34" charset="0"/>
                </a:rPr>
                <a:t>x</a:t>
              </a:r>
              <a:r>
                <a:rPr kumimoji="1" lang="en-US" altLang="zh-CN" sz="2000" baseline="-25000">
                  <a:cs typeface="Arial" panose="020B0604020202020204" pitchFamily="34" charset="0"/>
                </a:rPr>
                <a:t>1</a:t>
              </a:r>
              <a:r>
                <a:rPr kumimoji="1" lang="en-US" altLang="zh-CN" sz="2000">
                  <a:cs typeface="Arial" panose="020B0604020202020204" pitchFamily="34" charset="0"/>
                </a:rPr>
                <a:t>=3</a:t>
              </a:r>
              <a:endParaRPr kumimoji="1" lang="en-US" altLang="zh-CN" sz="2000">
                <a:cs typeface="Arial" panose="020B0604020202020204" pitchFamily="34" charset="0"/>
              </a:endParaRPr>
            </a:p>
          </p:txBody>
        </p:sp>
        <p:sp>
          <p:nvSpPr>
            <p:cNvPr id="47" name="Text Box 45"/>
            <p:cNvSpPr txBox="1">
              <a:spLocks noChangeArrowheads="1"/>
            </p:cNvSpPr>
            <p:nvPr/>
          </p:nvSpPr>
          <p:spPr bwMode="auto">
            <a:xfrm>
              <a:off x="4836" y="874"/>
              <a:ext cx="576" cy="300"/>
            </a:xfrm>
            <a:prstGeom prst="rect">
              <a:avLst/>
            </a:prstGeom>
            <a:grpFill/>
            <a:ln>
              <a:noFill/>
            </a:ln>
            <a:effectLst/>
            <a:extLs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dirty="0">
                  <a:cs typeface="Arial" panose="020B0604020202020204" pitchFamily="34" charset="0"/>
                </a:rPr>
                <a:t>x</a:t>
              </a:r>
              <a:r>
                <a:rPr kumimoji="1" lang="en-US" altLang="zh-CN" sz="2000" baseline="-25000" dirty="0">
                  <a:cs typeface="Arial" panose="020B0604020202020204" pitchFamily="34" charset="0"/>
                </a:rPr>
                <a:t>1</a:t>
              </a:r>
              <a:r>
                <a:rPr kumimoji="1" lang="en-US" altLang="zh-CN" sz="2000" dirty="0">
                  <a:cs typeface="Arial" panose="020B0604020202020204" pitchFamily="34" charset="0"/>
                </a:rPr>
                <a:t>=4</a:t>
              </a:r>
              <a:endParaRPr kumimoji="1" lang="en-US" altLang="zh-CN" sz="2000" dirty="0">
                <a:cs typeface="Arial" panose="020B0604020202020204" pitchFamily="34" charset="0"/>
              </a:endParaRPr>
            </a:p>
          </p:txBody>
        </p:sp>
        <p:sp>
          <p:nvSpPr>
            <p:cNvPr id="48" name="Text Box 46"/>
            <p:cNvSpPr txBox="1">
              <a:spLocks noChangeArrowheads="1"/>
            </p:cNvSpPr>
            <p:nvPr/>
          </p:nvSpPr>
          <p:spPr bwMode="auto">
            <a:xfrm>
              <a:off x="1416" y="2508"/>
              <a:ext cx="588" cy="300"/>
            </a:xfrm>
            <a:prstGeom prst="rect">
              <a:avLst/>
            </a:prstGeom>
            <a:grpFill/>
            <a:ln>
              <a:noFill/>
            </a:ln>
            <a:effectLst/>
            <a:extLs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a:cs typeface="Arial" panose="020B0604020202020204" pitchFamily="34" charset="0"/>
                </a:rPr>
                <a:t>x</a:t>
              </a:r>
              <a:r>
                <a:rPr kumimoji="1" lang="en-US" altLang="zh-CN" sz="2000" baseline="-25000">
                  <a:cs typeface="Arial" panose="020B0604020202020204" pitchFamily="34" charset="0"/>
                </a:rPr>
                <a:t>3</a:t>
              </a:r>
              <a:r>
                <a:rPr kumimoji="1" lang="en-US" altLang="zh-CN" sz="2000">
                  <a:cs typeface="Arial" panose="020B0604020202020204" pitchFamily="34" charset="0"/>
                </a:rPr>
                <a:t>=3</a:t>
              </a:r>
              <a:endParaRPr kumimoji="1" lang="en-US" altLang="zh-CN" sz="2000">
                <a:cs typeface="Arial" panose="020B0604020202020204" pitchFamily="34" charset="0"/>
              </a:endParaRPr>
            </a:p>
          </p:txBody>
        </p:sp>
        <p:sp>
          <p:nvSpPr>
            <p:cNvPr id="49" name="Text Box 47"/>
            <p:cNvSpPr txBox="1">
              <a:spLocks noChangeArrowheads="1"/>
            </p:cNvSpPr>
            <p:nvPr/>
          </p:nvSpPr>
          <p:spPr bwMode="auto">
            <a:xfrm>
              <a:off x="2111" y="2484"/>
              <a:ext cx="577" cy="300"/>
            </a:xfrm>
            <a:prstGeom prst="rect">
              <a:avLst/>
            </a:prstGeom>
            <a:grpFill/>
            <a:ln>
              <a:noFill/>
            </a:ln>
            <a:effectLst/>
            <a:extLs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cs typeface="Arial" panose="020B0604020202020204" pitchFamily="34" charset="0"/>
                </a:rPr>
                <a:t>x</a:t>
              </a:r>
              <a:r>
                <a:rPr lang="en-US" altLang="zh-CN" sz="2000" baseline="-25000">
                  <a:cs typeface="Arial" panose="020B0604020202020204" pitchFamily="34" charset="0"/>
                </a:rPr>
                <a:t>3</a:t>
              </a:r>
              <a:r>
                <a:rPr lang="en-US" altLang="zh-CN" sz="2000">
                  <a:cs typeface="Arial" panose="020B0604020202020204" pitchFamily="34" charset="0"/>
                </a:rPr>
                <a:t>=4</a:t>
              </a:r>
              <a:endParaRPr lang="en-US" altLang="zh-CN" sz="2000">
                <a:cs typeface="Arial" panose="020B0604020202020204" pitchFamily="34" charset="0"/>
              </a:endParaRPr>
            </a:p>
          </p:txBody>
        </p:sp>
        <p:sp>
          <p:nvSpPr>
            <p:cNvPr id="50" name="Text Box 48"/>
            <p:cNvSpPr txBox="1">
              <a:spLocks noChangeArrowheads="1"/>
            </p:cNvSpPr>
            <p:nvPr/>
          </p:nvSpPr>
          <p:spPr bwMode="auto">
            <a:xfrm>
              <a:off x="2724" y="2580"/>
              <a:ext cx="576" cy="300"/>
            </a:xfrm>
            <a:prstGeom prst="rect">
              <a:avLst/>
            </a:prstGeom>
            <a:grpFill/>
            <a:ln>
              <a:noFill/>
            </a:ln>
            <a:effectLst/>
            <a:extLs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cs typeface="Arial" panose="020B0604020202020204" pitchFamily="34" charset="0"/>
                </a:rPr>
                <a:t>x</a:t>
              </a:r>
              <a:r>
                <a:rPr lang="en-US" altLang="zh-CN" sz="2000" baseline="-25000">
                  <a:cs typeface="Arial" panose="020B0604020202020204" pitchFamily="34" charset="0"/>
                </a:rPr>
                <a:t>3</a:t>
              </a:r>
              <a:r>
                <a:rPr lang="en-US" altLang="zh-CN" sz="2000">
                  <a:cs typeface="Arial" panose="020B0604020202020204" pitchFamily="34" charset="0"/>
                </a:rPr>
                <a:t>=4</a:t>
              </a:r>
              <a:endParaRPr lang="en-US" altLang="zh-CN" sz="2000">
                <a:cs typeface="Arial" panose="020B0604020202020204" pitchFamily="34" charset="0"/>
              </a:endParaRPr>
            </a:p>
          </p:txBody>
        </p:sp>
        <p:sp>
          <p:nvSpPr>
            <p:cNvPr id="51" name="Text Box 49"/>
            <p:cNvSpPr txBox="1">
              <a:spLocks noChangeArrowheads="1"/>
            </p:cNvSpPr>
            <p:nvPr/>
          </p:nvSpPr>
          <p:spPr bwMode="auto">
            <a:xfrm>
              <a:off x="3329" y="2583"/>
              <a:ext cx="576" cy="300"/>
            </a:xfrm>
            <a:prstGeom prst="rect">
              <a:avLst/>
            </a:prstGeom>
            <a:grpFill/>
            <a:ln>
              <a:noFill/>
            </a:ln>
            <a:effectLst/>
            <a:extLs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3</a:t>
              </a:r>
              <a:r>
                <a:rPr lang="en-US" altLang="zh-CN" sz="2000" dirty="0">
                  <a:cs typeface="Arial" panose="020B0604020202020204" pitchFamily="34" charset="0"/>
                </a:rPr>
                <a:t>=4</a:t>
              </a:r>
              <a:endParaRPr lang="en-US" altLang="zh-CN" sz="2000" dirty="0">
                <a:cs typeface="Arial" panose="020B0604020202020204" pitchFamily="34" charset="0"/>
              </a:endParaRPr>
            </a:p>
          </p:txBody>
        </p:sp>
        <p:sp>
          <p:nvSpPr>
            <p:cNvPr id="52" name="Text Box 50"/>
            <p:cNvSpPr txBox="1">
              <a:spLocks noChangeArrowheads="1"/>
            </p:cNvSpPr>
            <p:nvPr/>
          </p:nvSpPr>
          <p:spPr bwMode="auto">
            <a:xfrm>
              <a:off x="1224" y="3504"/>
              <a:ext cx="575" cy="300"/>
            </a:xfrm>
            <a:prstGeom prst="rect">
              <a:avLst/>
            </a:prstGeom>
            <a:grpFill/>
            <a:ln>
              <a:noFill/>
            </a:ln>
            <a:effectLst/>
            <a:extLs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cs typeface="Arial" panose="020B0604020202020204" pitchFamily="34" charset="0"/>
                </a:rPr>
                <a:t>x</a:t>
              </a:r>
              <a:r>
                <a:rPr lang="en-US" altLang="zh-CN" sz="2000" baseline="-25000">
                  <a:cs typeface="Arial" panose="020B0604020202020204" pitchFamily="34" charset="0"/>
                </a:rPr>
                <a:t>4</a:t>
              </a:r>
              <a:r>
                <a:rPr lang="en-US" altLang="zh-CN" sz="2000">
                  <a:cs typeface="Arial" panose="020B0604020202020204" pitchFamily="34" charset="0"/>
                </a:rPr>
                <a:t>=4</a:t>
              </a:r>
              <a:endParaRPr lang="en-US" altLang="zh-CN" sz="2000">
                <a:cs typeface="Arial" panose="020B0604020202020204" pitchFamily="34" charset="0"/>
              </a:endParaRPr>
            </a:p>
          </p:txBody>
        </p:sp>
      </p:grpSp>
      <p:sp>
        <p:nvSpPr>
          <p:cNvPr id="55" name="Line 58"/>
          <p:cNvSpPr>
            <a:spLocks noChangeShapeType="1"/>
          </p:cNvSpPr>
          <p:nvPr/>
        </p:nvSpPr>
        <p:spPr bwMode="auto">
          <a:xfrm flipH="1">
            <a:off x="5672409" y="1827334"/>
            <a:ext cx="1026984" cy="663555"/>
          </a:xfrm>
          <a:prstGeom prst="line">
            <a:avLst/>
          </a:prstGeom>
          <a:noFill/>
          <a:ln w="28575">
            <a:solidFill>
              <a:srgbClr val="FF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6" name="Line 59"/>
          <p:cNvSpPr>
            <a:spLocks noChangeShapeType="1"/>
          </p:cNvSpPr>
          <p:nvPr/>
        </p:nvSpPr>
        <p:spPr bwMode="auto">
          <a:xfrm flipH="1">
            <a:off x="4662623" y="2894794"/>
            <a:ext cx="977672" cy="764678"/>
          </a:xfrm>
          <a:prstGeom prst="line">
            <a:avLst/>
          </a:prstGeom>
          <a:noFill/>
          <a:ln w="28575">
            <a:solidFill>
              <a:srgbClr val="FF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7" name="Line 60"/>
          <p:cNvSpPr>
            <a:spLocks noChangeShapeType="1"/>
          </p:cNvSpPr>
          <p:nvPr/>
        </p:nvSpPr>
        <p:spPr bwMode="auto">
          <a:xfrm flipH="1">
            <a:off x="4234173" y="4080207"/>
            <a:ext cx="403030" cy="828313"/>
          </a:xfrm>
          <a:prstGeom prst="line">
            <a:avLst/>
          </a:prstGeom>
          <a:noFill/>
          <a:ln w="28575">
            <a:solidFill>
              <a:srgbClr val="FF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8" name="Line 63"/>
          <p:cNvSpPr>
            <a:spLocks noChangeShapeType="1"/>
          </p:cNvSpPr>
          <p:nvPr/>
        </p:nvSpPr>
        <p:spPr bwMode="auto">
          <a:xfrm flipH="1">
            <a:off x="4234173" y="5311264"/>
            <a:ext cx="0" cy="716887"/>
          </a:xfrm>
          <a:prstGeom prst="line">
            <a:avLst/>
          </a:prstGeom>
          <a:noFill/>
          <a:ln w="28575">
            <a:solidFill>
              <a:srgbClr val="FF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64" name="圆角矩形标注 63"/>
          <p:cNvSpPr/>
          <p:nvPr/>
        </p:nvSpPr>
        <p:spPr>
          <a:xfrm>
            <a:off x="7516332" y="4476600"/>
            <a:ext cx="3628576" cy="839335"/>
          </a:xfrm>
          <a:prstGeom prst="wedgeRoundRectCallout">
            <a:avLst>
              <a:gd name="adj1" fmla="val -39522"/>
              <a:gd name="adj2" fmla="val -75606"/>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50000"/>
              </a:spcBef>
            </a:pPr>
            <a:r>
              <a:rPr kumimoji="1" lang="zh-CN" altLang="en-US" sz="2000" dirty="0">
                <a:solidFill>
                  <a:schemeClr val="tx1"/>
                </a:solidFill>
                <a:latin typeface="幼圆" panose="02010509060101010101" pitchFamily="49" charset="-122"/>
                <a:ea typeface="幼圆" panose="02010509060101010101" pitchFamily="49" charset="-122"/>
              </a:rPr>
              <a:t>从根结点到</a:t>
            </a:r>
            <a:r>
              <a:rPr kumimoji="1" lang="zh-CN" altLang="en-US" sz="2000" dirty="0">
                <a:solidFill>
                  <a:srgbClr val="FF0000"/>
                </a:solidFill>
                <a:latin typeface="幼圆" panose="02010509060101010101" pitchFamily="49" charset="-122"/>
                <a:ea typeface="幼圆" panose="02010509060101010101" pitchFamily="49" charset="-122"/>
              </a:rPr>
              <a:t>任何结点</a:t>
            </a:r>
            <a:r>
              <a:rPr kumimoji="1" lang="zh-CN" altLang="en-US" sz="2000" dirty="0">
                <a:solidFill>
                  <a:schemeClr val="tx1"/>
                </a:solidFill>
                <a:latin typeface="幼圆" panose="02010509060101010101" pitchFamily="49" charset="-122"/>
                <a:ea typeface="幼圆" panose="02010509060101010101" pitchFamily="49" charset="-122"/>
              </a:rPr>
              <a:t>的一条路径确定解空间中的一个元组 </a:t>
            </a:r>
            <a:endParaRPr kumimoji="1" lang="zh-CN" altLang="en-US" sz="2000" dirty="0">
              <a:solidFill>
                <a:schemeClr val="tx1"/>
              </a:solidFill>
              <a:latin typeface="幼圆" panose="02010509060101010101" pitchFamily="49" charset="-122"/>
              <a:ea typeface="幼圆" panose="02010509060101010101" pitchFamily="49" charset="-122"/>
            </a:endParaRPr>
          </a:p>
        </p:txBody>
      </p:sp>
      <p:sp>
        <p:nvSpPr>
          <p:cNvPr id="65" name="圆角矩形标注 64"/>
          <p:cNvSpPr/>
          <p:nvPr/>
        </p:nvSpPr>
        <p:spPr>
          <a:xfrm>
            <a:off x="2356874" y="3547240"/>
            <a:ext cx="1188156" cy="1887533"/>
          </a:xfrm>
          <a:prstGeom prst="wedgeRoundRectCallout">
            <a:avLst>
              <a:gd name="adj1" fmla="val 80733"/>
              <a:gd name="adj2" fmla="val 41344"/>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2000" dirty="0" smtClean="0">
                <a:solidFill>
                  <a:schemeClr val="tx1"/>
                </a:solidFill>
                <a:latin typeface="Arial" panose="020B0604020202020204" pitchFamily="34" charset="0"/>
                <a:ea typeface="幼圆" panose="02010509060101010101" pitchFamily="49" charset="-122"/>
                <a:cs typeface="Arial" panose="020B0604020202020204" pitchFamily="34" charset="0"/>
              </a:rPr>
              <a:t>空向量</a:t>
            </a:r>
            <a:endParaRPr kumimoji="1" lang="en-US" altLang="zh-CN" sz="2000" dirty="0" smtClean="0">
              <a:solidFill>
                <a:schemeClr val="tx1"/>
              </a:solidFill>
              <a:latin typeface="Arial" panose="020B0604020202020204" pitchFamily="34" charset="0"/>
              <a:ea typeface="幼圆" panose="02010509060101010101" pitchFamily="49" charset="-122"/>
              <a:cs typeface="Arial" panose="020B0604020202020204" pitchFamily="34" charset="0"/>
            </a:endParaRPr>
          </a:p>
          <a:p>
            <a:r>
              <a:rPr kumimoji="1" lang="en-US" altLang="zh-CN" sz="2000" dirty="0" smtClean="0">
                <a:solidFill>
                  <a:schemeClr val="tx1"/>
                </a:solidFill>
                <a:latin typeface="Arial" panose="020B0604020202020204" pitchFamily="34" charset="0"/>
                <a:ea typeface="幼圆" panose="02010509060101010101" pitchFamily="49" charset="-122"/>
                <a:cs typeface="Arial" panose="020B0604020202020204" pitchFamily="34" charset="0"/>
              </a:rPr>
              <a:t>(1)</a:t>
            </a:r>
            <a:endParaRPr kumimoji="1" lang="en-US" altLang="zh-CN" sz="2000" dirty="0" smtClean="0">
              <a:solidFill>
                <a:schemeClr val="tx1"/>
              </a:solidFill>
              <a:latin typeface="Arial" panose="020B0604020202020204" pitchFamily="34" charset="0"/>
              <a:ea typeface="幼圆" panose="02010509060101010101" pitchFamily="49" charset="-122"/>
              <a:cs typeface="Arial" panose="020B0604020202020204" pitchFamily="34" charset="0"/>
            </a:endParaRPr>
          </a:p>
          <a:p>
            <a:r>
              <a:rPr kumimoji="1" lang="en-US" altLang="zh-CN" sz="2000" dirty="0" smtClean="0">
                <a:solidFill>
                  <a:schemeClr val="tx1"/>
                </a:solidFill>
                <a:latin typeface="Arial" panose="020B0604020202020204" pitchFamily="34" charset="0"/>
                <a:ea typeface="幼圆" panose="02010509060101010101" pitchFamily="49" charset="-122"/>
                <a:cs typeface="Arial" panose="020B0604020202020204" pitchFamily="34" charset="0"/>
              </a:rPr>
              <a:t>(1,2)</a:t>
            </a:r>
            <a:endParaRPr kumimoji="1" lang="en-US" altLang="zh-CN" sz="2000" dirty="0" smtClean="0">
              <a:solidFill>
                <a:schemeClr val="tx1"/>
              </a:solidFill>
              <a:latin typeface="Arial" panose="020B0604020202020204" pitchFamily="34" charset="0"/>
              <a:ea typeface="幼圆" panose="02010509060101010101" pitchFamily="49" charset="-122"/>
              <a:cs typeface="Arial" panose="020B0604020202020204" pitchFamily="34" charset="0"/>
            </a:endParaRPr>
          </a:p>
          <a:p>
            <a:r>
              <a:rPr kumimoji="1" lang="en-US" altLang="zh-CN" sz="2000" dirty="0" smtClean="0">
                <a:solidFill>
                  <a:schemeClr val="tx1"/>
                </a:solidFill>
                <a:latin typeface="Arial" panose="020B0604020202020204" pitchFamily="34" charset="0"/>
                <a:ea typeface="幼圆" panose="02010509060101010101" pitchFamily="49" charset="-122"/>
                <a:cs typeface="Arial" panose="020B0604020202020204" pitchFamily="34" charset="0"/>
              </a:rPr>
              <a:t>(1,2,3)</a:t>
            </a:r>
            <a:endParaRPr kumimoji="1" lang="en-US" altLang="zh-CN" sz="2000" dirty="0" smtClean="0">
              <a:solidFill>
                <a:schemeClr val="tx1"/>
              </a:solidFill>
              <a:latin typeface="Arial" panose="020B0604020202020204" pitchFamily="34" charset="0"/>
              <a:ea typeface="幼圆" panose="02010509060101010101" pitchFamily="49" charset="-122"/>
              <a:cs typeface="Arial" panose="020B0604020202020204" pitchFamily="34" charset="0"/>
            </a:endParaRPr>
          </a:p>
          <a:p>
            <a:r>
              <a:rPr kumimoji="1" lang="en-US" altLang="zh-CN" sz="2000" dirty="0" smtClean="0">
                <a:solidFill>
                  <a:schemeClr val="tx1"/>
                </a:solidFill>
                <a:latin typeface="Arial" panose="020B0604020202020204" pitchFamily="34" charset="0"/>
                <a:ea typeface="幼圆" panose="02010509060101010101" pitchFamily="49" charset="-122"/>
                <a:cs typeface="Arial" panose="020B0604020202020204" pitchFamily="34" charset="0"/>
              </a:rPr>
              <a:t>(1,2,3,4)</a:t>
            </a:r>
            <a:endParaRPr kumimoji="1" lang="en-US" altLang="zh-CN" sz="2000" dirty="0" smtClean="0">
              <a:solidFill>
                <a:schemeClr val="tx1"/>
              </a:solidFill>
              <a:latin typeface="Arial" panose="020B0604020202020204" pitchFamily="34" charset="0"/>
              <a:ea typeface="幼圆" panose="02010509060101010101" pitchFamily="49"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5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6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6" grpId="0" animBg="1"/>
      <p:bldP spid="57" grpId="0" animBg="1"/>
      <p:bldP spid="58" grpId="0" animBg="1"/>
      <p:bldP spid="64" grpId="0" animBg="1"/>
      <p:bldP spid="6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idx="1"/>
          </p:nvPr>
        </p:nvSpPr>
        <p:spPr>
          <a:xfrm>
            <a:off x="713837" y="1973535"/>
            <a:ext cx="10657184" cy="4104456"/>
          </a:xfrm>
        </p:spPr>
        <p:txBody>
          <a:bodyPr>
            <a:normAutofit/>
          </a:bodyPr>
          <a:lstStyle/>
          <a:p>
            <a:pPr>
              <a:lnSpc>
                <a:spcPct val="100000"/>
              </a:lnSpc>
              <a:spcBef>
                <a:spcPts val="600"/>
              </a:spcBef>
            </a:pPr>
            <a:r>
              <a:rPr kumimoji="1" lang="zh-CN" altLang="en-US" dirty="0"/>
              <a:t>静态</a:t>
            </a:r>
            <a:r>
              <a:rPr kumimoji="1" lang="zh-CN" altLang="en-US" dirty="0" smtClean="0"/>
              <a:t>树</a:t>
            </a:r>
            <a:r>
              <a:rPr kumimoji="1" lang="en-US" altLang="zh-CN" dirty="0" smtClean="0"/>
              <a:t>: </a:t>
            </a:r>
            <a:r>
              <a:rPr kumimoji="1" lang="zh-CN" altLang="en-US" dirty="0" smtClean="0"/>
              <a:t>即解空间树，树结构</a:t>
            </a:r>
            <a:r>
              <a:rPr kumimoji="1" lang="zh-CN" altLang="en-US" dirty="0"/>
              <a:t>与所要解决的问题实例无关。</a:t>
            </a:r>
            <a:endParaRPr kumimoji="1" lang="zh-CN" altLang="en-US" dirty="0"/>
          </a:p>
          <a:p>
            <a:pPr>
              <a:lnSpc>
                <a:spcPct val="100000"/>
              </a:lnSpc>
              <a:spcBef>
                <a:spcPts val="600"/>
              </a:spcBef>
            </a:pPr>
            <a:r>
              <a:rPr kumimoji="1" lang="zh-CN" altLang="en-US" dirty="0"/>
              <a:t>动态</a:t>
            </a:r>
            <a:r>
              <a:rPr kumimoji="1" lang="zh-CN" altLang="en-US" dirty="0" smtClean="0"/>
              <a:t>树</a:t>
            </a:r>
            <a:r>
              <a:rPr kumimoji="1" lang="en-US" altLang="zh-CN" dirty="0" smtClean="0"/>
              <a:t>: </a:t>
            </a:r>
            <a:r>
              <a:rPr kumimoji="1" lang="zh-CN" altLang="en-US" dirty="0" smtClean="0"/>
              <a:t>树结构与</a:t>
            </a:r>
            <a:r>
              <a:rPr kumimoji="1" lang="zh-CN" altLang="en-US" dirty="0"/>
              <a:t>实例</a:t>
            </a:r>
            <a:r>
              <a:rPr kumimoji="1" lang="zh-CN" altLang="en-US" dirty="0" smtClean="0"/>
              <a:t>相关</a:t>
            </a:r>
            <a:r>
              <a:rPr kumimoji="1" lang="en-US" altLang="zh-CN" dirty="0" smtClean="0"/>
              <a:t>, </a:t>
            </a:r>
            <a:r>
              <a:rPr kumimoji="1" lang="zh-CN" altLang="en-US" dirty="0"/>
              <a:t>在求解过程</a:t>
            </a:r>
            <a:r>
              <a:rPr kumimoji="1" lang="zh-CN" altLang="en-US" dirty="0" smtClean="0"/>
              <a:t>中生成结点。</a:t>
            </a:r>
            <a:endParaRPr kumimoji="1" lang="en-US" altLang="zh-CN" dirty="0"/>
          </a:p>
          <a:p>
            <a:pPr lvl="1">
              <a:lnSpc>
                <a:spcPct val="100000"/>
              </a:lnSpc>
              <a:spcBef>
                <a:spcPts val="600"/>
              </a:spcBef>
            </a:pPr>
            <a:r>
              <a:rPr kumimoji="1" lang="zh-CN" altLang="en-US" sz="2800" dirty="0" smtClean="0"/>
              <a:t>活结点</a:t>
            </a:r>
            <a:r>
              <a:rPr kumimoji="1" lang="en-US" altLang="zh-CN" sz="2800" dirty="0" smtClean="0"/>
              <a:t>: </a:t>
            </a:r>
            <a:r>
              <a:rPr kumimoji="1" lang="zh-CN" altLang="en-US" sz="2800" dirty="0"/>
              <a:t>自己已经生成而</a:t>
            </a:r>
            <a:r>
              <a:rPr kumimoji="1" lang="zh-CN" altLang="en-US" sz="2800" dirty="0" smtClean="0"/>
              <a:t>其儿子</a:t>
            </a:r>
            <a:r>
              <a:rPr kumimoji="1" lang="zh-CN" altLang="en-US" sz="2800" dirty="0"/>
              <a:t>结点还没有全部生成的结点。</a:t>
            </a:r>
            <a:endParaRPr kumimoji="1" lang="en-US" altLang="zh-CN" sz="2800" dirty="0"/>
          </a:p>
          <a:p>
            <a:pPr lvl="1">
              <a:lnSpc>
                <a:spcPct val="100000"/>
              </a:lnSpc>
              <a:spcBef>
                <a:spcPts val="600"/>
              </a:spcBef>
            </a:pPr>
            <a:r>
              <a:rPr kumimoji="1" lang="en-US" altLang="zh-CN" sz="2800" dirty="0" smtClean="0"/>
              <a:t>E-</a:t>
            </a:r>
            <a:r>
              <a:rPr kumimoji="1" lang="zh-CN" altLang="en-US" sz="2800" dirty="0" smtClean="0"/>
              <a:t>结点</a:t>
            </a:r>
            <a:r>
              <a:rPr kumimoji="1" lang="en-US" altLang="zh-CN" sz="2800" dirty="0" smtClean="0"/>
              <a:t>(</a:t>
            </a:r>
            <a:r>
              <a:rPr kumimoji="1" lang="zh-CN" altLang="en-US" sz="2800" dirty="0"/>
              <a:t>正在扩展的结点</a:t>
            </a:r>
            <a:r>
              <a:rPr kumimoji="1" lang="en-US" altLang="zh-CN" sz="2800" dirty="0"/>
              <a:t>): </a:t>
            </a:r>
            <a:r>
              <a:rPr kumimoji="1" lang="zh-CN" altLang="en-US" sz="2800" dirty="0"/>
              <a:t>当前正在生成其儿子结点的活结点。</a:t>
            </a:r>
            <a:endParaRPr kumimoji="1" lang="en-US" altLang="zh-CN" sz="2800" dirty="0"/>
          </a:p>
          <a:p>
            <a:pPr lvl="1">
              <a:lnSpc>
                <a:spcPct val="100000"/>
              </a:lnSpc>
              <a:spcBef>
                <a:spcPts val="600"/>
              </a:spcBef>
            </a:pPr>
            <a:r>
              <a:rPr kumimoji="1" lang="zh-CN" altLang="en-US" sz="2800" dirty="0" smtClean="0"/>
              <a:t>死结点</a:t>
            </a:r>
            <a:r>
              <a:rPr kumimoji="1" lang="en-US" altLang="zh-CN" sz="2800" dirty="0" smtClean="0"/>
              <a:t>: </a:t>
            </a:r>
            <a:r>
              <a:rPr kumimoji="1" lang="zh-CN" altLang="en-US" sz="2800" dirty="0"/>
              <a:t>不再进一步扩展或者其儿子结点已全部生成的结点。</a:t>
            </a:r>
            <a:endParaRPr kumimoji="1" lang="zh-CN" altLang="en-US" sz="2800" dirty="0"/>
          </a:p>
        </p:txBody>
      </p:sp>
      <p:sp>
        <p:nvSpPr>
          <p:cNvPr id="5" name="Rectangle 2"/>
          <p:cNvSpPr>
            <a:spLocks noGrp="1" noChangeArrowheads="1"/>
          </p:cNvSpPr>
          <p:nvPr>
            <p:ph type="title"/>
          </p:nvPr>
        </p:nvSpPr>
        <p:spPr>
          <a:xfrm>
            <a:off x="748081" y="502133"/>
            <a:ext cx="8229600" cy="990600"/>
          </a:xfrm>
        </p:spPr>
        <p:txBody>
          <a:bodyPr/>
          <a:lstStyle/>
          <a:p>
            <a:pPr eaLnBrk="1" hangingPunct="1"/>
            <a:r>
              <a:rPr lang="zh-CN" altLang="en-US" dirty="0" smtClean="0"/>
              <a:t>动态树中的结点</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8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839416" y="332656"/>
            <a:ext cx="9299376" cy="1143000"/>
          </a:xfrm>
        </p:spPr>
        <p:txBody>
          <a:bodyPr/>
          <a:lstStyle/>
          <a:p>
            <a:pPr eaLnBrk="1" hangingPunct="1"/>
            <a:r>
              <a:rPr kumimoji="1" lang="zh-CN" altLang="en-US" dirty="0"/>
              <a:t>问题状态的生成</a:t>
            </a:r>
            <a:endParaRPr kumimoji="1" lang="zh-CN" altLang="en-US" dirty="0"/>
          </a:p>
        </p:txBody>
      </p:sp>
      <p:sp>
        <p:nvSpPr>
          <p:cNvPr id="26628" name="Text Box 4"/>
          <p:cNvSpPr>
            <a:spLocks noGrp="1" noChangeArrowheads="1"/>
          </p:cNvSpPr>
          <p:nvPr>
            <p:ph type="body" idx="1"/>
          </p:nvPr>
        </p:nvSpPr>
        <p:spPr>
          <a:xfrm>
            <a:off x="911424" y="1556792"/>
            <a:ext cx="9793088" cy="4648200"/>
          </a:xfrm>
          <a:noFill/>
        </p:spPr>
        <p:txBody>
          <a:bodyPr>
            <a:normAutofit/>
          </a:bodyPr>
          <a:lstStyle/>
          <a:p>
            <a:pPr eaLnBrk="1" hangingPunct="1">
              <a:spcBef>
                <a:spcPts val="0"/>
              </a:spcBef>
            </a:pPr>
            <a:r>
              <a:rPr kumimoji="1" lang="zh-CN" altLang="en-US" sz="2400" dirty="0"/>
              <a:t>第一种状态生成方法</a:t>
            </a:r>
            <a:endParaRPr kumimoji="1" lang="en-US" altLang="zh-CN" sz="2400" dirty="0"/>
          </a:p>
          <a:p>
            <a:pPr lvl="1">
              <a:spcBef>
                <a:spcPts val="0"/>
              </a:spcBef>
            </a:pPr>
            <a:r>
              <a:rPr kumimoji="1" lang="zh-CN" altLang="en-US" dirty="0"/>
              <a:t>当前的</a:t>
            </a:r>
            <a:r>
              <a:rPr kumimoji="1" lang="en-US" altLang="zh-CN" dirty="0"/>
              <a:t>E-</a:t>
            </a:r>
            <a:r>
              <a:rPr kumimoji="1" lang="zh-CN" altLang="en-US" dirty="0"/>
              <a:t>结点</a:t>
            </a:r>
            <a:r>
              <a:rPr kumimoji="1" lang="en-US" altLang="zh-CN" dirty="0"/>
              <a:t>R </a:t>
            </a:r>
            <a:r>
              <a:rPr kumimoji="1" lang="zh-CN" altLang="en-US" dirty="0"/>
              <a:t>一旦生成一个新的儿子结点</a:t>
            </a:r>
            <a:r>
              <a:rPr kumimoji="1" lang="en-US" altLang="zh-CN" dirty="0"/>
              <a:t>C, </a:t>
            </a:r>
            <a:r>
              <a:rPr kumimoji="1" lang="zh-CN" altLang="en-US" dirty="0"/>
              <a:t>这个</a:t>
            </a:r>
            <a:r>
              <a:rPr kumimoji="1" lang="en-US" altLang="zh-CN" dirty="0"/>
              <a:t>C</a:t>
            </a:r>
            <a:r>
              <a:rPr kumimoji="1" lang="zh-CN" altLang="en-US" dirty="0"/>
              <a:t>结点就变成一个新的</a:t>
            </a:r>
            <a:r>
              <a:rPr kumimoji="1" lang="en-US" altLang="zh-CN" dirty="0"/>
              <a:t>E-</a:t>
            </a:r>
            <a:r>
              <a:rPr kumimoji="1" lang="zh-CN" altLang="en-US" dirty="0"/>
              <a:t>结点</a:t>
            </a:r>
            <a:r>
              <a:rPr kumimoji="1" lang="en-US" altLang="zh-CN" dirty="0"/>
              <a:t>, </a:t>
            </a:r>
            <a:r>
              <a:rPr kumimoji="1" lang="zh-CN" altLang="en-US" dirty="0"/>
              <a:t>当检测完了子树</a:t>
            </a:r>
            <a:r>
              <a:rPr kumimoji="1" lang="en-US" altLang="zh-CN" dirty="0"/>
              <a:t>C</a:t>
            </a:r>
            <a:r>
              <a:rPr kumimoji="1" lang="zh-CN" altLang="en-US" dirty="0"/>
              <a:t>后</a:t>
            </a:r>
            <a:r>
              <a:rPr kumimoji="1" lang="en-US" altLang="zh-CN" dirty="0"/>
              <a:t>, R</a:t>
            </a:r>
            <a:r>
              <a:rPr kumimoji="1" lang="zh-CN" altLang="en-US" dirty="0"/>
              <a:t>结点就再次成为</a:t>
            </a:r>
            <a:r>
              <a:rPr kumimoji="1" lang="en-US" altLang="zh-CN" dirty="0"/>
              <a:t>E-</a:t>
            </a:r>
            <a:r>
              <a:rPr kumimoji="1" lang="zh-CN" altLang="en-US" dirty="0"/>
              <a:t>结点</a:t>
            </a:r>
            <a:r>
              <a:rPr kumimoji="1" lang="en-US" altLang="zh-CN" dirty="0"/>
              <a:t>, </a:t>
            </a:r>
            <a:r>
              <a:rPr kumimoji="1" lang="zh-CN" altLang="en-US" dirty="0"/>
              <a:t>生成下一个儿子结点。</a:t>
            </a:r>
            <a:endParaRPr kumimoji="1" lang="en-US" altLang="zh-CN" dirty="0"/>
          </a:p>
          <a:p>
            <a:pPr lvl="1">
              <a:spcBef>
                <a:spcPts val="0"/>
              </a:spcBef>
            </a:pPr>
            <a:r>
              <a:rPr kumimoji="1" lang="zh-CN" altLang="en-US" dirty="0"/>
              <a:t>该方法也称为</a:t>
            </a:r>
            <a:r>
              <a:rPr kumimoji="1" lang="zh-CN" altLang="en-US" dirty="0">
                <a:solidFill>
                  <a:srgbClr val="FF0000"/>
                </a:solidFill>
              </a:rPr>
              <a:t>深度</a:t>
            </a:r>
            <a:r>
              <a:rPr kumimoji="1" lang="zh-CN" altLang="en-US" dirty="0" smtClean="0">
                <a:solidFill>
                  <a:srgbClr val="FF0000"/>
                </a:solidFill>
              </a:rPr>
              <a:t>优先</a:t>
            </a:r>
            <a:r>
              <a:rPr kumimoji="1" lang="zh-CN" altLang="en-US" dirty="0" smtClean="0"/>
              <a:t>生成</a:t>
            </a:r>
            <a:r>
              <a:rPr kumimoji="1" lang="zh-CN" altLang="en-US" dirty="0"/>
              <a:t>法，对应</a:t>
            </a:r>
            <a:r>
              <a:rPr kumimoji="1" lang="zh-CN" altLang="en-US" dirty="0">
                <a:solidFill>
                  <a:srgbClr val="FF0000"/>
                </a:solidFill>
              </a:rPr>
              <a:t>回溯</a:t>
            </a:r>
            <a:r>
              <a:rPr kumimoji="1" lang="zh-CN" altLang="en-US" dirty="0"/>
              <a:t>法。</a:t>
            </a:r>
            <a:endParaRPr kumimoji="1" lang="zh-CN" altLang="en-US" dirty="0"/>
          </a:p>
          <a:p>
            <a:pPr eaLnBrk="1" hangingPunct="1">
              <a:spcBef>
                <a:spcPts val="0"/>
              </a:spcBef>
            </a:pPr>
            <a:r>
              <a:rPr kumimoji="1" lang="zh-CN" altLang="en-US" sz="2400" dirty="0"/>
              <a:t>第二种状态生成方法</a:t>
            </a:r>
            <a:r>
              <a:rPr kumimoji="1" lang="en-US" altLang="zh-CN" sz="2400" dirty="0"/>
              <a:t>:</a:t>
            </a:r>
            <a:endParaRPr kumimoji="1" lang="en-US" altLang="zh-CN" sz="2400" dirty="0"/>
          </a:p>
          <a:p>
            <a:pPr lvl="1">
              <a:spcBef>
                <a:spcPts val="0"/>
              </a:spcBef>
            </a:pPr>
            <a:r>
              <a:rPr kumimoji="1" lang="zh-CN" altLang="en-US" dirty="0"/>
              <a:t>一个</a:t>
            </a:r>
            <a:r>
              <a:rPr kumimoji="1" lang="en-US" altLang="zh-CN" dirty="0"/>
              <a:t>E-</a:t>
            </a:r>
            <a:r>
              <a:rPr kumimoji="1" lang="zh-CN" altLang="en-US" dirty="0"/>
              <a:t>结点一直保持到变成死结点为止。</a:t>
            </a:r>
            <a:endParaRPr kumimoji="1" lang="en-US" altLang="zh-CN" dirty="0"/>
          </a:p>
          <a:p>
            <a:pPr lvl="1">
              <a:spcBef>
                <a:spcPts val="0"/>
              </a:spcBef>
            </a:pPr>
            <a:r>
              <a:rPr kumimoji="1" lang="zh-CN" altLang="en-US" dirty="0"/>
              <a:t>当</a:t>
            </a:r>
            <a:r>
              <a:rPr kumimoji="1" lang="zh-CN" altLang="en-US" dirty="0" smtClean="0"/>
              <a:t>活结点用</a:t>
            </a:r>
            <a:r>
              <a:rPr kumimoji="1" lang="zh-CN" altLang="en-US" dirty="0"/>
              <a:t>队列保存时，该方法也称为</a:t>
            </a:r>
            <a:r>
              <a:rPr kumimoji="1" lang="zh-CN" altLang="en-US" dirty="0">
                <a:solidFill>
                  <a:srgbClr val="FF0000"/>
                </a:solidFill>
              </a:rPr>
              <a:t>宽度</a:t>
            </a:r>
            <a:r>
              <a:rPr kumimoji="1" lang="zh-CN" altLang="en-US" dirty="0" smtClean="0">
                <a:solidFill>
                  <a:srgbClr val="FF0000"/>
                </a:solidFill>
              </a:rPr>
              <a:t>优先</a:t>
            </a:r>
            <a:r>
              <a:rPr kumimoji="1" lang="zh-CN" altLang="en-US" dirty="0" smtClean="0"/>
              <a:t>生成</a:t>
            </a:r>
            <a:r>
              <a:rPr kumimoji="1" lang="zh-CN" altLang="en-US" dirty="0"/>
              <a:t>法，对应</a:t>
            </a:r>
            <a:r>
              <a:rPr kumimoji="1" lang="zh-CN" altLang="en-US" dirty="0" smtClean="0">
                <a:solidFill>
                  <a:srgbClr val="FF0000"/>
                </a:solidFill>
              </a:rPr>
              <a:t>分枝限界</a:t>
            </a:r>
            <a:r>
              <a:rPr kumimoji="1" lang="zh-CN" altLang="en-US" dirty="0"/>
              <a:t>法。</a:t>
            </a:r>
            <a:endParaRPr kumimoji="1" lang="en-US" altLang="zh-CN" dirty="0"/>
          </a:p>
          <a:p>
            <a:pPr lvl="1">
              <a:spcBef>
                <a:spcPts val="0"/>
              </a:spcBef>
            </a:pPr>
            <a:r>
              <a:rPr kumimoji="1" lang="zh-CN" altLang="en-US" dirty="0"/>
              <a:t>当</a:t>
            </a:r>
            <a:r>
              <a:rPr kumimoji="1" lang="zh-CN" altLang="en-US" dirty="0" smtClean="0"/>
              <a:t>活结点用</a:t>
            </a:r>
            <a:r>
              <a:rPr kumimoji="1" lang="zh-CN" altLang="en-US" dirty="0"/>
              <a:t>栈保存时，该方法也称为</a:t>
            </a:r>
            <a:r>
              <a:rPr kumimoji="1" lang="en-US" altLang="zh-CN" dirty="0"/>
              <a:t>D-</a:t>
            </a:r>
            <a:r>
              <a:rPr kumimoji="1" lang="zh-CN" altLang="en-US" dirty="0"/>
              <a:t>检索生成法</a:t>
            </a:r>
            <a:endParaRPr kumimoji="1"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62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662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662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6628">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26628">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6628">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662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autoUpdateAnimBg="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911424" y="457200"/>
            <a:ext cx="8229600" cy="1143000"/>
          </a:xfrm>
        </p:spPr>
        <p:txBody>
          <a:bodyPr/>
          <a:lstStyle/>
          <a:p>
            <a:pPr eaLnBrk="1" hangingPunct="1"/>
            <a:r>
              <a:rPr kumimoji="1" lang="zh-CN" altLang="en-US" dirty="0" smtClean="0"/>
              <a:t>回溯法</a:t>
            </a:r>
            <a:r>
              <a:rPr kumimoji="1" lang="zh-CN" altLang="en-US" dirty="0"/>
              <a:t>的设计思想</a:t>
            </a:r>
            <a:endParaRPr kumimoji="1" lang="zh-CN" altLang="en-US" dirty="0"/>
          </a:p>
        </p:txBody>
      </p:sp>
      <p:sp>
        <p:nvSpPr>
          <p:cNvPr id="32771" name="Rectangle 3"/>
          <p:cNvSpPr>
            <a:spLocks noGrp="1" noChangeArrowheads="1"/>
          </p:cNvSpPr>
          <p:nvPr>
            <p:ph type="body" idx="1"/>
          </p:nvPr>
        </p:nvSpPr>
        <p:spPr>
          <a:xfrm>
            <a:off x="911424" y="1683223"/>
            <a:ext cx="10427214" cy="4660776"/>
          </a:xfrm>
        </p:spPr>
        <p:txBody>
          <a:bodyPr>
            <a:normAutofit/>
          </a:bodyPr>
          <a:lstStyle/>
          <a:p>
            <a:pPr eaLnBrk="1" hangingPunct="1">
              <a:lnSpc>
                <a:spcPct val="100000"/>
              </a:lnSpc>
            </a:pPr>
            <a:r>
              <a:rPr kumimoji="1" lang="zh-CN" altLang="en-US" sz="2400" dirty="0"/>
              <a:t>针对</a:t>
            </a:r>
            <a:r>
              <a:rPr kumimoji="1" lang="zh-CN" altLang="en-US" sz="2400" dirty="0" smtClean="0"/>
              <a:t>问题定义解空间树结构：</a:t>
            </a:r>
            <a:r>
              <a:rPr kumimoji="1" lang="zh-CN" altLang="en-US" sz="2400" dirty="0"/>
              <a:t>元组、显式约束条件、隐式约束条件。 </a:t>
            </a:r>
            <a:endParaRPr kumimoji="1" lang="zh-CN" altLang="en-US" sz="2400" dirty="0"/>
          </a:p>
          <a:p>
            <a:pPr eaLnBrk="1" hangingPunct="1">
              <a:lnSpc>
                <a:spcPct val="100000"/>
              </a:lnSpc>
            </a:pPr>
            <a:r>
              <a:rPr kumimoji="1" lang="zh-CN" altLang="en-US" sz="2400" dirty="0" smtClean="0"/>
              <a:t>检验问题满足多米诺性质。</a:t>
            </a:r>
            <a:endParaRPr kumimoji="1" lang="zh-CN" altLang="en-US" sz="2400" dirty="0"/>
          </a:p>
          <a:p>
            <a:pPr eaLnBrk="1" hangingPunct="1">
              <a:lnSpc>
                <a:spcPct val="100000"/>
              </a:lnSpc>
            </a:pPr>
            <a:r>
              <a:rPr kumimoji="1" lang="zh-CN" altLang="en-US" sz="2400" dirty="0"/>
              <a:t>以深度优先方式搜索解空间树</a:t>
            </a:r>
            <a:r>
              <a:rPr kumimoji="1" lang="en-US" altLang="zh-CN" sz="2400" dirty="0"/>
              <a:t>, </a:t>
            </a:r>
            <a:r>
              <a:rPr kumimoji="1" lang="zh-CN" altLang="en-US" sz="2400" dirty="0" smtClean="0"/>
              <a:t>在</a:t>
            </a:r>
            <a:r>
              <a:rPr kumimoji="1" lang="zh-CN" altLang="en-US" sz="2400" dirty="0"/>
              <a:t>搜索过程中使用限界函数避免无效搜索。</a:t>
            </a:r>
            <a:endParaRPr kumimoji="1" lang="zh-CN" altLang="en-US" sz="2400" dirty="0"/>
          </a:p>
          <a:p>
            <a:pPr lvl="1" eaLnBrk="1" hangingPunct="1">
              <a:lnSpc>
                <a:spcPct val="100000"/>
              </a:lnSpc>
            </a:pPr>
            <a:r>
              <a:rPr kumimoji="1" lang="zh-CN" altLang="en-US" dirty="0"/>
              <a:t>首先根结点成为一个活结点</a:t>
            </a:r>
            <a:r>
              <a:rPr kumimoji="1" lang="en-US" altLang="zh-CN" dirty="0"/>
              <a:t>, </a:t>
            </a:r>
            <a:r>
              <a:rPr kumimoji="1" lang="zh-CN" altLang="en-US" dirty="0"/>
              <a:t>同时也是</a:t>
            </a:r>
            <a:r>
              <a:rPr kumimoji="1" lang="zh-CN" altLang="en-US" dirty="0" smtClean="0"/>
              <a:t>当前的扩展</a:t>
            </a:r>
            <a:r>
              <a:rPr kumimoji="1" lang="zh-CN" altLang="en-US" dirty="0"/>
              <a:t>结点</a:t>
            </a:r>
            <a:r>
              <a:rPr kumimoji="1" lang="zh-CN" altLang="en-US" dirty="0" smtClean="0"/>
              <a:t>。沿</a:t>
            </a:r>
            <a:r>
              <a:rPr kumimoji="1" lang="zh-CN" altLang="en-US" dirty="0"/>
              <a:t>当前扩展结点向纵深方向移至一个</a:t>
            </a:r>
            <a:r>
              <a:rPr kumimoji="1" lang="zh-CN" altLang="en-US" dirty="0" smtClean="0"/>
              <a:t>新的</a:t>
            </a:r>
            <a:r>
              <a:rPr kumimoji="1" lang="zh-CN" altLang="en-US" dirty="0"/>
              <a:t>活结点</a:t>
            </a:r>
            <a:r>
              <a:rPr kumimoji="1" lang="en-US" altLang="zh-CN" dirty="0"/>
              <a:t>, </a:t>
            </a:r>
            <a:r>
              <a:rPr kumimoji="1" lang="zh-CN" altLang="en-US" dirty="0" smtClean="0"/>
              <a:t>该活节点成为当前新的扩展结点。</a:t>
            </a:r>
            <a:endParaRPr kumimoji="1" lang="zh-CN" altLang="en-US" dirty="0" smtClean="0"/>
          </a:p>
          <a:p>
            <a:pPr lvl="1" eaLnBrk="1" hangingPunct="1">
              <a:lnSpc>
                <a:spcPct val="100000"/>
              </a:lnSpc>
            </a:pPr>
            <a:r>
              <a:rPr kumimoji="1" lang="zh-CN" altLang="en-US" dirty="0"/>
              <a:t>如果当前扩展结点不能再向纵深方向移动</a:t>
            </a:r>
            <a:r>
              <a:rPr kumimoji="1" lang="en-US" altLang="zh-CN" dirty="0"/>
              <a:t>, </a:t>
            </a:r>
            <a:r>
              <a:rPr kumimoji="1" lang="zh-CN" altLang="en-US" dirty="0"/>
              <a:t>则其成为死结点</a:t>
            </a:r>
            <a:r>
              <a:rPr kumimoji="1" lang="zh-CN" altLang="en-US" dirty="0" smtClean="0"/>
              <a:t>。回溯</a:t>
            </a:r>
            <a:r>
              <a:rPr kumimoji="1" lang="zh-CN" altLang="en-US" dirty="0"/>
              <a:t>至最近的一个活结点</a:t>
            </a:r>
            <a:r>
              <a:rPr kumimoji="1" lang="en-US" altLang="zh-CN" dirty="0"/>
              <a:t>, </a:t>
            </a:r>
            <a:r>
              <a:rPr kumimoji="1" lang="zh-CN" altLang="en-US" dirty="0"/>
              <a:t>并使该活结点成为</a:t>
            </a:r>
            <a:r>
              <a:rPr kumimoji="1" lang="zh-CN" altLang="en-US" dirty="0" smtClean="0"/>
              <a:t>当前新的</a:t>
            </a:r>
            <a:r>
              <a:rPr kumimoji="1" lang="zh-CN" altLang="en-US" dirty="0"/>
              <a:t>扩展结点。</a:t>
            </a:r>
            <a:endParaRPr kumimoji="1" lang="en-US" altLang="zh-CN" dirty="0"/>
          </a:p>
          <a:p>
            <a:pPr>
              <a:lnSpc>
                <a:spcPct val="100000"/>
              </a:lnSpc>
            </a:pPr>
            <a:r>
              <a:rPr kumimoji="1" lang="zh-CN" altLang="en-US" sz="2400" dirty="0" smtClean="0"/>
              <a:t>在</a:t>
            </a:r>
            <a:r>
              <a:rPr kumimoji="1" lang="zh-CN" altLang="en-US" sz="2400" dirty="0"/>
              <a:t>解空间树中搜索</a:t>
            </a:r>
            <a:r>
              <a:rPr kumimoji="1" lang="en-US" altLang="zh-CN" sz="2400" dirty="0"/>
              <a:t>, </a:t>
            </a:r>
            <a:r>
              <a:rPr kumimoji="1" lang="zh-CN" altLang="en-US" sz="2400" dirty="0"/>
              <a:t>直至找到所要求的解或解空间中已没有活结点时为止。</a:t>
            </a:r>
            <a:endParaRPr kumimoji="1" lang="zh-CN" altLang="en-US" sz="2400" dirty="0"/>
          </a:p>
          <a:p>
            <a:pPr>
              <a:lnSpc>
                <a:spcPct val="100000"/>
              </a:lnSpc>
            </a:pPr>
            <a:endParaRPr kumimoji="1" lang="zh-CN" altLang="en-US" dirty="0"/>
          </a:p>
        </p:txBody>
      </p:sp>
      <p:sp>
        <p:nvSpPr>
          <p:cNvPr id="5" name="圆角矩形标注 4"/>
          <p:cNvSpPr/>
          <p:nvPr/>
        </p:nvSpPr>
        <p:spPr>
          <a:xfrm>
            <a:off x="8184233" y="1683223"/>
            <a:ext cx="1872208" cy="521641"/>
          </a:xfrm>
          <a:prstGeom prst="wedgeRoundRectCallout">
            <a:avLst>
              <a:gd name="adj1" fmla="val -47375"/>
              <a:gd name="adj2" fmla="val 141389"/>
              <a:gd name="adj3" fmla="val 16667"/>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dirty="0">
              <a:solidFill>
                <a:schemeClr val="tx1"/>
              </a:solidFill>
              <a:latin typeface="Arial" panose="020B0604020202020204" pitchFamily="34" charset="0"/>
              <a:ea typeface="幼圆" panose="02010509060101010101" pitchFamily="49"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7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77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7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767408" y="609600"/>
            <a:ext cx="9367192" cy="838200"/>
          </a:xfrm>
        </p:spPr>
        <p:txBody>
          <a:bodyPr/>
          <a:lstStyle/>
          <a:p>
            <a:pPr eaLnBrk="1" hangingPunct="1"/>
            <a:r>
              <a:rPr kumimoji="1" lang="zh-CN" altLang="en-US" dirty="0" smtClean="0"/>
              <a:t>回溯法</a:t>
            </a:r>
            <a:r>
              <a:rPr kumimoji="1" lang="zh-CN" altLang="en-US" dirty="0"/>
              <a:t>的形式化描述</a:t>
            </a:r>
            <a:endParaRPr kumimoji="1" lang="zh-CN" altLang="en-US" dirty="0"/>
          </a:p>
        </p:txBody>
      </p:sp>
      <p:sp>
        <p:nvSpPr>
          <p:cNvPr id="34819" name="Rectangle 3"/>
          <p:cNvSpPr>
            <a:spLocks noGrp="1" noChangeArrowheads="1"/>
          </p:cNvSpPr>
          <p:nvPr>
            <p:ph type="body" idx="1"/>
          </p:nvPr>
        </p:nvSpPr>
        <p:spPr>
          <a:xfrm>
            <a:off x="763770" y="1700808"/>
            <a:ext cx="10372790" cy="4362450"/>
          </a:xfrm>
        </p:spPr>
        <p:txBody>
          <a:bodyPr/>
          <a:lstStyle/>
          <a:p>
            <a:pPr eaLnBrk="1" hangingPunct="1">
              <a:lnSpc>
                <a:spcPct val="100000"/>
              </a:lnSpc>
              <a:spcBef>
                <a:spcPts val="600"/>
              </a:spcBef>
            </a:pPr>
            <a:r>
              <a:rPr kumimoji="1" lang="zh-CN" altLang="en-US" sz="2400" dirty="0"/>
              <a:t>假设要找出</a:t>
            </a:r>
            <a:r>
              <a:rPr kumimoji="1" lang="zh-CN" altLang="en-US" sz="2400" dirty="0">
                <a:solidFill>
                  <a:srgbClr val="FF0000"/>
                </a:solidFill>
              </a:rPr>
              <a:t>所有</a:t>
            </a:r>
            <a:r>
              <a:rPr kumimoji="1" lang="zh-CN" altLang="en-US" sz="2400" dirty="0"/>
              <a:t>的答案</a:t>
            </a:r>
            <a:r>
              <a:rPr kumimoji="1" lang="zh-CN" altLang="en-US" sz="2400" dirty="0" smtClean="0"/>
              <a:t>结点</a:t>
            </a:r>
            <a:endParaRPr kumimoji="1" lang="en-US" altLang="zh-CN" sz="2400" dirty="0"/>
          </a:p>
          <a:p>
            <a:pPr eaLnBrk="1" hangingPunct="1">
              <a:lnSpc>
                <a:spcPct val="100000"/>
              </a:lnSpc>
              <a:spcBef>
                <a:spcPts val="600"/>
              </a:spcBef>
            </a:pPr>
            <a:r>
              <a:rPr kumimoji="1" lang="en-US" altLang="zh-CN" sz="2400" dirty="0"/>
              <a:t>(x</a:t>
            </a:r>
            <a:r>
              <a:rPr kumimoji="1" lang="en-US" altLang="zh-CN" sz="2400" baseline="-25000" dirty="0"/>
              <a:t>1</a:t>
            </a:r>
            <a:r>
              <a:rPr kumimoji="1" lang="en-US" altLang="zh-CN" sz="2400" dirty="0"/>
              <a:t>,x</a:t>
            </a:r>
            <a:r>
              <a:rPr kumimoji="1" lang="en-US" altLang="zh-CN" sz="2400" baseline="-25000" dirty="0"/>
              <a:t>2</a:t>
            </a:r>
            <a:r>
              <a:rPr kumimoji="1" lang="en-US" altLang="zh-CN" sz="2400" dirty="0"/>
              <a:t>,…,x</a:t>
            </a:r>
            <a:r>
              <a:rPr kumimoji="1" lang="en-US" altLang="zh-CN" sz="2400" baseline="-25000" dirty="0"/>
              <a:t>i-1</a:t>
            </a:r>
            <a:r>
              <a:rPr kumimoji="1" lang="en-US" altLang="zh-CN" sz="2400" dirty="0"/>
              <a:t>)</a:t>
            </a:r>
            <a:r>
              <a:rPr kumimoji="1" lang="zh-CN" altLang="en-US" sz="2400" dirty="0"/>
              <a:t>是状态空间树中由</a:t>
            </a:r>
            <a:r>
              <a:rPr kumimoji="1" lang="zh-CN" altLang="en-US" sz="2400" dirty="0" smtClean="0"/>
              <a:t>根出发的一条路径，到达结点</a:t>
            </a:r>
            <a:r>
              <a:rPr kumimoji="1" lang="en-US" altLang="zh-CN" sz="2400" dirty="0" smtClean="0"/>
              <a:t>Y</a:t>
            </a:r>
            <a:endParaRPr kumimoji="1" lang="en-US" altLang="zh-CN" sz="2400" dirty="0"/>
          </a:p>
          <a:p>
            <a:pPr>
              <a:lnSpc>
                <a:spcPct val="100000"/>
              </a:lnSpc>
              <a:spcBef>
                <a:spcPts val="600"/>
              </a:spcBef>
            </a:pPr>
            <a:r>
              <a:rPr kumimoji="1" lang="en-US" altLang="zh-CN" sz="2400" dirty="0"/>
              <a:t>T(x</a:t>
            </a:r>
            <a:r>
              <a:rPr kumimoji="1" lang="en-US" altLang="zh-CN" sz="2400" baseline="-25000" dirty="0"/>
              <a:t>1</a:t>
            </a:r>
            <a:r>
              <a:rPr kumimoji="1" lang="en-US" altLang="zh-CN" sz="2400" dirty="0"/>
              <a:t>,…x</a:t>
            </a:r>
            <a:r>
              <a:rPr kumimoji="1" lang="en-US" altLang="zh-CN" sz="2400" baseline="-25000" dirty="0"/>
              <a:t>i-1</a:t>
            </a:r>
            <a:r>
              <a:rPr kumimoji="1" lang="en-US" altLang="zh-CN" sz="2400" dirty="0"/>
              <a:t>)</a:t>
            </a:r>
            <a:r>
              <a:rPr kumimoji="1" lang="zh-CN" altLang="en-US" sz="2400" dirty="0" smtClean="0"/>
              <a:t>是元素</a:t>
            </a:r>
            <a:r>
              <a:rPr kumimoji="1" lang="en-US" altLang="zh-CN" sz="2400" dirty="0" smtClean="0"/>
              <a:t>x</a:t>
            </a:r>
            <a:r>
              <a:rPr kumimoji="1" lang="en-US" altLang="zh-CN" sz="2400" baseline="-25000" dirty="0" smtClean="0"/>
              <a:t>i</a:t>
            </a:r>
            <a:r>
              <a:rPr kumimoji="1" lang="zh-CN" altLang="en-US" sz="2400" dirty="0" smtClean="0"/>
              <a:t>的集合</a:t>
            </a:r>
            <a:r>
              <a:rPr kumimoji="1" lang="zh-CN" altLang="en-US" sz="2400" dirty="0"/>
              <a:t>，对于每一个</a:t>
            </a:r>
            <a:r>
              <a:rPr kumimoji="1" lang="en-US" altLang="zh-CN" sz="2400" dirty="0"/>
              <a:t>x</a:t>
            </a:r>
            <a:r>
              <a:rPr kumimoji="1" lang="en-US" altLang="zh-CN" sz="2400" baseline="-25000" dirty="0"/>
              <a:t>i</a:t>
            </a:r>
            <a:r>
              <a:rPr kumimoji="1" lang="zh-CN" altLang="en-US" sz="2400" dirty="0"/>
              <a:t>，</a:t>
            </a:r>
            <a:r>
              <a:rPr kumimoji="1" lang="en-US" altLang="zh-CN" sz="2400" dirty="0"/>
              <a:t>(x</a:t>
            </a:r>
            <a:r>
              <a:rPr kumimoji="1" lang="en-US" altLang="zh-CN" sz="2400" baseline="-25000" dirty="0"/>
              <a:t>1</a:t>
            </a:r>
            <a:r>
              <a:rPr kumimoji="1" lang="en-US" altLang="zh-CN" sz="2400" dirty="0"/>
              <a:t>,x</a:t>
            </a:r>
            <a:r>
              <a:rPr kumimoji="1" lang="en-US" altLang="zh-CN" sz="2400" baseline="-25000" dirty="0"/>
              <a:t>2</a:t>
            </a:r>
            <a:r>
              <a:rPr kumimoji="1" lang="en-US" altLang="zh-CN" sz="2400" dirty="0"/>
              <a:t>,…,x</a:t>
            </a:r>
            <a:r>
              <a:rPr kumimoji="1" lang="en-US" altLang="zh-CN" sz="2400" baseline="-25000" dirty="0"/>
              <a:t>i-1</a:t>
            </a:r>
            <a:r>
              <a:rPr kumimoji="1" lang="en-US" altLang="zh-CN" sz="2400" dirty="0" smtClean="0"/>
              <a:t>,x</a:t>
            </a:r>
            <a:r>
              <a:rPr kumimoji="1" lang="en-US" altLang="zh-CN" sz="2400" baseline="-25000" dirty="0" smtClean="0"/>
              <a:t>i</a:t>
            </a:r>
            <a:r>
              <a:rPr kumimoji="1" lang="en-US" altLang="zh-CN" sz="2400" dirty="0"/>
              <a:t>)</a:t>
            </a:r>
            <a:r>
              <a:rPr kumimoji="1" lang="zh-CN" altLang="en-US" sz="2400" dirty="0"/>
              <a:t>是一条由根到</a:t>
            </a:r>
            <a:r>
              <a:rPr kumimoji="1" lang="zh-CN" altLang="en-US" sz="2400" dirty="0" smtClean="0"/>
              <a:t>结点</a:t>
            </a:r>
            <a:r>
              <a:rPr kumimoji="1" lang="en-US" altLang="zh-CN" sz="2400" dirty="0" smtClean="0"/>
              <a:t>Y</a:t>
            </a:r>
            <a:r>
              <a:rPr kumimoji="1" lang="zh-CN" altLang="en-US" sz="2400" dirty="0" smtClean="0"/>
              <a:t>的一个儿子结点的路径</a:t>
            </a:r>
            <a:endParaRPr kumimoji="1" lang="en-US" altLang="zh-CN" sz="2400" dirty="0"/>
          </a:p>
          <a:p>
            <a:pPr>
              <a:lnSpc>
                <a:spcPct val="100000"/>
              </a:lnSpc>
              <a:spcBef>
                <a:spcPts val="600"/>
              </a:spcBef>
            </a:pPr>
            <a:r>
              <a:rPr kumimoji="1" lang="zh-CN" altLang="en-US" sz="2400" dirty="0"/>
              <a:t>对于限界函数</a:t>
            </a:r>
            <a:r>
              <a:rPr kumimoji="1" lang="en-US" altLang="zh-CN" sz="2400" dirty="0" smtClean="0"/>
              <a:t>B</a:t>
            </a:r>
            <a:r>
              <a:rPr kumimoji="1" lang="en-US" altLang="zh-CN" sz="2400" baseline="-25000" dirty="0" smtClean="0"/>
              <a:t>i</a:t>
            </a:r>
            <a:r>
              <a:rPr kumimoji="1" lang="zh-CN" altLang="en-US" sz="2400" dirty="0" smtClean="0"/>
              <a:t>，</a:t>
            </a:r>
            <a:r>
              <a:rPr kumimoji="1" lang="zh-CN" altLang="en-US" sz="2400" dirty="0"/>
              <a:t>如果路径</a:t>
            </a:r>
            <a:r>
              <a:rPr kumimoji="1" lang="en-US" altLang="zh-CN" sz="2400" dirty="0"/>
              <a:t>(x</a:t>
            </a:r>
            <a:r>
              <a:rPr kumimoji="1" lang="en-US" altLang="zh-CN" sz="2400" baseline="-25000" dirty="0"/>
              <a:t>1</a:t>
            </a:r>
            <a:r>
              <a:rPr kumimoji="1" lang="en-US" altLang="zh-CN" sz="2400" dirty="0"/>
              <a:t>,x</a:t>
            </a:r>
            <a:r>
              <a:rPr kumimoji="1" lang="en-US" altLang="zh-CN" sz="2400" baseline="-25000" dirty="0"/>
              <a:t>2</a:t>
            </a:r>
            <a:r>
              <a:rPr kumimoji="1" lang="en-US" altLang="zh-CN" sz="2400" dirty="0"/>
              <a:t>,…,x</a:t>
            </a:r>
            <a:r>
              <a:rPr kumimoji="1" lang="en-US" altLang="zh-CN" sz="2400" baseline="-25000" dirty="0"/>
              <a:t>i-1</a:t>
            </a:r>
            <a:r>
              <a:rPr kumimoji="1" lang="en-US" altLang="zh-CN" sz="2400" dirty="0" smtClean="0"/>
              <a:t>,x</a:t>
            </a:r>
            <a:r>
              <a:rPr kumimoji="1" lang="en-US" altLang="zh-CN" sz="2400" baseline="-25000" dirty="0" smtClean="0"/>
              <a:t>i</a:t>
            </a:r>
            <a:r>
              <a:rPr kumimoji="1" lang="en-US" altLang="zh-CN" sz="2400" dirty="0"/>
              <a:t>)</a:t>
            </a:r>
            <a:r>
              <a:rPr kumimoji="1" lang="zh-CN" altLang="en-US" sz="2400" dirty="0"/>
              <a:t>不可能延伸到一个答案结点，则</a:t>
            </a:r>
            <a:r>
              <a:rPr kumimoji="1" lang="en-US" altLang="zh-CN" sz="2400" dirty="0" smtClean="0"/>
              <a:t>B</a:t>
            </a:r>
            <a:r>
              <a:rPr kumimoji="1" lang="en-US" altLang="zh-CN" sz="2400" baseline="-25000" dirty="0" smtClean="0"/>
              <a:t>i</a:t>
            </a:r>
            <a:r>
              <a:rPr kumimoji="1" lang="en-US" altLang="zh-CN" sz="2400" dirty="0" smtClean="0"/>
              <a:t>(x</a:t>
            </a:r>
            <a:r>
              <a:rPr kumimoji="1" lang="en-US" altLang="zh-CN" sz="2400" baseline="-25000" dirty="0" smtClean="0"/>
              <a:t>1</a:t>
            </a:r>
            <a:r>
              <a:rPr kumimoji="1" lang="en-US" altLang="zh-CN" sz="2400" dirty="0" smtClean="0"/>
              <a:t>,x</a:t>
            </a:r>
            <a:r>
              <a:rPr kumimoji="1" lang="en-US" altLang="zh-CN" sz="2400" baseline="-25000" dirty="0" smtClean="0"/>
              <a:t>2</a:t>
            </a:r>
            <a:r>
              <a:rPr kumimoji="1" lang="en-US" altLang="zh-CN" sz="2400" dirty="0"/>
              <a:t>,…,x</a:t>
            </a:r>
            <a:r>
              <a:rPr kumimoji="1" lang="en-US" altLang="zh-CN" sz="2400" baseline="-25000" dirty="0"/>
              <a:t>i</a:t>
            </a:r>
            <a:r>
              <a:rPr kumimoji="1" lang="en-US" altLang="zh-CN" sz="2400" dirty="0"/>
              <a:t>)</a:t>
            </a:r>
            <a:r>
              <a:rPr kumimoji="1" lang="zh-CN" altLang="en-US" sz="2400" dirty="0"/>
              <a:t>取假值</a:t>
            </a:r>
            <a:r>
              <a:rPr kumimoji="1" lang="en-US" altLang="zh-CN" sz="2400" dirty="0"/>
              <a:t>,</a:t>
            </a:r>
            <a:r>
              <a:rPr kumimoji="1" lang="zh-CN" altLang="en-US" sz="2400" dirty="0"/>
              <a:t>否则取</a:t>
            </a:r>
            <a:r>
              <a:rPr kumimoji="1" lang="zh-CN" altLang="en-US" sz="2400" dirty="0" smtClean="0"/>
              <a:t>真值</a:t>
            </a:r>
            <a:endParaRPr kumimoji="1" lang="en-US"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8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5400" y="44624"/>
            <a:ext cx="10515600" cy="1325563"/>
          </a:xfrm>
        </p:spPr>
        <p:txBody>
          <a:bodyPr/>
          <a:lstStyle/>
          <a:p>
            <a:r>
              <a:rPr lang="zh-CN" altLang="en-US" dirty="0" smtClean="0"/>
              <a:t>算法</a:t>
            </a:r>
            <a:r>
              <a:rPr lang="en-US" altLang="zh-CN" dirty="0" smtClean="0"/>
              <a:t>7.1 </a:t>
            </a:r>
            <a:r>
              <a:rPr lang="zh-CN" altLang="en-US" dirty="0"/>
              <a:t>回溯法的非递归算法描述</a:t>
            </a:r>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fld>
            <a:endParaRPr lang="en-US" altLang="zh-CN"/>
          </a:p>
        </p:txBody>
      </p:sp>
      <p:sp>
        <p:nvSpPr>
          <p:cNvPr id="5" name="Text Box 4"/>
          <p:cNvSpPr txBox="1">
            <a:spLocks noChangeArrowheads="1"/>
          </p:cNvSpPr>
          <p:nvPr/>
        </p:nvSpPr>
        <p:spPr bwMode="auto">
          <a:xfrm>
            <a:off x="839416" y="1370187"/>
            <a:ext cx="8382000" cy="5135894"/>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5000"/>
              </a:lnSpc>
              <a:spcBef>
                <a:spcPct val="5000"/>
              </a:spcBef>
            </a:pPr>
            <a:r>
              <a:rPr kumimoji="1" lang="en-US" altLang="zh-CN" sz="2400" dirty="0">
                <a:cs typeface="Arial" panose="020B0604020202020204" pitchFamily="34" charset="0"/>
              </a:rPr>
              <a:t>procedure  BACKTRACK(n)</a:t>
            </a:r>
            <a:endParaRPr kumimoji="1" lang="en-US" altLang="zh-CN" sz="2400" dirty="0">
              <a:cs typeface="Arial" panose="020B0604020202020204" pitchFamily="34" charset="0"/>
            </a:endParaRPr>
          </a:p>
          <a:p>
            <a:pPr eaLnBrk="1" hangingPunct="1">
              <a:lnSpc>
                <a:spcPct val="85000"/>
              </a:lnSpc>
              <a:spcBef>
                <a:spcPct val="5000"/>
              </a:spcBef>
            </a:pPr>
            <a:r>
              <a:rPr kumimoji="1" lang="en-US" altLang="zh-CN" sz="2400" dirty="0">
                <a:cs typeface="Arial" panose="020B0604020202020204" pitchFamily="34" charset="0"/>
              </a:rPr>
              <a:t>    </a:t>
            </a:r>
            <a:r>
              <a:rPr kumimoji="1" lang="en-US" altLang="zh-CN" sz="2400" dirty="0" err="1">
                <a:cs typeface="Arial" panose="020B0604020202020204" pitchFamily="34" charset="0"/>
              </a:rPr>
              <a:t>int</a:t>
            </a:r>
            <a:r>
              <a:rPr kumimoji="1" lang="en-US" altLang="zh-CN" sz="2400" dirty="0">
                <a:cs typeface="Arial" panose="020B0604020202020204" pitchFamily="34" charset="0"/>
              </a:rPr>
              <a:t>  k, n     </a:t>
            </a:r>
            <a:endParaRPr kumimoji="1" lang="en-US" altLang="zh-CN" sz="2400" dirty="0">
              <a:cs typeface="Arial" panose="020B0604020202020204" pitchFamily="34" charset="0"/>
            </a:endParaRPr>
          </a:p>
          <a:p>
            <a:pPr eaLnBrk="1" hangingPunct="1">
              <a:lnSpc>
                <a:spcPct val="85000"/>
              </a:lnSpc>
              <a:spcBef>
                <a:spcPct val="5000"/>
              </a:spcBef>
            </a:pPr>
            <a:r>
              <a:rPr kumimoji="1" lang="en-US" altLang="zh-CN" sz="2400" dirty="0">
                <a:cs typeface="Arial" panose="020B0604020202020204" pitchFamily="34" charset="0"/>
              </a:rPr>
              <a:t>    local  X(1: n)</a:t>
            </a:r>
            <a:endParaRPr kumimoji="1" lang="en-US" altLang="zh-CN" sz="2400" dirty="0">
              <a:cs typeface="Arial" panose="020B0604020202020204" pitchFamily="34" charset="0"/>
            </a:endParaRPr>
          </a:p>
          <a:p>
            <a:pPr eaLnBrk="1" hangingPunct="1">
              <a:lnSpc>
                <a:spcPct val="85000"/>
              </a:lnSpc>
              <a:spcBef>
                <a:spcPct val="5000"/>
              </a:spcBef>
            </a:pPr>
            <a:r>
              <a:rPr kumimoji="1" lang="en-US" altLang="zh-CN" sz="2400" dirty="0">
                <a:cs typeface="Arial" panose="020B0604020202020204" pitchFamily="34" charset="0"/>
              </a:rPr>
              <a:t>    k </a:t>
            </a:r>
            <a:r>
              <a:rPr kumimoji="1" lang="en-US" altLang="zh-CN" sz="2400" dirty="0">
                <a:cs typeface="Arial" panose="020B0604020202020204" pitchFamily="34" charset="0"/>
                <a:sym typeface="Wingdings" panose="05000000000000000000" pitchFamily="2" charset="2"/>
              </a:rPr>
              <a:t>←</a:t>
            </a:r>
            <a:r>
              <a:rPr kumimoji="1" lang="en-US" altLang="zh-CN" sz="2400" dirty="0">
                <a:cs typeface="Arial" panose="020B0604020202020204" pitchFamily="34" charset="0"/>
              </a:rPr>
              <a:t> 1</a:t>
            </a:r>
            <a:endParaRPr kumimoji="1" lang="en-US" altLang="zh-CN" sz="2400" dirty="0">
              <a:cs typeface="Arial" panose="020B0604020202020204" pitchFamily="34" charset="0"/>
            </a:endParaRPr>
          </a:p>
          <a:p>
            <a:pPr eaLnBrk="1" hangingPunct="1">
              <a:lnSpc>
                <a:spcPct val="85000"/>
              </a:lnSpc>
              <a:spcBef>
                <a:spcPct val="5000"/>
              </a:spcBef>
            </a:pPr>
            <a:r>
              <a:rPr kumimoji="1" lang="en-US" altLang="zh-CN" sz="2400" dirty="0">
                <a:cs typeface="Arial" panose="020B0604020202020204" pitchFamily="34" charset="0"/>
              </a:rPr>
              <a:t>    while (k&gt;0) do</a:t>
            </a:r>
            <a:endParaRPr kumimoji="1" lang="en-US" altLang="zh-CN" sz="2400" dirty="0">
              <a:cs typeface="Arial" panose="020B0604020202020204" pitchFamily="34" charset="0"/>
            </a:endParaRPr>
          </a:p>
          <a:p>
            <a:pPr eaLnBrk="1" hangingPunct="1">
              <a:lnSpc>
                <a:spcPct val="85000"/>
              </a:lnSpc>
              <a:spcBef>
                <a:spcPct val="15000"/>
              </a:spcBef>
            </a:pPr>
            <a:r>
              <a:rPr kumimoji="1" lang="en-US" altLang="zh-CN" sz="2400" dirty="0">
                <a:cs typeface="Arial" panose="020B0604020202020204" pitchFamily="34" charset="0"/>
              </a:rPr>
              <a:t>        if  </a:t>
            </a:r>
            <a:r>
              <a:rPr kumimoji="1" lang="en-US" altLang="zh-CN" sz="2400" dirty="0">
                <a:ea typeface="幼圆" panose="02010509060101010101" pitchFamily="49" charset="-122"/>
                <a:cs typeface="Arial" panose="020B0604020202020204" pitchFamily="34" charset="0"/>
              </a:rPr>
              <a:t>(</a:t>
            </a:r>
            <a:r>
              <a:rPr kumimoji="1" lang="zh-CN" altLang="en-US" sz="2400" dirty="0">
                <a:ea typeface="幼圆" panose="02010509060101010101" pitchFamily="49" charset="-122"/>
                <a:cs typeface="Arial" panose="020B0604020202020204" pitchFamily="34" charset="0"/>
              </a:rPr>
              <a:t>还剩有没检验的</a:t>
            </a:r>
            <a:r>
              <a:rPr kumimoji="1" lang="en-US" altLang="zh-CN" sz="2400" dirty="0">
                <a:ea typeface="幼圆" panose="02010509060101010101" pitchFamily="49" charset="-122"/>
                <a:cs typeface="Arial" panose="020B0604020202020204" pitchFamily="34" charset="0"/>
              </a:rPr>
              <a:t>X(k)</a:t>
            </a:r>
            <a:r>
              <a:rPr kumimoji="1" lang="zh-CN" altLang="en-US" sz="2400" dirty="0">
                <a:ea typeface="幼圆" panose="02010509060101010101" pitchFamily="49" charset="-122"/>
                <a:cs typeface="Arial" panose="020B0604020202020204" pitchFamily="34" charset="0"/>
              </a:rPr>
              <a:t>使得</a:t>
            </a:r>
            <a:r>
              <a:rPr kumimoji="1" lang="en-US" altLang="zh-CN" sz="2400" dirty="0">
                <a:ea typeface="幼圆" panose="02010509060101010101" pitchFamily="49" charset="-122"/>
                <a:cs typeface="Arial" panose="020B0604020202020204" pitchFamily="34" charset="0"/>
              </a:rPr>
              <a:t>X(k)∈T(X(1)…X(k-1)) </a:t>
            </a:r>
            <a:endParaRPr kumimoji="1" lang="en-US" altLang="zh-CN" sz="2400" dirty="0">
              <a:ea typeface="幼圆" panose="02010509060101010101" pitchFamily="49" charset="-122"/>
              <a:cs typeface="Arial" panose="020B0604020202020204" pitchFamily="34" charset="0"/>
            </a:endParaRPr>
          </a:p>
          <a:p>
            <a:pPr eaLnBrk="1" hangingPunct="1">
              <a:lnSpc>
                <a:spcPct val="85000"/>
              </a:lnSpc>
              <a:spcBef>
                <a:spcPct val="15000"/>
              </a:spcBef>
            </a:pPr>
            <a:r>
              <a:rPr kumimoji="1" lang="en-US" altLang="zh-CN" sz="2400" dirty="0">
                <a:ea typeface="幼圆" panose="02010509060101010101" pitchFamily="49" charset="-122"/>
                <a:cs typeface="Arial" panose="020B0604020202020204" pitchFamily="34" charset="0"/>
              </a:rPr>
              <a:t>               and B(X(1)…X(k))=TRUE)  </a:t>
            </a:r>
            <a:endParaRPr kumimoji="1" lang="en-US" altLang="zh-CN" sz="2400" dirty="0">
              <a:ea typeface="幼圆" panose="02010509060101010101" pitchFamily="49" charset="-122"/>
              <a:cs typeface="Arial" panose="020B0604020202020204" pitchFamily="34" charset="0"/>
            </a:endParaRPr>
          </a:p>
          <a:p>
            <a:pPr eaLnBrk="1" hangingPunct="1">
              <a:lnSpc>
                <a:spcPct val="85000"/>
              </a:lnSpc>
              <a:spcBef>
                <a:spcPct val="5000"/>
              </a:spcBef>
            </a:pPr>
            <a:r>
              <a:rPr kumimoji="1" lang="en-US" altLang="zh-CN" sz="2400" dirty="0">
                <a:cs typeface="Arial" panose="020B0604020202020204" pitchFamily="34" charset="0"/>
              </a:rPr>
              <a:t>        </a:t>
            </a:r>
            <a:r>
              <a:rPr kumimoji="1" lang="en-US" altLang="zh-CN" sz="2400" dirty="0">
                <a:ea typeface="幼圆" panose="02010509060101010101" pitchFamily="49" charset="-122"/>
                <a:cs typeface="Arial" panose="020B0604020202020204" pitchFamily="34" charset="0"/>
              </a:rPr>
              <a:t>then if (X(1) …X(k))</a:t>
            </a:r>
            <a:r>
              <a:rPr kumimoji="1" lang="zh-CN" altLang="en-US" sz="2400" dirty="0">
                <a:ea typeface="幼圆" panose="02010509060101010101" pitchFamily="49" charset="-122"/>
                <a:cs typeface="Arial" panose="020B0604020202020204" pitchFamily="34" charset="0"/>
              </a:rPr>
              <a:t>是一条抵达答案结点的路径</a:t>
            </a:r>
            <a:r>
              <a:rPr kumimoji="1" lang="en-US" altLang="zh-CN" sz="2400" dirty="0">
                <a:ea typeface="幼圆" panose="02010509060101010101" pitchFamily="49" charset="-122"/>
                <a:cs typeface="Arial" panose="020B0604020202020204" pitchFamily="34" charset="0"/>
              </a:rPr>
              <a:t>) </a:t>
            </a:r>
            <a:endParaRPr kumimoji="1" lang="en-US" altLang="zh-CN" sz="2400" dirty="0">
              <a:ea typeface="幼圆" panose="02010509060101010101" pitchFamily="49" charset="-122"/>
              <a:cs typeface="Arial" panose="020B0604020202020204" pitchFamily="34" charset="0"/>
            </a:endParaRPr>
          </a:p>
          <a:p>
            <a:pPr eaLnBrk="1" hangingPunct="1">
              <a:lnSpc>
                <a:spcPct val="85000"/>
              </a:lnSpc>
              <a:spcBef>
                <a:spcPct val="5000"/>
              </a:spcBef>
            </a:pPr>
            <a:r>
              <a:rPr kumimoji="1" lang="en-US" altLang="zh-CN" sz="2400" dirty="0">
                <a:ea typeface="幼圆" panose="02010509060101010101" pitchFamily="49" charset="-122"/>
                <a:cs typeface="Arial" panose="020B0604020202020204" pitchFamily="34" charset="0"/>
              </a:rPr>
              <a:t>                 then print ( X(1)…X(k))</a:t>
            </a:r>
            <a:endParaRPr kumimoji="1" lang="en-US" altLang="zh-CN" sz="2400" dirty="0">
              <a:ea typeface="幼圆" panose="02010509060101010101" pitchFamily="49" charset="-122"/>
              <a:cs typeface="Arial" panose="020B0604020202020204" pitchFamily="34" charset="0"/>
            </a:endParaRPr>
          </a:p>
          <a:p>
            <a:pPr eaLnBrk="1" hangingPunct="1">
              <a:lnSpc>
                <a:spcPct val="85000"/>
              </a:lnSpc>
              <a:spcBef>
                <a:spcPct val="5000"/>
              </a:spcBef>
            </a:pPr>
            <a:r>
              <a:rPr kumimoji="1" lang="en-US" altLang="zh-CN" sz="2400" dirty="0">
                <a:ea typeface="幼圆" panose="02010509060101010101" pitchFamily="49" charset="-122"/>
                <a:cs typeface="Arial" panose="020B0604020202020204" pitchFamily="34" charset="0"/>
              </a:rPr>
              <a:t>                 endif</a:t>
            </a:r>
            <a:endParaRPr kumimoji="1" lang="en-US" altLang="zh-CN" sz="2400" dirty="0">
              <a:ea typeface="幼圆" panose="02010509060101010101" pitchFamily="49" charset="-122"/>
              <a:cs typeface="Arial" panose="020B0604020202020204" pitchFamily="34" charset="0"/>
            </a:endParaRPr>
          </a:p>
          <a:p>
            <a:pPr eaLnBrk="1" hangingPunct="1">
              <a:lnSpc>
                <a:spcPct val="85000"/>
              </a:lnSpc>
              <a:spcBef>
                <a:spcPct val="5000"/>
              </a:spcBef>
            </a:pPr>
            <a:r>
              <a:rPr kumimoji="1" lang="en-US" altLang="zh-CN" sz="2400" dirty="0">
                <a:solidFill>
                  <a:srgbClr val="FF0000"/>
                </a:solidFill>
                <a:cs typeface="Arial" panose="020B0604020202020204" pitchFamily="34" charset="0"/>
              </a:rPr>
              <a:t>                 k </a:t>
            </a:r>
            <a:r>
              <a:rPr kumimoji="1" lang="en-US" altLang="zh-CN" sz="2400" dirty="0">
                <a:solidFill>
                  <a:srgbClr val="FF0000"/>
                </a:solidFill>
                <a:cs typeface="Arial" panose="020B0604020202020204" pitchFamily="34" charset="0"/>
                <a:sym typeface="Wingdings" panose="05000000000000000000" pitchFamily="2" charset="2"/>
              </a:rPr>
              <a:t>←</a:t>
            </a:r>
            <a:r>
              <a:rPr kumimoji="1" lang="en-US" altLang="zh-CN" sz="2400" dirty="0">
                <a:solidFill>
                  <a:srgbClr val="FF0000"/>
                </a:solidFill>
                <a:cs typeface="Arial" panose="020B0604020202020204" pitchFamily="34" charset="0"/>
              </a:rPr>
              <a:t> k+1</a:t>
            </a:r>
            <a:endParaRPr kumimoji="1" lang="en-US" altLang="zh-CN" sz="2400" dirty="0">
              <a:solidFill>
                <a:srgbClr val="FF0000"/>
              </a:solidFill>
              <a:cs typeface="Arial" panose="020B0604020202020204" pitchFamily="34" charset="0"/>
            </a:endParaRPr>
          </a:p>
          <a:p>
            <a:pPr eaLnBrk="1" hangingPunct="1">
              <a:lnSpc>
                <a:spcPct val="85000"/>
              </a:lnSpc>
              <a:spcBef>
                <a:spcPct val="5000"/>
              </a:spcBef>
            </a:pPr>
            <a:r>
              <a:rPr kumimoji="1" lang="en-US" altLang="zh-CN" sz="2400" dirty="0">
                <a:cs typeface="Arial" panose="020B0604020202020204" pitchFamily="34" charset="0"/>
              </a:rPr>
              <a:t>        else   </a:t>
            </a:r>
            <a:r>
              <a:rPr kumimoji="1" lang="en-US" altLang="zh-CN" sz="2400" dirty="0">
                <a:solidFill>
                  <a:srgbClr val="FF0000"/>
                </a:solidFill>
                <a:cs typeface="Arial" panose="020B0604020202020204" pitchFamily="34" charset="0"/>
              </a:rPr>
              <a:t>k </a:t>
            </a:r>
            <a:r>
              <a:rPr kumimoji="1" lang="en-US" altLang="zh-CN" sz="2400" dirty="0">
                <a:solidFill>
                  <a:srgbClr val="FF0000"/>
                </a:solidFill>
                <a:cs typeface="Arial" panose="020B0604020202020204" pitchFamily="34" charset="0"/>
                <a:sym typeface="Wingdings" panose="05000000000000000000" pitchFamily="2" charset="2"/>
              </a:rPr>
              <a:t>←</a:t>
            </a:r>
            <a:r>
              <a:rPr kumimoji="1" lang="en-US" altLang="zh-CN" sz="2400" dirty="0">
                <a:solidFill>
                  <a:srgbClr val="FF0000"/>
                </a:solidFill>
                <a:cs typeface="Arial" panose="020B0604020202020204" pitchFamily="34" charset="0"/>
              </a:rPr>
              <a:t> k-1</a:t>
            </a:r>
            <a:endParaRPr kumimoji="1" lang="en-US" altLang="zh-CN" sz="2400" dirty="0">
              <a:solidFill>
                <a:srgbClr val="FF0000"/>
              </a:solidFill>
              <a:cs typeface="Arial" panose="020B0604020202020204" pitchFamily="34" charset="0"/>
            </a:endParaRPr>
          </a:p>
          <a:p>
            <a:pPr eaLnBrk="1" hangingPunct="1">
              <a:lnSpc>
                <a:spcPct val="85000"/>
              </a:lnSpc>
              <a:spcBef>
                <a:spcPct val="5000"/>
              </a:spcBef>
            </a:pPr>
            <a:r>
              <a:rPr kumimoji="1" lang="en-US" altLang="zh-CN" sz="2400" dirty="0">
                <a:cs typeface="Arial" panose="020B0604020202020204" pitchFamily="34" charset="0"/>
              </a:rPr>
              <a:t>        </a:t>
            </a:r>
            <a:r>
              <a:rPr kumimoji="1" lang="en-US" altLang="zh-CN" sz="2400" dirty="0" err="1">
                <a:cs typeface="Arial" panose="020B0604020202020204" pitchFamily="34" charset="0"/>
              </a:rPr>
              <a:t>endif</a:t>
            </a:r>
            <a:endParaRPr kumimoji="1" lang="en-US" altLang="zh-CN" sz="2400" dirty="0">
              <a:cs typeface="Arial" panose="020B0604020202020204" pitchFamily="34" charset="0"/>
            </a:endParaRPr>
          </a:p>
          <a:p>
            <a:pPr eaLnBrk="1" hangingPunct="1">
              <a:lnSpc>
                <a:spcPct val="85000"/>
              </a:lnSpc>
              <a:spcBef>
                <a:spcPct val="5000"/>
              </a:spcBef>
            </a:pPr>
            <a:r>
              <a:rPr kumimoji="1" lang="en-US" altLang="zh-CN" sz="2400" dirty="0">
                <a:cs typeface="Arial" panose="020B0604020202020204" pitchFamily="34" charset="0"/>
              </a:rPr>
              <a:t>    repeat</a:t>
            </a:r>
            <a:endParaRPr kumimoji="1" lang="en-US" altLang="zh-CN" sz="2400" dirty="0">
              <a:cs typeface="Arial" panose="020B0604020202020204" pitchFamily="34" charset="0"/>
            </a:endParaRPr>
          </a:p>
          <a:p>
            <a:pPr eaLnBrk="1" hangingPunct="1">
              <a:lnSpc>
                <a:spcPct val="85000"/>
              </a:lnSpc>
              <a:spcBef>
                <a:spcPct val="5000"/>
              </a:spcBef>
            </a:pPr>
            <a:r>
              <a:rPr kumimoji="1" lang="en-US" altLang="zh-CN" sz="2400" dirty="0">
                <a:cs typeface="Arial" panose="020B0604020202020204" pitchFamily="34" charset="0"/>
              </a:rPr>
              <a:t>end  BACKTRACK</a:t>
            </a:r>
            <a:endParaRPr kumimoji="1" lang="en-US" altLang="zh-CN" sz="2400" dirty="0">
              <a:cs typeface="Arial" panose="020B0604020202020204"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a:t>
            </a:r>
            <a:r>
              <a:rPr lang="en-US" altLang="zh-CN" dirty="0" smtClean="0"/>
              <a:t>7.2 </a:t>
            </a:r>
            <a:r>
              <a:rPr lang="zh-CN" altLang="en-US" dirty="0"/>
              <a:t>回溯法的递归算法描述</a:t>
            </a:r>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fld>
            <a:endParaRPr lang="en-US" altLang="zh-CN"/>
          </a:p>
        </p:txBody>
      </p:sp>
      <p:sp>
        <p:nvSpPr>
          <p:cNvPr id="6" name="Rectangle 4"/>
          <p:cNvSpPr>
            <a:spLocks noChangeArrowheads="1"/>
          </p:cNvSpPr>
          <p:nvPr/>
        </p:nvSpPr>
        <p:spPr bwMode="auto">
          <a:xfrm>
            <a:off x="838200" y="1863725"/>
            <a:ext cx="8420100" cy="485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nSpc>
                <a:spcPct val="90000"/>
              </a:lnSpc>
              <a:spcBef>
                <a:spcPct val="20000"/>
              </a:spcBef>
              <a:buClr>
                <a:srgbClr val="A50021"/>
              </a:buClr>
              <a:buSzPct val="75000"/>
            </a:pPr>
            <a:r>
              <a:rPr kumimoji="1" lang="en-US" altLang="zh-CN" sz="2400" dirty="0">
                <a:latin typeface="Arial" panose="020B0604020202020204" pitchFamily="34" charset="0"/>
                <a:ea typeface="幼圆" panose="02010509060101010101" pitchFamily="49" charset="-122"/>
                <a:cs typeface="Arial" panose="020B0604020202020204" pitchFamily="34" charset="0"/>
              </a:rPr>
              <a:t>procedure  RBACKTRACK(k)</a:t>
            </a:r>
            <a:endParaRPr kumimoji="1" lang="en-US" altLang="zh-CN" sz="2400" dirty="0">
              <a:latin typeface="Arial" panose="020B0604020202020204" pitchFamily="34" charset="0"/>
              <a:ea typeface="幼圆" panose="02010509060101010101" pitchFamily="49" charset="-122"/>
              <a:cs typeface="Arial" panose="020B0604020202020204" pitchFamily="34" charset="0"/>
            </a:endParaRPr>
          </a:p>
          <a:p>
            <a:pPr marL="342900" indent="-342900">
              <a:lnSpc>
                <a:spcPct val="90000"/>
              </a:lnSpc>
              <a:spcBef>
                <a:spcPct val="20000"/>
              </a:spcBef>
              <a:buClr>
                <a:srgbClr val="A50021"/>
              </a:buClr>
              <a:buSzPct val="75000"/>
            </a:pPr>
            <a:r>
              <a:rPr kumimoji="1" lang="en-US" altLang="zh-CN" sz="2400" dirty="0">
                <a:latin typeface="Arial" panose="020B0604020202020204" pitchFamily="34" charset="0"/>
                <a:ea typeface="幼圆" panose="02010509060101010101" pitchFamily="49" charset="-122"/>
                <a:cs typeface="Arial" panose="020B0604020202020204" pitchFamily="34" charset="0"/>
              </a:rPr>
              <a:t>global   X(1:n);  </a:t>
            </a:r>
            <a:endParaRPr kumimoji="1" lang="en-US" altLang="zh-CN" sz="2400" dirty="0">
              <a:latin typeface="Arial" panose="020B0604020202020204" pitchFamily="34" charset="0"/>
              <a:ea typeface="幼圆" panose="02010509060101010101" pitchFamily="49" charset="-122"/>
              <a:cs typeface="Arial" panose="020B0604020202020204" pitchFamily="34" charset="0"/>
            </a:endParaRPr>
          </a:p>
          <a:p>
            <a:pPr marL="342900" indent="-342900">
              <a:lnSpc>
                <a:spcPct val="90000"/>
              </a:lnSpc>
              <a:spcBef>
                <a:spcPct val="20000"/>
              </a:spcBef>
              <a:buClr>
                <a:srgbClr val="A50021"/>
              </a:buClr>
              <a:buSzPct val="75000"/>
            </a:pPr>
            <a:r>
              <a:rPr kumimoji="1" lang="en-US" altLang="zh-CN" sz="2400" dirty="0" err="1">
                <a:latin typeface="Arial" panose="020B0604020202020204" pitchFamily="34" charset="0"/>
                <a:ea typeface="幼圆" panose="02010509060101010101" pitchFamily="49" charset="-122"/>
                <a:cs typeface="Arial" panose="020B0604020202020204" pitchFamily="34" charset="0"/>
              </a:rPr>
              <a:t>int</a:t>
            </a:r>
            <a:r>
              <a:rPr kumimoji="1" lang="en-US" altLang="zh-CN" sz="2400" dirty="0">
                <a:latin typeface="Arial" panose="020B0604020202020204" pitchFamily="34" charset="0"/>
                <a:ea typeface="幼圆" panose="02010509060101010101" pitchFamily="49" charset="-122"/>
                <a:cs typeface="Arial" panose="020B0604020202020204" pitchFamily="34" charset="0"/>
              </a:rPr>
              <a:t>  k, n;</a:t>
            </a:r>
            <a:endParaRPr kumimoji="1" lang="en-US" altLang="zh-CN" sz="2400" dirty="0">
              <a:latin typeface="Arial" panose="020B0604020202020204" pitchFamily="34" charset="0"/>
              <a:ea typeface="幼圆" panose="02010509060101010101" pitchFamily="49" charset="-122"/>
              <a:cs typeface="Arial" panose="020B0604020202020204" pitchFamily="34" charset="0"/>
            </a:endParaRPr>
          </a:p>
          <a:p>
            <a:pPr marL="342900" indent="-342900">
              <a:lnSpc>
                <a:spcPct val="90000"/>
              </a:lnSpc>
              <a:spcBef>
                <a:spcPct val="20000"/>
              </a:spcBef>
              <a:buClr>
                <a:srgbClr val="A50021"/>
              </a:buClr>
              <a:buSzPct val="75000"/>
            </a:pPr>
            <a:r>
              <a:rPr kumimoji="1" lang="en-US" altLang="zh-CN" sz="2400" dirty="0">
                <a:latin typeface="Arial" panose="020B0604020202020204" pitchFamily="34" charset="0"/>
                <a:ea typeface="幼圆" panose="02010509060101010101" pitchFamily="49" charset="-122"/>
                <a:cs typeface="Arial" panose="020B0604020202020204" pitchFamily="34" charset="0"/>
              </a:rPr>
              <a:t>for  ( </a:t>
            </a:r>
            <a:r>
              <a:rPr kumimoji="1" lang="zh-CN" altLang="en-US" sz="2400" dirty="0">
                <a:latin typeface="Arial" panose="020B0604020202020204" pitchFamily="34" charset="0"/>
                <a:ea typeface="幼圆" panose="02010509060101010101" pitchFamily="49" charset="-122"/>
                <a:cs typeface="Arial" panose="020B0604020202020204" pitchFamily="34" charset="0"/>
              </a:rPr>
              <a:t>满足下式的每个</a:t>
            </a:r>
            <a:r>
              <a:rPr kumimoji="1" lang="en-US" altLang="zh-CN" sz="2400" dirty="0">
                <a:latin typeface="Arial" panose="020B0604020202020204" pitchFamily="34" charset="0"/>
                <a:ea typeface="幼圆" panose="02010509060101010101" pitchFamily="49" charset="-122"/>
                <a:cs typeface="Arial" panose="020B0604020202020204" pitchFamily="34" charset="0"/>
              </a:rPr>
              <a:t>X(k), X(k) ∈T(X(1)…X(k-1))   </a:t>
            </a:r>
            <a:endParaRPr kumimoji="1" lang="en-US" altLang="zh-CN" sz="2400" dirty="0">
              <a:latin typeface="Arial" panose="020B0604020202020204" pitchFamily="34" charset="0"/>
              <a:ea typeface="幼圆" panose="02010509060101010101" pitchFamily="49" charset="-122"/>
              <a:cs typeface="Arial" panose="020B0604020202020204" pitchFamily="34" charset="0"/>
            </a:endParaRPr>
          </a:p>
          <a:p>
            <a:pPr marL="342900" indent="-342900">
              <a:lnSpc>
                <a:spcPct val="90000"/>
              </a:lnSpc>
              <a:spcBef>
                <a:spcPct val="20000"/>
              </a:spcBef>
              <a:buClr>
                <a:srgbClr val="A50021"/>
              </a:buClr>
              <a:buSzPct val="75000"/>
            </a:pPr>
            <a:r>
              <a:rPr kumimoji="1" lang="en-US" altLang="zh-CN" sz="2400" dirty="0">
                <a:latin typeface="Arial" panose="020B0604020202020204" pitchFamily="34" charset="0"/>
                <a:ea typeface="幼圆" panose="02010509060101010101" pitchFamily="49" charset="-122"/>
                <a:cs typeface="Arial" panose="020B0604020202020204" pitchFamily="34" charset="0"/>
              </a:rPr>
              <a:t>         and  B(X(1),…X(k))=true)  do</a:t>
            </a:r>
            <a:endParaRPr kumimoji="1" lang="en-US" altLang="zh-CN" sz="2400" dirty="0">
              <a:latin typeface="Arial" panose="020B0604020202020204" pitchFamily="34" charset="0"/>
              <a:ea typeface="幼圆" panose="02010509060101010101" pitchFamily="49" charset="-122"/>
              <a:cs typeface="Arial" panose="020B0604020202020204" pitchFamily="34" charset="0"/>
            </a:endParaRPr>
          </a:p>
          <a:p>
            <a:pPr marL="342900" indent="-342900">
              <a:lnSpc>
                <a:spcPct val="90000"/>
              </a:lnSpc>
              <a:spcBef>
                <a:spcPct val="20000"/>
              </a:spcBef>
              <a:buClr>
                <a:srgbClr val="A50021"/>
              </a:buClr>
              <a:buSzPct val="75000"/>
            </a:pPr>
            <a:r>
              <a:rPr kumimoji="1" lang="en-US" altLang="zh-CN" sz="2400" dirty="0">
                <a:latin typeface="Arial" panose="020B0604020202020204" pitchFamily="34" charset="0"/>
                <a:ea typeface="幼圆" panose="02010509060101010101" pitchFamily="49" charset="-122"/>
                <a:cs typeface="Arial" panose="020B0604020202020204" pitchFamily="34" charset="0"/>
              </a:rPr>
              <a:t>    if (X(1),…,X(k))</a:t>
            </a:r>
            <a:r>
              <a:rPr kumimoji="1" lang="zh-CN" altLang="en-US" sz="2400" dirty="0">
                <a:latin typeface="Arial" panose="020B0604020202020204" pitchFamily="34" charset="0"/>
                <a:ea typeface="幼圆" panose="02010509060101010101" pitchFamily="49" charset="-122"/>
                <a:cs typeface="Arial" panose="020B0604020202020204" pitchFamily="34" charset="0"/>
              </a:rPr>
              <a:t>是一条抵达答案结点的路径  </a:t>
            </a:r>
            <a:r>
              <a:rPr kumimoji="1" lang="en-US" altLang="zh-CN" sz="2400" dirty="0">
                <a:latin typeface="Arial" panose="020B0604020202020204" pitchFamily="34" charset="0"/>
                <a:ea typeface="幼圆" panose="02010509060101010101" pitchFamily="49" charset="-122"/>
                <a:cs typeface="Arial" panose="020B0604020202020204" pitchFamily="34" charset="0"/>
              </a:rPr>
              <a:t>then    </a:t>
            </a:r>
            <a:endParaRPr kumimoji="1" lang="en-US" altLang="zh-CN" sz="2400" dirty="0">
              <a:latin typeface="Arial" panose="020B0604020202020204" pitchFamily="34" charset="0"/>
              <a:ea typeface="幼圆" panose="02010509060101010101" pitchFamily="49" charset="-122"/>
              <a:cs typeface="Arial" panose="020B0604020202020204" pitchFamily="34" charset="0"/>
            </a:endParaRPr>
          </a:p>
          <a:p>
            <a:pPr marL="342900" indent="-342900">
              <a:lnSpc>
                <a:spcPct val="90000"/>
              </a:lnSpc>
              <a:spcBef>
                <a:spcPct val="20000"/>
              </a:spcBef>
              <a:buClr>
                <a:srgbClr val="A50021"/>
              </a:buClr>
              <a:buSzPct val="75000"/>
            </a:pPr>
            <a:r>
              <a:rPr kumimoji="1" lang="en-US" altLang="zh-CN" sz="2400" dirty="0">
                <a:latin typeface="Arial" panose="020B0604020202020204" pitchFamily="34" charset="0"/>
                <a:ea typeface="幼圆" panose="02010509060101010101" pitchFamily="49" charset="-122"/>
                <a:cs typeface="Arial" panose="020B0604020202020204" pitchFamily="34" charset="0"/>
              </a:rPr>
              <a:t>             print (X(1)…X(k)) endif</a:t>
            </a:r>
            <a:endParaRPr kumimoji="1" lang="en-US" altLang="zh-CN" sz="2400" dirty="0">
              <a:latin typeface="Arial" panose="020B0604020202020204" pitchFamily="34" charset="0"/>
              <a:ea typeface="幼圆" panose="02010509060101010101" pitchFamily="49" charset="-122"/>
              <a:cs typeface="Arial" panose="020B0604020202020204" pitchFamily="34" charset="0"/>
            </a:endParaRPr>
          </a:p>
          <a:p>
            <a:pPr marL="342900" indent="-342900">
              <a:lnSpc>
                <a:spcPct val="90000"/>
              </a:lnSpc>
              <a:spcBef>
                <a:spcPct val="20000"/>
              </a:spcBef>
              <a:buClr>
                <a:srgbClr val="A50021"/>
              </a:buClr>
              <a:buSzPct val="75000"/>
            </a:pPr>
            <a:r>
              <a:rPr kumimoji="1" lang="en-US" altLang="zh-CN" sz="2400" dirty="0">
                <a:latin typeface="Arial" panose="020B0604020202020204" pitchFamily="34" charset="0"/>
                <a:ea typeface="幼圆" panose="02010509060101010101" pitchFamily="49" charset="-122"/>
                <a:cs typeface="Arial" panose="020B0604020202020204" pitchFamily="34" charset="0"/>
              </a:rPr>
              <a:t>	  call  RBACKTRACK(k+1) </a:t>
            </a:r>
            <a:r>
              <a:rPr kumimoji="1" lang="en-US" altLang="zh-CN" sz="2400" u="sng" dirty="0">
                <a:latin typeface="Arial" panose="020B0604020202020204" pitchFamily="34" charset="0"/>
                <a:ea typeface="幼圆" panose="02010509060101010101" pitchFamily="49" charset="-122"/>
                <a:cs typeface="Arial" panose="020B0604020202020204" pitchFamily="34" charset="0"/>
              </a:rPr>
              <a:t> </a:t>
            </a:r>
            <a:endParaRPr kumimoji="1" lang="en-US" altLang="zh-CN" sz="2400" u="sng" dirty="0">
              <a:latin typeface="Arial" panose="020B0604020202020204" pitchFamily="34" charset="0"/>
              <a:ea typeface="幼圆" panose="02010509060101010101" pitchFamily="49" charset="-122"/>
              <a:cs typeface="Arial" panose="020B0604020202020204" pitchFamily="34" charset="0"/>
            </a:endParaRPr>
          </a:p>
          <a:p>
            <a:pPr marL="342900" indent="-342900">
              <a:lnSpc>
                <a:spcPct val="90000"/>
              </a:lnSpc>
              <a:spcBef>
                <a:spcPct val="20000"/>
              </a:spcBef>
              <a:buClr>
                <a:srgbClr val="A50021"/>
              </a:buClr>
              <a:buSzPct val="75000"/>
            </a:pPr>
            <a:r>
              <a:rPr kumimoji="1" lang="en-US" altLang="zh-CN" sz="2400" dirty="0">
                <a:latin typeface="Arial" panose="020B0604020202020204" pitchFamily="34" charset="0"/>
                <a:ea typeface="幼圆" panose="02010509060101010101" pitchFamily="49" charset="-122"/>
                <a:cs typeface="Arial" panose="020B0604020202020204" pitchFamily="34" charset="0"/>
              </a:rPr>
              <a:t>   repeat</a:t>
            </a:r>
            <a:endParaRPr kumimoji="1" lang="en-US" altLang="zh-CN" sz="2400" dirty="0">
              <a:latin typeface="Arial" panose="020B0604020202020204" pitchFamily="34" charset="0"/>
              <a:ea typeface="幼圆" panose="02010509060101010101" pitchFamily="49" charset="-122"/>
              <a:cs typeface="Arial" panose="020B0604020202020204" pitchFamily="34" charset="0"/>
            </a:endParaRPr>
          </a:p>
          <a:p>
            <a:pPr marL="342900" indent="-342900">
              <a:lnSpc>
                <a:spcPct val="90000"/>
              </a:lnSpc>
              <a:spcBef>
                <a:spcPct val="20000"/>
              </a:spcBef>
              <a:buClr>
                <a:srgbClr val="A50021"/>
              </a:buClr>
              <a:buSzPct val="75000"/>
            </a:pPr>
            <a:r>
              <a:rPr kumimoji="1" lang="en-US" altLang="zh-CN" sz="2400" dirty="0">
                <a:latin typeface="Arial" panose="020B0604020202020204" pitchFamily="34" charset="0"/>
                <a:ea typeface="幼圆" panose="02010509060101010101" pitchFamily="49" charset="-122"/>
                <a:cs typeface="Arial" panose="020B0604020202020204" pitchFamily="34" charset="0"/>
              </a:rPr>
              <a:t>end  RBACKTRACK </a:t>
            </a:r>
            <a:endParaRPr kumimoji="1" lang="en-US" altLang="zh-CN" sz="2400" dirty="0">
              <a:latin typeface="Arial" panose="020B0604020202020204" pitchFamily="34" charset="0"/>
              <a:ea typeface="幼圆" panose="02010509060101010101" pitchFamily="49" charset="-122"/>
              <a:cs typeface="Arial" panose="020B0604020202020204" pitchFamily="34" charset="0"/>
            </a:endParaRPr>
          </a:p>
        </p:txBody>
      </p:sp>
      <p:sp>
        <p:nvSpPr>
          <p:cNvPr id="7" name="圆角矩形标注 6"/>
          <p:cNvSpPr/>
          <p:nvPr/>
        </p:nvSpPr>
        <p:spPr>
          <a:xfrm>
            <a:off x="5591944" y="1863725"/>
            <a:ext cx="4608512" cy="991765"/>
          </a:xfrm>
          <a:prstGeom prst="wedgeRoundRectCallout">
            <a:avLst>
              <a:gd name="adj1" fmla="val -43449"/>
              <a:gd name="adj2" fmla="val 63881"/>
              <a:gd name="adj3" fmla="val 16667"/>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50000"/>
              </a:spcBef>
            </a:pPr>
            <a:r>
              <a:rPr kumimoji="1" lang="zh-CN" altLang="en-US" sz="2400" dirty="0">
                <a:solidFill>
                  <a:schemeClr val="tx1"/>
                </a:solidFill>
                <a:latin typeface="Arial" panose="020B0604020202020204" pitchFamily="34" charset="0"/>
                <a:ea typeface="幼圆" panose="02010509060101010101" pitchFamily="49" charset="-122"/>
                <a:cs typeface="Arial" panose="020B0604020202020204" pitchFamily="34" charset="0"/>
              </a:rPr>
              <a:t>进入算法时</a:t>
            </a:r>
            <a:r>
              <a:rPr kumimoji="1" lang="en-US" altLang="zh-CN" sz="2400" dirty="0">
                <a:solidFill>
                  <a:schemeClr val="tx1"/>
                </a:solidFill>
                <a:latin typeface="Arial" panose="020B0604020202020204" pitchFamily="34" charset="0"/>
                <a:ea typeface="幼圆" panose="02010509060101010101" pitchFamily="49" charset="-122"/>
                <a:cs typeface="Arial" panose="020B0604020202020204" pitchFamily="34" charset="0"/>
              </a:rPr>
              <a:t>, </a:t>
            </a:r>
            <a:r>
              <a:rPr kumimoji="1" lang="zh-CN" altLang="en-US" sz="2400" dirty="0">
                <a:solidFill>
                  <a:schemeClr val="tx1"/>
                </a:solidFill>
                <a:latin typeface="Arial" panose="020B0604020202020204" pitchFamily="34" charset="0"/>
                <a:ea typeface="幼圆" panose="02010509060101010101" pitchFamily="49" charset="-122"/>
                <a:cs typeface="Arial" panose="020B0604020202020204" pitchFamily="34" charset="0"/>
              </a:rPr>
              <a:t>解向量</a:t>
            </a:r>
            <a:r>
              <a:rPr kumimoji="1" lang="en-US" altLang="zh-CN" sz="2400" dirty="0">
                <a:solidFill>
                  <a:schemeClr val="tx1"/>
                </a:solidFill>
                <a:latin typeface="Arial" panose="020B0604020202020204" pitchFamily="34" charset="0"/>
                <a:ea typeface="幼圆" panose="02010509060101010101" pitchFamily="49" charset="-122"/>
                <a:cs typeface="Arial" panose="020B0604020202020204" pitchFamily="34" charset="0"/>
              </a:rPr>
              <a:t>X</a:t>
            </a:r>
            <a:r>
              <a:rPr kumimoji="1" lang="zh-CN" altLang="en-US" sz="2400" dirty="0">
                <a:solidFill>
                  <a:schemeClr val="tx1"/>
                </a:solidFill>
                <a:latin typeface="Arial" panose="020B0604020202020204" pitchFamily="34" charset="0"/>
                <a:ea typeface="幼圆" panose="02010509060101010101" pitchFamily="49" charset="-122"/>
                <a:cs typeface="Arial" panose="020B0604020202020204" pitchFamily="34" charset="0"/>
              </a:rPr>
              <a:t>中的前</a:t>
            </a:r>
            <a:r>
              <a:rPr kumimoji="1" lang="en-US" altLang="zh-CN" sz="2400" dirty="0">
                <a:solidFill>
                  <a:schemeClr val="tx1"/>
                </a:solidFill>
                <a:latin typeface="Arial" panose="020B0604020202020204" pitchFamily="34" charset="0"/>
                <a:ea typeface="幼圆" panose="02010509060101010101" pitchFamily="49" charset="-122"/>
                <a:cs typeface="Arial" panose="020B0604020202020204" pitchFamily="34" charset="0"/>
              </a:rPr>
              <a:t>k-1</a:t>
            </a:r>
            <a:r>
              <a:rPr kumimoji="1" lang="zh-CN" altLang="en-US" sz="2400" dirty="0">
                <a:solidFill>
                  <a:schemeClr val="tx1"/>
                </a:solidFill>
                <a:latin typeface="Arial" panose="020B0604020202020204" pitchFamily="34" charset="0"/>
                <a:ea typeface="幼圆" panose="02010509060101010101" pitchFamily="49" charset="-122"/>
                <a:cs typeface="Arial" panose="020B0604020202020204" pitchFamily="34" charset="0"/>
              </a:rPr>
              <a:t>个分量</a:t>
            </a:r>
            <a:r>
              <a:rPr kumimoji="1" lang="en-US" altLang="zh-CN" sz="2400" dirty="0">
                <a:solidFill>
                  <a:schemeClr val="tx1"/>
                </a:solidFill>
                <a:latin typeface="Arial" panose="020B0604020202020204" pitchFamily="34" charset="0"/>
                <a:ea typeface="幼圆" panose="02010509060101010101" pitchFamily="49" charset="-122"/>
                <a:cs typeface="Arial" panose="020B0604020202020204" pitchFamily="34" charset="0"/>
              </a:rPr>
              <a:t>X(1) …X(k-1)</a:t>
            </a:r>
            <a:r>
              <a:rPr kumimoji="1" lang="zh-CN" altLang="en-US" sz="2400" dirty="0">
                <a:solidFill>
                  <a:schemeClr val="tx1"/>
                </a:solidFill>
                <a:latin typeface="Arial" panose="020B0604020202020204" pitchFamily="34" charset="0"/>
                <a:ea typeface="幼圆" panose="02010509060101010101" pitchFamily="49" charset="-122"/>
                <a:cs typeface="Arial" panose="020B0604020202020204" pitchFamily="34" charset="0"/>
              </a:rPr>
              <a:t>已经被赋值</a:t>
            </a:r>
            <a:endParaRPr kumimoji="1" lang="zh-CN" altLang="en-US" sz="2400" dirty="0">
              <a:solidFill>
                <a:schemeClr val="tx1"/>
              </a:solidFill>
              <a:latin typeface="Arial" panose="020B0604020202020204" pitchFamily="34" charset="0"/>
              <a:ea typeface="幼圆" panose="02010509060101010101" pitchFamily="49"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7.2 </a:t>
            </a:r>
            <a:r>
              <a:rPr lang="zh-CN" altLang="en-US" dirty="0"/>
              <a:t>回溯法的</a:t>
            </a:r>
            <a:r>
              <a:rPr lang="zh-CN" altLang="en-US" dirty="0" smtClean="0"/>
              <a:t>效率分析</a:t>
            </a:r>
            <a:endParaRPr lang="zh-CN" altLang="en-US" dirty="0"/>
          </a:p>
        </p:txBody>
      </p:sp>
      <p:sp>
        <p:nvSpPr>
          <p:cNvPr id="3" name="内容占位符 2"/>
          <p:cNvSpPr>
            <a:spLocks noGrp="1"/>
          </p:cNvSpPr>
          <p:nvPr>
            <p:ph idx="1"/>
          </p:nvPr>
        </p:nvSpPr>
        <p:spPr/>
        <p:txBody>
          <a:bodyPr/>
          <a:lstStyle/>
          <a:p>
            <a:pPr>
              <a:spcBef>
                <a:spcPts val="600"/>
              </a:spcBef>
            </a:pPr>
            <a:r>
              <a:rPr kumimoji="1" lang="zh-CN" altLang="en-US" dirty="0"/>
              <a:t>决定回溯法效率的</a:t>
            </a:r>
            <a:r>
              <a:rPr kumimoji="1" lang="zh-CN" altLang="en-US" dirty="0" smtClean="0"/>
              <a:t>因素</a:t>
            </a:r>
            <a:endParaRPr kumimoji="1" lang="en-US" altLang="zh-CN" dirty="0" smtClean="0"/>
          </a:p>
          <a:p>
            <a:pPr>
              <a:spcBef>
                <a:spcPts val="600"/>
              </a:spcBef>
            </a:pPr>
            <a:r>
              <a:rPr kumimoji="1" lang="zh-CN" altLang="en-US" dirty="0" smtClean="0"/>
              <a:t>回溯</a:t>
            </a:r>
            <a:r>
              <a:rPr kumimoji="1" lang="zh-CN" altLang="en-US" dirty="0"/>
              <a:t>法的效率估计</a:t>
            </a:r>
            <a:endParaRPr kumimoji="1" lang="en-US" altLang="zh-CN" dirty="0"/>
          </a:p>
          <a:p>
            <a:pPr>
              <a:spcBef>
                <a:spcPts val="600"/>
              </a:spcBef>
            </a:pPr>
            <a:r>
              <a:rPr lang="zh-CN" altLang="en-US" dirty="0"/>
              <a:t>蒙特卡罗方法的一般思想</a:t>
            </a:r>
            <a:endParaRPr lang="en-US" altLang="zh-CN" dirty="0"/>
          </a:p>
          <a:p>
            <a:pPr>
              <a:spcBef>
                <a:spcPts val="600"/>
              </a:spcBef>
            </a:pPr>
            <a:r>
              <a:rPr lang="zh-CN" altLang="en-US" dirty="0" smtClean="0"/>
              <a:t>效率</a:t>
            </a:r>
            <a:r>
              <a:rPr lang="zh-CN" altLang="en-US" dirty="0"/>
              <a:t>估计</a:t>
            </a:r>
            <a:r>
              <a:rPr lang="zh-CN" altLang="en-US" dirty="0" smtClean="0"/>
              <a:t>算法</a:t>
            </a:r>
            <a:endParaRPr lang="en-US" altLang="zh-CN" dirty="0" smtClean="0"/>
          </a:p>
          <a:p>
            <a:pPr>
              <a:spcBef>
                <a:spcPts val="600"/>
              </a:spcBef>
            </a:pPr>
            <a:r>
              <a:rPr lang="zh-CN" altLang="en-US" dirty="0"/>
              <a:t>蒙特卡罗方法的</a:t>
            </a:r>
            <a:r>
              <a:rPr lang="zh-CN" altLang="en-US" dirty="0" smtClean="0"/>
              <a:t>特点</a:t>
            </a:r>
            <a:endParaRPr lang="en-US" altLang="zh-CN" dirty="0" smtClean="0"/>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839416" y="116632"/>
            <a:ext cx="10515600" cy="1325563"/>
          </a:xfrm>
        </p:spPr>
        <p:txBody>
          <a:bodyPr/>
          <a:lstStyle/>
          <a:p>
            <a:pPr eaLnBrk="1" hangingPunct="1"/>
            <a:r>
              <a:rPr lang="zh-CN" altLang="en-US" dirty="0"/>
              <a:t>目录</a:t>
            </a:r>
            <a:endParaRPr lang="zh-CN" altLang="en-US" dirty="0"/>
          </a:p>
        </p:txBody>
      </p:sp>
      <p:sp>
        <p:nvSpPr>
          <p:cNvPr id="4099" name="Rectangle 3"/>
          <p:cNvSpPr>
            <a:spLocks noGrp="1" noChangeArrowheads="1"/>
          </p:cNvSpPr>
          <p:nvPr>
            <p:ph type="body" idx="1"/>
          </p:nvPr>
        </p:nvSpPr>
        <p:spPr>
          <a:xfrm>
            <a:off x="891417" y="1292865"/>
            <a:ext cx="5256584" cy="4978672"/>
          </a:xfrm>
        </p:spPr>
        <p:txBody>
          <a:bodyPr/>
          <a:lstStyle/>
          <a:p>
            <a:pPr eaLnBrk="1" hangingPunct="1">
              <a:spcBef>
                <a:spcPts val="0"/>
              </a:spcBef>
            </a:pPr>
            <a:r>
              <a:rPr kumimoji="1" lang="en-US" altLang="zh-CN" dirty="0" smtClean="0"/>
              <a:t>7.1 </a:t>
            </a:r>
            <a:r>
              <a:rPr kumimoji="1" lang="zh-CN" altLang="en-US" dirty="0"/>
              <a:t>回溯一般方法</a:t>
            </a:r>
            <a:endParaRPr kumimoji="1" lang="en-US" altLang="zh-CN" dirty="0"/>
          </a:p>
          <a:p>
            <a:pPr eaLnBrk="1" hangingPunct="1">
              <a:spcBef>
                <a:spcPts val="0"/>
              </a:spcBef>
            </a:pPr>
            <a:r>
              <a:rPr kumimoji="1" lang="en-US" altLang="zh-CN" dirty="0" smtClean="0"/>
              <a:t>7.2 </a:t>
            </a:r>
            <a:r>
              <a:rPr kumimoji="1" lang="zh-CN" altLang="en-US" dirty="0"/>
              <a:t>回溯法的效率估计</a:t>
            </a:r>
            <a:endParaRPr kumimoji="1" lang="en-US" altLang="zh-CN" dirty="0"/>
          </a:p>
          <a:p>
            <a:pPr>
              <a:spcBef>
                <a:spcPts val="0"/>
              </a:spcBef>
            </a:pPr>
            <a:r>
              <a:rPr kumimoji="1" lang="en-US" altLang="zh-CN" dirty="0" smtClean="0"/>
              <a:t>7.3 n-</a:t>
            </a:r>
            <a:r>
              <a:rPr kumimoji="1" lang="zh-CN" altLang="en-US" dirty="0"/>
              <a:t>皇后</a:t>
            </a:r>
            <a:r>
              <a:rPr kumimoji="1" lang="zh-CN" altLang="en-US" dirty="0" smtClean="0"/>
              <a:t>问题</a:t>
            </a:r>
            <a:endParaRPr kumimoji="1" lang="en-US" altLang="zh-CN" dirty="0" smtClean="0"/>
          </a:p>
          <a:p>
            <a:pPr>
              <a:spcBef>
                <a:spcPts val="0"/>
              </a:spcBef>
            </a:pPr>
            <a:r>
              <a:rPr lang="en-US" altLang="zh-CN" dirty="0" smtClean="0"/>
              <a:t>7.4 </a:t>
            </a:r>
            <a:r>
              <a:rPr lang="zh-CN" altLang="en-US" dirty="0" smtClean="0"/>
              <a:t>子集和问题</a:t>
            </a:r>
            <a:endParaRPr lang="en-US" altLang="zh-CN" dirty="0"/>
          </a:p>
          <a:p>
            <a:pPr eaLnBrk="1" hangingPunct="1">
              <a:spcBef>
                <a:spcPts val="0"/>
              </a:spcBef>
            </a:pPr>
            <a:r>
              <a:rPr lang="en-US" altLang="zh-CN" dirty="0" smtClean="0"/>
              <a:t>7.5 </a:t>
            </a:r>
            <a:r>
              <a:rPr lang="zh-CN" altLang="en-US" dirty="0"/>
              <a:t>图的着色</a:t>
            </a:r>
            <a:r>
              <a:rPr lang="zh-CN" altLang="en-US" dirty="0" smtClean="0"/>
              <a:t>问题</a:t>
            </a:r>
            <a:endParaRPr lang="en-US" altLang="zh-CN" dirty="0" smtClean="0"/>
          </a:p>
          <a:p>
            <a:pPr eaLnBrk="1" hangingPunct="1">
              <a:spcBef>
                <a:spcPts val="0"/>
              </a:spcBef>
            </a:pPr>
            <a:r>
              <a:rPr lang="en-US" altLang="zh-CN" dirty="0" smtClean="0"/>
              <a:t>7.6 </a:t>
            </a:r>
            <a:r>
              <a:rPr lang="zh-CN" altLang="en-US" dirty="0" smtClean="0"/>
              <a:t>小结</a:t>
            </a:r>
            <a:endParaRPr lang="en-US" altLang="zh-C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决定回溯法效率的因素</a:t>
            </a:r>
            <a:endParaRPr lang="zh-CN" altLang="en-US" dirty="0"/>
          </a:p>
        </p:txBody>
      </p:sp>
      <p:sp>
        <p:nvSpPr>
          <p:cNvPr id="3" name="内容占位符 2"/>
          <p:cNvSpPr>
            <a:spLocks noGrp="1"/>
          </p:cNvSpPr>
          <p:nvPr>
            <p:ph idx="1"/>
          </p:nvPr>
        </p:nvSpPr>
        <p:spPr>
          <a:xfrm>
            <a:off x="838200" y="1690688"/>
            <a:ext cx="10515600" cy="4351338"/>
          </a:xfrm>
        </p:spPr>
        <p:txBody>
          <a:bodyPr/>
          <a:lstStyle/>
          <a:p>
            <a:pPr>
              <a:spcBef>
                <a:spcPts val="0"/>
              </a:spcBef>
            </a:pPr>
            <a:r>
              <a:rPr kumimoji="1" lang="zh-CN" altLang="en-US" sz="2400" dirty="0" smtClean="0"/>
              <a:t>生成下一个</a:t>
            </a:r>
            <a:r>
              <a:rPr kumimoji="1" lang="en-US" altLang="zh-CN" sz="2400" dirty="0" smtClean="0"/>
              <a:t>X(k)</a:t>
            </a:r>
            <a:r>
              <a:rPr kumimoji="1" lang="zh-CN" altLang="en-US" sz="2400" dirty="0" smtClean="0"/>
              <a:t>的时间</a:t>
            </a:r>
            <a:endParaRPr kumimoji="1" lang="en-US" altLang="zh-CN" sz="2400" dirty="0" smtClean="0"/>
          </a:p>
          <a:p>
            <a:pPr lvl="1">
              <a:spcBef>
                <a:spcPts val="0"/>
              </a:spcBef>
            </a:pPr>
            <a:r>
              <a:rPr lang="zh-CN" altLang="en-US" dirty="0" smtClean="0"/>
              <a:t>生成一个结点的时间</a:t>
            </a:r>
            <a:endParaRPr kumimoji="1" lang="zh-CN" altLang="en-US" dirty="0" smtClean="0"/>
          </a:p>
          <a:p>
            <a:pPr>
              <a:spcBef>
                <a:spcPts val="0"/>
              </a:spcBef>
            </a:pPr>
            <a:r>
              <a:rPr kumimoji="1" lang="zh-CN" altLang="en-US" sz="2400" dirty="0" smtClean="0"/>
              <a:t>满足</a:t>
            </a:r>
            <a:r>
              <a:rPr kumimoji="1" lang="zh-CN" altLang="en-US" sz="2400" dirty="0"/>
              <a:t>显式约束条件的</a:t>
            </a:r>
            <a:r>
              <a:rPr kumimoji="1" lang="en-US" altLang="zh-CN" sz="2400" dirty="0"/>
              <a:t>X(k)</a:t>
            </a:r>
            <a:r>
              <a:rPr kumimoji="1" lang="zh-CN" altLang="en-US" sz="2400" dirty="0"/>
              <a:t>的数目</a:t>
            </a:r>
            <a:endParaRPr kumimoji="1" lang="en-US" altLang="zh-CN" sz="2400" dirty="0"/>
          </a:p>
          <a:p>
            <a:pPr lvl="1">
              <a:spcBef>
                <a:spcPts val="0"/>
              </a:spcBef>
            </a:pPr>
            <a:r>
              <a:rPr lang="zh-CN" altLang="en-US" dirty="0" smtClean="0"/>
              <a:t>子结点的数量</a:t>
            </a:r>
            <a:endParaRPr kumimoji="1" lang="zh-CN" altLang="en-US" dirty="0" smtClean="0"/>
          </a:p>
          <a:p>
            <a:pPr>
              <a:spcBef>
                <a:spcPts val="0"/>
              </a:spcBef>
            </a:pPr>
            <a:r>
              <a:rPr kumimoji="1" lang="zh-CN" altLang="en-US" sz="2400" dirty="0" smtClean="0"/>
              <a:t>限界</a:t>
            </a:r>
            <a:r>
              <a:rPr kumimoji="1" lang="zh-CN" altLang="en-US" sz="2400" dirty="0"/>
              <a:t>函数</a:t>
            </a:r>
            <a:r>
              <a:rPr kumimoji="1" lang="en-US" altLang="zh-CN" sz="2400" dirty="0" smtClean="0"/>
              <a:t>B</a:t>
            </a:r>
            <a:r>
              <a:rPr kumimoji="1" lang="en-US" altLang="zh-CN" sz="2400" baseline="-25000" dirty="0" smtClean="0"/>
              <a:t>i</a:t>
            </a:r>
            <a:r>
              <a:rPr kumimoji="1" lang="zh-CN" altLang="en-US" sz="2400" dirty="0" smtClean="0"/>
              <a:t>的</a:t>
            </a:r>
            <a:r>
              <a:rPr kumimoji="1" lang="zh-CN" altLang="en-US" sz="2400" dirty="0"/>
              <a:t>计算时间</a:t>
            </a:r>
            <a:endParaRPr kumimoji="1" lang="en-US" altLang="zh-CN" sz="2400" dirty="0"/>
          </a:p>
          <a:p>
            <a:pPr lvl="1">
              <a:spcBef>
                <a:spcPts val="0"/>
              </a:spcBef>
            </a:pPr>
            <a:r>
              <a:rPr lang="zh-CN" altLang="en-US" dirty="0" smtClean="0"/>
              <a:t>检验结点的</a:t>
            </a:r>
            <a:r>
              <a:rPr lang="zh-CN" altLang="en-US" dirty="0"/>
              <a:t>时间</a:t>
            </a:r>
            <a:endParaRPr kumimoji="1" lang="zh-CN" altLang="en-US" dirty="0"/>
          </a:p>
          <a:p>
            <a:pPr>
              <a:spcBef>
                <a:spcPts val="0"/>
              </a:spcBef>
            </a:pPr>
            <a:r>
              <a:rPr kumimoji="1" lang="zh-CN" altLang="en-US" sz="2400" dirty="0"/>
              <a:t>对于所有的</a:t>
            </a:r>
            <a:r>
              <a:rPr kumimoji="1" lang="en-US" altLang="zh-CN" sz="2400" dirty="0" err="1"/>
              <a:t>i</a:t>
            </a:r>
            <a:r>
              <a:rPr kumimoji="1" lang="zh-CN" altLang="en-US" sz="2400" dirty="0"/>
              <a:t>，满足</a:t>
            </a:r>
            <a:r>
              <a:rPr kumimoji="1" lang="en-US" altLang="zh-CN" sz="2400" dirty="0"/>
              <a:t>B</a:t>
            </a:r>
            <a:r>
              <a:rPr kumimoji="1" lang="en-US" altLang="zh-CN" sz="2400" baseline="-25000" dirty="0"/>
              <a:t>i</a:t>
            </a:r>
            <a:r>
              <a:rPr kumimoji="1" lang="zh-CN" altLang="en-US" sz="2400" dirty="0"/>
              <a:t>的</a:t>
            </a:r>
            <a:r>
              <a:rPr kumimoji="1" lang="en-US" altLang="zh-CN" sz="2400" dirty="0"/>
              <a:t>X(k)</a:t>
            </a:r>
            <a:r>
              <a:rPr kumimoji="1" lang="zh-CN" altLang="en-US" sz="2400" dirty="0"/>
              <a:t>的数目</a:t>
            </a:r>
            <a:endParaRPr kumimoji="1" lang="en-US" altLang="zh-CN" sz="2400" dirty="0"/>
          </a:p>
          <a:p>
            <a:pPr lvl="1">
              <a:spcBef>
                <a:spcPts val="0"/>
              </a:spcBef>
            </a:pPr>
            <a:r>
              <a:rPr lang="zh-CN" altLang="en-US" dirty="0"/>
              <a:t>通过检验</a:t>
            </a:r>
            <a:r>
              <a:rPr lang="zh-CN" altLang="en-US" dirty="0" smtClean="0"/>
              <a:t>的结点数量</a:t>
            </a:r>
            <a:endParaRPr lang="zh-CN" altLang="en-US" dirty="0"/>
          </a:p>
          <a:p>
            <a:pPr>
              <a:spcBef>
                <a:spcPts val="0"/>
              </a:spcBef>
            </a:pPr>
            <a:endParaRPr kumimoji="1" lang="zh-CN" altLang="en-US" dirty="0"/>
          </a:p>
          <a:p>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fld>
            <a:endParaRPr lang="en-US" altLang="zh-CN"/>
          </a:p>
        </p:txBody>
      </p:sp>
      <p:sp>
        <p:nvSpPr>
          <p:cNvPr id="5" name="圆角矩形标注 4"/>
          <p:cNvSpPr/>
          <p:nvPr/>
        </p:nvSpPr>
        <p:spPr>
          <a:xfrm>
            <a:off x="7176120" y="4645575"/>
            <a:ext cx="1080121" cy="432252"/>
          </a:xfrm>
          <a:prstGeom prst="wedgeRoundRectCallout">
            <a:avLst>
              <a:gd name="adj1" fmla="val -51121"/>
              <a:gd name="adj2" fmla="val 76572"/>
              <a:gd name="adj3" fmla="val 16667"/>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50000"/>
              </a:spcBef>
            </a:pPr>
            <a:r>
              <a:rPr kumimoji="1" lang="zh-CN" altLang="en-US" sz="2000" dirty="0">
                <a:solidFill>
                  <a:schemeClr val="tx1"/>
                </a:solidFill>
                <a:latin typeface="Arial" panose="020B0604020202020204" pitchFamily="34" charset="0"/>
                <a:ea typeface="幼圆" panose="02010509060101010101" pitchFamily="49" charset="-122"/>
                <a:cs typeface="Arial" panose="020B0604020202020204" pitchFamily="34" charset="0"/>
              </a:rPr>
              <a:t>第四个</a:t>
            </a:r>
            <a:endParaRPr kumimoji="1" lang="zh-CN" altLang="en-US" sz="2000" dirty="0">
              <a:solidFill>
                <a:schemeClr val="tx1"/>
              </a:solidFill>
              <a:latin typeface="Arial" panose="020B0604020202020204" pitchFamily="34" charset="0"/>
              <a:ea typeface="幼圆" panose="02010509060101010101" pitchFamily="49" charset="-122"/>
              <a:cs typeface="Arial" panose="020B0604020202020204" pitchFamily="34" charset="0"/>
            </a:endParaRPr>
          </a:p>
        </p:txBody>
      </p:sp>
      <p:sp>
        <p:nvSpPr>
          <p:cNvPr id="7" name="圆角矩形标注 6"/>
          <p:cNvSpPr/>
          <p:nvPr/>
        </p:nvSpPr>
        <p:spPr>
          <a:xfrm>
            <a:off x="5622946" y="2933328"/>
            <a:ext cx="4392488" cy="991765"/>
          </a:xfrm>
          <a:prstGeom prst="wedgeRoundRectCallout">
            <a:avLst>
              <a:gd name="adj1" fmla="val -59261"/>
              <a:gd name="adj2" fmla="val 25761"/>
              <a:gd name="adj3" fmla="val 16667"/>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50000"/>
              </a:spcBef>
            </a:pPr>
            <a:r>
              <a:rPr kumimoji="1" lang="en-US" altLang="zh-CN" sz="2000" dirty="0">
                <a:solidFill>
                  <a:schemeClr val="tx1"/>
                </a:solidFill>
                <a:latin typeface="Arial" panose="020B0604020202020204" pitchFamily="34" charset="0"/>
                <a:ea typeface="幼圆" panose="02010509060101010101" pitchFamily="49" charset="-122"/>
                <a:cs typeface="Arial" panose="020B0604020202020204" pitchFamily="34" charset="0"/>
              </a:rPr>
              <a:t>B</a:t>
            </a:r>
            <a:r>
              <a:rPr kumimoji="1" lang="en-US" altLang="zh-CN" sz="2000" baseline="-25000" dirty="0">
                <a:solidFill>
                  <a:schemeClr val="tx1"/>
                </a:solidFill>
                <a:latin typeface="Arial" panose="020B0604020202020204" pitchFamily="34" charset="0"/>
                <a:ea typeface="幼圆" panose="02010509060101010101" pitchFamily="49" charset="-122"/>
                <a:cs typeface="Arial" panose="020B0604020202020204" pitchFamily="34" charset="0"/>
              </a:rPr>
              <a:t>i</a:t>
            </a:r>
            <a:r>
              <a:rPr kumimoji="1" lang="zh-CN" altLang="en-US" sz="2000" dirty="0">
                <a:solidFill>
                  <a:schemeClr val="tx1"/>
                </a:solidFill>
                <a:latin typeface="Arial" panose="020B0604020202020204" pitchFamily="34" charset="0"/>
                <a:ea typeface="幼圆" panose="02010509060101010101" pitchFamily="49" charset="-122"/>
                <a:cs typeface="Arial" panose="020B0604020202020204" pitchFamily="34" charset="0"/>
              </a:rPr>
              <a:t>能够大大减少生成</a:t>
            </a:r>
            <a:r>
              <a:rPr kumimoji="1" lang="zh-CN" altLang="en-US" sz="2000" dirty="0" smtClean="0">
                <a:solidFill>
                  <a:schemeClr val="tx1"/>
                </a:solidFill>
                <a:latin typeface="Arial" panose="020B0604020202020204" pitchFamily="34" charset="0"/>
                <a:ea typeface="幼圆" panose="02010509060101010101" pitchFamily="49" charset="-122"/>
                <a:cs typeface="Arial" panose="020B0604020202020204" pitchFamily="34" charset="0"/>
              </a:rPr>
              <a:t>的结点数</a:t>
            </a:r>
            <a:r>
              <a:rPr kumimoji="1" lang="zh-CN" altLang="en-US" sz="2000" dirty="0">
                <a:solidFill>
                  <a:schemeClr val="tx1"/>
                </a:solidFill>
                <a:latin typeface="Arial" panose="020B0604020202020204" pitchFamily="34" charset="0"/>
                <a:ea typeface="幼圆" panose="02010509060101010101" pitchFamily="49" charset="-122"/>
                <a:cs typeface="Arial" panose="020B0604020202020204" pitchFamily="34" charset="0"/>
              </a:rPr>
              <a:t>，但在计算时间和减少程度上要进行折中</a:t>
            </a:r>
            <a:endParaRPr kumimoji="1" lang="zh-CN" altLang="en-US" sz="2000" dirty="0">
              <a:solidFill>
                <a:schemeClr val="tx1"/>
              </a:solidFill>
              <a:latin typeface="Arial" panose="020B0604020202020204" pitchFamily="34" charset="0"/>
              <a:ea typeface="幼圆" panose="02010509060101010101" pitchFamily="49" charset="-122"/>
              <a:cs typeface="Arial" panose="020B0604020202020204" pitchFamily="34" charset="0"/>
            </a:endParaRPr>
          </a:p>
        </p:txBody>
      </p:sp>
      <p:sp>
        <p:nvSpPr>
          <p:cNvPr id="8" name="内容占位符 2"/>
          <p:cNvSpPr txBox="1"/>
          <p:nvPr/>
        </p:nvSpPr>
        <p:spPr>
          <a:xfrm>
            <a:off x="1703512" y="5176025"/>
            <a:ext cx="7776864" cy="576064"/>
          </a:xfrm>
          <a:prstGeom prst="rect">
            <a:avLst/>
          </a:prstGeom>
        </p:spPr>
        <p:txBody>
          <a:bodyPr vert="horz" lIns="91440" tIns="45720" rIns="91440" bIns="45720" rtlCol="0">
            <a:noAutofit/>
          </a:bodyPr>
          <a:lstStyle>
            <a:lvl1pPr marL="171450" indent="-171450" algn="l" defTabSz="685800" rtl="0" eaLnBrk="1" latinLnBrk="0" hangingPunct="1">
              <a:lnSpc>
                <a:spcPct val="110000"/>
              </a:lnSpc>
              <a:spcBef>
                <a:spcPts val="750"/>
              </a:spcBef>
              <a:buClr>
                <a:srgbClr val="1E5293"/>
              </a:buClr>
              <a:buSzPct val="70000"/>
              <a:buFont typeface="Wingdings" panose="05000000000000000000" pitchFamily="2" charset="2"/>
              <a:buChar char="l"/>
              <a:defRPr sz="2100" kern="1200">
                <a:solidFill>
                  <a:schemeClr val="tx1"/>
                </a:solidFill>
                <a:latin typeface="Arial" panose="020B0604020202020204" pitchFamily="34" charset="0"/>
                <a:ea typeface="幼圆" panose="02010509060101010101" pitchFamily="49" charset="-122"/>
                <a:cs typeface="Arial" panose="020B0604020202020204" pitchFamily="34" charset="0"/>
              </a:defRPr>
            </a:lvl1pPr>
            <a:lvl2pPr marL="514350" indent="-171450" algn="l" defTabSz="685800" rtl="0" eaLnBrk="1" latinLnBrk="0" hangingPunct="1">
              <a:lnSpc>
                <a:spcPct val="110000"/>
              </a:lnSpc>
              <a:spcBef>
                <a:spcPts val="375"/>
              </a:spcBef>
              <a:buClr>
                <a:schemeClr val="accent1">
                  <a:lumMod val="60000"/>
                  <a:lumOff val="40000"/>
                </a:schemeClr>
              </a:buClr>
              <a:buSzPct val="70000"/>
              <a:buFont typeface="Wingdings" panose="05000000000000000000" pitchFamily="2" charset="2"/>
              <a:buChar char="l"/>
              <a:defRPr sz="1800" kern="1200">
                <a:solidFill>
                  <a:schemeClr val="tx1"/>
                </a:solidFill>
                <a:latin typeface="Arial" panose="020B0604020202020204" pitchFamily="34" charset="0"/>
                <a:ea typeface="幼圆" panose="02010509060101010101" pitchFamily="49" charset="-122"/>
                <a:cs typeface="Arial" panose="020B0604020202020204" pitchFamily="34" charset="0"/>
              </a:defRPr>
            </a:lvl2pPr>
            <a:lvl3pPr marL="857250" indent="-171450" algn="l" defTabSz="685800" rtl="0" eaLnBrk="1" latinLnBrk="0" hangingPunct="1">
              <a:lnSpc>
                <a:spcPct val="110000"/>
              </a:lnSpc>
              <a:spcBef>
                <a:spcPts val="375"/>
              </a:spcBef>
              <a:buClr>
                <a:schemeClr val="accent1">
                  <a:lumMod val="60000"/>
                  <a:lumOff val="40000"/>
                </a:schemeClr>
              </a:buClr>
              <a:buSzPct val="70000"/>
              <a:buFont typeface="Wingdings" panose="05000000000000000000" pitchFamily="2" charset="2"/>
              <a:buChar char="l"/>
              <a:defRPr sz="1800" kern="1200">
                <a:solidFill>
                  <a:schemeClr val="tx1"/>
                </a:solidFill>
                <a:latin typeface="Arial" panose="020B0604020202020204" pitchFamily="34" charset="0"/>
                <a:ea typeface="幼圆" panose="02010509060101010101" pitchFamily="49" charset="-122"/>
                <a:cs typeface="Arial" panose="020B0604020202020204" pitchFamily="34" charset="0"/>
              </a:defRPr>
            </a:lvl3pPr>
            <a:lvl4pPr marL="1200150" indent="-171450" algn="l" defTabSz="685800" rtl="0" eaLnBrk="1" latinLnBrk="0" hangingPunct="1">
              <a:lnSpc>
                <a:spcPct val="110000"/>
              </a:lnSpc>
              <a:spcBef>
                <a:spcPts val="375"/>
              </a:spcBef>
              <a:buClr>
                <a:schemeClr val="accent1">
                  <a:lumMod val="60000"/>
                  <a:lumOff val="40000"/>
                </a:schemeClr>
              </a:buClr>
              <a:buSzPct val="70000"/>
              <a:buFont typeface="Wingdings" panose="05000000000000000000" pitchFamily="2" charset="2"/>
              <a:buChar char="l"/>
              <a:defRPr sz="1800" kern="1200">
                <a:solidFill>
                  <a:schemeClr val="tx1"/>
                </a:solidFill>
                <a:latin typeface="Arial" panose="020B0604020202020204" pitchFamily="34" charset="0"/>
                <a:ea typeface="幼圆" panose="02010509060101010101" pitchFamily="49" charset="-122"/>
                <a:cs typeface="Arial" panose="020B0604020202020204" pitchFamily="34" charset="0"/>
              </a:defRPr>
            </a:lvl4pPr>
            <a:lvl5pPr marL="1543050" indent="-171450" algn="l" defTabSz="685800" rtl="0" eaLnBrk="1" latinLnBrk="0" hangingPunct="1">
              <a:lnSpc>
                <a:spcPct val="110000"/>
              </a:lnSpc>
              <a:spcBef>
                <a:spcPts val="375"/>
              </a:spcBef>
              <a:buClr>
                <a:schemeClr val="accent1">
                  <a:lumMod val="60000"/>
                  <a:lumOff val="40000"/>
                </a:schemeClr>
              </a:buClr>
              <a:buSzPct val="70000"/>
              <a:buFont typeface="Wingdings" panose="05000000000000000000" pitchFamily="2" charset="2"/>
              <a:buChar char="l"/>
              <a:defRPr sz="1800" kern="1200">
                <a:solidFill>
                  <a:schemeClr val="tx1"/>
                </a:solidFill>
                <a:latin typeface="Arial" panose="020B0604020202020204" pitchFamily="34" charset="0"/>
                <a:ea typeface="幼圆" panose="02010509060101010101" pitchFamily="49" charset="-122"/>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spcBef>
                <a:spcPts val="0"/>
              </a:spcBef>
              <a:buNone/>
            </a:pPr>
            <a:r>
              <a:rPr kumimoji="1" lang="zh-CN" altLang="en-US" sz="2400" dirty="0">
                <a:solidFill>
                  <a:srgbClr val="FF0000"/>
                </a:solidFill>
              </a:rPr>
              <a:t>思考：哪一个因素会导致不同实例产生</a:t>
            </a:r>
            <a:r>
              <a:rPr kumimoji="1" lang="zh-CN" altLang="en-US" sz="2400" dirty="0" smtClean="0">
                <a:solidFill>
                  <a:srgbClr val="FF0000"/>
                </a:solidFill>
              </a:rPr>
              <a:t>的结点数</a:t>
            </a:r>
            <a:r>
              <a:rPr kumimoji="1" lang="zh-CN" altLang="en-US" sz="2400" dirty="0">
                <a:solidFill>
                  <a:srgbClr val="FF0000"/>
                </a:solidFill>
              </a:rPr>
              <a:t>不同？</a:t>
            </a:r>
            <a:endParaRPr kumimoji="1" lang="en-US" altLang="zh-CN"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type="body" idx="1"/>
          </p:nvPr>
        </p:nvSpPr>
        <p:spPr>
          <a:xfrm>
            <a:off x="767408" y="1772816"/>
            <a:ext cx="10297144" cy="4525962"/>
          </a:xfrm>
        </p:spPr>
        <p:txBody>
          <a:bodyPr>
            <a:normAutofit/>
          </a:bodyPr>
          <a:lstStyle/>
          <a:p>
            <a:pPr eaLnBrk="1" hangingPunct="1">
              <a:lnSpc>
                <a:spcPct val="110000"/>
              </a:lnSpc>
            </a:pPr>
            <a:r>
              <a:rPr lang="zh-CN" altLang="en-US" sz="2400" dirty="0"/>
              <a:t>如果解空间的结点数是</a:t>
            </a:r>
            <a:r>
              <a:rPr lang="en-US" altLang="zh-CN" sz="2400" dirty="0"/>
              <a:t>2</a:t>
            </a:r>
            <a:r>
              <a:rPr lang="en-US" altLang="zh-CN" sz="2400" baseline="30000" dirty="0"/>
              <a:t>n</a:t>
            </a:r>
            <a:r>
              <a:rPr lang="zh-CN" altLang="en-US" sz="2400" dirty="0"/>
              <a:t>或</a:t>
            </a:r>
            <a:r>
              <a:rPr lang="en-US" altLang="zh-CN" sz="2400" dirty="0"/>
              <a:t>n!</a:t>
            </a:r>
            <a:r>
              <a:rPr lang="zh-CN" altLang="en-US" sz="2400" dirty="0"/>
              <a:t>，易知，回溯算法最坏情况下的时间复杂度为</a:t>
            </a:r>
            <a:r>
              <a:rPr lang="en-US" altLang="zh-CN" sz="2400" dirty="0">
                <a:solidFill>
                  <a:srgbClr val="FF0000"/>
                </a:solidFill>
              </a:rPr>
              <a:t>O(p(n)2</a:t>
            </a:r>
            <a:r>
              <a:rPr lang="en-US" altLang="zh-CN" sz="2400" baseline="30000" dirty="0">
                <a:solidFill>
                  <a:srgbClr val="FF0000"/>
                </a:solidFill>
              </a:rPr>
              <a:t>n</a:t>
            </a:r>
            <a:r>
              <a:rPr lang="en-US" altLang="zh-CN" sz="2400" dirty="0">
                <a:solidFill>
                  <a:srgbClr val="FF0000"/>
                </a:solidFill>
              </a:rPr>
              <a:t>)</a:t>
            </a:r>
            <a:r>
              <a:rPr lang="zh-CN" altLang="en-US" sz="2400" dirty="0"/>
              <a:t>或</a:t>
            </a:r>
            <a:r>
              <a:rPr lang="en-US" altLang="zh-CN" sz="2400" dirty="0">
                <a:solidFill>
                  <a:srgbClr val="FF0000"/>
                </a:solidFill>
              </a:rPr>
              <a:t>O(q(n)n!)</a:t>
            </a:r>
            <a:r>
              <a:rPr lang="zh-CN" altLang="en-US" sz="2400" dirty="0"/>
              <a:t>，其中</a:t>
            </a:r>
            <a:r>
              <a:rPr lang="en-US" altLang="zh-CN" sz="2400" dirty="0"/>
              <a:t>p(n)</a:t>
            </a:r>
            <a:r>
              <a:rPr lang="zh-CN" altLang="en-US" sz="2400" dirty="0"/>
              <a:t>和</a:t>
            </a:r>
            <a:r>
              <a:rPr lang="en-US" altLang="zh-CN" sz="2400" dirty="0"/>
              <a:t>q(n)</a:t>
            </a:r>
            <a:r>
              <a:rPr lang="zh-CN" altLang="en-US" sz="2400" dirty="0"/>
              <a:t>为</a:t>
            </a:r>
            <a:r>
              <a:rPr lang="en-US" altLang="zh-CN" sz="2400" dirty="0"/>
              <a:t>n</a:t>
            </a:r>
            <a:r>
              <a:rPr lang="zh-CN" altLang="en-US" sz="2400" dirty="0"/>
              <a:t>的多项式</a:t>
            </a:r>
            <a:endParaRPr lang="en-US" altLang="zh-CN" sz="2400" dirty="0"/>
          </a:p>
          <a:p>
            <a:pPr eaLnBrk="1" hangingPunct="1">
              <a:lnSpc>
                <a:spcPct val="110000"/>
              </a:lnSpc>
            </a:pPr>
            <a:endParaRPr lang="en-US" altLang="zh-CN" sz="2400" dirty="0"/>
          </a:p>
          <a:p>
            <a:pPr eaLnBrk="1" hangingPunct="1">
              <a:lnSpc>
                <a:spcPct val="110000"/>
              </a:lnSpc>
            </a:pPr>
            <a:r>
              <a:rPr lang="zh-CN" altLang="en-US" sz="2400" dirty="0"/>
              <a:t>由于回溯法对同一问题不同实例的巨大差异，在</a:t>
            </a:r>
            <a:r>
              <a:rPr lang="en-US" altLang="zh-CN" sz="2400" dirty="0"/>
              <a:t>n</a:t>
            </a:r>
            <a:r>
              <a:rPr lang="zh-CN" altLang="en-US" sz="2400" dirty="0"/>
              <a:t>很大时，对某些实例是十分有效的。因此，在采用回溯法计算某个实例之前，应估算其工作能效</a:t>
            </a:r>
            <a:endParaRPr lang="zh-CN" altLang="en-US" sz="2400" dirty="0"/>
          </a:p>
          <a:p>
            <a:pPr eaLnBrk="1" hangingPunct="1">
              <a:lnSpc>
                <a:spcPct val="110000"/>
              </a:lnSpc>
            </a:pPr>
            <a:r>
              <a:rPr lang="zh-CN" altLang="en-US" sz="2400" dirty="0"/>
              <a:t>用回溯算法处理一棵树所要生成</a:t>
            </a:r>
            <a:r>
              <a:rPr lang="zh-CN" altLang="en-US" sz="2400" dirty="0" smtClean="0"/>
              <a:t>的结点数</a:t>
            </a:r>
            <a:r>
              <a:rPr lang="zh-CN" altLang="en-US" sz="2400" dirty="0"/>
              <a:t>，可以用蒙特卡罗方法估算出来</a:t>
            </a:r>
            <a:endParaRPr lang="zh-CN" altLang="en-US" sz="2400" dirty="0"/>
          </a:p>
        </p:txBody>
      </p:sp>
      <p:sp>
        <p:nvSpPr>
          <p:cNvPr id="29699" name="Rectangle 4"/>
          <p:cNvSpPr>
            <a:spLocks noGrp="1" noChangeArrowheads="1"/>
          </p:cNvSpPr>
          <p:nvPr>
            <p:ph type="title"/>
          </p:nvPr>
        </p:nvSpPr>
        <p:spPr>
          <a:xfrm>
            <a:off x="767408" y="548680"/>
            <a:ext cx="8229600" cy="990600"/>
          </a:xfrm>
          <a:noFill/>
        </p:spPr>
        <p:txBody>
          <a:bodyPr/>
          <a:lstStyle/>
          <a:p>
            <a:pPr eaLnBrk="1" hangingPunct="1">
              <a:lnSpc>
                <a:spcPct val="110000"/>
              </a:lnSpc>
            </a:pPr>
            <a:r>
              <a:rPr kumimoji="1" lang="zh-CN" altLang="en-US" dirty="0"/>
              <a:t>回溯法的效率估计</a:t>
            </a:r>
            <a:endParaRPr kumimoji="1" lang="zh-CN" altLang="en-US" dirty="0"/>
          </a:p>
        </p:txBody>
      </p:sp>
      <p:sp>
        <p:nvSpPr>
          <p:cNvPr id="4" name="圆角矩形标注 3"/>
          <p:cNvSpPr/>
          <p:nvPr/>
        </p:nvSpPr>
        <p:spPr>
          <a:xfrm>
            <a:off x="8256424" y="2564904"/>
            <a:ext cx="1872023" cy="504056"/>
          </a:xfrm>
          <a:prstGeom prst="wedgeRoundRectCallout">
            <a:avLst>
              <a:gd name="adj1" fmla="val -46795"/>
              <a:gd name="adj2" fmla="val -74575"/>
              <a:gd name="adj3" fmla="val 16667"/>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50000"/>
              </a:spcBef>
            </a:pPr>
            <a:r>
              <a:rPr kumimoji="1"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B</a:t>
            </a:r>
            <a:r>
              <a:rPr kumimoji="1" lang="en-US" altLang="zh-CN" sz="2400" baseline="-25000" dirty="0">
                <a:solidFill>
                  <a:srgbClr val="FF0000"/>
                </a:solidFill>
                <a:latin typeface="Arial" panose="020B0604020202020204" pitchFamily="34" charset="0"/>
                <a:ea typeface="幼圆" panose="02010509060101010101" pitchFamily="49" charset="-122"/>
                <a:cs typeface="Arial" panose="020B0604020202020204" pitchFamily="34" charset="0"/>
              </a:rPr>
              <a:t>i</a:t>
            </a:r>
            <a:r>
              <a:rPr kumimoji="1"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的时间等</a:t>
            </a:r>
            <a:endParaRPr kumimoji="1"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endParaRPr>
          </a:p>
        </p:txBody>
      </p:sp>
      <p:sp>
        <p:nvSpPr>
          <p:cNvPr id="5" name="圆角矩形标注 4"/>
          <p:cNvSpPr/>
          <p:nvPr/>
        </p:nvSpPr>
        <p:spPr>
          <a:xfrm>
            <a:off x="7176119" y="4869160"/>
            <a:ext cx="2952328" cy="864096"/>
          </a:xfrm>
          <a:prstGeom prst="wedgeRoundRectCallout">
            <a:avLst>
              <a:gd name="adj1" fmla="val -46795"/>
              <a:gd name="adj2" fmla="val -74575"/>
              <a:gd name="adj3" fmla="val 16667"/>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50000"/>
              </a:spcBef>
            </a:pPr>
            <a:r>
              <a:rPr kumimoji="1"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估计</a:t>
            </a:r>
            <a:r>
              <a:rPr kumimoji="1" lang="zh-CN" altLang="en-US"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活结点的</a:t>
            </a:r>
            <a:r>
              <a:rPr kumimoji="1"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个数，即动态</a:t>
            </a:r>
            <a:r>
              <a:rPr kumimoji="1" lang="zh-CN" altLang="en-US"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树结点个数</a:t>
            </a:r>
            <a:endParaRPr kumimoji="1"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9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93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055440" y="403225"/>
            <a:ext cx="8229600" cy="914400"/>
          </a:xfrm>
        </p:spPr>
        <p:txBody>
          <a:bodyPr/>
          <a:lstStyle/>
          <a:p>
            <a:pPr eaLnBrk="1" hangingPunct="1"/>
            <a:r>
              <a:rPr lang="zh-CN" altLang="en-US" dirty="0"/>
              <a:t>蒙特卡罗方法的一般思想</a:t>
            </a:r>
            <a:endParaRPr lang="zh-CN" altLang="en-US" dirty="0"/>
          </a:p>
        </p:txBody>
      </p:sp>
      <p:sp>
        <p:nvSpPr>
          <p:cNvPr id="31747" name="Rectangle 3"/>
          <p:cNvSpPr>
            <a:spLocks noGrp="1" noChangeArrowheads="1"/>
          </p:cNvSpPr>
          <p:nvPr>
            <p:ph type="body" idx="1"/>
          </p:nvPr>
        </p:nvSpPr>
        <p:spPr>
          <a:xfrm>
            <a:off x="1055440" y="1600200"/>
            <a:ext cx="9937104" cy="2764904"/>
          </a:xfrm>
        </p:spPr>
        <p:txBody>
          <a:bodyPr>
            <a:normAutofit/>
          </a:bodyPr>
          <a:lstStyle/>
          <a:p>
            <a:pPr>
              <a:spcBef>
                <a:spcPts val="0"/>
              </a:spcBef>
            </a:pPr>
            <a:r>
              <a:rPr lang="zh-CN" altLang="en-US" sz="2400" dirty="0"/>
              <a:t>假定界限函数是</a:t>
            </a:r>
            <a:r>
              <a:rPr lang="zh-CN" altLang="en-US" sz="2400" dirty="0">
                <a:solidFill>
                  <a:srgbClr val="FF0000"/>
                </a:solidFill>
              </a:rPr>
              <a:t>固定</a:t>
            </a:r>
            <a:r>
              <a:rPr lang="zh-CN" altLang="en-US" sz="2400" dirty="0"/>
              <a:t>的</a:t>
            </a:r>
            <a:endParaRPr lang="en-US" altLang="zh-CN" sz="2400" dirty="0"/>
          </a:p>
          <a:p>
            <a:pPr lvl="1">
              <a:spcBef>
                <a:spcPts val="0"/>
              </a:spcBef>
            </a:pPr>
            <a:r>
              <a:rPr lang="zh-CN" altLang="en-US" dirty="0"/>
              <a:t>在状态空间中生成一条随机路径。</a:t>
            </a:r>
            <a:endParaRPr lang="zh-CN" altLang="en-US" dirty="0"/>
          </a:p>
          <a:p>
            <a:pPr lvl="1">
              <a:spcBef>
                <a:spcPts val="0"/>
              </a:spcBef>
            </a:pPr>
            <a:r>
              <a:rPr lang="zh-CN" altLang="en-US" dirty="0"/>
              <a:t>设</a:t>
            </a:r>
            <a:r>
              <a:rPr lang="en-US" altLang="zh-CN" dirty="0"/>
              <a:t>x</a:t>
            </a:r>
            <a:r>
              <a:rPr lang="zh-CN" altLang="en-US" dirty="0"/>
              <a:t>是这条路径上的位于第</a:t>
            </a:r>
            <a:r>
              <a:rPr lang="en-US" altLang="zh-CN" dirty="0" err="1"/>
              <a:t>i</a:t>
            </a:r>
            <a:r>
              <a:rPr lang="zh-CN" altLang="en-US" dirty="0"/>
              <a:t>级的一</a:t>
            </a:r>
            <a:r>
              <a:rPr lang="zh-CN" altLang="en-US" dirty="0" smtClean="0"/>
              <a:t>个结点。</a:t>
            </a:r>
            <a:endParaRPr lang="zh-CN" altLang="en-US" dirty="0"/>
          </a:p>
          <a:p>
            <a:pPr lvl="1">
              <a:spcBef>
                <a:spcPts val="0"/>
              </a:spcBef>
            </a:pPr>
            <a:r>
              <a:rPr lang="zh-CN" altLang="en-US" dirty="0"/>
              <a:t>设限界函数确定</a:t>
            </a:r>
            <a:r>
              <a:rPr lang="en-US" altLang="zh-CN" dirty="0"/>
              <a:t>x</a:t>
            </a:r>
            <a:r>
              <a:rPr lang="zh-CN" altLang="en-US" dirty="0"/>
              <a:t>的可用</a:t>
            </a:r>
            <a:r>
              <a:rPr lang="zh-CN" altLang="en-US" dirty="0" smtClean="0"/>
              <a:t>儿子结点的</a:t>
            </a:r>
            <a:r>
              <a:rPr lang="zh-CN" altLang="en-US" dirty="0"/>
              <a:t>数目为</a:t>
            </a:r>
            <a:r>
              <a:rPr lang="en-US" altLang="zh-CN" dirty="0"/>
              <a:t>m</a:t>
            </a:r>
            <a:r>
              <a:rPr lang="en-US" altLang="zh-CN" baseline="-25000" dirty="0"/>
              <a:t>i</a:t>
            </a:r>
            <a:r>
              <a:rPr lang="zh-CN" altLang="en-US" dirty="0"/>
              <a:t>。</a:t>
            </a:r>
            <a:endParaRPr lang="zh-CN" altLang="en-US" dirty="0"/>
          </a:p>
          <a:p>
            <a:pPr lvl="1">
              <a:spcBef>
                <a:spcPts val="0"/>
              </a:spcBef>
            </a:pPr>
            <a:r>
              <a:rPr lang="zh-CN" altLang="en-US" dirty="0"/>
              <a:t>从这</a:t>
            </a:r>
            <a:r>
              <a:rPr lang="en-US" altLang="zh-CN" dirty="0"/>
              <a:t>m</a:t>
            </a:r>
            <a:r>
              <a:rPr lang="en-US" altLang="zh-CN" baseline="-25000" dirty="0"/>
              <a:t>i</a:t>
            </a:r>
            <a:r>
              <a:rPr lang="zh-CN" altLang="en-US" dirty="0"/>
              <a:t>个</a:t>
            </a:r>
            <a:r>
              <a:rPr lang="zh-CN" altLang="en-US" dirty="0" smtClean="0"/>
              <a:t>儿子结点中</a:t>
            </a:r>
            <a:r>
              <a:rPr lang="zh-CN" altLang="en-US" dirty="0"/>
              <a:t>随机选中一个，重复上述过程，直到</a:t>
            </a:r>
            <a:r>
              <a:rPr lang="zh-CN" altLang="en-US" dirty="0" smtClean="0"/>
              <a:t>当前结点是叶结点或者儿子结点都</a:t>
            </a:r>
            <a:r>
              <a:rPr lang="zh-CN" altLang="en-US" dirty="0"/>
              <a:t>被限界为止。</a:t>
            </a:r>
            <a:endParaRPr lang="zh-CN" altLang="en-US" dirty="0"/>
          </a:p>
        </p:txBody>
      </p:sp>
      <p:sp>
        <p:nvSpPr>
          <p:cNvPr id="40965" name="Rectangle 5"/>
          <p:cNvSpPr>
            <a:spLocks noChangeArrowheads="1"/>
          </p:cNvSpPr>
          <p:nvPr/>
        </p:nvSpPr>
        <p:spPr bwMode="auto">
          <a:xfrm>
            <a:off x="1703512" y="4320589"/>
            <a:ext cx="9001000" cy="1012785"/>
          </a:xfrm>
          <a:prstGeom prst="rect">
            <a:avLst/>
          </a:prstGeom>
          <a:solidFill>
            <a:schemeClr val="accent1">
              <a:lumMod val="20000"/>
              <a:lumOff val="80000"/>
            </a:schemeClr>
          </a:solidFill>
          <a:ln w="9525">
            <a:solidFill>
              <a:schemeClr val="bg1"/>
            </a:solidFill>
            <a:miter lim="800000"/>
          </a:ln>
          <a:effectLst/>
        </p:spPr>
        <p:txBody>
          <a:bodyPr wrap="none" anchor="ctr"/>
          <a:lstStyle/>
          <a:p>
            <a:r>
              <a:rPr lang="zh-CN" altLang="en-US" sz="2400" dirty="0">
                <a:latin typeface="Arial" panose="020B0604020202020204" pitchFamily="34" charset="0"/>
                <a:ea typeface="幼圆" panose="02010509060101010101" pitchFamily="49" charset="-122"/>
                <a:cs typeface="Arial" panose="020B0604020202020204" pitchFamily="34" charset="0"/>
              </a:rPr>
              <a:t>不受</a:t>
            </a:r>
            <a:r>
              <a:rPr lang="zh-CN" altLang="en-US" sz="2400" dirty="0" smtClean="0">
                <a:latin typeface="Arial" panose="020B0604020202020204" pitchFamily="34" charset="0"/>
                <a:ea typeface="幼圆" panose="02010509060101010101" pitchFamily="49" charset="-122"/>
                <a:cs typeface="Arial" panose="020B0604020202020204" pitchFamily="34" charset="0"/>
              </a:rPr>
              <a:t>限界结点的</a:t>
            </a:r>
            <a:r>
              <a:rPr lang="zh-CN" altLang="en-US" sz="2400" dirty="0">
                <a:latin typeface="Arial" panose="020B0604020202020204" pitchFamily="34" charset="0"/>
                <a:ea typeface="幼圆" panose="02010509060101010101" pitchFamily="49" charset="-122"/>
                <a:cs typeface="Arial" panose="020B0604020202020204" pitchFamily="34" charset="0"/>
              </a:rPr>
              <a:t>估计数</a:t>
            </a:r>
            <a:r>
              <a:rPr lang="en-US" altLang="zh-CN" sz="2400" dirty="0">
                <a:latin typeface="Arial" panose="020B0604020202020204" pitchFamily="34" charset="0"/>
                <a:ea typeface="幼圆" panose="02010509060101010101" pitchFamily="49" charset="-122"/>
                <a:cs typeface="Arial" panose="020B0604020202020204" pitchFamily="34" charset="0"/>
              </a:rPr>
              <a:t>: </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m=1+m</a:t>
            </a:r>
            <a:r>
              <a:rPr lang="en-US" altLang="zh-CN" sz="2400" baseline="-25000" dirty="0">
                <a:solidFill>
                  <a:srgbClr val="FF0000"/>
                </a:solidFill>
                <a:latin typeface="Arial" panose="020B0604020202020204" pitchFamily="34" charset="0"/>
                <a:ea typeface="幼圆" panose="02010509060101010101" pitchFamily="49" charset="-122"/>
                <a:cs typeface="Arial" panose="020B0604020202020204" pitchFamily="34" charset="0"/>
              </a:rPr>
              <a:t>1</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+m</a:t>
            </a:r>
            <a:r>
              <a:rPr lang="en-US" altLang="zh-CN" sz="2400" baseline="-25000" dirty="0">
                <a:solidFill>
                  <a:srgbClr val="FF0000"/>
                </a:solidFill>
                <a:latin typeface="Arial" panose="020B0604020202020204" pitchFamily="34" charset="0"/>
                <a:ea typeface="幼圆" panose="02010509060101010101" pitchFamily="49" charset="-122"/>
                <a:cs typeface="Arial" panose="020B0604020202020204" pitchFamily="34" charset="0"/>
              </a:rPr>
              <a:t>1</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*m</a:t>
            </a:r>
            <a:r>
              <a:rPr lang="en-US" altLang="zh-CN" sz="2400" baseline="-25000" dirty="0">
                <a:solidFill>
                  <a:srgbClr val="FF0000"/>
                </a:solidFill>
                <a:latin typeface="Arial" panose="020B0604020202020204" pitchFamily="34" charset="0"/>
                <a:ea typeface="幼圆" panose="02010509060101010101" pitchFamily="49" charset="-122"/>
                <a:cs typeface="Arial" panose="020B0604020202020204" pitchFamily="34" charset="0"/>
              </a:rPr>
              <a:t>2</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+m</a:t>
            </a:r>
            <a:r>
              <a:rPr lang="en-US" altLang="zh-CN" sz="2400" baseline="-25000" dirty="0">
                <a:solidFill>
                  <a:srgbClr val="FF0000"/>
                </a:solidFill>
                <a:latin typeface="Arial" panose="020B0604020202020204" pitchFamily="34" charset="0"/>
                <a:ea typeface="幼圆" panose="02010509060101010101" pitchFamily="49" charset="-122"/>
                <a:cs typeface="Arial" panose="020B0604020202020204" pitchFamily="34" charset="0"/>
              </a:rPr>
              <a:t>1</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*m</a:t>
            </a:r>
            <a:r>
              <a:rPr lang="en-US" altLang="zh-CN" sz="2400" baseline="-25000" dirty="0">
                <a:solidFill>
                  <a:srgbClr val="FF0000"/>
                </a:solidFill>
                <a:latin typeface="Arial" panose="020B0604020202020204" pitchFamily="34" charset="0"/>
                <a:ea typeface="幼圆" panose="02010509060101010101" pitchFamily="49" charset="-122"/>
                <a:cs typeface="Arial" panose="020B0604020202020204" pitchFamily="34" charset="0"/>
              </a:rPr>
              <a:t>2</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*m</a:t>
            </a:r>
            <a:r>
              <a:rPr lang="en-US" altLang="zh-CN" sz="2400" baseline="-25000" dirty="0">
                <a:solidFill>
                  <a:srgbClr val="FF0000"/>
                </a:solidFill>
                <a:latin typeface="Arial" panose="020B0604020202020204" pitchFamily="34" charset="0"/>
                <a:ea typeface="幼圆" panose="02010509060101010101" pitchFamily="49" charset="-122"/>
                <a:cs typeface="Arial" panose="020B0604020202020204" pitchFamily="34" charset="0"/>
              </a:rPr>
              <a:t>3</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a:t>
            </a:r>
            <a:endPar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endParaRPr>
          </a:p>
          <a:p>
            <a:r>
              <a:rPr lang="en-US" altLang="zh-CN" sz="2400" dirty="0">
                <a:latin typeface="Arial" panose="020B0604020202020204" pitchFamily="34" charset="0"/>
                <a:ea typeface="幼圆" panose="02010509060101010101" pitchFamily="49" charset="-122"/>
                <a:cs typeface="Arial" panose="020B0604020202020204" pitchFamily="34" charset="0"/>
              </a:rPr>
              <a:t>m</a:t>
            </a:r>
            <a:r>
              <a:rPr lang="en-US" altLang="zh-CN" sz="2400" baseline="-25000" dirty="0">
                <a:latin typeface="Arial" panose="020B0604020202020204" pitchFamily="34" charset="0"/>
                <a:ea typeface="幼圆" panose="02010509060101010101" pitchFamily="49" charset="-122"/>
                <a:cs typeface="Arial" panose="020B0604020202020204" pitchFamily="34" charset="0"/>
              </a:rPr>
              <a:t>i</a:t>
            </a:r>
            <a:r>
              <a:rPr lang="zh-CN" altLang="en-US" sz="2400" dirty="0">
                <a:latin typeface="Arial" panose="020B0604020202020204" pitchFamily="34" charset="0"/>
                <a:ea typeface="幼圆" panose="02010509060101010101" pitchFamily="49" charset="-122"/>
                <a:cs typeface="Arial" panose="020B0604020202020204" pitchFamily="34" charset="0"/>
              </a:rPr>
              <a:t>表示第</a:t>
            </a:r>
            <a:r>
              <a:rPr lang="en-US" altLang="zh-CN" sz="2400" dirty="0" err="1">
                <a:latin typeface="Arial" panose="020B0604020202020204" pitchFamily="34" charset="0"/>
                <a:ea typeface="幼圆" panose="02010509060101010101" pitchFamily="49" charset="-122"/>
                <a:cs typeface="Arial" panose="020B0604020202020204" pitchFamily="34" charset="0"/>
              </a:rPr>
              <a:t>i</a:t>
            </a:r>
            <a:r>
              <a:rPr lang="zh-CN" altLang="en-US" sz="2400" dirty="0" smtClean="0">
                <a:latin typeface="Arial" panose="020B0604020202020204" pitchFamily="34" charset="0"/>
                <a:ea typeface="幼圆" panose="02010509060101010101" pitchFamily="49" charset="-122"/>
                <a:cs typeface="Arial" panose="020B0604020202020204" pitchFamily="34" charset="0"/>
              </a:rPr>
              <a:t>级结点平均</a:t>
            </a:r>
            <a:r>
              <a:rPr lang="zh-CN" altLang="en-US" sz="2400" dirty="0">
                <a:latin typeface="Arial" panose="020B0604020202020204" pitchFamily="34" charset="0"/>
                <a:ea typeface="幼圆" panose="02010509060101010101" pitchFamily="49" charset="-122"/>
                <a:cs typeface="Arial" panose="020B0604020202020204" pitchFamily="34" charset="0"/>
              </a:rPr>
              <a:t>没受限界的</a:t>
            </a:r>
            <a:r>
              <a:rPr lang="zh-CN" altLang="en-US" sz="2400" dirty="0" smtClean="0">
                <a:latin typeface="Arial" panose="020B0604020202020204" pitchFamily="34" charset="0"/>
                <a:ea typeface="幼圆" panose="02010509060101010101" pitchFamily="49" charset="-122"/>
                <a:cs typeface="Arial" panose="020B0604020202020204" pitchFamily="34" charset="0"/>
              </a:rPr>
              <a:t>儿子结点数</a:t>
            </a:r>
            <a:r>
              <a:rPr lang="zh-CN" altLang="en-US" sz="2400" dirty="0">
                <a:latin typeface="Arial" panose="020B0604020202020204" pitchFamily="34" charset="0"/>
                <a:ea typeface="幼圆" panose="02010509060101010101" pitchFamily="49" charset="-122"/>
                <a:cs typeface="Arial" panose="020B0604020202020204" pitchFamily="34" charset="0"/>
              </a:rPr>
              <a:t>。</a:t>
            </a:r>
            <a:endParaRPr lang="zh-CN" altLang="en-US" sz="2400" dirty="0">
              <a:latin typeface="Arial" panose="020B0604020202020204" pitchFamily="34" charset="0"/>
              <a:ea typeface="幼圆" panose="02010509060101010101" pitchFamily="49"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fld>
            <a:endParaRPr lang="en-US" altLang="zh-CN"/>
          </a:p>
        </p:txBody>
      </p:sp>
      <p:sp>
        <p:nvSpPr>
          <p:cNvPr id="19" name="矩形 18"/>
          <p:cNvSpPr/>
          <p:nvPr/>
        </p:nvSpPr>
        <p:spPr bwMode="auto">
          <a:xfrm>
            <a:off x="605422" y="3917378"/>
            <a:ext cx="6413783" cy="461665"/>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fontAlgn="base">
              <a:spcBef>
                <a:spcPct val="0"/>
              </a:spcBef>
              <a:spcAft>
                <a:spcPct val="0"/>
              </a:spcAft>
            </a:pPr>
            <a:r>
              <a:rPr lang="zh-CN" altLang="en-US" sz="2400" dirty="0">
                <a:latin typeface="Arial" panose="020B0604020202020204" pitchFamily="34" charset="0"/>
                <a:ea typeface="幼圆" panose="02010509060101010101" pitchFamily="49" charset="-122"/>
                <a:cs typeface="Arial" panose="020B0604020202020204" pitchFamily="34" charset="0"/>
              </a:rPr>
              <a:t>第一级通过</a:t>
            </a:r>
            <a:r>
              <a:rPr lang="en-US" altLang="zh-CN" sz="2400" dirty="0">
                <a:latin typeface="Arial" panose="020B0604020202020204" pitchFamily="34" charset="0"/>
                <a:ea typeface="幼圆" panose="02010509060101010101" pitchFamily="49" charset="-122"/>
                <a:cs typeface="Arial" panose="020B0604020202020204" pitchFamily="34" charset="0"/>
              </a:rPr>
              <a:t>B</a:t>
            </a:r>
            <a:r>
              <a:rPr lang="zh-CN" altLang="en-US" sz="2400" dirty="0">
                <a:latin typeface="Arial" panose="020B0604020202020204" pitchFamily="34" charset="0"/>
                <a:ea typeface="幼圆" panose="02010509060101010101" pitchFamily="49" charset="-122"/>
                <a:cs typeface="Arial" panose="020B0604020202020204" pitchFamily="34" charset="0"/>
              </a:rPr>
              <a:t>函数检验</a:t>
            </a:r>
            <a:r>
              <a:rPr lang="zh-CN" altLang="en-US" sz="2400" dirty="0" smtClean="0">
                <a:latin typeface="Arial" panose="020B0604020202020204" pitchFamily="34" charset="0"/>
                <a:ea typeface="幼圆" panose="02010509060101010101" pitchFamily="49" charset="-122"/>
                <a:cs typeface="Arial" panose="020B0604020202020204" pitchFamily="34" charset="0"/>
              </a:rPr>
              <a:t>的结点个数</a:t>
            </a:r>
            <a:r>
              <a:rPr lang="zh-CN" altLang="en-US" sz="2400" dirty="0">
                <a:latin typeface="Arial" panose="020B0604020202020204" pitchFamily="34" charset="0"/>
                <a:ea typeface="幼圆" panose="02010509060101010101" pitchFamily="49" charset="-122"/>
                <a:cs typeface="Arial" panose="020B0604020202020204" pitchFamily="34" charset="0"/>
              </a:rPr>
              <a:t>有多少个？</a:t>
            </a:r>
            <a:endParaRPr lang="zh-CN" altLang="en-US" sz="2400" dirty="0">
              <a:latin typeface="Arial" panose="020B0604020202020204" pitchFamily="34" charset="0"/>
              <a:ea typeface="幼圆" panose="02010509060101010101" pitchFamily="49" charset="-122"/>
              <a:cs typeface="Arial" panose="020B0604020202020204" pitchFamily="34" charset="0"/>
            </a:endParaRPr>
          </a:p>
        </p:txBody>
      </p:sp>
      <p:sp>
        <p:nvSpPr>
          <p:cNvPr id="21" name="矩形 20"/>
          <p:cNvSpPr/>
          <p:nvPr/>
        </p:nvSpPr>
        <p:spPr bwMode="auto">
          <a:xfrm>
            <a:off x="610570" y="4429738"/>
            <a:ext cx="6913014" cy="461665"/>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fontAlgn="base">
              <a:spcBef>
                <a:spcPct val="0"/>
              </a:spcBef>
              <a:spcAft>
                <a:spcPct val="0"/>
              </a:spcAft>
            </a:pPr>
            <a:r>
              <a:rPr lang="zh-CN" altLang="en-US" sz="2400" dirty="0">
                <a:latin typeface="Arial" panose="020B0604020202020204" pitchFamily="34" charset="0"/>
                <a:ea typeface="幼圆" panose="02010509060101010101" pitchFamily="49" charset="-122"/>
                <a:cs typeface="Arial" panose="020B0604020202020204" pitchFamily="34" charset="0"/>
              </a:rPr>
              <a:t>第二级通过</a:t>
            </a:r>
            <a:r>
              <a:rPr lang="en-US" altLang="zh-CN" sz="2400" dirty="0">
                <a:latin typeface="Arial" panose="020B0604020202020204" pitchFamily="34" charset="0"/>
                <a:ea typeface="幼圆" panose="02010509060101010101" pitchFamily="49" charset="-122"/>
                <a:cs typeface="Arial" panose="020B0604020202020204" pitchFamily="34" charset="0"/>
              </a:rPr>
              <a:t>B</a:t>
            </a:r>
            <a:r>
              <a:rPr lang="zh-CN" altLang="en-US" sz="2400" dirty="0">
                <a:latin typeface="Arial" panose="020B0604020202020204" pitchFamily="34" charset="0"/>
                <a:ea typeface="幼圆" panose="02010509060101010101" pitchFamily="49" charset="-122"/>
                <a:cs typeface="Arial" panose="020B0604020202020204" pitchFamily="34" charset="0"/>
              </a:rPr>
              <a:t>函数检验</a:t>
            </a:r>
            <a:r>
              <a:rPr lang="zh-CN" altLang="en-US" sz="2400" dirty="0" smtClean="0">
                <a:latin typeface="Arial" panose="020B0604020202020204" pitchFamily="34" charset="0"/>
                <a:ea typeface="幼圆" panose="02010509060101010101" pitchFamily="49" charset="-122"/>
                <a:cs typeface="Arial" panose="020B0604020202020204" pitchFamily="34" charset="0"/>
              </a:rPr>
              <a:t>的结点个数</a:t>
            </a:r>
            <a:r>
              <a:rPr lang="zh-CN" altLang="en-US" sz="2400" dirty="0">
                <a:latin typeface="Arial" panose="020B0604020202020204" pitchFamily="34" charset="0"/>
                <a:ea typeface="幼圆" panose="02010509060101010101" pitchFamily="49" charset="-122"/>
                <a:cs typeface="Arial" panose="020B0604020202020204" pitchFamily="34" charset="0"/>
              </a:rPr>
              <a:t>有多少个？</a:t>
            </a:r>
            <a:endParaRPr lang="zh-CN" altLang="en-US" sz="2400" dirty="0">
              <a:latin typeface="Arial" panose="020B0604020202020204" pitchFamily="34" charset="0"/>
              <a:ea typeface="幼圆" panose="02010509060101010101" pitchFamily="49" charset="-122"/>
              <a:cs typeface="Arial" panose="020B0604020202020204" pitchFamily="34" charset="0"/>
            </a:endParaRPr>
          </a:p>
        </p:txBody>
      </p:sp>
      <p:sp>
        <p:nvSpPr>
          <p:cNvPr id="25" name="矩形 24"/>
          <p:cNvSpPr/>
          <p:nvPr/>
        </p:nvSpPr>
        <p:spPr bwMode="auto">
          <a:xfrm>
            <a:off x="588084" y="4947500"/>
            <a:ext cx="10751924" cy="830997"/>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fontAlgn="base">
              <a:spcBef>
                <a:spcPct val="0"/>
              </a:spcBef>
              <a:spcAft>
                <a:spcPct val="0"/>
              </a:spcAft>
            </a:pPr>
            <a:r>
              <a:rPr lang="zh-CN" altLang="en-US" sz="2400" dirty="0">
                <a:latin typeface="Arial" panose="020B0604020202020204" pitchFamily="34" charset="0"/>
                <a:ea typeface="幼圆" panose="02010509060101010101" pitchFamily="49" charset="-122"/>
                <a:cs typeface="Arial" panose="020B0604020202020204" pitchFamily="34" charset="0"/>
              </a:rPr>
              <a:t>从第二级中随机选中一</a:t>
            </a:r>
            <a:r>
              <a:rPr lang="zh-CN" altLang="en-US" sz="2400" dirty="0" smtClean="0">
                <a:latin typeface="Arial" panose="020B0604020202020204" pitchFamily="34" charset="0"/>
                <a:ea typeface="幼圆" panose="02010509060101010101" pitchFamily="49" charset="-122"/>
                <a:cs typeface="Arial" panose="020B0604020202020204" pitchFamily="34" charset="0"/>
              </a:rPr>
              <a:t>个结点，</a:t>
            </a:r>
            <a:r>
              <a:rPr lang="zh-CN" altLang="en-US" sz="2400" dirty="0">
                <a:latin typeface="Arial" panose="020B0604020202020204" pitchFamily="34" charset="0"/>
                <a:ea typeface="幼圆" panose="02010509060101010101" pitchFamily="49" charset="-122"/>
                <a:cs typeface="Arial" panose="020B0604020202020204" pitchFamily="34" charset="0"/>
              </a:rPr>
              <a:t>它的</a:t>
            </a:r>
            <a:r>
              <a:rPr lang="zh-CN" altLang="en-US" sz="2400" dirty="0" smtClean="0">
                <a:latin typeface="Arial" panose="020B0604020202020204" pitchFamily="34" charset="0"/>
                <a:ea typeface="幼圆" panose="02010509060101010101" pitchFamily="49" charset="-122"/>
                <a:cs typeface="Arial" panose="020B0604020202020204" pitchFamily="34" charset="0"/>
              </a:rPr>
              <a:t>子结点共有</a:t>
            </a:r>
            <a:r>
              <a:rPr lang="en-US" altLang="zh-CN" sz="2400" dirty="0">
                <a:latin typeface="Arial" panose="020B0604020202020204" pitchFamily="34" charset="0"/>
                <a:ea typeface="幼圆" panose="02010509060101010101" pitchFamily="49" charset="-122"/>
                <a:cs typeface="Arial" panose="020B0604020202020204" pitchFamily="34" charset="0"/>
              </a:rPr>
              <a:t>m</a:t>
            </a:r>
            <a:r>
              <a:rPr lang="en-US" altLang="zh-CN" sz="2400" baseline="-25000" dirty="0">
                <a:latin typeface="Arial" panose="020B0604020202020204" pitchFamily="34" charset="0"/>
                <a:ea typeface="幼圆" panose="02010509060101010101" pitchFamily="49" charset="-122"/>
                <a:cs typeface="Arial" panose="020B0604020202020204" pitchFamily="34" charset="0"/>
              </a:rPr>
              <a:t>2</a:t>
            </a:r>
            <a:r>
              <a:rPr lang="zh-CN" altLang="en-US" sz="2400" dirty="0">
                <a:latin typeface="Arial" panose="020B0604020202020204" pitchFamily="34" charset="0"/>
                <a:ea typeface="幼圆" panose="02010509060101010101" pitchFamily="49" charset="-122"/>
                <a:cs typeface="Arial" panose="020B0604020202020204" pitchFamily="34" charset="0"/>
              </a:rPr>
              <a:t>个满足</a:t>
            </a:r>
            <a:r>
              <a:rPr lang="en-US" altLang="zh-CN" sz="2400" dirty="0">
                <a:latin typeface="Arial" panose="020B0604020202020204" pitchFamily="34" charset="0"/>
                <a:ea typeface="幼圆" panose="02010509060101010101" pitchFamily="49" charset="-122"/>
                <a:cs typeface="Arial" panose="020B0604020202020204" pitchFamily="34" charset="0"/>
              </a:rPr>
              <a:t>B</a:t>
            </a:r>
            <a:r>
              <a:rPr lang="zh-CN" altLang="en-US" sz="2400" dirty="0">
                <a:latin typeface="Arial" panose="020B0604020202020204" pitchFamily="34" charset="0"/>
                <a:ea typeface="幼圆" panose="02010509060101010101" pitchFamily="49" charset="-122"/>
                <a:cs typeface="Arial" panose="020B0604020202020204" pitchFamily="34" charset="0"/>
              </a:rPr>
              <a:t>函数检验，推断第三级通过</a:t>
            </a:r>
            <a:r>
              <a:rPr lang="en-US" altLang="zh-CN" sz="2400" dirty="0">
                <a:latin typeface="Arial" panose="020B0604020202020204" pitchFamily="34" charset="0"/>
                <a:ea typeface="幼圆" panose="02010509060101010101" pitchFamily="49" charset="-122"/>
                <a:cs typeface="Arial" panose="020B0604020202020204" pitchFamily="34" charset="0"/>
              </a:rPr>
              <a:t>B</a:t>
            </a:r>
            <a:r>
              <a:rPr lang="zh-CN" altLang="en-US" sz="2400" dirty="0">
                <a:latin typeface="Arial" panose="020B0604020202020204" pitchFamily="34" charset="0"/>
                <a:ea typeface="幼圆" panose="02010509060101010101" pitchFamily="49" charset="-122"/>
                <a:cs typeface="Arial" panose="020B0604020202020204" pitchFamily="34" charset="0"/>
              </a:rPr>
              <a:t>函数检验</a:t>
            </a:r>
            <a:r>
              <a:rPr lang="zh-CN" altLang="en-US" sz="2400" dirty="0" smtClean="0">
                <a:latin typeface="Arial" panose="020B0604020202020204" pitchFamily="34" charset="0"/>
                <a:ea typeface="幼圆" panose="02010509060101010101" pitchFamily="49" charset="-122"/>
                <a:cs typeface="Arial" panose="020B0604020202020204" pitchFamily="34" charset="0"/>
              </a:rPr>
              <a:t>的结点个数</a:t>
            </a:r>
            <a:r>
              <a:rPr lang="zh-CN" altLang="en-US" sz="2400" dirty="0">
                <a:latin typeface="Arial" panose="020B0604020202020204" pitchFamily="34" charset="0"/>
                <a:ea typeface="幼圆" panose="02010509060101010101" pitchFamily="49" charset="-122"/>
                <a:cs typeface="Arial" panose="020B0604020202020204" pitchFamily="34" charset="0"/>
              </a:rPr>
              <a:t>一共有多少个？</a:t>
            </a:r>
            <a:endParaRPr lang="zh-CN" altLang="en-US" sz="2400" dirty="0">
              <a:latin typeface="Arial" panose="020B0604020202020204" pitchFamily="34" charset="0"/>
              <a:ea typeface="幼圆" panose="02010509060101010101" pitchFamily="49" charset="-122"/>
              <a:cs typeface="Arial" panose="020B0604020202020204" pitchFamily="34" charset="0"/>
            </a:endParaRPr>
          </a:p>
        </p:txBody>
      </p:sp>
      <p:grpSp>
        <p:nvGrpSpPr>
          <p:cNvPr id="28" name="组合 27"/>
          <p:cNvGrpSpPr/>
          <p:nvPr/>
        </p:nvGrpSpPr>
        <p:grpSpPr>
          <a:xfrm>
            <a:off x="767408" y="795220"/>
            <a:ext cx="5405189" cy="2837929"/>
            <a:chOff x="4939120" y="428624"/>
            <a:chExt cx="5405189" cy="2837929"/>
          </a:xfrm>
        </p:grpSpPr>
        <p:sp>
          <p:nvSpPr>
            <p:cNvPr id="5" name="Oval 4"/>
            <p:cNvSpPr>
              <a:spLocks noChangeArrowheads="1"/>
            </p:cNvSpPr>
            <p:nvPr/>
          </p:nvSpPr>
          <p:spPr bwMode="auto">
            <a:xfrm>
              <a:off x="7765792" y="592250"/>
              <a:ext cx="186141" cy="214291"/>
            </a:xfrm>
            <a:prstGeom prst="ellipse">
              <a:avLst/>
            </a:prstGeom>
            <a:solidFill>
              <a:schemeClr val="accent1">
                <a:lumMod val="20000"/>
                <a:lumOff val="80000"/>
              </a:schemeClr>
            </a:solidFill>
            <a:ln w="12700">
              <a:solidFill>
                <a:schemeClr val="tx1"/>
              </a:solidFill>
              <a:miter lim="800000"/>
            </a:ln>
          </p:spPr>
          <p:txBody>
            <a:bodyPr wrap="none" lIns="90000" tIns="46800" rIns="90000" bIns="46800" anchor="ctr"/>
            <a:lstStyle/>
            <a:p>
              <a:pPr algn="ctr"/>
              <a:endParaRPr kumimoji="1" lang="en-US" altLang="zh-CN" sz="2400" dirty="0">
                <a:latin typeface="Arial" panose="020B0604020202020204" pitchFamily="34" charset="0"/>
                <a:cs typeface="Arial" panose="020B0604020202020204" pitchFamily="34" charset="0"/>
              </a:endParaRPr>
            </a:p>
          </p:txBody>
        </p:sp>
        <p:sp>
          <p:nvSpPr>
            <p:cNvPr id="10" name="Line 98"/>
            <p:cNvSpPr>
              <a:spLocks noChangeShapeType="1"/>
            </p:cNvSpPr>
            <p:nvPr/>
          </p:nvSpPr>
          <p:spPr bwMode="auto">
            <a:xfrm flipH="1">
              <a:off x="6645129" y="820762"/>
              <a:ext cx="1227526" cy="549469"/>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sz="2400"/>
            </a:p>
          </p:txBody>
        </p:sp>
        <p:sp>
          <p:nvSpPr>
            <p:cNvPr id="16" name="TextBox 104"/>
            <p:cNvSpPr txBox="1"/>
            <p:nvPr/>
          </p:nvSpPr>
          <p:spPr>
            <a:xfrm>
              <a:off x="4979359" y="1900014"/>
              <a:ext cx="1474475" cy="400110"/>
            </a:xfrm>
            <a:prstGeom prst="rect">
              <a:avLst/>
            </a:prstGeom>
            <a:noFill/>
          </p:spPr>
          <p:txBody>
            <a:bodyPr wrap="square" rtlCol="0">
              <a:spAutoFit/>
            </a:bodyPr>
            <a:lstStyle/>
            <a:p>
              <a:r>
                <a:rPr lang="zh-CN" altLang="en-US" sz="2000" dirty="0">
                  <a:latin typeface="幼圆" panose="02010509060101010101" pitchFamily="49" charset="-122"/>
                  <a:ea typeface="幼圆" panose="02010509060101010101" pitchFamily="49" charset="-122"/>
                </a:rPr>
                <a:t>第三级</a:t>
              </a:r>
              <a:endParaRPr lang="zh-CN" altLang="en-US" sz="2000" dirty="0">
                <a:latin typeface="幼圆" panose="02010509060101010101" pitchFamily="49" charset="-122"/>
                <a:ea typeface="幼圆" panose="02010509060101010101" pitchFamily="49" charset="-122"/>
              </a:endParaRPr>
            </a:p>
          </p:txBody>
        </p:sp>
        <p:sp>
          <p:nvSpPr>
            <p:cNvPr id="17" name="TextBox 105"/>
            <p:cNvSpPr txBox="1"/>
            <p:nvPr/>
          </p:nvSpPr>
          <p:spPr>
            <a:xfrm>
              <a:off x="4939120" y="477737"/>
              <a:ext cx="1365661" cy="400110"/>
            </a:xfrm>
            <a:prstGeom prst="rect">
              <a:avLst/>
            </a:prstGeom>
            <a:noFill/>
          </p:spPr>
          <p:txBody>
            <a:bodyPr wrap="square" rtlCol="0">
              <a:spAutoFit/>
            </a:bodyPr>
            <a:lstStyle/>
            <a:p>
              <a:r>
                <a:rPr lang="zh-CN" altLang="en-US" sz="2000" dirty="0">
                  <a:latin typeface="幼圆" panose="02010509060101010101" pitchFamily="49" charset="-122"/>
                  <a:ea typeface="幼圆" panose="02010509060101010101" pitchFamily="49" charset="-122"/>
                </a:rPr>
                <a:t>第一级</a:t>
              </a:r>
              <a:endParaRPr lang="zh-CN" altLang="en-US" sz="2000" dirty="0">
                <a:latin typeface="幼圆" panose="02010509060101010101" pitchFamily="49" charset="-122"/>
                <a:ea typeface="幼圆" panose="02010509060101010101" pitchFamily="49" charset="-122"/>
              </a:endParaRPr>
            </a:p>
          </p:txBody>
        </p:sp>
        <p:sp>
          <p:nvSpPr>
            <p:cNvPr id="20" name="圆角矩形 19"/>
            <p:cNvSpPr/>
            <p:nvPr/>
          </p:nvSpPr>
          <p:spPr bwMode="auto">
            <a:xfrm>
              <a:off x="9488922" y="428624"/>
              <a:ext cx="806523" cy="510778"/>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algn="ctr" fontAlgn="base">
                <a:spcBef>
                  <a:spcPct val="0"/>
                </a:spcBef>
                <a:spcAft>
                  <a:spcPct val="0"/>
                </a:spcAft>
              </a:pP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1</a:t>
              </a: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个</a:t>
              </a:r>
              <a:endPar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endParaRPr>
            </a:p>
          </p:txBody>
        </p:sp>
        <p:sp>
          <p:nvSpPr>
            <p:cNvPr id="22" name="圆角矩形 21"/>
            <p:cNvSpPr/>
            <p:nvPr/>
          </p:nvSpPr>
          <p:spPr bwMode="auto">
            <a:xfrm>
              <a:off x="6430098" y="538086"/>
              <a:ext cx="1521835" cy="510778"/>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algn="ctr" fontAlgn="base">
                <a:spcBef>
                  <a:spcPct val="0"/>
                </a:spcBef>
                <a:spcAft>
                  <a:spcPct val="0"/>
                </a:spcAft>
              </a:pP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m</a:t>
              </a:r>
              <a:r>
                <a:rPr lang="en-US" altLang="zh-CN" sz="2400" baseline="-25000" dirty="0">
                  <a:solidFill>
                    <a:srgbClr val="FF0000"/>
                  </a:solidFill>
                  <a:latin typeface="Arial" panose="020B0604020202020204" pitchFamily="34" charset="0"/>
                  <a:ea typeface="幼圆" panose="02010509060101010101" pitchFamily="49" charset="-122"/>
                  <a:cs typeface="Arial" panose="020B0604020202020204" pitchFamily="34" charset="0"/>
                </a:rPr>
                <a:t>1</a:t>
              </a: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个</a:t>
              </a:r>
              <a:endPar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endParaRPr>
            </a:p>
          </p:txBody>
        </p:sp>
        <p:sp>
          <p:nvSpPr>
            <p:cNvPr id="31" name="圆角矩形 30"/>
            <p:cNvSpPr/>
            <p:nvPr/>
          </p:nvSpPr>
          <p:spPr bwMode="auto">
            <a:xfrm>
              <a:off x="6516552" y="2537511"/>
              <a:ext cx="936869" cy="510778"/>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algn="ctr" fontAlgn="base">
                <a:spcBef>
                  <a:spcPct val="0"/>
                </a:spcBef>
                <a:spcAft>
                  <a:spcPct val="0"/>
                </a:spcAft>
              </a:pP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m</a:t>
              </a:r>
              <a:r>
                <a:rPr lang="en-US" altLang="zh-CN" sz="2400" baseline="-25000" dirty="0">
                  <a:solidFill>
                    <a:srgbClr val="FF0000"/>
                  </a:solidFill>
                  <a:latin typeface="Arial" panose="020B0604020202020204" pitchFamily="34" charset="0"/>
                  <a:ea typeface="幼圆" panose="02010509060101010101" pitchFamily="49" charset="-122"/>
                  <a:cs typeface="Arial" panose="020B0604020202020204" pitchFamily="34" charset="0"/>
                </a:rPr>
                <a:t>2</a:t>
              </a: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个</a:t>
              </a:r>
              <a:endPar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endParaRPr>
            </a:p>
          </p:txBody>
        </p:sp>
        <p:sp>
          <p:nvSpPr>
            <p:cNvPr id="34" name="文本框 33"/>
            <p:cNvSpPr txBox="1"/>
            <p:nvPr/>
          </p:nvSpPr>
          <p:spPr>
            <a:xfrm>
              <a:off x="7509421" y="2775271"/>
              <a:ext cx="1049336" cy="461665"/>
            </a:xfrm>
            <a:prstGeom prst="rect">
              <a:avLst/>
            </a:prstGeom>
            <a:noFill/>
          </p:spPr>
          <p:txBody>
            <a:bodyPr wrap="square" rtlCol="0">
              <a:spAutoFit/>
            </a:bodyPr>
            <a:lstStyle/>
            <a:p>
              <a:r>
                <a:rPr lang="en-US" altLang="zh-CN" sz="2400" dirty="0">
                  <a:latin typeface="Arial" panose="020B0604020202020204" pitchFamily="34" charset="0"/>
                  <a:cs typeface="Arial" panose="020B0604020202020204" pitchFamily="34" charset="0"/>
                </a:rPr>
                <a:t>……</a:t>
              </a:r>
              <a:endParaRPr lang="zh-CN" altLang="en-US" sz="2400" dirty="0">
                <a:latin typeface="Arial" panose="020B0604020202020204" pitchFamily="34" charset="0"/>
                <a:cs typeface="Arial" panose="020B0604020202020204" pitchFamily="34" charset="0"/>
              </a:endParaRPr>
            </a:p>
          </p:txBody>
        </p:sp>
        <p:sp>
          <p:nvSpPr>
            <p:cNvPr id="37" name="Line 98"/>
            <p:cNvSpPr>
              <a:spLocks noChangeShapeType="1"/>
            </p:cNvSpPr>
            <p:nvPr/>
          </p:nvSpPr>
          <p:spPr bwMode="auto">
            <a:xfrm>
              <a:off x="7866317" y="820474"/>
              <a:ext cx="1207940" cy="549757"/>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sz="2400"/>
            </a:p>
          </p:txBody>
        </p:sp>
        <p:sp>
          <p:nvSpPr>
            <p:cNvPr id="2" name="矩形 1"/>
            <p:cNvSpPr/>
            <p:nvPr/>
          </p:nvSpPr>
          <p:spPr>
            <a:xfrm>
              <a:off x="6528048" y="1258464"/>
              <a:ext cx="2759218" cy="3042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8" name="Oval 4"/>
            <p:cNvSpPr>
              <a:spLocks noChangeArrowheads="1"/>
            </p:cNvSpPr>
            <p:nvPr/>
          </p:nvSpPr>
          <p:spPr bwMode="auto">
            <a:xfrm>
              <a:off x="6594981" y="1303448"/>
              <a:ext cx="186141" cy="214291"/>
            </a:xfrm>
            <a:prstGeom prst="ellipse">
              <a:avLst/>
            </a:prstGeom>
            <a:solidFill>
              <a:schemeClr val="accent1">
                <a:lumMod val="20000"/>
                <a:lumOff val="80000"/>
              </a:schemeClr>
            </a:solidFill>
            <a:ln w="12700">
              <a:solidFill>
                <a:schemeClr val="tx1"/>
              </a:solidFill>
              <a:miter lim="800000"/>
            </a:ln>
          </p:spPr>
          <p:txBody>
            <a:bodyPr wrap="none" lIns="90000" tIns="46800" rIns="90000" bIns="46800" anchor="ctr"/>
            <a:lstStyle/>
            <a:p>
              <a:pPr algn="ctr"/>
              <a:endParaRPr kumimoji="1" lang="en-US" altLang="zh-CN" sz="2400" dirty="0">
                <a:latin typeface="Arial" panose="020B0604020202020204" pitchFamily="34" charset="0"/>
                <a:cs typeface="Arial" panose="020B0604020202020204" pitchFamily="34" charset="0"/>
              </a:endParaRPr>
            </a:p>
          </p:txBody>
        </p:sp>
        <p:sp>
          <p:nvSpPr>
            <p:cNvPr id="39" name="Oval 4"/>
            <p:cNvSpPr>
              <a:spLocks noChangeArrowheads="1"/>
            </p:cNvSpPr>
            <p:nvPr/>
          </p:nvSpPr>
          <p:spPr bwMode="auto">
            <a:xfrm>
              <a:off x="9023918" y="1314079"/>
              <a:ext cx="186141" cy="214291"/>
            </a:xfrm>
            <a:prstGeom prst="ellipse">
              <a:avLst/>
            </a:prstGeom>
            <a:solidFill>
              <a:schemeClr val="accent1">
                <a:lumMod val="20000"/>
                <a:lumOff val="80000"/>
              </a:schemeClr>
            </a:solidFill>
            <a:ln w="12700">
              <a:solidFill>
                <a:schemeClr val="tx1"/>
              </a:solidFill>
              <a:miter lim="800000"/>
            </a:ln>
          </p:spPr>
          <p:txBody>
            <a:bodyPr wrap="none" lIns="90000" tIns="46800" rIns="90000" bIns="46800" anchor="ctr"/>
            <a:lstStyle/>
            <a:p>
              <a:pPr algn="ctr"/>
              <a:endParaRPr kumimoji="1" lang="en-US" altLang="zh-CN" sz="2400" dirty="0">
                <a:latin typeface="Arial" panose="020B0604020202020204" pitchFamily="34" charset="0"/>
                <a:cs typeface="Arial" panose="020B0604020202020204" pitchFamily="34" charset="0"/>
              </a:endParaRPr>
            </a:p>
          </p:txBody>
        </p:sp>
        <p:sp>
          <p:nvSpPr>
            <p:cNvPr id="40" name="圆角矩形 39"/>
            <p:cNvSpPr/>
            <p:nvPr/>
          </p:nvSpPr>
          <p:spPr bwMode="auto">
            <a:xfrm>
              <a:off x="9389968" y="1133925"/>
              <a:ext cx="936868" cy="510778"/>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algn="ctr" fontAlgn="base">
                <a:spcBef>
                  <a:spcPct val="0"/>
                </a:spcBef>
                <a:spcAft>
                  <a:spcPct val="0"/>
                </a:spcAft>
              </a:pP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n</a:t>
              </a:r>
              <a:r>
                <a:rPr lang="en-US" altLang="zh-CN" sz="2400" baseline="-25000" dirty="0">
                  <a:solidFill>
                    <a:srgbClr val="FF0000"/>
                  </a:solidFill>
                  <a:latin typeface="Arial" panose="020B0604020202020204" pitchFamily="34" charset="0"/>
                  <a:ea typeface="幼圆" panose="02010509060101010101" pitchFamily="49" charset="-122"/>
                  <a:cs typeface="Arial" panose="020B0604020202020204" pitchFamily="34" charset="0"/>
                </a:rPr>
                <a:t>1</a:t>
              </a: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个</a:t>
              </a:r>
              <a:endPar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endParaRPr>
            </a:p>
          </p:txBody>
        </p:sp>
        <p:cxnSp>
          <p:nvCxnSpPr>
            <p:cNvPr id="24" name="直接连接符 23"/>
            <p:cNvCxnSpPr/>
            <p:nvPr/>
          </p:nvCxnSpPr>
          <p:spPr>
            <a:xfrm>
              <a:off x="7765792" y="939836"/>
              <a:ext cx="0" cy="96017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6" name="左大括号 25"/>
            <p:cNvSpPr/>
            <p:nvPr/>
          </p:nvSpPr>
          <p:spPr>
            <a:xfrm rot="16200000" flipH="1">
              <a:off x="7034074" y="474702"/>
              <a:ext cx="216297" cy="1228349"/>
            </a:xfrm>
            <a:prstGeom prst="leftBrace">
              <a:avLst>
                <a:gd name="adj1" fmla="val 3974"/>
                <a:gd name="adj2" fmla="val 54120"/>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41" name="Oval 4"/>
            <p:cNvSpPr>
              <a:spLocks noChangeArrowheads="1"/>
            </p:cNvSpPr>
            <p:nvPr/>
          </p:nvSpPr>
          <p:spPr bwMode="auto">
            <a:xfrm>
              <a:off x="7354746" y="1298838"/>
              <a:ext cx="186141" cy="214291"/>
            </a:xfrm>
            <a:prstGeom prst="ellipse">
              <a:avLst/>
            </a:prstGeom>
            <a:solidFill>
              <a:schemeClr val="accent1">
                <a:lumMod val="20000"/>
                <a:lumOff val="80000"/>
              </a:schemeClr>
            </a:solidFill>
            <a:ln w="12700">
              <a:solidFill>
                <a:schemeClr val="tx1"/>
              </a:solidFill>
              <a:miter lim="800000"/>
            </a:ln>
          </p:spPr>
          <p:txBody>
            <a:bodyPr wrap="none" lIns="90000" tIns="46800" rIns="90000" bIns="46800" anchor="ctr"/>
            <a:lstStyle/>
            <a:p>
              <a:pPr algn="ctr"/>
              <a:endParaRPr kumimoji="1" lang="en-US" altLang="zh-CN" sz="2400" dirty="0">
                <a:latin typeface="Arial" panose="020B0604020202020204" pitchFamily="34" charset="0"/>
                <a:cs typeface="Arial" panose="020B0604020202020204" pitchFamily="34" charset="0"/>
              </a:endParaRPr>
            </a:p>
          </p:txBody>
        </p:sp>
        <p:sp>
          <p:nvSpPr>
            <p:cNvPr id="42" name="Line 98"/>
            <p:cNvSpPr>
              <a:spLocks noChangeShapeType="1"/>
            </p:cNvSpPr>
            <p:nvPr/>
          </p:nvSpPr>
          <p:spPr bwMode="auto">
            <a:xfrm flipH="1">
              <a:off x="6208931" y="1535337"/>
              <a:ext cx="1227526" cy="549469"/>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sz="2400"/>
            </a:p>
          </p:txBody>
        </p:sp>
        <p:sp>
          <p:nvSpPr>
            <p:cNvPr id="43" name="Line 98"/>
            <p:cNvSpPr>
              <a:spLocks noChangeShapeType="1"/>
            </p:cNvSpPr>
            <p:nvPr/>
          </p:nvSpPr>
          <p:spPr bwMode="auto">
            <a:xfrm>
              <a:off x="7430119" y="1535049"/>
              <a:ext cx="1207940" cy="549757"/>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sz="2400"/>
            </a:p>
          </p:txBody>
        </p:sp>
        <p:sp>
          <p:nvSpPr>
            <p:cNvPr id="44" name="矩形 43"/>
            <p:cNvSpPr/>
            <p:nvPr/>
          </p:nvSpPr>
          <p:spPr>
            <a:xfrm>
              <a:off x="6091850" y="1973039"/>
              <a:ext cx="2759218" cy="3042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5" name="Oval 4"/>
            <p:cNvSpPr>
              <a:spLocks noChangeArrowheads="1"/>
            </p:cNvSpPr>
            <p:nvPr/>
          </p:nvSpPr>
          <p:spPr bwMode="auto">
            <a:xfrm>
              <a:off x="6158783" y="2018023"/>
              <a:ext cx="186141" cy="214291"/>
            </a:xfrm>
            <a:prstGeom prst="ellipse">
              <a:avLst/>
            </a:prstGeom>
            <a:solidFill>
              <a:schemeClr val="accent1">
                <a:lumMod val="20000"/>
                <a:lumOff val="80000"/>
              </a:schemeClr>
            </a:solidFill>
            <a:ln w="12700">
              <a:solidFill>
                <a:schemeClr val="tx1"/>
              </a:solidFill>
              <a:miter lim="800000"/>
            </a:ln>
          </p:spPr>
          <p:txBody>
            <a:bodyPr wrap="none" lIns="90000" tIns="46800" rIns="90000" bIns="46800" anchor="ctr"/>
            <a:lstStyle/>
            <a:p>
              <a:pPr algn="ctr"/>
              <a:endParaRPr kumimoji="1" lang="en-US" altLang="zh-CN" sz="2400" dirty="0">
                <a:latin typeface="Arial" panose="020B0604020202020204" pitchFamily="34" charset="0"/>
                <a:cs typeface="Arial" panose="020B0604020202020204" pitchFamily="34" charset="0"/>
              </a:endParaRPr>
            </a:p>
          </p:txBody>
        </p:sp>
        <p:sp>
          <p:nvSpPr>
            <p:cNvPr id="46" name="Oval 4"/>
            <p:cNvSpPr>
              <a:spLocks noChangeArrowheads="1"/>
            </p:cNvSpPr>
            <p:nvPr/>
          </p:nvSpPr>
          <p:spPr bwMode="auto">
            <a:xfrm>
              <a:off x="8587720" y="2028654"/>
              <a:ext cx="186141" cy="214291"/>
            </a:xfrm>
            <a:prstGeom prst="ellipse">
              <a:avLst/>
            </a:prstGeom>
            <a:solidFill>
              <a:schemeClr val="accent1">
                <a:lumMod val="20000"/>
                <a:lumOff val="80000"/>
              </a:schemeClr>
            </a:solidFill>
            <a:ln w="12700">
              <a:solidFill>
                <a:schemeClr val="tx1"/>
              </a:solidFill>
              <a:miter lim="800000"/>
            </a:ln>
          </p:spPr>
          <p:txBody>
            <a:bodyPr wrap="none" lIns="90000" tIns="46800" rIns="90000" bIns="46800" anchor="ctr"/>
            <a:lstStyle/>
            <a:p>
              <a:pPr algn="ctr"/>
              <a:endParaRPr kumimoji="1" lang="en-US" altLang="zh-CN" sz="2400" dirty="0">
                <a:latin typeface="Arial" panose="020B0604020202020204" pitchFamily="34" charset="0"/>
                <a:cs typeface="Arial" panose="020B0604020202020204" pitchFamily="34" charset="0"/>
              </a:endParaRPr>
            </a:p>
          </p:txBody>
        </p:sp>
        <p:sp>
          <p:nvSpPr>
            <p:cNvPr id="47" name="圆角矩形 46"/>
            <p:cNvSpPr/>
            <p:nvPr/>
          </p:nvSpPr>
          <p:spPr bwMode="auto">
            <a:xfrm>
              <a:off x="9407441" y="1816578"/>
              <a:ext cx="936868" cy="510778"/>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algn="ctr" fontAlgn="base">
                <a:spcBef>
                  <a:spcPct val="0"/>
                </a:spcBef>
                <a:spcAft>
                  <a:spcPct val="0"/>
                </a:spcAft>
              </a:pP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n</a:t>
              </a:r>
              <a:r>
                <a:rPr lang="en-US" altLang="zh-CN" sz="2400" baseline="-25000" dirty="0">
                  <a:solidFill>
                    <a:srgbClr val="FF0000"/>
                  </a:solidFill>
                  <a:latin typeface="Arial" panose="020B0604020202020204" pitchFamily="34" charset="0"/>
                  <a:ea typeface="幼圆" panose="02010509060101010101" pitchFamily="49" charset="-122"/>
                  <a:cs typeface="Arial" panose="020B0604020202020204" pitchFamily="34" charset="0"/>
                </a:rPr>
                <a:t>2</a:t>
              </a: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个</a:t>
              </a:r>
              <a:endPar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endParaRPr>
            </a:p>
          </p:txBody>
        </p:sp>
        <p:sp>
          <p:nvSpPr>
            <p:cNvPr id="48" name="左大括号 47"/>
            <p:cNvSpPr/>
            <p:nvPr/>
          </p:nvSpPr>
          <p:spPr>
            <a:xfrm rot="16200000">
              <a:off x="6849359" y="1607380"/>
              <a:ext cx="280966" cy="1752955"/>
            </a:xfrm>
            <a:prstGeom prst="leftBrace">
              <a:avLst>
                <a:gd name="adj1" fmla="val 8333"/>
                <a:gd name="adj2" fmla="val 48554"/>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49" name="Oval 4"/>
            <p:cNvSpPr>
              <a:spLocks noChangeArrowheads="1"/>
            </p:cNvSpPr>
            <p:nvPr/>
          </p:nvSpPr>
          <p:spPr bwMode="auto">
            <a:xfrm>
              <a:off x="6918548" y="2013413"/>
              <a:ext cx="186141" cy="214291"/>
            </a:xfrm>
            <a:prstGeom prst="ellipse">
              <a:avLst/>
            </a:prstGeom>
            <a:solidFill>
              <a:schemeClr val="accent1">
                <a:lumMod val="20000"/>
                <a:lumOff val="80000"/>
              </a:schemeClr>
            </a:solidFill>
            <a:ln w="12700">
              <a:solidFill>
                <a:schemeClr val="tx1"/>
              </a:solidFill>
              <a:miter lim="800000"/>
            </a:ln>
          </p:spPr>
          <p:txBody>
            <a:bodyPr wrap="none" lIns="90000" tIns="46800" rIns="90000" bIns="46800" anchor="ctr"/>
            <a:lstStyle/>
            <a:p>
              <a:pPr algn="ctr"/>
              <a:endParaRPr kumimoji="1" lang="en-US" altLang="zh-CN" sz="2400" dirty="0">
                <a:latin typeface="Arial" panose="020B0604020202020204" pitchFamily="34" charset="0"/>
                <a:cs typeface="Arial" panose="020B0604020202020204" pitchFamily="34" charset="0"/>
              </a:endParaRPr>
            </a:p>
          </p:txBody>
        </p:sp>
        <p:cxnSp>
          <p:nvCxnSpPr>
            <p:cNvPr id="50" name="直接连接符 49"/>
            <p:cNvCxnSpPr/>
            <p:nvPr/>
          </p:nvCxnSpPr>
          <p:spPr>
            <a:xfrm>
              <a:off x="7866317" y="1737332"/>
              <a:ext cx="0" cy="113213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1" name="TextBox 105"/>
            <p:cNvSpPr txBox="1"/>
            <p:nvPr/>
          </p:nvSpPr>
          <p:spPr>
            <a:xfrm>
              <a:off x="4942756" y="1190391"/>
              <a:ext cx="1365661" cy="400110"/>
            </a:xfrm>
            <a:prstGeom prst="rect">
              <a:avLst/>
            </a:prstGeom>
            <a:noFill/>
          </p:spPr>
          <p:txBody>
            <a:bodyPr wrap="square" rtlCol="0">
              <a:spAutoFit/>
            </a:bodyPr>
            <a:lstStyle/>
            <a:p>
              <a:r>
                <a:rPr lang="zh-CN" altLang="en-US" sz="2000" dirty="0">
                  <a:latin typeface="幼圆" panose="02010509060101010101" pitchFamily="49" charset="-122"/>
                  <a:ea typeface="幼圆" panose="02010509060101010101" pitchFamily="49" charset="-122"/>
                </a:rPr>
                <a:t>第二级</a:t>
              </a:r>
              <a:endParaRPr lang="zh-CN" altLang="en-US" sz="2000" dirty="0">
                <a:latin typeface="幼圆" panose="02010509060101010101" pitchFamily="49" charset="-122"/>
                <a:ea typeface="幼圆" panose="02010509060101010101" pitchFamily="49" charset="-122"/>
              </a:endParaRPr>
            </a:p>
          </p:txBody>
        </p:sp>
        <p:sp>
          <p:nvSpPr>
            <p:cNvPr id="52" name="文本框 51"/>
            <p:cNvSpPr txBox="1"/>
            <p:nvPr/>
          </p:nvSpPr>
          <p:spPr>
            <a:xfrm>
              <a:off x="5159595" y="2804888"/>
              <a:ext cx="1049336" cy="461665"/>
            </a:xfrm>
            <a:prstGeom prst="rect">
              <a:avLst/>
            </a:prstGeom>
            <a:noFill/>
          </p:spPr>
          <p:txBody>
            <a:bodyPr wrap="square" rtlCol="0">
              <a:spAutoFit/>
            </a:bodyPr>
            <a:lstStyle/>
            <a:p>
              <a:r>
                <a:rPr lang="en-US" altLang="zh-CN" sz="2400" dirty="0">
                  <a:latin typeface="Arial" panose="020B0604020202020204" pitchFamily="34" charset="0"/>
                  <a:cs typeface="Arial" panose="020B0604020202020204" pitchFamily="34" charset="0"/>
                </a:rPr>
                <a:t>……</a:t>
              </a:r>
              <a:endParaRPr lang="zh-CN" altLang="en-US" sz="2400" dirty="0">
                <a:latin typeface="Arial" panose="020B0604020202020204" pitchFamily="34" charset="0"/>
                <a:cs typeface="Arial" panose="020B0604020202020204" pitchFamily="34" charset="0"/>
              </a:endParaRPr>
            </a:p>
          </p:txBody>
        </p:sp>
      </p:grpSp>
      <p:sp>
        <p:nvSpPr>
          <p:cNvPr id="53" name="圆角矩形 52"/>
          <p:cNvSpPr/>
          <p:nvPr/>
        </p:nvSpPr>
        <p:spPr bwMode="auto">
          <a:xfrm>
            <a:off x="7645964" y="3929492"/>
            <a:ext cx="806523" cy="510778"/>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algn="ctr" fontAlgn="base">
              <a:spcBef>
                <a:spcPct val="0"/>
              </a:spcBef>
              <a:spcAft>
                <a:spcPct val="0"/>
              </a:spcAft>
            </a:pP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1</a:t>
            </a: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个</a:t>
            </a:r>
            <a:endPar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endParaRPr>
          </a:p>
        </p:txBody>
      </p:sp>
      <p:sp>
        <p:nvSpPr>
          <p:cNvPr id="55" name="圆角矩形 54"/>
          <p:cNvSpPr/>
          <p:nvPr/>
        </p:nvSpPr>
        <p:spPr bwMode="auto">
          <a:xfrm>
            <a:off x="7392144" y="4473980"/>
            <a:ext cx="1157808" cy="510778"/>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algn="ctr" fontAlgn="base">
              <a:spcBef>
                <a:spcPct val="0"/>
              </a:spcBef>
              <a:spcAft>
                <a:spcPct val="0"/>
              </a:spcAft>
            </a:pP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m</a:t>
            </a:r>
            <a:r>
              <a:rPr lang="en-US" altLang="zh-CN" sz="2400" baseline="-25000" dirty="0">
                <a:solidFill>
                  <a:srgbClr val="FF0000"/>
                </a:solidFill>
                <a:latin typeface="Arial" panose="020B0604020202020204" pitchFamily="34" charset="0"/>
                <a:ea typeface="幼圆" panose="02010509060101010101" pitchFamily="49" charset="-122"/>
                <a:cs typeface="Arial" panose="020B0604020202020204" pitchFamily="34" charset="0"/>
              </a:rPr>
              <a:t>1</a:t>
            </a: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个</a:t>
            </a:r>
            <a:endPar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endParaRPr>
          </a:p>
        </p:txBody>
      </p:sp>
      <p:sp>
        <p:nvSpPr>
          <p:cNvPr id="56" name="圆角矩形 55"/>
          <p:cNvSpPr/>
          <p:nvPr/>
        </p:nvSpPr>
        <p:spPr bwMode="auto">
          <a:xfrm>
            <a:off x="6828674" y="5323816"/>
            <a:ext cx="1859614" cy="510778"/>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algn="ctr" fontAlgn="base">
              <a:spcBef>
                <a:spcPct val="0"/>
              </a:spcBef>
              <a:spcAft>
                <a:spcPct val="0"/>
              </a:spcAft>
            </a:pP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m</a:t>
            </a:r>
            <a:r>
              <a:rPr lang="en-US" altLang="zh-CN" sz="2400" baseline="-25000" dirty="0">
                <a:solidFill>
                  <a:srgbClr val="FF0000"/>
                </a:solidFill>
                <a:latin typeface="Arial" panose="020B0604020202020204" pitchFamily="34" charset="0"/>
                <a:ea typeface="幼圆" panose="02010509060101010101" pitchFamily="49" charset="-122"/>
                <a:cs typeface="Arial" panose="020B0604020202020204" pitchFamily="34" charset="0"/>
              </a:rPr>
              <a:t>1</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 m</a:t>
            </a:r>
            <a:r>
              <a:rPr lang="en-US" altLang="zh-CN" sz="2400" baseline="-25000" dirty="0">
                <a:solidFill>
                  <a:srgbClr val="FF0000"/>
                </a:solidFill>
                <a:latin typeface="Arial" panose="020B0604020202020204" pitchFamily="34" charset="0"/>
                <a:ea typeface="幼圆" panose="02010509060101010101" pitchFamily="49" charset="-122"/>
                <a:cs typeface="Arial" panose="020B0604020202020204" pitchFamily="34" charset="0"/>
              </a:rPr>
              <a:t>2</a:t>
            </a: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个</a:t>
            </a:r>
            <a:endPar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endParaRPr>
          </a:p>
        </p:txBody>
      </p:sp>
      <p:sp>
        <p:nvSpPr>
          <p:cNvPr id="59" name="Line 98"/>
          <p:cNvSpPr>
            <a:spLocks noChangeShapeType="1"/>
          </p:cNvSpPr>
          <p:nvPr/>
        </p:nvSpPr>
        <p:spPr bwMode="auto">
          <a:xfrm flipH="1">
            <a:off x="1588860" y="2608404"/>
            <a:ext cx="1227526" cy="549469"/>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sz="2400"/>
          </a:p>
        </p:txBody>
      </p:sp>
      <p:sp>
        <p:nvSpPr>
          <p:cNvPr id="60" name="Line 98"/>
          <p:cNvSpPr>
            <a:spLocks noChangeShapeType="1"/>
          </p:cNvSpPr>
          <p:nvPr/>
        </p:nvSpPr>
        <p:spPr bwMode="auto">
          <a:xfrm>
            <a:off x="2852868" y="2599279"/>
            <a:ext cx="1207940" cy="549757"/>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ppt_x"/>
                                          </p:val>
                                        </p:tav>
                                        <p:tav tm="100000">
                                          <p:val>
                                            <p:strVal val="#ppt_x"/>
                                          </p:val>
                                        </p:tav>
                                      </p:tavLst>
                                    </p:anim>
                                    <p:anim calcmode="lin" valueType="num">
                                      <p:cBhvr additive="base">
                                        <p:cTn id="1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500" fill="hold"/>
                                        <p:tgtEl>
                                          <p:spTgt spid="25"/>
                                        </p:tgtEl>
                                        <p:attrNameLst>
                                          <p:attrName>ppt_x</p:attrName>
                                        </p:attrNameLst>
                                      </p:cBhvr>
                                      <p:tavLst>
                                        <p:tav tm="0">
                                          <p:val>
                                            <p:strVal val="#ppt_x"/>
                                          </p:val>
                                        </p:tav>
                                        <p:tav tm="100000">
                                          <p:val>
                                            <p:strVal val="#ppt_x"/>
                                          </p:val>
                                        </p:tav>
                                      </p:tavLst>
                                    </p:anim>
                                    <p:anim calcmode="lin" valueType="num">
                                      <p:cBhvr additive="base">
                                        <p:cTn id="2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p:bldP spid="21" grpId="0" bldLvl="0"/>
      <p:bldP spid="25" grpId="0" bldLvl="0"/>
      <p:bldP spid="53" grpId="0"/>
      <p:bldP spid="55" grpId="0"/>
      <p:bldP spid="5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983432" y="275431"/>
            <a:ext cx="8229600" cy="846138"/>
          </a:xfrm>
          <a:noFill/>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pPr eaLnBrk="1" hangingPunct="1"/>
            <a:r>
              <a:rPr lang="zh-CN" altLang="en-US" sz="3600" dirty="0" smtClean="0"/>
              <a:t>算法</a:t>
            </a:r>
            <a:r>
              <a:rPr lang="en-US" altLang="zh-CN" sz="3600" dirty="0" smtClean="0"/>
              <a:t>7.3 </a:t>
            </a:r>
            <a:r>
              <a:rPr lang="zh-CN" altLang="en-US" sz="3600" dirty="0" smtClean="0"/>
              <a:t>效率</a:t>
            </a:r>
            <a:r>
              <a:rPr lang="zh-CN" altLang="en-US" sz="3600" dirty="0"/>
              <a:t>估计算法</a:t>
            </a:r>
            <a:endParaRPr lang="zh-CN" altLang="en-US" sz="3600" dirty="0"/>
          </a:p>
        </p:txBody>
      </p:sp>
      <p:sp>
        <p:nvSpPr>
          <p:cNvPr id="32771" name="Rectangle 3"/>
          <p:cNvSpPr>
            <a:spLocks noGrp="1" noChangeArrowheads="1"/>
          </p:cNvSpPr>
          <p:nvPr>
            <p:ph type="body" idx="1"/>
          </p:nvPr>
        </p:nvSpPr>
        <p:spPr>
          <a:xfrm>
            <a:off x="983432" y="1121569"/>
            <a:ext cx="9222169" cy="5547791"/>
          </a:xfrm>
        </p:spPr>
        <p:txBody>
          <a:bodyPr>
            <a:normAutofit/>
          </a:bodyPr>
          <a:lstStyle/>
          <a:p>
            <a:pPr eaLnBrk="1" hangingPunct="1">
              <a:lnSpc>
                <a:spcPct val="80000"/>
              </a:lnSpc>
              <a:buFont typeface="Wingdings" panose="05000000000000000000" pitchFamily="2" charset="2"/>
              <a:buNone/>
            </a:pPr>
            <a:r>
              <a:rPr lang="en-US" altLang="zh-CN" sz="2400" dirty="0"/>
              <a:t>Procedure ESTIMATE( ) //</a:t>
            </a:r>
            <a:r>
              <a:rPr lang="zh-CN" altLang="en-US" sz="2400" dirty="0"/>
              <a:t>程序沿着状态空间树中一条随机路径产生这棵树中不受限界结点的估计数</a:t>
            </a:r>
            <a:r>
              <a:rPr lang="en-US" altLang="zh-CN" sz="2400" dirty="0"/>
              <a:t>//</a:t>
            </a:r>
            <a:endParaRPr lang="en-US" altLang="zh-CN" sz="2400" dirty="0"/>
          </a:p>
          <a:p>
            <a:pPr eaLnBrk="1" hangingPunct="1">
              <a:lnSpc>
                <a:spcPct val="80000"/>
              </a:lnSpc>
              <a:buFont typeface="Wingdings" panose="05000000000000000000" pitchFamily="2" charset="2"/>
              <a:buNone/>
            </a:pPr>
            <a:r>
              <a:rPr lang="en-US" altLang="zh-CN" sz="2400" dirty="0"/>
              <a:t>   m </a:t>
            </a:r>
            <a:r>
              <a:rPr lang="en-US" altLang="zh-CN" sz="2400" dirty="0">
                <a:sym typeface="Symbol" panose="05050102010706020507" pitchFamily="18" charset="2"/>
              </a:rPr>
              <a:t>1;  r 1;  k 1</a:t>
            </a:r>
            <a:endParaRPr lang="en-US" altLang="zh-CN" sz="2400" dirty="0"/>
          </a:p>
          <a:p>
            <a:pPr eaLnBrk="1" hangingPunct="1">
              <a:lnSpc>
                <a:spcPct val="80000"/>
              </a:lnSpc>
              <a:buFont typeface="Wingdings" panose="05000000000000000000" pitchFamily="2" charset="2"/>
              <a:buNone/>
            </a:pPr>
            <a:r>
              <a:rPr lang="en-US" altLang="zh-CN" sz="2400" dirty="0"/>
              <a:t>   loop</a:t>
            </a:r>
            <a:endParaRPr lang="en-US" altLang="zh-CN" sz="2400" dirty="0"/>
          </a:p>
          <a:p>
            <a:pPr eaLnBrk="1" hangingPunct="1">
              <a:lnSpc>
                <a:spcPct val="80000"/>
              </a:lnSpc>
              <a:buFont typeface="Wingdings" panose="05000000000000000000" pitchFamily="2" charset="2"/>
              <a:buNone/>
            </a:pPr>
            <a:r>
              <a:rPr lang="en-US" altLang="zh-CN" sz="2400" dirty="0"/>
              <a:t>       </a:t>
            </a:r>
            <a:r>
              <a:rPr lang="en-US" altLang="zh-CN" sz="2400" dirty="0" err="1"/>
              <a:t>T</a:t>
            </a:r>
            <a:r>
              <a:rPr lang="en-US" altLang="zh-CN" sz="2400" baseline="-25000" dirty="0" err="1"/>
              <a:t>k</a:t>
            </a:r>
            <a:r>
              <a:rPr lang="en-US" altLang="zh-CN" sz="2400" baseline="-25000" dirty="0"/>
              <a:t> </a:t>
            </a:r>
            <a:r>
              <a:rPr lang="en-US" altLang="zh-CN" sz="2400" dirty="0">
                <a:sym typeface="Symbol" panose="05050102010706020507" pitchFamily="18" charset="2"/>
              </a:rPr>
              <a:t>{X(k):X(k)T(X(1), …,X(k-1)) and B</a:t>
            </a:r>
            <a:r>
              <a:rPr lang="en-US" altLang="zh-CN" sz="2400" baseline="-25000" dirty="0">
                <a:sym typeface="Symbol" panose="05050102010706020507" pitchFamily="18" charset="2"/>
              </a:rPr>
              <a:t>k</a:t>
            </a:r>
            <a:r>
              <a:rPr lang="en-US" altLang="zh-CN" sz="2400" dirty="0">
                <a:sym typeface="Symbol" panose="05050102010706020507" pitchFamily="18" charset="2"/>
              </a:rPr>
              <a:t> (X(1), …,X(k))}</a:t>
            </a:r>
            <a:endParaRPr lang="en-US" altLang="zh-CN" sz="2400" dirty="0">
              <a:sym typeface="Symbol" panose="05050102010706020507" pitchFamily="18" charset="2"/>
            </a:endParaRPr>
          </a:p>
          <a:p>
            <a:pPr eaLnBrk="1" hangingPunct="1">
              <a:lnSpc>
                <a:spcPct val="80000"/>
              </a:lnSpc>
              <a:buFont typeface="Wingdings" panose="05000000000000000000" pitchFamily="2" charset="2"/>
              <a:buNone/>
            </a:pPr>
            <a:r>
              <a:rPr lang="en-US" altLang="zh-CN" sz="2400" dirty="0">
                <a:sym typeface="Symbol" panose="05050102010706020507" pitchFamily="18" charset="2"/>
              </a:rPr>
              <a:t>       if  SIZE(</a:t>
            </a:r>
            <a:r>
              <a:rPr lang="en-US" altLang="zh-CN" sz="2400" dirty="0" err="1"/>
              <a:t>T</a:t>
            </a:r>
            <a:r>
              <a:rPr lang="en-US" altLang="zh-CN" sz="2400" baseline="-25000" dirty="0" err="1"/>
              <a:t>k</a:t>
            </a:r>
            <a:r>
              <a:rPr lang="en-US" altLang="zh-CN" sz="2400" dirty="0">
                <a:sym typeface="Symbol" panose="05050102010706020507" pitchFamily="18" charset="2"/>
              </a:rPr>
              <a:t>)=0 then exit endif</a:t>
            </a:r>
            <a:endParaRPr lang="en-US" altLang="zh-CN" sz="2400" dirty="0">
              <a:sym typeface="Symbol" panose="05050102010706020507" pitchFamily="18" charset="2"/>
            </a:endParaRPr>
          </a:p>
          <a:p>
            <a:pPr eaLnBrk="1" hangingPunct="1">
              <a:lnSpc>
                <a:spcPct val="80000"/>
              </a:lnSpc>
              <a:buFont typeface="Wingdings" panose="05000000000000000000" pitchFamily="2" charset="2"/>
              <a:buNone/>
            </a:pPr>
            <a:r>
              <a:rPr lang="en-US" altLang="zh-CN" sz="2400" dirty="0">
                <a:sym typeface="Symbol" panose="05050102010706020507" pitchFamily="18" charset="2"/>
              </a:rPr>
              <a:t>       r </a:t>
            </a:r>
            <a:r>
              <a:rPr lang="en-US" altLang="zh-CN" sz="2400" dirty="0" err="1">
                <a:sym typeface="Symbol" panose="05050102010706020507" pitchFamily="18" charset="2"/>
              </a:rPr>
              <a:t>rSIZE</a:t>
            </a:r>
            <a:r>
              <a:rPr lang="en-US" altLang="zh-CN" sz="2400" dirty="0">
                <a:sym typeface="Symbol" panose="05050102010706020507" pitchFamily="18" charset="2"/>
              </a:rPr>
              <a:t>(</a:t>
            </a:r>
            <a:r>
              <a:rPr lang="en-US" altLang="zh-CN" sz="2400" dirty="0" err="1"/>
              <a:t>T</a:t>
            </a:r>
            <a:r>
              <a:rPr lang="en-US" altLang="zh-CN" sz="2400" baseline="-25000" dirty="0" err="1"/>
              <a:t>k</a:t>
            </a:r>
            <a:r>
              <a:rPr lang="en-US" altLang="zh-CN" sz="2400" dirty="0">
                <a:sym typeface="Symbol" panose="05050102010706020507" pitchFamily="18" charset="2"/>
              </a:rPr>
              <a:t>) </a:t>
            </a:r>
            <a:endParaRPr lang="en-US" altLang="zh-CN" sz="2400" dirty="0">
              <a:sym typeface="Symbol" panose="05050102010706020507" pitchFamily="18" charset="2"/>
            </a:endParaRPr>
          </a:p>
          <a:p>
            <a:pPr eaLnBrk="1" hangingPunct="1">
              <a:lnSpc>
                <a:spcPct val="80000"/>
              </a:lnSpc>
              <a:buFont typeface="Wingdings" panose="05000000000000000000" pitchFamily="2" charset="2"/>
              <a:buNone/>
            </a:pPr>
            <a:r>
              <a:rPr lang="en-US" altLang="zh-CN" sz="2400" dirty="0">
                <a:sym typeface="Symbol" panose="05050102010706020507" pitchFamily="18" charset="2"/>
              </a:rPr>
              <a:t>       m </a:t>
            </a:r>
            <a:r>
              <a:rPr lang="en-US" altLang="zh-CN" sz="2400" dirty="0" err="1">
                <a:sym typeface="Symbol" panose="05050102010706020507" pitchFamily="18" charset="2"/>
              </a:rPr>
              <a:t>m+r</a:t>
            </a:r>
            <a:endParaRPr lang="en-US" altLang="zh-CN" sz="2400" dirty="0">
              <a:sym typeface="Symbol" panose="05050102010706020507" pitchFamily="18" charset="2"/>
            </a:endParaRPr>
          </a:p>
          <a:p>
            <a:pPr eaLnBrk="1" hangingPunct="1">
              <a:lnSpc>
                <a:spcPct val="80000"/>
              </a:lnSpc>
              <a:buFont typeface="Wingdings" panose="05000000000000000000" pitchFamily="2" charset="2"/>
              <a:buNone/>
            </a:pPr>
            <a:r>
              <a:rPr lang="en-US" altLang="zh-CN" sz="2400" dirty="0">
                <a:sym typeface="Symbol" panose="05050102010706020507" pitchFamily="18" charset="2"/>
              </a:rPr>
              <a:t>       X(k) CHOOSE(</a:t>
            </a:r>
            <a:r>
              <a:rPr lang="en-US" altLang="zh-CN" sz="2400" dirty="0" err="1">
                <a:sym typeface="Symbol" panose="05050102010706020507" pitchFamily="18" charset="2"/>
              </a:rPr>
              <a:t>T</a:t>
            </a:r>
            <a:r>
              <a:rPr lang="en-US" altLang="zh-CN" sz="2400" baseline="-25000" dirty="0" err="1">
                <a:sym typeface="Symbol" panose="05050102010706020507" pitchFamily="18" charset="2"/>
              </a:rPr>
              <a:t>k</a:t>
            </a:r>
            <a:r>
              <a:rPr lang="en-US" altLang="zh-CN" sz="2400" dirty="0">
                <a:sym typeface="Symbol" panose="05050102010706020507" pitchFamily="18" charset="2"/>
              </a:rPr>
              <a:t>)</a:t>
            </a:r>
            <a:endParaRPr lang="en-US" altLang="zh-CN" sz="2400" dirty="0">
              <a:sym typeface="Symbol" panose="05050102010706020507" pitchFamily="18" charset="2"/>
            </a:endParaRPr>
          </a:p>
          <a:p>
            <a:pPr eaLnBrk="1" hangingPunct="1">
              <a:lnSpc>
                <a:spcPct val="80000"/>
              </a:lnSpc>
              <a:buFont typeface="Wingdings" panose="05000000000000000000" pitchFamily="2" charset="2"/>
              <a:buNone/>
            </a:pPr>
            <a:r>
              <a:rPr lang="en-US" altLang="zh-CN" sz="2400" dirty="0">
                <a:sym typeface="Symbol" panose="05050102010706020507" pitchFamily="18" charset="2"/>
              </a:rPr>
              <a:t>      k k+1</a:t>
            </a:r>
            <a:endParaRPr lang="en-US" altLang="zh-CN" sz="2400" dirty="0">
              <a:sym typeface="Symbol" panose="05050102010706020507" pitchFamily="18" charset="2"/>
            </a:endParaRPr>
          </a:p>
          <a:p>
            <a:pPr eaLnBrk="1" hangingPunct="1">
              <a:lnSpc>
                <a:spcPct val="80000"/>
              </a:lnSpc>
              <a:buFont typeface="Wingdings" panose="05000000000000000000" pitchFamily="2" charset="2"/>
              <a:buNone/>
            </a:pPr>
            <a:r>
              <a:rPr lang="en-US" altLang="zh-CN" sz="2400" dirty="0">
                <a:sym typeface="Symbol" panose="05050102010706020507" pitchFamily="18" charset="2"/>
              </a:rPr>
              <a:t>   repeat</a:t>
            </a:r>
            <a:endParaRPr lang="en-US" altLang="zh-CN" sz="2400" dirty="0">
              <a:sym typeface="Symbol" panose="05050102010706020507" pitchFamily="18" charset="2"/>
            </a:endParaRPr>
          </a:p>
          <a:p>
            <a:pPr eaLnBrk="1" hangingPunct="1">
              <a:lnSpc>
                <a:spcPct val="80000"/>
              </a:lnSpc>
              <a:buFont typeface="Wingdings" panose="05000000000000000000" pitchFamily="2" charset="2"/>
              <a:buNone/>
            </a:pPr>
            <a:r>
              <a:rPr lang="en-US" altLang="zh-CN" sz="2400" dirty="0">
                <a:sym typeface="Symbol" panose="05050102010706020507" pitchFamily="18" charset="2"/>
              </a:rPr>
              <a:t>   return m</a:t>
            </a:r>
            <a:endParaRPr lang="en-US" altLang="zh-CN" sz="2400" dirty="0">
              <a:sym typeface="Symbol" panose="05050102010706020507" pitchFamily="18" charset="2"/>
            </a:endParaRPr>
          </a:p>
          <a:p>
            <a:pPr eaLnBrk="1" hangingPunct="1">
              <a:lnSpc>
                <a:spcPct val="80000"/>
              </a:lnSpc>
              <a:buFont typeface="Wingdings" panose="05000000000000000000" pitchFamily="2" charset="2"/>
              <a:buNone/>
            </a:pPr>
            <a:r>
              <a:rPr lang="en-US" altLang="zh-CN" sz="2400" dirty="0">
                <a:sym typeface="Symbol" panose="05050102010706020507" pitchFamily="18" charset="2"/>
              </a:rPr>
              <a:t>end ESTIMATE</a:t>
            </a:r>
            <a:endParaRPr lang="en-US" altLang="zh-CN" sz="2400" dirty="0">
              <a:sym typeface="Symbol" panose="05050102010706020507" pitchFamily="18" charset="2"/>
            </a:endParaRPr>
          </a:p>
        </p:txBody>
      </p:sp>
      <p:sp>
        <p:nvSpPr>
          <p:cNvPr id="62468" name="Text Box 4"/>
          <p:cNvSpPr txBox="1">
            <a:spLocks noChangeArrowheads="1"/>
          </p:cNvSpPr>
          <p:nvPr/>
        </p:nvSpPr>
        <p:spPr bwMode="auto">
          <a:xfrm>
            <a:off x="3647728" y="3560478"/>
            <a:ext cx="2484438" cy="352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20000"/>
              </a:spcBef>
              <a:buClr>
                <a:schemeClr val="bg2"/>
              </a:buClr>
              <a:buSzPct val="75000"/>
              <a:buFont typeface="Wingdings" panose="05000000000000000000" pitchFamily="2" charset="2"/>
              <a:buNone/>
            </a:pPr>
            <a:r>
              <a:rPr lang="en-US" altLang="zh-CN" sz="2400" dirty="0">
                <a:ea typeface="幼圆" panose="02010509060101010101" pitchFamily="49" charset="-122"/>
                <a:cs typeface="Arial" panose="020B0604020202020204" pitchFamily="34" charset="0"/>
                <a:sym typeface="Symbol" panose="05050102010706020507" pitchFamily="18" charset="2"/>
              </a:rPr>
              <a:t>//</a:t>
            </a:r>
            <a:r>
              <a:rPr lang="zh-CN" altLang="en-US" sz="2400" dirty="0">
                <a:solidFill>
                  <a:srgbClr val="FF0000"/>
                </a:solidFill>
                <a:ea typeface="幼圆" panose="02010509060101010101" pitchFamily="49" charset="-122"/>
                <a:cs typeface="Arial" panose="020B0604020202020204" pitchFamily="34" charset="0"/>
                <a:sym typeface="Symbol" panose="05050102010706020507" pitchFamily="18" charset="2"/>
              </a:rPr>
              <a:t>第</a:t>
            </a:r>
            <a:r>
              <a:rPr lang="en-US" altLang="zh-CN" sz="2400" dirty="0">
                <a:solidFill>
                  <a:srgbClr val="FF0000"/>
                </a:solidFill>
                <a:ea typeface="幼圆" panose="02010509060101010101" pitchFamily="49" charset="-122"/>
                <a:cs typeface="Arial" panose="020B0604020202020204" pitchFamily="34" charset="0"/>
                <a:sym typeface="Symbol" panose="05050102010706020507" pitchFamily="18" charset="2"/>
              </a:rPr>
              <a:t>k</a:t>
            </a:r>
            <a:r>
              <a:rPr lang="zh-CN" altLang="en-US" sz="2400" dirty="0">
                <a:solidFill>
                  <a:srgbClr val="FF0000"/>
                </a:solidFill>
                <a:ea typeface="幼圆" panose="02010509060101010101" pitchFamily="49" charset="-122"/>
                <a:cs typeface="Arial" panose="020B0604020202020204" pitchFamily="34" charset="0"/>
                <a:sym typeface="Symbol" panose="05050102010706020507" pitchFamily="18" charset="2"/>
              </a:rPr>
              <a:t>级</a:t>
            </a:r>
            <a:r>
              <a:rPr lang="zh-CN" altLang="en-US" sz="2400" dirty="0">
                <a:ea typeface="幼圆" panose="02010509060101010101" pitchFamily="49" charset="-122"/>
                <a:cs typeface="Arial" panose="020B0604020202020204" pitchFamily="34" charset="0"/>
                <a:sym typeface="Symbol" panose="05050102010706020507" pitchFamily="18" charset="2"/>
              </a:rPr>
              <a:t>的结点数</a:t>
            </a:r>
            <a:endParaRPr lang="zh-CN" altLang="en-US" sz="2400" dirty="0">
              <a:ea typeface="幼圆" panose="02010509060101010101" pitchFamily="49" charset="-122"/>
              <a:cs typeface="Arial" panose="020B0604020202020204" pitchFamily="34" charset="0"/>
            </a:endParaRPr>
          </a:p>
        </p:txBody>
      </p:sp>
      <p:sp>
        <p:nvSpPr>
          <p:cNvPr id="62469" name="Text Box 5"/>
          <p:cNvSpPr txBox="1">
            <a:spLocks noChangeArrowheads="1"/>
          </p:cNvSpPr>
          <p:nvPr/>
        </p:nvSpPr>
        <p:spPr bwMode="auto">
          <a:xfrm>
            <a:off x="4439816" y="4415931"/>
            <a:ext cx="4105275" cy="35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20000"/>
              </a:spcBef>
              <a:buClr>
                <a:schemeClr val="bg2"/>
              </a:buClr>
              <a:buSzPct val="75000"/>
              <a:buFont typeface="Wingdings" panose="05000000000000000000" pitchFamily="2" charset="2"/>
              <a:buNone/>
            </a:pPr>
            <a:r>
              <a:rPr lang="en-US" altLang="zh-CN" sz="2400" dirty="0">
                <a:ea typeface="幼圆" panose="02010509060101010101" pitchFamily="49" charset="-122"/>
                <a:cs typeface="Arial" panose="020B0604020202020204" pitchFamily="34" charset="0"/>
                <a:sym typeface="Symbol" panose="05050102010706020507" pitchFamily="18" charset="2"/>
              </a:rPr>
              <a:t>//</a:t>
            </a:r>
            <a:r>
              <a:rPr lang="zh-CN" altLang="en-US" sz="2400" dirty="0">
                <a:solidFill>
                  <a:srgbClr val="FF0000"/>
                </a:solidFill>
                <a:ea typeface="幼圆" panose="02010509060101010101" pitchFamily="49" charset="-122"/>
                <a:cs typeface="Arial" panose="020B0604020202020204" pitchFamily="34" charset="0"/>
                <a:sym typeface="Symbol" panose="05050102010706020507" pitchFamily="18" charset="2"/>
              </a:rPr>
              <a:t>从</a:t>
            </a:r>
            <a:r>
              <a:rPr lang="en-US" altLang="zh-CN" sz="2400" dirty="0" err="1">
                <a:solidFill>
                  <a:srgbClr val="FF0000"/>
                </a:solidFill>
                <a:ea typeface="幼圆" panose="02010509060101010101" pitchFamily="49" charset="-122"/>
                <a:cs typeface="Arial" panose="020B0604020202020204" pitchFamily="34" charset="0"/>
                <a:sym typeface="Symbol" panose="05050102010706020507" pitchFamily="18" charset="2"/>
              </a:rPr>
              <a:t>T</a:t>
            </a:r>
            <a:r>
              <a:rPr lang="en-US" altLang="zh-CN" sz="2400" baseline="-25000" dirty="0" err="1">
                <a:solidFill>
                  <a:srgbClr val="FF0000"/>
                </a:solidFill>
                <a:ea typeface="幼圆" panose="02010509060101010101" pitchFamily="49" charset="-122"/>
                <a:cs typeface="Arial" panose="020B0604020202020204" pitchFamily="34" charset="0"/>
                <a:sym typeface="Symbol" panose="05050102010706020507" pitchFamily="18" charset="2"/>
              </a:rPr>
              <a:t>k</a:t>
            </a:r>
            <a:r>
              <a:rPr lang="zh-CN" altLang="en-US" sz="2400" dirty="0">
                <a:solidFill>
                  <a:srgbClr val="FF0000"/>
                </a:solidFill>
                <a:ea typeface="幼圆" panose="02010509060101010101" pitchFamily="49" charset="-122"/>
                <a:cs typeface="Arial" panose="020B0604020202020204" pitchFamily="34" charset="0"/>
                <a:sym typeface="Symbol" panose="05050102010706020507" pitchFamily="18" charset="2"/>
              </a:rPr>
              <a:t>中</a:t>
            </a:r>
            <a:r>
              <a:rPr lang="zh-CN" altLang="en-US" sz="2400" dirty="0">
                <a:ea typeface="幼圆" panose="02010509060101010101" pitchFamily="49" charset="-122"/>
                <a:cs typeface="Arial" panose="020B0604020202020204" pitchFamily="34" charset="0"/>
                <a:sym typeface="Symbol" panose="05050102010706020507" pitchFamily="18" charset="2"/>
              </a:rPr>
              <a:t>随机地挑选一个元素</a:t>
            </a:r>
            <a:endParaRPr lang="zh-CN" altLang="en-US" sz="2400" dirty="0">
              <a:ea typeface="幼圆" panose="02010509060101010101" pitchFamily="49" charset="-122"/>
              <a:cs typeface="Arial" panose="020B0604020202020204" pitchFamily="34" charset="0"/>
            </a:endParaRPr>
          </a:p>
        </p:txBody>
      </p:sp>
      <p:sp>
        <p:nvSpPr>
          <p:cNvPr id="62470" name="Text Box 6"/>
          <p:cNvSpPr txBox="1">
            <a:spLocks noChangeArrowheads="1"/>
          </p:cNvSpPr>
          <p:nvPr/>
        </p:nvSpPr>
        <p:spPr bwMode="auto">
          <a:xfrm>
            <a:off x="3647728" y="3913460"/>
            <a:ext cx="3168650" cy="35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20000"/>
              </a:spcBef>
              <a:buClr>
                <a:schemeClr val="bg2"/>
              </a:buClr>
              <a:buSzPct val="75000"/>
              <a:buFont typeface="Wingdings" panose="05000000000000000000" pitchFamily="2" charset="2"/>
              <a:buNone/>
            </a:pPr>
            <a:r>
              <a:rPr lang="en-US" altLang="zh-CN" sz="2400" dirty="0">
                <a:ea typeface="幼圆" panose="02010509060101010101" pitchFamily="49" charset="-122"/>
                <a:cs typeface="Arial" panose="020B0604020202020204" pitchFamily="34" charset="0"/>
                <a:sym typeface="Symbol" panose="05050102010706020507" pitchFamily="18" charset="2"/>
              </a:rPr>
              <a:t>//</a:t>
            </a:r>
            <a:r>
              <a:rPr lang="zh-CN" altLang="en-US" sz="2400" dirty="0">
                <a:solidFill>
                  <a:srgbClr val="FF0000"/>
                </a:solidFill>
                <a:ea typeface="幼圆" panose="02010509060101010101" pitchFamily="49" charset="-122"/>
                <a:cs typeface="Arial" panose="020B0604020202020204" pitchFamily="34" charset="0"/>
                <a:sym typeface="Symbol" panose="05050102010706020507" pitchFamily="18" charset="2"/>
              </a:rPr>
              <a:t>前</a:t>
            </a:r>
            <a:r>
              <a:rPr lang="en-US" altLang="zh-CN" sz="2400" dirty="0">
                <a:solidFill>
                  <a:srgbClr val="FF0000"/>
                </a:solidFill>
                <a:ea typeface="幼圆" panose="02010509060101010101" pitchFamily="49" charset="-122"/>
                <a:cs typeface="Arial" panose="020B0604020202020204" pitchFamily="34" charset="0"/>
                <a:sym typeface="Symbol" panose="05050102010706020507" pitchFamily="18" charset="2"/>
              </a:rPr>
              <a:t>k</a:t>
            </a:r>
            <a:r>
              <a:rPr lang="zh-CN" altLang="en-US" sz="2400" dirty="0">
                <a:solidFill>
                  <a:srgbClr val="FF0000"/>
                </a:solidFill>
                <a:ea typeface="幼圆" panose="02010509060101010101" pitchFamily="49" charset="-122"/>
                <a:cs typeface="Arial" panose="020B0604020202020204" pitchFamily="34" charset="0"/>
                <a:sym typeface="Symbol" panose="05050102010706020507" pitchFamily="18" charset="2"/>
              </a:rPr>
              <a:t>级</a:t>
            </a:r>
            <a:r>
              <a:rPr lang="zh-CN" altLang="en-US" sz="2400" dirty="0">
                <a:ea typeface="幼圆" panose="02010509060101010101" pitchFamily="49" charset="-122"/>
                <a:cs typeface="Arial" panose="020B0604020202020204" pitchFamily="34" charset="0"/>
                <a:sym typeface="Symbol" panose="05050102010706020507" pitchFamily="18" charset="2"/>
              </a:rPr>
              <a:t>的结点总数</a:t>
            </a:r>
            <a:endParaRPr lang="zh-CN" altLang="en-US" sz="2400" dirty="0">
              <a:ea typeface="幼圆" panose="02010509060101010101" pitchFamily="49"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zh-CN" altLang="en-US" dirty="0"/>
              <a:t>蒙特卡罗方法的特点</a:t>
            </a:r>
            <a:endParaRPr lang="zh-CN" altLang="en-US" dirty="0"/>
          </a:p>
        </p:txBody>
      </p:sp>
      <p:sp>
        <p:nvSpPr>
          <p:cNvPr id="33795" name="Rectangle 3"/>
          <p:cNvSpPr>
            <a:spLocks noGrp="1" noChangeArrowheads="1"/>
          </p:cNvSpPr>
          <p:nvPr>
            <p:ph type="body" idx="1"/>
          </p:nvPr>
        </p:nvSpPr>
        <p:spPr>
          <a:xfrm>
            <a:off x="838200" y="1772816"/>
            <a:ext cx="10515600" cy="4351338"/>
          </a:xfrm>
        </p:spPr>
        <p:txBody>
          <a:bodyPr/>
          <a:lstStyle/>
          <a:p>
            <a:pPr eaLnBrk="1" hangingPunct="1">
              <a:lnSpc>
                <a:spcPct val="90000"/>
              </a:lnSpc>
            </a:pPr>
            <a:r>
              <a:rPr lang="zh-CN" altLang="en-US" dirty="0"/>
              <a:t>优点：</a:t>
            </a:r>
            <a:endParaRPr lang="zh-CN" altLang="en-US" dirty="0"/>
          </a:p>
          <a:p>
            <a:pPr eaLnBrk="1" hangingPunct="1">
              <a:lnSpc>
                <a:spcPct val="90000"/>
              </a:lnSpc>
              <a:buClr>
                <a:srgbClr val="FF3300"/>
              </a:buClr>
              <a:buFont typeface="Wingdings" panose="05000000000000000000" pitchFamily="2" charset="2"/>
              <a:buNone/>
            </a:pPr>
            <a:r>
              <a:rPr lang="zh-CN" altLang="en-US" dirty="0"/>
              <a:t>   找到</a:t>
            </a:r>
            <a:r>
              <a:rPr lang="zh-CN" altLang="en-US" dirty="0">
                <a:solidFill>
                  <a:srgbClr val="FF0000"/>
                </a:solidFill>
              </a:rPr>
              <a:t>所有</a:t>
            </a:r>
            <a:r>
              <a:rPr lang="zh-CN" altLang="en-US" dirty="0"/>
              <a:t>答案结点的情况非常有用，</a:t>
            </a:r>
            <a:endParaRPr lang="zh-CN" altLang="en-US" dirty="0"/>
          </a:p>
          <a:p>
            <a:pPr eaLnBrk="1" hangingPunct="1">
              <a:lnSpc>
                <a:spcPct val="90000"/>
              </a:lnSpc>
              <a:buClr>
                <a:srgbClr val="FF3300"/>
              </a:buClr>
              <a:buFont typeface="Wingdings" panose="05000000000000000000" pitchFamily="2" charset="2"/>
              <a:buNone/>
            </a:pPr>
            <a:r>
              <a:rPr lang="zh-CN" altLang="en-US" dirty="0"/>
              <a:t>   限界函数固定不变，计算方便，对状态空间树中同一级结点都适用。</a:t>
            </a:r>
            <a:endParaRPr lang="zh-CN" altLang="en-US" dirty="0"/>
          </a:p>
          <a:p>
            <a:pPr eaLnBrk="1" hangingPunct="1">
              <a:lnSpc>
                <a:spcPct val="90000"/>
              </a:lnSpc>
            </a:pPr>
            <a:r>
              <a:rPr lang="zh-CN" altLang="en-US" dirty="0"/>
              <a:t>缺点：</a:t>
            </a:r>
            <a:endParaRPr lang="zh-CN" altLang="en-US" dirty="0"/>
          </a:p>
          <a:p>
            <a:pPr eaLnBrk="1" hangingPunct="1">
              <a:lnSpc>
                <a:spcPct val="90000"/>
              </a:lnSpc>
              <a:buClr>
                <a:srgbClr val="FF3300"/>
              </a:buClr>
              <a:buFont typeface="Wingdings" panose="05000000000000000000" pitchFamily="2" charset="2"/>
              <a:buNone/>
            </a:pPr>
            <a:r>
              <a:rPr lang="zh-CN" altLang="en-US" dirty="0"/>
              <a:t>   只求</a:t>
            </a:r>
            <a:r>
              <a:rPr lang="zh-CN" altLang="en-US" dirty="0">
                <a:solidFill>
                  <a:srgbClr val="FF0000"/>
                </a:solidFill>
              </a:rPr>
              <a:t>一个</a:t>
            </a:r>
            <a:r>
              <a:rPr lang="zh-CN" altLang="en-US" dirty="0"/>
              <a:t>解时，生成的结点数远小于</a:t>
            </a:r>
            <a:r>
              <a:rPr lang="en-US" altLang="zh-CN" dirty="0"/>
              <a:t>m</a:t>
            </a:r>
            <a:r>
              <a:rPr lang="zh-CN" altLang="en-US" dirty="0"/>
              <a:t>，</a:t>
            </a:r>
            <a:endParaRPr lang="zh-CN" altLang="en-US" dirty="0"/>
          </a:p>
          <a:p>
            <a:pPr eaLnBrk="1" hangingPunct="1">
              <a:lnSpc>
                <a:spcPct val="90000"/>
              </a:lnSpc>
              <a:buClr>
                <a:srgbClr val="FF3300"/>
              </a:buClr>
              <a:buFont typeface="Wingdings" panose="05000000000000000000" pitchFamily="2" charset="2"/>
              <a:buNone/>
            </a:pPr>
            <a:r>
              <a:rPr lang="zh-CN" altLang="en-US" dirty="0"/>
              <a:t>   随着检索的进行，限界函数应该更强，使得</a:t>
            </a:r>
            <a:r>
              <a:rPr lang="en-US" altLang="zh-CN" dirty="0"/>
              <a:t>m</a:t>
            </a:r>
            <a:r>
              <a:rPr lang="zh-CN" altLang="en-US" dirty="0"/>
              <a:t>的值更小。</a:t>
            </a:r>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7.3  </a:t>
            </a:r>
            <a:r>
              <a:rPr kumimoji="1" lang="en-US" altLang="zh-CN" dirty="0"/>
              <a:t>n-</a:t>
            </a:r>
            <a:r>
              <a:rPr kumimoji="1" lang="zh-CN" altLang="en-US" dirty="0"/>
              <a:t>皇后问题</a:t>
            </a:r>
            <a:endParaRPr lang="zh-CN" altLang="en-US" dirty="0"/>
          </a:p>
        </p:txBody>
      </p:sp>
      <p:sp>
        <p:nvSpPr>
          <p:cNvPr id="3" name="内容占位符 2"/>
          <p:cNvSpPr>
            <a:spLocks noGrp="1"/>
          </p:cNvSpPr>
          <p:nvPr>
            <p:ph idx="1"/>
          </p:nvPr>
        </p:nvSpPr>
        <p:spPr/>
        <p:txBody>
          <a:bodyPr/>
          <a:lstStyle/>
          <a:p>
            <a:pPr>
              <a:spcBef>
                <a:spcPts val="0"/>
              </a:spcBef>
            </a:pPr>
            <a:r>
              <a:rPr lang="zh-CN" altLang="en-US" dirty="0"/>
              <a:t>问题描述</a:t>
            </a:r>
            <a:endParaRPr lang="en-US" altLang="zh-CN" dirty="0"/>
          </a:p>
          <a:p>
            <a:pPr>
              <a:spcBef>
                <a:spcPts val="0"/>
              </a:spcBef>
            </a:pPr>
            <a:r>
              <a:rPr lang="zh-CN" altLang="en-US" dirty="0"/>
              <a:t>解空间树</a:t>
            </a:r>
            <a:endParaRPr lang="en-US" altLang="zh-CN" dirty="0"/>
          </a:p>
          <a:p>
            <a:pPr>
              <a:spcBef>
                <a:spcPts val="0"/>
              </a:spcBef>
            </a:pPr>
            <a:r>
              <a:rPr lang="zh-CN" altLang="en-US" dirty="0"/>
              <a:t>问题分析</a:t>
            </a:r>
            <a:endParaRPr lang="zh-CN" altLang="en-US" dirty="0"/>
          </a:p>
          <a:p>
            <a:pPr>
              <a:spcBef>
                <a:spcPts val="0"/>
              </a:spcBef>
            </a:pPr>
            <a:r>
              <a:rPr lang="zh-CN" altLang="en-US" dirty="0"/>
              <a:t>限界函数</a:t>
            </a:r>
            <a:endParaRPr lang="zh-CN" altLang="en-US" dirty="0"/>
          </a:p>
          <a:p>
            <a:pPr>
              <a:spcBef>
                <a:spcPts val="0"/>
              </a:spcBef>
            </a:pPr>
            <a:r>
              <a:rPr lang="zh-CN" altLang="en-US" dirty="0" smtClean="0"/>
              <a:t>算法描述</a:t>
            </a:r>
            <a:endParaRPr lang="zh-CN" altLang="en-US" dirty="0"/>
          </a:p>
          <a:p>
            <a:pPr>
              <a:spcBef>
                <a:spcPts val="0"/>
              </a:spcBef>
            </a:pPr>
            <a:r>
              <a:rPr lang="zh-CN" altLang="en-US" dirty="0" smtClean="0"/>
              <a:t>效率估计</a:t>
            </a:r>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a:xfrm>
            <a:off x="767408" y="1476375"/>
            <a:ext cx="10873208" cy="4648200"/>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rgbClr val="1E5293"/>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1pPr>
            <a:lvl2pPr marL="6858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2pPr>
            <a:lvl3pPr marL="11430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3pPr>
            <a:lvl4pPr marL="16002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4pPr>
            <a:lvl5pPr marL="20574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ct val="15000"/>
              </a:spcBef>
            </a:pPr>
            <a:r>
              <a:rPr kumimoji="1" lang="en-US" altLang="zh-CN" sz="2400" dirty="0"/>
              <a:t>n-</a:t>
            </a:r>
            <a:r>
              <a:rPr kumimoji="1" lang="zh-CN" altLang="en-US" sz="2400" dirty="0"/>
              <a:t>皇后问题：</a:t>
            </a:r>
            <a:endParaRPr kumimoji="1" lang="en-US" altLang="zh-CN" sz="2400" dirty="0"/>
          </a:p>
          <a:p>
            <a:pPr lvl="1">
              <a:lnSpc>
                <a:spcPct val="100000"/>
              </a:lnSpc>
              <a:spcBef>
                <a:spcPct val="15000"/>
              </a:spcBef>
            </a:pPr>
            <a:r>
              <a:rPr kumimoji="1" lang="zh-CN" altLang="en-US" dirty="0"/>
              <a:t>在一个</a:t>
            </a:r>
            <a:r>
              <a:rPr kumimoji="1" lang="en-US" altLang="zh-CN" dirty="0"/>
              <a:t>n*n</a:t>
            </a:r>
            <a:r>
              <a:rPr kumimoji="1" lang="zh-CN" altLang="en-US" dirty="0"/>
              <a:t>棋盘上放</a:t>
            </a:r>
            <a:r>
              <a:rPr kumimoji="1" lang="en-US" altLang="zh-CN" dirty="0"/>
              <a:t>n</a:t>
            </a:r>
            <a:r>
              <a:rPr kumimoji="1" lang="zh-CN" altLang="en-US" dirty="0"/>
              <a:t>个皇后</a:t>
            </a:r>
            <a:r>
              <a:rPr kumimoji="1" lang="en-US" altLang="zh-CN" dirty="0"/>
              <a:t>, </a:t>
            </a:r>
            <a:r>
              <a:rPr kumimoji="1" lang="zh-CN" altLang="en-US" dirty="0"/>
              <a:t>使每两个皇后之间都不能互相“攻击”</a:t>
            </a:r>
            <a:r>
              <a:rPr kumimoji="1" lang="en-US" altLang="zh-CN" dirty="0"/>
              <a:t>, </a:t>
            </a:r>
            <a:r>
              <a:rPr kumimoji="1" lang="zh-CN" altLang="en-US" dirty="0"/>
              <a:t>即使得每两个皇后都不能在</a:t>
            </a:r>
            <a:r>
              <a:rPr kumimoji="1" lang="zh-CN" altLang="en-US" dirty="0">
                <a:solidFill>
                  <a:srgbClr val="FF0000"/>
                </a:solidFill>
              </a:rPr>
              <a:t>同一行、同一列及同一条斜角线上</a:t>
            </a:r>
            <a:r>
              <a:rPr kumimoji="1" lang="zh-CN" altLang="en-US" dirty="0"/>
              <a:t>。</a:t>
            </a:r>
            <a:endParaRPr kumimoji="1" lang="en-US" altLang="zh-CN" dirty="0"/>
          </a:p>
          <a:p>
            <a:pPr>
              <a:lnSpc>
                <a:spcPct val="100000"/>
              </a:lnSpc>
              <a:spcBef>
                <a:spcPct val="15000"/>
              </a:spcBef>
            </a:pPr>
            <a:r>
              <a:rPr lang="zh-CN" altLang="en-US" sz="2400" dirty="0"/>
              <a:t>基于回溯法求解：</a:t>
            </a:r>
            <a:endParaRPr lang="en-US" altLang="zh-CN" sz="2400" dirty="0"/>
          </a:p>
          <a:p>
            <a:pPr lvl="1">
              <a:lnSpc>
                <a:spcPct val="100000"/>
              </a:lnSpc>
            </a:pPr>
            <a:r>
              <a:rPr kumimoji="1" lang="en-US" altLang="zh-CN" dirty="0"/>
              <a:t>n-</a:t>
            </a:r>
            <a:r>
              <a:rPr kumimoji="1" lang="zh-CN" altLang="en-US" dirty="0"/>
              <a:t>元组</a:t>
            </a:r>
            <a:r>
              <a:rPr kumimoji="1" lang="en-US" altLang="zh-CN" dirty="0"/>
              <a:t>(x</a:t>
            </a:r>
            <a:r>
              <a:rPr kumimoji="1" lang="en-US" altLang="zh-CN" baseline="-25000" dirty="0"/>
              <a:t>1</a:t>
            </a:r>
            <a:r>
              <a:rPr kumimoji="1" lang="en-US" altLang="zh-CN" dirty="0"/>
              <a:t>,…</a:t>
            </a:r>
            <a:r>
              <a:rPr kumimoji="1" lang="en-US" altLang="zh-CN" dirty="0" err="1"/>
              <a:t>x</a:t>
            </a:r>
            <a:r>
              <a:rPr kumimoji="1" lang="en-US" altLang="zh-CN" baseline="-25000" dirty="0" err="1"/>
              <a:t>n</a:t>
            </a:r>
            <a:r>
              <a:rPr kumimoji="1" lang="en-US" altLang="zh-CN" dirty="0"/>
              <a:t>)</a:t>
            </a:r>
            <a:r>
              <a:rPr kumimoji="1" lang="zh-CN" altLang="en-US" dirty="0"/>
              <a:t>：表示皇后</a:t>
            </a:r>
            <a:r>
              <a:rPr kumimoji="1" lang="en-US" altLang="zh-CN" dirty="0" err="1"/>
              <a:t>i</a:t>
            </a:r>
            <a:r>
              <a:rPr kumimoji="1" lang="zh-CN" altLang="en-US" dirty="0"/>
              <a:t>放在</a:t>
            </a:r>
            <a:r>
              <a:rPr kumimoji="1" lang="en-US" altLang="zh-CN" dirty="0" err="1"/>
              <a:t>i</a:t>
            </a:r>
            <a:r>
              <a:rPr kumimoji="1" lang="zh-CN" altLang="en-US" dirty="0"/>
              <a:t>行</a:t>
            </a:r>
            <a:r>
              <a:rPr kumimoji="1" lang="en-US" altLang="zh-CN" dirty="0"/>
              <a:t>x</a:t>
            </a:r>
            <a:r>
              <a:rPr kumimoji="1" lang="en-US" altLang="zh-CN" baseline="-25000" dirty="0"/>
              <a:t>i</a:t>
            </a:r>
            <a:r>
              <a:rPr kumimoji="1" lang="zh-CN" altLang="en-US" dirty="0"/>
              <a:t>列上。</a:t>
            </a:r>
            <a:endParaRPr kumimoji="1" lang="zh-CN" altLang="en-US" dirty="0"/>
          </a:p>
          <a:p>
            <a:pPr lvl="1">
              <a:lnSpc>
                <a:spcPct val="100000"/>
              </a:lnSpc>
            </a:pPr>
            <a:r>
              <a:rPr kumimoji="1" lang="zh-CN" altLang="en-US" dirty="0"/>
              <a:t>显式约束条件</a:t>
            </a:r>
            <a:r>
              <a:rPr kumimoji="1" lang="en-US" altLang="zh-CN" dirty="0"/>
              <a:t>:</a:t>
            </a:r>
            <a:r>
              <a:rPr kumimoji="1" lang="en-US" altLang="zh-CN" dirty="0">
                <a:solidFill>
                  <a:schemeClr val="hlink"/>
                </a:solidFill>
              </a:rPr>
              <a:t> </a:t>
            </a:r>
            <a:r>
              <a:rPr kumimoji="1" lang="en-US" altLang="zh-CN" dirty="0"/>
              <a:t>x</a:t>
            </a:r>
            <a:r>
              <a:rPr kumimoji="1" lang="en-US" altLang="zh-CN" baseline="-25000" dirty="0"/>
              <a:t>i</a:t>
            </a:r>
            <a:r>
              <a:rPr kumimoji="1" lang="en-US" altLang="zh-CN" dirty="0"/>
              <a:t>∈{1, 2, …, n}, 1≤i≤n</a:t>
            </a:r>
            <a:endParaRPr kumimoji="1" lang="en-US" altLang="zh-CN" dirty="0"/>
          </a:p>
          <a:p>
            <a:pPr lvl="1">
              <a:lnSpc>
                <a:spcPct val="100000"/>
              </a:lnSpc>
            </a:pPr>
            <a:r>
              <a:rPr kumimoji="1" lang="zh-CN" altLang="en-US" dirty="0"/>
              <a:t>隐式约束条件</a:t>
            </a:r>
            <a:r>
              <a:rPr kumimoji="1" lang="en-US" altLang="zh-CN" dirty="0"/>
              <a:t>:</a:t>
            </a:r>
            <a:r>
              <a:rPr kumimoji="1" lang="en-US" altLang="zh-CN" dirty="0">
                <a:solidFill>
                  <a:schemeClr val="hlink"/>
                </a:solidFill>
              </a:rPr>
              <a:t> </a:t>
            </a:r>
            <a:r>
              <a:rPr kumimoji="1" lang="zh-CN" altLang="en-US" dirty="0"/>
              <a:t>没有两个</a:t>
            </a:r>
            <a:r>
              <a:rPr kumimoji="1" lang="en-US" altLang="zh-CN" dirty="0"/>
              <a:t>x</a:t>
            </a:r>
            <a:r>
              <a:rPr kumimoji="1" lang="en-US" altLang="zh-CN" baseline="-25000" dirty="0"/>
              <a:t>i</a:t>
            </a:r>
            <a:r>
              <a:rPr kumimoji="1" lang="zh-CN" altLang="en-US" dirty="0"/>
              <a:t>可以相同</a:t>
            </a:r>
            <a:r>
              <a:rPr kumimoji="1" lang="en-US" altLang="zh-CN" dirty="0"/>
              <a:t>, </a:t>
            </a:r>
            <a:r>
              <a:rPr kumimoji="1" lang="zh-CN" altLang="en-US" dirty="0"/>
              <a:t>且没有两个皇后可以在同一条斜角线上。</a:t>
            </a:r>
            <a:endParaRPr kumimoji="1"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fld>
            <a:endParaRPr lang="en-US" altLang="zh-CN"/>
          </a:p>
        </p:txBody>
      </p:sp>
      <p:sp>
        <p:nvSpPr>
          <p:cNvPr id="10" name="Rectangle 2"/>
          <p:cNvSpPr>
            <a:spLocks noGrp="1" noChangeArrowheads="1"/>
          </p:cNvSpPr>
          <p:nvPr>
            <p:ph type="title"/>
          </p:nvPr>
        </p:nvSpPr>
        <p:spPr>
          <a:xfrm>
            <a:off x="839416" y="95799"/>
            <a:ext cx="8229600" cy="1371600"/>
          </a:xfrm>
        </p:spPr>
        <p:txBody>
          <a:bodyPr/>
          <a:lstStyle/>
          <a:p>
            <a:pPr eaLnBrk="1" hangingPunct="1"/>
            <a:r>
              <a:rPr lang="zh-CN" altLang="en-US" dirty="0"/>
              <a:t>问题描述</a:t>
            </a:r>
            <a:endParaRPr lang="zh-CN" altLang="en-US" dirty="0"/>
          </a:p>
        </p:txBody>
      </p:sp>
      <p:sp>
        <p:nvSpPr>
          <p:cNvPr id="11" name="矩形 10"/>
          <p:cNvSpPr/>
          <p:nvPr/>
        </p:nvSpPr>
        <p:spPr>
          <a:xfrm>
            <a:off x="3503712" y="3573016"/>
            <a:ext cx="3024336" cy="1008112"/>
          </a:xfrm>
          <a:prstGeom prst="rect">
            <a:avLst/>
          </a:prstGeom>
          <a:noFill/>
          <a:ln w="1905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标注 12"/>
          <p:cNvSpPr/>
          <p:nvPr/>
        </p:nvSpPr>
        <p:spPr>
          <a:xfrm>
            <a:off x="7329110" y="3320988"/>
            <a:ext cx="2088232" cy="504056"/>
          </a:xfrm>
          <a:prstGeom prst="wedgeRoundRectCallout">
            <a:avLst>
              <a:gd name="adj1" fmla="val -79885"/>
              <a:gd name="adj2" fmla="val 38804"/>
              <a:gd name="adj3" fmla="val 16667"/>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Arial" panose="020B0604020202020204" pitchFamily="34" charset="0"/>
                <a:ea typeface="幼圆" panose="02010509060101010101" pitchFamily="49" charset="-122"/>
                <a:cs typeface="Arial" panose="020B0604020202020204" pitchFamily="34" charset="0"/>
              </a:rPr>
              <a:t>解空间：</a:t>
            </a:r>
            <a:r>
              <a:rPr lang="en-US" altLang="zh-CN" sz="2400" dirty="0" err="1">
                <a:solidFill>
                  <a:schemeClr val="tx1"/>
                </a:solidFill>
                <a:latin typeface="Arial" panose="020B0604020202020204" pitchFamily="34" charset="0"/>
                <a:ea typeface="幼圆" panose="02010509060101010101" pitchFamily="49" charset="-122"/>
                <a:cs typeface="Arial" panose="020B0604020202020204" pitchFamily="34" charset="0"/>
              </a:rPr>
              <a:t>n</a:t>
            </a:r>
            <a:r>
              <a:rPr lang="en-US" altLang="zh-CN" sz="2400" baseline="30000" dirty="0" err="1">
                <a:solidFill>
                  <a:schemeClr val="tx1"/>
                </a:solidFill>
                <a:latin typeface="Arial" panose="020B0604020202020204" pitchFamily="34" charset="0"/>
                <a:ea typeface="幼圆" panose="02010509060101010101" pitchFamily="49" charset="-122"/>
                <a:cs typeface="Arial" panose="020B0604020202020204" pitchFamily="34" charset="0"/>
              </a:rPr>
              <a:t>n</a:t>
            </a:r>
            <a:endParaRPr lang="en-US" altLang="zh-CN" sz="2400" baseline="30000" dirty="0">
              <a:solidFill>
                <a:schemeClr val="tx1"/>
              </a:solidFill>
              <a:latin typeface="Arial" panose="020B0604020202020204" pitchFamily="34" charset="0"/>
              <a:ea typeface="幼圆" panose="02010509060101010101" pitchFamily="49" charset="-122"/>
              <a:cs typeface="Arial" panose="020B0604020202020204" pitchFamily="34" charset="0"/>
            </a:endParaRPr>
          </a:p>
        </p:txBody>
      </p:sp>
      <p:sp>
        <p:nvSpPr>
          <p:cNvPr id="14" name="圆角矩形标注 13"/>
          <p:cNvSpPr/>
          <p:nvPr/>
        </p:nvSpPr>
        <p:spPr>
          <a:xfrm>
            <a:off x="4800483" y="4920803"/>
            <a:ext cx="2547364" cy="864096"/>
          </a:xfrm>
          <a:prstGeom prst="wedgeRoundRectCallout">
            <a:avLst>
              <a:gd name="adj1" fmla="val -47441"/>
              <a:gd name="adj2" fmla="val -76175"/>
              <a:gd name="adj3" fmla="val 16667"/>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Arial" panose="020B0604020202020204" pitchFamily="34" charset="0"/>
                <a:ea typeface="幼圆" panose="02010509060101010101" pitchFamily="49" charset="-122"/>
                <a:cs typeface="Arial" panose="020B0604020202020204" pitchFamily="34" charset="0"/>
              </a:rPr>
              <a:t>与问题实例无关，解空间：</a:t>
            </a:r>
            <a:r>
              <a:rPr lang="en-US" altLang="zh-CN" sz="2400" dirty="0">
                <a:solidFill>
                  <a:schemeClr val="tx1"/>
                </a:solidFill>
                <a:latin typeface="Arial" panose="020B0604020202020204" pitchFamily="34" charset="0"/>
                <a:cs typeface="Arial" panose="020B0604020202020204" pitchFamily="34" charset="0"/>
              </a:rPr>
              <a:t>n</a:t>
            </a:r>
            <a:r>
              <a:rPr lang="zh-CN" altLang="en-US" sz="2400" dirty="0">
                <a:solidFill>
                  <a:schemeClr val="tx1"/>
                </a:solidFill>
                <a:latin typeface="Arial" panose="020B0604020202020204" pitchFamily="34" charset="0"/>
                <a:cs typeface="Arial" panose="020B0604020202020204" pitchFamily="34" charset="0"/>
              </a:rPr>
              <a:t>！</a:t>
            </a:r>
            <a:endParaRPr lang="en-US" altLang="zh-CN" sz="2400" baseline="30000" dirty="0">
              <a:solidFill>
                <a:schemeClr val="tx1"/>
              </a:solidFill>
              <a:latin typeface="Arial" panose="020B0604020202020204" pitchFamily="34" charset="0"/>
              <a:ea typeface="幼圆" panose="02010509060101010101" pitchFamily="49"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45578" y="1075631"/>
            <a:ext cx="10486292" cy="868649"/>
          </a:xfrm>
        </p:spPr>
        <p:txBody>
          <a:bodyPr/>
          <a:lstStyle/>
          <a:p>
            <a:pPr>
              <a:lnSpc>
                <a:spcPct val="90000"/>
              </a:lnSpc>
            </a:pPr>
            <a:r>
              <a:rPr kumimoji="1" lang="en-US" altLang="zh-CN" sz="2400" dirty="0"/>
              <a:t>n=4</a:t>
            </a:r>
            <a:r>
              <a:rPr kumimoji="1" lang="zh-CN" altLang="en-US" sz="2400" dirty="0"/>
              <a:t>时，</a:t>
            </a:r>
            <a:r>
              <a:rPr kumimoji="1" lang="zh-CN" altLang="en-US" sz="2400" dirty="0" smtClean="0"/>
              <a:t>叶结点个数</a:t>
            </a:r>
            <a:r>
              <a:rPr kumimoji="1" lang="en-US" altLang="zh-CN" sz="2400" dirty="0"/>
              <a:t>=4</a:t>
            </a:r>
            <a:r>
              <a:rPr kumimoji="1" lang="zh-CN" altLang="en-US" sz="2400" dirty="0"/>
              <a:t>！</a:t>
            </a:r>
            <a:r>
              <a:rPr kumimoji="1" lang="en-US" altLang="zh-CN" sz="2400" dirty="0"/>
              <a:t>=24</a:t>
            </a:r>
            <a:r>
              <a:rPr kumimoji="1" lang="zh-CN" altLang="en-US" sz="2400" dirty="0"/>
              <a:t>，解空间是从</a:t>
            </a:r>
            <a:r>
              <a:rPr kumimoji="1" lang="zh-CN" altLang="en-US" sz="2400" dirty="0" smtClean="0"/>
              <a:t>根结点到叶结点的</a:t>
            </a:r>
            <a:r>
              <a:rPr kumimoji="1" lang="zh-CN" altLang="en-US" sz="2400" dirty="0"/>
              <a:t>所有路径。</a:t>
            </a:r>
            <a:endParaRPr kumimoji="1" lang="zh-CN" altLang="en-US" sz="2400" dirty="0"/>
          </a:p>
          <a:p>
            <a:pPr>
              <a:spcBef>
                <a:spcPts val="0"/>
              </a:spcBef>
            </a:pPr>
            <a:endParaRPr lang="en-US" altLang="zh-CN" sz="3200" dirty="0"/>
          </a:p>
          <a:p>
            <a:pPr>
              <a:spcBef>
                <a:spcPts val="0"/>
              </a:spcBef>
            </a:pPr>
            <a:endParaRPr lang="en-US" altLang="zh-CN" sz="3200" dirty="0"/>
          </a:p>
          <a:p>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fld>
            <a:endParaRPr lang="en-US" altLang="zh-CN"/>
          </a:p>
        </p:txBody>
      </p:sp>
      <p:sp>
        <p:nvSpPr>
          <p:cNvPr id="8" name="Rectangle 177"/>
          <p:cNvSpPr>
            <a:spLocks noChangeArrowheads="1"/>
          </p:cNvSpPr>
          <p:nvPr/>
        </p:nvSpPr>
        <p:spPr bwMode="auto">
          <a:xfrm>
            <a:off x="1398533" y="5445407"/>
            <a:ext cx="8153400" cy="533400"/>
          </a:xfrm>
          <a:prstGeom prst="rect">
            <a:avLst/>
          </a:prstGeom>
          <a:solidFill>
            <a:schemeClr val="accent1">
              <a:lumMod val="20000"/>
              <a:lumOff val="80000"/>
            </a:schemeClr>
          </a:solidFill>
          <a:ln w="9525">
            <a:noFill/>
            <a:miter lim="800000"/>
          </a:ln>
          <a:effectLst/>
        </p:spPr>
        <p:txBody>
          <a:bodyPr wrap="none" anchor="ctr"/>
          <a:lstStyle/>
          <a:p>
            <a:endParaRPr lang="zh-CN" altLang="en-US">
              <a:latin typeface="Arial" panose="020B0604020202020204" pitchFamily="34" charset="0"/>
              <a:cs typeface="Arial" panose="020B0604020202020204" pitchFamily="34" charset="0"/>
            </a:endParaRPr>
          </a:p>
        </p:txBody>
      </p:sp>
      <p:grpSp>
        <p:nvGrpSpPr>
          <p:cNvPr id="9" name="Group 176"/>
          <p:cNvGrpSpPr/>
          <p:nvPr/>
        </p:nvGrpSpPr>
        <p:grpSpPr bwMode="auto">
          <a:xfrm>
            <a:off x="1487488" y="1716575"/>
            <a:ext cx="7924800" cy="4188503"/>
            <a:chOff x="0" y="1101"/>
            <a:chExt cx="5628" cy="2979"/>
          </a:xfrm>
          <a:noFill/>
        </p:grpSpPr>
        <p:sp>
          <p:nvSpPr>
            <p:cNvPr id="10" name="Oval 4"/>
            <p:cNvSpPr>
              <a:spLocks noChangeArrowheads="1"/>
            </p:cNvSpPr>
            <p:nvPr/>
          </p:nvSpPr>
          <p:spPr bwMode="auto">
            <a:xfrm>
              <a:off x="2892" y="1101"/>
              <a:ext cx="288" cy="259"/>
            </a:xfrm>
            <a:prstGeom prst="ellips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latin typeface="Arial" panose="020B0604020202020204" pitchFamily="34" charset="0"/>
                  <a:cs typeface="Arial" panose="020B0604020202020204" pitchFamily="34" charset="0"/>
                </a:rPr>
                <a:t>1</a:t>
              </a:r>
              <a:endParaRPr kumimoji="1" lang="en-US" altLang="zh-CN" sz="2000" dirty="0">
                <a:latin typeface="Arial" panose="020B0604020202020204" pitchFamily="34" charset="0"/>
                <a:cs typeface="Arial" panose="020B0604020202020204" pitchFamily="34" charset="0"/>
              </a:endParaRPr>
            </a:p>
          </p:txBody>
        </p:sp>
        <p:grpSp>
          <p:nvGrpSpPr>
            <p:cNvPr id="11" name="Group 123"/>
            <p:cNvGrpSpPr/>
            <p:nvPr/>
          </p:nvGrpSpPr>
          <p:grpSpPr bwMode="auto">
            <a:xfrm>
              <a:off x="2676" y="2769"/>
              <a:ext cx="756" cy="1309"/>
              <a:chOff x="2724" y="2627"/>
              <a:chExt cx="756" cy="1309"/>
            </a:xfrm>
            <a:grpFill/>
          </p:grpSpPr>
          <p:sp>
            <p:nvSpPr>
              <p:cNvPr id="115" name="Oval 45"/>
              <p:cNvSpPr>
                <a:spLocks noChangeArrowheads="1"/>
              </p:cNvSpPr>
              <p:nvPr/>
            </p:nvSpPr>
            <p:spPr bwMode="auto">
              <a:xfrm>
                <a:off x="2772" y="3024"/>
                <a:ext cx="288" cy="299"/>
              </a:xfrm>
              <a:prstGeom prst="ellips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20</a:t>
                </a:r>
                <a:endParaRPr kumimoji="1" lang="en-US" altLang="zh-CN" sz="2000">
                  <a:latin typeface="Arial" panose="020B0604020202020204" pitchFamily="34" charset="0"/>
                  <a:cs typeface="Arial" panose="020B0604020202020204" pitchFamily="34" charset="0"/>
                </a:endParaRPr>
              </a:p>
            </p:txBody>
          </p:sp>
          <p:sp>
            <p:nvSpPr>
              <p:cNvPr id="116" name="Oval 46"/>
              <p:cNvSpPr>
                <a:spLocks noChangeArrowheads="1"/>
              </p:cNvSpPr>
              <p:nvPr/>
            </p:nvSpPr>
            <p:spPr bwMode="auto">
              <a:xfrm>
                <a:off x="2772" y="3648"/>
                <a:ext cx="288" cy="288"/>
              </a:xfrm>
              <a:prstGeom prst="ellips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21</a:t>
                </a:r>
                <a:endParaRPr kumimoji="1" lang="en-US" altLang="zh-CN" sz="2000">
                  <a:latin typeface="Arial" panose="020B0604020202020204" pitchFamily="34" charset="0"/>
                  <a:cs typeface="Arial" panose="020B0604020202020204" pitchFamily="34" charset="0"/>
                </a:endParaRPr>
              </a:p>
            </p:txBody>
          </p:sp>
          <p:sp>
            <p:nvSpPr>
              <p:cNvPr id="117" name="Oval 47"/>
              <p:cNvSpPr>
                <a:spLocks noChangeArrowheads="1"/>
              </p:cNvSpPr>
              <p:nvPr/>
            </p:nvSpPr>
            <p:spPr bwMode="auto">
              <a:xfrm>
                <a:off x="3192" y="3024"/>
                <a:ext cx="288" cy="299"/>
              </a:xfrm>
              <a:prstGeom prst="ellips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22</a:t>
                </a:r>
                <a:endParaRPr kumimoji="1" lang="en-US" altLang="zh-CN" sz="2000">
                  <a:latin typeface="Arial" panose="020B0604020202020204" pitchFamily="34" charset="0"/>
                  <a:cs typeface="Arial" panose="020B0604020202020204" pitchFamily="34" charset="0"/>
                </a:endParaRPr>
              </a:p>
            </p:txBody>
          </p:sp>
          <p:sp>
            <p:nvSpPr>
              <p:cNvPr id="118" name="Oval 48"/>
              <p:cNvSpPr>
                <a:spLocks noChangeArrowheads="1"/>
              </p:cNvSpPr>
              <p:nvPr/>
            </p:nvSpPr>
            <p:spPr bwMode="auto">
              <a:xfrm>
                <a:off x="3192" y="3648"/>
                <a:ext cx="288" cy="267"/>
              </a:xfrm>
              <a:prstGeom prst="ellips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23</a:t>
                </a:r>
                <a:endParaRPr kumimoji="1" lang="en-US" altLang="zh-CN" sz="2000">
                  <a:latin typeface="Arial" panose="020B0604020202020204" pitchFamily="34" charset="0"/>
                  <a:cs typeface="Arial" panose="020B0604020202020204" pitchFamily="34" charset="0"/>
                </a:endParaRPr>
              </a:p>
            </p:txBody>
          </p:sp>
          <p:sp>
            <p:nvSpPr>
              <p:cNvPr id="119" name="Line 49"/>
              <p:cNvSpPr>
                <a:spLocks noChangeShapeType="1"/>
              </p:cNvSpPr>
              <p:nvPr/>
            </p:nvSpPr>
            <p:spPr bwMode="auto">
              <a:xfrm>
                <a:off x="2928" y="3312"/>
                <a:ext cx="0" cy="336"/>
              </a:xfrm>
              <a:prstGeom prst="lin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120" name="Line 50"/>
              <p:cNvSpPr>
                <a:spLocks noChangeShapeType="1"/>
              </p:cNvSpPr>
              <p:nvPr/>
            </p:nvSpPr>
            <p:spPr bwMode="auto">
              <a:xfrm flipH="1">
                <a:off x="3335" y="3312"/>
                <a:ext cx="1" cy="330"/>
              </a:xfrm>
              <a:prstGeom prst="lin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121" name="Text Box 51"/>
              <p:cNvSpPr txBox="1">
                <a:spLocks noChangeArrowheads="1"/>
              </p:cNvSpPr>
              <p:nvPr/>
            </p:nvSpPr>
            <p:spPr bwMode="auto">
              <a:xfrm>
                <a:off x="2724" y="3456"/>
                <a:ext cx="168" cy="217"/>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pPr>
                <a:r>
                  <a:rPr kumimoji="1" lang="en-US" altLang="zh-CN" sz="2000">
                    <a:cs typeface="Arial" panose="020B0604020202020204" pitchFamily="34" charset="0"/>
                  </a:rPr>
                  <a:t>4</a:t>
                </a:r>
                <a:endParaRPr kumimoji="1" lang="en-US" altLang="zh-CN" sz="2000">
                  <a:cs typeface="Arial" panose="020B0604020202020204" pitchFamily="34" charset="0"/>
                </a:endParaRPr>
              </a:p>
            </p:txBody>
          </p:sp>
          <p:sp>
            <p:nvSpPr>
              <p:cNvPr id="122" name="Text Box 52"/>
              <p:cNvSpPr txBox="1">
                <a:spLocks noChangeArrowheads="1"/>
              </p:cNvSpPr>
              <p:nvPr/>
            </p:nvSpPr>
            <p:spPr bwMode="auto">
              <a:xfrm>
                <a:off x="3144" y="3478"/>
                <a:ext cx="168" cy="219"/>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pPr>
                <a:r>
                  <a:rPr kumimoji="1" lang="en-US" altLang="zh-CN" sz="2000">
                    <a:cs typeface="Arial" panose="020B0604020202020204" pitchFamily="34" charset="0"/>
                  </a:rPr>
                  <a:t>3</a:t>
                </a:r>
                <a:endParaRPr kumimoji="1" lang="en-US" altLang="zh-CN" sz="2000">
                  <a:cs typeface="Arial" panose="020B0604020202020204" pitchFamily="34" charset="0"/>
                </a:endParaRPr>
              </a:p>
            </p:txBody>
          </p:sp>
          <p:sp>
            <p:nvSpPr>
              <p:cNvPr id="123" name="Line 53"/>
              <p:cNvSpPr>
                <a:spLocks noChangeShapeType="1"/>
              </p:cNvSpPr>
              <p:nvPr/>
            </p:nvSpPr>
            <p:spPr bwMode="auto">
              <a:xfrm flipH="1">
                <a:off x="2976" y="2642"/>
                <a:ext cx="156" cy="382"/>
              </a:xfrm>
              <a:prstGeom prst="lin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124" name="Line 54"/>
              <p:cNvSpPr>
                <a:spLocks noChangeShapeType="1"/>
              </p:cNvSpPr>
              <p:nvPr/>
            </p:nvSpPr>
            <p:spPr bwMode="auto">
              <a:xfrm>
                <a:off x="3144" y="2627"/>
                <a:ext cx="216" cy="397"/>
              </a:xfrm>
              <a:prstGeom prst="lin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125" name="Text Box 55"/>
              <p:cNvSpPr txBox="1">
                <a:spLocks noChangeArrowheads="1"/>
              </p:cNvSpPr>
              <p:nvPr/>
            </p:nvSpPr>
            <p:spPr bwMode="auto">
              <a:xfrm>
                <a:off x="3264" y="2736"/>
                <a:ext cx="167" cy="282"/>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cs typeface="Arial" panose="020B0604020202020204" pitchFamily="34" charset="0"/>
                  </a:rPr>
                  <a:t>4</a:t>
                </a:r>
                <a:endParaRPr lang="en-US" altLang="zh-CN" sz="2000">
                  <a:cs typeface="Arial" panose="020B0604020202020204" pitchFamily="34" charset="0"/>
                </a:endParaRPr>
              </a:p>
            </p:txBody>
          </p:sp>
          <p:sp>
            <p:nvSpPr>
              <p:cNvPr id="126" name="Text Box 56"/>
              <p:cNvSpPr txBox="1">
                <a:spLocks noChangeArrowheads="1"/>
              </p:cNvSpPr>
              <p:nvPr/>
            </p:nvSpPr>
            <p:spPr bwMode="auto">
              <a:xfrm>
                <a:off x="2796" y="2736"/>
                <a:ext cx="168" cy="282"/>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cs typeface="Arial" panose="020B0604020202020204" pitchFamily="34" charset="0"/>
                  </a:rPr>
                  <a:t>3</a:t>
                </a:r>
                <a:endParaRPr lang="en-US" altLang="zh-CN" sz="2000">
                  <a:cs typeface="Arial" panose="020B0604020202020204" pitchFamily="34" charset="0"/>
                </a:endParaRPr>
              </a:p>
            </p:txBody>
          </p:sp>
        </p:grpSp>
        <p:sp>
          <p:nvSpPr>
            <p:cNvPr id="12" name="Line 79"/>
            <p:cNvSpPr>
              <a:spLocks noChangeShapeType="1"/>
            </p:cNvSpPr>
            <p:nvPr/>
          </p:nvSpPr>
          <p:spPr bwMode="auto">
            <a:xfrm flipH="1">
              <a:off x="4512" y="2789"/>
              <a:ext cx="228" cy="377"/>
            </a:xfrm>
            <a:prstGeom prst="lin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grpSp>
          <p:nvGrpSpPr>
            <p:cNvPr id="13" name="Group 83"/>
            <p:cNvGrpSpPr/>
            <p:nvPr/>
          </p:nvGrpSpPr>
          <p:grpSpPr bwMode="auto">
            <a:xfrm>
              <a:off x="288" y="2026"/>
              <a:ext cx="1968" cy="773"/>
              <a:chOff x="324" y="1140"/>
              <a:chExt cx="1968" cy="933"/>
            </a:xfrm>
            <a:grpFill/>
          </p:grpSpPr>
          <p:sp>
            <p:nvSpPr>
              <p:cNvPr id="106" name="Oval 84"/>
              <p:cNvSpPr>
                <a:spLocks noChangeArrowheads="1"/>
              </p:cNvSpPr>
              <p:nvPr/>
            </p:nvSpPr>
            <p:spPr bwMode="auto">
              <a:xfrm>
                <a:off x="324" y="1728"/>
                <a:ext cx="288" cy="303"/>
              </a:xfrm>
              <a:prstGeom prst="ellips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3</a:t>
                </a:r>
                <a:endParaRPr kumimoji="1" lang="en-US" altLang="zh-CN" sz="2000">
                  <a:latin typeface="Arial" panose="020B0604020202020204" pitchFamily="34" charset="0"/>
                  <a:cs typeface="Arial" panose="020B0604020202020204" pitchFamily="34" charset="0"/>
                </a:endParaRPr>
              </a:p>
            </p:txBody>
          </p:sp>
          <p:sp>
            <p:nvSpPr>
              <p:cNvPr id="107" name="Oval 85"/>
              <p:cNvSpPr>
                <a:spLocks noChangeArrowheads="1"/>
              </p:cNvSpPr>
              <p:nvPr/>
            </p:nvSpPr>
            <p:spPr bwMode="auto">
              <a:xfrm>
                <a:off x="1164" y="1728"/>
                <a:ext cx="288" cy="345"/>
              </a:xfrm>
              <a:prstGeom prst="ellips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latin typeface="Arial" panose="020B0604020202020204" pitchFamily="34" charset="0"/>
                    <a:cs typeface="Arial" panose="020B0604020202020204" pitchFamily="34" charset="0"/>
                  </a:rPr>
                  <a:t>8</a:t>
                </a:r>
                <a:endParaRPr kumimoji="1" lang="en-US" altLang="zh-CN" sz="2000" dirty="0">
                  <a:latin typeface="Arial" panose="020B0604020202020204" pitchFamily="34" charset="0"/>
                  <a:cs typeface="Arial" panose="020B0604020202020204" pitchFamily="34" charset="0"/>
                </a:endParaRPr>
              </a:p>
            </p:txBody>
          </p:sp>
          <p:sp>
            <p:nvSpPr>
              <p:cNvPr id="108" name="Oval 86"/>
              <p:cNvSpPr>
                <a:spLocks noChangeArrowheads="1"/>
              </p:cNvSpPr>
              <p:nvPr/>
            </p:nvSpPr>
            <p:spPr bwMode="auto">
              <a:xfrm>
                <a:off x="2004" y="1728"/>
                <a:ext cx="288" cy="324"/>
              </a:xfrm>
              <a:prstGeom prst="ellips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latin typeface="Arial" panose="020B0604020202020204" pitchFamily="34" charset="0"/>
                    <a:cs typeface="Arial" panose="020B0604020202020204" pitchFamily="34" charset="0"/>
                  </a:rPr>
                  <a:t>13</a:t>
                </a:r>
                <a:endParaRPr kumimoji="1" lang="en-US" altLang="zh-CN" sz="2000" dirty="0">
                  <a:latin typeface="Arial" panose="020B0604020202020204" pitchFamily="34" charset="0"/>
                  <a:cs typeface="Arial" panose="020B0604020202020204" pitchFamily="34" charset="0"/>
                </a:endParaRPr>
              </a:p>
            </p:txBody>
          </p:sp>
          <p:sp>
            <p:nvSpPr>
              <p:cNvPr id="109" name="Line 87"/>
              <p:cNvSpPr>
                <a:spLocks noChangeShapeType="1"/>
              </p:cNvSpPr>
              <p:nvPr/>
            </p:nvSpPr>
            <p:spPr bwMode="auto">
              <a:xfrm flipH="1">
                <a:off x="456" y="1140"/>
                <a:ext cx="840" cy="588"/>
              </a:xfrm>
              <a:prstGeom prst="lin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110" name="Line 88"/>
              <p:cNvSpPr>
                <a:spLocks noChangeShapeType="1"/>
              </p:cNvSpPr>
              <p:nvPr/>
            </p:nvSpPr>
            <p:spPr bwMode="auto">
              <a:xfrm>
                <a:off x="1308" y="1140"/>
                <a:ext cx="0" cy="588"/>
              </a:xfrm>
              <a:prstGeom prst="lin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111" name="Line 89"/>
              <p:cNvSpPr>
                <a:spLocks noChangeShapeType="1"/>
              </p:cNvSpPr>
              <p:nvPr/>
            </p:nvSpPr>
            <p:spPr bwMode="auto">
              <a:xfrm>
                <a:off x="1320" y="1140"/>
                <a:ext cx="828" cy="588"/>
              </a:xfrm>
              <a:prstGeom prst="lin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112" name="Text Box 90"/>
              <p:cNvSpPr txBox="1">
                <a:spLocks noChangeArrowheads="1"/>
              </p:cNvSpPr>
              <p:nvPr/>
            </p:nvSpPr>
            <p:spPr bwMode="auto">
              <a:xfrm>
                <a:off x="613" y="1272"/>
                <a:ext cx="167" cy="341"/>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000">
                  <a:cs typeface="Arial" panose="020B0604020202020204" pitchFamily="34" charset="0"/>
                </a:endParaRPr>
              </a:p>
            </p:txBody>
          </p:sp>
          <p:sp>
            <p:nvSpPr>
              <p:cNvPr id="113" name="Text Box 91"/>
              <p:cNvSpPr txBox="1">
                <a:spLocks noChangeArrowheads="1"/>
              </p:cNvSpPr>
              <p:nvPr/>
            </p:nvSpPr>
            <p:spPr bwMode="auto">
              <a:xfrm>
                <a:off x="1128" y="1259"/>
                <a:ext cx="168" cy="343"/>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cs typeface="Arial" panose="020B0604020202020204" pitchFamily="34" charset="0"/>
                  </a:rPr>
                  <a:t>3</a:t>
                </a:r>
                <a:endParaRPr lang="en-US" altLang="zh-CN" sz="2000">
                  <a:cs typeface="Arial" panose="020B0604020202020204" pitchFamily="34" charset="0"/>
                </a:endParaRPr>
              </a:p>
            </p:txBody>
          </p:sp>
          <p:sp>
            <p:nvSpPr>
              <p:cNvPr id="114" name="Text Box 92"/>
              <p:cNvSpPr txBox="1">
                <a:spLocks noChangeArrowheads="1"/>
              </p:cNvSpPr>
              <p:nvPr/>
            </p:nvSpPr>
            <p:spPr bwMode="auto">
              <a:xfrm>
                <a:off x="1728" y="1246"/>
                <a:ext cx="168" cy="341"/>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cs typeface="Arial" panose="020B0604020202020204" pitchFamily="34" charset="0"/>
                  </a:rPr>
                  <a:t>4</a:t>
                </a:r>
                <a:endParaRPr lang="en-US" altLang="zh-CN" sz="2000">
                  <a:cs typeface="Arial" panose="020B0604020202020204" pitchFamily="34" charset="0"/>
                </a:endParaRPr>
              </a:p>
            </p:txBody>
          </p:sp>
        </p:grpSp>
        <p:grpSp>
          <p:nvGrpSpPr>
            <p:cNvPr id="14" name="Group 122"/>
            <p:cNvGrpSpPr/>
            <p:nvPr/>
          </p:nvGrpSpPr>
          <p:grpSpPr bwMode="auto">
            <a:xfrm>
              <a:off x="2952" y="2016"/>
              <a:ext cx="2136" cy="2041"/>
              <a:chOff x="3000" y="1874"/>
              <a:chExt cx="2136" cy="2041"/>
            </a:xfrm>
            <a:grpFill/>
          </p:grpSpPr>
          <p:sp>
            <p:nvSpPr>
              <p:cNvPr id="85" name="Oval 71"/>
              <p:cNvSpPr>
                <a:spLocks noChangeArrowheads="1"/>
              </p:cNvSpPr>
              <p:nvPr/>
            </p:nvSpPr>
            <p:spPr bwMode="auto">
              <a:xfrm>
                <a:off x="4416" y="3024"/>
                <a:ext cx="288" cy="299"/>
              </a:xfrm>
              <a:prstGeom prst="ellips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30</a:t>
                </a:r>
                <a:endParaRPr kumimoji="1" lang="en-US" altLang="zh-CN" sz="2000">
                  <a:latin typeface="Arial" panose="020B0604020202020204" pitchFamily="34" charset="0"/>
                  <a:cs typeface="Arial" panose="020B0604020202020204" pitchFamily="34" charset="0"/>
                </a:endParaRPr>
              </a:p>
            </p:txBody>
          </p:sp>
          <p:sp>
            <p:nvSpPr>
              <p:cNvPr id="86" name="Oval 72"/>
              <p:cNvSpPr>
                <a:spLocks noChangeArrowheads="1"/>
              </p:cNvSpPr>
              <p:nvPr/>
            </p:nvSpPr>
            <p:spPr bwMode="auto">
              <a:xfrm>
                <a:off x="4416" y="3648"/>
                <a:ext cx="288" cy="267"/>
              </a:xfrm>
              <a:prstGeom prst="ellips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31</a:t>
                </a:r>
                <a:endParaRPr kumimoji="1" lang="en-US" altLang="zh-CN" sz="2000">
                  <a:latin typeface="Arial" panose="020B0604020202020204" pitchFamily="34" charset="0"/>
                  <a:cs typeface="Arial" panose="020B0604020202020204" pitchFamily="34" charset="0"/>
                </a:endParaRPr>
              </a:p>
            </p:txBody>
          </p:sp>
          <p:sp>
            <p:nvSpPr>
              <p:cNvPr id="87" name="Oval 73"/>
              <p:cNvSpPr>
                <a:spLocks noChangeArrowheads="1"/>
              </p:cNvSpPr>
              <p:nvPr/>
            </p:nvSpPr>
            <p:spPr bwMode="auto">
              <a:xfrm>
                <a:off x="4848" y="3024"/>
                <a:ext cx="288" cy="299"/>
              </a:xfrm>
              <a:prstGeom prst="ellips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32</a:t>
                </a:r>
                <a:endParaRPr kumimoji="1" lang="en-US" altLang="zh-CN" sz="2000">
                  <a:latin typeface="Arial" panose="020B0604020202020204" pitchFamily="34" charset="0"/>
                  <a:cs typeface="Arial" panose="020B0604020202020204" pitchFamily="34" charset="0"/>
                </a:endParaRPr>
              </a:p>
            </p:txBody>
          </p:sp>
          <p:sp>
            <p:nvSpPr>
              <p:cNvPr id="88" name="Oval 74"/>
              <p:cNvSpPr>
                <a:spLocks noChangeArrowheads="1"/>
              </p:cNvSpPr>
              <p:nvPr/>
            </p:nvSpPr>
            <p:spPr bwMode="auto">
              <a:xfrm>
                <a:off x="4848" y="3648"/>
                <a:ext cx="288" cy="267"/>
              </a:xfrm>
              <a:prstGeom prst="ellips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33</a:t>
                </a:r>
                <a:endParaRPr kumimoji="1" lang="en-US" altLang="zh-CN" sz="2000">
                  <a:latin typeface="Arial" panose="020B0604020202020204" pitchFamily="34" charset="0"/>
                  <a:cs typeface="Arial" panose="020B0604020202020204" pitchFamily="34" charset="0"/>
                </a:endParaRPr>
              </a:p>
            </p:txBody>
          </p:sp>
          <p:sp>
            <p:nvSpPr>
              <p:cNvPr id="89" name="Line 75"/>
              <p:cNvSpPr>
                <a:spLocks noChangeShapeType="1"/>
              </p:cNvSpPr>
              <p:nvPr/>
            </p:nvSpPr>
            <p:spPr bwMode="auto">
              <a:xfrm>
                <a:off x="4560" y="3312"/>
                <a:ext cx="0" cy="336"/>
              </a:xfrm>
              <a:prstGeom prst="lin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90" name="Line 76"/>
              <p:cNvSpPr>
                <a:spLocks noChangeShapeType="1"/>
              </p:cNvSpPr>
              <p:nvPr/>
            </p:nvSpPr>
            <p:spPr bwMode="auto">
              <a:xfrm>
                <a:off x="4992" y="3312"/>
                <a:ext cx="0" cy="336"/>
              </a:xfrm>
              <a:prstGeom prst="lin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91" name="Text Box 77"/>
              <p:cNvSpPr txBox="1">
                <a:spLocks noChangeArrowheads="1"/>
              </p:cNvSpPr>
              <p:nvPr/>
            </p:nvSpPr>
            <p:spPr bwMode="auto">
              <a:xfrm>
                <a:off x="4368" y="3360"/>
                <a:ext cx="169" cy="282"/>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cs typeface="Arial" panose="020B0604020202020204" pitchFamily="34" charset="0"/>
                  </a:rPr>
                  <a:t>3</a:t>
                </a:r>
                <a:endParaRPr lang="en-US" altLang="zh-CN" sz="2000">
                  <a:cs typeface="Arial" panose="020B0604020202020204" pitchFamily="34" charset="0"/>
                </a:endParaRPr>
              </a:p>
            </p:txBody>
          </p:sp>
          <p:sp>
            <p:nvSpPr>
              <p:cNvPr id="92" name="Text Box 78"/>
              <p:cNvSpPr txBox="1">
                <a:spLocks noChangeArrowheads="1"/>
              </p:cNvSpPr>
              <p:nvPr/>
            </p:nvSpPr>
            <p:spPr bwMode="auto">
              <a:xfrm>
                <a:off x="4813" y="3360"/>
                <a:ext cx="167" cy="282"/>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cs typeface="Arial" panose="020B0604020202020204" pitchFamily="34" charset="0"/>
                  </a:rPr>
                  <a:t>1</a:t>
                </a:r>
                <a:endParaRPr lang="en-US" altLang="zh-CN" sz="2000">
                  <a:cs typeface="Arial" panose="020B0604020202020204" pitchFamily="34" charset="0"/>
                </a:endParaRPr>
              </a:p>
            </p:txBody>
          </p:sp>
          <p:sp>
            <p:nvSpPr>
              <p:cNvPr id="93" name="Line 80"/>
              <p:cNvSpPr>
                <a:spLocks noChangeShapeType="1"/>
              </p:cNvSpPr>
              <p:nvPr/>
            </p:nvSpPr>
            <p:spPr bwMode="auto">
              <a:xfrm>
                <a:off x="4800" y="2642"/>
                <a:ext cx="192" cy="382"/>
              </a:xfrm>
              <a:prstGeom prst="lin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94" name="Text Box 81"/>
              <p:cNvSpPr txBox="1">
                <a:spLocks noChangeArrowheads="1"/>
              </p:cNvSpPr>
              <p:nvPr/>
            </p:nvSpPr>
            <p:spPr bwMode="auto">
              <a:xfrm>
                <a:off x="4464" y="2640"/>
                <a:ext cx="168" cy="283"/>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cs typeface="Arial" panose="020B0604020202020204" pitchFamily="34" charset="0"/>
                  </a:rPr>
                  <a:t>1</a:t>
                </a:r>
                <a:endParaRPr lang="en-US" altLang="zh-CN" sz="2000">
                  <a:cs typeface="Arial" panose="020B0604020202020204" pitchFamily="34" charset="0"/>
                </a:endParaRPr>
              </a:p>
            </p:txBody>
          </p:sp>
          <p:sp>
            <p:nvSpPr>
              <p:cNvPr id="95" name="Text Box 82"/>
              <p:cNvSpPr txBox="1">
                <a:spLocks noChangeArrowheads="1"/>
              </p:cNvSpPr>
              <p:nvPr/>
            </p:nvSpPr>
            <p:spPr bwMode="auto">
              <a:xfrm>
                <a:off x="4896" y="2640"/>
                <a:ext cx="168" cy="283"/>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cs typeface="Arial" panose="020B0604020202020204" pitchFamily="34" charset="0"/>
                  </a:rPr>
                  <a:t>3</a:t>
                </a:r>
                <a:endParaRPr lang="en-US" altLang="zh-CN" sz="2000">
                  <a:cs typeface="Arial" panose="020B0604020202020204" pitchFamily="34" charset="0"/>
                </a:endParaRPr>
              </a:p>
            </p:txBody>
          </p:sp>
          <p:grpSp>
            <p:nvGrpSpPr>
              <p:cNvPr id="96" name="Group 93"/>
              <p:cNvGrpSpPr/>
              <p:nvPr/>
            </p:nvGrpSpPr>
            <p:grpSpPr bwMode="auto">
              <a:xfrm>
                <a:off x="3000" y="1874"/>
                <a:ext cx="1956" cy="773"/>
                <a:chOff x="2988" y="1128"/>
                <a:chExt cx="1956" cy="933"/>
              </a:xfrm>
              <a:grpFill/>
            </p:grpSpPr>
            <p:sp>
              <p:nvSpPr>
                <p:cNvPr id="97" name="Oval 94"/>
                <p:cNvSpPr>
                  <a:spLocks noChangeArrowheads="1"/>
                </p:cNvSpPr>
                <p:nvPr/>
              </p:nvSpPr>
              <p:spPr bwMode="auto">
                <a:xfrm>
                  <a:off x="2988" y="1728"/>
                  <a:ext cx="288" cy="320"/>
                </a:xfrm>
                <a:prstGeom prst="ellips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latin typeface="Arial" panose="020B0604020202020204" pitchFamily="34" charset="0"/>
                      <a:cs typeface="Arial" panose="020B0604020202020204" pitchFamily="34" charset="0"/>
                    </a:rPr>
                    <a:t>19</a:t>
                  </a:r>
                  <a:endParaRPr kumimoji="1" lang="en-US" altLang="zh-CN" sz="2000" dirty="0">
                    <a:latin typeface="Arial" panose="020B0604020202020204" pitchFamily="34" charset="0"/>
                    <a:cs typeface="Arial" panose="020B0604020202020204" pitchFamily="34" charset="0"/>
                  </a:endParaRPr>
                </a:p>
              </p:txBody>
            </p:sp>
            <p:sp>
              <p:nvSpPr>
                <p:cNvPr id="98" name="Oval 95"/>
                <p:cNvSpPr>
                  <a:spLocks noChangeArrowheads="1"/>
                </p:cNvSpPr>
                <p:nvPr/>
              </p:nvSpPr>
              <p:spPr bwMode="auto">
                <a:xfrm>
                  <a:off x="3822" y="1722"/>
                  <a:ext cx="288" cy="339"/>
                </a:xfrm>
                <a:prstGeom prst="ellips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latin typeface="Arial" panose="020B0604020202020204" pitchFamily="34" charset="0"/>
                      <a:cs typeface="Arial" panose="020B0604020202020204" pitchFamily="34" charset="0"/>
                    </a:rPr>
                    <a:t>24</a:t>
                  </a:r>
                  <a:endParaRPr kumimoji="1" lang="en-US" altLang="zh-CN" sz="2000" dirty="0">
                    <a:latin typeface="Arial" panose="020B0604020202020204" pitchFamily="34" charset="0"/>
                    <a:cs typeface="Arial" panose="020B0604020202020204" pitchFamily="34" charset="0"/>
                  </a:endParaRPr>
                </a:p>
              </p:txBody>
            </p:sp>
            <p:sp>
              <p:nvSpPr>
                <p:cNvPr id="99" name="Oval 96"/>
                <p:cNvSpPr>
                  <a:spLocks noChangeArrowheads="1"/>
                </p:cNvSpPr>
                <p:nvPr/>
              </p:nvSpPr>
              <p:spPr bwMode="auto">
                <a:xfrm>
                  <a:off x="4656" y="1728"/>
                  <a:ext cx="288" cy="324"/>
                </a:xfrm>
                <a:prstGeom prst="ellips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latin typeface="Arial" panose="020B0604020202020204" pitchFamily="34" charset="0"/>
                      <a:cs typeface="Arial" panose="020B0604020202020204" pitchFamily="34" charset="0"/>
                    </a:rPr>
                    <a:t>29</a:t>
                  </a:r>
                  <a:endParaRPr kumimoji="1" lang="en-US" altLang="zh-CN" sz="2000" dirty="0">
                    <a:latin typeface="Arial" panose="020B0604020202020204" pitchFamily="34" charset="0"/>
                    <a:cs typeface="Arial" panose="020B0604020202020204" pitchFamily="34" charset="0"/>
                  </a:endParaRPr>
                </a:p>
              </p:txBody>
            </p:sp>
            <p:sp>
              <p:nvSpPr>
                <p:cNvPr id="100" name="Line 97"/>
                <p:cNvSpPr>
                  <a:spLocks noChangeShapeType="1"/>
                </p:cNvSpPr>
                <p:nvPr/>
              </p:nvSpPr>
              <p:spPr bwMode="auto">
                <a:xfrm flipH="1">
                  <a:off x="3132" y="1128"/>
                  <a:ext cx="799" cy="600"/>
                </a:xfrm>
                <a:prstGeom prst="lin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101" name="Line 98"/>
                <p:cNvSpPr>
                  <a:spLocks noChangeShapeType="1"/>
                </p:cNvSpPr>
                <p:nvPr/>
              </p:nvSpPr>
              <p:spPr bwMode="auto">
                <a:xfrm>
                  <a:off x="3931" y="1147"/>
                  <a:ext cx="41" cy="581"/>
                </a:xfrm>
                <a:prstGeom prst="lin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102" name="Line 99"/>
                <p:cNvSpPr>
                  <a:spLocks noChangeShapeType="1"/>
                </p:cNvSpPr>
                <p:nvPr/>
              </p:nvSpPr>
              <p:spPr bwMode="auto">
                <a:xfrm>
                  <a:off x="3931" y="1129"/>
                  <a:ext cx="881" cy="599"/>
                </a:xfrm>
                <a:prstGeom prst="lin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103" name="Text Box 100"/>
                <p:cNvSpPr txBox="1">
                  <a:spLocks noChangeArrowheads="1"/>
                </p:cNvSpPr>
                <p:nvPr/>
              </p:nvSpPr>
              <p:spPr bwMode="auto">
                <a:xfrm>
                  <a:off x="3336" y="1246"/>
                  <a:ext cx="204" cy="341"/>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cs typeface="Arial" panose="020B0604020202020204" pitchFamily="34" charset="0"/>
                    </a:rPr>
                    <a:t>1</a:t>
                  </a:r>
                  <a:endParaRPr lang="en-US" altLang="zh-CN" sz="2000">
                    <a:cs typeface="Arial" panose="020B0604020202020204" pitchFamily="34" charset="0"/>
                  </a:endParaRPr>
                </a:p>
              </p:txBody>
            </p:sp>
            <p:sp>
              <p:nvSpPr>
                <p:cNvPr id="104" name="Text Box 101"/>
                <p:cNvSpPr txBox="1">
                  <a:spLocks noChangeArrowheads="1"/>
                </p:cNvSpPr>
                <p:nvPr/>
              </p:nvSpPr>
              <p:spPr bwMode="auto">
                <a:xfrm>
                  <a:off x="3792" y="1246"/>
                  <a:ext cx="168" cy="341"/>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cs typeface="Arial" panose="020B0604020202020204" pitchFamily="34" charset="0"/>
                    </a:rPr>
                    <a:t>3</a:t>
                  </a:r>
                  <a:endParaRPr lang="en-US" altLang="zh-CN" sz="2000">
                    <a:cs typeface="Arial" panose="020B0604020202020204" pitchFamily="34" charset="0"/>
                  </a:endParaRPr>
                </a:p>
              </p:txBody>
            </p:sp>
            <p:sp>
              <p:nvSpPr>
                <p:cNvPr id="105" name="Text Box 102"/>
                <p:cNvSpPr txBox="1">
                  <a:spLocks noChangeArrowheads="1"/>
                </p:cNvSpPr>
                <p:nvPr/>
              </p:nvSpPr>
              <p:spPr bwMode="auto">
                <a:xfrm>
                  <a:off x="4356" y="1237"/>
                  <a:ext cx="180" cy="341"/>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cs typeface="Arial" panose="020B0604020202020204" pitchFamily="34" charset="0"/>
                    </a:rPr>
                    <a:t>4</a:t>
                  </a:r>
                  <a:endParaRPr lang="en-US" altLang="zh-CN" sz="2000">
                    <a:cs typeface="Arial" panose="020B0604020202020204" pitchFamily="34" charset="0"/>
                  </a:endParaRPr>
                </a:p>
              </p:txBody>
            </p:sp>
          </p:grpSp>
        </p:grpSp>
        <p:grpSp>
          <p:nvGrpSpPr>
            <p:cNvPr id="15" name="Group 103"/>
            <p:cNvGrpSpPr/>
            <p:nvPr/>
          </p:nvGrpSpPr>
          <p:grpSpPr bwMode="auto">
            <a:xfrm>
              <a:off x="1140" y="1320"/>
              <a:ext cx="4476" cy="716"/>
              <a:chOff x="1176" y="288"/>
              <a:chExt cx="4476" cy="864"/>
            </a:xfrm>
            <a:grpFill/>
          </p:grpSpPr>
          <p:sp>
            <p:nvSpPr>
              <p:cNvPr id="73" name="Oval 104"/>
              <p:cNvSpPr>
                <a:spLocks noChangeArrowheads="1"/>
              </p:cNvSpPr>
              <p:nvPr/>
            </p:nvSpPr>
            <p:spPr bwMode="auto">
              <a:xfrm>
                <a:off x="1176" y="833"/>
                <a:ext cx="288" cy="307"/>
              </a:xfrm>
              <a:prstGeom prst="ellips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latin typeface="Arial" panose="020B0604020202020204" pitchFamily="34" charset="0"/>
                    <a:cs typeface="Arial" panose="020B0604020202020204" pitchFamily="34" charset="0"/>
                  </a:rPr>
                  <a:t>2</a:t>
                </a:r>
                <a:endParaRPr kumimoji="1" lang="en-US" altLang="zh-CN" sz="2000" dirty="0">
                  <a:latin typeface="Arial" panose="020B0604020202020204" pitchFamily="34" charset="0"/>
                  <a:cs typeface="Arial" panose="020B0604020202020204" pitchFamily="34" charset="0"/>
                </a:endParaRPr>
              </a:p>
            </p:txBody>
          </p:sp>
          <p:sp>
            <p:nvSpPr>
              <p:cNvPr id="74" name="Oval 105"/>
              <p:cNvSpPr>
                <a:spLocks noChangeArrowheads="1"/>
              </p:cNvSpPr>
              <p:nvPr/>
            </p:nvSpPr>
            <p:spPr bwMode="auto">
              <a:xfrm>
                <a:off x="3777" y="819"/>
                <a:ext cx="288" cy="321"/>
              </a:xfrm>
              <a:prstGeom prst="ellips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latin typeface="Arial" panose="020B0604020202020204" pitchFamily="34" charset="0"/>
                    <a:cs typeface="Arial" panose="020B0604020202020204" pitchFamily="34" charset="0"/>
                  </a:rPr>
                  <a:t>18</a:t>
                </a:r>
                <a:endParaRPr kumimoji="1" lang="en-US" altLang="zh-CN" sz="2000" dirty="0">
                  <a:latin typeface="Arial" panose="020B0604020202020204" pitchFamily="34" charset="0"/>
                  <a:cs typeface="Arial" panose="020B0604020202020204" pitchFamily="34" charset="0"/>
                </a:endParaRPr>
              </a:p>
            </p:txBody>
          </p:sp>
          <p:sp>
            <p:nvSpPr>
              <p:cNvPr id="75" name="Oval 106"/>
              <p:cNvSpPr>
                <a:spLocks noChangeArrowheads="1"/>
              </p:cNvSpPr>
              <p:nvPr/>
            </p:nvSpPr>
            <p:spPr bwMode="auto">
              <a:xfrm>
                <a:off x="4764" y="818"/>
                <a:ext cx="288" cy="322"/>
              </a:xfrm>
              <a:prstGeom prst="ellips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latin typeface="Arial" panose="020B0604020202020204" pitchFamily="34" charset="0"/>
                    <a:cs typeface="Arial" panose="020B0604020202020204" pitchFamily="34" charset="0"/>
                  </a:rPr>
                  <a:t>34</a:t>
                </a:r>
                <a:endParaRPr kumimoji="1" lang="en-US" altLang="zh-CN" sz="2000" dirty="0">
                  <a:latin typeface="Arial" panose="020B0604020202020204" pitchFamily="34" charset="0"/>
                  <a:cs typeface="Arial" panose="020B0604020202020204" pitchFamily="34" charset="0"/>
                </a:endParaRPr>
              </a:p>
            </p:txBody>
          </p:sp>
          <p:sp>
            <p:nvSpPr>
              <p:cNvPr id="76" name="Oval 107"/>
              <p:cNvSpPr>
                <a:spLocks noChangeArrowheads="1"/>
              </p:cNvSpPr>
              <p:nvPr/>
            </p:nvSpPr>
            <p:spPr bwMode="auto">
              <a:xfrm>
                <a:off x="5364" y="818"/>
                <a:ext cx="288" cy="334"/>
              </a:xfrm>
              <a:prstGeom prst="ellips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latin typeface="Arial" panose="020B0604020202020204" pitchFamily="34" charset="0"/>
                    <a:cs typeface="Arial" panose="020B0604020202020204" pitchFamily="34" charset="0"/>
                  </a:rPr>
                  <a:t>50</a:t>
                </a:r>
                <a:endParaRPr kumimoji="1" lang="en-US" altLang="zh-CN" sz="2000" dirty="0">
                  <a:latin typeface="Arial" panose="020B0604020202020204" pitchFamily="34" charset="0"/>
                  <a:cs typeface="Arial" panose="020B0604020202020204" pitchFamily="34" charset="0"/>
                </a:endParaRPr>
              </a:p>
            </p:txBody>
          </p:sp>
          <p:sp>
            <p:nvSpPr>
              <p:cNvPr id="77" name="Line 108"/>
              <p:cNvSpPr>
                <a:spLocks noChangeShapeType="1"/>
              </p:cNvSpPr>
              <p:nvPr/>
            </p:nvSpPr>
            <p:spPr bwMode="auto">
              <a:xfrm flipH="1">
                <a:off x="1320" y="324"/>
                <a:ext cx="1692" cy="507"/>
              </a:xfrm>
              <a:prstGeom prst="lin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78" name="Line 109"/>
              <p:cNvSpPr>
                <a:spLocks noChangeShapeType="1"/>
              </p:cNvSpPr>
              <p:nvPr/>
            </p:nvSpPr>
            <p:spPr bwMode="auto">
              <a:xfrm>
                <a:off x="3096" y="336"/>
                <a:ext cx="792" cy="482"/>
              </a:xfrm>
              <a:prstGeom prst="lin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79" name="Line 110"/>
              <p:cNvSpPr>
                <a:spLocks noChangeShapeType="1"/>
              </p:cNvSpPr>
              <p:nvPr/>
            </p:nvSpPr>
            <p:spPr bwMode="auto">
              <a:xfrm>
                <a:off x="3156" y="312"/>
                <a:ext cx="1728" cy="504"/>
              </a:xfrm>
              <a:prstGeom prst="lin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80" name="Line 111"/>
              <p:cNvSpPr>
                <a:spLocks noChangeShapeType="1"/>
              </p:cNvSpPr>
              <p:nvPr/>
            </p:nvSpPr>
            <p:spPr bwMode="auto">
              <a:xfrm>
                <a:off x="3192" y="288"/>
                <a:ext cx="2316" cy="534"/>
              </a:xfrm>
              <a:prstGeom prst="lin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81" name="Text Box 112"/>
              <p:cNvSpPr txBox="1">
                <a:spLocks noChangeArrowheads="1"/>
              </p:cNvSpPr>
              <p:nvPr/>
            </p:nvSpPr>
            <p:spPr bwMode="auto">
              <a:xfrm>
                <a:off x="1680" y="492"/>
                <a:ext cx="168" cy="341"/>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2000">
                  <a:cs typeface="Arial" panose="020B0604020202020204" pitchFamily="34" charset="0"/>
                </a:endParaRPr>
              </a:p>
            </p:txBody>
          </p:sp>
          <p:sp>
            <p:nvSpPr>
              <p:cNvPr id="82" name="Text Box 113"/>
              <p:cNvSpPr txBox="1">
                <a:spLocks noChangeArrowheads="1"/>
              </p:cNvSpPr>
              <p:nvPr/>
            </p:nvSpPr>
            <p:spPr bwMode="auto">
              <a:xfrm>
                <a:off x="4104" y="601"/>
                <a:ext cx="168" cy="341"/>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cs typeface="Arial" panose="020B0604020202020204" pitchFamily="34" charset="0"/>
                  </a:rPr>
                  <a:t>3</a:t>
                </a:r>
                <a:endParaRPr lang="en-US" altLang="zh-CN" sz="2000">
                  <a:cs typeface="Arial" panose="020B0604020202020204" pitchFamily="34" charset="0"/>
                </a:endParaRPr>
              </a:p>
            </p:txBody>
          </p:sp>
          <p:sp>
            <p:nvSpPr>
              <p:cNvPr id="83" name="Text Box 114"/>
              <p:cNvSpPr txBox="1">
                <a:spLocks noChangeArrowheads="1"/>
              </p:cNvSpPr>
              <p:nvPr/>
            </p:nvSpPr>
            <p:spPr bwMode="auto">
              <a:xfrm>
                <a:off x="5029" y="516"/>
                <a:ext cx="168" cy="343"/>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cs typeface="Arial" panose="020B0604020202020204" pitchFamily="34" charset="0"/>
                  </a:rPr>
                  <a:t>4</a:t>
                </a:r>
                <a:endParaRPr lang="en-US" altLang="zh-CN" sz="2000">
                  <a:cs typeface="Arial" panose="020B0604020202020204" pitchFamily="34" charset="0"/>
                </a:endParaRPr>
              </a:p>
            </p:txBody>
          </p:sp>
          <p:sp>
            <p:nvSpPr>
              <p:cNvPr id="84" name="Text Box 115"/>
              <p:cNvSpPr txBox="1">
                <a:spLocks noChangeArrowheads="1"/>
              </p:cNvSpPr>
              <p:nvPr/>
            </p:nvSpPr>
            <p:spPr bwMode="auto">
              <a:xfrm>
                <a:off x="3432" y="588"/>
                <a:ext cx="168" cy="341"/>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cs typeface="Arial" panose="020B0604020202020204" pitchFamily="34" charset="0"/>
                  </a:rPr>
                  <a:t>2</a:t>
                </a:r>
                <a:endParaRPr lang="en-US" altLang="zh-CN" sz="2000">
                  <a:cs typeface="Arial" panose="020B0604020202020204" pitchFamily="34" charset="0"/>
                </a:endParaRPr>
              </a:p>
            </p:txBody>
          </p:sp>
        </p:grpSp>
        <p:sp>
          <p:nvSpPr>
            <p:cNvPr id="16" name="Text Box 116"/>
            <p:cNvSpPr txBox="1">
              <a:spLocks noChangeArrowheads="1"/>
            </p:cNvSpPr>
            <p:nvPr/>
          </p:nvSpPr>
          <p:spPr bwMode="auto">
            <a:xfrm>
              <a:off x="5232" y="2436"/>
              <a:ext cx="396" cy="282"/>
            </a:xfrm>
            <a:prstGeom prst="rect">
              <a:avLst/>
            </a:prstGeom>
            <a:grpFill/>
            <a:ln>
              <a:noFill/>
            </a:ln>
            <a:effectLst/>
            <a:extLs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a:cs typeface="Arial" panose="020B0604020202020204" pitchFamily="34" charset="0"/>
                </a:rPr>
                <a:t>…</a:t>
              </a:r>
              <a:endParaRPr kumimoji="1" lang="en-US" altLang="zh-CN" sz="2000">
                <a:cs typeface="Arial" panose="020B0604020202020204" pitchFamily="34" charset="0"/>
              </a:endParaRPr>
            </a:p>
          </p:txBody>
        </p:sp>
        <p:sp>
          <p:nvSpPr>
            <p:cNvPr id="17" name="Text Box 117"/>
            <p:cNvSpPr txBox="1">
              <a:spLocks noChangeArrowheads="1"/>
            </p:cNvSpPr>
            <p:nvPr/>
          </p:nvSpPr>
          <p:spPr bwMode="auto">
            <a:xfrm>
              <a:off x="5232" y="3069"/>
              <a:ext cx="396" cy="283"/>
            </a:xfrm>
            <a:prstGeom prst="rect">
              <a:avLst/>
            </a:prstGeom>
            <a:grpFill/>
            <a:ln>
              <a:noFill/>
            </a:ln>
            <a:effectLst/>
            <a:extLs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a:cs typeface="Arial" panose="020B0604020202020204" pitchFamily="34" charset="0"/>
                </a:rPr>
                <a:t>…</a:t>
              </a:r>
              <a:endParaRPr kumimoji="1" lang="en-US" altLang="zh-CN" sz="2000">
                <a:cs typeface="Arial" panose="020B0604020202020204" pitchFamily="34" charset="0"/>
              </a:endParaRPr>
            </a:p>
          </p:txBody>
        </p:sp>
        <p:sp>
          <p:nvSpPr>
            <p:cNvPr id="18" name="Text Box 118"/>
            <p:cNvSpPr txBox="1">
              <a:spLocks noChangeArrowheads="1"/>
            </p:cNvSpPr>
            <p:nvPr/>
          </p:nvSpPr>
          <p:spPr bwMode="auto">
            <a:xfrm>
              <a:off x="5232" y="3694"/>
              <a:ext cx="396" cy="282"/>
            </a:xfrm>
            <a:prstGeom prst="rect">
              <a:avLst/>
            </a:prstGeom>
            <a:grpFill/>
            <a:ln>
              <a:noFill/>
            </a:ln>
            <a:effectLst/>
            <a:extLs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a:cs typeface="Arial" panose="020B0604020202020204" pitchFamily="34" charset="0"/>
                </a:rPr>
                <a:t>…</a:t>
              </a:r>
              <a:endParaRPr kumimoji="1" lang="en-US" altLang="zh-CN" sz="2000">
                <a:cs typeface="Arial" panose="020B0604020202020204" pitchFamily="34" charset="0"/>
              </a:endParaRPr>
            </a:p>
          </p:txBody>
        </p:sp>
        <p:sp>
          <p:nvSpPr>
            <p:cNvPr id="19" name="Text Box 119"/>
            <p:cNvSpPr txBox="1">
              <a:spLocks noChangeArrowheads="1"/>
            </p:cNvSpPr>
            <p:nvPr/>
          </p:nvSpPr>
          <p:spPr bwMode="auto">
            <a:xfrm>
              <a:off x="1572" y="1419"/>
              <a:ext cx="576" cy="286"/>
            </a:xfrm>
            <a:prstGeom prst="rect">
              <a:avLst/>
            </a:prstGeom>
            <a:grpFill/>
            <a:ln>
              <a:noFill/>
            </a:ln>
            <a:effectLst/>
            <a:extLs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cs typeface="Arial" panose="020B0604020202020204" pitchFamily="34" charset="0"/>
                </a:rPr>
                <a:t>x</a:t>
              </a:r>
              <a:r>
                <a:rPr lang="en-US" altLang="zh-CN" sz="2000" baseline="-25000">
                  <a:cs typeface="Arial" panose="020B0604020202020204" pitchFamily="34" charset="0"/>
                </a:rPr>
                <a:t>1</a:t>
              </a:r>
              <a:r>
                <a:rPr lang="en-US" altLang="zh-CN" sz="2000">
                  <a:cs typeface="Arial" panose="020B0604020202020204" pitchFamily="34" charset="0"/>
                </a:rPr>
                <a:t>=1</a:t>
              </a:r>
              <a:endParaRPr lang="en-US" altLang="zh-CN" sz="2000">
                <a:cs typeface="Arial" panose="020B0604020202020204" pitchFamily="34" charset="0"/>
              </a:endParaRPr>
            </a:p>
          </p:txBody>
        </p:sp>
        <p:sp>
          <p:nvSpPr>
            <p:cNvPr id="20" name="Text Box 120"/>
            <p:cNvSpPr txBox="1">
              <a:spLocks noChangeArrowheads="1"/>
            </p:cNvSpPr>
            <p:nvPr/>
          </p:nvSpPr>
          <p:spPr bwMode="auto">
            <a:xfrm>
              <a:off x="304" y="2143"/>
              <a:ext cx="575" cy="286"/>
            </a:xfrm>
            <a:prstGeom prst="rect">
              <a:avLst/>
            </a:prstGeom>
            <a:grpFill/>
            <a:ln>
              <a:noFill/>
            </a:ln>
            <a:effectLst/>
            <a:extLs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2</a:t>
              </a:r>
              <a:r>
                <a:rPr lang="en-US" altLang="zh-CN" sz="2000" dirty="0">
                  <a:cs typeface="Arial" panose="020B0604020202020204" pitchFamily="34" charset="0"/>
                </a:rPr>
                <a:t>=2</a:t>
              </a:r>
              <a:endParaRPr lang="en-US" altLang="zh-CN" sz="2000" dirty="0">
                <a:cs typeface="Arial" panose="020B0604020202020204" pitchFamily="34" charset="0"/>
              </a:endParaRPr>
            </a:p>
          </p:txBody>
        </p:sp>
        <p:grpSp>
          <p:nvGrpSpPr>
            <p:cNvPr id="21" name="Group 124"/>
            <p:cNvGrpSpPr/>
            <p:nvPr/>
          </p:nvGrpSpPr>
          <p:grpSpPr bwMode="auto">
            <a:xfrm>
              <a:off x="3516" y="2789"/>
              <a:ext cx="756" cy="1289"/>
              <a:chOff x="2724" y="2647"/>
              <a:chExt cx="756" cy="1289"/>
            </a:xfrm>
            <a:grpFill/>
          </p:grpSpPr>
          <p:sp>
            <p:nvSpPr>
              <p:cNvPr id="61" name="Oval 125"/>
              <p:cNvSpPr>
                <a:spLocks noChangeArrowheads="1"/>
              </p:cNvSpPr>
              <p:nvPr/>
            </p:nvSpPr>
            <p:spPr bwMode="auto">
              <a:xfrm>
                <a:off x="2772" y="3024"/>
                <a:ext cx="288" cy="299"/>
              </a:xfrm>
              <a:prstGeom prst="ellips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25</a:t>
                </a:r>
                <a:endParaRPr kumimoji="1" lang="en-US" altLang="zh-CN" sz="2000">
                  <a:latin typeface="Arial" panose="020B0604020202020204" pitchFamily="34" charset="0"/>
                  <a:cs typeface="Arial" panose="020B0604020202020204" pitchFamily="34" charset="0"/>
                </a:endParaRPr>
              </a:p>
            </p:txBody>
          </p:sp>
          <p:sp>
            <p:nvSpPr>
              <p:cNvPr id="62" name="Oval 126"/>
              <p:cNvSpPr>
                <a:spLocks noChangeArrowheads="1"/>
              </p:cNvSpPr>
              <p:nvPr/>
            </p:nvSpPr>
            <p:spPr bwMode="auto">
              <a:xfrm>
                <a:off x="2772" y="3648"/>
                <a:ext cx="288" cy="288"/>
              </a:xfrm>
              <a:prstGeom prst="ellips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26</a:t>
                </a:r>
                <a:endParaRPr kumimoji="1" lang="en-US" altLang="zh-CN" sz="2000">
                  <a:latin typeface="Arial" panose="020B0604020202020204" pitchFamily="34" charset="0"/>
                  <a:cs typeface="Arial" panose="020B0604020202020204" pitchFamily="34" charset="0"/>
                </a:endParaRPr>
              </a:p>
            </p:txBody>
          </p:sp>
          <p:sp>
            <p:nvSpPr>
              <p:cNvPr id="63" name="Oval 127"/>
              <p:cNvSpPr>
                <a:spLocks noChangeArrowheads="1"/>
              </p:cNvSpPr>
              <p:nvPr/>
            </p:nvSpPr>
            <p:spPr bwMode="auto">
              <a:xfrm>
                <a:off x="3192" y="3024"/>
                <a:ext cx="288" cy="299"/>
              </a:xfrm>
              <a:prstGeom prst="ellips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27</a:t>
                </a:r>
                <a:endParaRPr kumimoji="1" lang="en-US" altLang="zh-CN" sz="2000">
                  <a:latin typeface="Arial" panose="020B0604020202020204" pitchFamily="34" charset="0"/>
                  <a:cs typeface="Arial" panose="020B0604020202020204" pitchFamily="34" charset="0"/>
                </a:endParaRPr>
              </a:p>
            </p:txBody>
          </p:sp>
          <p:sp>
            <p:nvSpPr>
              <p:cNvPr id="64" name="Oval 128"/>
              <p:cNvSpPr>
                <a:spLocks noChangeArrowheads="1"/>
              </p:cNvSpPr>
              <p:nvPr/>
            </p:nvSpPr>
            <p:spPr bwMode="auto">
              <a:xfrm>
                <a:off x="3192" y="3648"/>
                <a:ext cx="288" cy="267"/>
              </a:xfrm>
              <a:prstGeom prst="ellips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28</a:t>
                </a:r>
                <a:endParaRPr kumimoji="1" lang="en-US" altLang="zh-CN" sz="2000">
                  <a:latin typeface="Arial" panose="020B0604020202020204" pitchFamily="34" charset="0"/>
                  <a:cs typeface="Arial" panose="020B0604020202020204" pitchFamily="34" charset="0"/>
                </a:endParaRPr>
              </a:p>
            </p:txBody>
          </p:sp>
          <p:sp>
            <p:nvSpPr>
              <p:cNvPr id="65" name="Line 129"/>
              <p:cNvSpPr>
                <a:spLocks noChangeShapeType="1"/>
              </p:cNvSpPr>
              <p:nvPr/>
            </p:nvSpPr>
            <p:spPr bwMode="auto">
              <a:xfrm>
                <a:off x="2928" y="3312"/>
                <a:ext cx="0" cy="336"/>
              </a:xfrm>
              <a:prstGeom prst="lin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66" name="Line 130"/>
              <p:cNvSpPr>
                <a:spLocks noChangeShapeType="1"/>
              </p:cNvSpPr>
              <p:nvPr/>
            </p:nvSpPr>
            <p:spPr bwMode="auto">
              <a:xfrm flipH="1">
                <a:off x="3335" y="3312"/>
                <a:ext cx="1" cy="336"/>
              </a:xfrm>
              <a:prstGeom prst="lin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67" name="Text Box 131"/>
              <p:cNvSpPr txBox="1">
                <a:spLocks noChangeArrowheads="1"/>
              </p:cNvSpPr>
              <p:nvPr/>
            </p:nvSpPr>
            <p:spPr bwMode="auto">
              <a:xfrm>
                <a:off x="2724" y="3456"/>
                <a:ext cx="168" cy="217"/>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pPr>
                <a:r>
                  <a:rPr kumimoji="1" lang="en-US" altLang="zh-CN" sz="2000">
                    <a:cs typeface="Arial" panose="020B0604020202020204" pitchFamily="34" charset="0"/>
                  </a:rPr>
                  <a:t>4</a:t>
                </a:r>
                <a:endParaRPr kumimoji="1" lang="en-US" altLang="zh-CN" sz="2000">
                  <a:cs typeface="Arial" panose="020B0604020202020204" pitchFamily="34" charset="0"/>
                </a:endParaRPr>
              </a:p>
            </p:txBody>
          </p:sp>
          <p:sp>
            <p:nvSpPr>
              <p:cNvPr id="68" name="Text Box 132"/>
              <p:cNvSpPr txBox="1">
                <a:spLocks noChangeArrowheads="1"/>
              </p:cNvSpPr>
              <p:nvPr/>
            </p:nvSpPr>
            <p:spPr bwMode="auto">
              <a:xfrm>
                <a:off x="3144" y="3478"/>
                <a:ext cx="168" cy="219"/>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pPr>
                <a:r>
                  <a:rPr kumimoji="1" lang="en-US" altLang="zh-CN" sz="2000">
                    <a:cs typeface="Arial" panose="020B0604020202020204" pitchFamily="34" charset="0"/>
                  </a:rPr>
                  <a:t>3</a:t>
                </a:r>
                <a:endParaRPr kumimoji="1" lang="en-US" altLang="zh-CN" sz="2000">
                  <a:cs typeface="Arial" panose="020B0604020202020204" pitchFamily="34" charset="0"/>
                </a:endParaRPr>
              </a:p>
            </p:txBody>
          </p:sp>
          <p:sp>
            <p:nvSpPr>
              <p:cNvPr id="69" name="Line 133"/>
              <p:cNvSpPr>
                <a:spLocks noChangeShapeType="1"/>
              </p:cNvSpPr>
              <p:nvPr/>
            </p:nvSpPr>
            <p:spPr bwMode="auto">
              <a:xfrm flipH="1">
                <a:off x="2976" y="2647"/>
                <a:ext cx="156" cy="377"/>
              </a:xfrm>
              <a:prstGeom prst="lin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70" name="Line 134"/>
              <p:cNvSpPr>
                <a:spLocks noChangeShapeType="1"/>
              </p:cNvSpPr>
              <p:nvPr/>
            </p:nvSpPr>
            <p:spPr bwMode="auto">
              <a:xfrm>
                <a:off x="3132" y="2647"/>
                <a:ext cx="228" cy="377"/>
              </a:xfrm>
              <a:prstGeom prst="lin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71" name="Text Box 135"/>
              <p:cNvSpPr txBox="1">
                <a:spLocks noChangeArrowheads="1"/>
              </p:cNvSpPr>
              <p:nvPr/>
            </p:nvSpPr>
            <p:spPr bwMode="auto">
              <a:xfrm>
                <a:off x="3264" y="2736"/>
                <a:ext cx="167" cy="282"/>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cs typeface="Arial" panose="020B0604020202020204" pitchFamily="34" charset="0"/>
                  </a:rPr>
                  <a:t>4</a:t>
                </a:r>
                <a:endParaRPr lang="en-US" altLang="zh-CN" sz="2000">
                  <a:cs typeface="Arial" panose="020B0604020202020204" pitchFamily="34" charset="0"/>
                </a:endParaRPr>
              </a:p>
            </p:txBody>
          </p:sp>
          <p:sp>
            <p:nvSpPr>
              <p:cNvPr id="72" name="Text Box 136"/>
              <p:cNvSpPr txBox="1">
                <a:spLocks noChangeArrowheads="1"/>
              </p:cNvSpPr>
              <p:nvPr/>
            </p:nvSpPr>
            <p:spPr bwMode="auto">
              <a:xfrm>
                <a:off x="2796" y="2736"/>
                <a:ext cx="168" cy="282"/>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cs typeface="Arial" panose="020B0604020202020204" pitchFamily="34" charset="0"/>
                  </a:rPr>
                  <a:t>1</a:t>
                </a:r>
                <a:endParaRPr lang="en-US" altLang="zh-CN" sz="2000">
                  <a:cs typeface="Arial" panose="020B0604020202020204" pitchFamily="34" charset="0"/>
                </a:endParaRPr>
              </a:p>
            </p:txBody>
          </p:sp>
        </p:grpSp>
        <p:grpSp>
          <p:nvGrpSpPr>
            <p:cNvPr id="22" name="Group 137"/>
            <p:cNvGrpSpPr/>
            <p:nvPr/>
          </p:nvGrpSpPr>
          <p:grpSpPr bwMode="auto">
            <a:xfrm>
              <a:off x="1728" y="2782"/>
              <a:ext cx="756" cy="1298"/>
              <a:chOff x="2724" y="2638"/>
              <a:chExt cx="756" cy="1298"/>
            </a:xfrm>
            <a:grpFill/>
          </p:grpSpPr>
          <p:sp>
            <p:nvSpPr>
              <p:cNvPr id="49" name="Oval 138"/>
              <p:cNvSpPr>
                <a:spLocks noChangeArrowheads="1"/>
              </p:cNvSpPr>
              <p:nvPr/>
            </p:nvSpPr>
            <p:spPr bwMode="auto">
              <a:xfrm>
                <a:off x="2772" y="3024"/>
                <a:ext cx="288" cy="291"/>
              </a:xfrm>
              <a:prstGeom prst="ellips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14</a:t>
                </a:r>
                <a:endParaRPr kumimoji="1" lang="en-US" altLang="zh-CN" sz="2000">
                  <a:latin typeface="Arial" panose="020B0604020202020204" pitchFamily="34" charset="0"/>
                  <a:cs typeface="Arial" panose="020B0604020202020204" pitchFamily="34" charset="0"/>
                </a:endParaRPr>
              </a:p>
            </p:txBody>
          </p:sp>
          <p:sp>
            <p:nvSpPr>
              <p:cNvPr id="50" name="Oval 139"/>
              <p:cNvSpPr>
                <a:spLocks noChangeArrowheads="1"/>
              </p:cNvSpPr>
              <p:nvPr/>
            </p:nvSpPr>
            <p:spPr bwMode="auto">
              <a:xfrm>
                <a:off x="2772" y="3648"/>
                <a:ext cx="288" cy="288"/>
              </a:xfrm>
              <a:prstGeom prst="ellips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15</a:t>
                </a:r>
                <a:endParaRPr kumimoji="1" lang="en-US" altLang="zh-CN" sz="2000">
                  <a:latin typeface="Arial" panose="020B0604020202020204" pitchFamily="34" charset="0"/>
                  <a:cs typeface="Arial" panose="020B0604020202020204" pitchFamily="34" charset="0"/>
                </a:endParaRPr>
              </a:p>
            </p:txBody>
          </p:sp>
          <p:sp>
            <p:nvSpPr>
              <p:cNvPr id="51" name="Oval 140"/>
              <p:cNvSpPr>
                <a:spLocks noChangeArrowheads="1"/>
              </p:cNvSpPr>
              <p:nvPr/>
            </p:nvSpPr>
            <p:spPr bwMode="auto">
              <a:xfrm>
                <a:off x="3192" y="3024"/>
                <a:ext cx="288" cy="275"/>
              </a:xfrm>
              <a:prstGeom prst="ellips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16</a:t>
                </a:r>
                <a:endParaRPr kumimoji="1" lang="en-US" altLang="zh-CN" sz="2000">
                  <a:latin typeface="Arial" panose="020B0604020202020204" pitchFamily="34" charset="0"/>
                  <a:cs typeface="Arial" panose="020B0604020202020204" pitchFamily="34" charset="0"/>
                </a:endParaRPr>
              </a:p>
            </p:txBody>
          </p:sp>
          <p:sp>
            <p:nvSpPr>
              <p:cNvPr id="52" name="Oval 141"/>
              <p:cNvSpPr>
                <a:spLocks noChangeArrowheads="1"/>
              </p:cNvSpPr>
              <p:nvPr/>
            </p:nvSpPr>
            <p:spPr bwMode="auto">
              <a:xfrm>
                <a:off x="3192" y="3648"/>
                <a:ext cx="288" cy="267"/>
              </a:xfrm>
              <a:prstGeom prst="ellips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17</a:t>
                </a:r>
                <a:endParaRPr kumimoji="1" lang="en-US" altLang="zh-CN" sz="2000">
                  <a:latin typeface="Arial" panose="020B0604020202020204" pitchFamily="34" charset="0"/>
                  <a:cs typeface="Arial" panose="020B0604020202020204" pitchFamily="34" charset="0"/>
                </a:endParaRPr>
              </a:p>
            </p:txBody>
          </p:sp>
          <p:sp>
            <p:nvSpPr>
              <p:cNvPr id="53" name="Line 142"/>
              <p:cNvSpPr>
                <a:spLocks noChangeShapeType="1"/>
              </p:cNvSpPr>
              <p:nvPr/>
            </p:nvSpPr>
            <p:spPr bwMode="auto">
              <a:xfrm>
                <a:off x="2928" y="3312"/>
                <a:ext cx="0" cy="336"/>
              </a:xfrm>
              <a:prstGeom prst="lin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54" name="Line 143"/>
              <p:cNvSpPr>
                <a:spLocks noChangeShapeType="1"/>
              </p:cNvSpPr>
              <p:nvPr/>
            </p:nvSpPr>
            <p:spPr bwMode="auto">
              <a:xfrm flipH="1">
                <a:off x="3335" y="3312"/>
                <a:ext cx="1" cy="334"/>
              </a:xfrm>
              <a:prstGeom prst="lin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55" name="Text Box 144"/>
              <p:cNvSpPr txBox="1">
                <a:spLocks noChangeArrowheads="1"/>
              </p:cNvSpPr>
              <p:nvPr/>
            </p:nvSpPr>
            <p:spPr bwMode="auto">
              <a:xfrm>
                <a:off x="2724" y="3456"/>
                <a:ext cx="168" cy="217"/>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pPr>
                <a:r>
                  <a:rPr kumimoji="1" lang="en-US" altLang="zh-CN" sz="2000">
                    <a:cs typeface="Arial" panose="020B0604020202020204" pitchFamily="34" charset="0"/>
                  </a:rPr>
                  <a:t>3</a:t>
                </a:r>
                <a:endParaRPr kumimoji="1" lang="en-US" altLang="zh-CN" sz="2000">
                  <a:cs typeface="Arial" panose="020B0604020202020204" pitchFamily="34" charset="0"/>
                </a:endParaRPr>
              </a:p>
            </p:txBody>
          </p:sp>
          <p:sp>
            <p:nvSpPr>
              <p:cNvPr id="56" name="Text Box 145"/>
              <p:cNvSpPr txBox="1">
                <a:spLocks noChangeArrowheads="1"/>
              </p:cNvSpPr>
              <p:nvPr/>
            </p:nvSpPr>
            <p:spPr bwMode="auto">
              <a:xfrm>
                <a:off x="3144" y="3478"/>
                <a:ext cx="168" cy="219"/>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pPr>
                <a:r>
                  <a:rPr kumimoji="1" lang="en-US" altLang="zh-CN" sz="2000">
                    <a:cs typeface="Arial" panose="020B0604020202020204" pitchFamily="34" charset="0"/>
                  </a:rPr>
                  <a:t>2</a:t>
                </a:r>
                <a:endParaRPr kumimoji="1" lang="en-US" altLang="zh-CN" sz="2000">
                  <a:cs typeface="Arial" panose="020B0604020202020204" pitchFamily="34" charset="0"/>
                </a:endParaRPr>
              </a:p>
            </p:txBody>
          </p:sp>
          <p:sp>
            <p:nvSpPr>
              <p:cNvPr id="57" name="Line 146"/>
              <p:cNvSpPr>
                <a:spLocks noChangeShapeType="1"/>
              </p:cNvSpPr>
              <p:nvPr/>
            </p:nvSpPr>
            <p:spPr bwMode="auto">
              <a:xfrm flipH="1">
                <a:off x="2976" y="2638"/>
                <a:ext cx="144" cy="386"/>
              </a:xfrm>
              <a:prstGeom prst="lin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58" name="Line 147"/>
              <p:cNvSpPr>
                <a:spLocks noChangeShapeType="1"/>
              </p:cNvSpPr>
              <p:nvPr/>
            </p:nvSpPr>
            <p:spPr bwMode="auto">
              <a:xfrm>
                <a:off x="3132" y="2638"/>
                <a:ext cx="228" cy="386"/>
              </a:xfrm>
              <a:prstGeom prst="lin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59" name="Text Box 148"/>
              <p:cNvSpPr txBox="1">
                <a:spLocks noChangeArrowheads="1"/>
              </p:cNvSpPr>
              <p:nvPr/>
            </p:nvSpPr>
            <p:spPr bwMode="auto">
              <a:xfrm>
                <a:off x="3264" y="2736"/>
                <a:ext cx="167" cy="282"/>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cs typeface="Arial" panose="020B0604020202020204" pitchFamily="34" charset="0"/>
                  </a:rPr>
                  <a:t>3</a:t>
                </a:r>
                <a:endParaRPr lang="en-US" altLang="zh-CN" sz="2000">
                  <a:cs typeface="Arial" panose="020B0604020202020204" pitchFamily="34" charset="0"/>
                </a:endParaRPr>
              </a:p>
            </p:txBody>
          </p:sp>
          <p:sp>
            <p:nvSpPr>
              <p:cNvPr id="60" name="Text Box 149"/>
              <p:cNvSpPr txBox="1">
                <a:spLocks noChangeArrowheads="1"/>
              </p:cNvSpPr>
              <p:nvPr/>
            </p:nvSpPr>
            <p:spPr bwMode="auto">
              <a:xfrm>
                <a:off x="2796" y="2736"/>
                <a:ext cx="168" cy="282"/>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cs typeface="Arial" panose="020B0604020202020204" pitchFamily="34" charset="0"/>
                  </a:rPr>
                  <a:t>2</a:t>
                </a:r>
                <a:endParaRPr lang="en-US" altLang="zh-CN" sz="2000">
                  <a:cs typeface="Arial" panose="020B0604020202020204" pitchFamily="34" charset="0"/>
                </a:endParaRPr>
              </a:p>
            </p:txBody>
          </p:sp>
        </p:grpSp>
        <p:grpSp>
          <p:nvGrpSpPr>
            <p:cNvPr id="23" name="Group 150"/>
            <p:cNvGrpSpPr/>
            <p:nvPr/>
          </p:nvGrpSpPr>
          <p:grpSpPr bwMode="auto">
            <a:xfrm>
              <a:off x="864" y="2799"/>
              <a:ext cx="756" cy="1281"/>
              <a:chOff x="2724" y="2655"/>
              <a:chExt cx="756" cy="1281"/>
            </a:xfrm>
            <a:grpFill/>
          </p:grpSpPr>
          <p:sp>
            <p:nvSpPr>
              <p:cNvPr id="37" name="Oval 151"/>
              <p:cNvSpPr>
                <a:spLocks noChangeArrowheads="1"/>
              </p:cNvSpPr>
              <p:nvPr/>
            </p:nvSpPr>
            <p:spPr bwMode="auto">
              <a:xfrm>
                <a:off x="2772" y="3024"/>
                <a:ext cx="288" cy="291"/>
              </a:xfrm>
              <a:prstGeom prst="ellips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9</a:t>
                </a:r>
                <a:endParaRPr kumimoji="1" lang="en-US" altLang="zh-CN" sz="2000">
                  <a:latin typeface="Arial" panose="020B0604020202020204" pitchFamily="34" charset="0"/>
                  <a:cs typeface="Arial" panose="020B0604020202020204" pitchFamily="34" charset="0"/>
                </a:endParaRPr>
              </a:p>
            </p:txBody>
          </p:sp>
          <p:sp>
            <p:nvSpPr>
              <p:cNvPr id="38" name="Oval 152"/>
              <p:cNvSpPr>
                <a:spLocks noChangeArrowheads="1"/>
              </p:cNvSpPr>
              <p:nvPr/>
            </p:nvSpPr>
            <p:spPr bwMode="auto">
              <a:xfrm>
                <a:off x="2772" y="3648"/>
                <a:ext cx="288" cy="288"/>
              </a:xfrm>
              <a:prstGeom prst="ellips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10</a:t>
                </a:r>
                <a:endParaRPr kumimoji="1" lang="en-US" altLang="zh-CN" sz="2000">
                  <a:latin typeface="Arial" panose="020B0604020202020204" pitchFamily="34" charset="0"/>
                  <a:cs typeface="Arial" panose="020B0604020202020204" pitchFamily="34" charset="0"/>
                </a:endParaRPr>
              </a:p>
            </p:txBody>
          </p:sp>
          <p:sp>
            <p:nvSpPr>
              <p:cNvPr id="39" name="Oval 153"/>
              <p:cNvSpPr>
                <a:spLocks noChangeArrowheads="1"/>
              </p:cNvSpPr>
              <p:nvPr/>
            </p:nvSpPr>
            <p:spPr bwMode="auto">
              <a:xfrm>
                <a:off x="3192" y="3024"/>
                <a:ext cx="288" cy="280"/>
              </a:xfrm>
              <a:prstGeom prst="ellips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11</a:t>
                </a:r>
                <a:endParaRPr kumimoji="1" lang="en-US" altLang="zh-CN" sz="2000">
                  <a:latin typeface="Arial" panose="020B0604020202020204" pitchFamily="34" charset="0"/>
                  <a:cs typeface="Arial" panose="020B0604020202020204" pitchFamily="34" charset="0"/>
                </a:endParaRPr>
              </a:p>
            </p:txBody>
          </p:sp>
          <p:sp>
            <p:nvSpPr>
              <p:cNvPr id="40" name="Oval 154"/>
              <p:cNvSpPr>
                <a:spLocks noChangeArrowheads="1"/>
              </p:cNvSpPr>
              <p:nvPr/>
            </p:nvSpPr>
            <p:spPr bwMode="auto">
              <a:xfrm>
                <a:off x="3192" y="3648"/>
                <a:ext cx="288" cy="267"/>
              </a:xfrm>
              <a:prstGeom prst="ellips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12</a:t>
                </a:r>
                <a:endParaRPr kumimoji="1" lang="en-US" altLang="zh-CN" sz="2000">
                  <a:latin typeface="Arial" panose="020B0604020202020204" pitchFamily="34" charset="0"/>
                  <a:cs typeface="Arial" panose="020B0604020202020204" pitchFamily="34" charset="0"/>
                </a:endParaRPr>
              </a:p>
            </p:txBody>
          </p:sp>
          <p:sp>
            <p:nvSpPr>
              <p:cNvPr id="41" name="Line 155"/>
              <p:cNvSpPr>
                <a:spLocks noChangeShapeType="1"/>
              </p:cNvSpPr>
              <p:nvPr/>
            </p:nvSpPr>
            <p:spPr bwMode="auto">
              <a:xfrm>
                <a:off x="2928" y="3312"/>
                <a:ext cx="0" cy="336"/>
              </a:xfrm>
              <a:prstGeom prst="lin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42" name="Line 156"/>
              <p:cNvSpPr>
                <a:spLocks noChangeShapeType="1"/>
              </p:cNvSpPr>
              <p:nvPr/>
            </p:nvSpPr>
            <p:spPr bwMode="auto">
              <a:xfrm>
                <a:off x="3360" y="3328"/>
                <a:ext cx="0" cy="320"/>
              </a:xfrm>
              <a:prstGeom prst="lin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43" name="Text Box 157"/>
              <p:cNvSpPr txBox="1">
                <a:spLocks noChangeArrowheads="1"/>
              </p:cNvSpPr>
              <p:nvPr/>
            </p:nvSpPr>
            <p:spPr bwMode="auto">
              <a:xfrm>
                <a:off x="2724" y="3456"/>
                <a:ext cx="168" cy="217"/>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pPr>
                <a:r>
                  <a:rPr kumimoji="1" lang="en-US" altLang="zh-CN" sz="2000">
                    <a:cs typeface="Arial" panose="020B0604020202020204" pitchFamily="34" charset="0"/>
                  </a:rPr>
                  <a:t>4</a:t>
                </a:r>
                <a:endParaRPr kumimoji="1" lang="en-US" altLang="zh-CN" sz="2000">
                  <a:cs typeface="Arial" panose="020B0604020202020204" pitchFamily="34" charset="0"/>
                </a:endParaRPr>
              </a:p>
            </p:txBody>
          </p:sp>
          <p:sp>
            <p:nvSpPr>
              <p:cNvPr id="44" name="Text Box 158"/>
              <p:cNvSpPr txBox="1">
                <a:spLocks noChangeArrowheads="1"/>
              </p:cNvSpPr>
              <p:nvPr/>
            </p:nvSpPr>
            <p:spPr bwMode="auto">
              <a:xfrm>
                <a:off x="3144" y="3478"/>
                <a:ext cx="168" cy="219"/>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pPr>
                <a:r>
                  <a:rPr kumimoji="1" lang="en-US" altLang="zh-CN" sz="2000">
                    <a:cs typeface="Arial" panose="020B0604020202020204" pitchFamily="34" charset="0"/>
                  </a:rPr>
                  <a:t>2</a:t>
                </a:r>
                <a:endParaRPr kumimoji="1" lang="en-US" altLang="zh-CN" sz="2000">
                  <a:cs typeface="Arial" panose="020B0604020202020204" pitchFamily="34" charset="0"/>
                </a:endParaRPr>
              </a:p>
            </p:txBody>
          </p:sp>
          <p:sp>
            <p:nvSpPr>
              <p:cNvPr id="45" name="Line 159"/>
              <p:cNvSpPr>
                <a:spLocks noChangeShapeType="1"/>
              </p:cNvSpPr>
              <p:nvPr/>
            </p:nvSpPr>
            <p:spPr bwMode="auto">
              <a:xfrm flipH="1">
                <a:off x="2976" y="2655"/>
                <a:ext cx="132" cy="369"/>
              </a:xfrm>
              <a:prstGeom prst="lin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46" name="Line 160"/>
              <p:cNvSpPr>
                <a:spLocks noChangeShapeType="1"/>
              </p:cNvSpPr>
              <p:nvPr/>
            </p:nvSpPr>
            <p:spPr bwMode="auto">
              <a:xfrm>
                <a:off x="3132" y="2655"/>
                <a:ext cx="228" cy="369"/>
              </a:xfrm>
              <a:prstGeom prst="lin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47" name="Text Box 161"/>
              <p:cNvSpPr txBox="1">
                <a:spLocks noChangeArrowheads="1"/>
              </p:cNvSpPr>
              <p:nvPr/>
            </p:nvSpPr>
            <p:spPr bwMode="auto">
              <a:xfrm>
                <a:off x="3264" y="2736"/>
                <a:ext cx="168" cy="282"/>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cs typeface="Arial" panose="020B0604020202020204" pitchFamily="34" charset="0"/>
                  </a:rPr>
                  <a:t>4</a:t>
                </a:r>
                <a:endParaRPr lang="en-US" altLang="zh-CN" sz="2000">
                  <a:cs typeface="Arial" panose="020B0604020202020204" pitchFamily="34" charset="0"/>
                </a:endParaRPr>
              </a:p>
            </p:txBody>
          </p:sp>
          <p:sp>
            <p:nvSpPr>
              <p:cNvPr id="48" name="Text Box 162"/>
              <p:cNvSpPr txBox="1">
                <a:spLocks noChangeArrowheads="1"/>
              </p:cNvSpPr>
              <p:nvPr/>
            </p:nvSpPr>
            <p:spPr bwMode="auto">
              <a:xfrm>
                <a:off x="2796" y="2736"/>
                <a:ext cx="168" cy="282"/>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cs typeface="Arial" panose="020B0604020202020204" pitchFamily="34" charset="0"/>
                  </a:rPr>
                  <a:t>2</a:t>
                </a:r>
                <a:endParaRPr lang="en-US" altLang="zh-CN" sz="2000">
                  <a:cs typeface="Arial" panose="020B0604020202020204" pitchFamily="34" charset="0"/>
                </a:endParaRPr>
              </a:p>
            </p:txBody>
          </p:sp>
        </p:grpSp>
        <p:grpSp>
          <p:nvGrpSpPr>
            <p:cNvPr id="24" name="Group 163"/>
            <p:cNvGrpSpPr/>
            <p:nvPr/>
          </p:nvGrpSpPr>
          <p:grpSpPr bwMode="auto">
            <a:xfrm>
              <a:off x="0" y="2764"/>
              <a:ext cx="756" cy="1316"/>
              <a:chOff x="2724" y="2620"/>
              <a:chExt cx="756" cy="1316"/>
            </a:xfrm>
            <a:grpFill/>
          </p:grpSpPr>
          <p:sp>
            <p:nvSpPr>
              <p:cNvPr id="25" name="Oval 164"/>
              <p:cNvSpPr>
                <a:spLocks noChangeArrowheads="1"/>
              </p:cNvSpPr>
              <p:nvPr/>
            </p:nvSpPr>
            <p:spPr bwMode="auto">
              <a:xfrm>
                <a:off x="2772" y="3024"/>
                <a:ext cx="288" cy="275"/>
              </a:xfrm>
              <a:prstGeom prst="ellips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4</a:t>
                </a:r>
                <a:endParaRPr kumimoji="1" lang="en-US" altLang="zh-CN" sz="2000">
                  <a:latin typeface="Arial" panose="020B0604020202020204" pitchFamily="34" charset="0"/>
                  <a:cs typeface="Arial" panose="020B0604020202020204" pitchFamily="34" charset="0"/>
                </a:endParaRPr>
              </a:p>
            </p:txBody>
          </p:sp>
          <p:sp>
            <p:nvSpPr>
              <p:cNvPr id="26" name="Oval 165"/>
              <p:cNvSpPr>
                <a:spLocks noChangeArrowheads="1"/>
              </p:cNvSpPr>
              <p:nvPr/>
            </p:nvSpPr>
            <p:spPr bwMode="auto">
              <a:xfrm>
                <a:off x="2772" y="3648"/>
                <a:ext cx="288" cy="288"/>
              </a:xfrm>
              <a:prstGeom prst="ellips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5</a:t>
                </a:r>
                <a:endParaRPr kumimoji="1" lang="en-US" altLang="zh-CN" sz="2000">
                  <a:latin typeface="Arial" panose="020B0604020202020204" pitchFamily="34" charset="0"/>
                  <a:cs typeface="Arial" panose="020B0604020202020204" pitchFamily="34" charset="0"/>
                </a:endParaRPr>
              </a:p>
            </p:txBody>
          </p:sp>
          <p:sp>
            <p:nvSpPr>
              <p:cNvPr id="27" name="Oval 166"/>
              <p:cNvSpPr>
                <a:spLocks noChangeArrowheads="1"/>
              </p:cNvSpPr>
              <p:nvPr/>
            </p:nvSpPr>
            <p:spPr bwMode="auto">
              <a:xfrm>
                <a:off x="3192" y="3024"/>
                <a:ext cx="288" cy="291"/>
              </a:xfrm>
              <a:prstGeom prst="ellips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6</a:t>
                </a:r>
                <a:endParaRPr kumimoji="1" lang="en-US" altLang="zh-CN" sz="2000">
                  <a:latin typeface="Arial" panose="020B0604020202020204" pitchFamily="34" charset="0"/>
                  <a:cs typeface="Arial" panose="020B0604020202020204" pitchFamily="34" charset="0"/>
                </a:endParaRPr>
              </a:p>
            </p:txBody>
          </p:sp>
          <p:sp>
            <p:nvSpPr>
              <p:cNvPr id="28" name="Oval 167"/>
              <p:cNvSpPr>
                <a:spLocks noChangeArrowheads="1"/>
              </p:cNvSpPr>
              <p:nvPr/>
            </p:nvSpPr>
            <p:spPr bwMode="auto">
              <a:xfrm>
                <a:off x="3192" y="3648"/>
                <a:ext cx="288" cy="267"/>
              </a:xfrm>
              <a:prstGeom prst="ellips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7</a:t>
                </a:r>
                <a:endParaRPr kumimoji="1" lang="en-US" altLang="zh-CN" sz="2000">
                  <a:latin typeface="Arial" panose="020B0604020202020204" pitchFamily="34" charset="0"/>
                  <a:cs typeface="Arial" panose="020B0604020202020204" pitchFamily="34" charset="0"/>
                </a:endParaRPr>
              </a:p>
            </p:txBody>
          </p:sp>
          <p:sp>
            <p:nvSpPr>
              <p:cNvPr id="29" name="Line 168"/>
              <p:cNvSpPr>
                <a:spLocks noChangeShapeType="1"/>
              </p:cNvSpPr>
              <p:nvPr/>
            </p:nvSpPr>
            <p:spPr bwMode="auto">
              <a:xfrm>
                <a:off x="2928" y="3312"/>
                <a:ext cx="0" cy="336"/>
              </a:xfrm>
              <a:prstGeom prst="lin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30" name="Line 169"/>
              <p:cNvSpPr>
                <a:spLocks noChangeShapeType="1"/>
              </p:cNvSpPr>
              <p:nvPr/>
            </p:nvSpPr>
            <p:spPr bwMode="auto">
              <a:xfrm flipH="1">
                <a:off x="3335" y="3312"/>
                <a:ext cx="1" cy="334"/>
              </a:xfrm>
              <a:prstGeom prst="lin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31" name="Text Box 170"/>
              <p:cNvSpPr txBox="1">
                <a:spLocks noChangeArrowheads="1"/>
              </p:cNvSpPr>
              <p:nvPr/>
            </p:nvSpPr>
            <p:spPr bwMode="auto">
              <a:xfrm>
                <a:off x="2724" y="3456"/>
                <a:ext cx="168" cy="217"/>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pPr>
                <a:r>
                  <a:rPr kumimoji="1" lang="en-US" altLang="zh-CN" sz="2000">
                    <a:cs typeface="Arial" panose="020B0604020202020204" pitchFamily="34" charset="0"/>
                  </a:rPr>
                  <a:t>4</a:t>
                </a:r>
                <a:endParaRPr kumimoji="1" lang="en-US" altLang="zh-CN" sz="2000">
                  <a:cs typeface="Arial" panose="020B0604020202020204" pitchFamily="34" charset="0"/>
                </a:endParaRPr>
              </a:p>
            </p:txBody>
          </p:sp>
          <p:sp>
            <p:nvSpPr>
              <p:cNvPr id="32" name="Text Box 171"/>
              <p:cNvSpPr txBox="1">
                <a:spLocks noChangeArrowheads="1"/>
              </p:cNvSpPr>
              <p:nvPr/>
            </p:nvSpPr>
            <p:spPr bwMode="auto">
              <a:xfrm>
                <a:off x="3144" y="3478"/>
                <a:ext cx="168" cy="219"/>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pPr>
                <a:r>
                  <a:rPr kumimoji="1" lang="en-US" altLang="zh-CN" sz="2000">
                    <a:cs typeface="Arial" panose="020B0604020202020204" pitchFamily="34" charset="0"/>
                  </a:rPr>
                  <a:t>3</a:t>
                </a:r>
                <a:endParaRPr kumimoji="1" lang="en-US" altLang="zh-CN" sz="2000">
                  <a:cs typeface="Arial" panose="020B0604020202020204" pitchFamily="34" charset="0"/>
                </a:endParaRPr>
              </a:p>
            </p:txBody>
          </p:sp>
          <p:sp>
            <p:nvSpPr>
              <p:cNvPr id="33" name="Line 172"/>
              <p:cNvSpPr>
                <a:spLocks noChangeShapeType="1"/>
              </p:cNvSpPr>
              <p:nvPr/>
            </p:nvSpPr>
            <p:spPr bwMode="auto">
              <a:xfrm flipH="1">
                <a:off x="2976" y="2620"/>
                <a:ext cx="168" cy="404"/>
              </a:xfrm>
              <a:prstGeom prst="lin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34" name="Line 173"/>
              <p:cNvSpPr>
                <a:spLocks noChangeShapeType="1"/>
              </p:cNvSpPr>
              <p:nvPr/>
            </p:nvSpPr>
            <p:spPr bwMode="auto">
              <a:xfrm>
                <a:off x="3156" y="2620"/>
                <a:ext cx="204" cy="404"/>
              </a:xfrm>
              <a:prstGeom prst="line">
                <a:avLst/>
              </a:prstGeom>
              <a:grp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35" name="Text Box 174"/>
              <p:cNvSpPr txBox="1">
                <a:spLocks noChangeArrowheads="1"/>
              </p:cNvSpPr>
              <p:nvPr/>
            </p:nvSpPr>
            <p:spPr bwMode="auto">
              <a:xfrm>
                <a:off x="3264" y="2736"/>
                <a:ext cx="168" cy="282"/>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cs typeface="Arial" panose="020B0604020202020204" pitchFamily="34" charset="0"/>
                  </a:rPr>
                  <a:t>4</a:t>
                </a:r>
                <a:endParaRPr lang="en-US" altLang="zh-CN" sz="2000">
                  <a:cs typeface="Arial" panose="020B0604020202020204" pitchFamily="34" charset="0"/>
                </a:endParaRPr>
              </a:p>
            </p:txBody>
          </p:sp>
          <p:sp>
            <p:nvSpPr>
              <p:cNvPr id="36" name="Text Box 175"/>
              <p:cNvSpPr txBox="1">
                <a:spLocks noChangeArrowheads="1"/>
              </p:cNvSpPr>
              <p:nvPr/>
            </p:nvSpPr>
            <p:spPr bwMode="auto">
              <a:xfrm>
                <a:off x="2796" y="2736"/>
                <a:ext cx="168" cy="282"/>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cs typeface="Arial" panose="020B0604020202020204" pitchFamily="34" charset="0"/>
                  </a:rPr>
                  <a:t>3</a:t>
                </a:r>
                <a:endParaRPr lang="en-US" altLang="zh-CN" sz="2000">
                  <a:cs typeface="Arial" panose="020B0604020202020204" pitchFamily="34" charset="0"/>
                </a:endParaRPr>
              </a:p>
            </p:txBody>
          </p:sp>
        </p:grpSp>
      </p:grpSp>
      <p:sp>
        <p:nvSpPr>
          <p:cNvPr id="127" name="Rectangle 2"/>
          <p:cNvSpPr>
            <a:spLocks noGrp="1" noChangeArrowheads="1"/>
          </p:cNvSpPr>
          <p:nvPr>
            <p:ph type="title"/>
          </p:nvPr>
        </p:nvSpPr>
        <p:spPr>
          <a:xfrm>
            <a:off x="790068" y="222599"/>
            <a:ext cx="8229600" cy="838200"/>
          </a:xfrm>
        </p:spPr>
        <p:txBody>
          <a:bodyPr/>
          <a:lstStyle/>
          <a:p>
            <a:pPr eaLnBrk="1" hangingPunct="1"/>
            <a:r>
              <a:rPr lang="zh-CN" altLang="en-US" sz="3600" dirty="0"/>
              <a:t>解空间树</a:t>
            </a:r>
            <a:endParaRPr lang="zh-CN" altLang="en-US"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911424" y="323850"/>
            <a:ext cx="8229600" cy="914400"/>
          </a:xfrm>
        </p:spPr>
        <p:txBody>
          <a:bodyPr/>
          <a:lstStyle/>
          <a:p>
            <a:pPr eaLnBrk="1" hangingPunct="1"/>
            <a:r>
              <a:rPr lang="zh-CN" altLang="en-US" dirty="0"/>
              <a:t>问题分析</a:t>
            </a:r>
            <a:endParaRPr lang="zh-CN" altLang="en-US" dirty="0"/>
          </a:p>
        </p:txBody>
      </p:sp>
      <p:sp>
        <p:nvSpPr>
          <p:cNvPr id="18435" name="Text Box 5"/>
          <p:cNvSpPr>
            <a:spLocks noGrp="1" noChangeArrowheads="1"/>
          </p:cNvSpPr>
          <p:nvPr>
            <p:ph type="body" idx="1"/>
          </p:nvPr>
        </p:nvSpPr>
        <p:spPr>
          <a:xfrm>
            <a:off x="839416" y="1409700"/>
            <a:ext cx="10585176" cy="1047750"/>
          </a:xfrm>
          <a:noFill/>
        </p:spPr>
        <p:txBody>
          <a:bodyPr>
            <a:normAutofit/>
          </a:bodyPr>
          <a:lstStyle/>
          <a:p>
            <a:pPr eaLnBrk="1" hangingPunct="1">
              <a:spcBef>
                <a:spcPct val="50000"/>
              </a:spcBef>
            </a:pPr>
            <a:r>
              <a:rPr kumimoji="1" lang="zh-CN" altLang="en-US" sz="2400" dirty="0"/>
              <a:t>开始把根结点作为唯一的活结点</a:t>
            </a:r>
            <a:r>
              <a:rPr kumimoji="1" lang="en-US" altLang="zh-CN" sz="2400" dirty="0"/>
              <a:t>, </a:t>
            </a:r>
            <a:r>
              <a:rPr kumimoji="1" lang="zh-CN" altLang="en-US" sz="2400" dirty="0"/>
              <a:t>根结点就成为</a:t>
            </a:r>
            <a:r>
              <a:rPr kumimoji="1" lang="en-US" altLang="zh-CN" sz="2400" dirty="0"/>
              <a:t>E-</a:t>
            </a:r>
            <a:r>
              <a:rPr kumimoji="1" lang="zh-CN" altLang="en-US" sz="2400" dirty="0"/>
              <a:t>结点而且路径为</a:t>
            </a:r>
            <a:r>
              <a:rPr kumimoji="1" lang="en-US" altLang="zh-CN" sz="2400" dirty="0"/>
              <a:t>( ); </a:t>
            </a:r>
            <a:r>
              <a:rPr kumimoji="1" lang="zh-CN" altLang="en-US" sz="2400" dirty="0"/>
              <a:t>接着生成儿子结点，那么结点</a:t>
            </a:r>
            <a:r>
              <a:rPr kumimoji="1" lang="en-US" altLang="zh-CN" sz="2400" dirty="0"/>
              <a:t>2</a:t>
            </a:r>
            <a:r>
              <a:rPr kumimoji="1" lang="zh-CN" altLang="en-US" sz="2400" dirty="0"/>
              <a:t>被生成</a:t>
            </a:r>
            <a:r>
              <a:rPr kumimoji="1" lang="en-US" altLang="zh-CN" sz="2400" dirty="0"/>
              <a:t>, </a:t>
            </a:r>
            <a:r>
              <a:rPr kumimoji="1" lang="zh-CN" altLang="en-US" sz="2400" dirty="0"/>
              <a:t>这条路径为</a:t>
            </a:r>
            <a:r>
              <a:rPr kumimoji="1" lang="en-US" altLang="zh-CN" sz="2400" dirty="0"/>
              <a:t>(1), </a:t>
            </a:r>
            <a:r>
              <a:rPr kumimoji="1" lang="zh-CN" altLang="en-US" sz="2400" dirty="0"/>
              <a:t>即把皇后</a:t>
            </a:r>
            <a:r>
              <a:rPr kumimoji="1" lang="en-US" altLang="zh-CN" sz="2400" dirty="0"/>
              <a:t>1</a:t>
            </a:r>
            <a:r>
              <a:rPr kumimoji="1" lang="zh-CN" altLang="en-US" sz="2400" dirty="0"/>
              <a:t>放在第</a:t>
            </a:r>
            <a:r>
              <a:rPr kumimoji="1" lang="en-US" altLang="zh-CN" sz="2400" dirty="0"/>
              <a:t>1</a:t>
            </a:r>
            <a:r>
              <a:rPr kumimoji="1" lang="zh-CN" altLang="en-US" sz="2400" dirty="0"/>
              <a:t>列上。</a:t>
            </a:r>
            <a:endParaRPr kumimoji="1" lang="zh-CN" altLang="en-US" sz="2400" dirty="0"/>
          </a:p>
        </p:txBody>
      </p:sp>
      <p:sp>
        <p:nvSpPr>
          <p:cNvPr id="27654" name="Line 6"/>
          <p:cNvSpPr>
            <a:spLocks noChangeShapeType="1"/>
          </p:cNvSpPr>
          <p:nvPr/>
        </p:nvSpPr>
        <p:spPr bwMode="auto">
          <a:xfrm>
            <a:off x="2630274" y="4509120"/>
            <a:ext cx="1133822"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27656" name="Oval 8"/>
          <p:cNvSpPr>
            <a:spLocks noChangeArrowheads="1"/>
          </p:cNvSpPr>
          <p:nvPr/>
        </p:nvSpPr>
        <p:spPr bwMode="auto">
          <a:xfrm>
            <a:off x="8912424" y="3009900"/>
            <a:ext cx="457200" cy="419100"/>
          </a:xfrm>
          <a:prstGeom prst="ellipse">
            <a:avLst/>
          </a:prstGeom>
          <a:noFill/>
          <a:ln w="19050">
            <a:solidFill>
              <a:schemeClr val="tx1"/>
            </a:solidFill>
            <a:miter lim="800000"/>
          </a:ln>
          <a:effectLst/>
        </p:spPr>
        <p:txBody>
          <a:bodyPr wrap="none" anchor="ctr"/>
          <a:lstStyle/>
          <a:p>
            <a:pPr algn="ctr"/>
            <a:r>
              <a:rPr kumimoji="1" lang="en-US" altLang="zh-CN" sz="2000">
                <a:latin typeface="Arial" panose="020B0604020202020204" pitchFamily="34" charset="0"/>
                <a:cs typeface="Arial" panose="020B0604020202020204" pitchFamily="34" charset="0"/>
              </a:rPr>
              <a:t>1</a:t>
            </a:r>
            <a:endParaRPr kumimoji="1" lang="en-US" altLang="zh-CN" sz="2000">
              <a:latin typeface="Arial" panose="020B0604020202020204" pitchFamily="34" charset="0"/>
              <a:cs typeface="Arial" panose="020B0604020202020204" pitchFamily="34" charset="0"/>
            </a:endParaRPr>
          </a:p>
        </p:txBody>
      </p:sp>
      <p:grpSp>
        <p:nvGrpSpPr>
          <p:cNvPr id="27657" name="Group 9"/>
          <p:cNvGrpSpPr/>
          <p:nvPr/>
        </p:nvGrpSpPr>
        <p:grpSpPr bwMode="auto">
          <a:xfrm>
            <a:off x="6664524" y="4438650"/>
            <a:ext cx="1352550" cy="1104900"/>
            <a:chOff x="3876" y="1428"/>
            <a:chExt cx="852" cy="696"/>
          </a:xfrm>
          <a:noFill/>
        </p:grpSpPr>
        <p:sp>
          <p:nvSpPr>
            <p:cNvPr id="18499" name="Oval 10"/>
            <p:cNvSpPr>
              <a:spLocks noChangeArrowheads="1"/>
            </p:cNvSpPr>
            <p:nvPr/>
          </p:nvSpPr>
          <p:spPr bwMode="auto">
            <a:xfrm>
              <a:off x="3876" y="1860"/>
              <a:ext cx="288" cy="264"/>
            </a:xfrm>
            <a:prstGeom prst="ellips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3</a:t>
              </a:r>
              <a:endParaRPr kumimoji="1" lang="en-US" altLang="zh-CN" sz="2000">
                <a:latin typeface="Arial" panose="020B0604020202020204" pitchFamily="34" charset="0"/>
                <a:cs typeface="Arial" panose="020B0604020202020204" pitchFamily="34" charset="0"/>
              </a:endParaRPr>
            </a:p>
          </p:txBody>
        </p:sp>
        <p:sp>
          <p:nvSpPr>
            <p:cNvPr id="18500" name="Line 11"/>
            <p:cNvSpPr>
              <a:spLocks noChangeShapeType="1"/>
            </p:cNvSpPr>
            <p:nvPr/>
          </p:nvSpPr>
          <p:spPr bwMode="auto">
            <a:xfrm flipH="1">
              <a:off x="4044" y="1428"/>
              <a:ext cx="684" cy="432"/>
            </a:xfrm>
            <a:prstGeom prst="lin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8501" name="Text Box 12"/>
            <p:cNvSpPr txBox="1">
              <a:spLocks noChangeArrowheads="1"/>
            </p:cNvSpPr>
            <p:nvPr/>
          </p:nvSpPr>
          <p:spPr bwMode="auto">
            <a:xfrm>
              <a:off x="3876" y="1437"/>
              <a:ext cx="804"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2</a:t>
              </a:r>
              <a:r>
                <a:rPr lang="en-US" altLang="zh-CN" sz="2000" dirty="0">
                  <a:cs typeface="Arial" panose="020B0604020202020204" pitchFamily="34" charset="0"/>
                </a:rPr>
                <a:t>= 2</a:t>
              </a:r>
              <a:endParaRPr lang="en-US" altLang="zh-CN" sz="2000" dirty="0">
                <a:cs typeface="Arial" panose="020B0604020202020204" pitchFamily="34" charset="0"/>
              </a:endParaRPr>
            </a:p>
          </p:txBody>
        </p:sp>
      </p:grpSp>
      <p:grpSp>
        <p:nvGrpSpPr>
          <p:cNvPr id="27661" name="Group 13"/>
          <p:cNvGrpSpPr/>
          <p:nvPr/>
        </p:nvGrpSpPr>
        <p:grpSpPr bwMode="auto">
          <a:xfrm>
            <a:off x="7826574" y="3333750"/>
            <a:ext cx="1314450" cy="1104900"/>
            <a:chOff x="4608" y="732"/>
            <a:chExt cx="828" cy="696"/>
          </a:xfrm>
          <a:noFill/>
        </p:grpSpPr>
        <p:sp>
          <p:nvSpPr>
            <p:cNvPr id="18496" name="Oval 14"/>
            <p:cNvSpPr>
              <a:spLocks noChangeArrowheads="1"/>
            </p:cNvSpPr>
            <p:nvPr/>
          </p:nvSpPr>
          <p:spPr bwMode="auto">
            <a:xfrm>
              <a:off x="4608" y="1164"/>
              <a:ext cx="288" cy="264"/>
            </a:xfrm>
            <a:prstGeom prst="ellips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2</a:t>
              </a:r>
              <a:endParaRPr kumimoji="1" lang="en-US" altLang="zh-CN" sz="2000">
                <a:latin typeface="Arial" panose="020B0604020202020204" pitchFamily="34" charset="0"/>
                <a:cs typeface="Arial" panose="020B0604020202020204" pitchFamily="34" charset="0"/>
              </a:endParaRPr>
            </a:p>
          </p:txBody>
        </p:sp>
        <p:sp>
          <p:nvSpPr>
            <p:cNvPr id="18497" name="Line 15"/>
            <p:cNvSpPr>
              <a:spLocks noChangeShapeType="1"/>
            </p:cNvSpPr>
            <p:nvPr/>
          </p:nvSpPr>
          <p:spPr bwMode="auto">
            <a:xfrm flipH="1">
              <a:off x="4810" y="792"/>
              <a:ext cx="626" cy="372"/>
            </a:xfrm>
            <a:prstGeom prst="lin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8498" name="Text Box 16"/>
            <p:cNvSpPr txBox="1">
              <a:spLocks noChangeArrowheads="1"/>
            </p:cNvSpPr>
            <p:nvPr/>
          </p:nvSpPr>
          <p:spPr bwMode="auto">
            <a:xfrm>
              <a:off x="4722" y="732"/>
              <a:ext cx="504"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1</a:t>
              </a:r>
              <a:r>
                <a:rPr lang="en-US" altLang="zh-CN" sz="2000" dirty="0">
                  <a:cs typeface="Arial" panose="020B0604020202020204" pitchFamily="34" charset="0"/>
                </a:rPr>
                <a:t>=1</a:t>
              </a:r>
              <a:endParaRPr lang="en-US" altLang="zh-CN" sz="2000" dirty="0">
                <a:cs typeface="Arial" panose="020B0604020202020204" pitchFamily="34" charset="0"/>
              </a:endParaRPr>
            </a:p>
          </p:txBody>
        </p:sp>
      </p:grpSp>
      <p:sp>
        <p:nvSpPr>
          <p:cNvPr id="27665" name="Text Box 17"/>
          <p:cNvSpPr txBox="1">
            <a:spLocks noChangeArrowheads="1"/>
          </p:cNvSpPr>
          <p:nvPr/>
        </p:nvSpPr>
        <p:spPr bwMode="auto">
          <a:xfrm>
            <a:off x="6597849" y="5588977"/>
            <a:ext cx="666750" cy="338554"/>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pPr>
            <a:r>
              <a:rPr kumimoji="1" lang="en-US" altLang="zh-CN" sz="2000" b="1" dirty="0">
                <a:solidFill>
                  <a:srgbClr val="FF0000"/>
                </a:solidFill>
                <a:latin typeface="Times New Roman" panose="02020603050405020304" pitchFamily="18" charset="0"/>
              </a:rPr>
              <a:t>kill</a:t>
            </a:r>
            <a:endParaRPr kumimoji="1" lang="en-US" altLang="zh-CN" sz="2000" b="1" dirty="0">
              <a:solidFill>
                <a:srgbClr val="FF0000"/>
              </a:solidFill>
              <a:latin typeface="Times New Roman" panose="02020603050405020304" pitchFamily="18" charset="0"/>
            </a:endParaRPr>
          </a:p>
        </p:txBody>
      </p:sp>
      <p:graphicFrame>
        <p:nvGraphicFramePr>
          <p:cNvPr id="27666" name="Group 18"/>
          <p:cNvGraphicFramePr>
            <a:graphicFrameLocks noGrp="1"/>
          </p:cNvGraphicFramePr>
          <p:nvPr/>
        </p:nvGraphicFramePr>
        <p:xfrm>
          <a:off x="1234646" y="3789040"/>
          <a:ext cx="1395628" cy="1462968"/>
        </p:xfrm>
        <a:graphic>
          <a:graphicData uri="http://schemas.openxmlformats.org/drawingml/2006/table">
            <a:tbl>
              <a:tblPr/>
              <a:tblGrid>
                <a:gridCol w="348907"/>
                <a:gridCol w="348907"/>
                <a:gridCol w="348907"/>
                <a:gridCol w="348907"/>
              </a:tblGrid>
              <a:tr h="333853">
                <a:tc>
                  <a:txBody>
                    <a:bodyPr/>
                    <a:lstStyle/>
                    <a:p>
                      <a:pPr marL="0" marR="0" lvl="0" indent="0" algn="ctr"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1</a:t>
                      </a:r>
                      <a:endPar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333853">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333853">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333853">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r>
            </a:tbl>
          </a:graphicData>
        </a:graphic>
      </p:graphicFrame>
      <p:sp>
        <p:nvSpPr>
          <p:cNvPr id="27720" name="Text Box 72"/>
          <p:cNvSpPr txBox="1">
            <a:spLocks noChangeArrowheads="1"/>
          </p:cNvSpPr>
          <p:nvPr/>
        </p:nvSpPr>
        <p:spPr bwMode="auto">
          <a:xfrm>
            <a:off x="909118" y="2590800"/>
            <a:ext cx="7301431"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28600" indent="-228600" eaLnBrk="1" hangingPunct="1">
              <a:lnSpc>
                <a:spcPct val="110000"/>
              </a:lnSpc>
              <a:spcBef>
                <a:spcPct val="50000"/>
              </a:spcBef>
              <a:buClr>
                <a:srgbClr val="1E5293"/>
              </a:buClr>
              <a:buSzPct val="70000"/>
              <a:buFont typeface="Wingdings" panose="05000000000000000000" pitchFamily="2" charset="2"/>
              <a:buChar char="l"/>
            </a:pPr>
            <a:r>
              <a:rPr kumimoji="1" lang="zh-CN" altLang="en-US" sz="2400" dirty="0">
                <a:ea typeface="幼圆" panose="02010509060101010101" pitchFamily="49" charset="-122"/>
                <a:cs typeface="Arial" panose="020B0604020202020204" pitchFamily="34" charset="0"/>
              </a:rPr>
              <a:t>结点</a:t>
            </a:r>
            <a:r>
              <a:rPr kumimoji="1" lang="en-US" altLang="zh-CN" sz="2400" dirty="0">
                <a:ea typeface="幼圆" panose="02010509060101010101" pitchFamily="49" charset="-122"/>
                <a:cs typeface="Arial" panose="020B0604020202020204" pitchFamily="34" charset="0"/>
              </a:rPr>
              <a:t>2</a:t>
            </a:r>
            <a:r>
              <a:rPr kumimoji="1" lang="zh-CN" altLang="en-US" sz="2400" dirty="0">
                <a:ea typeface="幼圆" panose="02010509060101010101" pitchFamily="49" charset="-122"/>
                <a:cs typeface="Arial" panose="020B0604020202020204" pitchFamily="34" charset="0"/>
              </a:rPr>
              <a:t>变成</a:t>
            </a:r>
            <a:r>
              <a:rPr kumimoji="1" lang="en-US" altLang="zh-CN" sz="2400" dirty="0">
                <a:ea typeface="幼圆" panose="02010509060101010101" pitchFamily="49" charset="-122"/>
                <a:cs typeface="Arial" panose="020B0604020202020204" pitchFamily="34" charset="0"/>
              </a:rPr>
              <a:t>E-</a:t>
            </a:r>
            <a:r>
              <a:rPr kumimoji="1" lang="zh-CN" altLang="en-US" sz="2400" dirty="0">
                <a:ea typeface="幼圆" panose="02010509060101010101" pitchFamily="49" charset="-122"/>
                <a:cs typeface="Arial" panose="020B0604020202020204" pitchFamily="34" charset="0"/>
              </a:rPr>
              <a:t>结点</a:t>
            </a:r>
            <a:r>
              <a:rPr kumimoji="1" lang="en-US" altLang="zh-CN" sz="2400" dirty="0">
                <a:ea typeface="幼圆" panose="02010509060101010101" pitchFamily="49" charset="-122"/>
                <a:cs typeface="Arial" panose="020B0604020202020204" pitchFamily="34" charset="0"/>
              </a:rPr>
              <a:t>, </a:t>
            </a:r>
            <a:r>
              <a:rPr kumimoji="1" lang="zh-CN" altLang="en-US" sz="2400" dirty="0">
                <a:ea typeface="幼圆" panose="02010509060101010101" pitchFamily="49" charset="-122"/>
                <a:cs typeface="Arial" panose="020B0604020202020204" pitchFamily="34" charset="0"/>
              </a:rPr>
              <a:t>它再生成结点</a:t>
            </a:r>
            <a:r>
              <a:rPr kumimoji="1" lang="en-US" altLang="zh-CN" sz="2400" dirty="0">
                <a:ea typeface="幼圆" panose="02010509060101010101" pitchFamily="49" charset="-122"/>
                <a:cs typeface="Arial" panose="020B0604020202020204" pitchFamily="34" charset="0"/>
              </a:rPr>
              <a:t>3, </a:t>
            </a:r>
            <a:r>
              <a:rPr kumimoji="1" lang="zh-CN" altLang="en-US" sz="2400" dirty="0">
                <a:ea typeface="幼圆" panose="02010509060101010101" pitchFamily="49" charset="-122"/>
                <a:cs typeface="Arial" panose="020B0604020202020204" pitchFamily="34" charset="0"/>
              </a:rPr>
              <a:t>路径变为</a:t>
            </a:r>
            <a:r>
              <a:rPr kumimoji="1" lang="en-US" altLang="zh-CN" sz="2400" dirty="0">
                <a:ea typeface="幼圆" panose="02010509060101010101" pitchFamily="49" charset="-122"/>
                <a:cs typeface="Arial" panose="020B0604020202020204" pitchFamily="34" charset="0"/>
              </a:rPr>
              <a:t>(1, 2), </a:t>
            </a:r>
            <a:r>
              <a:rPr kumimoji="1" lang="zh-CN" altLang="en-US" sz="2400" dirty="0">
                <a:ea typeface="幼圆" panose="02010509060101010101" pitchFamily="49" charset="-122"/>
                <a:cs typeface="Arial" panose="020B0604020202020204" pitchFamily="34" charset="0"/>
              </a:rPr>
              <a:t>结点</a:t>
            </a:r>
            <a:r>
              <a:rPr kumimoji="1" lang="en-US" altLang="zh-CN" sz="2400" dirty="0">
                <a:ea typeface="幼圆" panose="02010509060101010101" pitchFamily="49" charset="-122"/>
                <a:cs typeface="Arial" panose="020B0604020202020204" pitchFamily="34" charset="0"/>
              </a:rPr>
              <a:t>3</a:t>
            </a:r>
            <a:r>
              <a:rPr kumimoji="1" lang="zh-CN" altLang="en-US" sz="2400" dirty="0">
                <a:ea typeface="幼圆" panose="02010509060101010101" pitchFamily="49" charset="-122"/>
                <a:cs typeface="Arial" panose="020B0604020202020204" pitchFamily="34" charset="0"/>
              </a:rPr>
              <a:t>被杀死</a:t>
            </a:r>
            <a:r>
              <a:rPr kumimoji="1" lang="en-US" altLang="zh-CN" sz="2400" dirty="0">
                <a:ea typeface="幼圆" panose="02010509060101010101" pitchFamily="49" charset="-122"/>
                <a:cs typeface="Arial" panose="020B0604020202020204" pitchFamily="34" charset="0"/>
              </a:rPr>
              <a:t>, </a:t>
            </a:r>
            <a:r>
              <a:rPr kumimoji="1" lang="zh-CN" altLang="en-US" sz="2400" dirty="0">
                <a:ea typeface="幼圆" panose="02010509060101010101" pitchFamily="49" charset="-122"/>
                <a:cs typeface="Arial" panose="020B0604020202020204" pitchFamily="34" charset="0"/>
              </a:rPr>
              <a:t>此时回溯。</a:t>
            </a:r>
            <a:endParaRPr kumimoji="1" lang="zh-CN" altLang="en-US" sz="2400" dirty="0">
              <a:ea typeface="幼圆" panose="02010509060101010101" pitchFamily="49" charset="-122"/>
              <a:cs typeface="Arial" panose="020B0604020202020204" pitchFamily="34" charset="0"/>
            </a:endParaRPr>
          </a:p>
        </p:txBody>
      </p:sp>
      <p:graphicFrame>
        <p:nvGraphicFramePr>
          <p:cNvPr id="18" name="Group 18"/>
          <p:cNvGraphicFramePr>
            <a:graphicFrameLocks noGrp="1"/>
          </p:cNvGraphicFramePr>
          <p:nvPr/>
        </p:nvGraphicFramePr>
        <p:xfrm>
          <a:off x="3778042" y="3789040"/>
          <a:ext cx="1381684" cy="1462968"/>
        </p:xfrm>
        <a:graphic>
          <a:graphicData uri="http://schemas.openxmlformats.org/drawingml/2006/table">
            <a:tbl>
              <a:tblPr/>
              <a:tblGrid>
                <a:gridCol w="345421"/>
                <a:gridCol w="345421"/>
                <a:gridCol w="345421"/>
                <a:gridCol w="345421"/>
              </a:tblGrid>
              <a:tr h="333486">
                <a:tc>
                  <a:txBody>
                    <a:bodyPr/>
                    <a:lstStyle/>
                    <a:p>
                      <a:pPr marL="0" marR="0" lvl="0" indent="0" algn="ctr"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1</a:t>
                      </a:r>
                      <a:endPar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333486">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dirty="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rPr>
                        <a:t>2</a:t>
                      </a:r>
                      <a:endParaRPr kumimoji="0" lang="zh-CN" altLang="zh-CN" sz="2000" b="0" i="0" u="none" strike="noStrike" cap="none" normalizeH="0" baseline="0" dirty="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333486">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333486">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anose="05000000000000000000" pitchFamily="2" charset="2"/>
                        <a:buNone/>
                      </a:pPr>
                      <a:endParaRPr kumimoji="0" lang="zh-CN"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711" marB="4571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r>
            </a:tbl>
          </a:graphicData>
        </a:graphic>
      </p:graphicFrame>
      <p:sp>
        <p:nvSpPr>
          <p:cNvPr id="19" name="灯片编号占位符 3"/>
          <p:cNvSpPr>
            <a:spLocks noGrp="1"/>
          </p:cNvSpPr>
          <p:nvPr>
            <p:ph type="sldNum" sz="quarter" idx="12"/>
          </p:nvPr>
        </p:nvSpPr>
        <p:spPr>
          <a:xfrm>
            <a:off x="8610600" y="6356350"/>
            <a:ext cx="2743200" cy="365125"/>
          </a:xfrm>
        </p:spPr>
        <p:txBody>
          <a:bodyPr/>
          <a:lstStyle/>
          <a:p>
            <a:pPr>
              <a:defRPr/>
            </a:pPr>
            <a:fld id="{D04713B0-7EE7-420A-BB22-6F99F562E080}"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6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27661"/>
                                        </p:tgtEl>
                                        <p:attrNameLst>
                                          <p:attrName>style.visibility</p:attrName>
                                        </p:attrNameLst>
                                      </p:cBhvr>
                                      <p:to>
                                        <p:strVal val="visible"/>
                                      </p:to>
                                    </p:set>
                                    <p:animEffect transition="in" filter="wipe(up)">
                                      <p:cBhvr>
                                        <p:cTn id="11" dur="500"/>
                                        <p:tgtEl>
                                          <p:spTgt spid="2766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499"/>
                                          </p:stCondLst>
                                        </p:cTn>
                                        <p:tgtEl>
                                          <p:spTgt spid="2766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772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27657"/>
                                        </p:tgtEl>
                                        <p:attrNameLst>
                                          <p:attrName>style.visibility</p:attrName>
                                        </p:attrNameLst>
                                      </p:cBhvr>
                                      <p:to>
                                        <p:strVal val="visible"/>
                                      </p:to>
                                    </p:set>
                                    <p:animEffect transition="in" filter="wipe(up)">
                                      <p:cBhvr>
                                        <p:cTn id="24" dur="500"/>
                                        <p:tgtEl>
                                          <p:spTgt spid="2765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7654"/>
                                        </p:tgtEl>
                                        <p:attrNameLst>
                                          <p:attrName>style.visibility</p:attrName>
                                        </p:attrNameLst>
                                      </p:cBhvr>
                                      <p:to>
                                        <p:strVal val="visible"/>
                                      </p:to>
                                    </p:set>
                                    <p:animEffect transition="in" filter="wipe(left)">
                                      <p:cBhvr>
                                        <p:cTn id="29" dur="500"/>
                                        <p:tgtEl>
                                          <p:spTgt spid="27654"/>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2766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499"/>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4" grpId="0" animBg="1"/>
      <p:bldP spid="27656" grpId="0" animBg="1" autoUpdateAnimBg="0"/>
      <p:bldP spid="27665" grpId="0" autoUpdateAnimBg="0"/>
      <p:bldP spid="277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spcBef>
                <a:spcPts val="0"/>
              </a:spcBef>
            </a:pPr>
            <a:r>
              <a:rPr lang="en-US" altLang="zh-CN" dirty="0" smtClean="0"/>
              <a:t>7.1 </a:t>
            </a:r>
            <a:r>
              <a:rPr lang="zh-CN" altLang="en-US" dirty="0"/>
              <a:t>回溯的一般方法</a:t>
            </a:r>
            <a:endParaRPr lang="zh-CN" altLang="en-US" dirty="0"/>
          </a:p>
        </p:txBody>
      </p:sp>
      <p:sp>
        <p:nvSpPr>
          <p:cNvPr id="5123" name="Rectangle 3"/>
          <p:cNvSpPr>
            <a:spLocks noGrp="1" noChangeArrowheads="1"/>
          </p:cNvSpPr>
          <p:nvPr>
            <p:ph type="body" idx="1"/>
          </p:nvPr>
        </p:nvSpPr>
        <p:spPr>
          <a:xfrm>
            <a:off x="911424" y="1678666"/>
            <a:ext cx="10515600" cy="4351338"/>
          </a:xfrm>
        </p:spPr>
        <p:txBody>
          <a:bodyPr/>
          <a:lstStyle/>
          <a:p>
            <a:pPr>
              <a:spcBef>
                <a:spcPts val="0"/>
              </a:spcBef>
            </a:pPr>
            <a:r>
              <a:rPr lang="zh-CN" altLang="en-US" dirty="0"/>
              <a:t>方法适用的问题</a:t>
            </a:r>
            <a:r>
              <a:rPr lang="zh-CN" altLang="en-US" dirty="0" smtClean="0"/>
              <a:t>特点</a:t>
            </a:r>
            <a:endParaRPr lang="en-US" altLang="zh-CN" dirty="0" smtClean="0"/>
          </a:p>
          <a:p>
            <a:pPr>
              <a:spcBef>
                <a:spcPts val="0"/>
              </a:spcBef>
            </a:pPr>
            <a:r>
              <a:rPr lang="zh-CN" altLang="en-US" dirty="0"/>
              <a:t>多米诺性质</a:t>
            </a:r>
            <a:endParaRPr lang="en-US" altLang="zh-CN" dirty="0"/>
          </a:p>
          <a:p>
            <a:pPr>
              <a:spcBef>
                <a:spcPts val="0"/>
              </a:spcBef>
            </a:pPr>
            <a:r>
              <a:rPr lang="zh-CN" altLang="en-US" dirty="0" smtClean="0"/>
              <a:t>解</a:t>
            </a:r>
            <a:r>
              <a:rPr lang="zh-CN" altLang="en-US" dirty="0"/>
              <a:t>空间</a:t>
            </a:r>
            <a:r>
              <a:rPr lang="zh-CN" altLang="en-US" dirty="0" smtClean="0"/>
              <a:t>树</a:t>
            </a:r>
            <a:endParaRPr lang="en-US" altLang="zh-CN" dirty="0"/>
          </a:p>
          <a:p>
            <a:pPr>
              <a:spcBef>
                <a:spcPts val="0"/>
              </a:spcBef>
            </a:pPr>
            <a:r>
              <a:rPr kumimoji="1" lang="zh-CN" altLang="en-US" dirty="0" smtClean="0"/>
              <a:t>解空间树的例子</a:t>
            </a:r>
            <a:endParaRPr kumimoji="1" lang="en-US" altLang="zh-CN" dirty="0" smtClean="0"/>
          </a:p>
          <a:p>
            <a:pPr>
              <a:spcBef>
                <a:spcPts val="0"/>
              </a:spcBef>
            </a:pPr>
            <a:r>
              <a:rPr lang="zh-CN" altLang="en-US" dirty="0" smtClean="0"/>
              <a:t>动态树中的结点</a:t>
            </a:r>
            <a:endParaRPr kumimoji="1" lang="en-US" altLang="zh-CN" dirty="0" smtClean="0"/>
          </a:p>
          <a:p>
            <a:pPr>
              <a:spcBef>
                <a:spcPts val="0"/>
              </a:spcBef>
            </a:pPr>
            <a:r>
              <a:rPr kumimoji="1" lang="zh-CN" altLang="en-US" dirty="0" smtClean="0"/>
              <a:t>问题</a:t>
            </a:r>
            <a:r>
              <a:rPr kumimoji="1" lang="zh-CN" altLang="en-US" dirty="0"/>
              <a:t>状态的</a:t>
            </a:r>
            <a:r>
              <a:rPr kumimoji="1" lang="zh-CN" altLang="en-US" dirty="0" smtClean="0"/>
              <a:t>生成</a:t>
            </a:r>
            <a:endParaRPr kumimoji="1" lang="en-US" altLang="zh-CN" dirty="0" smtClean="0"/>
          </a:p>
          <a:p>
            <a:pPr>
              <a:spcBef>
                <a:spcPts val="0"/>
              </a:spcBef>
            </a:pPr>
            <a:r>
              <a:rPr kumimoji="1" lang="zh-CN" altLang="en-US" dirty="0" smtClean="0"/>
              <a:t>回溯法的设计思想</a:t>
            </a:r>
            <a:endParaRPr kumimoji="1" lang="en-US" altLang="zh-CN" dirty="0"/>
          </a:p>
          <a:p>
            <a:pPr>
              <a:spcBef>
                <a:spcPts val="0"/>
              </a:spcBef>
            </a:pPr>
            <a:r>
              <a:rPr lang="zh-CN" altLang="en-US" dirty="0" smtClean="0"/>
              <a:t>回溯</a:t>
            </a:r>
            <a:r>
              <a:rPr lang="zh-CN" altLang="en-US" dirty="0"/>
              <a:t>法的非递归算法</a:t>
            </a:r>
            <a:r>
              <a:rPr lang="zh-CN" altLang="en-US" dirty="0" smtClean="0"/>
              <a:t>描述</a:t>
            </a:r>
            <a:endParaRPr lang="en-US" altLang="zh-CN" dirty="0" smtClean="0"/>
          </a:p>
          <a:p>
            <a:pPr>
              <a:spcBef>
                <a:spcPts val="0"/>
              </a:spcBef>
            </a:pPr>
            <a:r>
              <a:rPr lang="zh-CN" altLang="en-US" dirty="0" smtClean="0"/>
              <a:t>回溯</a:t>
            </a:r>
            <a:r>
              <a:rPr lang="zh-CN" altLang="en-US" dirty="0"/>
              <a:t>法的递归算法描述</a:t>
            </a:r>
            <a:endParaRPr kumimoji="1" lang="en-US" altLang="zh-C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6" name="Group 4"/>
          <p:cNvGrpSpPr/>
          <p:nvPr/>
        </p:nvGrpSpPr>
        <p:grpSpPr bwMode="auto">
          <a:xfrm>
            <a:off x="7653898" y="2965640"/>
            <a:ext cx="1001537" cy="1062608"/>
            <a:chOff x="4584" y="1386"/>
            <a:chExt cx="699" cy="726"/>
          </a:xfrm>
          <a:noFill/>
        </p:grpSpPr>
        <p:sp>
          <p:nvSpPr>
            <p:cNvPr id="19595" name="Oval 5"/>
            <p:cNvSpPr>
              <a:spLocks noChangeArrowheads="1"/>
            </p:cNvSpPr>
            <p:nvPr/>
          </p:nvSpPr>
          <p:spPr bwMode="auto">
            <a:xfrm>
              <a:off x="4584" y="1848"/>
              <a:ext cx="288" cy="264"/>
            </a:xfrm>
            <a:prstGeom prst="ellips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8</a:t>
              </a:r>
              <a:endParaRPr kumimoji="1" lang="en-US" altLang="zh-CN" sz="2000">
                <a:latin typeface="Arial" panose="020B0604020202020204" pitchFamily="34" charset="0"/>
                <a:cs typeface="Arial" panose="020B0604020202020204" pitchFamily="34" charset="0"/>
              </a:endParaRPr>
            </a:p>
          </p:txBody>
        </p:sp>
        <p:sp>
          <p:nvSpPr>
            <p:cNvPr id="19596" name="Line 6"/>
            <p:cNvSpPr>
              <a:spLocks noChangeShapeType="1"/>
            </p:cNvSpPr>
            <p:nvPr/>
          </p:nvSpPr>
          <p:spPr bwMode="auto">
            <a:xfrm>
              <a:off x="4740" y="1440"/>
              <a:ext cx="0" cy="406"/>
            </a:xfrm>
            <a:prstGeom prst="lin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9597" name="Text Box 7"/>
            <p:cNvSpPr txBox="1">
              <a:spLocks noChangeArrowheads="1"/>
            </p:cNvSpPr>
            <p:nvPr/>
          </p:nvSpPr>
          <p:spPr bwMode="auto">
            <a:xfrm>
              <a:off x="4743" y="1386"/>
              <a:ext cx="540" cy="243"/>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2</a:t>
              </a:r>
              <a:r>
                <a:rPr lang="en-US" altLang="zh-CN" sz="2000" dirty="0">
                  <a:cs typeface="Arial" panose="020B0604020202020204" pitchFamily="34" charset="0"/>
                </a:rPr>
                <a:t>= 3</a:t>
              </a:r>
              <a:endParaRPr lang="en-US" altLang="zh-CN" sz="2000" dirty="0">
                <a:cs typeface="Arial" panose="020B0604020202020204" pitchFamily="34" charset="0"/>
              </a:endParaRPr>
            </a:p>
          </p:txBody>
        </p:sp>
      </p:grpSp>
      <p:sp>
        <p:nvSpPr>
          <p:cNvPr id="19459" name="Text Box 8"/>
          <p:cNvSpPr txBox="1">
            <a:spLocks noChangeArrowheads="1"/>
          </p:cNvSpPr>
          <p:nvPr/>
        </p:nvSpPr>
        <p:spPr bwMode="auto">
          <a:xfrm>
            <a:off x="623392" y="633432"/>
            <a:ext cx="10441160"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28600" indent="-228600" eaLnBrk="1" hangingPunct="1">
              <a:lnSpc>
                <a:spcPct val="110000"/>
              </a:lnSpc>
              <a:spcBef>
                <a:spcPct val="50000"/>
              </a:spcBef>
              <a:buClr>
                <a:srgbClr val="1E5293"/>
              </a:buClr>
              <a:buSzPct val="70000"/>
              <a:buFont typeface="Wingdings" panose="05000000000000000000" pitchFamily="2" charset="2"/>
              <a:buChar char="l"/>
            </a:pPr>
            <a:r>
              <a:rPr kumimoji="1" lang="zh-CN" altLang="en-US" sz="2400" dirty="0">
                <a:ea typeface="幼圆" panose="02010509060101010101" pitchFamily="49" charset="-122"/>
                <a:cs typeface="Arial" panose="020B0604020202020204" pitchFamily="34" charset="0"/>
              </a:rPr>
              <a:t>回溯到结点</a:t>
            </a:r>
            <a:r>
              <a:rPr kumimoji="1" lang="en-US" altLang="zh-CN" sz="2400" dirty="0">
                <a:ea typeface="幼圆" panose="02010509060101010101" pitchFamily="49" charset="-122"/>
                <a:cs typeface="Arial" panose="020B0604020202020204" pitchFamily="34" charset="0"/>
              </a:rPr>
              <a:t>2</a:t>
            </a:r>
            <a:r>
              <a:rPr kumimoji="1" lang="zh-CN" altLang="en-US" sz="2400" dirty="0">
                <a:ea typeface="幼圆" panose="02010509060101010101" pitchFamily="49" charset="-122"/>
                <a:cs typeface="Arial" panose="020B0604020202020204" pitchFamily="34" charset="0"/>
              </a:rPr>
              <a:t>生成结点</a:t>
            </a:r>
            <a:r>
              <a:rPr kumimoji="1" lang="en-US" altLang="zh-CN" sz="2400" dirty="0">
                <a:ea typeface="幼圆" panose="02010509060101010101" pitchFamily="49" charset="-122"/>
                <a:cs typeface="Arial" panose="020B0604020202020204" pitchFamily="34" charset="0"/>
              </a:rPr>
              <a:t>8, </a:t>
            </a:r>
            <a:r>
              <a:rPr kumimoji="1" lang="zh-CN" altLang="en-US" sz="2400" dirty="0">
                <a:ea typeface="幼圆" panose="02010509060101010101" pitchFamily="49" charset="-122"/>
                <a:cs typeface="Arial" panose="020B0604020202020204" pitchFamily="34" charset="0"/>
              </a:rPr>
              <a:t>路径变为</a:t>
            </a:r>
            <a:r>
              <a:rPr kumimoji="1" lang="en-US" altLang="zh-CN" sz="2400" dirty="0">
                <a:ea typeface="幼圆" panose="02010509060101010101" pitchFamily="49" charset="-122"/>
                <a:cs typeface="Arial" panose="020B0604020202020204" pitchFamily="34" charset="0"/>
              </a:rPr>
              <a:t>(1, 3), </a:t>
            </a:r>
            <a:r>
              <a:rPr kumimoji="1" lang="zh-CN" altLang="en-US" sz="2400" dirty="0">
                <a:ea typeface="幼圆" panose="02010509060101010101" pitchFamily="49" charset="-122"/>
                <a:cs typeface="Arial" panose="020B0604020202020204" pitchFamily="34" charset="0"/>
              </a:rPr>
              <a:t>则结点</a:t>
            </a:r>
            <a:r>
              <a:rPr kumimoji="1" lang="en-US" altLang="zh-CN" sz="2400" dirty="0">
                <a:ea typeface="幼圆" panose="02010509060101010101" pitchFamily="49" charset="-122"/>
                <a:cs typeface="Arial" panose="020B0604020202020204" pitchFamily="34" charset="0"/>
              </a:rPr>
              <a:t>8</a:t>
            </a:r>
            <a:r>
              <a:rPr kumimoji="1" lang="zh-CN" altLang="en-US" sz="2400" dirty="0">
                <a:ea typeface="幼圆" panose="02010509060101010101" pitchFamily="49" charset="-122"/>
                <a:cs typeface="Arial" panose="020B0604020202020204" pitchFamily="34" charset="0"/>
              </a:rPr>
              <a:t>成为</a:t>
            </a:r>
            <a:r>
              <a:rPr kumimoji="1" lang="en-US" altLang="zh-CN" sz="2400" dirty="0">
                <a:ea typeface="幼圆" panose="02010509060101010101" pitchFamily="49" charset="-122"/>
                <a:cs typeface="Arial" panose="020B0604020202020204" pitchFamily="34" charset="0"/>
              </a:rPr>
              <a:t>E-</a:t>
            </a:r>
            <a:r>
              <a:rPr kumimoji="1" lang="zh-CN" altLang="en-US" sz="2400" dirty="0">
                <a:ea typeface="幼圆" panose="02010509060101010101" pitchFamily="49" charset="-122"/>
                <a:cs typeface="Arial" panose="020B0604020202020204" pitchFamily="34" charset="0"/>
              </a:rPr>
              <a:t>结点</a:t>
            </a:r>
            <a:r>
              <a:rPr kumimoji="1" lang="en-US" altLang="zh-CN" sz="2400" dirty="0">
                <a:ea typeface="幼圆" panose="02010509060101010101" pitchFamily="49" charset="-122"/>
                <a:cs typeface="Arial" panose="020B0604020202020204" pitchFamily="34" charset="0"/>
              </a:rPr>
              <a:t>, </a:t>
            </a:r>
            <a:r>
              <a:rPr kumimoji="1" lang="zh-CN" altLang="en-US" sz="2400" dirty="0">
                <a:ea typeface="幼圆" panose="02010509060101010101" pitchFamily="49" charset="-122"/>
                <a:cs typeface="Arial" panose="020B0604020202020204" pitchFamily="34" charset="0"/>
              </a:rPr>
              <a:t>它生成结点</a:t>
            </a:r>
            <a:r>
              <a:rPr kumimoji="1" lang="en-US" altLang="zh-CN" sz="2400" dirty="0">
                <a:ea typeface="幼圆" panose="02010509060101010101" pitchFamily="49" charset="-122"/>
                <a:cs typeface="Arial" panose="020B0604020202020204" pitchFamily="34" charset="0"/>
              </a:rPr>
              <a:t>9</a:t>
            </a:r>
            <a:r>
              <a:rPr kumimoji="1" lang="zh-CN" altLang="en-US" sz="2400" dirty="0">
                <a:ea typeface="幼圆" panose="02010509060101010101" pitchFamily="49" charset="-122"/>
                <a:cs typeface="Arial" panose="020B0604020202020204" pitchFamily="34" charset="0"/>
              </a:rPr>
              <a:t>和结点</a:t>
            </a:r>
            <a:r>
              <a:rPr kumimoji="1" lang="en-US" altLang="zh-CN" sz="2400" dirty="0">
                <a:ea typeface="幼圆" panose="02010509060101010101" pitchFamily="49" charset="-122"/>
                <a:cs typeface="Arial" panose="020B0604020202020204" pitchFamily="34" charset="0"/>
              </a:rPr>
              <a:t>11</a:t>
            </a:r>
            <a:r>
              <a:rPr kumimoji="1" lang="zh-CN" altLang="en-US" sz="2400" dirty="0">
                <a:ea typeface="幼圆" panose="02010509060101010101" pitchFamily="49" charset="-122"/>
                <a:cs typeface="Arial" panose="020B0604020202020204" pitchFamily="34" charset="0"/>
              </a:rPr>
              <a:t>都会被杀死</a:t>
            </a:r>
            <a:r>
              <a:rPr kumimoji="1" lang="en-US" altLang="zh-CN" sz="2400" dirty="0">
                <a:ea typeface="幼圆" panose="02010509060101010101" pitchFamily="49" charset="-122"/>
                <a:cs typeface="Arial" panose="020B0604020202020204" pitchFamily="34" charset="0"/>
              </a:rPr>
              <a:t>, </a:t>
            </a:r>
            <a:r>
              <a:rPr kumimoji="1" lang="zh-CN" altLang="en-US" sz="2400" dirty="0">
                <a:ea typeface="幼圆" panose="02010509060101010101" pitchFamily="49" charset="-122"/>
                <a:cs typeface="Arial" panose="020B0604020202020204" pitchFamily="34" charset="0"/>
              </a:rPr>
              <a:t>所以结点</a:t>
            </a:r>
            <a:r>
              <a:rPr kumimoji="1" lang="en-US" altLang="zh-CN" sz="2400" dirty="0">
                <a:ea typeface="幼圆" panose="02010509060101010101" pitchFamily="49" charset="-122"/>
                <a:cs typeface="Arial" panose="020B0604020202020204" pitchFamily="34" charset="0"/>
              </a:rPr>
              <a:t>8</a:t>
            </a:r>
            <a:r>
              <a:rPr kumimoji="1" lang="zh-CN" altLang="en-US" sz="2400" dirty="0">
                <a:ea typeface="幼圆" panose="02010509060101010101" pitchFamily="49" charset="-122"/>
                <a:cs typeface="Arial" panose="020B0604020202020204" pitchFamily="34" charset="0"/>
              </a:rPr>
              <a:t>也被杀死</a:t>
            </a:r>
            <a:r>
              <a:rPr kumimoji="1" lang="en-US" altLang="zh-CN" sz="2400" dirty="0">
                <a:ea typeface="幼圆" panose="02010509060101010101" pitchFamily="49" charset="-122"/>
                <a:cs typeface="Arial" panose="020B0604020202020204" pitchFamily="34" charset="0"/>
              </a:rPr>
              <a:t>, </a:t>
            </a:r>
            <a:r>
              <a:rPr kumimoji="1" lang="zh-CN" altLang="en-US" sz="2400" dirty="0">
                <a:ea typeface="幼圆" panose="02010509060101010101" pitchFamily="49" charset="-122"/>
                <a:cs typeface="Arial" panose="020B0604020202020204" pitchFamily="34" charset="0"/>
              </a:rPr>
              <a:t>应回溯。</a:t>
            </a:r>
            <a:endParaRPr kumimoji="1" lang="zh-CN" altLang="en-US" sz="2400" dirty="0">
              <a:ea typeface="幼圆" panose="02010509060101010101" pitchFamily="49" charset="-122"/>
              <a:cs typeface="Arial" panose="020B0604020202020204" pitchFamily="34" charset="0"/>
            </a:endParaRPr>
          </a:p>
        </p:txBody>
      </p:sp>
      <p:grpSp>
        <p:nvGrpSpPr>
          <p:cNvPr id="19460" name="Group 9"/>
          <p:cNvGrpSpPr/>
          <p:nvPr/>
        </p:nvGrpSpPr>
        <p:grpSpPr bwMode="auto">
          <a:xfrm>
            <a:off x="6528048" y="1772816"/>
            <a:ext cx="2536082" cy="2604486"/>
            <a:chOff x="3810" y="528"/>
            <a:chExt cx="1770" cy="1843"/>
          </a:xfrm>
          <a:noFill/>
        </p:grpSpPr>
        <p:sp>
          <p:nvSpPr>
            <p:cNvPr id="19585" name="Oval 10"/>
            <p:cNvSpPr>
              <a:spLocks noChangeArrowheads="1"/>
            </p:cNvSpPr>
            <p:nvPr/>
          </p:nvSpPr>
          <p:spPr bwMode="auto">
            <a:xfrm>
              <a:off x="5292" y="528"/>
              <a:ext cx="288" cy="264"/>
            </a:xfrm>
            <a:prstGeom prst="ellips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a:t>
              </a:r>
              <a:endParaRPr kumimoji="1" lang="en-US" altLang="zh-CN" sz="2000">
                <a:latin typeface="Arial" panose="020B0604020202020204" pitchFamily="34" charset="0"/>
                <a:cs typeface="Arial" panose="020B0604020202020204" pitchFamily="34" charset="0"/>
              </a:endParaRPr>
            </a:p>
          </p:txBody>
        </p:sp>
        <p:grpSp>
          <p:nvGrpSpPr>
            <p:cNvPr id="19586" name="Group 11"/>
            <p:cNvGrpSpPr/>
            <p:nvPr/>
          </p:nvGrpSpPr>
          <p:grpSpPr bwMode="auto">
            <a:xfrm>
              <a:off x="3858" y="1382"/>
              <a:ext cx="870" cy="742"/>
              <a:chOff x="3858" y="1382"/>
              <a:chExt cx="870" cy="742"/>
            </a:xfrm>
            <a:grpFill/>
          </p:grpSpPr>
          <p:sp>
            <p:nvSpPr>
              <p:cNvPr id="19592" name="Oval 12"/>
              <p:cNvSpPr>
                <a:spLocks noChangeArrowheads="1"/>
              </p:cNvSpPr>
              <p:nvPr/>
            </p:nvSpPr>
            <p:spPr bwMode="auto">
              <a:xfrm>
                <a:off x="3876" y="1860"/>
                <a:ext cx="288" cy="264"/>
              </a:xfrm>
              <a:prstGeom prst="ellips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3</a:t>
                </a:r>
                <a:endParaRPr kumimoji="1" lang="en-US" altLang="zh-CN" sz="2000">
                  <a:latin typeface="Arial" panose="020B0604020202020204" pitchFamily="34" charset="0"/>
                  <a:cs typeface="Arial" panose="020B0604020202020204" pitchFamily="34" charset="0"/>
                </a:endParaRPr>
              </a:p>
            </p:txBody>
          </p:sp>
          <p:sp>
            <p:nvSpPr>
              <p:cNvPr id="19593" name="Line 13"/>
              <p:cNvSpPr>
                <a:spLocks noChangeShapeType="1"/>
              </p:cNvSpPr>
              <p:nvPr/>
            </p:nvSpPr>
            <p:spPr bwMode="auto">
              <a:xfrm flipH="1">
                <a:off x="4044" y="1437"/>
                <a:ext cx="684" cy="423"/>
              </a:xfrm>
              <a:prstGeom prst="lin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9594" name="Text Box 14"/>
              <p:cNvSpPr txBox="1">
                <a:spLocks noChangeArrowheads="1"/>
              </p:cNvSpPr>
              <p:nvPr/>
            </p:nvSpPr>
            <p:spPr bwMode="auto">
              <a:xfrm>
                <a:off x="3858" y="1382"/>
                <a:ext cx="708" cy="283"/>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2</a:t>
                </a:r>
                <a:r>
                  <a:rPr lang="en-US" altLang="zh-CN" sz="2000" dirty="0">
                    <a:cs typeface="Arial" panose="020B0604020202020204" pitchFamily="34" charset="0"/>
                  </a:rPr>
                  <a:t>= 2</a:t>
                </a:r>
                <a:endParaRPr lang="en-US" altLang="zh-CN" sz="2000" dirty="0">
                  <a:cs typeface="Arial" panose="020B0604020202020204" pitchFamily="34" charset="0"/>
                </a:endParaRPr>
              </a:p>
            </p:txBody>
          </p:sp>
        </p:grpSp>
        <p:grpSp>
          <p:nvGrpSpPr>
            <p:cNvPr id="19587" name="Group 15"/>
            <p:cNvGrpSpPr/>
            <p:nvPr/>
          </p:nvGrpSpPr>
          <p:grpSpPr bwMode="auto">
            <a:xfrm>
              <a:off x="4608" y="732"/>
              <a:ext cx="828" cy="696"/>
              <a:chOff x="4608" y="732"/>
              <a:chExt cx="828" cy="696"/>
            </a:xfrm>
            <a:grpFill/>
          </p:grpSpPr>
          <p:sp>
            <p:nvSpPr>
              <p:cNvPr id="19589" name="Oval 16"/>
              <p:cNvSpPr>
                <a:spLocks noChangeArrowheads="1"/>
              </p:cNvSpPr>
              <p:nvPr/>
            </p:nvSpPr>
            <p:spPr bwMode="auto">
              <a:xfrm>
                <a:off x="4608" y="1164"/>
                <a:ext cx="288" cy="264"/>
              </a:xfrm>
              <a:prstGeom prst="ellips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latin typeface="Arial" panose="020B0604020202020204" pitchFamily="34" charset="0"/>
                    <a:cs typeface="Arial" panose="020B0604020202020204" pitchFamily="34" charset="0"/>
                  </a:rPr>
                  <a:t>2</a:t>
                </a:r>
                <a:endParaRPr kumimoji="1" lang="en-US" altLang="zh-CN" sz="2000" dirty="0">
                  <a:latin typeface="Arial" panose="020B0604020202020204" pitchFamily="34" charset="0"/>
                  <a:cs typeface="Arial" panose="020B0604020202020204" pitchFamily="34" charset="0"/>
                </a:endParaRPr>
              </a:p>
            </p:txBody>
          </p:sp>
          <p:sp>
            <p:nvSpPr>
              <p:cNvPr id="19590" name="Line 17"/>
              <p:cNvSpPr>
                <a:spLocks noChangeShapeType="1"/>
              </p:cNvSpPr>
              <p:nvPr/>
            </p:nvSpPr>
            <p:spPr bwMode="auto">
              <a:xfrm flipH="1">
                <a:off x="4764" y="792"/>
                <a:ext cx="672" cy="372"/>
              </a:xfrm>
              <a:prstGeom prst="lin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9591" name="Text Box 18"/>
              <p:cNvSpPr txBox="1">
                <a:spLocks noChangeArrowheads="1"/>
              </p:cNvSpPr>
              <p:nvPr/>
            </p:nvSpPr>
            <p:spPr bwMode="auto">
              <a:xfrm>
                <a:off x="4728" y="732"/>
                <a:ext cx="504" cy="283"/>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1</a:t>
                </a:r>
                <a:r>
                  <a:rPr lang="en-US" altLang="zh-CN" sz="2000" dirty="0">
                    <a:cs typeface="Arial" panose="020B0604020202020204" pitchFamily="34" charset="0"/>
                  </a:rPr>
                  <a:t>=1</a:t>
                </a:r>
                <a:endParaRPr lang="en-US" altLang="zh-CN" sz="2000" dirty="0">
                  <a:cs typeface="Arial" panose="020B0604020202020204" pitchFamily="34" charset="0"/>
                </a:endParaRPr>
              </a:p>
            </p:txBody>
          </p:sp>
        </p:grpSp>
        <p:sp>
          <p:nvSpPr>
            <p:cNvPr id="19588" name="Text Box 19"/>
            <p:cNvSpPr txBox="1">
              <a:spLocks noChangeArrowheads="1"/>
            </p:cNvSpPr>
            <p:nvPr/>
          </p:nvSpPr>
          <p:spPr bwMode="auto">
            <a:xfrm>
              <a:off x="3810" y="2158"/>
              <a:ext cx="420" cy="213"/>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pPr>
              <a:r>
                <a:rPr kumimoji="1" lang="en-US" altLang="zh-CN" sz="2000" dirty="0">
                  <a:solidFill>
                    <a:srgbClr val="FF0000"/>
                  </a:solidFill>
                  <a:cs typeface="Arial" panose="020B0604020202020204" pitchFamily="34" charset="0"/>
                </a:rPr>
                <a:t>kill</a:t>
              </a:r>
              <a:endParaRPr kumimoji="1" lang="en-US" altLang="zh-CN" sz="2000" dirty="0">
                <a:solidFill>
                  <a:srgbClr val="FF0000"/>
                </a:solidFill>
                <a:cs typeface="Arial" panose="020B0604020202020204" pitchFamily="34" charset="0"/>
              </a:endParaRPr>
            </a:p>
          </p:txBody>
        </p:sp>
      </p:grpSp>
      <p:sp>
        <p:nvSpPr>
          <p:cNvPr id="28692" name="Line 20"/>
          <p:cNvSpPr>
            <a:spLocks noChangeShapeType="1"/>
          </p:cNvSpPr>
          <p:nvPr/>
        </p:nvSpPr>
        <p:spPr bwMode="auto">
          <a:xfrm flipV="1">
            <a:off x="6865343" y="3044675"/>
            <a:ext cx="986626" cy="594243"/>
          </a:xfrm>
          <a:prstGeom prst="line">
            <a:avLst/>
          </a:prstGeom>
          <a:noFill/>
          <a:ln w="28575">
            <a:solidFill>
              <a:srgbClr val="FF0000"/>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grpSp>
        <p:nvGrpSpPr>
          <p:cNvPr id="28693" name="Group 21"/>
          <p:cNvGrpSpPr/>
          <p:nvPr/>
        </p:nvGrpSpPr>
        <p:grpSpPr bwMode="auto">
          <a:xfrm>
            <a:off x="7870049" y="4014875"/>
            <a:ext cx="928464" cy="1220985"/>
            <a:chOff x="4740" y="2112"/>
            <a:chExt cx="648" cy="864"/>
          </a:xfrm>
          <a:noFill/>
        </p:grpSpPr>
        <p:sp>
          <p:nvSpPr>
            <p:cNvPr id="19582" name="Oval 22"/>
            <p:cNvSpPr>
              <a:spLocks noChangeArrowheads="1"/>
            </p:cNvSpPr>
            <p:nvPr/>
          </p:nvSpPr>
          <p:spPr bwMode="auto">
            <a:xfrm>
              <a:off x="4860" y="2712"/>
              <a:ext cx="288" cy="264"/>
            </a:xfrm>
            <a:prstGeom prst="ellips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11</a:t>
              </a:r>
              <a:endParaRPr kumimoji="1" lang="en-US" altLang="zh-CN" sz="2000">
                <a:latin typeface="Arial" panose="020B0604020202020204" pitchFamily="34" charset="0"/>
                <a:cs typeface="Arial" panose="020B0604020202020204" pitchFamily="34" charset="0"/>
              </a:endParaRPr>
            </a:p>
          </p:txBody>
        </p:sp>
        <p:sp>
          <p:nvSpPr>
            <p:cNvPr id="19583" name="Line 23"/>
            <p:cNvSpPr>
              <a:spLocks noChangeShapeType="1"/>
            </p:cNvSpPr>
            <p:nvPr/>
          </p:nvSpPr>
          <p:spPr bwMode="auto">
            <a:xfrm>
              <a:off x="4740" y="2112"/>
              <a:ext cx="264" cy="600"/>
            </a:xfrm>
            <a:prstGeom prst="lin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9584" name="Text Box 24"/>
            <p:cNvSpPr txBox="1">
              <a:spLocks noChangeArrowheads="1"/>
            </p:cNvSpPr>
            <p:nvPr/>
          </p:nvSpPr>
          <p:spPr bwMode="auto">
            <a:xfrm>
              <a:off x="4848" y="2208"/>
              <a:ext cx="540"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cs typeface="Arial" panose="020B0604020202020204" pitchFamily="34" charset="0"/>
                </a:rPr>
                <a:t>x</a:t>
              </a:r>
              <a:r>
                <a:rPr lang="en-US" altLang="zh-CN" sz="2000" baseline="-25000">
                  <a:cs typeface="Arial" panose="020B0604020202020204" pitchFamily="34" charset="0"/>
                </a:rPr>
                <a:t>3</a:t>
              </a:r>
              <a:r>
                <a:rPr lang="en-US" altLang="zh-CN" sz="2000">
                  <a:cs typeface="Arial" panose="020B0604020202020204" pitchFamily="34" charset="0"/>
                </a:rPr>
                <a:t>=4</a:t>
              </a:r>
              <a:endParaRPr lang="en-US" altLang="zh-CN" sz="2000">
                <a:cs typeface="Arial" panose="020B0604020202020204" pitchFamily="34" charset="0"/>
              </a:endParaRPr>
            </a:p>
          </p:txBody>
        </p:sp>
      </p:grpSp>
      <p:grpSp>
        <p:nvGrpSpPr>
          <p:cNvPr id="28697" name="Group 25"/>
          <p:cNvGrpSpPr/>
          <p:nvPr/>
        </p:nvGrpSpPr>
        <p:grpSpPr bwMode="auto">
          <a:xfrm>
            <a:off x="7037446" y="4028123"/>
            <a:ext cx="808108" cy="1204027"/>
            <a:chOff x="4164" y="2124"/>
            <a:chExt cx="564" cy="852"/>
          </a:xfrm>
          <a:noFill/>
        </p:grpSpPr>
        <p:sp>
          <p:nvSpPr>
            <p:cNvPr id="19579" name="Oval 26"/>
            <p:cNvSpPr>
              <a:spLocks noChangeArrowheads="1"/>
            </p:cNvSpPr>
            <p:nvPr/>
          </p:nvSpPr>
          <p:spPr bwMode="auto">
            <a:xfrm>
              <a:off x="4320" y="2712"/>
              <a:ext cx="288" cy="264"/>
            </a:xfrm>
            <a:prstGeom prst="ellips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9</a:t>
              </a:r>
              <a:endParaRPr kumimoji="1" lang="en-US" altLang="zh-CN" sz="2000">
                <a:latin typeface="Arial" panose="020B0604020202020204" pitchFamily="34" charset="0"/>
                <a:cs typeface="Arial" panose="020B0604020202020204" pitchFamily="34" charset="0"/>
              </a:endParaRPr>
            </a:p>
          </p:txBody>
        </p:sp>
        <p:sp>
          <p:nvSpPr>
            <p:cNvPr id="19580" name="Line 27"/>
            <p:cNvSpPr>
              <a:spLocks noChangeShapeType="1"/>
            </p:cNvSpPr>
            <p:nvPr/>
          </p:nvSpPr>
          <p:spPr bwMode="auto">
            <a:xfrm flipH="1">
              <a:off x="4464" y="2124"/>
              <a:ext cx="264" cy="588"/>
            </a:xfrm>
            <a:prstGeom prst="lin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9581" name="Text Box 28"/>
            <p:cNvSpPr txBox="1">
              <a:spLocks noChangeArrowheads="1"/>
            </p:cNvSpPr>
            <p:nvPr/>
          </p:nvSpPr>
          <p:spPr bwMode="auto">
            <a:xfrm>
              <a:off x="4164" y="2220"/>
              <a:ext cx="516"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cs typeface="Arial" panose="020B0604020202020204" pitchFamily="34" charset="0"/>
                </a:rPr>
                <a:t>x</a:t>
              </a:r>
              <a:r>
                <a:rPr lang="en-US" altLang="zh-CN" sz="2000" baseline="-25000">
                  <a:cs typeface="Arial" panose="020B0604020202020204" pitchFamily="34" charset="0"/>
                </a:rPr>
                <a:t>3</a:t>
              </a:r>
              <a:r>
                <a:rPr lang="en-US" altLang="zh-CN" sz="2000">
                  <a:cs typeface="Arial" panose="020B0604020202020204" pitchFamily="34" charset="0"/>
                </a:rPr>
                <a:t>=2</a:t>
              </a:r>
              <a:endParaRPr lang="en-US" altLang="zh-CN" sz="2000">
                <a:cs typeface="Arial" panose="020B0604020202020204" pitchFamily="34" charset="0"/>
              </a:endParaRPr>
            </a:p>
          </p:txBody>
        </p:sp>
      </p:grpSp>
      <p:graphicFrame>
        <p:nvGraphicFramePr>
          <p:cNvPr id="28728" name="Group 56"/>
          <p:cNvGraphicFramePr>
            <a:graphicFrameLocks noGrp="1"/>
          </p:cNvGraphicFramePr>
          <p:nvPr/>
        </p:nvGraphicFramePr>
        <p:xfrm>
          <a:off x="1065711" y="4169321"/>
          <a:ext cx="1390288" cy="1341120"/>
        </p:xfrm>
        <a:graphic>
          <a:graphicData uri="http://schemas.openxmlformats.org/drawingml/2006/table">
            <a:tbl>
              <a:tblPr/>
              <a:tblGrid>
                <a:gridCol w="347572"/>
                <a:gridCol w="347572"/>
                <a:gridCol w="347572"/>
                <a:gridCol w="347572"/>
              </a:tblGrid>
              <a:tr h="322910">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1</a:t>
                      </a:r>
                      <a:endPar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2910">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2</a:t>
                      </a:r>
                      <a:endPar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2910">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2910">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28755" name="Group 83"/>
          <p:cNvGraphicFramePr>
            <a:graphicFrameLocks noGrp="1"/>
          </p:cNvGraphicFramePr>
          <p:nvPr/>
        </p:nvGraphicFramePr>
        <p:xfrm>
          <a:off x="3338981" y="4163652"/>
          <a:ext cx="1460876" cy="1341120"/>
        </p:xfrm>
        <a:graphic>
          <a:graphicData uri="http://schemas.openxmlformats.org/drawingml/2006/table">
            <a:tbl>
              <a:tblPr/>
              <a:tblGrid>
                <a:gridCol w="365219"/>
                <a:gridCol w="365219"/>
                <a:gridCol w="365219"/>
                <a:gridCol w="365219"/>
              </a:tblGrid>
              <a:tr h="327754">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1</a:t>
                      </a:r>
                      <a:endPar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3185">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2</a:t>
                      </a:r>
                      <a:endPar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3185">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r>
                        <a:rPr kumimoji="0" lang="en-US" altLang="zh-CN" sz="2000" b="0" i="0" u="none" strike="noStrike" cap="none" normalizeH="0" baseline="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rPr>
                        <a:t>3</a:t>
                      </a:r>
                      <a:endParaRPr kumimoji="0" lang="en-US" altLang="zh-CN" sz="2000" b="0" i="0" u="none" strike="noStrike" cap="none" normalizeH="0" baseline="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dirty="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3185">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28782" name="Line 110"/>
          <p:cNvSpPr>
            <a:spLocks noChangeShapeType="1"/>
          </p:cNvSpPr>
          <p:nvPr/>
        </p:nvSpPr>
        <p:spPr bwMode="auto">
          <a:xfrm>
            <a:off x="1784228" y="3302519"/>
            <a:ext cx="0" cy="861133"/>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783" name="Line 111"/>
          <p:cNvSpPr>
            <a:spLocks noChangeShapeType="1"/>
          </p:cNvSpPr>
          <p:nvPr/>
        </p:nvSpPr>
        <p:spPr bwMode="auto">
          <a:xfrm>
            <a:off x="2455999" y="4797152"/>
            <a:ext cx="882982" cy="0"/>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784" name="Text Box 112"/>
          <p:cNvSpPr txBox="1">
            <a:spLocks noChangeArrowheads="1"/>
          </p:cNvSpPr>
          <p:nvPr/>
        </p:nvSpPr>
        <p:spPr bwMode="auto">
          <a:xfrm>
            <a:off x="7145138" y="5299823"/>
            <a:ext cx="584588" cy="338554"/>
          </a:xfrm>
          <a:prstGeom prst="rect">
            <a:avLst/>
          </a:prstGeom>
          <a:noFill/>
          <a:ln>
            <a:noFill/>
          </a:ln>
          <a:effec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pPr>
            <a:r>
              <a:rPr kumimoji="1" lang="en-US" altLang="zh-CN" sz="2000" dirty="0">
                <a:solidFill>
                  <a:srgbClr val="FF0000"/>
                </a:solidFill>
                <a:cs typeface="Arial" panose="020B0604020202020204" pitchFamily="34" charset="0"/>
              </a:rPr>
              <a:t>kill</a:t>
            </a:r>
            <a:endParaRPr kumimoji="1" lang="en-US" altLang="zh-CN" sz="2000" dirty="0">
              <a:solidFill>
                <a:srgbClr val="FF0000"/>
              </a:solidFill>
              <a:cs typeface="Arial" panose="020B0604020202020204" pitchFamily="34" charset="0"/>
            </a:endParaRPr>
          </a:p>
        </p:txBody>
      </p:sp>
      <p:sp>
        <p:nvSpPr>
          <p:cNvPr id="28785" name="Text Box 113"/>
          <p:cNvSpPr txBox="1">
            <a:spLocks noChangeArrowheads="1"/>
          </p:cNvSpPr>
          <p:nvPr/>
        </p:nvSpPr>
        <p:spPr bwMode="auto">
          <a:xfrm>
            <a:off x="8066548" y="5299823"/>
            <a:ext cx="584588" cy="338554"/>
          </a:xfrm>
          <a:prstGeom prst="rect">
            <a:avLst/>
          </a:prstGeom>
          <a:noFill/>
          <a:ln>
            <a:noFill/>
          </a:ln>
          <a:effec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pPr>
            <a:r>
              <a:rPr kumimoji="1" lang="en-US" altLang="zh-CN" sz="2000" dirty="0">
                <a:solidFill>
                  <a:srgbClr val="FF0000"/>
                </a:solidFill>
                <a:cs typeface="Arial" panose="020B0604020202020204" pitchFamily="34" charset="0"/>
              </a:rPr>
              <a:t>kill</a:t>
            </a:r>
            <a:endParaRPr kumimoji="1" lang="en-US" altLang="zh-CN" sz="2000" dirty="0">
              <a:solidFill>
                <a:srgbClr val="FF0000"/>
              </a:solidFill>
              <a:cs typeface="Arial" panose="020B0604020202020204" pitchFamily="34" charset="0"/>
            </a:endParaRPr>
          </a:p>
        </p:txBody>
      </p:sp>
      <p:sp>
        <p:nvSpPr>
          <p:cNvPr id="28786" name="Line 114"/>
          <p:cNvSpPr>
            <a:spLocks noChangeShapeType="1"/>
          </p:cNvSpPr>
          <p:nvPr/>
        </p:nvSpPr>
        <p:spPr bwMode="auto">
          <a:xfrm flipV="1">
            <a:off x="7465110" y="4028123"/>
            <a:ext cx="378846" cy="810772"/>
          </a:xfrm>
          <a:prstGeom prst="line">
            <a:avLst/>
          </a:prstGeom>
          <a:noFill/>
          <a:ln w="2857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zh-CN" altLang="en-US" sz="2400">
              <a:latin typeface="Arial" panose="020B0604020202020204" pitchFamily="34" charset="0"/>
              <a:cs typeface="Arial" panose="020B0604020202020204" pitchFamily="34" charset="0"/>
            </a:endParaRPr>
          </a:p>
        </p:txBody>
      </p:sp>
      <p:sp>
        <p:nvSpPr>
          <p:cNvPr id="28787" name="Line 115"/>
          <p:cNvSpPr>
            <a:spLocks noChangeShapeType="1"/>
          </p:cNvSpPr>
          <p:nvPr/>
        </p:nvSpPr>
        <p:spPr bwMode="auto">
          <a:xfrm flipH="1" flipV="1">
            <a:off x="7877417" y="4022926"/>
            <a:ext cx="378263" cy="830948"/>
          </a:xfrm>
          <a:prstGeom prst="line">
            <a:avLst/>
          </a:prstGeom>
          <a:noFill/>
          <a:ln w="2857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zh-CN" altLang="en-US" sz="2000">
              <a:latin typeface="Arial" panose="020B0604020202020204" pitchFamily="34" charset="0"/>
              <a:cs typeface="Arial" panose="020B0604020202020204" pitchFamily="34" charset="0"/>
            </a:endParaRPr>
          </a:p>
        </p:txBody>
      </p:sp>
      <p:graphicFrame>
        <p:nvGraphicFramePr>
          <p:cNvPr id="28788" name="Group 116"/>
          <p:cNvGraphicFramePr>
            <a:graphicFrameLocks noGrp="1"/>
          </p:cNvGraphicFramePr>
          <p:nvPr/>
        </p:nvGraphicFramePr>
        <p:xfrm>
          <a:off x="3341175" y="1961267"/>
          <a:ext cx="1458680" cy="1341252"/>
        </p:xfrm>
        <a:graphic>
          <a:graphicData uri="http://schemas.openxmlformats.org/drawingml/2006/table">
            <a:tbl>
              <a:tblPr/>
              <a:tblGrid>
                <a:gridCol w="364670"/>
                <a:gridCol w="364670"/>
                <a:gridCol w="364670"/>
                <a:gridCol w="364670"/>
              </a:tblGrid>
              <a:tr h="318967">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1</a:t>
                      </a:r>
                      <a:endPar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324">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2</a:t>
                      </a:r>
                      <a:endPar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324">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r>
                        <a:rPr kumimoji="0" lang="en-US" altLang="zh-CN" sz="2000" b="0" i="0" u="none" strike="noStrike" cap="none" normalizeH="0" baseline="0" dirty="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rPr>
                        <a:t>3</a:t>
                      </a:r>
                      <a:endParaRPr kumimoji="0" lang="en-US" altLang="zh-CN" sz="2000" b="0" i="0" u="none" strike="noStrike" cap="none" normalizeH="0" baseline="0" dirty="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324">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28815" name="Line 143"/>
          <p:cNvSpPr>
            <a:spLocks noChangeShapeType="1"/>
          </p:cNvSpPr>
          <p:nvPr/>
        </p:nvSpPr>
        <p:spPr bwMode="auto">
          <a:xfrm flipV="1">
            <a:off x="2460534" y="3302519"/>
            <a:ext cx="1619242" cy="1330422"/>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zh-CN" altLang="en-US"/>
          </a:p>
        </p:txBody>
      </p:sp>
      <p:sp>
        <p:nvSpPr>
          <p:cNvPr id="40" name="灯片编号占位符 3"/>
          <p:cNvSpPr>
            <a:spLocks noGrp="1"/>
          </p:cNvSpPr>
          <p:nvPr>
            <p:ph type="sldNum" sz="quarter" idx="12"/>
          </p:nvPr>
        </p:nvSpPr>
        <p:spPr>
          <a:xfrm>
            <a:off x="8610600" y="6356350"/>
            <a:ext cx="2743200" cy="365125"/>
          </a:xfrm>
        </p:spPr>
        <p:txBody>
          <a:bodyPr/>
          <a:lstStyle/>
          <a:p>
            <a:pPr>
              <a:defRPr/>
            </a:pPr>
            <a:fld id="{D04713B0-7EE7-420A-BB22-6F99F562E080}" type="slidenum">
              <a:rPr lang="en-US" altLang="zh-CN" smtClean="0"/>
            </a:fld>
            <a:endParaRPr lang="en-US" altLang="zh-CN"/>
          </a:p>
        </p:txBody>
      </p:sp>
      <p:graphicFrame>
        <p:nvGraphicFramePr>
          <p:cNvPr id="42" name="Group 116"/>
          <p:cNvGraphicFramePr>
            <a:graphicFrameLocks noGrp="1"/>
          </p:cNvGraphicFramePr>
          <p:nvPr/>
        </p:nvGraphicFramePr>
        <p:xfrm>
          <a:off x="1048015" y="1937353"/>
          <a:ext cx="1458680" cy="1341252"/>
        </p:xfrm>
        <a:graphic>
          <a:graphicData uri="http://schemas.openxmlformats.org/drawingml/2006/table">
            <a:tbl>
              <a:tblPr/>
              <a:tblGrid>
                <a:gridCol w="364670"/>
                <a:gridCol w="364670"/>
                <a:gridCol w="364670"/>
                <a:gridCol w="364670"/>
              </a:tblGrid>
              <a:tr h="318967">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1</a:t>
                      </a:r>
                      <a:endPar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324">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324">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en-US" altLang="zh-CN" sz="2000" b="0" i="0" u="none" strike="noStrike" cap="none" normalizeH="0" baseline="0" dirty="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324">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8692"/>
                                        </p:tgtEl>
                                        <p:attrNameLst>
                                          <p:attrName>style.visibility</p:attrName>
                                        </p:attrNameLst>
                                      </p:cBhvr>
                                      <p:to>
                                        <p:strVal val="visible"/>
                                      </p:to>
                                    </p:set>
                                    <p:animEffect transition="in" filter="wipe(down)">
                                      <p:cBhvr>
                                        <p:cTn id="7" dur="500"/>
                                        <p:tgtEl>
                                          <p:spTgt spid="2869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8676"/>
                                        </p:tgtEl>
                                        <p:attrNameLst>
                                          <p:attrName>style.visibility</p:attrName>
                                        </p:attrNameLst>
                                      </p:cBhvr>
                                      <p:to>
                                        <p:strVal val="visible"/>
                                      </p:to>
                                    </p:set>
                                    <p:animEffect transition="in" filter="wipe(up)">
                                      <p:cBhvr>
                                        <p:cTn id="12" dur="500"/>
                                        <p:tgtEl>
                                          <p:spTgt spid="2867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8782"/>
                                        </p:tgtEl>
                                        <p:attrNameLst>
                                          <p:attrName>style.visibility</p:attrName>
                                        </p:attrNameLst>
                                      </p:cBhvr>
                                      <p:to>
                                        <p:strVal val="visible"/>
                                      </p:to>
                                    </p:set>
                                    <p:animEffect transition="in" filter="wipe(up)">
                                      <p:cBhvr>
                                        <p:cTn id="17" dur="500"/>
                                        <p:tgtEl>
                                          <p:spTgt spid="2878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499"/>
                                          </p:stCondLst>
                                        </p:cTn>
                                        <p:tgtEl>
                                          <p:spTgt spid="2872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28697"/>
                                        </p:tgtEl>
                                        <p:attrNameLst>
                                          <p:attrName>style.visibility</p:attrName>
                                        </p:attrNameLst>
                                      </p:cBhvr>
                                      <p:to>
                                        <p:strVal val="visible"/>
                                      </p:to>
                                    </p:set>
                                    <p:animEffect transition="in" filter="wipe(up)">
                                      <p:cBhvr>
                                        <p:cTn id="26" dur="500"/>
                                        <p:tgtEl>
                                          <p:spTgt spid="2869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8783"/>
                                        </p:tgtEl>
                                        <p:attrNameLst>
                                          <p:attrName>style.visibility</p:attrName>
                                        </p:attrNameLst>
                                      </p:cBhvr>
                                      <p:to>
                                        <p:strVal val="visible"/>
                                      </p:to>
                                    </p:set>
                                    <p:animEffect transition="in" filter="wipe(left)">
                                      <p:cBhvr>
                                        <p:cTn id="31" dur="500"/>
                                        <p:tgtEl>
                                          <p:spTgt spid="28783"/>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499"/>
                                          </p:stCondLst>
                                        </p:cTn>
                                        <p:tgtEl>
                                          <p:spTgt spid="28755"/>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28784"/>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28786"/>
                                        </p:tgtEl>
                                        <p:attrNameLst>
                                          <p:attrName>style.visibility</p:attrName>
                                        </p:attrNameLst>
                                      </p:cBhvr>
                                      <p:to>
                                        <p:strVal val="visible"/>
                                      </p:to>
                                    </p:set>
                                    <p:animEffect transition="in" filter="wipe(down)">
                                      <p:cBhvr>
                                        <p:cTn id="44" dur="500"/>
                                        <p:tgtEl>
                                          <p:spTgt spid="28786"/>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nodeType="clickEffect">
                                  <p:stCondLst>
                                    <p:cond delay="0"/>
                                  </p:stCondLst>
                                  <p:childTnLst>
                                    <p:set>
                                      <p:cBhvr>
                                        <p:cTn id="48" dur="1" fill="hold">
                                          <p:stCondLst>
                                            <p:cond delay="0"/>
                                          </p:stCondLst>
                                        </p:cTn>
                                        <p:tgtEl>
                                          <p:spTgt spid="28693"/>
                                        </p:tgtEl>
                                        <p:attrNameLst>
                                          <p:attrName>style.visibility</p:attrName>
                                        </p:attrNameLst>
                                      </p:cBhvr>
                                      <p:to>
                                        <p:strVal val="visible"/>
                                      </p:to>
                                    </p:set>
                                    <p:animEffect transition="in" filter="wipe(up)">
                                      <p:cBhvr>
                                        <p:cTn id="49" dur="500"/>
                                        <p:tgtEl>
                                          <p:spTgt spid="28693"/>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28815"/>
                                        </p:tgtEl>
                                        <p:attrNameLst>
                                          <p:attrName>style.visibility</p:attrName>
                                        </p:attrNameLst>
                                      </p:cBhvr>
                                      <p:to>
                                        <p:strVal val="visible"/>
                                      </p:to>
                                    </p:set>
                                    <p:animEffect transition="in" filter="wipe(down)">
                                      <p:cBhvr>
                                        <p:cTn id="54" dur="500"/>
                                        <p:tgtEl>
                                          <p:spTgt spid="28815"/>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499"/>
                                          </p:stCondLst>
                                        </p:cTn>
                                        <p:tgtEl>
                                          <p:spTgt spid="2878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2878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28787"/>
                                        </p:tgtEl>
                                        <p:attrNameLst>
                                          <p:attrName>style.visibility</p:attrName>
                                        </p:attrNameLst>
                                      </p:cBhvr>
                                      <p:to>
                                        <p:strVal val="visible"/>
                                      </p:to>
                                    </p:set>
                                    <p:animEffect transition="in" filter="wipe(down)">
                                      <p:cBhvr>
                                        <p:cTn id="67" dur="500"/>
                                        <p:tgtEl>
                                          <p:spTgt spid="287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92" grpId="0" animBg="1"/>
      <p:bldP spid="28782" grpId="0" animBg="1"/>
      <p:bldP spid="28783" grpId="0" animBg="1"/>
      <p:bldP spid="28784" grpId="0" autoUpdateAnimBg="0"/>
      <p:bldP spid="28785" grpId="0" autoUpdateAnimBg="0"/>
      <p:bldP spid="28786" grpId="0" animBg="1"/>
      <p:bldP spid="28787" grpId="0" animBg="1"/>
      <p:bldP spid="2881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700" name="Group 4"/>
          <p:cNvGrpSpPr/>
          <p:nvPr/>
        </p:nvGrpSpPr>
        <p:grpSpPr bwMode="auto">
          <a:xfrm>
            <a:off x="8230567" y="2542254"/>
            <a:ext cx="1585913" cy="1062038"/>
            <a:chOff x="4248" y="1394"/>
            <a:chExt cx="999" cy="669"/>
          </a:xfrm>
          <a:noFill/>
        </p:grpSpPr>
        <p:sp>
          <p:nvSpPr>
            <p:cNvPr id="20644" name="Oval 5"/>
            <p:cNvSpPr>
              <a:spLocks noChangeArrowheads="1"/>
            </p:cNvSpPr>
            <p:nvPr/>
          </p:nvSpPr>
          <p:spPr bwMode="auto">
            <a:xfrm>
              <a:off x="4959" y="1775"/>
              <a:ext cx="288" cy="288"/>
            </a:xfrm>
            <a:prstGeom prst="ellips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13</a:t>
              </a:r>
              <a:endParaRPr kumimoji="1" lang="en-US" altLang="zh-CN" sz="2000">
                <a:latin typeface="Arial" panose="020B0604020202020204" pitchFamily="34" charset="0"/>
                <a:cs typeface="Arial" panose="020B0604020202020204" pitchFamily="34" charset="0"/>
              </a:endParaRPr>
            </a:p>
          </p:txBody>
        </p:sp>
        <p:sp>
          <p:nvSpPr>
            <p:cNvPr id="20645" name="Line 6"/>
            <p:cNvSpPr>
              <a:spLocks noChangeShapeType="1"/>
            </p:cNvSpPr>
            <p:nvPr/>
          </p:nvSpPr>
          <p:spPr bwMode="auto">
            <a:xfrm>
              <a:off x="4248" y="1416"/>
              <a:ext cx="852" cy="360"/>
            </a:xfrm>
            <a:prstGeom prst="lin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20646" name="Text Box 7"/>
            <p:cNvSpPr txBox="1">
              <a:spLocks noChangeArrowheads="1"/>
            </p:cNvSpPr>
            <p:nvPr/>
          </p:nvSpPr>
          <p:spPr bwMode="auto">
            <a:xfrm>
              <a:off x="4608" y="1394"/>
              <a:ext cx="552"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2</a:t>
              </a:r>
              <a:r>
                <a:rPr lang="en-US" altLang="zh-CN" sz="2000" dirty="0">
                  <a:cs typeface="Arial" panose="020B0604020202020204" pitchFamily="34" charset="0"/>
                </a:rPr>
                <a:t>= 4</a:t>
              </a:r>
              <a:endParaRPr lang="en-US" altLang="zh-CN" sz="2000" dirty="0">
                <a:cs typeface="Arial" panose="020B0604020202020204" pitchFamily="34" charset="0"/>
              </a:endParaRPr>
            </a:p>
          </p:txBody>
        </p:sp>
      </p:grpSp>
      <p:grpSp>
        <p:nvGrpSpPr>
          <p:cNvPr id="29704" name="Group 8"/>
          <p:cNvGrpSpPr/>
          <p:nvPr/>
        </p:nvGrpSpPr>
        <p:grpSpPr bwMode="auto">
          <a:xfrm>
            <a:off x="8465519" y="4728640"/>
            <a:ext cx="925513" cy="1139825"/>
            <a:chOff x="4358" y="2688"/>
            <a:chExt cx="583" cy="718"/>
          </a:xfrm>
          <a:noFill/>
        </p:grpSpPr>
        <p:sp>
          <p:nvSpPr>
            <p:cNvPr id="20641" name="Oval 9"/>
            <p:cNvSpPr>
              <a:spLocks noChangeArrowheads="1"/>
            </p:cNvSpPr>
            <p:nvPr/>
          </p:nvSpPr>
          <p:spPr bwMode="auto">
            <a:xfrm>
              <a:off x="4653" y="3142"/>
              <a:ext cx="288" cy="264"/>
            </a:xfrm>
            <a:prstGeom prst="ellips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latin typeface="Arial" panose="020B0604020202020204" pitchFamily="34" charset="0"/>
                  <a:cs typeface="Arial" panose="020B0604020202020204" pitchFamily="34" charset="0"/>
                </a:rPr>
                <a:t>15</a:t>
              </a:r>
              <a:endParaRPr kumimoji="1" lang="en-US" altLang="zh-CN" sz="2000" dirty="0">
                <a:latin typeface="Arial" panose="020B0604020202020204" pitchFamily="34" charset="0"/>
                <a:cs typeface="Arial" panose="020B0604020202020204" pitchFamily="34" charset="0"/>
              </a:endParaRPr>
            </a:p>
          </p:txBody>
        </p:sp>
        <p:sp>
          <p:nvSpPr>
            <p:cNvPr id="20642" name="Line 10"/>
            <p:cNvSpPr>
              <a:spLocks noChangeShapeType="1"/>
            </p:cNvSpPr>
            <p:nvPr/>
          </p:nvSpPr>
          <p:spPr bwMode="auto">
            <a:xfrm>
              <a:off x="4802" y="2688"/>
              <a:ext cx="4" cy="460"/>
            </a:xfrm>
            <a:prstGeom prst="lin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20643" name="Text Box 11"/>
            <p:cNvSpPr txBox="1">
              <a:spLocks noChangeArrowheads="1"/>
            </p:cNvSpPr>
            <p:nvPr/>
          </p:nvSpPr>
          <p:spPr bwMode="auto">
            <a:xfrm>
              <a:off x="4358" y="2871"/>
              <a:ext cx="504" cy="19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pPr>
              <a:r>
                <a:rPr kumimoji="1" lang="en-US" altLang="zh-CN" sz="2000" dirty="0">
                  <a:cs typeface="Arial" panose="020B0604020202020204" pitchFamily="34" charset="0"/>
                </a:rPr>
                <a:t>x</a:t>
              </a:r>
              <a:r>
                <a:rPr kumimoji="1" lang="en-US" altLang="zh-CN" sz="2000" baseline="-25000" dirty="0">
                  <a:cs typeface="Arial" panose="020B0604020202020204" pitchFamily="34" charset="0"/>
                </a:rPr>
                <a:t>4</a:t>
              </a:r>
              <a:r>
                <a:rPr kumimoji="1" lang="en-US" altLang="zh-CN" sz="2000" dirty="0">
                  <a:cs typeface="Arial" panose="020B0604020202020204" pitchFamily="34" charset="0"/>
                </a:rPr>
                <a:t>=3</a:t>
              </a:r>
              <a:endParaRPr kumimoji="1" lang="en-US" altLang="zh-CN" sz="2000" dirty="0">
                <a:cs typeface="Arial" panose="020B0604020202020204" pitchFamily="34" charset="0"/>
              </a:endParaRPr>
            </a:p>
          </p:txBody>
        </p:sp>
      </p:grpSp>
      <p:sp>
        <p:nvSpPr>
          <p:cNvPr id="20484" name="Text Box 12"/>
          <p:cNvSpPr txBox="1">
            <a:spLocks noChangeArrowheads="1"/>
          </p:cNvSpPr>
          <p:nvPr/>
        </p:nvSpPr>
        <p:spPr bwMode="auto">
          <a:xfrm>
            <a:off x="726976" y="579494"/>
            <a:ext cx="10307115"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28600" indent="-228600" eaLnBrk="1" hangingPunct="1">
              <a:lnSpc>
                <a:spcPct val="110000"/>
              </a:lnSpc>
              <a:spcBef>
                <a:spcPct val="50000"/>
              </a:spcBef>
              <a:buClr>
                <a:srgbClr val="1E5293"/>
              </a:buClr>
              <a:buSzPct val="70000"/>
              <a:buFont typeface="Wingdings" panose="05000000000000000000" pitchFamily="2" charset="2"/>
              <a:buChar char="l"/>
            </a:pPr>
            <a:r>
              <a:rPr kumimoji="1" lang="zh-CN" altLang="en-US" sz="2400" dirty="0">
                <a:ea typeface="幼圆" panose="02010509060101010101" pitchFamily="49" charset="-122"/>
                <a:cs typeface="Arial" panose="020B0604020202020204" pitchFamily="34" charset="0"/>
              </a:rPr>
              <a:t>回溯到结点</a:t>
            </a:r>
            <a:r>
              <a:rPr kumimoji="1" lang="en-US" altLang="zh-CN" sz="2400" dirty="0">
                <a:ea typeface="幼圆" panose="02010509060101010101" pitchFamily="49" charset="-122"/>
                <a:cs typeface="Arial" panose="020B0604020202020204" pitchFamily="34" charset="0"/>
              </a:rPr>
              <a:t>2</a:t>
            </a:r>
            <a:r>
              <a:rPr kumimoji="1" lang="zh-CN" altLang="en-US" sz="2400" dirty="0">
                <a:ea typeface="幼圆" panose="02010509060101010101" pitchFamily="49" charset="-122"/>
                <a:cs typeface="Arial" panose="020B0604020202020204" pitchFamily="34" charset="0"/>
              </a:rPr>
              <a:t>生成结点</a:t>
            </a:r>
            <a:r>
              <a:rPr kumimoji="1" lang="en-US" altLang="zh-CN" sz="2400" dirty="0">
                <a:ea typeface="幼圆" panose="02010509060101010101" pitchFamily="49" charset="-122"/>
                <a:cs typeface="Arial" panose="020B0604020202020204" pitchFamily="34" charset="0"/>
              </a:rPr>
              <a:t>13, </a:t>
            </a:r>
            <a:r>
              <a:rPr kumimoji="1" lang="zh-CN" altLang="en-US" sz="2400" dirty="0">
                <a:ea typeface="幼圆" panose="02010509060101010101" pitchFamily="49" charset="-122"/>
                <a:cs typeface="Arial" panose="020B0604020202020204" pitchFamily="34" charset="0"/>
              </a:rPr>
              <a:t>路径变为</a:t>
            </a:r>
            <a:r>
              <a:rPr kumimoji="1" lang="en-US" altLang="zh-CN" sz="2400" dirty="0">
                <a:ea typeface="幼圆" panose="02010509060101010101" pitchFamily="49" charset="-122"/>
                <a:cs typeface="Arial" panose="020B0604020202020204" pitchFamily="34" charset="0"/>
              </a:rPr>
              <a:t>(1, 4), </a:t>
            </a:r>
            <a:r>
              <a:rPr kumimoji="1" lang="zh-CN" altLang="en-US" sz="2400" dirty="0">
                <a:ea typeface="幼圆" panose="02010509060101010101" pitchFamily="49" charset="-122"/>
                <a:cs typeface="Arial" panose="020B0604020202020204" pitchFamily="34" charset="0"/>
              </a:rPr>
              <a:t>结点</a:t>
            </a:r>
            <a:r>
              <a:rPr kumimoji="1" lang="en-US" altLang="zh-CN" sz="2400" dirty="0">
                <a:ea typeface="幼圆" panose="02010509060101010101" pitchFamily="49" charset="-122"/>
                <a:cs typeface="Arial" panose="020B0604020202020204" pitchFamily="34" charset="0"/>
              </a:rPr>
              <a:t>13</a:t>
            </a:r>
            <a:r>
              <a:rPr kumimoji="1" lang="zh-CN" altLang="en-US" sz="2400" dirty="0">
                <a:ea typeface="幼圆" panose="02010509060101010101" pitchFamily="49" charset="-122"/>
                <a:cs typeface="Arial" panose="020B0604020202020204" pitchFamily="34" charset="0"/>
              </a:rPr>
              <a:t>成为</a:t>
            </a:r>
            <a:r>
              <a:rPr kumimoji="1" lang="en-US" altLang="zh-CN" sz="2400" dirty="0">
                <a:ea typeface="幼圆" panose="02010509060101010101" pitchFamily="49" charset="-122"/>
                <a:cs typeface="Arial" panose="020B0604020202020204" pitchFamily="34" charset="0"/>
              </a:rPr>
              <a:t>E-</a:t>
            </a:r>
            <a:r>
              <a:rPr kumimoji="1" lang="zh-CN" altLang="en-US" sz="2400" dirty="0">
                <a:ea typeface="幼圆" panose="02010509060101010101" pitchFamily="49" charset="-122"/>
                <a:cs typeface="Arial" panose="020B0604020202020204" pitchFamily="34" charset="0"/>
              </a:rPr>
              <a:t>结点</a:t>
            </a:r>
            <a:r>
              <a:rPr kumimoji="1" lang="en-US" altLang="zh-CN" sz="2400" dirty="0">
                <a:ea typeface="幼圆" panose="02010509060101010101" pitchFamily="49" charset="-122"/>
                <a:cs typeface="Arial" panose="020B0604020202020204" pitchFamily="34" charset="0"/>
              </a:rPr>
              <a:t>, </a:t>
            </a:r>
            <a:r>
              <a:rPr kumimoji="1" lang="zh-CN" altLang="en-US" sz="2400" dirty="0">
                <a:ea typeface="幼圆" panose="02010509060101010101" pitchFamily="49" charset="-122"/>
                <a:cs typeface="Arial" panose="020B0604020202020204" pitchFamily="34" charset="0"/>
              </a:rPr>
              <a:t>它的儿子不可能导致答案结点</a:t>
            </a:r>
            <a:r>
              <a:rPr kumimoji="1" lang="en-US" altLang="zh-CN" sz="2400" dirty="0">
                <a:ea typeface="幼圆" panose="02010509060101010101" pitchFamily="49" charset="-122"/>
                <a:cs typeface="Arial" panose="020B0604020202020204" pitchFamily="34" charset="0"/>
              </a:rPr>
              <a:t>, </a:t>
            </a:r>
            <a:r>
              <a:rPr kumimoji="1" lang="zh-CN" altLang="en-US" sz="2400" dirty="0">
                <a:ea typeface="幼圆" panose="02010509060101010101" pitchFamily="49" charset="-122"/>
                <a:cs typeface="Arial" panose="020B0604020202020204" pitchFamily="34" charset="0"/>
              </a:rPr>
              <a:t>因此结点</a:t>
            </a:r>
            <a:r>
              <a:rPr kumimoji="1" lang="en-US" altLang="zh-CN" sz="2400" dirty="0">
                <a:ea typeface="幼圆" panose="02010509060101010101" pitchFamily="49" charset="-122"/>
                <a:cs typeface="Arial" panose="020B0604020202020204" pitchFamily="34" charset="0"/>
              </a:rPr>
              <a:t>13</a:t>
            </a:r>
            <a:r>
              <a:rPr kumimoji="1" lang="zh-CN" altLang="en-US" sz="2400" dirty="0">
                <a:ea typeface="幼圆" panose="02010509060101010101" pitchFamily="49" charset="-122"/>
                <a:cs typeface="Arial" panose="020B0604020202020204" pitchFamily="34" charset="0"/>
              </a:rPr>
              <a:t>也被杀死</a:t>
            </a:r>
            <a:r>
              <a:rPr kumimoji="1" lang="en-US" altLang="zh-CN" sz="2400" dirty="0">
                <a:ea typeface="幼圆" panose="02010509060101010101" pitchFamily="49" charset="-122"/>
                <a:cs typeface="Arial" panose="020B0604020202020204" pitchFamily="34" charset="0"/>
              </a:rPr>
              <a:t>, </a:t>
            </a:r>
            <a:r>
              <a:rPr kumimoji="1" lang="zh-CN" altLang="en-US" sz="2400" dirty="0">
                <a:ea typeface="幼圆" panose="02010509060101010101" pitchFamily="49" charset="-122"/>
                <a:cs typeface="Arial" panose="020B0604020202020204" pitchFamily="34" charset="0"/>
              </a:rPr>
              <a:t>回溯。</a:t>
            </a:r>
            <a:endParaRPr kumimoji="1" lang="zh-CN" altLang="en-US" sz="2400" dirty="0">
              <a:ea typeface="幼圆" panose="02010509060101010101" pitchFamily="49" charset="-122"/>
              <a:cs typeface="Arial" panose="020B0604020202020204" pitchFamily="34" charset="0"/>
            </a:endParaRPr>
          </a:p>
        </p:txBody>
      </p:sp>
      <p:grpSp>
        <p:nvGrpSpPr>
          <p:cNvPr id="20485" name="Group 13"/>
          <p:cNvGrpSpPr/>
          <p:nvPr/>
        </p:nvGrpSpPr>
        <p:grpSpPr bwMode="auto">
          <a:xfrm>
            <a:off x="6700215" y="1299640"/>
            <a:ext cx="2790825" cy="3810000"/>
            <a:chOff x="3246" y="528"/>
            <a:chExt cx="1758" cy="2400"/>
          </a:xfrm>
          <a:noFill/>
        </p:grpSpPr>
        <p:grpSp>
          <p:nvGrpSpPr>
            <p:cNvPr id="20614" name="Group 14"/>
            <p:cNvGrpSpPr/>
            <p:nvPr/>
          </p:nvGrpSpPr>
          <p:grpSpPr bwMode="auto">
            <a:xfrm>
              <a:off x="3744" y="1328"/>
              <a:ext cx="586" cy="645"/>
              <a:chOff x="4296" y="1344"/>
              <a:chExt cx="586" cy="623"/>
            </a:xfrm>
            <a:grpFill/>
          </p:grpSpPr>
          <p:sp>
            <p:nvSpPr>
              <p:cNvPr id="20638" name="Oval 15"/>
              <p:cNvSpPr>
                <a:spLocks noChangeArrowheads="1"/>
              </p:cNvSpPr>
              <p:nvPr/>
            </p:nvSpPr>
            <p:spPr bwMode="auto">
              <a:xfrm>
                <a:off x="4594" y="1703"/>
                <a:ext cx="288" cy="264"/>
              </a:xfrm>
              <a:prstGeom prst="ellips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8</a:t>
                </a:r>
                <a:endParaRPr kumimoji="1" lang="en-US" altLang="zh-CN" sz="2000">
                  <a:latin typeface="Arial" panose="020B0604020202020204" pitchFamily="34" charset="0"/>
                  <a:cs typeface="Arial" panose="020B0604020202020204" pitchFamily="34" charset="0"/>
                </a:endParaRPr>
              </a:p>
            </p:txBody>
          </p:sp>
          <p:sp>
            <p:nvSpPr>
              <p:cNvPr id="20639" name="Line 16"/>
              <p:cNvSpPr>
                <a:spLocks noChangeShapeType="1"/>
              </p:cNvSpPr>
              <p:nvPr/>
            </p:nvSpPr>
            <p:spPr bwMode="auto">
              <a:xfrm>
                <a:off x="4740" y="1344"/>
                <a:ext cx="0" cy="360"/>
              </a:xfrm>
              <a:prstGeom prst="lin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20640" name="Text Box 17"/>
              <p:cNvSpPr txBox="1">
                <a:spLocks noChangeArrowheads="1"/>
              </p:cNvSpPr>
              <p:nvPr/>
            </p:nvSpPr>
            <p:spPr bwMode="auto">
              <a:xfrm>
                <a:off x="4296" y="1430"/>
                <a:ext cx="540" cy="243"/>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2</a:t>
                </a:r>
                <a:r>
                  <a:rPr lang="en-US" altLang="zh-CN" sz="2000" dirty="0">
                    <a:cs typeface="Arial" panose="020B0604020202020204" pitchFamily="34" charset="0"/>
                  </a:rPr>
                  <a:t>= 3</a:t>
                </a:r>
                <a:endParaRPr lang="en-US" altLang="zh-CN" sz="2000" dirty="0">
                  <a:cs typeface="Arial" panose="020B0604020202020204" pitchFamily="34" charset="0"/>
                </a:endParaRPr>
              </a:p>
            </p:txBody>
          </p:sp>
        </p:grpSp>
        <p:grpSp>
          <p:nvGrpSpPr>
            <p:cNvPr id="20615" name="Group 18"/>
            <p:cNvGrpSpPr/>
            <p:nvPr/>
          </p:nvGrpSpPr>
          <p:grpSpPr bwMode="auto">
            <a:xfrm>
              <a:off x="3246" y="528"/>
              <a:ext cx="1758" cy="2400"/>
              <a:chOff x="3246" y="528"/>
              <a:chExt cx="1758" cy="2400"/>
            </a:xfrm>
            <a:grpFill/>
          </p:grpSpPr>
          <p:grpSp>
            <p:nvGrpSpPr>
              <p:cNvPr id="20616" name="Group 19"/>
              <p:cNvGrpSpPr/>
              <p:nvPr/>
            </p:nvGrpSpPr>
            <p:grpSpPr bwMode="auto">
              <a:xfrm>
                <a:off x="3246" y="528"/>
                <a:ext cx="1758" cy="1679"/>
                <a:chOff x="3822" y="528"/>
                <a:chExt cx="1758" cy="1679"/>
              </a:xfrm>
              <a:grpFill/>
            </p:grpSpPr>
            <p:sp>
              <p:nvSpPr>
                <p:cNvPr id="20628" name="Oval 20"/>
                <p:cNvSpPr>
                  <a:spLocks noChangeArrowheads="1"/>
                </p:cNvSpPr>
                <p:nvPr/>
              </p:nvSpPr>
              <p:spPr bwMode="auto">
                <a:xfrm>
                  <a:off x="5292" y="528"/>
                  <a:ext cx="288" cy="264"/>
                </a:xfrm>
                <a:prstGeom prst="ellips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a:t>
                  </a:r>
                  <a:endParaRPr kumimoji="1" lang="en-US" altLang="zh-CN" sz="2000">
                    <a:latin typeface="Arial" panose="020B0604020202020204" pitchFamily="34" charset="0"/>
                    <a:cs typeface="Arial" panose="020B0604020202020204" pitchFamily="34" charset="0"/>
                  </a:endParaRPr>
                </a:p>
              </p:txBody>
            </p:sp>
            <p:grpSp>
              <p:nvGrpSpPr>
                <p:cNvPr id="20629" name="Group 21"/>
                <p:cNvGrpSpPr/>
                <p:nvPr/>
              </p:nvGrpSpPr>
              <p:grpSpPr bwMode="auto">
                <a:xfrm>
                  <a:off x="3858" y="1278"/>
                  <a:ext cx="870" cy="690"/>
                  <a:chOff x="3858" y="1278"/>
                  <a:chExt cx="870" cy="690"/>
                </a:xfrm>
                <a:grpFill/>
              </p:grpSpPr>
              <p:sp>
                <p:nvSpPr>
                  <p:cNvPr id="20635" name="Oval 22"/>
                  <p:cNvSpPr>
                    <a:spLocks noChangeArrowheads="1"/>
                  </p:cNvSpPr>
                  <p:nvPr/>
                </p:nvSpPr>
                <p:spPr bwMode="auto">
                  <a:xfrm>
                    <a:off x="3858" y="1704"/>
                    <a:ext cx="288" cy="264"/>
                  </a:xfrm>
                  <a:prstGeom prst="ellips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3</a:t>
                    </a:r>
                    <a:endParaRPr kumimoji="1" lang="en-US" altLang="zh-CN" sz="2000">
                      <a:latin typeface="Arial" panose="020B0604020202020204" pitchFamily="34" charset="0"/>
                      <a:cs typeface="Arial" panose="020B0604020202020204" pitchFamily="34" charset="0"/>
                    </a:endParaRPr>
                  </a:p>
                </p:txBody>
              </p:sp>
              <p:sp>
                <p:nvSpPr>
                  <p:cNvPr id="20636" name="Line 23"/>
                  <p:cNvSpPr>
                    <a:spLocks noChangeShapeType="1"/>
                  </p:cNvSpPr>
                  <p:nvPr/>
                </p:nvSpPr>
                <p:spPr bwMode="auto">
                  <a:xfrm flipH="1">
                    <a:off x="4020" y="1334"/>
                    <a:ext cx="708" cy="367"/>
                  </a:xfrm>
                  <a:prstGeom prst="lin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20637" name="Text Box 24"/>
                  <p:cNvSpPr txBox="1">
                    <a:spLocks noChangeArrowheads="1"/>
                  </p:cNvSpPr>
                  <p:nvPr/>
                </p:nvSpPr>
                <p:spPr bwMode="auto">
                  <a:xfrm>
                    <a:off x="3972" y="1278"/>
                    <a:ext cx="540"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solidFill>
                          <a:srgbClr val="0000FF"/>
                        </a:solidFill>
                        <a:cs typeface="Arial" panose="020B0604020202020204" pitchFamily="34" charset="0"/>
                      </a:rPr>
                      <a:t>x</a:t>
                    </a:r>
                    <a:r>
                      <a:rPr lang="en-US" altLang="zh-CN" sz="2000" baseline="-25000" dirty="0">
                        <a:solidFill>
                          <a:srgbClr val="0000FF"/>
                        </a:solidFill>
                        <a:cs typeface="Arial" panose="020B0604020202020204" pitchFamily="34" charset="0"/>
                      </a:rPr>
                      <a:t>2</a:t>
                    </a:r>
                    <a:r>
                      <a:rPr lang="en-US" altLang="zh-CN" sz="2000" dirty="0">
                        <a:solidFill>
                          <a:srgbClr val="0000FF"/>
                        </a:solidFill>
                        <a:cs typeface="Arial" panose="020B0604020202020204" pitchFamily="34" charset="0"/>
                      </a:rPr>
                      <a:t>= 2</a:t>
                    </a:r>
                    <a:endParaRPr lang="en-US" altLang="zh-CN" sz="2000" dirty="0">
                      <a:solidFill>
                        <a:srgbClr val="0000FF"/>
                      </a:solidFill>
                      <a:cs typeface="Arial" panose="020B0604020202020204" pitchFamily="34" charset="0"/>
                    </a:endParaRPr>
                  </a:p>
                </p:txBody>
              </p:sp>
            </p:grpSp>
            <p:grpSp>
              <p:nvGrpSpPr>
                <p:cNvPr id="20630" name="Group 25"/>
                <p:cNvGrpSpPr/>
                <p:nvPr/>
              </p:nvGrpSpPr>
              <p:grpSpPr bwMode="auto">
                <a:xfrm>
                  <a:off x="4618" y="732"/>
                  <a:ext cx="818" cy="602"/>
                  <a:chOff x="4618" y="732"/>
                  <a:chExt cx="818" cy="602"/>
                </a:xfrm>
                <a:grpFill/>
              </p:grpSpPr>
              <p:sp>
                <p:nvSpPr>
                  <p:cNvPr id="20632" name="Oval 26"/>
                  <p:cNvSpPr>
                    <a:spLocks noChangeArrowheads="1"/>
                  </p:cNvSpPr>
                  <p:nvPr/>
                </p:nvSpPr>
                <p:spPr bwMode="auto">
                  <a:xfrm>
                    <a:off x="4618" y="1070"/>
                    <a:ext cx="288" cy="264"/>
                  </a:xfrm>
                  <a:prstGeom prst="ellips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2</a:t>
                    </a:r>
                    <a:endParaRPr kumimoji="1" lang="en-US" altLang="zh-CN" sz="2000">
                      <a:latin typeface="Arial" panose="020B0604020202020204" pitchFamily="34" charset="0"/>
                      <a:cs typeface="Arial" panose="020B0604020202020204" pitchFamily="34" charset="0"/>
                    </a:endParaRPr>
                  </a:p>
                </p:txBody>
              </p:sp>
              <p:sp>
                <p:nvSpPr>
                  <p:cNvPr id="20633" name="Line 27"/>
                  <p:cNvSpPr>
                    <a:spLocks noChangeShapeType="1"/>
                  </p:cNvSpPr>
                  <p:nvPr/>
                </p:nvSpPr>
                <p:spPr bwMode="auto">
                  <a:xfrm flipH="1">
                    <a:off x="4752" y="792"/>
                    <a:ext cx="684" cy="284"/>
                  </a:xfrm>
                  <a:prstGeom prst="lin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20634" name="Text Box 28"/>
                  <p:cNvSpPr txBox="1">
                    <a:spLocks noChangeArrowheads="1"/>
                  </p:cNvSpPr>
                  <p:nvPr/>
                </p:nvSpPr>
                <p:spPr bwMode="auto">
                  <a:xfrm>
                    <a:off x="4728" y="732"/>
                    <a:ext cx="504"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solidFill>
                          <a:srgbClr val="0000FF"/>
                        </a:solidFill>
                        <a:cs typeface="Arial" panose="020B0604020202020204" pitchFamily="34" charset="0"/>
                      </a:rPr>
                      <a:t>x</a:t>
                    </a:r>
                    <a:r>
                      <a:rPr lang="en-US" altLang="zh-CN" sz="2000" baseline="-25000">
                        <a:solidFill>
                          <a:srgbClr val="0000FF"/>
                        </a:solidFill>
                        <a:cs typeface="Arial" panose="020B0604020202020204" pitchFamily="34" charset="0"/>
                      </a:rPr>
                      <a:t>1</a:t>
                    </a:r>
                    <a:r>
                      <a:rPr lang="en-US" altLang="zh-CN" sz="2000">
                        <a:solidFill>
                          <a:srgbClr val="0000FF"/>
                        </a:solidFill>
                        <a:cs typeface="Arial" panose="020B0604020202020204" pitchFamily="34" charset="0"/>
                      </a:rPr>
                      <a:t>=1</a:t>
                    </a:r>
                    <a:endParaRPr lang="en-US" altLang="zh-CN" sz="2000">
                      <a:solidFill>
                        <a:srgbClr val="0000FF"/>
                      </a:solidFill>
                      <a:cs typeface="Arial" panose="020B0604020202020204" pitchFamily="34" charset="0"/>
                    </a:endParaRPr>
                  </a:p>
                </p:txBody>
              </p:sp>
            </p:grpSp>
            <p:sp>
              <p:nvSpPr>
                <p:cNvPr id="20631" name="Text Box 29"/>
                <p:cNvSpPr txBox="1">
                  <a:spLocks noChangeArrowheads="1"/>
                </p:cNvSpPr>
                <p:nvPr/>
              </p:nvSpPr>
              <p:spPr bwMode="auto">
                <a:xfrm>
                  <a:off x="3822" y="1994"/>
                  <a:ext cx="420" cy="213"/>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pPr>
                  <a:r>
                    <a:rPr kumimoji="1" lang="en-US" altLang="zh-CN" sz="2000" dirty="0">
                      <a:solidFill>
                        <a:srgbClr val="FF0000"/>
                      </a:solidFill>
                      <a:cs typeface="Arial" panose="020B0604020202020204" pitchFamily="34" charset="0"/>
                    </a:rPr>
                    <a:t>kill</a:t>
                  </a:r>
                  <a:endParaRPr kumimoji="1" lang="en-US" altLang="zh-CN" sz="2000" dirty="0">
                    <a:solidFill>
                      <a:srgbClr val="FF0000"/>
                    </a:solidFill>
                    <a:cs typeface="Arial" panose="020B0604020202020204" pitchFamily="34" charset="0"/>
                  </a:endParaRPr>
                </a:p>
              </p:txBody>
            </p:sp>
          </p:grpSp>
          <p:sp>
            <p:nvSpPr>
              <p:cNvPr id="20617" name="Line 30"/>
              <p:cNvSpPr>
                <a:spLocks noChangeShapeType="1"/>
              </p:cNvSpPr>
              <p:nvPr/>
            </p:nvSpPr>
            <p:spPr bwMode="auto">
              <a:xfrm flipV="1">
                <a:off x="3444" y="1337"/>
                <a:ext cx="708" cy="353"/>
              </a:xfrm>
              <a:prstGeom prst="line">
                <a:avLst/>
              </a:prstGeom>
              <a:grpFill/>
              <a:ln w="38100">
                <a:solidFill>
                  <a:srgbClr val="FF0000"/>
                </a:solidFill>
                <a:miter lim="800000"/>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grpSp>
            <p:nvGrpSpPr>
              <p:cNvPr id="20618" name="Group 31"/>
              <p:cNvGrpSpPr/>
              <p:nvPr/>
            </p:nvGrpSpPr>
            <p:grpSpPr bwMode="auto">
              <a:xfrm>
                <a:off x="4181" y="1967"/>
                <a:ext cx="628" cy="727"/>
                <a:chOff x="4733" y="1967"/>
                <a:chExt cx="628" cy="727"/>
              </a:xfrm>
              <a:grpFill/>
            </p:grpSpPr>
            <p:sp>
              <p:nvSpPr>
                <p:cNvPr id="20625" name="Oval 32"/>
                <p:cNvSpPr>
                  <a:spLocks noChangeArrowheads="1"/>
                </p:cNvSpPr>
                <p:nvPr/>
              </p:nvSpPr>
              <p:spPr bwMode="auto">
                <a:xfrm>
                  <a:off x="4884" y="2430"/>
                  <a:ext cx="288" cy="264"/>
                </a:xfrm>
                <a:prstGeom prst="ellips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11</a:t>
                  </a:r>
                  <a:endParaRPr kumimoji="1" lang="en-US" altLang="zh-CN" sz="2000">
                    <a:latin typeface="Arial" panose="020B0604020202020204" pitchFamily="34" charset="0"/>
                    <a:cs typeface="Arial" panose="020B0604020202020204" pitchFamily="34" charset="0"/>
                  </a:endParaRPr>
                </a:p>
              </p:txBody>
            </p:sp>
            <p:sp>
              <p:nvSpPr>
                <p:cNvPr id="20626" name="Line 33"/>
                <p:cNvSpPr>
                  <a:spLocks noChangeShapeType="1"/>
                </p:cNvSpPr>
                <p:nvPr/>
              </p:nvSpPr>
              <p:spPr bwMode="auto">
                <a:xfrm>
                  <a:off x="4733" y="1967"/>
                  <a:ext cx="293" cy="457"/>
                </a:xfrm>
                <a:prstGeom prst="lin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20627" name="Text Box 34"/>
                <p:cNvSpPr txBox="1">
                  <a:spLocks noChangeArrowheads="1"/>
                </p:cNvSpPr>
                <p:nvPr/>
              </p:nvSpPr>
              <p:spPr bwMode="auto">
                <a:xfrm>
                  <a:off x="4821" y="2024"/>
                  <a:ext cx="540"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3</a:t>
                  </a:r>
                  <a:r>
                    <a:rPr lang="en-US" altLang="zh-CN" sz="2000" dirty="0">
                      <a:cs typeface="Arial" panose="020B0604020202020204" pitchFamily="34" charset="0"/>
                    </a:rPr>
                    <a:t>=4</a:t>
                  </a:r>
                  <a:endParaRPr lang="en-US" altLang="zh-CN" sz="2000" dirty="0">
                    <a:cs typeface="Arial" panose="020B0604020202020204" pitchFamily="34" charset="0"/>
                  </a:endParaRPr>
                </a:p>
              </p:txBody>
            </p:sp>
          </p:grpSp>
          <p:grpSp>
            <p:nvGrpSpPr>
              <p:cNvPr id="20619" name="Group 35"/>
              <p:cNvGrpSpPr/>
              <p:nvPr/>
            </p:nvGrpSpPr>
            <p:grpSpPr bwMode="auto">
              <a:xfrm>
                <a:off x="3602" y="1980"/>
                <a:ext cx="580" cy="708"/>
                <a:chOff x="4154" y="1980"/>
                <a:chExt cx="580" cy="708"/>
              </a:xfrm>
              <a:grpFill/>
            </p:grpSpPr>
            <p:sp>
              <p:nvSpPr>
                <p:cNvPr id="20622" name="Oval 36"/>
                <p:cNvSpPr>
                  <a:spLocks noChangeArrowheads="1"/>
                </p:cNvSpPr>
                <p:nvPr/>
              </p:nvSpPr>
              <p:spPr bwMode="auto">
                <a:xfrm>
                  <a:off x="4164" y="2424"/>
                  <a:ext cx="288" cy="264"/>
                </a:xfrm>
                <a:prstGeom prst="ellips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9</a:t>
                  </a:r>
                  <a:endParaRPr kumimoji="1" lang="en-US" altLang="zh-CN" sz="2000">
                    <a:latin typeface="Arial" panose="020B0604020202020204" pitchFamily="34" charset="0"/>
                    <a:cs typeface="Arial" panose="020B0604020202020204" pitchFamily="34" charset="0"/>
                  </a:endParaRPr>
                </a:p>
              </p:txBody>
            </p:sp>
            <p:sp>
              <p:nvSpPr>
                <p:cNvPr id="20623" name="Line 37"/>
                <p:cNvSpPr>
                  <a:spLocks noChangeShapeType="1"/>
                </p:cNvSpPr>
                <p:nvPr/>
              </p:nvSpPr>
              <p:spPr bwMode="auto">
                <a:xfrm flipH="1">
                  <a:off x="4320" y="1980"/>
                  <a:ext cx="414" cy="444"/>
                </a:xfrm>
                <a:prstGeom prst="lin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20624" name="Text Box 38"/>
                <p:cNvSpPr txBox="1">
                  <a:spLocks noChangeArrowheads="1"/>
                </p:cNvSpPr>
                <p:nvPr/>
              </p:nvSpPr>
              <p:spPr bwMode="auto">
                <a:xfrm>
                  <a:off x="4154" y="2038"/>
                  <a:ext cx="516"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3</a:t>
                  </a:r>
                  <a:r>
                    <a:rPr lang="en-US" altLang="zh-CN" sz="2000" dirty="0">
                      <a:cs typeface="Arial" panose="020B0604020202020204" pitchFamily="34" charset="0"/>
                    </a:rPr>
                    <a:t>=2</a:t>
                  </a:r>
                  <a:endParaRPr lang="en-US" altLang="zh-CN" sz="2000" dirty="0">
                    <a:cs typeface="Arial" panose="020B0604020202020204" pitchFamily="34" charset="0"/>
                  </a:endParaRPr>
                </a:p>
              </p:txBody>
            </p:sp>
          </p:grpSp>
          <p:sp>
            <p:nvSpPr>
              <p:cNvPr id="20620" name="Text Box 39"/>
              <p:cNvSpPr txBox="1">
                <a:spLocks noChangeArrowheads="1"/>
              </p:cNvSpPr>
              <p:nvPr/>
            </p:nvSpPr>
            <p:spPr bwMode="auto">
              <a:xfrm>
                <a:off x="3580" y="2715"/>
                <a:ext cx="408" cy="213"/>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pPr>
                <a:r>
                  <a:rPr kumimoji="1" lang="en-US" altLang="zh-CN" sz="2000" dirty="0">
                    <a:solidFill>
                      <a:srgbClr val="FF0000"/>
                    </a:solidFill>
                    <a:cs typeface="Arial" panose="020B0604020202020204" pitchFamily="34" charset="0"/>
                  </a:rPr>
                  <a:t>kill</a:t>
                </a:r>
                <a:endParaRPr kumimoji="1" lang="en-US" altLang="zh-CN" sz="2000" dirty="0">
                  <a:solidFill>
                    <a:srgbClr val="FF0000"/>
                  </a:solidFill>
                  <a:cs typeface="Arial" panose="020B0604020202020204" pitchFamily="34" charset="0"/>
                </a:endParaRPr>
              </a:p>
            </p:txBody>
          </p:sp>
          <p:sp>
            <p:nvSpPr>
              <p:cNvPr id="20621" name="Text Box 40"/>
              <p:cNvSpPr txBox="1">
                <a:spLocks noChangeArrowheads="1"/>
              </p:cNvSpPr>
              <p:nvPr/>
            </p:nvSpPr>
            <p:spPr bwMode="auto">
              <a:xfrm>
                <a:off x="4314" y="2694"/>
                <a:ext cx="408" cy="213"/>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pPr>
                <a:r>
                  <a:rPr kumimoji="1" lang="en-US" altLang="zh-CN" sz="2000" dirty="0">
                    <a:solidFill>
                      <a:srgbClr val="FF0000"/>
                    </a:solidFill>
                    <a:cs typeface="Arial" panose="020B0604020202020204" pitchFamily="34" charset="0"/>
                  </a:rPr>
                  <a:t>kill</a:t>
                </a:r>
                <a:endParaRPr kumimoji="1" lang="en-US" altLang="zh-CN" sz="2000" dirty="0">
                  <a:solidFill>
                    <a:srgbClr val="FF0000"/>
                  </a:solidFill>
                  <a:cs typeface="Arial" panose="020B0604020202020204" pitchFamily="34" charset="0"/>
                </a:endParaRPr>
              </a:p>
            </p:txBody>
          </p:sp>
        </p:grpSp>
      </p:grpSp>
      <p:sp>
        <p:nvSpPr>
          <p:cNvPr id="29737" name="Line 41"/>
          <p:cNvSpPr>
            <a:spLocks noChangeShapeType="1"/>
          </p:cNvSpPr>
          <p:nvPr/>
        </p:nvSpPr>
        <p:spPr bwMode="auto">
          <a:xfrm flipV="1">
            <a:off x="8176590" y="2569640"/>
            <a:ext cx="15875" cy="574676"/>
          </a:xfrm>
          <a:prstGeom prst="line">
            <a:avLst/>
          </a:prstGeom>
          <a:noFill/>
          <a:ln w="38100">
            <a:solidFill>
              <a:srgbClr val="FF0000"/>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grpSp>
        <p:nvGrpSpPr>
          <p:cNvPr id="29738" name="Group 42"/>
          <p:cNvGrpSpPr/>
          <p:nvPr/>
        </p:nvGrpSpPr>
        <p:grpSpPr bwMode="auto">
          <a:xfrm>
            <a:off x="8886203" y="3604690"/>
            <a:ext cx="819150" cy="1123950"/>
            <a:chOff x="4623" y="1980"/>
            <a:chExt cx="516" cy="708"/>
          </a:xfrm>
          <a:noFill/>
        </p:grpSpPr>
        <p:sp>
          <p:nvSpPr>
            <p:cNvPr id="20611" name="Oval 43"/>
            <p:cNvSpPr>
              <a:spLocks noChangeArrowheads="1"/>
            </p:cNvSpPr>
            <p:nvPr/>
          </p:nvSpPr>
          <p:spPr bwMode="auto">
            <a:xfrm>
              <a:off x="4665" y="2424"/>
              <a:ext cx="288" cy="264"/>
            </a:xfrm>
            <a:prstGeom prst="ellips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latin typeface="Arial" panose="020B0604020202020204" pitchFamily="34" charset="0"/>
                  <a:cs typeface="Arial" panose="020B0604020202020204" pitchFamily="34" charset="0"/>
                </a:rPr>
                <a:t>14</a:t>
              </a:r>
              <a:endParaRPr kumimoji="1" lang="en-US" altLang="zh-CN" sz="2000" dirty="0">
                <a:latin typeface="Arial" panose="020B0604020202020204" pitchFamily="34" charset="0"/>
                <a:cs typeface="Arial" panose="020B0604020202020204" pitchFamily="34" charset="0"/>
              </a:endParaRPr>
            </a:p>
          </p:txBody>
        </p:sp>
        <p:sp>
          <p:nvSpPr>
            <p:cNvPr id="20612" name="Line 44"/>
            <p:cNvSpPr>
              <a:spLocks noChangeShapeType="1"/>
            </p:cNvSpPr>
            <p:nvPr/>
          </p:nvSpPr>
          <p:spPr bwMode="auto">
            <a:xfrm flipH="1">
              <a:off x="4808" y="1980"/>
              <a:ext cx="226" cy="444"/>
            </a:xfrm>
            <a:prstGeom prst="lin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20613" name="Text Box 45"/>
            <p:cNvSpPr txBox="1">
              <a:spLocks noChangeArrowheads="1"/>
            </p:cNvSpPr>
            <p:nvPr/>
          </p:nvSpPr>
          <p:spPr bwMode="auto">
            <a:xfrm>
              <a:off x="4623" y="2008"/>
              <a:ext cx="516"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3</a:t>
              </a:r>
              <a:r>
                <a:rPr lang="en-US" altLang="zh-CN" sz="2000" dirty="0">
                  <a:cs typeface="Arial" panose="020B0604020202020204" pitchFamily="34" charset="0"/>
                </a:rPr>
                <a:t>=2</a:t>
              </a:r>
              <a:endParaRPr lang="en-US" altLang="zh-CN" sz="2000" dirty="0">
                <a:cs typeface="Arial" panose="020B0604020202020204" pitchFamily="34" charset="0"/>
              </a:endParaRPr>
            </a:p>
          </p:txBody>
        </p:sp>
      </p:grpSp>
      <p:sp>
        <p:nvSpPr>
          <p:cNvPr id="29742" name="Text Box 46"/>
          <p:cNvSpPr txBox="1">
            <a:spLocks noChangeArrowheads="1"/>
          </p:cNvSpPr>
          <p:nvPr/>
        </p:nvSpPr>
        <p:spPr bwMode="auto">
          <a:xfrm>
            <a:off x="8938590" y="5900058"/>
            <a:ext cx="647700" cy="338554"/>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pPr>
            <a:r>
              <a:rPr kumimoji="1" lang="en-US" altLang="zh-CN" sz="2000">
                <a:solidFill>
                  <a:srgbClr val="FF0000"/>
                </a:solidFill>
                <a:cs typeface="Arial" panose="020B0604020202020204" pitchFamily="34" charset="0"/>
              </a:rPr>
              <a:t>kill</a:t>
            </a:r>
            <a:endParaRPr kumimoji="1" lang="en-US" altLang="zh-CN" sz="2000">
              <a:solidFill>
                <a:srgbClr val="FF0000"/>
              </a:solidFill>
              <a:cs typeface="Arial" panose="020B0604020202020204" pitchFamily="34" charset="0"/>
            </a:endParaRPr>
          </a:p>
        </p:txBody>
      </p:sp>
      <p:graphicFrame>
        <p:nvGraphicFramePr>
          <p:cNvPr id="29743" name="Group 47"/>
          <p:cNvGraphicFramePr>
            <a:graphicFrameLocks noGrp="1"/>
          </p:cNvGraphicFramePr>
          <p:nvPr/>
        </p:nvGraphicFramePr>
        <p:xfrm>
          <a:off x="1198885" y="1944165"/>
          <a:ext cx="1434382" cy="1397392"/>
        </p:xfrm>
        <a:graphic>
          <a:graphicData uri="http://schemas.openxmlformats.org/drawingml/2006/table">
            <a:tbl>
              <a:tblPr/>
              <a:tblGrid>
                <a:gridCol w="358596"/>
                <a:gridCol w="358595"/>
                <a:gridCol w="358596"/>
                <a:gridCol w="358595"/>
              </a:tblGrid>
              <a:tr h="349348">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49348">
                <a:tc>
                  <a:txBody>
                    <a:bodyPr/>
                    <a:lstStyle/>
                    <a:p>
                      <a:pPr marL="0" marR="0" lvl="0" indent="0" algn="l"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49348">
                <a:tc>
                  <a:txBody>
                    <a:bodyPr/>
                    <a:lstStyle/>
                    <a:p>
                      <a:pPr marL="0" marR="0" lvl="0" indent="0" algn="l"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49348">
                <a:tc>
                  <a:txBody>
                    <a:bodyPr/>
                    <a:lstStyle/>
                    <a:p>
                      <a:pPr marL="0" marR="0" lvl="0" indent="0" algn="l"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29770" name="Group 74"/>
          <p:cNvGraphicFramePr>
            <a:graphicFrameLocks noGrp="1"/>
          </p:cNvGraphicFramePr>
          <p:nvPr/>
        </p:nvGraphicFramePr>
        <p:xfrm>
          <a:off x="1174420" y="4149080"/>
          <a:ext cx="1462088" cy="1341120"/>
        </p:xfrm>
        <a:graphic>
          <a:graphicData uri="http://schemas.openxmlformats.org/drawingml/2006/table">
            <a:tbl>
              <a:tblPr/>
              <a:tblGrid>
                <a:gridCol w="365522"/>
                <a:gridCol w="365522"/>
                <a:gridCol w="302104"/>
                <a:gridCol w="428940"/>
              </a:tblGrid>
              <a:tr h="314439">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14439">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2</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14439">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14439">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29797" name="Group 101"/>
          <p:cNvGraphicFramePr>
            <a:graphicFrameLocks noGrp="1"/>
          </p:cNvGraphicFramePr>
          <p:nvPr/>
        </p:nvGraphicFramePr>
        <p:xfrm>
          <a:off x="3684340" y="4104372"/>
          <a:ext cx="1394868" cy="1344993"/>
        </p:xfrm>
        <a:graphic>
          <a:graphicData uri="http://schemas.openxmlformats.org/drawingml/2006/table">
            <a:tbl>
              <a:tblPr/>
              <a:tblGrid>
                <a:gridCol w="348717"/>
                <a:gridCol w="348717"/>
                <a:gridCol w="348717"/>
                <a:gridCol w="348717"/>
              </a:tblGrid>
              <a:tr h="339153">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320377">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2</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320377">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3</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320377">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r>
                        <a:rPr kumimoji="0" lang="en-US" altLang="zh-CN" sz="2000" b="0" i="0" u="none" strike="noStrike" cap="none" normalizeH="0" baseline="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rPr>
                        <a:t>4</a:t>
                      </a:r>
                      <a:endParaRPr kumimoji="0" lang="en-US" altLang="zh-CN" sz="2000" b="0" i="0" u="none" strike="noStrike" cap="none" normalizeH="0" baseline="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r>
            </a:tbl>
          </a:graphicData>
        </a:graphic>
      </p:graphicFrame>
      <p:sp>
        <p:nvSpPr>
          <p:cNvPr id="29824" name="Line 128"/>
          <p:cNvSpPr>
            <a:spLocks noChangeShapeType="1"/>
          </p:cNvSpPr>
          <p:nvPr/>
        </p:nvSpPr>
        <p:spPr bwMode="auto">
          <a:xfrm>
            <a:off x="1926827" y="3356992"/>
            <a:ext cx="1" cy="786868"/>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825" name="Line 129"/>
          <p:cNvSpPr>
            <a:spLocks noChangeShapeType="1"/>
          </p:cNvSpPr>
          <p:nvPr/>
        </p:nvSpPr>
        <p:spPr bwMode="auto">
          <a:xfrm>
            <a:off x="2633267" y="4788979"/>
            <a:ext cx="1053678" cy="0"/>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29826" name="Group 130"/>
          <p:cNvGraphicFramePr>
            <a:graphicFrameLocks noGrp="1"/>
          </p:cNvGraphicFramePr>
          <p:nvPr/>
        </p:nvGraphicFramePr>
        <p:xfrm>
          <a:off x="3686191" y="1954482"/>
          <a:ext cx="1408688" cy="1387076"/>
        </p:xfrm>
        <a:graphic>
          <a:graphicData uri="http://schemas.openxmlformats.org/drawingml/2006/table">
            <a:tbl>
              <a:tblPr/>
              <a:tblGrid>
                <a:gridCol w="352172"/>
                <a:gridCol w="352172"/>
                <a:gridCol w="352172"/>
                <a:gridCol w="352172"/>
              </a:tblGrid>
              <a:tr h="346769">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346769">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2</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346769">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r>
                        <a:rPr kumimoji="0" lang="en-US" altLang="zh-CN" sz="2000" b="0" i="0" u="none" strike="noStrike" cap="none" normalizeH="0" baseline="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rPr>
                        <a:t>3</a:t>
                      </a:r>
                      <a:endParaRPr kumimoji="0" lang="en-US" altLang="zh-CN" sz="2000" b="0" i="0" u="none" strike="noStrike" cap="none" normalizeH="0" baseline="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346769">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r>
            </a:tbl>
          </a:graphicData>
        </a:graphic>
      </p:graphicFrame>
      <p:sp>
        <p:nvSpPr>
          <p:cNvPr id="29853" name="Line 157"/>
          <p:cNvSpPr>
            <a:spLocks noChangeShapeType="1"/>
          </p:cNvSpPr>
          <p:nvPr/>
        </p:nvSpPr>
        <p:spPr bwMode="auto">
          <a:xfrm flipV="1">
            <a:off x="2639660" y="3346777"/>
            <a:ext cx="1745605" cy="1442202"/>
          </a:xfrm>
          <a:prstGeom prst="line">
            <a:avLst/>
          </a:prstGeom>
          <a:noFill/>
          <a:ln w="19050">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29854" name="Group 158"/>
          <p:cNvGrpSpPr/>
          <p:nvPr/>
        </p:nvGrpSpPr>
        <p:grpSpPr bwMode="auto">
          <a:xfrm>
            <a:off x="9591056" y="3604690"/>
            <a:ext cx="1039813" cy="1123950"/>
            <a:chOff x="4707" y="1968"/>
            <a:chExt cx="655" cy="708"/>
          </a:xfrm>
          <a:noFill/>
        </p:grpSpPr>
        <p:sp>
          <p:nvSpPr>
            <p:cNvPr id="20608" name="Oval 159"/>
            <p:cNvSpPr>
              <a:spLocks noChangeArrowheads="1"/>
            </p:cNvSpPr>
            <p:nvPr/>
          </p:nvSpPr>
          <p:spPr bwMode="auto">
            <a:xfrm>
              <a:off x="4881" y="2412"/>
              <a:ext cx="288" cy="264"/>
            </a:xfrm>
            <a:prstGeom prst="ellips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16</a:t>
              </a:r>
              <a:endParaRPr kumimoji="1" lang="en-US" altLang="zh-CN" sz="2000">
                <a:latin typeface="Arial" panose="020B0604020202020204" pitchFamily="34" charset="0"/>
                <a:cs typeface="Arial" panose="020B0604020202020204" pitchFamily="34" charset="0"/>
              </a:endParaRPr>
            </a:p>
          </p:txBody>
        </p:sp>
        <p:sp>
          <p:nvSpPr>
            <p:cNvPr id="20609" name="Line 160"/>
            <p:cNvSpPr>
              <a:spLocks noChangeShapeType="1"/>
            </p:cNvSpPr>
            <p:nvPr/>
          </p:nvSpPr>
          <p:spPr bwMode="auto">
            <a:xfrm>
              <a:off x="4707" y="1968"/>
              <a:ext cx="286" cy="450"/>
            </a:xfrm>
            <a:prstGeom prst="lin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20610" name="Text Box 161"/>
            <p:cNvSpPr txBox="1">
              <a:spLocks noChangeArrowheads="1"/>
            </p:cNvSpPr>
            <p:nvPr/>
          </p:nvSpPr>
          <p:spPr bwMode="auto">
            <a:xfrm>
              <a:off x="4822" y="1993"/>
              <a:ext cx="540"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3</a:t>
              </a:r>
              <a:r>
                <a:rPr lang="en-US" altLang="zh-CN" sz="2000" dirty="0">
                  <a:cs typeface="Arial" panose="020B0604020202020204" pitchFamily="34" charset="0"/>
                </a:rPr>
                <a:t>=3</a:t>
              </a:r>
              <a:endParaRPr lang="en-US" altLang="zh-CN" sz="2000" dirty="0">
                <a:cs typeface="Arial" panose="020B0604020202020204" pitchFamily="34" charset="0"/>
              </a:endParaRPr>
            </a:p>
          </p:txBody>
        </p:sp>
      </p:grpSp>
      <p:sp>
        <p:nvSpPr>
          <p:cNvPr id="29858" name="Text Box 162"/>
          <p:cNvSpPr txBox="1">
            <a:spLocks noChangeArrowheads="1"/>
          </p:cNvSpPr>
          <p:nvPr/>
        </p:nvSpPr>
        <p:spPr bwMode="auto">
          <a:xfrm>
            <a:off x="9887177" y="4744920"/>
            <a:ext cx="647700" cy="338554"/>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pPr>
            <a:r>
              <a:rPr kumimoji="1" lang="en-US" altLang="zh-CN" sz="2000" dirty="0">
                <a:solidFill>
                  <a:srgbClr val="FF0000"/>
                </a:solidFill>
                <a:cs typeface="Arial" panose="020B0604020202020204" pitchFamily="34" charset="0"/>
              </a:rPr>
              <a:t>kill</a:t>
            </a:r>
            <a:endParaRPr kumimoji="1" lang="en-US" altLang="zh-CN" sz="2000" dirty="0">
              <a:solidFill>
                <a:srgbClr val="FF0000"/>
              </a:solidFill>
              <a:cs typeface="Arial" panose="020B0604020202020204" pitchFamily="34" charset="0"/>
            </a:endParaRPr>
          </a:p>
        </p:txBody>
      </p:sp>
      <p:sp>
        <p:nvSpPr>
          <p:cNvPr id="20602" name="Line 163"/>
          <p:cNvSpPr>
            <a:spLocks noChangeShapeType="1"/>
          </p:cNvSpPr>
          <p:nvPr/>
        </p:nvSpPr>
        <p:spPr bwMode="auto">
          <a:xfrm flipV="1">
            <a:off x="7538415" y="3593576"/>
            <a:ext cx="654050" cy="715963"/>
          </a:xfrm>
          <a:prstGeom prst="line">
            <a:avLst/>
          </a:prstGeom>
          <a:noFill/>
          <a:ln w="2857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zh-CN" altLang="en-US" sz="2000">
              <a:latin typeface="Arial" panose="020B0604020202020204" pitchFamily="34" charset="0"/>
              <a:cs typeface="Arial" panose="020B0604020202020204" pitchFamily="34" charset="0"/>
            </a:endParaRPr>
          </a:p>
        </p:txBody>
      </p:sp>
      <p:sp>
        <p:nvSpPr>
          <p:cNvPr id="20603" name="Line 164"/>
          <p:cNvSpPr>
            <a:spLocks noChangeShapeType="1"/>
          </p:cNvSpPr>
          <p:nvPr/>
        </p:nvSpPr>
        <p:spPr bwMode="auto">
          <a:xfrm flipH="1" flipV="1">
            <a:off x="8214690" y="3595165"/>
            <a:ext cx="419100" cy="714374"/>
          </a:xfrm>
          <a:prstGeom prst="line">
            <a:avLst/>
          </a:prstGeom>
          <a:noFill/>
          <a:ln w="2857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zh-CN" altLang="en-US" sz="2000">
              <a:latin typeface="Arial" panose="020B0604020202020204" pitchFamily="34" charset="0"/>
              <a:cs typeface="Arial" panose="020B0604020202020204" pitchFamily="34" charset="0"/>
            </a:endParaRPr>
          </a:p>
        </p:txBody>
      </p:sp>
      <p:grpSp>
        <p:nvGrpSpPr>
          <p:cNvPr id="29861" name="Group 165"/>
          <p:cNvGrpSpPr/>
          <p:nvPr/>
        </p:nvGrpSpPr>
        <p:grpSpPr bwMode="auto">
          <a:xfrm>
            <a:off x="9159039" y="3595167"/>
            <a:ext cx="371701" cy="1854724"/>
            <a:chOff x="4798" y="1974"/>
            <a:chExt cx="231" cy="1194"/>
          </a:xfrm>
          <a:noFill/>
        </p:grpSpPr>
        <p:sp>
          <p:nvSpPr>
            <p:cNvPr id="20606" name="Line 166"/>
            <p:cNvSpPr>
              <a:spLocks noChangeShapeType="1"/>
            </p:cNvSpPr>
            <p:nvPr/>
          </p:nvSpPr>
          <p:spPr bwMode="auto">
            <a:xfrm flipH="1" flipV="1">
              <a:off x="4798" y="2715"/>
              <a:ext cx="7" cy="453"/>
            </a:xfrm>
            <a:prstGeom prst="line">
              <a:avLst/>
            </a:prstGeom>
            <a:grpFill/>
            <a:ln w="28575">
              <a:solidFill>
                <a:srgbClr val="FF0000"/>
              </a:solidFill>
              <a:rou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zh-CN" altLang="en-US" sz="2000">
                <a:latin typeface="Arial" panose="020B0604020202020204" pitchFamily="34" charset="0"/>
                <a:cs typeface="Arial" panose="020B0604020202020204" pitchFamily="34" charset="0"/>
              </a:endParaRPr>
            </a:p>
          </p:txBody>
        </p:sp>
        <p:sp>
          <p:nvSpPr>
            <p:cNvPr id="20607" name="Line 167"/>
            <p:cNvSpPr>
              <a:spLocks noChangeShapeType="1"/>
            </p:cNvSpPr>
            <p:nvPr/>
          </p:nvSpPr>
          <p:spPr bwMode="auto">
            <a:xfrm flipV="1">
              <a:off x="4809" y="1974"/>
              <a:ext cx="220" cy="438"/>
            </a:xfrm>
            <a:prstGeom prst="line">
              <a:avLst/>
            </a:prstGeom>
            <a:grpFill/>
            <a:ln w="28575">
              <a:solidFill>
                <a:srgbClr val="FF0000"/>
              </a:solidFill>
              <a:rou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zh-CN" altLang="en-US" sz="2000">
                <a:latin typeface="Arial" panose="020B0604020202020204" pitchFamily="34" charset="0"/>
                <a:cs typeface="Arial" panose="020B0604020202020204" pitchFamily="34" charset="0"/>
              </a:endParaRPr>
            </a:p>
          </p:txBody>
        </p:sp>
      </p:grpSp>
      <p:sp>
        <p:nvSpPr>
          <p:cNvPr id="29864" name="Line 168"/>
          <p:cNvSpPr>
            <a:spLocks noChangeShapeType="1"/>
          </p:cNvSpPr>
          <p:nvPr/>
        </p:nvSpPr>
        <p:spPr bwMode="auto">
          <a:xfrm flipH="1" flipV="1">
            <a:off x="9599006" y="3620571"/>
            <a:ext cx="446074" cy="698492"/>
          </a:xfrm>
          <a:prstGeom prst="line">
            <a:avLst/>
          </a:prstGeom>
          <a:noFill/>
          <a:ln w="2857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zh-CN" altLang="en-US" sz="200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9737"/>
                                        </p:tgtEl>
                                        <p:attrNameLst>
                                          <p:attrName>style.visibility</p:attrName>
                                        </p:attrNameLst>
                                      </p:cBhvr>
                                      <p:to>
                                        <p:strVal val="visible"/>
                                      </p:to>
                                    </p:set>
                                    <p:animEffect transition="in" filter="wipe(down)">
                                      <p:cBhvr>
                                        <p:cTn id="7" dur="500"/>
                                        <p:tgtEl>
                                          <p:spTgt spid="2973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2974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29700"/>
                                        </p:tgtEl>
                                        <p:attrNameLst>
                                          <p:attrName>style.visibility</p:attrName>
                                        </p:attrNameLst>
                                      </p:cBhvr>
                                      <p:to>
                                        <p:strVal val="visible"/>
                                      </p:to>
                                    </p:set>
                                    <p:animEffect transition="in" filter="wipe(up)">
                                      <p:cBhvr>
                                        <p:cTn id="16" dur="500"/>
                                        <p:tgtEl>
                                          <p:spTgt spid="2970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9824"/>
                                        </p:tgtEl>
                                        <p:attrNameLst>
                                          <p:attrName>style.visibility</p:attrName>
                                        </p:attrNameLst>
                                      </p:cBhvr>
                                      <p:to>
                                        <p:strVal val="visible"/>
                                      </p:to>
                                    </p:set>
                                    <p:animEffect transition="in" filter="wipe(up)">
                                      <p:cBhvr>
                                        <p:cTn id="21" dur="500"/>
                                        <p:tgtEl>
                                          <p:spTgt spid="29824"/>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499"/>
                                          </p:stCondLst>
                                        </p:cTn>
                                        <p:tgtEl>
                                          <p:spTgt spid="2977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29738"/>
                                        </p:tgtEl>
                                        <p:attrNameLst>
                                          <p:attrName>style.visibility</p:attrName>
                                        </p:attrNameLst>
                                      </p:cBhvr>
                                      <p:to>
                                        <p:strVal val="visible"/>
                                      </p:to>
                                    </p:set>
                                    <p:animEffect transition="in" filter="wipe(up)">
                                      <p:cBhvr>
                                        <p:cTn id="30" dur="500"/>
                                        <p:tgtEl>
                                          <p:spTgt spid="2973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29704"/>
                                        </p:tgtEl>
                                        <p:attrNameLst>
                                          <p:attrName>style.visibility</p:attrName>
                                        </p:attrNameLst>
                                      </p:cBhvr>
                                      <p:to>
                                        <p:strVal val="visible"/>
                                      </p:to>
                                    </p:set>
                                    <p:animEffect transition="in" filter="wipe(up)">
                                      <p:cBhvr>
                                        <p:cTn id="35" dur="500"/>
                                        <p:tgtEl>
                                          <p:spTgt spid="2970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9825"/>
                                        </p:tgtEl>
                                        <p:attrNameLst>
                                          <p:attrName>style.visibility</p:attrName>
                                        </p:attrNameLst>
                                      </p:cBhvr>
                                      <p:to>
                                        <p:strVal val="visible"/>
                                      </p:to>
                                    </p:set>
                                    <p:animEffect transition="in" filter="wipe(left)">
                                      <p:cBhvr>
                                        <p:cTn id="40" dur="500"/>
                                        <p:tgtEl>
                                          <p:spTgt spid="29825"/>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499"/>
                                          </p:stCondLst>
                                        </p:cTn>
                                        <p:tgtEl>
                                          <p:spTgt spid="2979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2974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29861"/>
                                        </p:tgtEl>
                                        <p:attrNameLst>
                                          <p:attrName>style.visibility</p:attrName>
                                        </p:attrNameLst>
                                      </p:cBhvr>
                                      <p:to>
                                        <p:strVal val="visible"/>
                                      </p:to>
                                    </p:set>
                                    <p:animEffect transition="in" filter="wipe(down)">
                                      <p:cBhvr>
                                        <p:cTn id="53" dur="500"/>
                                        <p:tgtEl>
                                          <p:spTgt spid="29861"/>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29854"/>
                                        </p:tgtEl>
                                        <p:attrNameLst>
                                          <p:attrName>style.visibility</p:attrName>
                                        </p:attrNameLst>
                                      </p:cBhvr>
                                      <p:to>
                                        <p:strVal val="visible"/>
                                      </p:to>
                                    </p:set>
                                    <p:animEffect transition="in" filter="wipe(up)">
                                      <p:cBhvr>
                                        <p:cTn id="58" dur="500"/>
                                        <p:tgtEl>
                                          <p:spTgt spid="29854"/>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29853"/>
                                        </p:tgtEl>
                                        <p:attrNameLst>
                                          <p:attrName>style.visibility</p:attrName>
                                        </p:attrNameLst>
                                      </p:cBhvr>
                                      <p:to>
                                        <p:strVal val="visible"/>
                                      </p:to>
                                    </p:set>
                                    <p:animEffect transition="in" filter="wipe(down)">
                                      <p:cBhvr>
                                        <p:cTn id="63" dur="500"/>
                                        <p:tgtEl>
                                          <p:spTgt spid="29853"/>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499"/>
                                          </p:stCondLst>
                                        </p:cTn>
                                        <p:tgtEl>
                                          <p:spTgt spid="29826"/>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499"/>
                                          </p:stCondLst>
                                        </p:cTn>
                                        <p:tgtEl>
                                          <p:spTgt spid="29858"/>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grpId="0" nodeType="clickEffect">
                                  <p:stCondLst>
                                    <p:cond delay="0"/>
                                  </p:stCondLst>
                                  <p:childTnLst>
                                    <p:set>
                                      <p:cBhvr>
                                        <p:cTn id="75" dur="1" fill="hold">
                                          <p:stCondLst>
                                            <p:cond delay="0"/>
                                          </p:stCondLst>
                                        </p:cTn>
                                        <p:tgtEl>
                                          <p:spTgt spid="29864"/>
                                        </p:tgtEl>
                                        <p:attrNameLst>
                                          <p:attrName>style.visibility</p:attrName>
                                        </p:attrNameLst>
                                      </p:cBhvr>
                                      <p:to>
                                        <p:strVal val="visible"/>
                                      </p:to>
                                    </p:set>
                                    <p:animEffect transition="in" filter="wipe(down)">
                                      <p:cBhvr>
                                        <p:cTn id="76" dur="500"/>
                                        <p:tgtEl>
                                          <p:spTgt spid="298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37" grpId="0" animBg="1"/>
      <p:bldP spid="29742" grpId="0" autoUpdateAnimBg="0"/>
      <p:bldP spid="29824" grpId="0" animBg="1"/>
      <p:bldP spid="29825" grpId="0" animBg="1"/>
      <p:bldP spid="29853" grpId="0" animBg="1"/>
      <p:bldP spid="29858" grpId="0" autoUpdateAnimBg="0"/>
      <p:bldP spid="2986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5360" y="404664"/>
            <a:ext cx="10729192" cy="1210673"/>
          </a:xfrm>
        </p:spPr>
        <p:txBody>
          <a:bodyPr>
            <a:normAutofit/>
          </a:bodyPr>
          <a:lstStyle/>
          <a:p>
            <a:r>
              <a:rPr kumimoji="1" lang="zh-CN" altLang="en-US" sz="2400" dirty="0"/>
              <a:t>结点</a:t>
            </a:r>
            <a:r>
              <a:rPr kumimoji="1" lang="en-US" altLang="zh-CN" sz="2400" dirty="0"/>
              <a:t>2</a:t>
            </a:r>
            <a:r>
              <a:rPr kumimoji="1" lang="zh-CN" altLang="en-US" sz="2400" dirty="0"/>
              <a:t>的所有儿子都不能导致答案棋盘格局</a:t>
            </a:r>
            <a:r>
              <a:rPr kumimoji="1" lang="en-US" altLang="zh-CN" sz="2400" dirty="0"/>
              <a:t>, </a:t>
            </a:r>
            <a:r>
              <a:rPr kumimoji="1" lang="zh-CN" altLang="en-US" sz="2400" dirty="0"/>
              <a:t>因此结点</a:t>
            </a:r>
            <a:r>
              <a:rPr kumimoji="1" lang="en-US" altLang="zh-CN" sz="2400" dirty="0"/>
              <a:t>2</a:t>
            </a:r>
            <a:r>
              <a:rPr kumimoji="1" lang="zh-CN" altLang="en-US" sz="2400" dirty="0"/>
              <a:t>也被杀死</a:t>
            </a:r>
            <a:r>
              <a:rPr kumimoji="1" lang="en-US" altLang="zh-CN" sz="2400" dirty="0"/>
              <a:t>; </a:t>
            </a:r>
            <a:r>
              <a:rPr kumimoji="1" lang="zh-CN" altLang="en-US" sz="2400" dirty="0"/>
              <a:t>再回溯到结点</a:t>
            </a:r>
            <a:r>
              <a:rPr kumimoji="1" lang="en-US" altLang="zh-CN" sz="2400" dirty="0"/>
              <a:t>1</a:t>
            </a:r>
            <a:r>
              <a:rPr kumimoji="1" lang="zh-CN" altLang="en-US" sz="2400" dirty="0"/>
              <a:t>生成结点</a:t>
            </a:r>
            <a:r>
              <a:rPr kumimoji="1" lang="en-US" altLang="zh-CN" sz="2400" dirty="0"/>
              <a:t>18, </a:t>
            </a:r>
            <a:r>
              <a:rPr kumimoji="1" lang="zh-CN" altLang="en-US" sz="2400" dirty="0"/>
              <a:t>路径变为</a:t>
            </a:r>
            <a:r>
              <a:rPr kumimoji="1" lang="en-US" altLang="zh-CN" sz="2400" dirty="0"/>
              <a:t>(2)</a:t>
            </a:r>
            <a:r>
              <a:rPr kumimoji="1" lang="zh-CN" altLang="en-US" sz="2400" dirty="0"/>
              <a:t>。</a:t>
            </a:r>
            <a:endParaRPr kumimoji="1" lang="zh-CN" altLang="en-US" sz="2400" dirty="0"/>
          </a:p>
          <a:p>
            <a:endParaRPr lang="zh-CN" altLang="en-US" sz="2400"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fld>
            <a:endParaRPr lang="en-US" altLang="zh-CN"/>
          </a:p>
        </p:txBody>
      </p:sp>
      <p:grpSp>
        <p:nvGrpSpPr>
          <p:cNvPr id="5" name="Group 4"/>
          <p:cNvGrpSpPr/>
          <p:nvPr/>
        </p:nvGrpSpPr>
        <p:grpSpPr bwMode="auto">
          <a:xfrm>
            <a:off x="7350127" y="2990946"/>
            <a:ext cx="1585913" cy="1062038"/>
            <a:chOff x="4248" y="1394"/>
            <a:chExt cx="999" cy="669"/>
          </a:xfrm>
          <a:noFill/>
        </p:grpSpPr>
        <p:sp>
          <p:nvSpPr>
            <p:cNvPr id="6" name="Oval 5"/>
            <p:cNvSpPr>
              <a:spLocks noChangeArrowheads="1"/>
            </p:cNvSpPr>
            <p:nvPr/>
          </p:nvSpPr>
          <p:spPr bwMode="auto">
            <a:xfrm>
              <a:off x="4959" y="1775"/>
              <a:ext cx="288" cy="288"/>
            </a:xfrm>
            <a:prstGeom prst="ellips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13</a:t>
              </a:r>
              <a:endParaRPr kumimoji="1" lang="en-US" altLang="zh-CN" sz="2000">
                <a:latin typeface="Arial" panose="020B0604020202020204" pitchFamily="34" charset="0"/>
                <a:cs typeface="Arial" panose="020B0604020202020204" pitchFamily="34" charset="0"/>
              </a:endParaRPr>
            </a:p>
          </p:txBody>
        </p:sp>
        <p:sp>
          <p:nvSpPr>
            <p:cNvPr id="7" name="Line 6"/>
            <p:cNvSpPr>
              <a:spLocks noChangeShapeType="1"/>
            </p:cNvSpPr>
            <p:nvPr/>
          </p:nvSpPr>
          <p:spPr bwMode="auto">
            <a:xfrm>
              <a:off x="4248" y="1416"/>
              <a:ext cx="852" cy="360"/>
            </a:xfrm>
            <a:prstGeom prst="lin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8" name="Text Box 7"/>
            <p:cNvSpPr txBox="1">
              <a:spLocks noChangeArrowheads="1"/>
            </p:cNvSpPr>
            <p:nvPr/>
          </p:nvSpPr>
          <p:spPr bwMode="auto">
            <a:xfrm>
              <a:off x="4608" y="1394"/>
              <a:ext cx="552"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2</a:t>
              </a:r>
              <a:r>
                <a:rPr lang="en-US" altLang="zh-CN" sz="2000" dirty="0">
                  <a:cs typeface="Arial" panose="020B0604020202020204" pitchFamily="34" charset="0"/>
                </a:rPr>
                <a:t>= 4</a:t>
              </a:r>
              <a:endParaRPr lang="en-US" altLang="zh-CN" sz="2000" dirty="0">
                <a:cs typeface="Arial" panose="020B0604020202020204" pitchFamily="34" charset="0"/>
              </a:endParaRPr>
            </a:p>
          </p:txBody>
        </p:sp>
      </p:grpSp>
      <p:grpSp>
        <p:nvGrpSpPr>
          <p:cNvPr id="9" name="Group 8"/>
          <p:cNvGrpSpPr/>
          <p:nvPr/>
        </p:nvGrpSpPr>
        <p:grpSpPr bwMode="auto">
          <a:xfrm>
            <a:off x="7585079" y="5177332"/>
            <a:ext cx="925513" cy="1139825"/>
            <a:chOff x="4358" y="2688"/>
            <a:chExt cx="583" cy="718"/>
          </a:xfrm>
          <a:noFill/>
        </p:grpSpPr>
        <p:sp>
          <p:nvSpPr>
            <p:cNvPr id="10" name="Oval 9"/>
            <p:cNvSpPr>
              <a:spLocks noChangeArrowheads="1"/>
            </p:cNvSpPr>
            <p:nvPr/>
          </p:nvSpPr>
          <p:spPr bwMode="auto">
            <a:xfrm>
              <a:off x="4653" y="3142"/>
              <a:ext cx="288" cy="264"/>
            </a:xfrm>
            <a:prstGeom prst="ellips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latin typeface="Arial" panose="020B0604020202020204" pitchFamily="34" charset="0"/>
                  <a:cs typeface="Arial" panose="020B0604020202020204" pitchFamily="34" charset="0"/>
                </a:rPr>
                <a:t>15</a:t>
              </a:r>
              <a:endParaRPr kumimoji="1" lang="en-US" altLang="zh-CN" sz="2000" dirty="0">
                <a:latin typeface="Arial" panose="020B0604020202020204" pitchFamily="34" charset="0"/>
                <a:cs typeface="Arial" panose="020B0604020202020204" pitchFamily="34" charset="0"/>
              </a:endParaRPr>
            </a:p>
          </p:txBody>
        </p:sp>
        <p:sp>
          <p:nvSpPr>
            <p:cNvPr id="11" name="Line 10"/>
            <p:cNvSpPr>
              <a:spLocks noChangeShapeType="1"/>
            </p:cNvSpPr>
            <p:nvPr/>
          </p:nvSpPr>
          <p:spPr bwMode="auto">
            <a:xfrm>
              <a:off x="4802" y="2688"/>
              <a:ext cx="4" cy="460"/>
            </a:xfrm>
            <a:prstGeom prst="lin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2" name="Text Box 11"/>
            <p:cNvSpPr txBox="1">
              <a:spLocks noChangeArrowheads="1"/>
            </p:cNvSpPr>
            <p:nvPr/>
          </p:nvSpPr>
          <p:spPr bwMode="auto">
            <a:xfrm>
              <a:off x="4358" y="2871"/>
              <a:ext cx="504" cy="19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pPr>
              <a:r>
                <a:rPr kumimoji="1" lang="en-US" altLang="zh-CN" sz="2000" dirty="0">
                  <a:cs typeface="Arial" panose="020B0604020202020204" pitchFamily="34" charset="0"/>
                </a:rPr>
                <a:t>x</a:t>
              </a:r>
              <a:r>
                <a:rPr kumimoji="1" lang="en-US" altLang="zh-CN" sz="2000" baseline="-25000" dirty="0">
                  <a:cs typeface="Arial" panose="020B0604020202020204" pitchFamily="34" charset="0"/>
                </a:rPr>
                <a:t>4</a:t>
              </a:r>
              <a:r>
                <a:rPr kumimoji="1" lang="en-US" altLang="zh-CN" sz="2000" dirty="0">
                  <a:cs typeface="Arial" panose="020B0604020202020204" pitchFamily="34" charset="0"/>
                </a:rPr>
                <a:t>=3</a:t>
              </a:r>
              <a:endParaRPr kumimoji="1" lang="en-US" altLang="zh-CN" sz="2000" dirty="0">
                <a:cs typeface="Arial" panose="020B0604020202020204" pitchFamily="34" charset="0"/>
              </a:endParaRPr>
            </a:p>
          </p:txBody>
        </p:sp>
      </p:grpSp>
      <p:grpSp>
        <p:nvGrpSpPr>
          <p:cNvPr id="13" name="Group 13"/>
          <p:cNvGrpSpPr/>
          <p:nvPr/>
        </p:nvGrpSpPr>
        <p:grpSpPr bwMode="auto">
          <a:xfrm>
            <a:off x="5819775" y="1748332"/>
            <a:ext cx="2790825" cy="3810000"/>
            <a:chOff x="3246" y="528"/>
            <a:chExt cx="1758" cy="2400"/>
          </a:xfrm>
          <a:noFill/>
        </p:grpSpPr>
        <p:grpSp>
          <p:nvGrpSpPr>
            <p:cNvPr id="14" name="Group 14"/>
            <p:cNvGrpSpPr/>
            <p:nvPr/>
          </p:nvGrpSpPr>
          <p:grpSpPr bwMode="auto">
            <a:xfrm>
              <a:off x="3744" y="1328"/>
              <a:ext cx="586" cy="645"/>
              <a:chOff x="4296" y="1344"/>
              <a:chExt cx="586" cy="623"/>
            </a:xfrm>
            <a:grpFill/>
          </p:grpSpPr>
          <p:sp>
            <p:nvSpPr>
              <p:cNvPr id="38" name="Oval 15"/>
              <p:cNvSpPr>
                <a:spLocks noChangeArrowheads="1"/>
              </p:cNvSpPr>
              <p:nvPr/>
            </p:nvSpPr>
            <p:spPr bwMode="auto">
              <a:xfrm>
                <a:off x="4594" y="1703"/>
                <a:ext cx="288" cy="264"/>
              </a:xfrm>
              <a:prstGeom prst="ellips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8</a:t>
                </a:r>
                <a:endParaRPr kumimoji="1" lang="en-US" altLang="zh-CN" sz="2000">
                  <a:latin typeface="Arial" panose="020B0604020202020204" pitchFamily="34" charset="0"/>
                  <a:cs typeface="Arial" panose="020B0604020202020204" pitchFamily="34" charset="0"/>
                </a:endParaRPr>
              </a:p>
            </p:txBody>
          </p:sp>
          <p:sp>
            <p:nvSpPr>
              <p:cNvPr id="39" name="Line 16"/>
              <p:cNvSpPr>
                <a:spLocks noChangeShapeType="1"/>
              </p:cNvSpPr>
              <p:nvPr/>
            </p:nvSpPr>
            <p:spPr bwMode="auto">
              <a:xfrm>
                <a:off x="4740" y="1344"/>
                <a:ext cx="0" cy="360"/>
              </a:xfrm>
              <a:prstGeom prst="lin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40" name="Text Box 17"/>
              <p:cNvSpPr txBox="1">
                <a:spLocks noChangeArrowheads="1"/>
              </p:cNvSpPr>
              <p:nvPr/>
            </p:nvSpPr>
            <p:spPr bwMode="auto">
              <a:xfrm>
                <a:off x="4296" y="1430"/>
                <a:ext cx="540" cy="243"/>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2</a:t>
                </a:r>
                <a:r>
                  <a:rPr lang="en-US" altLang="zh-CN" sz="2000" dirty="0">
                    <a:cs typeface="Arial" panose="020B0604020202020204" pitchFamily="34" charset="0"/>
                  </a:rPr>
                  <a:t>= 3</a:t>
                </a:r>
                <a:endParaRPr lang="en-US" altLang="zh-CN" sz="2000" dirty="0">
                  <a:cs typeface="Arial" panose="020B0604020202020204" pitchFamily="34" charset="0"/>
                </a:endParaRPr>
              </a:p>
            </p:txBody>
          </p:sp>
        </p:grpSp>
        <p:grpSp>
          <p:nvGrpSpPr>
            <p:cNvPr id="15" name="Group 18"/>
            <p:cNvGrpSpPr/>
            <p:nvPr/>
          </p:nvGrpSpPr>
          <p:grpSpPr bwMode="auto">
            <a:xfrm>
              <a:off x="3246" y="528"/>
              <a:ext cx="1758" cy="2400"/>
              <a:chOff x="3246" y="528"/>
              <a:chExt cx="1758" cy="2400"/>
            </a:xfrm>
            <a:grpFill/>
          </p:grpSpPr>
          <p:grpSp>
            <p:nvGrpSpPr>
              <p:cNvPr id="16" name="Group 19"/>
              <p:cNvGrpSpPr/>
              <p:nvPr/>
            </p:nvGrpSpPr>
            <p:grpSpPr bwMode="auto">
              <a:xfrm>
                <a:off x="3246" y="528"/>
                <a:ext cx="1758" cy="1679"/>
                <a:chOff x="3822" y="528"/>
                <a:chExt cx="1758" cy="1679"/>
              </a:xfrm>
              <a:grpFill/>
            </p:grpSpPr>
            <p:sp>
              <p:nvSpPr>
                <p:cNvPr id="28" name="Oval 20"/>
                <p:cNvSpPr>
                  <a:spLocks noChangeArrowheads="1"/>
                </p:cNvSpPr>
                <p:nvPr/>
              </p:nvSpPr>
              <p:spPr bwMode="auto">
                <a:xfrm>
                  <a:off x="5292" y="528"/>
                  <a:ext cx="288" cy="264"/>
                </a:xfrm>
                <a:prstGeom prst="ellips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a:t>
                  </a:r>
                  <a:endParaRPr kumimoji="1" lang="en-US" altLang="zh-CN" sz="2000">
                    <a:latin typeface="Arial" panose="020B0604020202020204" pitchFamily="34" charset="0"/>
                    <a:cs typeface="Arial" panose="020B0604020202020204" pitchFamily="34" charset="0"/>
                  </a:endParaRPr>
                </a:p>
              </p:txBody>
            </p:sp>
            <p:grpSp>
              <p:nvGrpSpPr>
                <p:cNvPr id="29" name="Group 21"/>
                <p:cNvGrpSpPr/>
                <p:nvPr/>
              </p:nvGrpSpPr>
              <p:grpSpPr bwMode="auto">
                <a:xfrm>
                  <a:off x="3858" y="1278"/>
                  <a:ext cx="870" cy="690"/>
                  <a:chOff x="3858" y="1278"/>
                  <a:chExt cx="870" cy="690"/>
                </a:xfrm>
                <a:grpFill/>
              </p:grpSpPr>
              <p:sp>
                <p:nvSpPr>
                  <p:cNvPr id="35" name="Oval 22"/>
                  <p:cNvSpPr>
                    <a:spLocks noChangeArrowheads="1"/>
                  </p:cNvSpPr>
                  <p:nvPr/>
                </p:nvSpPr>
                <p:spPr bwMode="auto">
                  <a:xfrm>
                    <a:off x="3858" y="1704"/>
                    <a:ext cx="288" cy="264"/>
                  </a:xfrm>
                  <a:prstGeom prst="ellips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3</a:t>
                    </a:r>
                    <a:endParaRPr kumimoji="1" lang="en-US" altLang="zh-CN" sz="2000">
                      <a:latin typeface="Arial" panose="020B0604020202020204" pitchFamily="34" charset="0"/>
                      <a:cs typeface="Arial" panose="020B0604020202020204" pitchFamily="34" charset="0"/>
                    </a:endParaRPr>
                  </a:p>
                </p:txBody>
              </p:sp>
              <p:sp>
                <p:nvSpPr>
                  <p:cNvPr id="36" name="Line 23"/>
                  <p:cNvSpPr>
                    <a:spLocks noChangeShapeType="1"/>
                  </p:cNvSpPr>
                  <p:nvPr/>
                </p:nvSpPr>
                <p:spPr bwMode="auto">
                  <a:xfrm flipH="1">
                    <a:off x="4020" y="1334"/>
                    <a:ext cx="708" cy="367"/>
                  </a:xfrm>
                  <a:prstGeom prst="lin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37" name="Text Box 24"/>
                  <p:cNvSpPr txBox="1">
                    <a:spLocks noChangeArrowheads="1"/>
                  </p:cNvSpPr>
                  <p:nvPr/>
                </p:nvSpPr>
                <p:spPr bwMode="auto">
                  <a:xfrm>
                    <a:off x="3972" y="1278"/>
                    <a:ext cx="540"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solidFill>
                          <a:srgbClr val="0000FF"/>
                        </a:solidFill>
                        <a:cs typeface="Arial" panose="020B0604020202020204" pitchFamily="34" charset="0"/>
                      </a:rPr>
                      <a:t>x</a:t>
                    </a:r>
                    <a:r>
                      <a:rPr lang="en-US" altLang="zh-CN" sz="2000" baseline="-25000" dirty="0">
                        <a:solidFill>
                          <a:srgbClr val="0000FF"/>
                        </a:solidFill>
                        <a:cs typeface="Arial" panose="020B0604020202020204" pitchFamily="34" charset="0"/>
                      </a:rPr>
                      <a:t>2</a:t>
                    </a:r>
                    <a:r>
                      <a:rPr lang="en-US" altLang="zh-CN" sz="2000" dirty="0">
                        <a:solidFill>
                          <a:srgbClr val="0000FF"/>
                        </a:solidFill>
                        <a:cs typeface="Arial" panose="020B0604020202020204" pitchFamily="34" charset="0"/>
                      </a:rPr>
                      <a:t>= 2</a:t>
                    </a:r>
                    <a:endParaRPr lang="en-US" altLang="zh-CN" sz="2000" dirty="0">
                      <a:solidFill>
                        <a:srgbClr val="0000FF"/>
                      </a:solidFill>
                      <a:cs typeface="Arial" panose="020B0604020202020204" pitchFamily="34" charset="0"/>
                    </a:endParaRPr>
                  </a:p>
                </p:txBody>
              </p:sp>
            </p:grpSp>
            <p:grpSp>
              <p:nvGrpSpPr>
                <p:cNvPr id="30" name="Group 25"/>
                <p:cNvGrpSpPr/>
                <p:nvPr/>
              </p:nvGrpSpPr>
              <p:grpSpPr bwMode="auto">
                <a:xfrm>
                  <a:off x="4618" y="732"/>
                  <a:ext cx="818" cy="602"/>
                  <a:chOff x="4618" y="732"/>
                  <a:chExt cx="818" cy="602"/>
                </a:xfrm>
                <a:grpFill/>
              </p:grpSpPr>
              <p:sp>
                <p:nvSpPr>
                  <p:cNvPr id="32" name="Oval 26"/>
                  <p:cNvSpPr>
                    <a:spLocks noChangeArrowheads="1"/>
                  </p:cNvSpPr>
                  <p:nvPr/>
                </p:nvSpPr>
                <p:spPr bwMode="auto">
                  <a:xfrm>
                    <a:off x="4618" y="1070"/>
                    <a:ext cx="288" cy="264"/>
                  </a:xfrm>
                  <a:prstGeom prst="ellips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2</a:t>
                    </a:r>
                    <a:endParaRPr kumimoji="1" lang="en-US" altLang="zh-CN" sz="2000">
                      <a:latin typeface="Arial" panose="020B0604020202020204" pitchFamily="34" charset="0"/>
                      <a:cs typeface="Arial" panose="020B0604020202020204" pitchFamily="34" charset="0"/>
                    </a:endParaRPr>
                  </a:p>
                </p:txBody>
              </p:sp>
              <p:sp>
                <p:nvSpPr>
                  <p:cNvPr id="33" name="Line 27"/>
                  <p:cNvSpPr>
                    <a:spLocks noChangeShapeType="1"/>
                  </p:cNvSpPr>
                  <p:nvPr/>
                </p:nvSpPr>
                <p:spPr bwMode="auto">
                  <a:xfrm flipH="1">
                    <a:off x="4752" y="792"/>
                    <a:ext cx="684" cy="284"/>
                  </a:xfrm>
                  <a:prstGeom prst="lin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34" name="Text Box 28"/>
                  <p:cNvSpPr txBox="1">
                    <a:spLocks noChangeArrowheads="1"/>
                  </p:cNvSpPr>
                  <p:nvPr/>
                </p:nvSpPr>
                <p:spPr bwMode="auto">
                  <a:xfrm>
                    <a:off x="4728" y="732"/>
                    <a:ext cx="504"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solidFill>
                          <a:srgbClr val="0000FF"/>
                        </a:solidFill>
                        <a:cs typeface="Arial" panose="020B0604020202020204" pitchFamily="34" charset="0"/>
                      </a:rPr>
                      <a:t>x</a:t>
                    </a:r>
                    <a:r>
                      <a:rPr lang="en-US" altLang="zh-CN" sz="2000" baseline="-25000">
                        <a:solidFill>
                          <a:srgbClr val="0000FF"/>
                        </a:solidFill>
                        <a:cs typeface="Arial" panose="020B0604020202020204" pitchFamily="34" charset="0"/>
                      </a:rPr>
                      <a:t>1</a:t>
                    </a:r>
                    <a:r>
                      <a:rPr lang="en-US" altLang="zh-CN" sz="2000">
                        <a:solidFill>
                          <a:srgbClr val="0000FF"/>
                        </a:solidFill>
                        <a:cs typeface="Arial" panose="020B0604020202020204" pitchFamily="34" charset="0"/>
                      </a:rPr>
                      <a:t>=1</a:t>
                    </a:r>
                    <a:endParaRPr lang="en-US" altLang="zh-CN" sz="2000">
                      <a:solidFill>
                        <a:srgbClr val="0000FF"/>
                      </a:solidFill>
                      <a:cs typeface="Arial" panose="020B0604020202020204" pitchFamily="34" charset="0"/>
                    </a:endParaRPr>
                  </a:p>
                </p:txBody>
              </p:sp>
            </p:grpSp>
            <p:sp>
              <p:nvSpPr>
                <p:cNvPr id="31" name="Text Box 29"/>
                <p:cNvSpPr txBox="1">
                  <a:spLocks noChangeArrowheads="1"/>
                </p:cNvSpPr>
                <p:nvPr/>
              </p:nvSpPr>
              <p:spPr bwMode="auto">
                <a:xfrm>
                  <a:off x="3822" y="1994"/>
                  <a:ext cx="420" cy="213"/>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pPr>
                  <a:r>
                    <a:rPr kumimoji="1" lang="en-US" altLang="zh-CN" sz="2000" dirty="0">
                      <a:solidFill>
                        <a:srgbClr val="FF0000"/>
                      </a:solidFill>
                      <a:cs typeface="Arial" panose="020B0604020202020204" pitchFamily="34" charset="0"/>
                    </a:rPr>
                    <a:t>kill</a:t>
                  </a:r>
                  <a:endParaRPr kumimoji="1" lang="en-US" altLang="zh-CN" sz="2000" dirty="0">
                    <a:solidFill>
                      <a:srgbClr val="FF0000"/>
                    </a:solidFill>
                    <a:cs typeface="Arial" panose="020B0604020202020204" pitchFamily="34" charset="0"/>
                  </a:endParaRPr>
                </a:p>
              </p:txBody>
            </p:sp>
          </p:grpSp>
          <p:sp>
            <p:nvSpPr>
              <p:cNvPr id="17" name="Line 30"/>
              <p:cNvSpPr>
                <a:spLocks noChangeShapeType="1"/>
              </p:cNvSpPr>
              <p:nvPr/>
            </p:nvSpPr>
            <p:spPr bwMode="auto">
              <a:xfrm flipV="1">
                <a:off x="3444" y="1337"/>
                <a:ext cx="708" cy="353"/>
              </a:xfrm>
              <a:prstGeom prst="line">
                <a:avLst/>
              </a:prstGeom>
              <a:grpFill/>
              <a:ln w="38100">
                <a:solidFill>
                  <a:srgbClr val="FF0000"/>
                </a:solidFill>
                <a:miter lim="800000"/>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grpSp>
            <p:nvGrpSpPr>
              <p:cNvPr id="18" name="Group 31"/>
              <p:cNvGrpSpPr/>
              <p:nvPr/>
            </p:nvGrpSpPr>
            <p:grpSpPr bwMode="auto">
              <a:xfrm>
                <a:off x="4181" y="1967"/>
                <a:ext cx="628" cy="727"/>
                <a:chOff x="4733" y="1967"/>
                <a:chExt cx="628" cy="727"/>
              </a:xfrm>
              <a:grpFill/>
            </p:grpSpPr>
            <p:sp>
              <p:nvSpPr>
                <p:cNvPr id="25" name="Oval 32"/>
                <p:cNvSpPr>
                  <a:spLocks noChangeArrowheads="1"/>
                </p:cNvSpPr>
                <p:nvPr/>
              </p:nvSpPr>
              <p:spPr bwMode="auto">
                <a:xfrm>
                  <a:off x="4884" y="2430"/>
                  <a:ext cx="288" cy="264"/>
                </a:xfrm>
                <a:prstGeom prst="ellips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11</a:t>
                  </a:r>
                  <a:endParaRPr kumimoji="1" lang="en-US" altLang="zh-CN" sz="2000">
                    <a:latin typeface="Arial" panose="020B0604020202020204" pitchFamily="34" charset="0"/>
                    <a:cs typeface="Arial" panose="020B0604020202020204" pitchFamily="34" charset="0"/>
                  </a:endParaRPr>
                </a:p>
              </p:txBody>
            </p:sp>
            <p:sp>
              <p:nvSpPr>
                <p:cNvPr id="26" name="Line 33"/>
                <p:cNvSpPr>
                  <a:spLocks noChangeShapeType="1"/>
                </p:cNvSpPr>
                <p:nvPr/>
              </p:nvSpPr>
              <p:spPr bwMode="auto">
                <a:xfrm>
                  <a:off x="4733" y="1967"/>
                  <a:ext cx="293" cy="457"/>
                </a:xfrm>
                <a:prstGeom prst="lin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27" name="Text Box 34"/>
                <p:cNvSpPr txBox="1">
                  <a:spLocks noChangeArrowheads="1"/>
                </p:cNvSpPr>
                <p:nvPr/>
              </p:nvSpPr>
              <p:spPr bwMode="auto">
                <a:xfrm>
                  <a:off x="4821" y="2024"/>
                  <a:ext cx="540"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3</a:t>
                  </a:r>
                  <a:r>
                    <a:rPr lang="en-US" altLang="zh-CN" sz="2000" dirty="0">
                      <a:cs typeface="Arial" panose="020B0604020202020204" pitchFamily="34" charset="0"/>
                    </a:rPr>
                    <a:t>=4</a:t>
                  </a:r>
                  <a:endParaRPr lang="en-US" altLang="zh-CN" sz="2000" dirty="0">
                    <a:cs typeface="Arial" panose="020B0604020202020204" pitchFamily="34" charset="0"/>
                  </a:endParaRPr>
                </a:p>
              </p:txBody>
            </p:sp>
          </p:grpSp>
          <p:grpSp>
            <p:nvGrpSpPr>
              <p:cNvPr id="19" name="Group 35"/>
              <p:cNvGrpSpPr/>
              <p:nvPr/>
            </p:nvGrpSpPr>
            <p:grpSpPr bwMode="auto">
              <a:xfrm>
                <a:off x="3602" y="1980"/>
                <a:ext cx="580" cy="708"/>
                <a:chOff x="4154" y="1980"/>
                <a:chExt cx="580" cy="708"/>
              </a:xfrm>
              <a:grpFill/>
            </p:grpSpPr>
            <p:sp>
              <p:nvSpPr>
                <p:cNvPr id="22" name="Oval 36"/>
                <p:cNvSpPr>
                  <a:spLocks noChangeArrowheads="1"/>
                </p:cNvSpPr>
                <p:nvPr/>
              </p:nvSpPr>
              <p:spPr bwMode="auto">
                <a:xfrm>
                  <a:off x="4164" y="2424"/>
                  <a:ext cx="288" cy="264"/>
                </a:xfrm>
                <a:prstGeom prst="ellips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9</a:t>
                  </a:r>
                  <a:endParaRPr kumimoji="1" lang="en-US" altLang="zh-CN" sz="2000">
                    <a:latin typeface="Arial" panose="020B0604020202020204" pitchFamily="34" charset="0"/>
                    <a:cs typeface="Arial" panose="020B0604020202020204" pitchFamily="34" charset="0"/>
                  </a:endParaRPr>
                </a:p>
              </p:txBody>
            </p:sp>
            <p:sp>
              <p:nvSpPr>
                <p:cNvPr id="23" name="Line 37"/>
                <p:cNvSpPr>
                  <a:spLocks noChangeShapeType="1"/>
                </p:cNvSpPr>
                <p:nvPr/>
              </p:nvSpPr>
              <p:spPr bwMode="auto">
                <a:xfrm flipH="1">
                  <a:off x="4320" y="1980"/>
                  <a:ext cx="414" cy="444"/>
                </a:xfrm>
                <a:prstGeom prst="lin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24" name="Text Box 38"/>
                <p:cNvSpPr txBox="1">
                  <a:spLocks noChangeArrowheads="1"/>
                </p:cNvSpPr>
                <p:nvPr/>
              </p:nvSpPr>
              <p:spPr bwMode="auto">
                <a:xfrm>
                  <a:off x="4154" y="2038"/>
                  <a:ext cx="516"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3</a:t>
                  </a:r>
                  <a:r>
                    <a:rPr lang="en-US" altLang="zh-CN" sz="2000" dirty="0">
                      <a:cs typeface="Arial" panose="020B0604020202020204" pitchFamily="34" charset="0"/>
                    </a:rPr>
                    <a:t>=2</a:t>
                  </a:r>
                  <a:endParaRPr lang="en-US" altLang="zh-CN" sz="2000" dirty="0">
                    <a:cs typeface="Arial" panose="020B0604020202020204" pitchFamily="34" charset="0"/>
                  </a:endParaRPr>
                </a:p>
              </p:txBody>
            </p:sp>
          </p:grpSp>
          <p:sp>
            <p:nvSpPr>
              <p:cNvPr id="20" name="Text Box 39"/>
              <p:cNvSpPr txBox="1">
                <a:spLocks noChangeArrowheads="1"/>
              </p:cNvSpPr>
              <p:nvPr/>
            </p:nvSpPr>
            <p:spPr bwMode="auto">
              <a:xfrm>
                <a:off x="3580" y="2715"/>
                <a:ext cx="408" cy="213"/>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pPr>
                <a:r>
                  <a:rPr kumimoji="1" lang="en-US" altLang="zh-CN" sz="2000" dirty="0">
                    <a:solidFill>
                      <a:srgbClr val="FF0000"/>
                    </a:solidFill>
                    <a:cs typeface="Arial" panose="020B0604020202020204" pitchFamily="34" charset="0"/>
                  </a:rPr>
                  <a:t>kill</a:t>
                </a:r>
                <a:endParaRPr kumimoji="1" lang="en-US" altLang="zh-CN" sz="2000" dirty="0">
                  <a:solidFill>
                    <a:srgbClr val="FF0000"/>
                  </a:solidFill>
                  <a:cs typeface="Arial" panose="020B0604020202020204" pitchFamily="34" charset="0"/>
                </a:endParaRPr>
              </a:p>
            </p:txBody>
          </p:sp>
          <p:sp>
            <p:nvSpPr>
              <p:cNvPr id="21" name="Text Box 40"/>
              <p:cNvSpPr txBox="1">
                <a:spLocks noChangeArrowheads="1"/>
              </p:cNvSpPr>
              <p:nvPr/>
            </p:nvSpPr>
            <p:spPr bwMode="auto">
              <a:xfrm>
                <a:off x="4314" y="2694"/>
                <a:ext cx="408" cy="213"/>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pPr>
                <a:r>
                  <a:rPr kumimoji="1" lang="en-US" altLang="zh-CN" sz="2000" dirty="0">
                    <a:solidFill>
                      <a:srgbClr val="FF0000"/>
                    </a:solidFill>
                    <a:cs typeface="Arial" panose="020B0604020202020204" pitchFamily="34" charset="0"/>
                  </a:rPr>
                  <a:t>kill</a:t>
                </a:r>
                <a:endParaRPr kumimoji="1" lang="en-US" altLang="zh-CN" sz="2000" dirty="0">
                  <a:solidFill>
                    <a:srgbClr val="FF0000"/>
                  </a:solidFill>
                  <a:cs typeface="Arial" panose="020B0604020202020204" pitchFamily="34" charset="0"/>
                </a:endParaRPr>
              </a:p>
            </p:txBody>
          </p:sp>
        </p:grpSp>
      </p:grpSp>
      <p:sp>
        <p:nvSpPr>
          <p:cNvPr id="41" name="Line 41"/>
          <p:cNvSpPr>
            <a:spLocks noChangeShapeType="1"/>
          </p:cNvSpPr>
          <p:nvPr/>
        </p:nvSpPr>
        <p:spPr bwMode="auto">
          <a:xfrm flipV="1">
            <a:off x="7296150" y="3018332"/>
            <a:ext cx="15875" cy="574676"/>
          </a:xfrm>
          <a:prstGeom prst="line">
            <a:avLst/>
          </a:prstGeom>
          <a:noFill/>
          <a:ln w="38100">
            <a:solidFill>
              <a:srgbClr val="FF0000"/>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grpSp>
        <p:nvGrpSpPr>
          <p:cNvPr id="42" name="Group 42"/>
          <p:cNvGrpSpPr/>
          <p:nvPr/>
        </p:nvGrpSpPr>
        <p:grpSpPr bwMode="auto">
          <a:xfrm>
            <a:off x="7775576" y="4053382"/>
            <a:ext cx="882650" cy="1123950"/>
            <a:chOff x="4478" y="1980"/>
            <a:chExt cx="556" cy="708"/>
          </a:xfrm>
          <a:noFill/>
        </p:grpSpPr>
        <p:sp>
          <p:nvSpPr>
            <p:cNvPr id="43" name="Oval 43"/>
            <p:cNvSpPr>
              <a:spLocks noChangeArrowheads="1"/>
            </p:cNvSpPr>
            <p:nvPr/>
          </p:nvSpPr>
          <p:spPr bwMode="auto">
            <a:xfrm>
              <a:off x="4665" y="2424"/>
              <a:ext cx="288" cy="264"/>
            </a:xfrm>
            <a:prstGeom prst="ellips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latin typeface="Arial" panose="020B0604020202020204" pitchFamily="34" charset="0"/>
                  <a:cs typeface="Arial" panose="020B0604020202020204" pitchFamily="34" charset="0"/>
                </a:rPr>
                <a:t>14</a:t>
              </a:r>
              <a:endParaRPr kumimoji="1" lang="en-US" altLang="zh-CN" sz="2000" dirty="0">
                <a:latin typeface="Arial" panose="020B0604020202020204" pitchFamily="34" charset="0"/>
                <a:cs typeface="Arial" panose="020B0604020202020204" pitchFamily="34" charset="0"/>
              </a:endParaRPr>
            </a:p>
          </p:txBody>
        </p:sp>
        <p:sp>
          <p:nvSpPr>
            <p:cNvPr id="44" name="Line 44"/>
            <p:cNvSpPr>
              <a:spLocks noChangeShapeType="1"/>
            </p:cNvSpPr>
            <p:nvPr/>
          </p:nvSpPr>
          <p:spPr bwMode="auto">
            <a:xfrm flipH="1">
              <a:off x="4808" y="1980"/>
              <a:ext cx="226" cy="444"/>
            </a:xfrm>
            <a:prstGeom prst="lin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45" name="Text Box 45"/>
            <p:cNvSpPr txBox="1">
              <a:spLocks noChangeArrowheads="1"/>
            </p:cNvSpPr>
            <p:nvPr/>
          </p:nvSpPr>
          <p:spPr bwMode="auto">
            <a:xfrm>
              <a:off x="4478" y="2140"/>
              <a:ext cx="516"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3</a:t>
              </a:r>
              <a:r>
                <a:rPr lang="en-US" altLang="zh-CN" sz="2000" dirty="0">
                  <a:cs typeface="Arial" panose="020B0604020202020204" pitchFamily="34" charset="0"/>
                </a:rPr>
                <a:t>=2</a:t>
              </a:r>
              <a:endParaRPr lang="en-US" altLang="zh-CN" sz="2000" dirty="0">
                <a:cs typeface="Arial" panose="020B0604020202020204" pitchFamily="34" charset="0"/>
              </a:endParaRPr>
            </a:p>
          </p:txBody>
        </p:sp>
      </p:grpSp>
      <p:sp>
        <p:nvSpPr>
          <p:cNvPr id="46" name="Text Box 46"/>
          <p:cNvSpPr txBox="1">
            <a:spLocks noChangeArrowheads="1"/>
          </p:cNvSpPr>
          <p:nvPr/>
        </p:nvSpPr>
        <p:spPr bwMode="auto">
          <a:xfrm>
            <a:off x="8058150" y="6348750"/>
            <a:ext cx="647700" cy="338554"/>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pPr>
            <a:r>
              <a:rPr kumimoji="1" lang="en-US" altLang="zh-CN" sz="2000">
                <a:solidFill>
                  <a:srgbClr val="FF0000"/>
                </a:solidFill>
                <a:cs typeface="Arial" panose="020B0604020202020204" pitchFamily="34" charset="0"/>
              </a:rPr>
              <a:t>kill</a:t>
            </a:r>
            <a:endParaRPr kumimoji="1" lang="en-US" altLang="zh-CN" sz="2000">
              <a:solidFill>
                <a:srgbClr val="FF0000"/>
              </a:solidFill>
              <a:cs typeface="Arial" panose="020B0604020202020204" pitchFamily="34" charset="0"/>
            </a:endParaRPr>
          </a:p>
        </p:txBody>
      </p:sp>
      <p:grpSp>
        <p:nvGrpSpPr>
          <p:cNvPr id="47" name="Group 158"/>
          <p:cNvGrpSpPr/>
          <p:nvPr/>
        </p:nvGrpSpPr>
        <p:grpSpPr bwMode="auto">
          <a:xfrm>
            <a:off x="8710616" y="4053382"/>
            <a:ext cx="1093788" cy="1123950"/>
            <a:chOff x="4707" y="1968"/>
            <a:chExt cx="689" cy="708"/>
          </a:xfrm>
          <a:noFill/>
        </p:grpSpPr>
        <p:sp>
          <p:nvSpPr>
            <p:cNvPr id="48" name="Oval 159"/>
            <p:cNvSpPr>
              <a:spLocks noChangeArrowheads="1"/>
            </p:cNvSpPr>
            <p:nvPr/>
          </p:nvSpPr>
          <p:spPr bwMode="auto">
            <a:xfrm>
              <a:off x="4881" y="2412"/>
              <a:ext cx="288" cy="264"/>
            </a:xfrm>
            <a:prstGeom prst="ellips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16</a:t>
              </a:r>
              <a:endParaRPr kumimoji="1" lang="en-US" altLang="zh-CN" sz="2000">
                <a:latin typeface="Arial" panose="020B0604020202020204" pitchFamily="34" charset="0"/>
                <a:cs typeface="Arial" panose="020B0604020202020204" pitchFamily="34" charset="0"/>
              </a:endParaRPr>
            </a:p>
          </p:txBody>
        </p:sp>
        <p:sp>
          <p:nvSpPr>
            <p:cNvPr id="49" name="Line 160"/>
            <p:cNvSpPr>
              <a:spLocks noChangeShapeType="1"/>
            </p:cNvSpPr>
            <p:nvPr/>
          </p:nvSpPr>
          <p:spPr bwMode="auto">
            <a:xfrm>
              <a:off x="4707" y="1968"/>
              <a:ext cx="286" cy="450"/>
            </a:xfrm>
            <a:prstGeom prst="lin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50" name="Text Box 161"/>
            <p:cNvSpPr txBox="1">
              <a:spLocks noChangeArrowheads="1"/>
            </p:cNvSpPr>
            <p:nvPr/>
          </p:nvSpPr>
          <p:spPr bwMode="auto">
            <a:xfrm>
              <a:off x="4856" y="2103"/>
              <a:ext cx="540"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3</a:t>
              </a:r>
              <a:r>
                <a:rPr lang="en-US" altLang="zh-CN" sz="2000" dirty="0">
                  <a:cs typeface="Arial" panose="020B0604020202020204" pitchFamily="34" charset="0"/>
                </a:rPr>
                <a:t>=3</a:t>
              </a:r>
              <a:endParaRPr lang="en-US" altLang="zh-CN" sz="2000" dirty="0">
                <a:cs typeface="Arial" panose="020B0604020202020204" pitchFamily="34" charset="0"/>
              </a:endParaRPr>
            </a:p>
          </p:txBody>
        </p:sp>
      </p:grpSp>
      <p:sp>
        <p:nvSpPr>
          <p:cNvPr id="51" name="Text Box 162"/>
          <p:cNvSpPr txBox="1">
            <a:spLocks noChangeArrowheads="1"/>
          </p:cNvSpPr>
          <p:nvPr/>
        </p:nvSpPr>
        <p:spPr bwMode="auto">
          <a:xfrm>
            <a:off x="9006737" y="5193612"/>
            <a:ext cx="647700" cy="338554"/>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pPr>
            <a:r>
              <a:rPr kumimoji="1" lang="en-US" altLang="zh-CN" sz="2000" dirty="0">
                <a:solidFill>
                  <a:srgbClr val="FF0000"/>
                </a:solidFill>
                <a:cs typeface="Arial" panose="020B0604020202020204" pitchFamily="34" charset="0"/>
              </a:rPr>
              <a:t>kill</a:t>
            </a:r>
            <a:endParaRPr kumimoji="1" lang="en-US" altLang="zh-CN" sz="2000" dirty="0">
              <a:solidFill>
                <a:srgbClr val="FF0000"/>
              </a:solidFill>
              <a:cs typeface="Arial" panose="020B0604020202020204" pitchFamily="34" charset="0"/>
            </a:endParaRPr>
          </a:p>
        </p:txBody>
      </p:sp>
      <p:sp>
        <p:nvSpPr>
          <p:cNvPr id="52" name="Line 163"/>
          <p:cNvSpPr>
            <a:spLocks noChangeShapeType="1"/>
          </p:cNvSpPr>
          <p:nvPr/>
        </p:nvSpPr>
        <p:spPr bwMode="auto">
          <a:xfrm flipV="1">
            <a:off x="6657975" y="4042268"/>
            <a:ext cx="654050" cy="715963"/>
          </a:xfrm>
          <a:prstGeom prst="line">
            <a:avLst/>
          </a:prstGeom>
          <a:noFill/>
          <a:ln w="2857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zh-CN" altLang="en-US" sz="2000">
              <a:latin typeface="Arial" panose="020B0604020202020204" pitchFamily="34" charset="0"/>
              <a:cs typeface="Arial" panose="020B0604020202020204" pitchFamily="34" charset="0"/>
            </a:endParaRPr>
          </a:p>
        </p:txBody>
      </p:sp>
      <p:sp>
        <p:nvSpPr>
          <p:cNvPr id="53" name="Line 164"/>
          <p:cNvSpPr>
            <a:spLocks noChangeShapeType="1"/>
          </p:cNvSpPr>
          <p:nvPr/>
        </p:nvSpPr>
        <p:spPr bwMode="auto">
          <a:xfrm flipH="1" flipV="1">
            <a:off x="7334250" y="4043857"/>
            <a:ext cx="419100" cy="714374"/>
          </a:xfrm>
          <a:prstGeom prst="line">
            <a:avLst/>
          </a:prstGeom>
          <a:noFill/>
          <a:ln w="2857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zh-CN" altLang="en-US" sz="2000">
              <a:latin typeface="Arial" panose="020B0604020202020204" pitchFamily="34" charset="0"/>
              <a:cs typeface="Arial" panose="020B0604020202020204" pitchFamily="34" charset="0"/>
            </a:endParaRPr>
          </a:p>
        </p:txBody>
      </p:sp>
      <p:grpSp>
        <p:nvGrpSpPr>
          <p:cNvPr id="54" name="Group 165"/>
          <p:cNvGrpSpPr/>
          <p:nvPr/>
        </p:nvGrpSpPr>
        <p:grpSpPr bwMode="auto">
          <a:xfrm>
            <a:off x="8278599" y="4043859"/>
            <a:ext cx="371701" cy="1854724"/>
            <a:chOff x="4798" y="1974"/>
            <a:chExt cx="231" cy="1194"/>
          </a:xfrm>
          <a:noFill/>
        </p:grpSpPr>
        <p:sp>
          <p:nvSpPr>
            <p:cNvPr id="55" name="Line 166"/>
            <p:cNvSpPr>
              <a:spLocks noChangeShapeType="1"/>
            </p:cNvSpPr>
            <p:nvPr/>
          </p:nvSpPr>
          <p:spPr bwMode="auto">
            <a:xfrm flipH="1" flipV="1">
              <a:off x="4798" y="2715"/>
              <a:ext cx="7" cy="453"/>
            </a:xfrm>
            <a:prstGeom prst="line">
              <a:avLst/>
            </a:prstGeom>
            <a:grpFill/>
            <a:ln w="28575">
              <a:solidFill>
                <a:srgbClr val="FF0000"/>
              </a:solidFill>
              <a:rou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zh-CN" altLang="en-US" sz="2000">
                <a:latin typeface="Arial" panose="020B0604020202020204" pitchFamily="34" charset="0"/>
                <a:cs typeface="Arial" panose="020B0604020202020204" pitchFamily="34" charset="0"/>
              </a:endParaRPr>
            </a:p>
          </p:txBody>
        </p:sp>
        <p:sp>
          <p:nvSpPr>
            <p:cNvPr id="56" name="Line 167"/>
            <p:cNvSpPr>
              <a:spLocks noChangeShapeType="1"/>
            </p:cNvSpPr>
            <p:nvPr/>
          </p:nvSpPr>
          <p:spPr bwMode="auto">
            <a:xfrm flipV="1">
              <a:off x="4809" y="1974"/>
              <a:ext cx="220" cy="438"/>
            </a:xfrm>
            <a:prstGeom prst="line">
              <a:avLst/>
            </a:prstGeom>
            <a:grpFill/>
            <a:ln w="28575">
              <a:solidFill>
                <a:srgbClr val="FF0000"/>
              </a:solidFill>
              <a:rou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zh-CN" altLang="en-US" sz="2000">
                <a:latin typeface="Arial" panose="020B0604020202020204" pitchFamily="34" charset="0"/>
                <a:cs typeface="Arial" panose="020B0604020202020204" pitchFamily="34" charset="0"/>
              </a:endParaRPr>
            </a:p>
          </p:txBody>
        </p:sp>
      </p:grpSp>
      <p:sp>
        <p:nvSpPr>
          <p:cNvPr id="57" name="Line 168"/>
          <p:cNvSpPr>
            <a:spLocks noChangeShapeType="1"/>
          </p:cNvSpPr>
          <p:nvPr/>
        </p:nvSpPr>
        <p:spPr bwMode="auto">
          <a:xfrm flipH="1" flipV="1">
            <a:off x="8718566" y="4069263"/>
            <a:ext cx="446074" cy="698492"/>
          </a:xfrm>
          <a:prstGeom prst="line">
            <a:avLst/>
          </a:prstGeom>
          <a:noFill/>
          <a:ln w="2857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zh-CN" altLang="en-US" sz="2000">
              <a:latin typeface="Arial" panose="020B0604020202020204" pitchFamily="34" charset="0"/>
              <a:cs typeface="Arial" panose="020B0604020202020204" pitchFamily="34" charset="0"/>
            </a:endParaRPr>
          </a:p>
        </p:txBody>
      </p:sp>
      <p:grpSp>
        <p:nvGrpSpPr>
          <p:cNvPr id="111" name="Group 4"/>
          <p:cNvGrpSpPr/>
          <p:nvPr/>
        </p:nvGrpSpPr>
        <p:grpSpPr bwMode="auto">
          <a:xfrm>
            <a:off x="8430364" y="2018562"/>
            <a:ext cx="2127250" cy="954088"/>
            <a:chOff x="4308" y="692"/>
            <a:chExt cx="1340" cy="601"/>
          </a:xfrm>
          <a:noFill/>
        </p:grpSpPr>
        <p:sp>
          <p:nvSpPr>
            <p:cNvPr id="112" name="Oval 5"/>
            <p:cNvSpPr>
              <a:spLocks noChangeArrowheads="1"/>
            </p:cNvSpPr>
            <p:nvPr/>
          </p:nvSpPr>
          <p:spPr bwMode="auto">
            <a:xfrm>
              <a:off x="5360" y="1017"/>
              <a:ext cx="288" cy="276"/>
            </a:xfrm>
            <a:prstGeom prst="ellips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18</a:t>
              </a:r>
              <a:endParaRPr kumimoji="1" lang="en-US" altLang="zh-CN" sz="2000">
                <a:latin typeface="Arial" panose="020B0604020202020204" pitchFamily="34" charset="0"/>
                <a:cs typeface="Arial" panose="020B0604020202020204" pitchFamily="34" charset="0"/>
              </a:endParaRPr>
            </a:p>
          </p:txBody>
        </p:sp>
        <p:sp>
          <p:nvSpPr>
            <p:cNvPr id="113" name="Line 6"/>
            <p:cNvSpPr>
              <a:spLocks noChangeShapeType="1"/>
            </p:cNvSpPr>
            <p:nvPr/>
          </p:nvSpPr>
          <p:spPr bwMode="auto">
            <a:xfrm>
              <a:off x="4308" y="788"/>
              <a:ext cx="1196" cy="227"/>
            </a:xfrm>
            <a:prstGeom prst="lin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14" name="Text Box 7"/>
            <p:cNvSpPr txBox="1">
              <a:spLocks noChangeArrowheads="1"/>
            </p:cNvSpPr>
            <p:nvPr/>
          </p:nvSpPr>
          <p:spPr bwMode="auto">
            <a:xfrm>
              <a:off x="4892" y="692"/>
              <a:ext cx="552"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solidFill>
                    <a:srgbClr val="006600"/>
                  </a:solidFill>
                  <a:cs typeface="Arial" panose="020B0604020202020204" pitchFamily="34" charset="0"/>
                </a:rPr>
                <a:t>x</a:t>
              </a:r>
              <a:r>
                <a:rPr lang="en-US" altLang="zh-CN" sz="2000" baseline="-25000" dirty="0">
                  <a:solidFill>
                    <a:srgbClr val="006600"/>
                  </a:solidFill>
                  <a:cs typeface="Arial" panose="020B0604020202020204" pitchFamily="34" charset="0"/>
                </a:rPr>
                <a:t>1</a:t>
              </a:r>
              <a:r>
                <a:rPr lang="en-US" altLang="zh-CN" sz="2000" dirty="0">
                  <a:solidFill>
                    <a:srgbClr val="006600"/>
                  </a:solidFill>
                  <a:cs typeface="Arial" panose="020B0604020202020204" pitchFamily="34" charset="0"/>
                </a:rPr>
                <a:t>= 2</a:t>
              </a:r>
              <a:endParaRPr lang="en-US" altLang="zh-CN" sz="2000" dirty="0">
                <a:solidFill>
                  <a:srgbClr val="006600"/>
                </a:solidFill>
                <a:cs typeface="Arial" panose="020B0604020202020204" pitchFamily="34" charset="0"/>
              </a:endParaRPr>
            </a:p>
          </p:txBody>
        </p:sp>
      </p:grpSp>
      <p:sp>
        <p:nvSpPr>
          <p:cNvPr id="115" name="Line 57"/>
          <p:cNvSpPr>
            <a:spLocks noChangeShapeType="1"/>
          </p:cNvSpPr>
          <p:nvPr/>
        </p:nvSpPr>
        <p:spPr bwMode="auto">
          <a:xfrm flipV="1">
            <a:off x="7343775" y="2174276"/>
            <a:ext cx="1038225" cy="440037"/>
          </a:xfrm>
          <a:prstGeom prst="line">
            <a:avLst/>
          </a:prstGeom>
          <a:noFill/>
          <a:ln w="38100">
            <a:solidFill>
              <a:srgbClr val="FF0000"/>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116" name="Group 58"/>
          <p:cNvGrpSpPr/>
          <p:nvPr/>
        </p:nvGrpSpPr>
        <p:grpSpPr bwMode="auto">
          <a:xfrm>
            <a:off x="9128126" y="2956224"/>
            <a:ext cx="1181100" cy="1084263"/>
            <a:chOff x="4440" y="1380"/>
            <a:chExt cx="744" cy="683"/>
          </a:xfrm>
          <a:noFill/>
        </p:grpSpPr>
        <p:sp>
          <p:nvSpPr>
            <p:cNvPr id="117" name="Oval 59"/>
            <p:cNvSpPr>
              <a:spLocks noChangeArrowheads="1"/>
            </p:cNvSpPr>
            <p:nvPr/>
          </p:nvSpPr>
          <p:spPr bwMode="auto">
            <a:xfrm>
              <a:off x="4470" y="1778"/>
              <a:ext cx="288" cy="285"/>
            </a:xfrm>
            <a:prstGeom prst="ellips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19</a:t>
              </a:r>
              <a:endParaRPr kumimoji="1" lang="en-US" altLang="zh-CN" sz="2000">
                <a:latin typeface="Arial" panose="020B0604020202020204" pitchFamily="34" charset="0"/>
                <a:cs typeface="Arial" panose="020B0604020202020204" pitchFamily="34" charset="0"/>
              </a:endParaRPr>
            </a:p>
          </p:txBody>
        </p:sp>
        <p:sp>
          <p:nvSpPr>
            <p:cNvPr id="118" name="Line 60"/>
            <p:cNvSpPr>
              <a:spLocks noChangeShapeType="1"/>
            </p:cNvSpPr>
            <p:nvPr/>
          </p:nvSpPr>
          <p:spPr bwMode="auto">
            <a:xfrm flipH="1">
              <a:off x="4676" y="1380"/>
              <a:ext cx="508" cy="401"/>
            </a:xfrm>
            <a:prstGeom prst="lin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19" name="Text Box 61"/>
            <p:cNvSpPr txBox="1">
              <a:spLocks noChangeArrowheads="1"/>
            </p:cNvSpPr>
            <p:nvPr/>
          </p:nvSpPr>
          <p:spPr bwMode="auto">
            <a:xfrm>
              <a:off x="4440" y="1380"/>
              <a:ext cx="540"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solidFill>
                    <a:srgbClr val="006600"/>
                  </a:solidFill>
                  <a:cs typeface="Arial" panose="020B0604020202020204" pitchFamily="34" charset="0"/>
                </a:rPr>
                <a:t>x</a:t>
              </a:r>
              <a:r>
                <a:rPr lang="en-US" altLang="zh-CN" sz="2000" baseline="-25000">
                  <a:solidFill>
                    <a:srgbClr val="006600"/>
                  </a:solidFill>
                  <a:cs typeface="Arial" panose="020B0604020202020204" pitchFamily="34" charset="0"/>
                </a:rPr>
                <a:t>2</a:t>
              </a:r>
              <a:r>
                <a:rPr lang="en-US" altLang="zh-CN" sz="2000">
                  <a:solidFill>
                    <a:srgbClr val="006600"/>
                  </a:solidFill>
                  <a:cs typeface="Arial" panose="020B0604020202020204" pitchFamily="34" charset="0"/>
                </a:rPr>
                <a:t>= 1</a:t>
              </a:r>
              <a:endParaRPr lang="en-US" altLang="zh-CN" sz="2000">
                <a:solidFill>
                  <a:srgbClr val="006600"/>
                </a:solidFill>
                <a:cs typeface="Arial" panose="020B0604020202020204" pitchFamily="34" charset="0"/>
              </a:endParaRPr>
            </a:p>
          </p:txBody>
        </p:sp>
      </p:grpSp>
      <p:grpSp>
        <p:nvGrpSpPr>
          <p:cNvPr id="120" name="Group 62"/>
          <p:cNvGrpSpPr/>
          <p:nvPr/>
        </p:nvGrpSpPr>
        <p:grpSpPr bwMode="auto">
          <a:xfrm>
            <a:off x="10165502" y="2973268"/>
            <a:ext cx="1117600" cy="1049338"/>
            <a:chOff x="5092" y="1401"/>
            <a:chExt cx="704" cy="661"/>
          </a:xfrm>
          <a:noFill/>
        </p:grpSpPr>
        <p:sp>
          <p:nvSpPr>
            <p:cNvPr id="121" name="Oval 63"/>
            <p:cNvSpPr>
              <a:spLocks noChangeArrowheads="1"/>
            </p:cNvSpPr>
            <p:nvPr/>
          </p:nvSpPr>
          <p:spPr bwMode="auto">
            <a:xfrm>
              <a:off x="5092" y="1789"/>
              <a:ext cx="288" cy="273"/>
            </a:xfrm>
            <a:prstGeom prst="ellips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24</a:t>
              </a:r>
              <a:endParaRPr kumimoji="1" lang="en-US" altLang="zh-CN" sz="2000">
                <a:latin typeface="Arial" panose="020B0604020202020204" pitchFamily="34" charset="0"/>
                <a:cs typeface="Arial" panose="020B0604020202020204" pitchFamily="34" charset="0"/>
              </a:endParaRPr>
            </a:p>
          </p:txBody>
        </p:sp>
        <p:sp>
          <p:nvSpPr>
            <p:cNvPr id="122" name="Line 64"/>
            <p:cNvSpPr>
              <a:spLocks noChangeShapeType="1"/>
            </p:cNvSpPr>
            <p:nvPr/>
          </p:nvSpPr>
          <p:spPr bwMode="auto">
            <a:xfrm>
              <a:off x="5232" y="1416"/>
              <a:ext cx="4" cy="375"/>
            </a:xfrm>
            <a:prstGeom prst="lin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23" name="Text Box 65"/>
            <p:cNvSpPr txBox="1">
              <a:spLocks noChangeArrowheads="1"/>
            </p:cNvSpPr>
            <p:nvPr/>
          </p:nvSpPr>
          <p:spPr bwMode="auto">
            <a:xfrm>
              <a:off x="5256" y="1401"/>
              <a:ext cx="540"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solidFill>
                    <a:srgbClr val="006600"/>
                  </a:solidFill>
                  <a:cs typeface="Arial" panose="020B0604020202020204" pitchFamily="34" charset="0"/>
                </a:rPr>
                <a:t>x</a:t>
              </a:r>
              <a:r>
                <a:rPr lang="en-US" altLang="zh-CN" sz="2000" baseline="-25000" dirty="0">
                  <a:solidFill>
                    <a:srgbClr val="006600"/>
                  </a:solidFill>
                  <a:cs typeface="Arial" panose="020B0604020202020204" pitchFamily="34" charset="0"/>
                </a:rPr>
                <a:t>2</a:t>
              </a:r>
              <a:r>
                <a:rPr lang="en-US" altLang="zh-CN" sz="2000" dirty="0">
                  <a:solidFill>
                    <a:srgbClr val="006600"/>
                  </a:solidFill>
                  <a:cs typeface="Arial" panose="020B0604020202020204" pitchFamily="34" charset="0"/>
                </a:rPr>
                <a:t>= 3</a:t>
              </a:r>
              <a:endParaRPr lang="en-US" altLang="zh-CN" sz="2000" dirty="0">
                <a:solidFill>
                  <a:srgbClr val="006600"/>
                </a:solidFill>
                <a:cs typeface="Arial" panose="020B0604020202020204" pitchFamily="34" charset="0"/>
              </a:endParaRPr>
            </a:p>
          </p:txBody>
        </p:sp>
      </p:grpSp>
      <p:sp>
        <p:nvSpPr>
          <p:cNvPr id="124" name="Line 66"/>
          <p:cNvSpPr>
            <a:spLocks noChangeShapeType="1"/>
          </p:cNvSpPr>
          <p:nvPr/>
        </p:nvSpPr>
        <p:spPr bwMode="auto">
          <a:xfrm flipH="1" flipV="1">
            <a:off x="10385426" y="2975273"/>
            <a:ext cx="6350" cy="630238"/>
          </a:xfrm>
          <a:prstGeom prst="line">
            <a:avLst/>
          </a:prstGeom>
          <a:noFill/>
          <a:ln w="38100">
            <a:solidFill>
              <a:srgbClr val="FF0000"/>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25" name="Line 67"/>
          <p:cNvSpPr>
            <a:spLocks noChangeShapeType="1"/>
          </p:cNvSpPr>
          <p:nvPr/>
        </p:nvSpPr>
        <p:spPr bwMode="auto">
          <a:xfrm flipV="1">
            <a:off x="9509126" y="2958850"/>
            <a:ext cx="808886" cy="633960"/>
          </a:xfrm>
          <a:prstGeom prst="line">
            <a:avLst/>
          </a:prstGeom>
          <a:noFill/>
          <a:ln w="38100">
            <a:solidFill>
              <a:srgbClr val="FF0000"/>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26" name="Text Box 68"/>
          <p:cNvSpPr txBox="1">
            <a:spLocks noChangeArrowheads="1"/>
          </p:cNvSpPr>
          <p:nvPr/>
        </p:nvSpPr>
        <p:spPr bwMode="auto">
          <a:xfrm>
            <a:off x="9168093" y="4060762"/>
            <a:ext cx="647700" cy="338554"/>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pPr>
            <a:r>
              <a:rPr kumimoji="1" lang="en-US" altLang="zh-CN" sz="2000" dirty="0">
                <a:solidFill>
                  <a:srgbClr val="FF0000"/>
                </a:solidFill>
                <a:cs typeface="Arial" panose="020B0604020202020204" pitchFamily="34" charset="0"/>
              </a:rPr>
              <a:t>kill</a:t>
            </a:r>
            <a:endParaRPr kumimoji="1" lang="en-US" altLang="zh-CN" sz="2000" dirty="0">
              <a:solidFill>
                <a:srgbClr val="FF0000"/>
              </a:solidFill>
              <a:cs typeface="Arial" panose="020B0604020202020204" pitchFamily="34" charset="0"/>
            </a:endParaRPr>
          </a:p>
        </p:txBody>
      </p:sp>
      <p:sp>
        <p:nvSpPr>
          <p:cNvPr id="127" name="Text Box 69"/>
          <p:cNvSpPr txBox="1">
            <a:spLocks noChangeArrowheads="1"/>
          </p:cNvSpPr>
          <p:nvPr/>
        </p:nvSpPr>
        <p:spPr bwMode="auto">
          <a:xfrm>
            <a:off x="10163176" y="4051598"/>
            <a:ext cx="647700" cy="338554"/>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pPr>
            <a:r>
              <a:rPr kumimoji="1" lang="en-US" altLang="zh-CN" sz="2000" dirty="0">
                <a:solidFill>
                  <a:srgbClr val="FF0000"/>
                </a:solidFill>
                <a:cs typeface="Arial" panose="020B0604020202020204" pitchFamily="34" charset="0"/>
              </a:rPr>
              <a:t>kill</a:t>
            </a:r>
            <a:endParaRPr kumimoji="1" lang="en-US" altLang="zh-CN" sz="2000" dirty="0">
              <a:solidFill>
                <a:srgbClr val="FF0000"/>
              </a:solidFill>
              <a:cs typeface="Arial" panose="020B0604020202020204" pitchFamily="34" charset="0"/>
            </a:endParaRPr>
          </a:p>
        </p:txBody>
      </p:sp>
      <p:sp>
        <p:nvSpPr>
          <p:cNvPr id="132" name="Line 8"/>
          <p:cNvSpPr>
            <a:spLocks noChangeShapeType="1"/>
          </p:cNvSpPr>
          <p:nvPr/>
        </p:nvSpPr>
        <p:spPr bwMode="auto">
          <a:xfrm>
            <a:off x="2126514" y="3158224"/>
            <a:ext cx="761998" cy="0"/>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33" name="Text Box 70"/>
          <p:cNvSpPr txBox="1">
            <a:spLocks noChangeArrowheads="1"/>
          </p:cNvSpPr>
          <p:nvPr/>
        </p:nvSpPr>
        <p:spPr bwMode="auto">
          <a:xfrm>
            <a:off x="382943" y="1459523"/>
            <a:ext cx="6700482" cy="49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28600" indent="-228600" eaLnBrk="1" hangingPunct="1">
              <a:lnSpc>
                <a:spcPct val="110000"/>
              </a:lnSpc>
              <a:spcBef>
                <a:spcPts val="1000"/>
              </a:spcBef>
              <a:buClr>
                <a:srgbClr val="1E5293"/>
              </a:buClr>
              <a:buSzPct val="70000"/>
              <a:buFont typeface="Wingdings" panose="05000000000000000000" pitchFamily="2" charset="2"/>
              <a:buChar char="l"/>
            </a:pPr>
            <a:r>
              <a:rPr kumimoji="1" lang="zh-CN" altLang="en-US" sz="2400" dirty="0">
                <a:ea typeface="幼圆" panose="02010509060101010101" pitchFamily="49" charset="-122"/>
                <a:cs typeface="Arial" panose="020B0604020202020204" pitchFamily="34" charset="0"/>
              </a:rPr>
              <a:t>结点</a:t>
            </a:r>
            <a:r>
              <a:rPr kumimoji="1" lang="en-US" altLang="zh-CN" sz="2400" dirty="0">
                <a:ea typeface="幼圆" panose="02010509060101010101" pitchFamily="49" charset="-122"/>
                <a:cs typeface="Arial" panose="020B0604020202020204" pitchFamily="34" charset="0"/>
              </a:rPr>
              <a:t>18</a:t>
            </a:r>
            <a:r>
              <a:rPr kumimoji="1" lang="zh-CN" altLang="en-US" sz="2400" dirty="0">
                <a:ea typeface="幼圆" panose="02010509060101010101" pitchFamily="49" charset="-122"/>
                <a:cs typeface="Arial" panose="020B0604020202020204" pitchFamily="34" charset="0"/>
              </a:rPr>
              <a:t>的儿子结点</a:t>
            </a:r>
            <a:r>
              <a:rPr kumimoji="1" lang="en-US" altLang="zh-CN" sz="2400" dirty="0">
                <a:ea typeface="幼圆" panose="02010509060101010101" pitchFamily="49" charset="-122"/>
                <a:cs typeface="Arial" panose="020B0604020202020204" pitchFamily="34" charset="0"/>
              </a:rPr>
              <a:t>19</a:t>
            </a:r>
            <a:r>
              <a:rPr kumimoji="1" lang="zh-CN" altLang="en-US" sz="2400" dirty="0">
                <a:ea typeface="幼圆" panose="02010509060101010101" pitchFamily="49" charset="-122"/>
                <a:cs typeface="Arial" panose="020B0604020202020204" pitchFamily="34" charset="0"/>
              </a:rPr>
              <a:t>、结点</a:t>
            </a:r>
            <a:r>
              <a:rPr kumimoji="1" lang="en-US" altLang="zh-CN" sz="2400" dirty="0">
                <a:ea typeface="幼圆" panose="02010509060101010101" pitchFamily="49" charset="-122"/>
                <a:cs typeface="Arial" panose="020B0604020202020204" pitchFamily="34" charset="0"/>
              </a:rPr>
              <a:t>24</a:t>
            </a:r>
            <a:r>
              <a:rPr kumimoji="1" lang="zh-CN" altLang="en-US" sz="2400" dirty="0">
                <a:ea typeface="幼圆" panose="02010509060101010101" pitchFamily="49" charset="-122"/>
                <a:cs typeface="Arial" panose="020B0604020202020204" pitchFamily="34" charset="0"/>
              </a:rPr>
              <a:t>被杀死</a:t>
            </a:r>
            <a:r>
              <a:rPr kumimoji="1" lang="en-US" altLang="zh-CN" sz="2400" dirty="0">
                <a:ea typeface="幼圆" panose="02010509060101010101" pitchFamily="49" charset="-122"/>
                <a:cs typeface="Arial" panose="020B0604020202020204" pitchFamily="34" charset="0"/>
              </a:rPr>
              <a:t>, </a:t>
            </a:r>
            <a:r>
              <a:rPr kumimoji="1" lang="zh-CN" altLang="en-US" sz="2400" dirty="0">
                <a:ea typeface="幼圆" panose="02010509060101010101" pitchFamily="49" charset="-122"/>
                <a:cs typeface="Arial" panose="020B0604020202020204" pitchFamily="34" charset="0"/>
              </a:rPr>
              <a:t>回溯。</a:t>
            </a:r>
            <a:endParaRPr kumimoji="1" lang="zh-CN" altLang="en-US" sz="2400" dirty="0">
              <a:ea typeface="幼圆" panose="02010509060101010101" pitchFamily="49" charset="-122"/>
              <a:cs typeface="Arial" panose="020B0604020202020204" pitchFamily="34" charset="0"/>
            </a:endParaRPr>
          </a:p>
        </p:txBody>
      </p:sp>
      <p:graphicFrame>
        <p:nvGraphicFramePr>
          <p:cNvPr id="134" name="Group 76"/>
          <p:cNvGraphicFramePr>
            <a:graphicFrameLocks noGrp="1"/>
          </p:cNvGraphicFramePr>
          <p:nvPr/>
        </p:nvGraphicFramePr>
        <p:xfrm>
          <a:off x="833438" y="2506688"/>
          <a:ext cx="1293076" cy="1305980"/>
        </p:xfrm>
        <a:graphic>
          <a:graphicData uri="http://schemas.openxmlformats.org/drawingml/2006/table">
            <a:tbl>
              <a:tblPr/>
              <a:tblGrid>
                <a:gridCol w="323269"/>
                <a:gridCol w="323269"/>
                <a:gridCol w="323269"/>
                <a:gridCol w="323269"/>
              </a:tblGrid>
              <a:tr h="326495">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6495">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6495">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26495">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35" name="Group 103"/>
          <p:cNvGraphicFramePr>
            <a:graphicFrameLocks noGrp="1"/>
          </p:cNvGraphicFramePr>
          <p:nvPr/>
        </p:nvGraphicFramePr>
        <p:xfrm>
          <a:off x="2890838" y="2523642"/>
          <a:ext cx="1274760" cy="1289027"/>
        </p:xfrm>
        <a:graphic>
          <a:graphicData uri="http://schemas.openxmlformats.org/drawingml/2006/table">
            <a:tbl>
              <a:tblPr/>
              <a:tblGrid>
                <a:gridCol w="318690"/>
                <a:gridCol w="318690"/>
                <a:gridCol w="318690"/>
                <a:gridCol w="318690"/>
              </a:tblGrid>
              <a:tr h="313994">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2" marB="4574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2" marB="45742"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2" marB="4574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2" marB="4574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47045">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r>
                        <a:rPr kumimoji="0" lang="en-US" altLang="zh-CN" sz="2000" b="0" i="0" u="none" strike="noStrike" cap="none" normalizeH="0" baseline="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rPr>
                        <a:t>2</a:t>
                      </a:r>
                      <a:endParaRPr kumimoji="0" lang="en-US" altLang="zh-CN" sz="2000" b="0" i="0" u="none" strike="noStrike" cap="none" normalizeH="0" baseline="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endParaRPr>
                    </a:p>
                  </a:txBody>
                  <a:tcPr marT="45742" marB="4574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2" marB="4574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2" marB="4574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2" marB="4574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13994">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2" marB="4574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2" marB="4574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endParaRPr>
                    </a:p>
                  </a:txBody>
                  <a:tcPr marT="45742" marB="4574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2" marB="4574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13994">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2" marB="4574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2" marB="4574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2" marB="4574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2" marB="4574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36" name="Group 130"/>
          <p:cNvGraphicFramePr>
            <a:graphicFrameLocks noGrp="1"/>
          </p:cNvGraphicFramePr>
          <p:nvPr/>
        </p:nvGraphicFramePr>
        <p:xfrm>
          <a:off x="2890838" y="4525989"/>
          <a:ext cx="1274760" cy="1249856"/>
        </p:xfrm>
        <a:graphic>
          <a:graphicData uri="http://schemas.openxmlformats.org/drawingml/2006/table">
            <a:tbl>
              <a:tblPr/>
              <a:tblGrid>
                <a:gridCol w="318690"/>
                <a:gridCol w="318690"/>
                <a:gridCol w="318690"/>
                <a:gridCol w="318690"/>
              </a:tblGrid>
              <a:tr h="294078">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2" marB="4574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2" marB="45742"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2" marB="4574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2" marB="4574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325034">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2" marB="4574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2" marB="4574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pPr>
                      <a:r>
                        <a:rPr kumimoji="0" lang="en-US" altLang="zh-CN" sz="2000" b="0" i="0" u="none" strike="noStrike" cap="none" normalizeH="0" baseline="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rPr>
                        <a:t>2</a:t>
                      </a:r>
                      <a:endParaRPr kumimoji="0" lang="en-US" altLang="zh-CN" sz="2000" b="0" i="0" u="none" strike="noStrike" cap="none" normalizeH="0" baseline="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endParaRPr>
                    </a:p>
                  </a:txBody>
                  <a:tcPr marT="45742" marB="4574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2" marB="4574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294078">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2" marB="4574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2" marB="4574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endParaRPr>
                    </a:p>
                  </a:txBody>
                  <a:tcPr marT="45742" marB="4574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2" marB="4574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294078">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2" marB="4574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2" marB="4574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2" marB="4574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2" marB="4574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r>
            </a:tbl>
          </a:graphicData>
        </a:graphic>
      </p:graphicFrame>
      <p:sp>
        <p:nvSpPr>
          <p:cNvPr id="137" name="Line 157"/>
          <p:cNvSpPr>
            <a:spLocks noChangeShapeType="1"/>
          </p:cNvSpPr>
          <p:nvPr/>
        </p:nvSpPr>
        <p:spPr bwMode="auto">
          <a:xfrm>
            <a:off x="2128838" y="3501008"/>
            <a:ext cx="739774" cy="1584176"/>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zh-CN" altLang="en-US" sz="200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wipe(down)">
                                      <p:cBhvr>
                                        <p:cTn id="7" dur="500"/>
                                        <p:tgtEl>
                                          <p:spTgt spid="1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1"/>
                                        </p:tgtEl>
                                        <p:attrNameLst>
                                          <p:attrName>style.visibility</p:attrName>
                                        </p:attrNameLst>
                                      </p:cBhvr>
                                      <p:to>
                                        <p:strVal val="visible"/>
                                      </p:to>
                                    </p:set>
                                    <p:animEffect transition="in" filter="wipe(up)">
                                      <p:cBhvr>
                                        <p:cTn id="12" dur="500"/>
                                        <p:tgtEl>
                                          <p:spTgt spid="111"/>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13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116"/>
                                        </p:tgtEl>
                                        <p:attrNameLst>
                                          <p:attrName>style.visibility</p:attrName>
                                        </p:attrNameLst>
                                      </p:cBhvr>
                                      <p:to>
                                        <p:strVal val="visible"/>
                                      </p:to>
                                    </p:set>
                                    <p:animEffect transition="in" filter="wipe(up)">
                                      <p:cBhvr>
                                        <p:cTn id="25" dur="500"/>
                                        <p:tgtEl>
                                          <p:spTgt spid="116"/>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126"/>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125"/>
                                        </p:tgtEl>
                                        <p:attrNameLst>
                                          <p:attrName>style.visibility</p:attrName>
                                        </p:attrNameLst>
                                      </p:cBhvr>
                                      <p:to>
                                        <p:strVal val="visible"/>
                                      </p:to>
                                    </p:set>
                                    <p:animEffect transition="in" filter="wipe(down)">
                                      <p:cBhvr>
                                        <p:cTn id="34" dur="500"/>
                                        <p:tgtEl>
                                          <p:spTgt spid="12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32"/>
                                        </p:tgtEl>
                                        <p:attrNameLst>
                                          <p:attrName>style.visibility</p:attrName>
                                        </p:attrNameLst>
                                      </p:cBhvr>
                                      <p:to>
                                        <p:strVal val="visible"/>
                                      </p:to>
                                    </p:set>
                                    <p:animEffect transition="in" filter="wipe(left)">
                                      <p:cBhvr>
                                        <p:cTn id="39" dur="500"/>
                                        <p:tgtEl>
                                          <p:spTgt spid="132"/>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499"/>
                                          </p:stCondLst>
                                        </p:cTn>
                                        <p:tgtEl>
                                          <p:spTgt spid="135"/>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120"/>
                                        </p:tgtEl>
                                        <p:attrNameLst>
                                          <p:attrName>style.visibility</p:attrName>
                                        </p:attrNameLst>
                                      </p:cBhvr>
                                      <p:to>
                                        <p:strVal val="visible"/>
                                      </p:to>
                                    </p:set>
                                    <p:animEffect transition="in" filter="wipe(up)">
                                      <p:cBhvr>
                                        <p:cTn id="48" dur="500"/>
                                        <p:tgtEl>
                                          <p:spTgt spid="120"/>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12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24"/>
                                        </p:tgtEl>
                                        <p:attrNameLst>
                                          <p:attrName>style.visibility</p:attrName>
                                        </p:attrNameLst>
                                      </p:cBhvr>
                                      <p:to>
                                        <p:strVal val="visible"/>
                                      </p:to>
                                    </p:set>
                                    <p:animEffect transition="in" filter="wipe(down)">
                                      <p:cBhvr>
                                        <p:cTn id="57" dur="500"/>
                                        <p:tgtEl>
                                          <p:spTgt spid="12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137"/>
                                        </p:tgtEl>
                                        <p:attrNameLst>
                                          <p:attrName>style.visibility</p:attrName>
                                        </p:attrNameLst>
                                      </p:cBhvr>
                                      <p:to>
                                        <p:strVal val="visible"/>
                                      </p:to>
                                    </p:set>
                                    <p:animEffect transition="in" filter="wipe(up)">
                                      <p:cBhvr>
                                        <p:cTn id="62" dur="500"/>
                                        <p:tgtEl>
                                          <p:spTgt spid="137"/>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499"/>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animBg="1"/>
      <p:bldP spid="124" grpId="0" animBg="1"/>
      <p:bldP spid="125" grpId="0" animBg="1"/>
      <p:bldP spid="126" grpId="0" autoUpdateAnimBg="0"/>
      <p:bldP spid="127" grpId="0" autoUpdateAnimBg="0"/>
      <p:bldP spid="132" grpId="0" animBg="1"/>
      <p:bldP spid="133" grpId="0" autoUpdateAnimBg="0"/>
      <p:bldP spid="13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fld>
            <a:endParaRPr lang="en-US" altLang="zh-CN"/>
          </a:p>
        </p:txBody>
      </p:sp>
      <p:sp>
        <p:nvSpPr>
          <p:cNvPr id="5" name="Text Box 12"/>
          <p:cNvSpPr txBox="1">
            <a:spLocks noChangeArrowheads="1"/>
          </p:cNvSpPr>
          <p:nvPr/>
        </p:nvSpPr>
        <p:spPr bwMode="auto">
          <a:xfrm>
            <a:off x="669665" y="332653"/>
            <a:ext cx="10307115" cy="1089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28600" indent="-228600" eaLnBrk="1" hangingPunct="1">
              <a:lnSpc>
                <a:spcPct val="110000"/>
              </a:lnSpc>
              <a:spcBef>
                <a:spcPct val="50000"/>
              </a:spcBef>
              <a:buClr>
                <a:srgbClr val="1E5293"/>
              </a:buClr>
              <a:buSzPct val="70000"/>
              <a:buFont typeface="Wingdings" panose="05000000000000000000" pitchFamily="2" charset="2"/>
              <a:buChar char="l"/>
            </a:pPr>
            <a:r>
              <a:rPr kumimoji="1" lang="zh-CN" altLang="en-US" sz="2400" dirty="0">
                <a:ea typeface="幼圆" panose="02010509060101010101" pitchFamily="49" charset="-122"/>
                <a:cs typeface="Arial" panose="020B0604020202020204" pitchFamily="34" charset="0"/>
              </a:rPr>
              <a:t>  结点</a:t>
            </a:r>
            <a:r>
              <a:rPr kumimoji="1" lang="en-US" altLang="zh-CN" sz="2400" dirty="0">
                <a:ea typeface="幼圆" panose="02010509060101010101" pitchFamily="49" charset="-122"/>
                <a:cs typeface="Arial" panose="020B0604020202020204" pitchFamily="34" charset="0"/>
              </a:rPr>
              <a:t>18</a:t>
            </a:r>
            <a:r>
              <a:rPr kumimoji="1" lang="zh-CN" altLang="en-US" sz="2400" dirty="0">
                <a:ea typeface="幼圆" panose="02010509060101010101" pitchFamily="49" charset="-122"/>
                <a:cs typeface="Arial" panose="020B0604020202020204" pitchFamily="34" charset="0"/>
              </a:rPr>
              <a:t>生成结点</a:t>
            </a:r>
            <a:r>
              <a:rPr kumimoji="1" lang="en-US" altLang="zh-CN" sz="2400" dirty="0">
                <a:ea typeface="幼圆" panose="02010509060101010101" pitchFamily="49" charset="-122"/>
                <a:cs typeface="Arial" panose="020B0604020202020204" pitchFamily="34" charset="0"/>
              </a:rPr>
              <a:t>29, </a:t>
            </a:r>
            <a:r>
              <a:rPr kumimoji="1" lang="zh-CN" altLang="en-US" sz="2400" dirty="0">
                <a:ea typeface="幼圆" panose="02010509060101010101" pitchFamily="49" charset="-122"/>
                <a:cs typeface="Arial" panose="020B0604020202020204" pitchFamily="34" charset="0"/>
              </a:rPr>
              <a:t>结点</a:t>
            </a:r>
            <a:r>
              <a:rPr kumimoji="1" lang="en-US" altLang="zh-CN" sz="2400" dirty="0">
                <a:ea typeface="幼圆" panose="02010509060101010101" pitchFamily="49" charset="-122"/>
                <a:cs typeface="Arial" panose="020B0604020202020204" pitchFamily="34" charset="0"/>
              </a:rPr>
              <a:t>29</a:t>
            </a:r>
            <a:r>
              <a:rPr kumimoji="1" lang="zh-CN" altLang="en-US" sz="2400" dirty="0">
                <a:ea typeface="幼圆" panose="02010509060101010101" pitchFamily="49" charset="-122"/>
                <a:cs typeface="Arial" panose="020B0604020202020204" pitchFamily="34" charset="0"/>
              </a:rPr>
              <a:t>成为</a:t>
            </a:r>
            <a:r>
              <a:rPr kumimoji="1" lang="en-US" altLang="zh-CN" sz="2400" dirty="0">
                <a:ea typeface="幼圆" panose="02010509060101010101" pitchFamily="49" charset="-122"/>
                <a:cs typeface="Arial" panose="020B0604020202020204" pitchFamily="34" charset="0"/>
              </a:rPr>
              <a:t>E-</a:t>
            </a:r>
            <a:r>
              <a:rPr kumimoji="1" lang="zh-CN" altLang="en-US" sz="2400" dirty="0">
                <a:ea typeface="幼圆" panose="02010509060101010101" pitchFamily="49" charset="-122"/>
                <a:cs typeface="Arial" panose="020B0604020202020204" pitchFamily="34" charset="0"/>
              </a:rPr>
              <a:t>结点</a:t>
            </a:r>
            <a:r>
              <a:rPr kumimoji="1" lang="en-US" altLang="zh-CN" sz="2400" dirty="0">
                <a:ea typeface="幼圆" panose="02010509060101010101" pitchFamily="49" charset="-122"/>
                <a:cs typeface="Arial" panose="020B0604020202020204" pitchFamily="34" charset="0"/>
              </a:rPr>
              <a:t>, </a:t>
            </a:r>
            <a:r>
              <a:rPr kumimoji="1" lang="zh-CN" altLang="en-US" sz="2400" dirty="0">
                <a:ea typeface="幼圆" panose="02010509060101010101" pitchFamily="49" charset="-122"/>
                <a:cs typeface="Arial" panose="020B0604020202020204" pitchFamily="34" charset="0"/>
              </a:rPr>
              <a:t>路径变为</a:t>
            </a:r>
            <a:r>
              <a:rPr kumimoji="1" lang="en-US" altLang="zh-CN" sz="2400" dirty="0">
                <a:ea typeface="幼圆" panose="02010509060101010101" pitchFamily="49" charset="-122"/>
                <a:cs typeface="Arial" panose="020B0604020202020204" pitchFamily="34" charset="0"/>
              </a:rPr>
              <a:t>(2,4)</a:t>
            </a:r>
            <a:r>
              <a:rPr kumimoji="1" lang="zh-CN" altLang="en-US" sz="2400" dirty="0">
                <a:ea typeface="幼圆" panose="02010509060101010101" pitchFamily="49" charset="-122"/>
                <a:cs typeface="Arial" panose="020B0604020202020204" pitchFamily="34" charset="0"/>
              </a:rPr>
              <a:t>。</a:t>
            </a:r>
            <a:endParaRPr kumimoji="1" lang="zh-CN" altLang="en-US" sz="2400" dirty="0">
              <a:ea typeface="幼圆" panose="02010509060101010101" pitchFamily="49" charset="-122"/>
              <a:cs typeface="Arial" panose="020B0604020202020204" pitchFamily="34" charset="0"/>
            </a:endParaRPr>
          </a:p>
          <a:p>
            <a:pPr marL="228600" indent="-228600" eaLnBrk="1" hangingPunct="1">
              <a:lnSpc>
                <a:spcPct val="110000"/>
              </a:lnSpc>
              <a:spcBef>
                <a:spcPct val="50000"/>
              </a:spcBef>
              <a:buClr>
                <a:srgbClr val="1E5293"/>
              </a:buClr>
              <a:buSzPct val="70000"/>
              <a:buFont typeface="Wingdings" panose="05000000000000000000" pitchFamily="2" charset="2"/>
              <a:buChar char="l"/>
            </a:pPr>
            <a:endParaRPr kumimoji="1" lang="zh-CN" altLang="en-US" sz="2400" dirty="0">
              <a:ea typeface="幼圆" panose="02010509060101010101" pitchFamily="49" charset="-122"/>
              <a:cs typeface="Arial" panose="020B0604020202020204" pitchFamily="34" charset="0"/>
            </a:endParaRPr>
          </a:p>
        </p:txBody>
      </p:sp>
      <p:grpSp>
        <p:nvGrpSpPr>
          <p:cNvPr id="6" name="Group 4"/>
          <p:cNvGrpSpPr/>
          <p:nvPr/>
        </p:nvGrpSpPr>
        <p:grpSpPr bwMode="auto">
          <a:xfrm>
            <a:off x="6494894" y="3036606"/>
            <a:ext cx="1585913" cy="1062038"/>
            <a:chOff x="4248" y="1394"/>
            <a:chExt cx="999" cy="669"/>
          </a:xfrm>
          <a:noFill/>
        </p:grpSpPr>
        <p:sp>
          <p:nvSpPr>
            <p:cNvPr id="7" name="Oval 5"/>
            <p:cNvSpPr>
              <a:spLocks noChangeArrowheads="1"/>
            </p:cNvSpPr>
            <p:nvPr/>
          </p:nvSpPr>
          <p:spPr bwMode="auto">
            <a:xfrm>
              <a:off x="4959" y="1775"/>
              <a:ext cx="288" cy="288"/>
            </a:xfrm>
            <a:prstGeom prst="ellips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13</a:t>
              </a:r>
              <a:endParaRPr kumimoji="1" lang="en-US" altLang="zh-CN" sz="2000">
                <a:latin typeface="Arial" panose="020B0604020202020204" pitchFamily="34" charset="0"/>
                <a:cs typeface="Arial" panose="020B0604020202020204" pitchFamily="34" charset="0"/>
              </a:endParaRPr>
            </a:p>
          </p:txBody>
        </p:sp>
        <p:sp>
          <p:nvSpPr>
            <p:cNvPr id="8" name="Line 6"/>
            <p:cNvSpPr>
              <a:spLocks noChangeShapeType="1"/>
            </p:cNvSpPr>
            <p:nvPr/>
          </p:nvSpPr>
          <p:spPr bwMode="auto">
            <a:xfrm>
              <a:off x="4248" y="1416"/>
              <a:ext cx="852" cy="360"/>
            </a:xfrm>
            <a:prstGeom prst="lin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9" name="Text Box 7"/>
            <p:cNvSpPr txBox="1">
              <a:spLocks noChangeArrowheads="1"/>
            </p:cNvSpPr>
            <p:nvPr/>
          </p:nvSpPr>
          <p:spPr bwMode="auto">
            <a:xfrm>
              <a:off x="4608" y="1394"/>
              <a:ext cx="552"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2</a:t>
              </a:r>
              <a:r>
                <a:rPr lang="en-US" altLang="zh-CN" sz="2000" dirty="0">
                  <a:cs typeface="Arial" panose="020B0604020202020204" pitchFamily="34" charset="0"/>
                </a:rPr>
                <a:t>= 4</a:t>
              </a:r>
              <a:endParaRPr lang="en-US" altLang="zh-CN" sz="2000" dirty="0">
                <a:cs typeface="Arial" panose="020B0604020202020204" pitchFamily="34" charset="0"/>
              </a:endParaRPr>
            </a:p>
          </p:txBody>
        </p:sp>
      </p:grpSp>
      <p:grpSp>
        <p:nvGrpSpPr>
          <p:cNvPr id="10" name="Group 8"/>
          <p:cNvGrpSpPr/>
          <p:nvPr/>
        </p:nvGrpSpPr>
        <p:grpSpPr bwMode="auto">
          <a:xfrm>
            <a:off x="6729846" y="5222992"/>
            <a:ext cx="925513" cy="1139825"/>
            <a:chOff x="4358" y="2688"/>
            <a:chExt cx="583" cy="718"/>
          </a:xfrm>
          <a:noFill/>
        </p:grpSpPr>
        <p:sp>
          <p:nvSpPr>
            <p:cNvPr id="11" name="Oval 9"/>
            <p:cNvSpPr>
              <a:spLocks noChangeArrowheads="1"/>
            </p:cNvSpPr>
            <p:nvPr/>
          </p:nvSpPr>
          <p:spPr bwMode="auto">
            <a:xfrm>
              <a:off x="4653" y="3142"/>
              <a:ext cx="288" cy="264"/>
            </a:xfrm>
            <a:prstGeom prst="ellips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latin typeface="Arial" panose="020B0604020202020204" pitchFamily="34" charset="0"/>
                  <a:cs typeface="Arial" panose="020B0604020202020204" pitchFamily="34" charset="0"/>
                </a:rPr>
                <a:t>15</a:t>
              </a:r>
              <a:endParaRPr kumimoji="1" lang="en-US" altLang="zh-CN" sz="2000" dirty="0">
                <a:latin typeface="Arial" panose="020B0604020202020204" pitchFamily="34" charset="0"/>
                <a:cs typeface="Arial" panose="020B0604020202020204" pitchFamily="34" charset="0"/>
              </a:endParaRPr>
            </a:p>
          </p:txBody>
        </p:sp>
        <p:sp>
          <p:nvSpPr>
            <p:cNvPr id="12" name="Line 10"/>
            <p:cNvSpPr>
              <a:spLocks noChangeShapeType="1"/>
            </p:cNvSpPr>
            <p:nvPr/>
          </p:nvSpPr>
          <p:spPr bwMode="auto">
            <a:xfrm>
              <a:off x="4802" y="2688"/>
              <a:ext cx="4" cy="460"/>
            </a:xfrm>
            <a:prstGeom prst="lin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3" name="Text Box 11"/>
            <p:cNvSpPr txBox="1">
              <a:spLocks noChangeArrowheads="1"/>
            </p:cNvSpPr>
            <p:nvPr/>
          </p:nvSpPr>
          <p:spPr bwMode="auto">
            <a:xfrm>
              <a:off x="4358" y="2871"/>
              <a:ext cx="504" cy="19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50000"/>
                </a:spcBef>
              </a:pPr>
              <a:r>
                <a:rPr kumimoji="1" lang="en-US" altLang="zh-CN" sz="2000" dirty="0">
                  <a:cs typeface="Arial" panose="020B0604020202020204" pitchFamily="34" charset="0"/>
                </a:rPr>
                <a:t>x</a:t>
              </a:r>
              <a:r>
                <a:rPr kumimoji="1" lang="en-US" altLang="zh-CN" sz="2000" baseline="-25000" dirty="0">
                  <a:cs typeface="Arial" panose="020B0604020202020204" pitchFamily="34" charset="0"/>
                </a:rPr>
                <a:t>4</a:t>
              </a:r>
              <a:r>
                <a:rPr kumimoji="1" lang="en-US" altLang="zh-CN" sz="2000" dirty="0">
                  <a:cs typeface="Arial" panose="020B0604020202020204" pitchFamily="34" charset="0"/>
                </a:rPr>
                <a:t>=3</a:t>
              </a:r>
              <a:endParaRPr kumimoji="1" lang="en-US" altLang="zh-CN" sz="2000" dirty="0">
                <a:cs typeface="Arial" panose="020B0604020202020204" pitchFamily="34" charset="0"/>
              </a:endParaRPr>
            </a:p>
          </p:txBody>
        </p:sp>
      </p:grpSp>
      <p:grpSp>
        <p:nvGrpSpPr>
          <p:cNvPr id="14" name="Group 13"/>
          <p:cNvGrpSpPr/>
          <p:nvPr/>
        </p:nvGrpSpPr>
        <p:grpSpPr bwMode="auto">
          <a:xfrm>
            <a:off x="4964542" y="1793992"/>
            <a:ext cx="2790825" cy="3810000"/>
            <a:chOff x="3246" y="528"/>
            <a:chExt cx="1758" cy="2400"/>
          </a:xfrm>
          <a:noFill/>
        </p:grpSpPr>
        <p:grpSp>
          <p:nvGrpSpPr>
            <p:cNvPr id="15" name="Group 14"/>
            <p:cNvGrpSpPr/>
            <p:nvPr/>
          </p:nvGrpSpPr>
          <p:grpSpPr bwMode="auto">
            <a:xfrm>
              <a:off x="3744" y="1328"/>
              <a:ext cx="586" cy="645"/>
              <a:chOff x="4296" y="1344"/>
              <a:chExt cx="586" cy="623"/>
            </a:xfrm>
            <a:grpFill/>
          </p:grpSpPr>
          <p:sp>
            <p:nvSpPr>
              <p:cNvPr id="39" name="Oval 15"/>
              <p:cNvSpPr>
                <a:spLocks noChangeArrowheads="1"/>
              </p:cNvSpPr>
              <p:nvPr/>
            </p:nvSpPr>
            <p:spPr bwMode="auto">
              <a:xfrm>
                <a:off x="4594" y="1703"/>
                <a:ext cx="288" cy="264"/>
              </a:xfrm>
              <a:prstGeom prst="ellips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8</a:t>
                </a:r>
                <a:endParaRPr kumimoji="1" lang="en-US" altLang="zh-CN" sz="2000">
                  <a:latin typeface="Arial" panose="020B0604020202020204" pitchFamily="34" charset="0"/>
                  <a:cs typeface="Arial" panose="020B0604020202020204" pitchFamily="34" charset="0"/>
                </a:endParaRPr>
              </a:p>
            </p:txBody>
          </p:sp>
          <p:sp>
            <p:nvSpPr>
              <p:cNvPr id="40" name="Line 16"/>
              <p:cNvSpPr>
                <a:spLocks noChangeShapeType="1"/>
              </p:cNvSpPr>
              <p:nvPr/>
            </p:nvSpPr>
            <p:spPr bwMode="auto">
              <a:xfrm>
                <a:off x="4740" y="1344"/>
                <a:ext cx="0" cy="360"/>
              </a:xfrm>
              <a:prstGeom prst="lin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41" name="Text Box 17"/>
              <p:cNvSpPr txBox="1">
                <a:spLocks noChangeArrowheads="1"/>
              </p:cNvSpPr>
              <p:nvPr/>
            </p:nvSpPr>
            <p:spPr bwMode="auto">
              <a:xfrm>
                <a:off x="4296" y="1430"/>
                <a:ext cx="540" cy="243"/>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2</a:t>
                </a:r>
                <a:r>
                  <a:rPr lang="en-US" altLang="zh-CN" sz="2000" dirty="0">
                    <a:cs typeface="Arial" panose="020B0604020202020204" pitchFamily="34" charset="0"/>
                  </a:rPr>
                  <a:t>= 3</a:t>
                </a:r>
                <a:endParaRPr lang="en-US" altLang="zh-CN" sz="2000" dirty="0">
                  <a:cs typeface="Arial" panose="020B0604020202020204" pitchFamily="34" charset="0"/>
                </a:endParaRPr>
              </a:p>
            </p:txBody>
          </p:sp>
        </p:grpSp>
        <p:grpSp>
          <p:nvGrpSpPr>
            <p:cNvPr id="16" name="Group 18"/>
            <p:cNvGrpSpPr/>
            <p:nvPr/>
          </p:nvGrpSpPr>
          <p:grpSpPr bwMode="auto">
            <a:xfrm>
              <a:off x="3246" y="528"/>
              <a:ext cx="1758" cy="2400"/>
              <a:chOff x="3246" y="528"/>
              <a:chExt cx="1758" cy="2400"/>
            </a:xfrm>
            <a:grpFill/>
          </p:grpSpPr>
          <p:grpSp>
            <p:nvGrpSpPr>
              <p:cNvPr id="17" name="Group 19"/>
              <p:cNvGrpSpPr/>
              <p:nvPr/>
            </p:nvGrpSpPr>
            <p:grpSpPr bwMode="auto">
              <a:xfrm>
                <a:off x="3246" y="528"/>
                <a:ext cx="1758" cy="1679"/>
                <a:chOff x="3822" y="528"/>
                <a:chExt cx="1758" cy="1679"/>
              </a:xfrm>
              <a:grpFill/>
            </p:grpSpPr>
            <p:sp>
              <p:nvSpPr>
                <p:cNvPr id="29" name="Oval 20"/>
                <p:cNvSpPr>
                  <a:spLocks noChangeArrowheads="1"/>
                </p:cNvSpPr>
                <p:nvPr/>
              </p:nvSpPr>
              <p:spPr bwMode="auto">
                <a:xfrm>
                  <a:off x="5292" y="528"/>
                  <a:ext cx="288" cy="264"/>
                </a:xfrm>
                <a:prstGeom prst="ellips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a:t>
                  </a:r>
                  <a:endParaRPr kumimoji="1" lang="en-US" altLang="zh-CN" sz="2000">
                    <a:latin typeface="Arial" panose="020B0604020202020204" pitchFamily="34" charset="0"/>
                    <a:cs typeface="Arial" panose="020B0604020202020204" pitchFamily="34" charset="0"/>
                  </a:endParaRPr>
                </a:p>
              </p:txBody>
            </p:sp>
            <p:grpSp>
              <p:nvGrpSpPr>
                <p:cNvPr id="30" name="Group 21"/>
                <p:cNvGrpSpPr/>
                <p:nvPr/>
              </p:nvGrpSpPr>
              <p:grpSpPr bwMode="auto">
                <a:xfrm>
                  <a:off x="3858" y="1278"/>
                  <a:ext cx="870" cy="690"/>
                  <a:chOff x="3858" y="1278"/>
                  <a:chExt cx="870" cy="690"/>
                </a:xfrm>
                <a:grpFill/>
              </p:grpSpPr>
              <p:sp>
                <p:nvSpPr>
                  <p:cNvPr id="36" name="Oval 22"/>
                  <p:cNvSpPr>
                    <a:spLocks noChangeArrowheads="1"/>
                  </p:cNvSpPr>
                  <p:nvPr/>
                </p:nvSpPr>
                <p:spPr bwMode="auto">
                  <a:xfrm>
                    <a:off x="3858" y="1704"/>
                    <a:ext cx="288" cy="264"/>
                  </a:xfrm>
                  <a:prstGeom prst="ellips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3</a:t>
                    </a:r>
                    <a:endParaRPr kumimoji="1" lang="en-US" altLang="zh-CN" sz="2000">
                      <a:latin typeface="Arial" panose="020B0604020202020204" pitchFamily="34" charset="0"/>
                      <a:cs typeface="Arial" panose="020B0604020202020204" pitchFamily="34" charset="0"/>
                    </a:endParaRPr>
                  </a:p>
                </p:txBody>
              </p:sp>
              <p:sp>
                <p:nvSpPr>
                  <p:cNvPr id="37" name="Line 23"/>
                  <p:cNvSpPr>
                    <a:spLocks noChangeShapeType="1"/>
                  </p:cNvSpPr>
                  <p:nvPr/>
                </p:nvSpPr>
                <p:spPr bwMode="auto">
                  <a:xfrm flipH="1">
                    <a:off x="4020" y="1334"/>
                    <a:ext cx="708" cy="367"/>
                  </a:xfrm>
                  <a:prstGeom prst="lin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38" name="Text Box 24"/>
                  <p:cNvSpPr txBox="1">
                    <a:spLocks noChangeArrowheads="1"/>
                  </p:cNvSpPr>
                  <p:nvPr/>
                </p:nvSpPr>
                <p:spPr bwMode="auto">
                  <a:xfrm>
                    <a:off x="3972" y="1278"/>
                    <a:ext cx="540"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solidFill>
                          <a:srgbClr val="0000FF"/>
                        </a:solidFill>
                        <a:cs typeface="Arial" panose="020B0604020202020204" pitchFamily="34" charset="0"/>
                      </a:rPr>
                      <a:t>x</a:t>
                    </a:r>
                    <a:r>
                      <a:rPr lang="en-US" altLang="zh-CN" sz="2000" baseline="-25000" dirty="0">
                        <a:solidFill>
                          <a:srgbClr val="0000FF"/>
                        </a:solidFill>
                        <a:cs typeface="Arial" panose="020B0604020202020204" pitchFamily="34" charset="0"/>
                      </a:rPr>
                      <a:t>2</a:t>
                    </a:r>
                    <a:r>
                      <a:rPr lang="en-US" altLang="zh-CN" sz="2000" dirty="0">
                        <a:solidFill>
                          <a:srgbClr val="0000FF"/>
                        </a:solidFill>
                        <a:cs typeface="Arial" panose="020B0604020202020204" pitchFamily="34" charset="0"/>
                      </a:rPr>
                      <a:t>= 2</a:t>
                    </a:r>
                    <a:endParaRPr lang="en-US" altLang="zh-CN" sz="2000" dirty="0">
                      <a:solidFill>
                        <a:srgbClr val="0000FF"/>
                      </a:solidFill>
                      <a:cs typeface="Arial" panose="020B0604020202020204" pitchFamily="34" charset="0"/>
                    </a:endParaRPr>
                  </a:p>
                </p:txBody>
              </p:sp>
            </p:grpSp>
            <p:grpSp>
              <p:nvGrpSpPr>
                <p:cNvPr id="31" name="Group 25"/>
                <p:cNvGrpSpPr/>
                <p:nvPr/>
              </p:nvGrpSpPr>
              <p:grpSpPr bwMode="auto">
                <a:xfrm>
                  <a:off x="4618" y="732"/>
                  <a:ext cx="818" cy="602"/>
                  <a:chOff x="4618" y="732"/>
                  <a:chExt cx="818" cy="602"/>
                </a:xfrm>
                <a:grpFill/>
              </p:grpSpPr>
              <p:sp>
                <p:nvSpPr>
                  <p:cNvPr id="33" name="Oval 26"/>
                  <p:cNvSpPr>
                    <a:spLocks noChangeArrowheads="1"/>
                  </p:cNvSpPr>
                  <p:nvPr/>
                </p:nvSpPr>
                <p:spPr bwMode="auto">
                  <a:xfrm>
                    <a:off x="4618" y="1070"/>
                    <a:ext cx="288" cy="264"/>
                  </a:xfrm>
                  <a:prstGeom prst="ellips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2</a:t>
                    </a:r>
                    <a:endParaRPr kumimoji="1" lang="en-US" altLang="zh-CN" sz="2000">
                      <a:latin typeface="Arial" panose="020B0604020202020204" pitchFamily="34" charset="0"/>
                      <a:cs typeface="Arial" panose="020B0604020202020204" pitchFamily="34" charset="0"/>
                    </a:endParaRPr>
                  </a:p>
                </p:txBody>
              </p:sp>
              <p:sp>
                <p:nvSpPr>
                  <p:cNvPr id="34" name="Line 27"/>
                  <p:cNvSpPr>
                    <a:spLocks noChangeShapeType="1"/>
                  </p:cNvSpPr>
                  <p:nvPr/>
                </p:nvSpPr>
                <p:spPr bwMode="auto">
                  <a:xfrm flipH="1">
                    <a:off x="4752" y="792"/>
                    <a:ext cx="684" cy="284"/>
                  </a:xfrm>
                  <a:prstGeom prst="lin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35" name="Text Box 28"/>
                  <p:cNvSpPr txBox="1">
                    <a:spLocks noChangeArrowheads="1"/>
                  </p:cNvSpPr>
                  <p:nvPr/>
                </p:nvSpPr>
                <p:spPr bwMode="auto">
                  <a:xfrm>
                    <a:off x="4728" y="732"/>
                    <a:ext cx="504"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solidFill>
                          <a:srgbClr val="0000FF"/>
                        </a:solidFill>
                        <a:cs typeface="Arial" panose="020B0604020202020204" pitchFamily="34" charset="0"/>
                      </a:rPr>
                      <a:t>x</a:t>
                    </a:r>
                    <a:r>
                      <a:rPr lang="en-US" altLang="zh-CN" sz="2000" baseline="-25000">
                        <a:solidFill>
                          <a:srgbClr val="0000FF"/>
                        </a:solidFill>
                        <a:cs typeface="Arial" panose="020B0604020202020204" pitchFamily="34" charset="0"/>
                      </a:rPr>
                      <a:t>1</a:t>
                    </a:r>
                    <a:r>
                      <a:rPr lang="en-US" altLang="zh-CN" sz="2000">
                        <a:solidFill>
                          <a:srgbClr val="0000FF"/>
                        </a:solidFill>
                        <a:cs typeface="Arial" panose="020B0604020202020204" pitchFamily="34" charset="0"/>
                      </a:rPr>
                      <a:t>=1</a:t>
                    </a:r>
                    <a:endParaRPr lang="en-US" altLang="zh-CN" sz="2000">
                      <a:solidFill>
                        <a:srgbClr val="0000FF"/>
                      </a:solidFill>
                      <a:cs typeface="Arial" panose="020B0604020202020204" pitchFamily="34" charset="0"/>
                    </a:endParaRPr>
                  </a:p>
                </p:txBody>
              </p:sp>
            </p:grpSp>
            <p:sp>
              <p:nvSpPr>
                <p:cNvPr id="32" name="Text Box 29"/>
                <p:cNvSpPr txBox="1">
                  <a:spLocks noChangeArrowheads="1"/>
                </p:cNvSpPr>
                <p:nvPr/>
              </p:nvSpPr>
              <p:spPr bwMode="auto">
                <a:xfrm>
                  <a:off x="3822" y="1994"/>
                  <a:ext cx="420" cy="213"/>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pPr>
                  <a:r>
                    <a:rPr kumimoji="1" lang="en-US" altLang="zh-CN" sz="2000" dirty="0">
                      <a:solidFill>
                        <a:srgbClr val="FF0000"/>
                      </a:solidFill>
                      <a:cs typeface="Arial" panose="020B0604020202020204" pitchFamily="34" charset="0"/>
                    </a:rPr>
                    <a:t>kill</a:t>
                  </a:r>
                  <a:endParaRPr kumimoji="1" lang="en-US" altLang="zh-CN" sz="2000" dirty="0">
                    <a:solidFill>
                      <a:srgbClr val="FF0000"/>
                    </a:solidFill>
                    <a:cs typeface="Arial" panose="020B0604020202020204" pitchFamily="34" charset="0"/>
                  </a:endParaRPr>
                </a:p>
              </p:txBody>
            </p:sp>
          </p:grpSp>
          <p:sp>
            <p:nvSpPr>
              <p:cNvPr id="18" name="Line 30"/>
              <p:cNvSpPr>
                <a:spLocks noChangeShapeType="1"/>
              </p:cNvSpPr>
              <p:nvPr/>
            </p:nvSpPr>
            <p:spPr bwMode="auto">
              <a:xfrm flipV="1">
                <a:off x="3451" y="1337"/>
                <a:ext cx="701" cy="360"/>
              </a:xfrm>
              <a:prstGeom prst="line">
                <a:avLst/>
              </a:prstGeom>
              <a:grpFill/>
              <a:ln w="38100">
                <a:solidFill>
                  <a:srgbClr val="FF0000"/>
                </a:solidFill>
                <a:miter lim="800000"/>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grpSp>
            <p:nvGrpSpPr>
              <p:cNvPr id="19" name="Group 31"/>
              <p:cNvGrpSpPr/>
              <p:nvPr/>
            </p:nvGrpSpPr>
            <p:grpSpPr bwMode="auto">
              <a:xfrm>
                <a:off x="4181" y="1967"/>
                <a:ext cx="628" cy="727"/>
                <a:chOff x="4733" y="1967"/>
                <a:chExt cx="628" cy="727"/>
              </a:xfrm>
              <a:grpFill/>
            </p:grpSpPr>
            <p:sp>
              <p:nvSpPr>
                <p:cNvPr id="26" name="Oval 32"/>
                <p:cNvSpPr>
                  <a:spLocks noChangeArrowheads="1"/>
                </p:cNvSpPr>
                <p:nvPr/>
              </p:nvSpPr>
              <p:spPr bwMode="auto">
                <a:xfrm>
                  <a:off x="4884" y="2430"/>
                  <a:ext cx="288" cy="264"/>
                </a:xfrm>
                <a:prstGeom prst="ellips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11</a:t>
                  </a:r>
                  <a:endParaRPr kumimoji="1" lang="en-US" altLang="zh-CN" sz="2000">
                    <a:latin typeface="Arial" panose="020B0604020202020204" pitchFamily="34" charset="0"/>
                    <a:cs typeface="Arial" panose="020B0604020202020204" pitchFamily="34" charset="0"/>
                  </a:endParaRPr>
                </a:p>
              </p:txBody>
            </p:sp>
            <p:sp>
              <p:nvSpPr>
                <p:cNvPr id="27" name="Line 33"/>
                <p:cNvSpPr>
                  <a:spLocks noChangeShapeType="1"/>
                </p:cNvSpPr>
                <p:nvPr/>
              </p:nvSpPr>
              <p:spPr bwMode="auto">
                <a:xfrm>
                  <a:off x="4733" y="1967"/>
                  <a:ext cx="293" cy="457"/>
                </a:xfrm>
                <a:prstGeom prst="lin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28" name="Text Box 34"/>
                <p:cNvSpPr txBox="1">
                  <a:spLocks noChangeArrowheads="1"/>
                </p:cNvSpPr>
                <p:nvPr/>
              </p:nvSpPr>
              <p:spPr bwMode="auto">
                <a:xfrm>
                  <a:off x="4821" y="2024"/>
                  <a:ext cx="540"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3</a:t>
                  </a:r>
                  <a:r>
                    <a:rPr lang="en-US" altLang="zh-CN" sz="2000" dirty="0">
                      <a:cs typeface="Arial" panose="020B0604020202020204" pitchFamily="34" charset="0"/>
                    </a:rPr>
                    <a:t>=4</a:t>
                  </a:r>
                  <a:endParaRPr lang="en-US" altLang="zh-CN" sz="2000" dirty="0">
                    <a:cs typeface="Arial" panose="020B0604020202020204" pitchFamily="34" charset="0"/>
                  </a:endParaRPr>
                </a:p>
              </p:txBody>
            </p:sp>
          </p:grpSp>
          <p:grpSp>
            <p:nvGrpSpPr>
              <p:cNvPr id="20" name="Group 35"/>
              <p:cNvGrpSpPr/>
              <p:nvPr/>
            </p:nvGrpSpPr>
            <p:grpSpPr bwMode="auto">
              <a:xfrm>
                <a:off x="3602" y="1980"/>
                <a:ext cx="580" cy="708"/>
                <a:chOff x="4154" y="1980"/>
                <a:chExt cx="580" cy="708"/>
              </a:xfrm>
              <a:grpFill/>
            </p:grpSpPr>
            <p:sp>
              <p:nvSpPr>
                <p:cNvPr id="23" name="Oval 36"/>
                <p:cNvSpPr>
                  <a:spLocks noChangeArrowheads="1"/>
                </p:cNvSpPr>
                <p:nvPr/>
              </p:nvSpPr>
              <p:spPr bwMode="auto">
                <a:xfrm>
                  <a:off x="4164" y="2424"/>
                  <a:ext cx="288" cy="264"/>
                </a:xfrm>
                <a:prstGeom prst="ellips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9</a:t>
                  </a:r>
                  <a:endParaRPr kumimoji="1" lang="en-US" altLang="zh-CN" sz="2000">
                    <a:latin typeface="Arial" panose="020B0604020202020204" pitchFamily="34" charset="0"/>
                    <a:cs typeface="Arial" panose="020B0604020202020204" pitchFamily="34" charset="0"/>
                  </a:endParaRPr>
                </a:p>
              </p:txBody>
            </p:sp>
            <p:sp>
              <p:nvSpPr>
                <p:cNvPr id="24" name="Line 37"/>
                <p:cNvSpPr>
                  <a:spLocks noChangeShapeType="1"/>
                </p:cNvSpPr>
                <p:nvPr/>
              </p:nvSpPr>
              <p:spPr bwMode="auto">
                <a:xfrm flipH="1">
                  <a:off x="4320" y="1980"/>
                  <a:ext cx="414" cy="444"/>
                </a:xfrm>
                <a:prstGeom prst="lin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25" name="Text Box 38"/>
                <p:cNvSpPr txBox="1">
                  <a:spLocks noChangeArrowheads="1"/>
                </p:cNvSpPr>
                <p:nvPr/>
              </p:nvSpPr>
              <p:spPr bwMode="auto">
                <a:xfrm>
                  <a:off x="4154" y="2038"/>
                  <a:ext cx="516"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3</a:t>
                  </a:r>
                  <a:r>
                    <a:rPr lang="en-US" altLang="zh-CN" sz="2000" dirty="0">
                      <a:cs typeface="Arial" panose="020B0604020202020204" pitchFamily="34" charset="0"/>
                    </a:rPr>
                    <a:t>=2</a:t>
                  </a:r>
                  <a:endParaRPr lang="en-US" altLang="zh-CN" sz="2000" dirty="0">
                    <a:cs typeface="Arial" panose="020B0604020202020204" pitchFamily="34" charset="0"/>
                  </a:endParaRPr>
                </a:p>
              </p:txBody>
            </p:sp>
          </p:grpSp>
          <p:sp>
            <p:nvSpPr>
              <p:cNvPr id="21" name="Text Box 39"/>
              <p:cNvSpPr txBox="1">
                <a:spLocks noChangeArrowheads="1"/>
              </p:cNvSpPr>
              <p:nvPr/>
            </p:nvSpPr>
            <p:spPr bwMode="auto">
              <a:xfrm>
                <a:off x="3580" y="2715"/>
                <a:ext cx="408" cy="213"/>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pPr>
                <a:r>
                  <a:rPr kumimoji="1" lang="en-US" altLang="zh-CN" sz="2000" dirty="0">
                    <a:solidFill>
                      <a:srgbClr val="FF0000"/>
                    </a:solidFill>
                    <a:cs typeface="Arial" panose="020B0604020202020204" pitchFamily="34" charset="0"/>
                  </a:rPr>
                  <a:t>kill</a:t>
                </a:r>
                <a:endParaRPr kumimoji="1" lang="en-US" altLang="zh-CN" sz="2000" dirty="0">
                  <a:solidFill>
                    <a:srgbClr val="FF0000"/>
                  </a:solidFill>
                  <a:cs typeface="Arial" panose="020B0604020202020204" pitchFamily="34" charset="0"/>
                </a:endParaRPr>
              </a:p>
            </p:txBody>
          </p:sp>
          <p:sp>
            <p:nvSpPr>
              <p:cNvPr id="22" name="Text Box 40"/>
              <p:cNvSpPr txBox="1">
                <a:spLocks noChangeArrowheads="1"/>
              </p:cNvSpPr>
              <p:nvPr/>
            </p:nvSpPr>
            <p:spPr bwMode="auto">
              <a:xfrm>
                <a:off x="4314" y="2694"/>
                <a:ext cx="408" cy="213"/>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pPr>
                <a:r>
                  <a:rPr kumimoji="1" lang="en-US" altLang="zh-CN" sz="2000" dirty="0">
                    <a:solidFill>
                      <a:srgbClr val="FF0000"/>
                    </a:solidFill>
                    <a:cs typeface="Arial" panose="020B0604020202020204" pitchFamily="34" charset="0"/>
                  </a:rPr>
                  <a:t>kill</a:t>
                </a:r>
                <a:endParaRPr kumimoji="1" lang="en-US" altLang="zh-CN" sz="2000" dirty="0">
                  <a:solidFill>
                    <a:srgbClr val="FF0000"/>
                  </a:solidFill>
                  <a:cs typeface="Arial" panose="020B0604020202020204" pitchFamily="34" charset="0"/>
                </a:endParaRPr>
              </a:p>
            </p:txBody>
          </p:sp>
        </p:grpSp>
      </p:grpSp>
      <p:sp>
        <p:nvSpPr>
          <p:cNvPr id="42" name="Line 41"/>
          <p:cNvSpPr>
            <a:spLocks noChangeShapeType="1"/>
          </p:cNvSpPr>
          <p:nvPr/>
        </p:nvSpPr>
        <p:spPr bwMode="auto">
          <a:xfrm flipV="1">
            <a:off x="6440917" y="3063992"/>
            <a:ext cx="15875" cy="574676"/>
          </a:xfrm>
          <a:prstGeom prst="line">
            <a:avLst/>
          </a:prstGeom>
          <a:noFill/>
          <a:ln w="38100">
            <a:solidFill>
              <a:srgbClr val="FF0000"/>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grpSp>
        <p:nvGrpSpPr>
          <p:cNvPr id="43" name="Group 42"/>
          <p:cNvGrpSpPr/>
          <p:nvPr/>
        </p:nvGrpSpPr>
        <p:grpSpPr bwMode="auto">
          <a:xfrm>
            <a:off x="6920343" y="4099042"/>
            <a:ext cx="882650" cy="1123950"/>
            <a:chOff x="4478" y="1980"/>
            <a:chExt cx="556" cy="708"/>
          </a:xfrm>
          <a:noFill/>
        </p:grpSpPr>
        <p:sp>
          <p:nvSpPr>
            <p:cNvPr id="44" name="Oval 43"/>
            <p:cNvSpPr>
              <a:spLocks noChangeArrowheads="1"/>
            </p:cNvSpPr>
            <p:nvPr/>
          </p:nvSpPr>
          <p:spPr bwMode="auto">
            <a:xfrm>
              <a:off x="4665" y="2424"/>
              <a:ext cx="288" cy="264"/>
            </a:xfrm>
            <a:prstGeom prst="ellips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latin typeface="Arial" panose="020B0604020202020204" pitchFamily="34" charset="0"/>
                  <a:cs typeface="Arial" panose="020B0604020202020204" pitchFamily="34" charset="0"/>
                </a:rPr>
                <a:t>14</a:t>
              </a:r>
              <a:endParaRPr kumimoji="1" lang="en-US" altLang="zh-CN" sz="2000" dirty="0">
                <a:latin typeface="Arial" panose="020B0604020202020204" pitchFamily="34" charset="0"/>
                <a:cs typeface="Arial" panose="020B0604020202020204" pitchFamily="34" charset="0"/>
              </a:endParaRPr>
            </a:p>
          </p:txBody>
        </p:sp>
        <p:sp>
          <p:nvSpPr>
            <p:cNvPr id="45" name="Line 44"/>
            <p:cNvSpPr>
              <a:spLocks noChangeShapeType="1"/>
            </p:cNvSpPr>
            <p:nvPr/>
          </p:nvSpPr>
          <p:spPr bwMode="auto">
            <a:xfrm flipH="1">
              <a:off x="4808" y="1980"/>
              <a:ext cx="226" cy="444"/>
            </a:xfrm>
            <a:prstGeom prst="lin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46" name="Text Box 45"/>
            <p:cNvSpPr txBox="1">
              <a:spLocks noChangeArrowheads="1"/>
            </p:cNvSpPr>
            <p:nvPr/>
          </p:nvSpPr>
          <p:spPr bwMode="auto">
            <a:xfrm>
              <a:off x="4478" y="2140"/>
              <a:ext cx="516"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3</a:t>
              </a:r>
              <a:r>
                <a:rPr lang="en-US" altLang="zh-CN" sz="2000" dirty="0">
                  <a:cs typeface="Arial" panose="020B0604020202020204" pitchFamily="34" charset="0"/>
                </a:rPr>
                <a:t>=2</a:t>
              </a:r>
              <a:endParaRPr lang="en-US" altLang="zh-CN" sz="2000" dirty="0">
                <a:cs typeface="Arial" panose="020B0604020202020204" pitchFamily="34" charset="0"/>
              </a:endParaRPr>
            </a:p>
          </p:txBody>
        </p:sp>
      </p:grpSp>
      <p:sp>
        <p:nvSpPr>
          <p:cNvPr id="47" name="Text Box 46"/>
          <p:cNvSpPr txBox="1">
            <a:spLocks noChangeArrowheads="1"/>
          </p:cNvSpPr>
          <p:nvPr/>
        </p:nvSpPr>
        <p:spPr bwMode="auto">
          <a:xfrm>
            <a:off x="7217206" y="6381866"/>
            <a:ext cx="647700" cy="338554"/>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pPr>
            <a:r>
              <a:rPr kumimoji="1" lang="en-US" altLang="zh-CN" sz="2000" dirty="0">
                <a:solidFill>
                  <a:srgbClr val="FF0000"/>
                </a:solidFill>
                <a:cs typeface="Arial" panose="020B0604020202020204" pitchFamily="34" charset="0"/>
              </a:rPr>
              <a:t>kill</a:t>
            </a:r>
            <a:endParaRPr kumimoji="1" lang="en-US" altLang="zh-CN" sz="2000" dirty="0">
              <a:solidFill>
                <a:srgbClr val="FF0000"/>
              </a:solidFill>
              <a:cs typeface="Arial" panose="020B0604020202020204" pitchFamily="34" charset="0"/>
            </a:endParaRPr>
          </a:p>
        </p:txBody>
      </p:sp>
      <p:grpSp>
        <p:nvGrpSpPr>
          <p:cNvPr id="48" name="Group 158"/>
          <p:cNvGrpSpPr/>
          <p:nvPr/>
        </p:nvGrpSpPr>
        <p:grpSpPr bwMode="auto">
          <a:xfrm>
            <a:off x="7855383" y="4099042"/>
            <a:ext cx="1093788" cy="1123950"/>
            <a:chOff x="4707" y="1968"/>
            <a:chExt cx="689" cy="708"/>
          </a:xfrm>
          <a:noFill/>
        </p:grpSpPr>
        <p:sp>
          <p:nvSpPr>
            <p:cNvPr id="49" name="Oval 159"/>
            <p:cNvSpPr>
              <a:spLocks noChangeArrowheads="1"/>
            </p:cNvSpPr>
            <p:nvPr/>
          </p:nvSpPr>
          <p:spPr bwMode="auto">
            <a:xfrm>
              <a:off x="4881" y="2412"/>
              <a:ext cx="288" cy="264"/>
            </a:xfrm>
            <a:prstGeom prst="ellips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16</a:t>
              </a:r>
              <a:endParaRPr kumimoji="1" lang="en-US" altLang="zh-CN" sz="2000">
                <a:latin typeface="Arial" panose="020B0604020202020204" pitchFamily="34" charset="0"/>
                <a:cs typeface="Arial" panose="020B0604020202020204" pitchFamily="34" charset="0"/>
              </a:endParaRPr>
            </a:p>
          </p:txBody>
        </p:sp>
        <p:sp>
          <p:nvSpPr>
            <p:cNvPr id="50" name="Line 160"/>
            <p:cNvSpPr>
              <a:spLocks noChangeShapeType="1"/>
            </p:cNvSpPr>
            <p:nvPr/>
          </p:nvSpPr>
          <p:spPr bwMode="auto">
            <a:xfrm>
              <a:off x="4707" y="1968"/>
              <a:ext cx="286" cy="450"/>
            </a:xfrm>
            <a:prstGeom prst="lin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51" name="Text Box 161"/>
            <p:cNvSpPr txBox="1">
              <a:spLocks noChangeArrowheads="1"/>
            </p:cNvSpPr>
            <p:nvPr/>
          </p:nvSpPr>
          <p:spPr bwMode="auto">
            <a:xfrm>
              <a:off x="4856" y="2103"/>
              <a:ext cx="540"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3</a:t>
              </a:r>
              <a:r>
                <a:rPr lang="en-US" altLang="zh-CN" sz="2000" dirty="0">
                  <a:cs typeface="Arial" panose="020B0604020202020204" pitchFamily="34" charset="0"/>
                </a:rPr>
                <a:t>=3</a:t>
              </a:r>
              <a:endParaRPr lang="en-US" altLang="zh-CN" sz="2000" dirty="0">
                <a:cs typeface="Arial" panose="020B0604020202020204" pitchFamily="34" charset="0"/>
              </a:endParaRPr>
            </a:p>
          </p:txBody>
        </p:sp>
      </p:grpSp>
      <p:sp>
        <p:nvSpPr>
          <p:cNvPr id="52" name="Text Box 162"/>
          <p:cNvSpPr txBox="1">
            <a:spLocks noChangeArrowheads="1"/>
          </p:cNvSpPr>
          <p:nvPr/>
        </p:nvSpPr>
        <p:spPr bwMode="auto">
          <a:xfrm>
            <a:off x="8151504" y="5239272"/>
            <a:ext cx="647700" cy="338554"/>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pPr>
            <a:r>
              <a:rPr kumimoji="1" lang="en-US" altLang="zh-CN" sz="2000" dirty="0">
                <a:solidFill>
                  <a:srgbClr val="FF0000"/>
                </a:solidFill>
                <a:cs typeface="Arial" panose="020B0604020202020204" pitchFamily="34" charset="0"/>
              </a:rPr>
              <a:t>kill</a:t>
            </a:r>
            <a:endParaRPr kumimoji="1" lang="en-US" altLang="zh-CN" sz="2000" dirty="0">
              <a:solidFill>
                <a:srgbClr val="FF0000"/>
              </a:solidFill>
              <a:cs typeface="Arial" panose="020B0604020202020204" pitchFamily="34" charset="0"/>
            </a:endParaRPr>
          </a:p>
        </p:txBody>
      </p:sp>
      <p:sp>
        <p:nvSpPr>
          <p:cNvPr id="53" name="Line 163"/>
          <p:cNvSpPr>
            <a:spLocks noChangeShapeType="1"/>
          </p:cNvSpPr>
          <p:nvPr/>
        </p:nvSpPr>
        <p:spPr bwMode="auto">
          <a:xfrm flipV="1">
            <a:off x="5802742" y="4087928"/>
            <a:ext cx="654050" cy="715963"/>
          </a:xfrm>
          <a:prstGeom prst="line">
            <a:avLst/>
          </a:prstGeom>
          <a:noFill/>
          <a:ln w="2857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zh-CN" altLang="en-US" sz="2000">
              <a:latin typeface="Arial" panose="020B0604020202020204" pitchFamily="34" charset="0"/>
              <a:cs typeface="Arial" panose="020B0604020202020204" pitchFamily="34" charset="0"/>
            </a:endParaRPr>
          </a:p>
        </p:txBody>
      </p:sp>
      <p:sp>
        <p:nvSpPr>
          <p:cNvPr id="54" name="Line 164"/>
          <p:cNvSpPr>
            <a:spLocks noChangeShapeType="1"/>
          </p:cNvSpPr>
          <p:nvPr/>
        </p:nvSpPr>
        <p:spPr bwMode="auto">
          <a:xfrm flipH="1" flipV="1">
            <a:off x="6466317" y="4097257"/>
            <a:ext cx="431800" cy="706633"/>
          </a:xfrm>
          <a:prstGeom prst="line">
            <a:avLst/>
          </a:prstGeom>
          <a:noFill/>
          <a:ln w="2857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zh-CN" altLang="en-US" sz="2000">
              <a:latin typeface="Arial" panose="020B0604020202020204" pitchFamily="34" charset="0"/>
              <a:cs typeface="Arial" panose="020B0604020202020204" pitchFamily="34" charset="0"/>
            </a:endParaRPr>
          </a:p>
        </p:txBody>
      </p:sp>
      <p:grpSp>
        <p:nvGrpSpPr>
          <p:cNvPr id="55" name="Group 165"/>
          <p:cNvGrpSpPr/>
          <p:nvPr/>
        </p:nvGrpSpPr>
        <p:grpSpPr bwMode="auto">
          <a:xfrm>
            <a:off x="7423366" y="4089519"/>
            <a:ext cx="371701" cy="1854724"/>
            <a:chOff x="4798" y="1974"/>
            <a:chExt cx="231" cy="1194"/>
          </a:xfrm>
          <a:noFill/>
        </p:grpSpPr>
        <p:sp>
          <p:nvSpPr>
            <p:cNvPr id="56" name="Line 166"/>
            <p:cNvSpPr>
              <a:spLocks noChangeShapeType="1"/>
            </p:cNvSpPr>
            <p:nvPr/>
          </p:nvSpPr>
          <p:spPr bwMode="auto">
            <a:xfrm flipH="1" flipV="1">
              <a:off x="4798" y="2715"/>
              <a:ext cx="7" cy="453"/>
            </a:xfrm>
            <a:prstGeom prst="line">
              <a:avLst/>
            </a:prstGeom>
            <a:grpFill/>
            <a:ln w="28575">
              <a:solidFill>
                <a:srgbClr val="FF0000"/>
              </a:solidFill>
              <a:rou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zh-CN" altLang="en-US" sz="2000">
                <a:latin typeface="Arial" panose="020B0604020202020204" pitchFamily="34" charset="0"/>
                <a:cs typeface="Arial" panose="020B0604020202020204" pitchFamily="34" charset="0"/>
              </a:endParaRPr>
            </a:p>
          </p:txBody>
        </p:sp>
        <p:sp>
          <p:nvSpPr>
            <p:cNvPr id="57" name="Line 167"/>
            <p:cNvSpPr>
              <a:spLocks noChangeShapeType="1"/>
            </p:cNvSpPr>
            <p:nvPr/>
          </p:nvSpPr>
          <p:spPr bwMode="auto">
            <a:xfrm flipV="1">
              <a:off x="4809" y="1974"/>
              <a:ext cx="220" cy="438"/>
            </a:xfrm>
            <a:prstGeom prst="line">
              <a:avLst/>
            </a:prstGeom>
            <a:grpFill/>
            <a:ln w="28575">
              <a:solidFill>
                <a:srgbClr val="FF0000"/>
              </a:solidFill>
              <a:rou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zh-CN" altLang="en-US" sz="2000">
                <a:latin typeface="Arial" panose="020B0604020202020204" pitchFamily="34" charset="0"/>
                <a:cs typeface="Arial" panose="020B0604020202020204" pitchFamily="34" charset="0"/>
              </a:endParaRPr>
            </a:p>
          </p:txBody>
        </p:sp>
      </p:grpSp>
      <p:sp>
        <p:nvSpPr>
          <p:cNvPr id="58" name="Line 168"/>
          <p:cNvSpPr>
            <a:spLocks noChangeShapeType="1"/>
          </p:cNvSpPr>
          <p:nvPr/>
        </p:nvSpPr>
        <p:spPr bwMode="auto">
          <a:xfrm flipH="1" flipV="1">
            <a:off x="7863333" y="4114923"/>
            <a:ext cx="446074" cy="698492"/>
          </a:xfrm>
          <a:prstGeom prst="line">
            <a:avLst/>
          </a:prstGeom>
          <a:noFill/>
          <a:ln w="2857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zh-CN" altLang="en-US" sz="2000">
              <a:latin typeface="Arial" panose="020B0604020202020204" pitchFamily="34" charset="0"/>
              <a:cs typeface="Arial" panose="020B0604020202020204" pitchFamily="34" charset="0"/>
            </a:endParaRPr>
          </a:p>
        </p:txBody>
      </p:sp>
      <p:grpSp>
        <p:nvGrpSpPr>
          <p:cNvPr id="59" name="Group 4"/>
          <p:cNvGrpSpPr/>
          <p:nvPr/>
        </p:nvGrpSpPr>
        <p:grpSpPr bwMode="auto">
          <a:xfrm>
            <a:off x="7575131" y="2064222"/>
            <a:ext cx="2127250" cy="954088"/>
            <a:chOff x="4308" y="692"/>
            <a:chExt cx="1340" cy="601"/>
          </a:xfrm>
          <a:noFill/>
        </p:grpSpPr>
        <p:sp>
          <p:nvSpPr>
            <p:cNvPr id="60" name="Oval 5"/>
            <p:cNvSpPr>
              <a:spLocks noChangeArrowheads="1"/>
            </p:cNvSpPr>
            <p:nvPr/>
          </p:nvSpPr>
          <p:spPr bwMode="auto">
            <a:xfrm>
              <a:off x="5360" y="1017"/>
              <a:ext cx="288" cy="276"/>
            </a:xfrm>
            <a:prstGeom prst="ellips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18</a:t>
              </a:r>
              <a:endParaRPr kumimoji="1" lang="en-US" altLang="zh-CN" sz="2000">
                <a:latin typeface="Arial" panose="020B0604020202020204" pitchFamily="34" charset="0"/>
                <a:cs typeface="Arial" panose="020B0604020202020204" pitchFamily="34" charset="0"/>
              </a:endParaRPr>
            </a:p>
          </p:txBody>
        </p:sp>
        <p:sp>
          <p:nvSpPr>
            <p:cNvPr id="61" name="Line 6"/>
            <p:cNvSpPr>
              <a:spLocks noChangeShapeType="1"/>
            </p:cNvSpPr>
            <p:nvPr/>
          </p:nvSpPr>
          <p:spPr bwMode="auto">
            <a:xfrm>
              <a:off x="4308" y="788"/>
              <a:ext cx="1196" cy="227"/>
            </a:xfrm>
            <a:prstGeom prst="lin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62" name="Text Box 7"/>
            <p:cNvSpPr txBox="1">
              <a:spLocks noChangeArrowheads="1"/>
            </p:cNvSpPr>
            <p:nvPr/>
          </p:nvSpPr>
          <p:spPr bwMode="auto">
            <a:xfrm>
              <a:off x="4892" y="692"/>
              <a:ext cx="552"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solidFill>
                    <a:srgbClr val="006600"/>
                  </a:solidFill>
                  <a:cs typeface="Arial" panose="020B0604020202020204" pitchFamily="34" charset="0"/>
                </a:rPr>
                <a:t>x</a:t>
              </a:r>
              <a:r>
                <a:rPr lang="en-US" altLang="zh-CN" sz="2000" baseline="-25000" dirty="0">
                  <a:solidFill>
                    <a:srgbClr val="006600"/>
                  </a:solidFill>
                  <a:cs typeface="Arial" panose="020B0604020202020204" pitchFamily="34" charset="0"/>
                </a:rPr>
                <a:t>1</a:t>
              </a:r>
              <a:r>
                <a:rPr lang="en-US" altLang="zh-CN" sz="2000" dirty="0">
                  <a:solidFill>
                    <a:srgbClr val="006600"/>
                  </a:solidFill>
                  <a:cs typeface="Arial" panose="020B0604020202020204" pitchFamily="34" charset="0"/>
                </a:rPr>
                <a:t>= 2</a:t>
              </a:r>
              <a:endParaRPr lang="en-US" altLang="zh-CN" sz="2000" dirty="0">
                <a:solidFill>
                  <a:srgbClr val="006600"/>
                </a:solidFill>
                <a:cs typeface="Arial" panose="020B0604020202020204" pitchFamily="34" charset="0"/>
              </a:endParaRPr>
            </a:p>
          </p:txBody>
        </p:sp>
      </p:grpSp>
      <p:sp>
        <p:nvSpPr>
          <p:cNvPr id="63" name="Line 57"/>
          <p:cNvSpPr>
            <a:spLocks noChangeShapeType="1"/>
          </p:cNvSpPr>
          <p:nvPr/>
        </p:nvSpPr>
        <p:spPr bwMode="auto">
          <a:xfrm flipV="1">
            <a:off x="6494894" y="2219935"/>
            <a:ext cx="1031873" cy="420193"/>
          </a:xfrm>
          <a:prstGeom prst="line">
            <a:avLst/>
          </a:prstGeom>
          <a:noFill/>
          <a:ln w="38100">
            <a:solidFill>
              <a:srgbClr val="FF0000"/>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64" name="Group 58"/>
          <p:cNvGrpSpPr/>
          <p:nvPr/>
        </p:nvGrpSpPr>
        <p:grpSpPr bwMode="auto">
          <a:xfrm>
            <a:off x="8272893" y="3001884"/>
            <a:ext cx="1181100" cy="1084263"/>
            <a:chOff x="4440" y="1380"/>
            <a:chExt cx="744" cy="683"/>
          </a:xfrm>
          <a:noFill/>
        </p:grpSpPr>
        <p:sp>
          <p:nvSpPr>
            <p:cNvPr id="65" name="Oval 59"/>
            <p:cNvSpPr>
              <a:spLocks noChangeArrowheads="1"/>
            </p:cNvSpPr>
            <p:nvPr/>
          </p:nvSpPr>
          <p:spPr bwMode="auto">
            <a:xfrm>
              <a:off x="4470" y="1778"/>
              <a:ext cx="288" cy="285"/>
            </a:xfrm>
            <a:prstGeom prst="ellips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19</a:t>
              </a:r>
              <a:endParaRPr kumimoji="1" lang="en-US" altLang="zh-CN" sz="2000">
                <a:latin typeface="Arial" panose="020B0604020202020204" pitchFamily="34" charset="0"/>
                <a:cs typeface="Arial" panose="020B0604020202020204" pitchFamily="34" charset="0"/>
              </a:endParaRPr>
            </a:p>
          </p:txBody>
        </p:sp>
        <p:sp>
          <p:nvSpPr>
            <p:cNvPr id="66" name="Line 60"/>
            <p:cNvSpPr>
              <a:spLocks noChangeShapeType="1"/>
            </p:cNvSpPr>
            <p:nvPr/>
          </p:nvSpPr>
          <p:spPr bwMode="auto">
            <a:xfrm flipH="1">
              <a:off x="4676" y="1380"/>
              <a:ext cx="508" cy="401"/>
            </a:xfrm>
            <a:prstGeom prst="lin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67" name="Text Box 61"/>
            <p:cNvSpPr txBox="1">
              <a:spLocks noChangeArrowheads="1"/>
            </p:cNvSpPr>
            <p:nvPr/>
          </p:nvSpPr>
          <p:spPr bwMode="auto">
            <a:xfrm>
              <a:off x="4440" y="1380"/>
              <a:ext cx="540"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solidFill>
                    <a:srgbClr val="006600"/>
                  </a:solidFill>
                  <a:cs typeface="Arial" panose="020B0604020202020204" pitchFamily="34" charset="0"/>
                </a:rPr>
                <a:t>x</a:t>
              </a:r>
              <a:r>
                <a:rPr lang="en-US" altLang="zh-CN" sz="2000" baseline="-25000">
                  <a:solidFill>
                    <a:srgbClr val="006600"/>
                  </a:solidFill>
                  <a:cs typeface="Arial" panose="020B0604020202020204" pitchFamily="34" charset="0"/>
                </a:rPr>
                <a:t>2</a:t>
              </a:r>
              <a:r>
                <a:rPr lang="en-US" altLang="zh-CN" sz="2000">
                  <a:solidFill>
                    <a:srgbClr val="006600"/>
                  </a:solidFill>
                  <a:cs typeface="Arial" panose="020B0604020202020204" pitchFamily="34" charset="0"/>
                </a:rPr>
                <a:t>= 1</a:t>
              </a:r>
              <a:endParaRPr lang="en-US" altLang="zh-CN" sz="2000">
                <a:solidFill>
                  <a:srgbClr val="006600"/>
                </a:solidFill>
                <a:cs typeface="Arial" panose="020B0604020202020204" pitchFamily="34" charset="0"/>
              </a:endParaRPr>
            </a:p>
          </p:txBody>
        </p:sp>
      </p:grpSp>
      <p:grpSp>
        <p:nvGrpSpPr>
          <p:cNvPr id="68" name="Group 62"/>
          <p:cNvGrpSpPr/>
          <p:nvPr/>
        </p:nvGrpSpPr>
        <p:grpSpPr bwMode="auto">
          <a:xfrm>
            <a:off x="9310269" y="3042739"/>
            <a:ext cx="1016000" cy="1025525"/>
            <a:chOff x="5092" y="1416"/>
            <a:chExt cx="640" cy="646"/>
          </a:xfrm>
          <a:noFill/>
        </p:grpSpPr>
        <p:sp>
          <p:nvSpPr>
            <p:cNvPr id="69" name="Oval 63"/>
            <p:cNvSpPr>
              <a:spLocks noChangeArrowheads="1"/>
            </p:cNvSpPr>
            <p:nvPr/>
          </p:nvSpPr>
          <p:spPr bwMode="auto">
            <a:xfrm>
              <a:off x="5092" y="1789"/>
              <a:ext cx="288" cy="273"/>
            </a:xfrm>
            <a:prstGeom prst="ellips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24</a:t>
              </a:r>
              <a:endParaRPr kumimoji="1" lang="en-US" altLang="zh-CN" sz="2000">
                <a:latin typeface="Arial" panose="020B0604020202020204" pitchFamily="34" charset="0"/>
                <a:cs typeface="Arial" panose="020B0604020202020204" pitchFamily="34" charset="0"/>
              </a:endParaRPr>
            </a:p>
          </p:txBody>
        </p:sp>
        <p:sp>
          <p:nvSpPr>
            <p:cNvPr id="70" name="Line 64"/>
            <p:cNvSpPr>
              <a:spLocks noChangeShapeType="1"/>
            </p:cNvSpPr>
            <p:nvPr/>
          </p:nvSpPr>
          <p:spPr bwMode="auto">
            <a:xfrm>
              <a:off x="5232" y="1416"/>
              <a:ext cx="4" cy="375"/>
            </a:xfrm>
            <a:prstGeom prst="lin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71" name="Text Box 65"/>
            <p:cNvSpPr txBox="1">
              <a:spLocks noChangeArrowheads="1"/>
            </p:cNvSpPr>
            <p:nvPr/>
          </p:nvSpPr>
          <p:spPr bwMode="auto">
            <a:xfrm>
              <a:off x="5192" y="1456"/>
              <a:ext cx="540"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solidFill>
                    <a:srgbClr val="006600"/>
                  </a:solidFill>
                  <a:cs typeface="Arial" panose="020B0604020202020204" pitchFamily="34" charset="0"/>
                </a:rPr>
                <a:t>x</a:t>
              </a:r>
              <a:r>
                <a:rPr lang="en-US" altLang="zh-CN" sz="2000" baseline="-25000" dirty="0">
                  <a:solidFill>
                    <a:srgbClr val="006600"/>
                  </a:solidFill>
                  <a:cs typeface="Arial" panose="020B0604020202020204" pitchFamily="34" charset="0"/>
                </a:rPr>
                <a:t>2</a:t>
              </a:r>
              <a:r>
                <a:rPr lang="en-US" altLang="zh-CN" sz="2000" dirty="0">
                  <a:solidFill>
                    <a:srgbClr val="006600"/>
                  </a:solidFill>
                  <a:cs typeface="Arial" panose="020B0604020202020204" pitchFamily="34" charset="0"/>
                </a:rPr>
                <a:t>= 3</a:t>
              </a:r>
              <a:endParaRPr lang="en-US" altLang="zh-CN" sz="2000" dirty="0">
                <a:solidFill>
                  <a:srgbClr val="006600"/>
                </a:solidFill>
                <a:cs typeface="Arial" panose="020B0604020202020204" pitchFamily="34" charset="0"/>
              </a:endParaRPr>
            </a:p>
          </p:txBody>
        </p:sp>
      </p:grpSp>
      <p:sp>
        <p:nvSpPr>
          <p:cNvPr id="72" name="Line 66"/>
          <p:cNvSpPr>
            <a:spLocks noChangeShapeType="1"/>
          </p:cNvSpPr>
          <p:nvPr/>
        </p:nvSpPr>
        <p:spPr bwMode="auto">
          <a:xfrm flipH="1" flipV="1">
            <a:off x="9530193" y="3020933"/>
            <a:ext cx="6350" cy="630238"/>
          </a:xfrm>
          <a:prstGeom prst="line">
            <a:avLst/>
          </a:prstGeom>
          <a:noFill/>
          <a:ln w="38100">
            <a:solidFill>
              <a:srgbClr val="FF0000"/>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73" name="Line 67"/>
          <p:cNvSpPr>
            <a:spLocks noChangeShapeType="1"/>
          </p:cNvSpPr>
          <p:nvPr/>
        </p:nvSpPr>
        <p:spPr bwMode="auto">
          <a:xfrm flipV="1">
            <a:off x="8653893" y="3004510"/>
            <a:ext cx="808886" cy="633960"/>
          </a:xfrm>
          <a:prstGeom prst="line">
            <a:avLst/>
          </a:prstGeom>
          <a:noFill/>
          <a:ln w="38100">
            <a:solidFill>
              <a:srgbClr val="FF0000"/>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74" name="Text Box 68"/>
          <p:cNvSpPr txBox="1">
            <a:spLocks noChangeArrowheads="1"/>
          </p:cNvSpPr>
          <p:nvPr/>
        </p:nvSpPr>
        <p:spPr bwMode="auto">
          <a:xfrm>
            <a:off x="8312860" y="4106422"/>
            <a:ext cx="647700" cy="338554"/>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pPr>
            <a:r>
              <a:rPr kumimoji="1" lang="en-US" altLang="zh-CN" sz="2000" dirty="0">
                <a:solidFill>
                  <a:srgbClr val="FF0000"/>
                </a:solidFill>
                <a:cs typeface="Arial" panose="020B0604020202020204" pitchFamily="34" charset="0"/>
              </a:rPr>
              <a:t>kill</a:t>
            </a:r>
            <a:endParaRPr kumimoji="1" lang="en-US" altLang="zh-CN" sz="2000" dirty="0">
              <a:solidFill>
                <a:srgbClr val="FF0000"/>
              </a:solidFill>
              <a:cs typeface="Arial" panose="020B0604020202020204" pitchFamily="34" charset="0"/>
            </a:endParaRPr>
          </a:p>
        </p:txBody>
      </p:sp>
      <p:sp>
        <p:nvSpPr>
          <p:cNvPr id="75" name="Text Box 69"/>
          <p:cNvSpPr txBox="1">
            <a:spLocks noChangeArrowheads="1"/>
          </p:cNvSpPr>
          <p:nvPr/>
        </p:nvSpPr>
        <p:spPr bwMode="auto">
          <a:xfrm>
            <a:off x="9307943" y="4097258"/>
            <a:ext cx="647700" cy="338554"/>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pPr>
            <a:r>
              <a:rPr kumimoji="1" lang="en-US" altLang="zh-CN" sz="2000" dirty="0">
                <a:solidFill>
                  <a:srgbClr val="FF0000"/>
                </a:solidFill>
                <a:cs typeface="Arial" panose="020B0604020202020204" pitchFamily="34" charset="0"/>
              </a:rPr>
              <a:t>kill</a:t>
            </a:r>
            <a:endParaRPr kumimoji="1" lang="en-US" altLang="zh-CN" sz="2000" dirty="0">
              <a:solidFill>
                <a:srgbClr val="FF0000"/>
              </a:solidFill>
              <a:cs typeface="Arial" panose="020B0604020202020204" pitchFamily="34" charset="0"/>
            </a:endParaRPr>
          </a:p>
        </p:txBody>
      </p:sp>
      <p:grpSp>
        <p:nvGrpSpPr>
          <p:cNvPr id="76" name="Group 184"/>
          <p:cNvGrpSpPr/>
          <p:nvPr/>
        </p:nvGrpSpPr>
        <p:grpSpPr bwMode="auto">
          <a:xfrm>
            <a:off x="9603241" y="3017760"/>
            <a:ext cx="1497013" cy="1068388"/>
            <a:chOff x="4796" y="983"/>
            <a:chExt cx="943" cy="673"/>
          </a:xfrm>
          <a:noFill/>
        </p:grpSpPr>
        <p:sp>
          <p:nvSpPr>
            <p:cNvPr id="77" name="Oval 185"/>
            <p:cNvSpPr>
              <a:spLocks noChangeArrowheads="1"/>
            </p:cNvSpPr>
            <p:nvPr/>
          </p:nvSpPr>
          <p:spPr bwMode="auto">
            <a:xfrm>
              <a:off x="5352" y="1368"/>
              <a:ext cx="288" cy="288"/>
            </a:xfrm>
            <a:prstGeom prst="ellips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29</a:t>
              </a:r>
              <a:endParaRPr kumimoji="1" lang="en-US" altLang="zh-CN" sz="2000">
                <a:latin typeface="Arial" panose="020B0604020202020204" pitchFamily="34" charset="0"/>
                <a:cs typeface="Arial" panose="020B0604020202020204" pitchFamily="34" charset="0"/>
              </a:endParaRPr>
            </a:p>
          </p:txBody>
        </p:sp>
        <p:sp>
          <p:nvSpPr>
            <p:cNvPr id="78" name="Line 186"/>
            <p:cNvSpPr>
              <a:spLocks noChangeShapeType="1"/>
            </p:cNvSpPr>
            <p:nvPr/>
          </p:nvSpPr>
          <p:spPr bwMode="auto">
            <a:xfrm>
              <a:off x="4796" y="983"/>
              <a:ext cx="702" cy="384"/>
            </a:xfrm>
            <a:prstGeom prst="lin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9" name="Text Box 187"/>
            <p:cNvSpPr txBox="1">
              <a:spLocks noChangeArrowheads="1"/>
            </p:cNvSpPr>
            <p:nvPr/>
          </p:nvSpPr>
          <p:spPr bwMode="auto">
            <a:xfrm>
              <a:off x="5187" y="1039"/>
              <a:ext cx="552"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solidFill>
                    <a:srgbClr val="006600"/>
                  </a:solidFill>
                  <a:cs typeface="Arial" panose="020B0604020202020204" pitchFamily="34" charset="0"/>
                </a:rPr>
                <a:t>x</a:t>
              </a:r>
              <a:r>
                <a:rPr lang="en-US" altLang="zh-CN" sz="2000" baseline="-25000" dirty="0">
                  <a:solidFill>
                    <a:srgbClr val="006600"/>
                  </a:solidFill>
                  <a:cs typeface="Arial" panose="020B0604020202020204" pitchFamily="34" charset="0"/>
                </a:rPr>
                <a:t>2</a:t>
              </a:r>
              <a:r>
                <a:rPr lang="en-US" altLang="zh-CN" sz="2000" dirty="0">
                  <a:solidFill>
                    <a:srgbClr val="006600"/>
                  </a:solidFill>
                  <a:cs typeface="Arial" panose="020B0604020202020204" pitchFamily="34" charset="0"/>
                </a:rPr>
                <a:t>= 4</a:t>
              </a:r>
              <a:endParaRPr lang="en-US" altLang="zh-CN" sz="2000" dirty="0">
                <a:solidFill>
                  <a:srgbClr val="006600"/>
                </a:solidFill>
                <a:cs typeface="Arial" panose="020B0604020202020204" pitchFamily="34" charset="0"/>
              </a:endParaRPr>
            </a:p>
          </p:txBody>
        </p:sp>
      </p:grpSp>
      <p:graphicFrame>
        <p:nvGraphicFramePr>
          <p:cNvPr id="80" name="Group 4"/>
          <p:cNvGraphicFramePr>
            <a:graphicFrameLocks noGrp="1"/>
          </p:cNvGraphicFramePr>
          <p:nvPr/>
        </p:nvGraphicFramePr>
        <p:xfrm>
          <a:off x="911312" y="2120738"/>
          <a:ext cx="1295400" cy="1236256"/>
        </p:xfrm>
        <a:graphic>
          <a:graphicData uri="http://schemas.openxmlformats.org/drawingml/2006/table">
            <a:tbl>
              <a:tblPr/>
              <a:tblGrid>
                <a:gridCol w="323850"/>
                <a:gridCol w="323850"/>
                <a:gridCol w="323850"/>
                <a:gridCol w="323850"/>
              </a:tblGrid>
              <a:tr h="309064">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309064">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309064">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309064">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r>
            </a:tbl>
          </a:graphicData>
        </a:graphic>
      </p:graphicFrame>
      <p:graphicFrame>
        <p:nvGraphicFramePr>
          <p:cNvPr id="81" name="Group 101"/>
          <p:cNvGraphicFramePr>
            <a:graphicFrameLocks noGrp="1"/>
          </p:cNvGraphicFramePr>
          <p:nvPr/>
        </p:nvGraphicFramePr>
        <p:xfrm>
          <a:off x="923219" y="3829317"/>
          <a:ext cx="1295400" cy="1219400"/>
        </p:xfrm>
        <a:graphic>
          <a:graphicData uri="http://schemas.openxmlformats.org/drawingml/2006/table">
            <a:tbl>
              <a:tblPr/>
              <a:tblGrid>
                <a:gridCol w="323850"/>
                <a:gridCol w="323850"/>
                <a:gridCol w="323850"/>
                <a:gridCol w="323850"/>
              </a:tblGrid>
              <a:tr h="297979">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297979">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2</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297979">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297979">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r>
            </a:tbl>
          </a:graphicData>
        </a:graphic>
      </p:graphicFrame>
      <p:sp>
        <p:nvSpPr>
          <p:cNvPr id="82" name="Text Box 182"/>
          <p:cNvSpPr txBox="1">
            <a:spLocks noChangeArrowheads="1"/>
          </p:cNvSpPr>
          <p:nvPr/>
        </p:nvSpPr>
        <p:spPr bwMode="auto">
          <a:xfrm>
            <a:off x="694143" y="778752"/>
            <a:ext cx="657370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50000"/>
              </a:spcBef>
              <a:buClr>
                <a:schemeClr val="accent1">
                  <a:lumMod val="75000"/>
                </a:schemeClr>
              </a:buClr>
              <a:buSzPct val="75000"/>
              <a:buFont typeface="Wingdings" panose="05000000000000000000" pitchFamily="2" charset="2"/>
              <a:buChar char="l"/>
            </a:pPr>
            <a:r>
              <a:rPr kumimoji="1" lang="zh-CN" altLang="en-US" sz="2400" dirty="0">
                <a:ea typeface="幼圆" panose="02010509060101010101" pitchFamily="49" charset="-122"/>
                <a:cs typeface="Arial" panose="020B0604020202020204" pitchFamily="34" charset="0"/>
              </a:rPr>
              <a:t>结点</a:t>
            </a:r>
            <a:r>
              <a:rPr kumimoji="1" lang="en-US" altLang="zh-CN" sz="2400" dirty="0">
                <a:cs typeface="Arial" panose="020B0604020202020204" pitchFamily="34" charset="0"/>
              </a:rPr>
              <a:t>29</a:t>
            </a:r>
            <a:r>
              <a:rPr kumimoji="1" lang="zh-CN" altLang="en-US" sz="2400" dirty="0">
                <a:cs typeface="Arial" panose="020B0604020202020204" pitchFamily="34" charset="0"/>
              </a:rPr>
              <a:t>生成结点</a:t>
            </a:r>
            <a:r>
              <a:rPr kumimoji="1" lang="en-US" altLang="zh-CN" sz="2400" dirty="0">
                <a:cs typeface="Arial" panose="020B0604020202020204" pitchFamily="34" charset="0"/>
              </a:rPr>
              <a:t>30, </a:t>
            </a:r>
            <a:r>
              <a:rPr kumimoji="1" lang="zh-CN" altLang="en-US" sz="2400" dirty="0">
                <a:cs typeface="Arial" panose="020B0604020202020204" pitchFamily="34" charset="0"/>
              </a:rPr>
              <a:t>路径变为</a:t>
            </a:r>
            <a:r>
              <a:rPr kumimoji="1" lang="en-US" altLang="zh-CN" sz="2400" dirty="0">
                <a:cs typeface="Arial" panose="020B0604020202020204" pitchFamily="34" charset="0"/>
              </a:rPr>
              <a:t>(2,4,1)</a:t>
            </a:r>
            <a:r>
              <a:rPr kumimoji="1" lang="zh-CN" altLang="en-US" sz="2400" dirty="0">
                <a:cs typeface="Arial" panose="020B0604020202020204" pitchFamily="34" charset="0"/>
              </a:rPr>
              <a:t>。</a:t>
            </a:r>
            <a:endParaRPr kumimoji="1" lang="zh-CN" altLang="en-US" sz="2400" dirty="0">
              <a:cs typeface="Arial" panose="020B0604020202020204" pitchFamily="34" charset="0"/>
            </a:endParaRPr>
          </a:p>
        </p:txBody>
      </p:sp>
      <p:sp>
        <p:nvSpPr>
          <p:cNvPr id="83" name="Line 192"/>
          <p:cNvSpPr>
            <a:spLocks noChangeShapeType="1"/>
          </p:cNvSpPr>
          <p:nvPr/>
        </p:nvSpPr>
        <p:spPr bwMode="auto">
          <a:xfrm>
            <a:off x="1559496" y="3383787"/>
            <a:ext cx="0" cy="438150"/>
          </a:xfrm>
          <a:prstGeom prst="line">
            <a:avLst/>
          </a:prstGeom>
          <a:noFill/>
          <a:ln w="19050">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84" name="Group 128"/>
          <p:cNvGraphicFramePr>
            <a:graphicFrameLocks noGrp="1"/>
          </p:cNvGraphicFramePr>
          <p:nvPr/>
        </p:nvGraphicFramePr>
        <p:xfrm>
          <a:off x="2924590" y="3838368"/>
          <a:ext cx="1295400" cy="1223876"/>
        </p:xfrm>
        <a:graphic>
          <a:graphicData uri="http://schemas.openxmlformats.org/drawingml/2006/table">
            <a:tbl>
              <a:tblPr/>
              <a:tblGrid>
                <a:gridCol w="323850"/>
                <a:gridCol w="323850"/>
                <a:gridCol w="323850"/>
                <a:gridCol w="323850"/>
              </a:tblGrid>
              <a:tr h="305969">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305969">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2</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305969">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3</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305969">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r>
            </a:tbl>
          </a:graphicData>
        </a:graphic>
      </p:graphicFrame>
      <p:sp>
        <p:nvSpPr>
          <p:cNvPr id="85" name="Text Box 183"/>
          <p:cNvSpPr txBox="1">
            <a:spLocks noChangeArrowheads="1"/>
          </p:cNvSpPr>
          <p:nvPr/>
        </p:nvSpPr>
        <p:spPr bwMode="auto">
          <a:xfrm>
            <a:off x="699554" y="1253731"/>
            <a:ext cx="1014897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50000"/>
              </a:spcBef>
              <a:buClr>
                <a:schemeClr val="accent1">
                  <a:lumMod val="75000"/>
                </a:schemeClr>
              </a:buClr>
              <a:buSzPct val="75000"/>
              <a:buFont typeface="Wingdings" panose="05000000000000000000" pitchFamily="2" charset="2"/>
              <a:buChar char="l"/>
            </a:pPr>
            <a:r>
              <a:rPr kumimoji="1" lang="zh-CN" altLang="en-US" sz="2400" dirty="0">
                <a:ea typeface="幼圆" panose="02010509060101010101" pitchFamily="49" charset="-122"/>
                <a:cs typeface="Arial" panose="020B0604020202020204" pitchFamily="34" charset="0"/>
              </a:rPr>
              <a:t>结点</a:t>
            </a:r>
            <a:r>
              <a:rPr kumimoji="1" lang="en-US" altLang="zh-CN" sz="2400" dirty="0">
                <a:ea typeface="幼圆" panose="02010509060101010101" pitchFamily="49" charset="-122"/>
                <a:cs typeface="Arial" panose="020B0604020202020204" pitchFamily="34" charset="0"/>
              </a:rPr>
              <a:t>30</a:t>
            </a:r>
            <a:r>
              <a:rPr kumimoji="1" lang="zh-CN" altLang="en-US" sz="2400" dirty="0">
                <a:ea typeface="幼圆" panose="02010509060101010101" pitchFamily="49" charset="-122"/>
                <a:cs typeface="Arial" panose="020B0604020202020204" pitchFamily="34" charset="0"/>
              </a:rPr>
              <a:t>生成结点</a:t>
            </a:r>
            <a:r>
              <a:rPr kumimoji="1" lang="en-US" altLang="zh-CN" sz="2400" dirty="0">
                <a:ea typeface="幼圆" panose="02010509060101010101" pitchFamily="49" charset="-122"/>
                <a:cs typeface="Arial" panose="020B0604020202020204" pitchFamily="34" charset="0"/>
              </a:rPr>
              <a:t>31, </a:t>
            </a:r>
            <a:r>
              <a:rPr kumimoji="1" lang="zh-CN" altLang="en-US" sz="2400" dirty="0">
                <a:ea typeface="幼圆" panose="02010509060101010101" pitchFamily="49" charset="-122"/>
                <a:cs typeface="Arial" panose="020B0604020202020204" pitchFamily="34" charset="0"/>
              </a:rPr>
              <a:t>路径变为</a:t>
            </a:r>
            <a:r>
              <a:rPr kumimoji="1" lang="en-US" altLang="zh-CN" sz="2400" dirty="0">
                <a:ea typeface="幼圆" panose="02010509060101010101" pitchFamily="49" charset="-122"/>
                <a:cs typeface="Arial" panose="020B0604020202020204" pitchFamily="34" charset="0"/>
              </a:rPr>
              <a:t>(2,4,1,3), </a:t>
            </a:r>
            <a:r>
              <a:rPr kumimoji="1" lang="zh-CN" altLang="en-US" sz="2400" dirty="0">
                <a:ea typeface="幼圆" panose="02010509060101010101" pitchFamily="49" charset="-122"/>
                <a:cs typeface="Arial" panose="020B0604020202020204" pitchFamily="34" charset="0"/>
              </a:rPr>
              <a:t>找到一个</a:t>
            </a:r>
            <a:r>
              <a:rPr kumimoji="1" lang="en-US" altLang="zh-CN" sz="2400" dirty="0">
                <a:ea typeface="幼圆" panose="02010509060101010101" pitchFamily="49" charset="-122"/>
                <a:cs typeface="Arial" panose="020B0604020202020204" pitchFamily="34" charset="0"/>
              </a:rPr>
              <a:t>4-</a:t>
            </a:r>
            <a:r>
              <a:rPr kumimoji="1" lang="zh-CN" altLang="en-US" sz="2400" dirty="0">
                <a:ea typeface="幼圆" panose="02010509060101010101" pitchFamily="49" charset="-122"/>
                <a:cs typeface="Arial" panose="020B0604020202020204" pitchFamily="34" charset="0"/>
              </a:rPr>
              <a:t>皇后问题的可行解。</a:t>
            </a:r>
            <a:endParaRPr kumimoji="1" lang="zh-CN" altLang="en-US" sz="2400" dirty="0">
              <a:ea typeface="幼圆" panose="02010509060101010101" pitchFamily="49" charset="-122"/>
              <a:cs typeface="Arial" panose="020B0604020202020204" pitchFamily="34" charset="0"/>
            </a:endParaRPr>
          </a:p>
        </p:txBody>
      </p:sp>
      <p:grpSp>
        <p:nvGrpSpPr>
          <p:cNvPr id="86" name="Group 188"/>
          <p:cNvGrpSpPr/>
          <p:nvPr/>
        </p:nvGrpSpPr>
        <p:grpSpPr bwMode="auto">
          <a:xfrm>
            <a:off x="9788661" y="4078405"/>
            <a:ext cx="892175" cy="1146175"/>
            <a:chOff x="4922" y="1656"/>
            <a:chExt cx="562" cy="722"/>
          </a:xfrm>
          <a:noFill/>
        </p:grpSpPr>
        <p:sp>
          <p:nvSpPr>
            <p:cNvPr id="87" name="Oval 189"/>
            <p:cNvSpPr>
              <a:spLocks noChangeArrowheads="1"/>
            </p:cNvSpPr>
            <p:nvPr/>
          </p:nvSpPr>
          <p:spPr bwMode="auto">
            <a:xfrm>
              <a:off x="5032" y="2102"/>
              <a:ext cx="288" cy="276"/>
            </a:xfrm>
            <a:prstGeom prst="ellips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latin typeface="Arial" panose="020B0604020202020204" pitchFamily="34" charset="0"/>
                  <a:cs typeface="Arial" panose="020B0604020202020204" pitchFamily="34" charset="0"/>
                </a:rPr>
                <a:t>30</a:t>
              </a:r>
              <a:endParaRPr kumimoji="1" lang="en-US" altLang="zh-CN" sz="2000" dirty="0">
                <a:latin typeface="Arial" panose="020B0604020202020204" pitchFamily="34" charset="0"/>
                <a:cs typeface="Arial" panose="020B0604020202020204" pitchFamily="34" charset="0"/>
              </a:endParaRPr>
            </a:p>
          </p:txBody>
        </p:sp>
        <p:sp>
          <p:nvSpPr>
            <p:cNvPr id="88" name="Line 190"/>
            <p:cNvSpPr>
              <a:spLocks noChangeShapeType="1"/>
            </p:cNvSpPr>
            <p:nvPr/>
          </p:nvSpPr>
          <p:spPr bwMode="auto">
            <a:xfrm flipH="1">
              <a:off x="5187" y="1656"/>
              <a:ext cx="297" cy="447"/>
            </a:xfrm>
            <a:prstGeom prst="lin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 name="Text Box 191"/>
            <p:cNvSpPr txBox="1">
              <a:spLocks noChangeArrowheads="1"/>
            </p:cNvSpPr>
            <p:nvPr/>
          </p:nvSpPr>
          <p:spPr bwMode="auto">
            <a:xfrm>
              <a:off x="4922" y="1711"/>
              <a:ext cx="516"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solidFill>
                    <a:srgbClr val="006600"/>
                  </a:solidFill>
                  <a:cs typeface="Arial" panose="020B0604020202020204" pitchFamily="34" charset="0"/>
                </a:rPr>
                <a:t>x</a:t>
              </a:r>
              <a:r>
                <a:rPr lang="en-US" altLang="zh-CN" sz="2000" baseline="-25000" dirty="0">
                  <a:solidFill>
                    <a:srgbClr val="006600"/>
                  </a:solidFill>
                  <a:cs typeface="Arial" panose="020B0604020202020204" pitchFamily="34" charset="0"/>
                </a:rPr>
                <a:t>3</a:t>
              </a:r>
              <a:r>
                <a:rPr lang="en-US" altLang="zh-CN" sz="2000" dirty="0">
                  <a:solidFill>
                    <a:srgbClr val="006600"/>
                  </a:solidFill>
                  <a:cs typeface="Arial" panose="020B0604020202020204" pitchFamily="34" charset="0"/>
                </a:rPr>
                <a:t>=1</a:t>
              </a:r>
              <a:endParaRPr lang="en-US" altLang="zh-CN" sz="2000" dirty="0">
                <a:solidFill>
                  <a:srgbClr val="006600"/>
                </a:solidFill>
                <a:cs typeface="Arial" panose="020B0604020202020204" pitchFamily="34" charset="0"/>
              </a:endParaRPr>
            </a:p>
          </p:txBody>
        </p:sp>
      </p:grpSp>
      <p:sp>
        <p:nvSpPr>
          <p:cNvPr id="90" name="Line 193"/>
          <p:cNvSpPr>
            <a:spLocks noChangeShapeType="1"/>
          </p:cNvSpPr>
          <p:nvPr/>
        </p:nvSpPr>
        <p:spPr bwMode="auto">
          <a:xfrm flipV="1">
            <a:off x="2218618" y="4427331"/>
            <a:ext cx="736601" cy="15876"/>
          </a:xfrm>
          <a:prstGeom prst="line">
            <a:avLst/>
          </a:prstGeom>
          <a:noFill/>
          <a:ln w="19050">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91" name="Group 31"/>
          <p:cNvGrpSpPr/>
          <p:nvPr/>
        </p:nvGrpSpPr>
        <p:grpSpPr bwMode="auto">
          <a:xfrm>
            <a:off x="9405946" y="5224888"/>
            <a:ext cx="1020763" cy="1074738"/>
            <a:chOff x="4720" y="2532"/>
            <a:chExt cx="643" cy="677"/>
          </a:xfrm>
          <a:noFill/>
        </p:grpSpPr>
        <p:sp>
          <p:nvSpPr>
            <p:cNvPr id="92" name="Oval 32"/>
            <p:cNvSpPr>
              <a:spLocks noChangeArrowheads="1"/>
            </p:cNvSpPr>
            <p:nvPr/>
          </p:nvSpPr>
          <p:spPr bwMode="auto">
            <a:xfrm>
              <a:off x="5075" y="2933"/>
              <a:ext cx="288" cy="276"/>
            </a:xfrm>
            <a:prstGeom prst="ellips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latin typeface="Arial" panose="020B0604020202020204" pitchFamily="34" charset="0"/>
                  <a:cs typeface="Arial" panose="020B0604020202020204" pitchFamily="34" charset="0"/>
                </a:rPr>
                <a:t>31</a:t>
              </a:r>
              <a:endParaRPr kumimoji="1" lang="en-US" altLang="zh-CN" sz="2000" dirty="0">
                <a:latin typeface="Arial" panose="020B0604020202020204" pitchFamily="34" charset="0"/>
                <a:cs typeface="Arial" panose="020B0604020202020204" pitchFamily="34" charset="0"/>
              </a:endParaRPr>
            </a:p>
          </p:txBody>
        </p:sp>
        <p:sp>
          <p:nvSpPr>
            <p:cNvPr id="93" name="Line 33"/>
            <p:cNvSpPr>
              <a:spLocks noChangeShapeType="1"/>
            </p:cNvSpPr>
            <p:nvPr/>
          </p:nvSpPr>
          <p:spPr bwMode="auto">
            <a:xfrm flipH="1">
              <a:off x="5218" y="2532"/>
              <a:ext cx="2" cy="401"/>
            </a:xfrm>
            <a:prstGeom prst="line">
              <a:avLst/>
            </a:prstGeom>
            <a:grp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4" name="Text Box 34"/>
            <p:cNvSpPr txBox="1">
              <a:spLocks noChangeArrowheads="1"/>
            </p:cNvSpPr>
            <p:nvPr/>
          </p:nvSpPr>
          <p:spPr bwMode="auto">
            <a:xfrm>
              <a:off x="4720" y="2621"/>
              <a:ext cx="552"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solidFill>
                    <a:srgbClr val="006600"/>
                  </a:solidFill>
                  <a:cs typeface="Arial" panose="020B0604020202020204" pitchFamily="34" charset="0"/>
                </a:rPr>
                <a:t>x</a:t>
              </a:r>
              <a:r>
                <a:rPr lang="en-US" altLang="zh-CN" sz="2000" baseline="-25000" dirty="0">
                  <a:solidFill>
                    <a:srgbClr val="006600"/>
                  </a:solidFill>
                  <a:cs typeface="Arial" panose="020B0604020202020204" pitchFamily="34" charset="0"/>
                </a:rPr>
                <a:t>4</a:t>
              </a:r>
              <a:r>
                <a:rPr lang="en-US" altLang="zh-CN" sz="2000" dirty="0">
                  <a:solidFill>
                    <a:srgbClr val="006600"/>
                  </a:solidFill>
                  <a:cs typeface="Arial" panose="020B0604020202020204" pitchFamily="34" charset="0"/>
                </a:rPr>
                <a:t>=3</a:t>
              </a:r>
              <a:endParaRPr lang="en-US" altLang="zh-CN" sz="2000" dirty="0">
                <a:solidFill>
                  <a:srgbClr val="006600"/>
                </a:solidFill>
                <a:cs typeface="Arial" panose="020B0604020202020204" pitchFamily="34" charset="0"/>
              </a:endParaRPr>
            </a:p>
          </p:txBody>
        </p:sp>
      </p:grpSp>
      <p:graphicFrame>
        <p:nvGraphicFramePr>
          <p:cNvPr id="95" name="Group 155"/>
          <p:cNvGraphicFramePr>
            <a:graphicFrameLocks noGrp="1"/>
          </p:cNvGraphicFramePr>
          <p:nvPr/>
        </p:nvGraphicFramePr>
        <p:xfrm>
          <a:off x="2923852" y="2126972"/>
          <a:ext cx="1295400" cy="1241196"/>
        </p:xfrm>
        <a:graphic>
          <a:graphicData uri="http://schemas.openxmlformats.org/drawingml/2006/table">
            <a:tbl>
              <a:tblPr/>
              <a:tblGrid>
                <a:gridCol w="323850"/>
                <a:gridCol w="323850"/>
                <a:gridCol w="323850"/>
                <a:gridCol w="323850"/>
              </a:tblGrid>
              <a:tr h="310299">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r>
              <a:tr h="310299">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2</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r>
              <a:tr h="310299">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3</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r>
              <a:tr h="310299">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4</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r>
            </a:tbl>
          </a:graphicData>
        </a:graphic>
      </p:graphicFrame>
      <p:sp>
        <p:nvSpPr>
          <p:cNvPr id="96" name="Line 194"/>
          <p:cNvSpPr>
            <a:spLocks noChangeShapeType="1"/>
          </p:cNvSpPr>
          <p:nvPr/>
        </p:nvSpPr>
        <p:spPr bwMode="auto">
          <a:xfrm flipH="1" flipV="1">
            <a:off x="3571552" y="3357584"/>
            <a:ext cx="0" cy="476250"/>
          </a:xfrm>
          <a:prstGeom prst="line">
            <a:avLst/>
          </a:prstGeom>
          <a:noFill/>
          <a:ln w="19050">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up)">
                                      <p:cBhvr>
                                        <p:cTn id="7" dur="500"/>
                                        <p:tgtEl>
                                          <p:spTgt spid="7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3"/>
                                        </p:tgtEl>
                                        <p:attrNameLst>
                                          <p:attrName>style.visibility</p:attrName>
                                        </p:attrNameLst>
                                      </p:cBhvr>
                                      <p:to>
                                        <p:strVal val="visible"/>
                                      </p:to>
                                    </p:set>
                                    <p:animEffect transition="in" filter="wipe(up)">
                                      <p:cBhvr>
                                        <p:cTn id="12" dur="500"/>
                                        <p:tgtEl>
                                          <p:spTgt spid="8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8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8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86"/>
                                        </p:tgtEl>
                                        <p:attrNameLst>
                                          <p:attrName>style.visibility</p:attrName>
                                        </p:attrNameLst>
                                      </p:cBhvr>
                                      <p:to>
                                        <p:strVal val="visible"/>
                                      </p:to>
                                    </p:set>
                                    <p:animEffect transition="in" filter="wipe(up)">
                                      <p:cBhvr>
                                        <p:cTn id="25" dur="500"/>
                                        <p:tgtEl>
                                          <p:spTgt spid="8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90"/>
                                        </p:tgtEl>
                                        <p:attrNameLst>
                                          <p:attrName>style.visibility</p:attrName>
                                        </p:attrNameLst>
                                      </p:cBhvr>
                                      <p:to>
                                        <p:strVal val="visible"/>
                                      </p:to>
                                    </p:set>
                                    <p:animEffect transition="in" filter="wipe(left)">
                                      <p:cBhvr>
                                        <p:cTn id="30" dur="500"/>
                                        <p:tgtEl>
                                          <p:spTgt spid="90"/>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8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8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91"/>
                                        </p:tgtEl>
                                        <p:attrNameLst>
                                          <p:attrName>style.visibility</p:attrName>
                                        </p:attrNameLst>
                                      </p:cBhvr>
                                      <p:to>
                                        <p:strVal val="visible"/>
                                      </p:to>
                                    </p:set>
                                    <p:animEffect transition="in" filter="wipe(up)">
                                      <p:cBhvr>
                                        <p:cTn id="43" dur="500"/>
                                        <p:tgtEl>
                                          <p:spTgt spid="91"/>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96"/>
                                        </p:tgtEl>
                                        <p:attrNameLst>
                                          <p:attrName>style.visibility</p:attrName>
                                        </p:attrNameLst>
                                      </p:cBhvr>
                                      <p:to>
                                        <p:strVal val="visible"/>
                                      </p:to>
                                    </p:set>
                                    <p:animEffect transition="in" filter="wipe(down)">
                                      <p:cBhvr>
                                        <p:cTn id="48" dur="500"/>
                                        <p:tgtEl>
                                          <p:spTgt spid="96"/>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499"/>
                                          </p:stCondLst>
                                        </p:cTn>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utoUpdateAnimBg="0"/>
      <p:bldP spid="83" grpId="0" animBg="1"/>
      <p:bldP spid="85" grpId="0" autoUpdateAnimBg="0"/>
      <p:bldP spid="90" grpId="0" animBg="1"/>
      <p:bldP spid="9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3392" y="188640"/>
            <a:ext cx="10515600" cy="1325563"/>
          </a:xfrm>
        </p:spPr>
        <p:txBody>
          <a:bodyPr/>
          <a:lstStyle/>
          <a:p>
            <a:r>
              <a:rPr lang="zh-CN" altLang="en-US" dirty="0"/>
              <a:t>限界函数</a:t>
            </a:r>
            <a:endParaRPr lang="zh-CN" altLang="en-US" dirty="0"/>
          </a:p>
        </p:txBody>
      </p:sp>
      <p:sp>
        <p:nvSpPr>
          <p:cNvPr id="3" name="内容占位符 2"/>
          <p:cNvSpPr>
            <a:spLocks noGrp="1"/>
          </p:cNvSpPr>
          <p:nvPr>
            <p:ph idx="1"/>
          </p:nvPr>
        </p:nvSpPr>
        <p:spPr>
          <a:xfrm>
            <a:off x="623392" y="1500956"/>
            <a:ext cx="10515600" cy="3589010"/>
          </a:xfrm>
        </p:spPr>
        <p:txBody>
          <a:bodyPr/>
          <a:lstStyle/>
          <a:p>
            <a:r>
              <a:rPr lang="zh-CN" altLang="en-US" sz="2400" dirty="0"/>
              <a:t>在</a:t>
            </a:r>
            <a:r>
              <a:rPr lang="en-US" altLang="zh-CN" sz="2400" dirty="0"/>
              <a:t>n-</a:t>
            </a:r>
            <a:r>
              <a:rPr lang="zh-CN" altLang="en-US" sz="2400" dirty="0"/>
              <a:t>皇后问题中，</a:t>
            </a:r>
            <a:r>
              <a:rPr lang="en-US" altLang="zh-CN" sz="2400" dirty="0"/>
              <a:t>(x</a:t>
            </a:r>
            <a:r>
              <a:rPr lang="en-US" altLang="zh-CN" sz="2400" baseline="-25000" dirty="0"/>
              <a:t>1</a:t>
            </a:r>
            <a:r>
              <a:rPr lang="en-US" altLang="zh-CN" sz="2400" dirty="0"/>
              <a:t>,x</a:t>
            </a:r>
            <a:r>
              <a:rPr lang="en-US" altLang="zh-CN" sz="2400" baseline="-25000" dirty="0"/>
              <a:t>2</a:t>
            </a:r>
            <a:r>
              <a:rPr lang="en-US" altLang="zh-CN" sz="2400" dirty="0"/>
              <a:t>,..x</a:t>
            </a:r>
            <a:r>
              <a:rPr lang="en-US" altLang="zh-CN" sz="2400" baseline="-25000" dirty="0"/>
              <a:t>n</a:t>
            </a:r>
            <a:r>
              <a:rPr lang="en-US" altLang="zh-CN" sz="2400" dirty="0"/>
              <a:t>)</a:t>
            </a:r>
            <a:r>
              <a:rPr lang="zh-CN" altLang="en-US" sz="2400" dirty="0"/>
              <a:t>表示一个解，</a:t>
            </a:r>
            <a:r>
              <a:rPr lang="en-US" altLang="zh-CN" sz="2400" dirty="0"/>
              <a:t>x</a:t>
            </a:r>
            <a:r>
              <a:rPr lang="en-US" altLang="zh-CN" sz="2400" baseline="-25000" dirty="0"/>
              <a:t>i</a:t>
            </a:r>
            <a:r>
              <a:rPr lang="zh-CN" altLang="en-US" sz="2400" dirty="0"/>
              <a:t>表示第</a:t>
            </a:r>
            <a:r>
              <a:rPr lang="en-US" altLang="zh-CN" sz="2400" dirty="0" err="1"/>
              <a:t>i</a:t>
            </a:r>
            <a:r>
              <a:rPr lang="zh-CN" altLang="en-US" sz="2400" dirty="0"/>
              <a:t>个皇后放在第</a:t>
            </a:r>
            <a:r>
              <a:rPr lang="en-US" altLang="zh-CN" sz="2400" dirty="0" err="1"/>
              <a:t>i</a:t>
            </a:r>
            <a:r>
              <a:rPr lang="zh-CN" altLang="en-US" sz="2400" dirty="0"/>
              <a:t>行的列数。</a:t>
            </a:r>
            <a:endParaRPr lang="en-US" altLang="zh-CN" sz="2400" dirty="0"/>
          </a:p>
          <a:p>
            <a:endParaRPr lang="en-US" altLang="zh-CN" sz="2400" dirty="0"/>
          </a:p>
          <a:p>
            <a:r>
              <a:rPr lang="zh-CN" altLang="en-US" sz="2400" dirty="0"/>
              <a:t>同一条斜角线上的每个元素</a:t>
            </a:r>
            <a:endParaRPr lang="en-US" altLang="zh-CN" sz="2400" dirty="0"/>
          </a:p>
          <a:p>
            <a:pPr lvl="1"/>
            <a:r>
              <a:rPr lang="zh-CN" altLang="en-US" dirty="0"/>
              <a:t>由左到右具有相同的“</a:t>
            </a:r>
            <a:r>
              <a:rPr lang="zh-CN" altLang="en-US" dirty="0">
                <a:solidFill>
                  <a:srgbClr val="FF0000"/>
                </a:solidFill>
              </a:rPr>
              <a:t>行</a:t>
            </a:r>
            <a:r>
              <a:rPr lang="en-US" altLang="zh-CN" dirty="0">
                <a:solidFill>
                  <a:srgbClr val="FF0000"/>
                </a:solidFill>
              </a:rPr>
              <a:t>-</a:t>
            </a:r>
            <a:r>
              <a:rPr lang="zh-CN" altLang="en-US" dirty="0">
                <a:solidFill>
                  <a:srgbClr val="FF0000"/>
                </a:solidFill>
              </a:rPr>
              <a:t>列</a:t>
            </a:r>
            <a:r>
              <a:rPr lang="zh-CN" altLang="en-US" dirty="0"/>
              <a:t>”值</a:t>
            </a:r>
            <a:r>
              <a:rPr lang="en-US" altLang="zh-CN" dirty="0"/>
              <a:t>;</a:t>
            </a:r>
            <a:endParaRPr lang="en-US" altLang="zh-CN" dirty="0"/>
          </a:p>
          <a:p>
            <a:pPr lvl="1"/>
            <a:r>
              <a:rPr lang="zh-CN" altLang="en-US" dirty="0"/>
              <a:t>由右到左具有相同的“</a:t>
            </a:r>
            <a:r>
              <a:rPr lang="zh-CN" altLang="en-US" dirty="0">
                <a:solidFill>
                  <a:srgbClr val="FF0000"/>
                </a:solidFill>
              </a:rPr>
              <a:t>行</a:t>
            </a:r>
            <a:r>
              <a:rPr lang="en-US" altLang="zh-CN" dirty="0">
                <a:solidFill>
                  <a:srgbClr val="FF0000"/>
                </a:solidFill>
              </a:rPr>
              <a:t>+</a:t>
            </a:r>
            <a:r>
              <a:rPr lang="zh-CN" altLang="en-US" dirty="0">
                <a:solidFill>
                  <a:srgbClr val="FF0000"/>
                </a:solidFill>
              </a:rPr>
              <a:t>列</a:t>
            </a:r>
            <a:r>
              <a:rPr lang="zh-CN" altLang="en-US" dirty="0"/>
              <a:t>”值。</a:t>
            </a:r>
            <a:endParaRPr lang="zh-CN" altLang="en-US" dirty="0"/>
          </a:p>
          <a:p>
            <a:pPr lvl="1"/>
            <a:endParaRPr lang="zh-CN" altLang="en-US" sz="2000" dirty="0"/>
          </a:p>
          <a:p>
            <a:endParaRPr lang="zh-CN" altLang="en-US" sz="2400" dirty="0"/>
          </a:p>
          <a:p>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fld>
            <a:endParaRPr lang="en-US" altLang="zh-CN" dirty="0"/>
          </a:p>
        </p:txBody>
      </p:sp>
      <p:graphicFrame>
        <p:nvGraphicFramePr>
          <p:cNvPr id="5" name="Group 95"/>
          <p:cNvGraphicFramePr/>
          <p:nvPr/>
        </p:nvGraphicFramePr>
        <p:xfrm>
          <a:off x="6240016" y="2132856"/>
          <a:ext cx="4495800" cy="3824287"/>
        </p:xfrm>
        <a:graphic>
          <a:graphicData uri="http://schemas.openxmlformats.org/drawingml/2006/table">
            <a:tbl>
              <a:tblPr/>
              <a:tblGrid>
                <a:gridCol w="561975"/>
                <a:gridCol w="561975"/>
                <a:gridCol w="561975"/>
                <a:gridCol w="561975"/>
                <a:gridCol w="561975"/>
                <a:gridCol w="561975"/>
                <a:gridCol w="561975"/>
                <a:gridCol w="561975"/>
              </a:tblGrid>
              <a:tr h="468225">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11</a:t>
                      </a:r>
                      <a:endPar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12</a:t>
                      </a:r>
                      <a:endPar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13</a:t>
                      </a:r>
                      <a:endPar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14</a:t>
                      </a:r>
                      <a:endPar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15</a:t>
                      </a:r>
                      <a:endPar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16</a:t>
                      </a:r>
                      <a:endPar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17</a:t>
                      </a:r>
                      <a:endPar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18</a:t>
                      </a:r>
                      <a:endPar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r>
              <a:tr h="469812">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21</a:t>
                      </a:r>
                      <a:endPar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22</a:t>
                      </a:r>
                      <a:endPar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23</a:t>
                      </a:r>
                      <a:endPar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24</a:t>
                      </a:r>
                      <a:endPar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25</a:t>
                      </a:r>
                      <a:endPar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26</a:t>
                      </a:r>
                      <a:endPar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27</a:t>
                      </a:r>
                      <a:endPar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28</a:t>
                      </a:r>
                      <a:endPar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65051">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31</a:t>
                      </a:r>
                      <a:endPar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32</a:t>
                      </a:r>
                      <a:endPar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33</a:t>
                      </a:r>
                      <a:endPar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34</a:t>
                      </a:r>
                      <a:endPar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35</a:t>
                      </a:r>
                      <a:endPar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36</a:t>
                      </a:r>
                      <a:endPar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37</a:t>
                      </a:r>
                      <a:endPar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38</a:t>
                      </a:r>
                      <a:endPar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69812">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41</a:t>
                      </a:r>
                      <a:endPar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42</a:t>
                      </a:r>
                      <a:endPar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43</a:t>
                      </a:r>
                      <a:endPar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44</a:t>
                      </a:r>
                      <a:endPar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45</a:t>
                      </a:r>
                      <a:endPar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46</a:t>
                      </a:r>
                      <a:endPar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47</a:t>
                      </a:r>
                      <a:endPar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48</a:t>
                      </a:r>
                      <a:endPar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68225">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51</a:t>
                      </a:r>
                      <a:endPar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52</a:t>
                      </a:r>
                      <a:endPar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53</a:t>
                      </a:r>
                      <a:endPar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54</a:t>
                      </a:r>
                      <a:endPar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55</a:t>
                      </a:r>
                      <a:endPar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56</a:t>
                      </a:r>
                      <a:endPar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57</a:t>
                      </a:r>
                      <a:endPar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58</a:t>
                      </a:r>
                      <a:endPar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r>
              <a:tr h="518142">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61</a:t>
                      </a:r>
                      <a:endPar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62</a:t>
                      </a:r>
                      <a:endPar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63</a:t>
                      </a:r>
                      <a:endPar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64</a:t>
                      </a:r>
                      <a:endPar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65</a:t>
                      </a:r>
                      <a:endPar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66</a:t>
                      </a:r>
                      <a:endPar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67</a:t>
                      </a:r>
                      <a:endPar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68</a:t>
                      </a:r>
                      <a:endPar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14254">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71</a:t>
                      </a:r>
                      <a:endPar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72</a:t>
                      </a:r>
                      <a:endPar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73</a:t>
                      </a:r>
                      <a:endPar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74</a:t>
                      </a:r>
                      <a:endPar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75</a:t>
                      </a:r>
                      <a:endPar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76</a:t>
                      </a:r>
                      <a:endPar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77</a:t>
                      </a:r>
                      <a:endPar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78</a:t>
                      </a:r>
                      <a:endPar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50766">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81</a:t>
                      </a:r>
                      <a:endPar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82</a:t>
                      </a:r>
                      <a:endPar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83</a:t>
                      </a:r>
                      <a:endPar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84</a:t>
                      </a:r>
                      <a:endPar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85</a:t>
                      </a:r>
                      <a:endPar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86</a:t>
                      </a:r>
                      <a:endPar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87</a:t>
                      </a:r>
                      <a:endPar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88</a:t>
                      </a:r>
                      <a:endParaRPr kumimoji="0" lang="en-US" altLang="zh-CN" sz="20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a:txBody>
                  <a:tcPr marT="45711" marB="4571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838200" y="235729"/>
            <a:ext cx="10515600" cy="1325563"/>
          </a:xfrm>
        </p:spPr>
        <p:txBody>
          <a:bodyPr/>
          <a:lstStyle/>
          <a:p>
            <a:pPr eaLnBrk="1" hangingPunct="1"/>
            <a:r>
              <a:rPr lang="zh-CN" altLang="en-US" dirty="0"/>
              <a:t>限界函数</a:t>
            </a:r>
            <a:endParaRPr lang="en-US" altLang="zh-CN" dirty="0"/>
          </a:p>
        </p:txBody>
      </p:sp>
      <p:sp>
        <p:nvSpPr>
          <p:cNvPr id="39939" name="Rectangle 3"/>
          <p:cNvSpPr>
            <a:spLocks noGrp="1" noChangeArrowheads="1"/>
          </p:cNvSpPr>
          <p:nvPr>
            <p:ph type="body" idx="1"/>
          </p:nvPr>
        </p:nvSpPr>
        <p:spPr>
          <a:xfrm>
            <a:off x="939541" y="3180325"/>
            <a:ext cx="10817970" cy="3641725"/>
          </a:xfrm>
        </p:spPr>
        <p:txBody>
          <a:bodyPr>
            <a:normAutofit/>
          </a:bodyPr>
          <a:lstStyle/>
          <a:p>
            <a:pPr eaLnBrk="1" hangingPunct="1">
              <a:buFont typeface="Wingdings" panose="05000000000000000000" pitchFamily="2" charset="2"/>
              <a:buNone/>
            </a:pPr>
            <a:r>
              <a:rPr kumimoji="1" lang="en-US" altLang="zh-CN" sz="2400" dirty="0">
                <a:latin typeface="Times New Roman" panose="02020603050405020304" pitchFamily="18" charset="0"/>
              </a:rPr>
              <a:t>// </a:t>
            </a:r>
            <a:r>
              <a:rPr kumimoji="1" lang="zh-CN" altLang="en-US" sz="2400" dirty="0">
                <a:latin typeface="Times New Roman" panose="02020603050405020304" pitchFamily="18" charset="0"/>
              </a:rPr>
              <a:t>前</a:t>
            </a:r>
            <a:r>
              <a:rPr kumimoji="1" lang="en-US" altLang="zh-CN" sz="2400" dirty="0">
                <a:latin typeface="Times New Roman" panose="02020603050405020304" pitchFamily="18" charset="0"/>
              </a:rPr>
              <a:t>k-1</a:t>
            </a:r>
            <a:r>
              <a:rPr kumimoji="1" lang="zh-CN" altLang="en-US" sz="2400" dirty="0">
                <a:latin typeface="Times New Roman" panose="02020603050405020304" pitchFamily="18" charset="0"/>
              </a:rPr>
              <a:t>行的皇后已经放置，现在确定第</a:t>
            </a:r>
            <a:r>
              <a:rPr kumimoji="1" lang="en-US" altLang="zh-CN" sz="2400" dirty="0">
                <a:latin typeface="Times New Roman" panose="02020603050405020304" pitchFamily="18" charset="0"/>
              </a:rPr>
              <a:t>k</a:t>
            </a:r>
            <a:r>
              <a:rPr kumimoji="1" lang="zh-CN" altLang="en-US" sz="2400" dirty="0">
                <a:latin typeface="Times New Roman" panose="02020603050405020304" pitchFamily="18" charset="0"/>
              </a:rPr>
              <a:t>行皇后欲放在</a:t>
            </a:r>
            <a:r>
              <a:rPr kumimoji="1" lang="en-US" altLang="zh-CN" sz="2400" dirty="0">
                <a:latin typeface="Times New Roman" panose="02020603050405020304" pitchFamily="18" charset="0"/>
              </a:rPr>
              <a:t>X(k)</a:t>
            </a:r>
            <a:r>
              <a:rPr kumimoji="1" lang="zh-CN" altLang="en-US" sz="2400" dirty="0">
                <a:latin typeface="Times New Roman" panose="02020603050405020304" pitchFamily="18" charset="0"/>
              </a:rPr>
              <a:t>列上，是否可以？</a:t>
            </a:r>
            <a:endParaRPr kumimoji="1" lang="zh-CN" altLang="en-US" sz="2400" dirty="0">
              <a:latin typeface="Times New Roman" panose="02020603050405020304" pitchFamily="18" charset="0"/>
            </a:endParaRPr>
          </a:p>
          <a:p>
            <a:pPr eaLnBrk="1" hangingPunct="1">
              <a:buFont typeface="Wingdings" panose="05000000000000000000" pitchFamily="2" charset="2"/>
              <a:buNone/>
            </a:pPr>
            <a:r>
              <a:rPr kumimoji="1" lang="en-US" altLang="zh-CN" sz="2400" dirty="0"/>
              <a:t>PLACE(</a:t>
            </a:r>
            <a:r>
              <a:rPr kumimoji="1" lang="en-US" altLang="zh-CN" sz="2400" dirty="0">
                <a:solidFill>
                  <a:srgbClr val="FF3300"/>
                </a:solidFill>
              </a:rPr>
              <a:t>k</a:t>
            </a:r>
            <a:r>
              <a:rPr kumimoji="1" lang="en-US" altLang="zh-CN" sz="2400" dirty="0"/>
              <a:t>)</a:t>
            </a:r>
            <a:endParaRPr kumimoji="1" lang="en-US" altLang="zh-CN" sz="2400" dirty="0"/>
          </a:p>
          <a:p>
            <a:pPr lvl="1" eaLnBrk="1" hangingPunct="1">
              <a:buFont typeface="Wingdings" panose="05000000000000000000" pitchFamily="2" charset="2"/>
              <a:buNone/>
            </a:pPr>
            <a:r>
              <a:rPr kumimoji="1" lang="zh-CN" altLang="en-US" dirty="0"/>
              <a:t>令</a:t>
            </a:r>
            <a:r>
              <a:rPr kumimoji="1" lang="en-US" altLang="zh-CN" dirty="0"/>
              <a:t>X(k)</a:t>
            </a:r>
            <a:r>
              <a:rPr kumimoji="1" lang="zh-CN" altLang="en-US" dirty="0"/>
              <a:t>与</a:t>
            </a:r>
            <a:r>
              <a:rPr kumimoji="1" lang="en-US" altLang="zh-CN" dirty="0"/>
              <a:t>X(</a:t>
            </a:r>
            <a:r>
              <a:rPr kumimoji="1" lang="en-US" altLang="zh-CN" dirty="0" err="1"/>
              <a:t>i</a:t>
            </a:r>
            <a:r>
              <a:rPr kumimoji="1" lang="en-US" altLang="zh-CN" dirty="0"/>
              <a:t>)</a:t>
            </a:r>
            <a:r>
              <a:rPr kumimoji="1" lang="zh-CN" altLang="en-US" dirty="0"/>
              <a:t>逐个比较，</a:t>
            </a:r>
            <a:r>
              <a:rPr kumimoji="1" lang="en-US" altLang="zh-CN" dirty="0" err="1"/>
              <a:t>i</a:t>
            </a:r>
            <a:r>
              <a:rPr kumimoji="1" lang="en-US" altLang="zh-CN" dirty="0"/>
              <a:t>=1..k-1</a:t>
            </a:r>
            <a:r>
              <a:rPr kumimoji="1" lang="zh-CN" altLang="en-US" dirty="0"/>
              <a:t>。</a:t>
            </a:r>
            <a:endParaRPr kumimoji="1" lang="zh-CN" altLang="en-US" dirty="0"/>
          </a:p>
          <a:p>
            <a:pPr lvl="1" eaLnBrk="1" hangingPunct="1">
              <a:buFont typeface="Wingdings" panose="05000000000000000000" pitchFamily="2" charset="2"/>
              <a:buNone/>
            </a:pPr>
            <a:r>
              <a:rPr kumimoji="1" lang="zh-CN" altLang="en-US" dirty="0"/>
              <a:t>若存在</a:t>
            </a:r>
            <a:r>
              <a:rPr kumimoji="1" lang="en-US" altLang="zh-CN" dirty="0"/>
              <a:t>X(k)=X(</a:t>
            </a:r>
            <a:r>
              <a:rPr kumimoji="1" lang="en-US" altLang="zh-CN" dirty="0" err="1"/>
              <a:t>i</a:t>
            </a:r>
            <a:r>
              <a:rPr kumimoji="1" lang="en-US" altLang="zh-CN" dirty="0"/>
              <a:t>)</a:t>
            </a:r>
            <a:r>
              <a:rPr kumimoji="1" lang="zh-CN" altLang="en-US" dirty="0"/>
              <a:t>或者</a:t>
            </a:r>
            <a:r>
              <a:rPr kumimoji="1" lang="en-US" altLang="zh-CN" dirty="0"/>
              <a:t>|X(</a:t>
            </a:r>
            <a:r>
              <a:rPr kumimoji="1" lang="en-US" altLang="zh-CN" dirty="0" err="1"/>
              <a:t>i</a:t>
            </a:r>
            <a:r>
              <a:rPr kumimoji="1" lang="en-US" altLang="zh-CN" dirty="0"/>
              <a:t>)-X(k)|=|</a:t>
            </a:r>
            <a:r>
              <a:rPr kumimoji="1" lang="en-US" altLang="zh-CN" dirty="0" err="1"/>
              <a:t>i</a:t>
            </a:r>
            <a:r>
              <a:rPr kumimoji="1" lang="en-US" altLang="zh-CN" dirty="0"/>
              <a:t>-k|</a:t>
            </a:r>
            <a:endParaRPr kumimoji="1" lang="en-US" altLang="zh-CN" dirty="0"/>
          </a:p>
          <a:p>
            <a:pPr lvl="1" eaLnBrk="1" hangingPunct="1">
              <a:buFont typeface="Wingdings" panose="05000000000000000000" pitchFamily="2" charset="2"/>
              <a:buNone/>
            </a:pPr>
            <a:r>
              <a:rPr kumimoji="1" lang="zh-CN" altLang="en-US" dirty="0"/>
              <a:t>则返回</a:t>
            </a:r>
            <a:r>
              <a:rPr kumimoji="1" lang="en-US" altLang="zh-CN" dirty="0"/>
              <a:t>false</a:t>
            </a:r>
            <a:r>
              <a:rPr kumimoji="1" lang="zh-CN" altLang="en-US" dirty="0"/>
              <a:t>；</a:t>
            </a:r>
            <a:endParaRPr kumimoji="1" lang="zh-CN" altLang="en-US" dirty="0"/>
          </a:p>
          <a:p>
            <a:pPr lvl="1" eaLnBrk="1" hangingPunct="1">
              <a:buFont typeface="Wingdings" panose="05000000000000000000" pitchFamily="2" charset="2"/>
              <a:buNone/>
            </a:pPr>
            <a:r>
              <a:rPr kumimoji="1" lang="zh-CN" altLang="en-US" dirty="0"/>
              <a:t>否则返回</a:t>
            </a:r>
            <a:r>
              <a:rPr kumimoji="1" lang="en-US" altLang="zh-CN" dirty="0"/>
              <a:t>true</a:t>
            </a:r>
            <a:r>
              <a:rPr kumimoji="1" lang="zh-CN" altLang="en-US" dirty="0"/>
              <a:t>。</a:t>
            </a:r>
            <a:endParaRPr kumimoji="1" lang="zh-CN" altLang="en-US" dirty="0"/>
          </a:p>
        </p:txBody>
      </p:sp>
      <p:sp>
        <p:nvSpPr>
          <p:cNvPr id="5" name="Text Box 5"/>
          <p:cNvSpPr txBox="1">
            <a:spLocks noChangeArrowheads="1"/>
          </p:cNvSpPr>
          <p:nvPr/>
        </p:nvSpPr>
        <p:spPr bwMode="auto">
          <a:xfrm>
            <a:off x="838200" y="1547863"/>
            <a:ext cx="590607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b="0" dirty="0">
                <a:ea typeface="幼圆" panose="02010509060101010101" pitchFamily="49" charset="-122"/>
                <a:cs typeface="Arial" panose="020B0604020202020204" pitchFamily="34" charset="0"/>
              </a:rPr>
              <a:t>设有两个皇后位于</a:t>
            </a:r>
            <a:r>
              <a:rPr lang="en-US" altLang="zh-CN" sz="2400" b="0" dirty="0">
                <a:ea typeface="幼圆" panose="02010509060101010101" pitchFamily="49" charset="-122"/>
                <a:cs typeface="Arial" panose="020B0604020202020204" pitchFamily="34" charset="0"/>
              </a:rPr>
              <a:t>(</a:t>
            </a:r>
            <a:r>
              <a:rPr lang="en-US" altLang="zh-CN" sz="2400" b="0" dirty="0" err="1">
                <a:ea typeface="幼圆" panose="02010509060101010101" pitchFamily="49" charset="-122"/>
                <a:cs typeface="Arial" panose="020B0604020202020204" pitchFamily="34" charset="0"/>
              </a:rPr>
              <a:t>i,X</a:t>
            </a:r>
            <a:r>
              <a:rPr lang="en-US" altLang="zh-CN" sz="2400" b="0" dirty="0">
                <a:ea typeface="幼圆" panose="02010509060101010101" pitchFamily="49" charset="-122"/>
                <a:cs typeface="Arial" panose="020B0604020202020204" pitchFamily="34" charset="0"/>
              </a:rPr>
              <a:t>(</a:t>
            </a:r>
            <a:r>
              <a:rPr lang="en-US" altLang="zh-CN" sz="2400" b="0" dirty="0" err="1">
                <a:ea typeface="幼圆" panose="02010509060101010101" pitchFamily="49" charset="-122"/>
                <a:cs typeface="Arial" panose="020B0604020202020204" pitchFamily="34" charset="0"/>
              </a:rPr>
              <a:t>i</a:t>
            </a:r>
            <a:r>
              <a:rPr lang="en-US" altLang="zh-CN" sz="2400" b="0" dirty="0">
                <a:ea typeface="幼圆" panose="02010509060101010101" pitchFamily="49" charset="-122"/>
                <a:cs typeface="Arial" panose="020B0604020202020204" pitchFamily="34" charset="0"/>
              </a:rPr>
              <a:t>))</a:t>
            </a:r>
            <a:r>
              <a:rPr lang="zh-CN" altLang="en-US" sz="2400" b="0" dirty="0">
                <a:ea typeface="幼圆" panose="02010509060101010101" pitchFamily="49" charset="-122"/>
                <a:cs typeface="Arial" panose="020B0604020202020204" pitchFamily="34" charset="0"/>
              </a:rPr>
              <a:t>和</a:t>
            </a:r>
            <a:r>
              <a:rPr lang="en-US" altLang="zh-CN" sz="2400" b="0" dirty="0">
                <a:ea typeface="幼圆" panose="02010509060101010101" pitchFamily="49" charset="-122"/>
                <a:cs typeface="Arial" panose="020B0604020202020204" pitchFamily="34" charset="0"/>
              </a:rPr>
              <a:t>(</a:t>
            </a:r>
            <a:r>
              <a:rPr lang="en-US" altLang="zh-CN" sz="2400" b="0" dirty="0" err="1">
                <a:ea typeface="幼圆" panose="02010509060101010101" pitchFamily="49" charset="-122"/>
                <a:cs typeface="Arial" panose="020B0604020202020204" pitchFamily="34" charset="0"/>
              </a:rPr>
              <a:t>k,X</a:t>
            </a:r>
            <a:r>
              <a:rPr lang="en-US" altLang="zh-CN" sz="2400" b="0" dirty="0">
                <a:ea typeface="幼圆" panose="02010509060101010101" pitchFamily="49" charset="-122"/>
                <a:cs typeface="Arial" panose="020B0604020202020204" pitchFamily="34" charset="0"/>
              </a:rPr>
              <a:t>(k))</a:t>
            </a:r>
            <a:r>
              <a:rPr lang="zh-CN" altLang="en-US" sz="2400" b="0" dirty="0">
                <a:ea typeface="幼圆" panose="02010509060101010101" pitchFamily="49" charset="-122"/>
                <a:cs typeface="Arial" panose="020B0604020202020204" pitchFamily="34" charset="0"/>
              </a:rPr>
              <a:t>位置上</a:t>
            </a:r>
            <a:endParaRPr lang="zh-CN" altLang="en-US" sz="2400" b="0" dirty="0">
              <a:ea typeface="幼圆" panose="02010509060101010101" pitchFamily="49" charset="-122"/>
              <a:cs typeface="Arial" panose="020B0604020202020204" pitchFamily="34" charset="0"/>
            </a:endParaRPr>
          </a:p>
        </p:txBody>
      </p:sp>
      <p:grpSp>
        <p:nvGrpSpPr>
          <p:cNvPr id="6" name="组合 5"/>
          <p:cNvGrpSpPr/>
          <p:nvPr/>
        </p:nvGrpSpPr>
        <p:grpSpPr>
          <a:xfrm>
            <a:off x="2697883" y="2148739"/>
            <a:ext cx="5235896" cy="892374"/>
            <a:chOff x="1199456" y="4912890"/>
            <a:chExt cx="5235896" cy="892374"/>
          </a:xfrm>
        </p:grpSpPr>
        <p:sp>
          <p:nvSpPr>
            <p:cNvPr id="7" name="Text Box 6"/>
            <p:cNvSpPr txBox="1">
              <a:spLocks noChangeArrowheads="1"/>
            </p:cNvSpPr>
            <p:nvPr/>
          </p:nvSpPr>
          <p:spPr bwMode="auto">
            <a:xfrm>
              <a:off x="1199456" y="4912890"/>
              <a:ext cx="19442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dirty="0" err="1">
                  <a:cs typeface="Arial" panose="020B0604020202020204" pitchFamily="34" charset="0"/>
                </a:rPr>
                <a:t>i</a:t>
              </a:r>
              <a:r>
                <a:rPr lang="en-US" altLang="zh-CN" sz="2400" b="0" dirty="0">
                  <a:cs typeface="Arial" panose="020B0604020202020204" pitchFamily="34" charset="0"/>
                </a:rPr>
                <a:t> -X(</a:t>
              </a:r>
              <a:r>
                <a:rPr lang="en-US" altLang="zh-CN" sz="2400" b="0" dirty="0" err="1">
                  <a:cs typeface="Arial" panose="020B0604020202020204" pitchFamily="34" charset="0"/>
                </a:rPr>
                <a:t>i</a:t>
              </a:r>
              <a:r>
                <a:rPr lang="en-US" altLang="zh-CN" sz="2400" b="0" dirty="0">
                  <a:cs typeface="Arial" panose="020B0604020202020204" pitchFamily="34" charset="0"/>
                </a:rPr>
                <a:t>)=k-X(k)</a:t>
              </a:r>
              <a:endParaRPr lang="en-US" altLang="zh-CN" sz="2400" b="0" dirty="0">
                <a:cs typeface="Arial" panose="020B0604020202020204" pitchFamily="34" charset="0"/>
              </a:endParaRPr>
            </a:p>
          </p:txBody>
        </p:sp>
        <p:sp>
          <p:nvSpPr>
            <p:cNvPr id="8" name="Text Box 7"/>
            <p:cNvSpPr txBox="1">
              <a:spLocks noChangeArrowheads="1"/>
            </p:cNvSpPr>
            <p:nvPr/>
          </p:nvSpPr>
          <p:spPr bwMode="auto">
            <a:xfrm>
              <a:off x="1199456" y="5343599"/>
              <a:ext cx="19442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dirty="0" err="1">
                  <a:cs typeface="Arial" panose="020B0604020202020204" pitchFamily="34" charset="0"/>
                </a:rPr>
                <a:t>i+X</a:t>
              </a:r>
              <a:r>
                <a:rPr lang="en-US" altLang="zh-CN" sz="2400" b="0" dirty="0">
                  <a:cs typeface="Arial" panose="020B0604020202020204" pitchFamily="34" charset="0"/>
                </a:rPr>
                <a:t>(</a:t>
              </a:r>
              <a:r>
                <a:rPr lang="en-US" altLang="zh-CN" sz="2400" b="0" dirty="0" err="1">
                  <a:cs typeface="Arial" panose="020B0604020202020204" pitchFamily="34" charset="0"/>
                </a:rPr>
                <a:t>i</a:t>
              </a:r>
              <a:r>
                <a:rPr lang="en-US" altLang="zh-CN" sz="2400" b="0" dirty="0">
                  <a:cs typeface="Arial" panose="020B0604020202020204" pitchFamily="34" charset="0"/>
                </a:rPr>
                <a:t>)=</a:t>
              </a:r>
              <a:r>
                <a:rPr lang="en-US" altLang="zh-CN" sz="2400" b="0" dirty="0" err="1">
                  <a:cs typeface="Arial" panose="020B0604020202020204" pitchFamily="34" charset="0"/>
                </a:rPr>
                <a:t>k+X</a:t>
              </a:r>
              <a:r>
                <a:rPr lang="en-US" altLang="zh-CN" sz="2400" b="0" dirty="0">
                  <a:cs typeface="Arial" panose="020B0604020202020204" pitchFamily="34" charset="0"/>
                </a:rPr>
                <a:t>(k)</a:t>
              </a:r>
              <a:endParaRPr lang="en-US" altLang="zh-CN" sz="2400" b="0" dirty="0">
                <a:cs typeface="Arial" panose="020B0604020202020204" pitchFamily="34" charset="0"/>
              </a:endParaRPr>
            </a:p>
          </p:txBody>
        </p:sp>
        <p:sp>
          <p:nvSpPr>
            <p:cNvPr id="9" name="AutoShape 13"/>
            <p:cNvSpPr/>
            <p:nvPr/>
          </p:nvSpPr>
          <p:spPr bwMode="auto">
            <a:xfrm>
              <a:off x="3181328" y="5095353"/>
              <a:ext cx="216840" cy="545902"/>
            </a:xfrm>
            <a:prstGeom prst="rightBrace">
              <a:avLst>
                <a:gd name="adj1" fmla="val 37500"/>
                <a:gd name="adj2" fmla="val 50000"/>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0" name="Text Box 14"/>
            <p:cNvSpPr txBox="1">
              <a:spLocks noChangeArrowheads="1"/>
            </p:cNvSpPr>
            <p:nvPr/>
          </p:nvSpPr>
          <p:spPr bwMode="auto">
            <a:xfrm>
              <a:off x="4189436" y="5048571"/>
              <a:ext cx="22459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dirty="0"/>
                <a:t>|X(</a:t>
              </a:r>
              <a:r>
                <a:rPr lang="en-US" altLang="zh-CN" sz="2400" b="0" dirty="0" err="1"/>
                <a:t>i</a:t>
              </a:r>
              <a:r>
                <a:rPr lang="en-US" altLang="zh-CN" sz="2400" b="0" dirty="0"/>
                <a:t>)-X(k)|=|</a:t>
              </a:r>
              <a:r>
                <a:rPr lang="en-US" altLang="zh-CN" sz="2400" b="0" dirty="0" err="1"/>
                <a:t>i</a:t>
              </a:r>
              <a:r>
                <a:rPr lang="en-US" altLang="zh-CN" sz="2400" b="0" dirty="0"/>
                <a:t>-k|</a:t>
              </a:r>
              <a:endParaRPr lang="en-US" altLang="zh-CN" sz="2400" b="0" dirty="0"/>
            </a:p>
          </p:txBody>
        </p:sp>
        <p:sp>
          <p:nvSpPr>
            <p:cNvPr id="11" name="AutoShape 15"/>
            <p:cNvSpPr>
              <a:spLocks noChangeArrowheads="1"/>
            </p:cNvSpPr>
            <p:nvPr/>
          </p:nvSpPr>
          <p:spPr bwMode="auto">
            <a:xfrm>
              <a:off x="3542182" y="5283994"/>
              <a:ext cx="609600" cy="152400"/>
            </a:xfrm>
            <a:prstGeom prst="rightArrow">
              <a:avLst>
                <a:gd name="adj1" fmla="val 50000"/>
                <a:gd name="adj2" fmla="val 100000"/>
              </a:avLst>
            </a:prstGeom>
            <a:solidFill>
              <a:schemeClr val="accent1">
                <a:lumMod val="20000"/>
                <a:lumOff val="80000"/>
              </a:schemeClr>
            </a:solidFill>
            <a:ln w="9525">
              <a:solidFill>
                <a:schemeClr val="tx1"/>
              </a:solidFill>
              <a:miter lim="800000"/>
            </a:ln>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grpSp>
      <p:sp>
        <p:nvSpPr>
          <p:cNvPr id="12" name="灯片编号占位符 3"/>
          <p:cNvSpPr>
            <a:spLocks noGrp="1"/>
          </p:cNvSpPr>
          <p:nvPr>
            <p:ph type="sldNum" sz="quarter" idx="12"/>
          </p:nvPr>
        </p:nvSpPr>
        <p:spPr>
          <a:xfrm>
            <a:off x="8610600" y="6356350"/>
            <a:ext cx="2743200" cy="365125"/>
          </a:xfrm>
        </p:spPr>
        <p:txBody>
          <a:bodyPr/>
          <a:lstStyle/>
          <a:p>
            <a:pPr>
              <a:defRPr/>
            </a:pPr>
            <a:fld id="{D04713B0-7EE7-420A-BB22-6F99F562E080}" type="slidenum">
              <a:rPr lang="en-US" altLang="zh-CN" smtClean="0"/>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911424" y="188640"/>
            <a:ext cx="8229600" cy="1143000"/>
          </a:xfrm>
        </p:spPr>
        <p:txBody>
          <a:bodyPr/>
          <a:lstStyle/>
          <a:p>
            <a:pPr eaLnBrk="1" hangingPunct="1"/>
            <a:r>
              <a:rPr lang="zh-CN" altLang="en-US" dirty="0" smtClean="0"/>
              <a:t>算法</a:t>
            </a:r>
            <a:r>
              <a:rPr lang="en-US" altLang="zh-CN" dirty="0" smtClean="0"/>
              <a:t>7.4 </a:t>
            </a:r>
            <a:r>
              <a:rPr lang="zh-CN" altLang="en-US" dirty="0"/>
              <a:t>能否放置一个新皇后？</a:t>
            </a:r>
            <a:endParaRPr lang="zh-CN" altLang="en-US" dirty="0"/>
          </a:p>
        </p:txBody>
      </p:sp>
      <p:sp>
        <p:nvSpPr>
          <p:cNvPr id="41987" name="Text Box 4"/>
          <p:cNvSpPr txBox="1">
            <a:spLocks noChangeArrowheads="1"/>
          </p:cNvSpPr>
          <p:nvPr/>
        </p:nvSpPr>
        <p:spPr bwMode="auto">
          <a:xfrm>
            <a:off x="1055440" y="1268760"/>
            <a:ext cx="9217024" cy="5004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90000"/>
              </a:lnSpc>
              <a:buClr>
                <a:schemeClr val="accent1"/>
              </a:buClr>
              <a:buSzPct val="80000"/>
              <a:buFont typeface="Wingdings" panose="05000000000000000000" pitchFamily="2" charset="2"/>
              <a:buNone/>
            </a:pPr>
            <a:r>
              <a:rPr kumimoji="1" lang="en-US" altLang="zh-CN" sz="2400" b="0" dirty="0">
                <a:cs typeface="Arial" panose="020B0604020202020204" pitchFamily="34" charset="0"/>
              </a:rPr>
              <a:t>procedure  PLACE(k)</a:t>
            </a:r>
            <a:endParaRPr kumimoji="1" lang="en-US" altLang="zh-CN" sz="2400" b="0" dirty="0">
              <a:cs typeface="Arial" panose="020B0604020202020204" pitchFamily="34" charset="0"/>
            </a:endParaRPr>
          </a:p>
          <a:p>
            <a:pPr>
              <a:lnSpc>
                <a:spcPct val="105000"/>
              </a:lnSpc>
              <a:spcBef>
                <a:spcPct val="15000"/>
              </a:spcBef>
              <a:buClr>
                <a:schemeClr val="accent1"/>
              </a:buClr>
              <a:buSzPct val="80000"/>
              <a:buNone/>
            </a:pPr>
            <a:r>
              <a:rPr kumimoji="1" lang="en-US" altLang="zh-CN" sz="2400" b="0" dirty="0">
                <a:ea typeface="幼圆" panose="02010509060101010101" pitchFamily="49" charset="-122"/>
                <a:cs typeface="Arial" panose="020B0604020202020204" pitchFamily="34" charset="0"/>
              </a:rPr>
              <a:t>//</a:t>
            </a:r>
            <a:r>
              <a:rPr kumimoji="1" lang="zh-CN" altLang="en-US" sz="2400" b="0" dirty="0">
                <a:ea typeface="幼圆" panose="02010509060101010101" pitchFamily="49" charset="-122"/>
                <a:cs typeface="Arial" panose="020B0604020202020204" pitchFamily="34" charset="0"/>
              </a:rPr>
              <a:t>若一个皇后能放在第</a:t>
            </a:r>
            <a:r>
              <a:rPr kumimoji="1" lang="en-US" altLang="zh-CN" sz="2400" b="0" dirty="0">
                <a:ea typeface="幼圆" panose="02010509060101010101" pitchFamily="49" charset="-122"/>
                <a:cs typeface="Arial" panose="020B0604020202020204" pitchFamily="34" charset="0"/>
              </a:rPr>
              <a:t>k</a:t>
            </a:r>
            <a:r>
              <a:rPr kumimoji="1" lang="zh-CN" altLang="en-US" sz="2400" b="0" dirty="0">
                <a:ea typeface="幼圆" panose="02010509060101010101" pitchFamily="49" charset="-122"/>
                <a:cs typeface="Arial" panose="020B0604020202020204" pitchFamily="34" charset="0"/>
              </a:rPr>
              <a:t>行和第</a:t>
            </a:r>
            <a:r>
              <a:rPr kumimoji="1" lang="en-US" altLang="zh-CN" sz="2400" b="0" dirty="0">
                <a:ea typeface="幼圆" panose="02010509060101010101" pitchFamily="49" charset="-122"/>
                <a:cs typeface="Arial" panose="020B0604020202020204" pitchFamily="34" charset="0"/>
              </a:rPr>
              <a:t>X(k)</a:t>
            </a:r>
            <a:r>
              <a:rPr kumimoji="1" lang="zh-CN" altLang="en-US" sz="2400" b="0" dirty="0">
                <a:ea typeface="幼圆" panose="02010509060101010101" pitchFamily="49" charset="-122"/>
                <a:cs typeface="Arial" panose="020B0604020202020204" pitchFamily="34" charset="0"/>
              </a:rPr>
              <a:t>列</a:t>
            </a:r>
            <a:r>
              <a:rPr kumimoji="1" lang="en-US" altLang="zh-CN" sz="2400" b="0" dirty="0">
                <a:ea typeface="幼圆" panose="02010509060101010101" pitchFamily="49" charset="-122"/>
                <a:cs typeface="Arial" panose="020B0604020202020204" pitchFamily="34" charset="0"/>
              </a:rPr>
              <a:t>, </a:t>
            </a:r>
            <a:r>
              <a:rPr kumimoji="1" lang="zh-CN" altLang="en-US" sz="2400" b="0" dirty="0">
                <a:ea typeface="幼圆" panose="02010509060101010101" pitchFamily="49" charset="-122"/>
                <a:cs typeface="Arial" panose="020B0604020202020204" pitchFamily="34" charset="0"/>
              </a:rPr>
              <a:t>则返回</a:t>
            </a:r>
            <a:r>
              <a:rPr kumimoji="1" lang="en-US" altLang="zh-CN" sz="2400" b="0" dirty="0">
                <a:ea typeface="幼圆" panose="02010509060101010101" pitchFamily="49" charset="-122"/>
                <a:cs typeface="Arial" panose="020B0604020202020204" pitchFamily="34" charset="0"/>
              </a:rPr>
              <a:t>true, </a:t>
            </a:r>
            <a:r>
              <a:rPr kumimoji="1" lang="zh-CN" altLang="en-US" sz="2400" b="0" dirty="0">
                <a:ea typeface="幼圆" panose="02010509060101010101" pitchFamily="49" charset="-122"/>
                <a:cs typeface="Arial" panose="020B0604020202020204" pitchFamily="34" charset="0"/>
              </a:rPr>
              <a:t>否则返回</a:t>
            </a:r>
            <a:r>
              <a:rPr kumimoji="1" lang="en-US" altLang="zh-CN" sz="2400" b="0" dirty="0">
                <a:ea typeface="幼圆" panose="02010509060101010101" pitchFamily="49" charset="-122"/>
                <a:cs typeface="Arial" panose="020B0604020202020204" pitchFamily="34" charset="0"/>
              </a:rPr>
              <a:t>false</a:t>
            </a:r>
            <a:r>
              <a:rPr kumimoji="1" lang="zh-CN" altLang="en-US" sz="2400" b="0" dirty="0">
                <a:ea typeface="幼圆" panose="02010509060101010101" pitchFamily="49" charset="-122"/>
                <a:cs typeface="Arial" panose="020B0604020202020204" pitchFamily="34" charset="0"/>
              </a:rPr>
              <a:t>。</a:t>
            </a:r>
            <a:endParaRPr kumimoji="1" lang="zh-CN" altLang="en-US" sz="2400" b="0" dirty="0">
              <a:ea typeface="幼圆" panose="02010509060101010101" pitchFamily="49" charset="-122"/>
              <a:cs typeface="Arial" panose="020B0604020202020204" pitchFamily="34" charset="0"/>
            </a:endParaRPr>
          </a:p>
          <a:p>
            <a:pPr>
              <a:lnSpc>
                <a:spcPct val="105000"/>
              </a:lnSpc>
              <a:spcBef>
                <a:spcPct val="15000"/>
              </a:spcBef>
              <a:buClr>
                <a:schemeClr val="accent1"/>
              </a:buClr>
              <a:buSzPct val="80000"/>
              <a:buNone/>
            </a:pPr>
            <a:r>
              <a:rPr kumimoji="1" lang="en-US" altLang="zh-CN" sz="2400" b="0" dirty="0">
                <a:ea typeface="幼圆" panose="02010509060101010101" pitchFamily="49" charset="-122"/>
                <a:cs typeface="Arial" panose="020B0604020202020204" pitchFamily="34" charset="0"/>
              </a:rPr>
              <a:t>//X</a:t>
            </a:r>
            <a:r>
              <a:rPr kumimoji="1" lang="zh-CN" altLang="en-US" sz="2400" b="0" dirty="0">
                <a:ea typeface="幼圆" panose="02010509060101010101" pitchFamily="49" charset="-122"/>
                <a:cs typeface="Arial" panose="020B0604020202020204" pitchFamily="34" charset="0"/>
              </a:rPr>
              <a:t>是全程数组</a:t>
            </a:r>
            <a:r>
              <a:rPr kumimoji="1" lang="en-US" altLang="zh-CN" sz="2400" b="0" dirty="0">
                <a:ea typeface="幼圆" panose="02010509060101010101" pitchFamily="49" charset="-122"/>
                <a:cs typeface="Arial" panose="020B0604020202020204" pitchFamily="34" charset="0"/>
              </a:rPr>
              <a:t>, </a:t>
            </a:r>
            <a:r>
              <a:rPr kumimoji="1" lang="zh-CN" altLang="en-US" sz="2400" b="0" dirty="0">
                <a:ea typeface="幼圆" panose="02010509060101010101" pitchFamily="49" charset="-122"/>
                <a:cs typeface="Arial" panose="020B0604020202020204" pitchFamily="34" charset="0"/>
              </a:rPr>
              <a:t>进入此过程时已置入了</a:t>
            </a:r>
            <a:r>
              <a:rPr kumimoji="1" lang="en-US" altLang="zh-CN" sz="2400" b="0" dirty="0">
                <a:ea typeface="幼圆" panose="02010509060101010101" pitchFamily="49" charset="-122"/>
                <a:cs typeface="Arial" panose="020B0604020202020204" pitchFamily="34" charset="0"/>
              </a:rPr>
              <a:t>k</a:t>
            </a:r>
            <a:r>
              <a:rPr kumimoji="1" lang="zh-CN" altLang="en-US" sz="2400" b="0" dirty="0">
                <a:ea typeface="幼圆" panose="02010509060101010101" pitchFamily="49" charset="-122"/>
                <a:cs typeface="Arial" panose="020B0604020202020204" pitchFamily="34" charset="0"/>
              </a:rPr>
              <a:t>个值</a:t>
            </a:r>
            <a:r>
              <a:rPr kumimoji="1" lang="en-US" altLang="zh-CN" sz="2400" b="0" dirty="0">
                <a:ea typeface="幼圆" panose="02010509060101010101" pitchFamily="49" charset="-122"/>
                <a:cs typeface="Arial" panose="020B0604020202020204" pitchFamily="34" charset="0"/>
              </a:rPr>
              <a:t>, ABS</a:t>
            </a:r>
            <a:r>
              <a:rPr kumimoji="1" lang="zh-CN" altLang="en-US" sz="2400" b="0" dirty="0">
                <a:ea typeface="幼圆" panose="02010509060101010101" pitchFamily="49" charset="-122"/>
                <a:cs typeface="Arial" panose="020B0604020202020204" pitchFamily="34" charset="0"/>
              </a:rPr>
              <a:t>是绝对值函数。</a:t>
            </a:r>
            <a:endParaRPr kumimoji="1" lang="zh-CN" altLang="en-US" sz="2400" b="0" dirty="0">
              <a:ea typeface="幼圆" panose="02010509060101010101" pitchFamily="49" charset="-122"/>
              <a:cs typeface="Arial" panose="020B0604020202020204" pitchFamily="34" charset="0"/>
            </a:endParaRPr>
          </a:p>
          <a:p>
            <a:pPr eaLnBrk="1" hangingPunct="1">
              <a:spcBef>
                <a:spcPts val="0"/>
              </a:spcBef>
              <a:buClr>
                <a:schemeClr val="accent1"/>
              </a:buClr>
              <a:buSzPct val="80000"/>
              <a:buFont typeface="Wingdings" panose="05000000000000000000" pitchFamily="2" charset="2"/>
              <a:buNone/>
            </a:pPr>
            <a:r>
              <a:rPr kumimoji="1" lang="en-US" altLang="zh-CN" sz="2400" b="0" dirty="0" err="1">
                <a:cs typeface="Arial" panose="020B0604020202020204" pitchFamily="34" charset="0"/>
              </a:rPr>
              <a:t>int</a:t>
            </a:r>
            <a:r>
              <a:rPr kumimoji="1" lang="en-US" altLang="zh-CN" sz="2400" b="0" dirty="0">
                <a:cs typeface="Arial" panose="020B0604020202020204" pitchFamily="34" charset="0"/>
              </a:rPr>
              <a:t>  </a:t>
            </a:r>
            <a:r>
              <a:rPr kumimoji="1" lang="en-US" altLang="zh-CN" sz="2400" b="0" dirty="0" err="1">
                <a:cs typeface="Arial" panose="020B0604020202020204" pitchFamily="34" charset="0"/>
              </a:rPr>
              <a:t>i</a:t>
            </a:r>
            <a:r>
              <a:rPr kumimoji="1" lang="en-US" altLang="zh-CN" sz="2400" b="0" dirty="0">
                <a:cs typeface="Arial" panose="020B0604020202020204" pitchFamily="34" charset="0"/>
              </a:rPr>
              <a:t> , k</a:t>
            </a:r>
            <a:endParaRPr kumimoji="1" lang="en-US" altLang="zh-CN" sz="2400" b="0" dirty="0">
              <a:cs typeface="Arial" panose="020B0604020202020204" pitchFamily="34" charset="0"/>
            </a:endParaRPr>
          </a:p>
          <a:p>
            <a:pPr eaLnBrk="1" hangingPunct="1">
              <a:spcBef>
                <a:spcPts val="0"/>
              </a:spcBef>
              <a:buClr>
                <a:schemeClr val="accent1"/>
              </a:buClr>
              <a:buSzPct val="80000"/>
              <a:buFont typeface="Wingdings" panose="05000000000000000000" pitchFamily="2" charset="2"/>
              <a:buNone/>
            </a:pPr>
            <a:r>
              <a:rPr kumimoji="1" lang="en-US" altLang="zh-CN" sz="2400" b="0" dirty="0">
                <a:cs typeface="Arial" panose="020B0604020202020204" pitchFamily="34" charset="0"/>
              </a:rPr>
              <a:t>i</a:t>
            </a:r>
            <a:r>
              <a:rPr kumimoji="1" lang="en-US" altLang="zh-CN" sz="2400" b="0" dirty="0">
                <a:cs typeface="Arial" panose="020B0604020202020204" pitchFamily="34" charset="0"/>
                <a:sym typeface="Wingdings" panose="05000000000000000000" pitchFamily="2" charset="2"/>
              </a:rPr>
              <a:t>←1</a:t>
            </a:r>
            <a:endParaRPr kumimoji="1" lang="en-US" altLang="zh-CN" sz="2400" b="0" dirty="0">
              <a:cs typeface="Arial" panose="020B0604020202020204" pitchFamily="34" charset="0"/>
              <a:sym typeface="Wingdings" panose="05000000000000000000" pitchFamily="2" charset="2"/>
            </a:endParaRPr>
          </a:p>
          <a:p>
            <a:pPr eaLnBrk="1" hangingPunct="1">
              <a:spcBef>
                <a:spcPts val="0"/>
              </a:spcBef>
              <a:buClr>
                <a:schemeClr val="accent1"/>
              </a:buClr>
              <a:buSzPct val="80000"/>
              <a:buFont typeface="Wingdings" panose="05000000000000000000" pitchFamily="2" charset="2"/>
              <a:buNone/>
            </a:pPr>
            <a:r>
              <a:rPr kumimoji="1" lang="en-US" altLang="zh-CN" sz="2400" b="0" dirty="0">
                <a:cs typeface="Arial" panose="020B0604020202020204" pitchFamily="34" charset="0"/>
                <a:sym typeface="Wingdings" panose="05000000000000000000" pitchFamily="2" charset="2"/>
              </a:rPr>
              <a:t>while ( </a:t>
            </a:r>
            <a:r>
              <a:rPr kumimoji="1" lang="en-US" altLang="zh-CN" sz="2400" b="0" dirty="0" err="1">
                <a:cs typeface="Arial" panose="020B0604020202020204" pitchFamily="34" charset="0"/>
                <a:sym typeface="Wingdings" panose="05000000000000000000" pitchFamily="2" charset="2"/>
              </a:rPr>
              <a:t>i</a:t>
            </a:r>
            <a:r>
              <a:rPr kumimoji="1" lang="en-US" altLang="zh-CN" sz="2400" b="0" dirty="0">
                <a:cs typeface="Arial" panose="020B0604020202020204" pitchFamily="34" charset="0"/>
                <a:sym typeface="Wingdings" panose="05000000000000000000" pitchFamily="2" charset="2"/>
              </a:rPr>
              <a:t>&lt;k )  do</a:t>
            </a:r>
            <a:endParaRPr kumimoji="1" lang="en-US" altLang="zh-CN" sz="2400" b="0" dirty="0">
              <a:cs typeface="Arial" panose="020B0604020202020204" pitchFamily="34" charset="0"/>
              <a:sym typeface="Wingdings" panose="05000000000000000000" pitchFamily="2" charset="2"/>
            </a:endParaRPr>
          </a:p>
          <a:p>
            <a:pPr eaLnBrk="1" hangingPunct="1">
              <a:spcBef>
                <a:spcPts val="0"/>
              </a:spcBef>
              <a:buClr>
                <a:schemeClr val="accent1"/>
              </a:buClr>
              <a:buSzPct val="80000"/>
              <a:buFont typeface="Wingdings" panose="05000000000000000000" pitchFamily="2" charset="2"/>
              <a:buNone/>
            </a:pPr>
            <a:r>
              <a:rPr kumimoji="1" lang="en-US" altLang="zh-CN" sz="2400" b="0" dirty="0">
                <a:cs typeface="Arial" panose="020B0604020202020204" pitchFamily="34" charset="0"/>
                <a:sym typeface="Wingdings" panose="05000000000000000000" pitchFamily="2" charset="2"/>
              </a:rPr>
              <a:t>   if </a:t>
            </a:r>
            <a:r>
              <a:rPr kumimoji="1" lang="en-US" altLang="zh-CN" sz="2400" b="0" dirty="0">
                <a:solidFill>
                  <a:srgbClr val="FF0000"/>
                </a:solidFill>
                <a:cs typeface="Arial" panose="020B0604020202020204" pitchFamily="34" charset="0"/>
                <a:sym typeface="Wingdings" panose="05000000000000000000" pitchFamily="2" charset="2"/>
              </a:rPr>
              <a:t>(X(</a:t>
            </a:r>
            <a:r>
              <a:rPr kumimoji="1" lang="en-US" altLang="zh-CN" sz="2400" b="0" dirty="0" err="1">
                <a:solidFill>
                  <a:srgbClr val="FF0000"/>
                </a:solidFill>
                <a:cs typeface="Arial" panose="020B0604020202020204" pitchFamily="34" charset="0"/>
                <a:sym typeface="Wingdings" panose="05000000000000000000" pitchFamily="2" charset="2"/>
              </a:rPr>
              <a:t>i</a:t>
            </a:r>
            <a:r>
              <a:rPr kumimoji="1" lang="en-US" altLang="zh-CN" sz="2400" b="0" dirty="0">
                <a:solidFill>
                  <a:srgbClr val="FF0000"/>
                </a:solidFill>
                <a:cs typeface="Arial" panose="020B0604020202020204" pitchFamily="34" charset="0"/>
                <a:sym typeface="Wingdings" panose="05000000000000000000" pitchFamily="2" charset="2"/>
              </a:rPr>
              <a:t>)=X(k) or ABS(X(</a:t>
            </a:r>
            <a:r>
              <a:rPr kumimoji="1" lang="en-US" altLang="zh-CN" sz="2400" b="0" dirty="0" err="1">
                <a:solidFill>
                  <a:srgbClr val="FF0000"/>
                </a:solidFill>
                <a:cs typeface="Arial" panose="020B0604020202020204" pitchFamily="34" charset="0"/>
                <a:sym typeface="Wingdings" panose="05000000000000000000" pitchFamily="2" charset="2"/>
              </a:rPr>
              <a:t>i</a:t>
            </a:r>
            <a:r>
              <a:rPr kumimoji="1" lang="en-US" altLang="zh-CN" sz="2400" b="0" dirty="0">
                <a:solidFill>
                  <a:srgbClr val="FF0000"/>
                </a:solidFill>
                <a:cs typeface="Arial" panose="020B0604020202020204" pitchFamily="34" charset="0"/>
                <a:sym typeface="Wingdings" panose="05000000000000000000" pitchFamily="2" charset="2"/>
              </a:rPr>
              <a:t>)-X(k))=ABS(</a:t>
            </a:r>
            <a:r>
              <a:rPr kumimoji="1" lang="en-US" altLang="zh-CN" sz="2400" b="0" dirty="0" err="1">
                <a:solidFill>
                  <a:srgbClr val="FF0000"/>
                </a:solidFill>
                <a:cs typeface="Arial" panose="020B0604020202020204" pitchFamily="34" charset="0"/>
                <a:sym typeface="Wingdings" panose="05000000000000000000" pitchFamily="2" charset="2"/>
              </a:rPr>
              <a:t>i</a:t>
            </a:r>
            <a:r>
              <a:rPr kumimoji="1" lang="en-US" altLang="zh-CN" sz="2400" b="0" dirty="0">
                <a:solidFill>
                  <a:srgbClr val="FF0000"/>
                </a:solidFill>
                <a:cs typeface="Arial" panose="020B0604020202020204" pitchFamily="34" charset="0"/>
                <a:sym typeface="Wingdings" panose="05000000000000000000" pitchFamily="2" charset="2"/>
              </a:rPr>
              <a:t>-k))</a:t>
            </a:r>
            <a:endParaRPr kumimoji="1" lang="en-US" altLang="zh-CN" sz="2400" b="0" dirty="0">
              <a:solidFill>
                <a:srgbClr val="FF0000"/>
              </a:solidFill>
              <a:cs typeface="Arial" panose="020B0604020202020204" pitchFamily="34" charset="0"/>
              <a:sym typeface="Wingdings" panose="05000000000000000000" pitchFamily="2" charset="2"/>
            </a:endParaRPr>
          </a:p>
          <a:p>
            <a:pPr eaLnBrk="1" hangingPunct="1">
              <a:spcBef>
                <a:spcPts val="0"/>
              </a:spcBef>
              <a:buClr>
                <a:schemeClr val="accent1"/>
              </a:buClr>
              <a:buSzPct val="80000"/>
              <a:buFont typeface="Wingdings" panose="05000000000000000000" pitchFamily="2" charset="2"/>
              <a:buNone/>
            </a:pPr>
            <a:r>
              <a:rPr kumimoji="1" lang="en-US" altLang="zh-CN" sz="2400" b="0" dirty="0">
                <a:solidFill>
                  <a:srgbClr val="0000FF"/>
                </a:solidFill>
                <a:cs typeface="Arial" panose="020B0604020202020204" pitchFamily="34" charset="0"/>
                <a:sym typeface="Wingdings" panose="05000000000000000000" pitchFamily="2" charset="2"/>
              </a:rPr>
              <a:t>       </a:t>
            </a:r>
            <a:r>
              <a:rPr kumimoji="1" lang="en-US" altLang="zh-CN" sz="2400" b="0" dirty="0">
                <a:cs typeface="Arial" panose="020B0604020202020204" pitchFamily="34" charset="0"/>
                <a:sym typeface="Wingdings" panose="05000000000000000000" pitchFamily="2" charset="2"/>
              </a:rPr>
              <a:t>then  return </a:t>
            </a:r>
            <a:r>
              <a:rPr kumimoji="1" lang="en-US" altLang="zh-CN" sz="2400" b="0" dirty="0">
                <a:solidFill>
                  <a:srgbClr val="FF0000"/>
                </a:solidFill>
                <a:cs typeface="Arial" panose="020B0604020202020204" pitchFamily="34" charset="0"/>
                <a:sym typeface="Wingdings" panose="05000000000000000000" pitchFamily="2" charset="2"/>
              </a:rPr>
              <a:t>false</a:t>
            </a:r>
            <a:endParaRPr kumimoji="1" lang="en-US" altLang="zh-CN" sz="2400" b="0" dirty="0">
              <a:solidFill>
                <a:srgbClr val="FF0000"/>
              </a:solidFill>
              <a:cs typeface="Arial" panose="020B0604020202020204" pitchFamily="34" charset="0"/>
              <a:sym typeface="Wingdings" panose="05000000000000000000" pitchFamily="2" charset="2"/>
            </a:endParaRPr>
          </a:p>
          <a:p>
            <a:pPr eaLnBrk="1" hangingPunct="1">
              <a:spcBef>
                <a:spcPts val="0"/>
              </a:spcBef>
              <a:buClr>
                <a:schemeClr val="accent1"/>
              </a:buClr>
              <a:buSzPct val="80000"/>
              <a:buFont typeface="Wingdings" panose="05000000000000000000" pitchFamily="2" charset="2"/>
              <a:buNone/>
            </a:pPr>
            <a:r>
              <a:rPr kumimoji="1" lang="en-US" altLang="zh-CN" sz="2400" b="0" dirty="0">
                <a:cs typeface="Arial" panose="020B0604020202020204" pitchFamily="34" charset="0"/>
                <a:sym typeface="Wingdings" panose="05000000000000000000" pitchFamily="2" charset="2"/>
              </a:rPr>
              <a:t>   endif</a:t>
            </a:r>
            <a:endParaRPr kumimoji="1" lang="en-US" altLang="zh-CN" sz="2400" b="0" dirty="0">
              <a:cs typeface="Arial" panose="020B0604020202020204" pitchFamily="34" charset="0"/>
              <a:sym typeface="Wingdings" panose="05000000000000000000" pitchFamily="2" charset="2"/>
            </a:endParaRPr>
          </a:p>
          <a:p>
            <a:pPr eaLnBrk="1" hangingPunct="1">
              <a:spcBef>
                <a:spcPts val="0"/>
              </a:spcBef>
              <a:buClr>
                <a:schemeClr val="accent1"/>
              </a:buClr>
              <a:buSzPct val="80000"/>
              <a:buFont typeface="Wingdings" panose="05000000000000000000" pitchFamily="2" charset="2"/>
              <a:buNone/>
            </a:pPr>
            <a:r>
              <a:rPr kumimoji="1" lang="en-US" altLang="zh-CN" sz="2400" b="0" dirty="0">
                <a:cs typeface="Arial" panose="020B0604020202020204" pitchFamily="34" charset="0"/>
                <a:sym typeface="Wingdings" panose="05000000000000000000" pitchFamily="2" charset="2"/>
              </a:rPr>
              <a:t>   </a:t>
            </a:r>
            <a:r>
              <a:rPr kumimoji="1" lang="en-US" altLang="zh-CN" sz="2400" b="0" dirty="0" err="1">
                <a:cs typeface="Arial" panose="020B0604020202020204" pitchFamily="34" charset="0"/>
                <a:sym typeface="Wingdings" panose="05000000000000000000" pitchFamily="2" charset="2"/>
              </a:rPr>
              <a:t>i</a:t>
            </a:r>
            <a:r>
              <a:rPr kumimoji="1" lang="en-US" altLang="zh-CN" sz="2400" b="0" dirty="0">
                <a:cs typeface="Arial" panose="020B0604020202020204" pitchFamily="34" charset="0"/>
                <a:sym typeface="Wingdings" panose="05000000000000000000" pitchFamily="2" charset="2"/>
              </a:rPr>
              <a:t> ← i+1</a:t>
            </a:r>
            <a:endParaRPr kumimoji="1" lang="en-US" altLang="zh-CN" sz="2400" b="0" dirty="0">
              <a:cs typeface="Arial" panose="020B0604020202020204" pitchFamily="34" charset="0"/>
              <a:sym typeface="Wingdings" panose="05000000000000000000" pitchFamily="2" charset="2"/>
            </a:endParaRPr>
          </a:p>
          <a:p>
            <a:pPr eaLnBrk="1" hangingPunct="1">
              <a:spcBef>
                <a:spcPts val="0"/>
              </a:spcBef>
              <a:buClr>
                <a:schemeClr val="accent1"/>
              </a:buClr>
              <a:buSzPct val="80000"/>
              <a:buFont typeface="Wingdings" panose="05000000000000000000" pitchFamily="2" charset="2"/>
              <a:buNone/>
            </a:pPr>
            <a:r>
              <a:rPr kumimoji="1" lang="en-US" altLang="zh-CN" sz="2400" b="0" dirty="0">
                <a:cs typeface="Arial" panose="020B0604020202020204" pitchFamily="34" charset="0"/>
                <a:sym typeface="Wingdings" panose="05000000000000000000" pitchFamily="2" charset="2"/>
              </a:rPr>
              <a:t>repeat   </a:t>
            </a:r>
            <a:endParaRPr kumimoji="1" lang="en-US" altLang="zh-CN" sz="2400" b="0" dirty="0">
              <a:cs typeface="Arial" panose="020B0604020202020204" pitchFamily="34" charset="0"/>
              <a:sym typeface="Wingdings" panose="05000000000000000000" pitchFamily="2" charset="2"/>
            </a:endParaRPr>
          </a:p>
          <a:p>
            <a:pPr eaLnBrk="1" hangingPunct="1">
              <a:spcBef>
                <a:spcPts val="0"/>
              </a:spcBef>
              <a:buClr>
                <a:schemeClr val="accent1"/>
              </a:buClr>
              <a:buSzPct val="80000"/>
              <a:buFont typeface="Wingdings" panose="05000000000000000000" pitchFamily="2" charset="2"/>
              <a:buNone/>
            </a:pPr>
            <a:r>
              <a:rPr kumimoji="1" lang="en-US" altLang="zh-CN" sz="2400" b="0" dirty="0">
                <a:cs typeface="Arial" panose="020B0604020202020204" pitchFamily="34" charset="0"/>
                <a:sym typeface="Wingdings" panose="05000000000000000000" pitchFamily="2" charset="2"/>
              </a:rPr>
              <a:t>return </a:t>
            </a:r>
            <a:r>
              <a:rPr kumimoji="1" lang="en-US" altLang="zh-CN" sz="2400" b="0" dirty="0">
                <a:solidFill>
                  <a:srgbClr val="FF0000"/>
                </a:solidFill>
                <a:cs typeface="Arial" panose="020B0604020202020204" pitchFamily="34" charset="0"/>
                <a:sym typeface="Wingdings" panose="05000000000000000000" pitchFamily="2" charset="2"/>
              </a:rPr>
              <a:t>true</a:t>
            </a:r>
            <a:endParaRPr kumimoji="1" lang="en-US" altLang="zh-CN" sz="2400" b="0" dirty="0">
              <a:solidFill>
                <a:srgbClr val="FF0000"/>
              </a:solidFill>
              <a:cs typeface="Arial" panose="020B0604020202020204" pitchFamily="34" charset="0"/>
              <a:sym typeface="Wingdings" panose="05000000000000000000" pitchFamily="2" charset="2"/>
            </a:endParaRPr>
          </a:p>
          <a:p>
            <a:pPr eaLnBrk="1" hangingPunct="1">
              <a:spcBef>
                <a:spcPts val="0"/>
              </a:spcBef>
              <a:buClr>
                <a:schemeClr val="accent1"/>
              </a:buClr>
              <a:buSzPct val="80000"/>
              <a:buFont typeface="Wingdings" panose="05000000000000000000" pitchFamily="2" charset="2"/>
              <a:buNone/>
            </a:pPr>
            <a:r>
              <a:rPr kumimoji="1" lang="en-US" altLang="zh-CN" sz="2400" b="0" dirty="0">
                <a:cs typeface="Arial" panose="020B0604020202020204" pitchFamily="34" charset="0"/>
                <a:sym typeface="Wingdings" panose="05000000000000000000" pitchFamily="2" charset="2"/>
              </a:rPr>
              <a:t>end  PLACE</a:t>
            </a:r>
            <a:endParaRPr kumimoji="1" lang="en-US" altLang="zh-CN" sz="2400" b="0" dirty="0">
              <a:cs typeface="Arial" panose="020B0604020202020204" pitchFamily="34" charset="0"/>
              <a:sym typeface="Wingdings" panose="05000000000000000000" pitchFamily="2" charset="2"/>
            </a:endParaRPr>
          </a:p>
        </p:txBody>
      </p:sp>
      <p:sp>
        <p:nvSpPr>
          <p:cNvPr id="6" name="灯片编号占位符 3"/>
          <p:cNvSpPr>
            <a:spLocks noGrp="1"/>
          </p:cNvSpPr>
          <p:nvPr>
            <p:ph type="sldNum" sz="quarter" idx="12"/>
          </p:nvPr>
        </p:nvSpPr>
        <p:spPr>
          <a:xfrm>
            <a:off x="8610600" y="6356350"/>
            <a:ext cx="2743200" cy="365125"/>
          </a:xfrm>
        </p:spPr>
        <p:txBody>
          <a:bodyPr/>
          <a:lstStyle/>
          <a:p>
            <a:pPr>
              <a:defRPr/>
            </a:pPr>
            <a:fld id="{D04713B0-7EE7-420A-BB22-6F99F562E080}" type="slidenum">
              <a:rPr lang="en-US" altLang="zh-CN" smtClean="0"/>
            </a:fld>
            <a:endParaRPr lang="en-US" altLang="zh-CN"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81458" y="346071"/>
            <a:ext cx="11480636" cy="762000"/>
          </a:xfrm>
        </p:spPr>
        <p:txBody>
          <a:bodyPr>
            <a:noAutofit/>
          </a:bodyPr>
          <a:lstStyle/>
          <a:p>
            <a:pPr eaLnBrk="1" hangingPunct="1"/>
            <a:r>
              <a:rPr lang="zh-CN" altLang="en-US" dirty="0" smtClean="0"/>
              <a:t>算法</a:t>
            </a:r>
            <a:r>
              <a:rPr lang="en-US" altLang="zh-CN" dirty="0" smtClean="0"/>
              <a:t>7.5  </a:t>
            </a:r>
            <a:r>
              <a:rPr kumimoji="1" lang="en-US" altLang="zh-CN" dirty="0"/>
              <a:t>n-</a:t>
            </a:r>
            <a:r>
              <a:rPr kumimoji="1" lang="zh-CN" altLang="en-US" dirty="0"/>
              <a:t>皇后问题的回溯算法描述</a:t>
            </a:r>
            <a:endParaRPr kumimoji="1" lang="zh-CN" altLang="en-US" dirty="0"/>
          </a:p>
        </p:txBody>
      </p:sp>
      <p:sp>
        <p:nvSpPr>
          <p:cNvPr id="43011" name="Text Box 4"/>
          <p:cNvSpPr txBox="1">
            <a:spLocks noChangeArrowheads="1"/>
          </p:cNvSpPr>
          <p:nvPr/>
        </p:nvSpPr>
        <p:spPr bwMode="auto">
          <a:xfrm>
            <a:off x="767408" y="1412776"/>
            <a:ext cx="10513168" cy="505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15000"/>
              </a:spcBef>
              <a:buClr>
                <a:schemeClr val="accent1"/>
              </a:buClr>
              <a:buSzPct val="80000"/>
              <a:buFont typeface="Wingdings" panose="05000000000000000000" pitchFamily="2" charset="2"/>
              <a:buNone/>
            </a:pPr>
            <a:r>
              <a:rPr kumimoji="1" lang="en-US" altLang="zh-CN" sz="2400" b="0" dirty="0">
                <a:cs typeface="Arial" panose="020B0604020202020204" pitchFamily="34" charset="0"/>
              </a:rPr>
              <a:t>procedure   NQUEENS(n)</a:t>
            </a:r>
            <a:endParaRPr kumimoji="1" lang="en-US" altLang="zh-CN" sz="2400" b="0" dirty="0">
              <a:cs typeface="Arial" panose="020B0604020202020204" pitchFamily="34" charset="0"/>
            </a:endParaRPr>
          </a:p>
          <a:p>
            <a:pPr eaLnBrk="1" hangingPunct="1">
              <a:lnSpc>
                <a:spcPct val="70000"/>
              </a:lnSpc>
              <a:spcBef>
                <a:spcPct val="15000"/>
              </a:spcBef>
              <a:buClr>
                <a:schemeClr val="accent1"/>
              </a:buClr>
              <a:buSzPct val="80000"/>
              <a:buFont typeface="Wingdings" panose="05000000000000000000" pitchFamily="2" charset="2"/>
              <a:buNone/>
            </a:pPr>
            <a:r>
              <a:rPr kumimoji="1" lang="en-US" altLang="zh-CN" sz="2400" b="0" dirty="0" err="1">
                <a:cs typeface="Arial" panose="020B0604020202020204" pitchFamily="34" charset="0"/>
              </a:rPr>
              <a:t>int</a:t>
            </a:r>
            <a:r>
              <a:rPr kumimoji="1" lang="en-US" altLang="zh-CN" sz="2400" b="0" dirty="0">
                <a:cs typeface="Arial" panose="020B0604020202020204" pitchFamily="34" charset="0"/>
              </a:rPr>
              <a:t>   k, n, X(1:n)   </a:t>
            </a:r>
            <a:endParaRPr kumimoji="1" lang="en-US" altLang="zh-CN" sz="2400" b="0" dirty="0">
              <a:cs typeface="Arial" panose="020B0604020202020204" pitchFamily="34" charset="0"/>
            </a:endParaRPr>
          </a:p>
          <a:p>
            <a:pPr eaLnBrk="1" hangingPunct="1">
              <a:lnSpc>
                <a:spcPct val="70000"/>
              </a:lnSpc>
              <a:spcBef>
                <a:spcPct val="15000"/>
              </a:spcBef>
              <a:buClr>
                <a:schemeClr val="accent1"/>
              </a:buClr>
              <a:buSzPct val="80000"/>
              <a:buFont typeface="Wingdings" panose="05000000000000000000" pitchFamily="2" charset="2"/>
              <a:buNone/>
            </a:pPr>
            <a:r>
              <a:rPr kumimoji="1" lang="en-US" altLang="zh-CN" sz="2400" b="0" dirty="0">
                <a:cs typeface="Arial" panose="020B0604020202020204" pitchFamily="34" charset="0"/>
              </a:rPr>
              <a:t>X(1) </a:t>
            </a:r>
            <a:r>
              <a:rPr kumimoji="1" lang="en-US" altLang="zh-CN" sz="2400" b="0" dirty="0">
                <a:cs typeface="Arial" panose="020B0604020202020204" pitchFamily="34" charset="0"/>
                <a:sym typeface="Wingdings" panose="05000000000000000000" pitchFamily="2" charset="2"/>
              </a:rPr>
              <a:t>←</a:t>
            </a:r>
            <a:r>
              <a:rPr kumimoji="1" lang="en-US" altLang="zh-CN" sz="2400" b="0" dirty="0">
                <a:cs typeface="Arial" panose="020B0604020202020204" pitchFamily="34" charset="0"/>
              </a:rPr>
              <a:t> </a:t>
            </a:r>
            <a:r>
              <a:rPr kumimoji="1" lang="en-US" altLang="zh-CN" sz="2400" b="0" dirty="0">
                <a:cs typeface="Arial" panose="020B0604020202020204" pitchFamily="34" charset="0"/>
                <a:sym typeface="Wingdings" panose="05000000000000000000" pitchFamily="2" charset="2"/>
              </a:rPr>
              <a:t>0 ; k ← 1        </a:t>
            </a:r>
            <a:endParaRPr kumimoji="1" lang="en-US" altLang="zh-CN" sz="2400" b="0" dirty="0">
              <a:solidFill>
                <a:srgbClr val="FF0000"/>
              </a:solidFill>
              <a:cs typeface="Arial" panose="020B0604020202020204" pitchFamily="34" charset="0"/>
              <a:sym typeface="Wingdings" panose="05000000000000000000" pitchFamily="2" charset="2"/>
            </a:endParaRPr>
          </a:p>
          <a:p>
            <a:pPr eaLnBrk="1" hangingPunct="1">
              <a:lnSpc>
                <a:spcPct val="70000"/>
              </a:lnSpc>
              <a:spcBef>
                <a:spcPct val="15000"/>
              </a:spcBef>
              <a:buClr>
                <a:schemeClr val="accent1"/>
              </a:buClr>
              <a:buSzPct val="80000"/>
              <a:buFont typeface="Wingdings" panose="05000000000000000000" pitchFamily="2" charset="2"/>
              <a:buNone/>
            </a:pPr>
            <a:r>
              <a:rPr kumimoji="1" lang="en-US" altLang="zh-CN" sz="2400" b="0" dirty="0">
                <a:cs typeface="Arial" panose="020B0604020202020204" pitchFamily="34" charset="0"/>
                <a:sym typeface="Wingdings" panose="05000000000000000000" pitchFamily="2" charset="2"/>
              </a:rPr>
              <a:t>while (k&gt;0) do         </a:t>
            </a:r>
            <a:endParaRPr kumimoji="1" lang="en-US" altLang="zh-CN" sz="2400" b="0" dirty="0">
              <a:solidFill>
                <a:srgbClr val="FF0000"/>
              </a:solidFill>
              <a:cs typeface="Arial" panose="020B0604020202020204" pitchFamily="34" charset="0"/>
              <a:sym typeface="Wingdings" panose="05000000000000000000" pitchFamily="2" charset="2"/>
            </a:endParaRPr>
          </a:p>
          <a:p>
            <a:pPr eaLnBrk="1" hangingPunct="1">
              <a:lnSpc>
                <a:spcPct val="70000"/>
              </a:lnSpc>
              <a:spcBef>
                <a:spcPct val="15000"/>
              </a:spcBef>
              <a:buClr>
                <a:schemeClr val="accent1"/>
              </a:buClr>
              <a:buSzPct val="80000"/>
              <a:buFont typeface="Wingdings" panose="05000000000000000000" pitchFamily="2" charset="2"/>
              <a:buNone/>
            </a:pPr>
            <a:r>
              <a:rPr kumimoji="1" lang="en-US" altLang="zh-CN" sz="2400" b="0" dirty="0">
                <a:cs typeface="Arial" panose="020B0604020202020204" pitchFamily="34" charset="0"/>
                <a:sym typeface="Wingdings" panose="05000000000000000000" pitchFamily="2" charset="2"/>
              </a:rPr>
              <a:t>      X(k) ← X(k)+1</a:t>
            </a:r>
            <a:endParaRPr kumimoji="1" lang="en-US" altLang="zh-CN" sz="2400" b="0" dirty="0">
              <a:solidFill>
                <a:srgbClr val="FF0000"/>
              </a:solidFill>
              <a:cs typeface="Arial" panose="020B0604020202020204" pitchFamily="34" charset="0"/>
              <a:sym typeface="Wingdings" panose="05000000000000000000" pitchFamily="2" charset="2"/>
            </a:endParaRPr>
          </a:p>
          <a:p>
            <a:pPr eaLnBrk="1" hangingPunct="1">
              <a:lnSpc>
                <a:spcPct val="70000"/>
              </a:lnSpc>
              <a:spcBef>
                <a:spcPct val="15000"/>
              </a:spcBef>
              <a:buClr>
                <a:schemeClr val="accent1"/>
              </a:buClr>
              <a:buSzPct val="80000"/>
              <a:buFont typeface="Wingdings" panose="05000000000000000000" pitchFamily="2" charset="2"/>
              <a:buNone/>
            </a:pPr>
            <a:r>
              <a:rPr kumimoji="1" lang="en-US" altLang="zh-CN" sz="2400" b="0" dirty="0">
                <a:cs typeface="Arial" panose="020B0604020202020204" pitchFamily="34" charset="0"/>
                <a:sym typeface="Wingdings" panose="05000000000000000000" pitchFamily="2" charset="2"/>
              </a:rPr>
              <a:t>      while ( </a:t>
            </a:r>
            <a:r>
              <a:rPr kumimoji="1" lang="en-US" altLang="zh-CN" sz="2400" b="0" dirty="0">
                <a:solidFill>
                  <a:srgbClr val="FF0000"/>
                </a:solidFill>
                <a:cs typeface="Arial" panose="020B0604020202020204" pitchFamily="34" charset="0"/>
                <a:sym typeface="Wingdings" panose="05000000000000000000" pitchFamily="2" charset="2"/>
              </a:rPr>
              <a:t>X(k) ≤</a:t>
            </a:r>
            <a:r>
              <a:rPr kumimoji="1" lang="en-US" altLang="zh-CN" sz="2400" b="0" dirty="0">
                <a:cs typeface="Arial" panose="020B0604020202020204" pitchFamily="34" charset="0"/>
                <a:sym typeface="Wingdings" panose="05000000000000000000" pitchFamily="2" charset="2"/>
              </a:rPr>
              <a:t> </a:t>
            </a:r>
            <a:r>
              <a:rPr kumimoji="1" lang="en-US" altLang="zh-CN" sz="2400" b="0" dirty="0">
                <a:solidFill>
                  <a:srgbClr val="FF0000"/>
                </a:solidFill>
                <a:cs typeface="Arial" panose="020B0604020202020204" pitchFamily="34" charset="0"/>
                <a:sym typeface="Wingdings" panose="05000000000000000000" pitchFamily="2" charset="2"/>
              </a:rPr>
              <a:t>n</a:t>
            </a:r>
            <a:r>
              <a:rPr kumimoji="1" lang="en-US" altLang="zh-CN" sz="2400" b="0" dirty="0">
                <a:solidFill>
                  <a:srgbClr val="6600FF"/>
                </a:solidFill>
                <a:cs typeface="Arial" panose="020B0604020202020204" pitchFamily="34" charset="0"/>
                <a:sym typeface="Wingdings" panose="05000000000000000000" pitchFamily="2" charset="2"/>
              </a:rPr>
              <a:t>  </a:t>
            </a:r>
            <a:r>
              <a:rPr kumimoji="1" lang="en-US" altLang="zh-CN" sz="2400" b="0" dirty="0">
                <a:cs typeface="Arial" panose="020B0604020202020204" pitchFamily="34" charset="0"/>
                <a:sym typeface="Wingdings" panose="05000000000000000000" pitchFamily="2" charset="2"/>
              </a:rPr>
              <a:t>and</a:t>
            </a:r>
            <a:r>
              <a:rPr kumimoji="1" lang="en-US" altLang="zh-CN" sz="2400" b="0" dirty="0">
                <a:solidFill>
                  <a:srgbClr val="6600FF"/>
                </a:solidFill>
                <a:cs typeface="Arial" panose="020B0604020202020204" pitchFamily="34" charset="0"/>
                <a:sym typeface="Wingdings" panose="05000000000000000000" pitchFamily="2" charset="2"/>
              </a:rPr>
              <a:t>  </a:t>
            </a:r>
            <a:r>
              <a:rPr kumimoji="1" lang="en-US" altLang="zh-CN" sz="2400" b="0" dirty="0">
                <a:solidFill>
                  <a:srgbClr val="FF0000"/>
                </a:solidFill>
                <a:cs typeface="Arial" panose="020B0604020202020204" pitchFamily="34" charset="0"/>
                <a:sym typeface="Wingdings" panose="05000000000000000000" pitchFamily="2" charset="2"/>
              </a:rPr>
              <a:t>not  PLACE(k)</a:t>
            </a:r>
            <a:r>
              <a:rPr kumimoji="1" lang="en-US" altLang="zh-CN" sz="2400" b="0" dirty="0">
                <a:solidFill>
                  <a:srgbClr val="6600FF"/>
                </a:solidFill>
                <a:cs typeface="Arial" panose="020B0604020202020204" pitchFamily="34" charset="0"/>
                <a:sym typeface="Wingdings" panose="05000000000000000000" pitchFamily="2" charset="2"/>
              </a:rPr>
              <a:t> </a:t>
            </a:r>
            <a:r>
              <a:rPr kumimoji="1" lang="en-US" altLang="zh-CN" sz="2400" b="0" dirty="0">
                <a:cs typeface="Arial" panose="020B0604020202020204" pitchFamily="34" charset="0"/>
                <a:sym typeface="Wingdings" panose="05000000000000000000" pitchFamily="2" charset="2"/>
              </a:rPr>
              <a:t>)  do </a:t>
            </a:r>
            <a:endParaRPr kumimoji="1" lang="en-US" altLang="zh-CN" sz="2400" b="0" dirty="0">
              <a:cs typeface="Arial" panose="020B0604020202020204" pitchFamily="34" charset="0"/>
              <a:sym typeface="Wingdings" panose="05000000000000000000" pitchFamily="2" charset="2"/>
            </a:endParaRPr>
          </a:p>
          <a:p>
            <a:pPr>
              <a:lnSpc>
                <a:spcPct val="70000"/>
              </a:lnSpc>
              <a:spcBef>
                <a:spcPct val="15000"/>
              </a:spcBef>
              <a:buClr>
                <a:schemeClr val="accent1"/>
              </a:buClr>
              <a:buSzPct val="80000"/>
              <a:buNone/>
            </a:pPr>
            <a:r>
              <a:rPr kumimoji="1" lang="en-US" altLang="zh-CN" sz="2400" b="0" dirty="0">
                <a:cs typeface="Arial" panose="020B0604020202020204" pitchFamily="34" charset="0"/>
                <a:sym typeface="Wingdings" panose="05000000000000000000" pitchFamily="2" charset="2"/>
              </a:rPr>
              <a:t>            X(k) ← X(k)+1</a:t>
            </a:r>
            <a:r>
              <a:rPr kumimoji="1" lang="zh-CN" altLang="en-US" sz="2400" b="0" dirty="0">
                <a:cs typeface="Arial" panose="020B0604020202020204" pitchFamily="34" charset="0"/>
                <a:sym typeface="Wingdings" panose="05000000000000000000" pitchFamily="2" charset="2"/>
              </a:rPr>
              <a:t>；</a:t>
            </a:r>
            <a:r>
              <a:rPr kumimoji="1" lang="en-US" altLang="zh-CN" sz="2400" b="0" dirty="0">
                <a:cs typeface="Arial" panose="020B0604020202020204" pitchFamily="34" charset="0"/>
                <a:sym typeface="Wingdings" panose="05000000000000000000" pitchFamily="2" charset="2"/>
              </a:rPr>
              <a:t>repeat </a:t>
            </a:r>
            <a:r>
              <a:rPr kumimoji="1" lang="en-US" altLang="zh-CN" sz="2400" b="0" dirty="0">
                <a:ea typeface="幼圆" panose="02010509060101010101" pitchFamily="49" charset="-122"/>
                <a:cs typeface="Arial" panose="020B0604020202020204" pitchFamily="34" charset="0"/>
                <a:sym typeface="Wingdings" panose="05000000000000000000" pitchFamily="2" charset="2"/>
              </a:rPr>
              <a:t>//</a:t>
            </a:r>
            <a:r>
              <a:rPr kumimoji="1" lang="zh-CN" altLang="en-US" sz="2400" b="0" dirty="0">
                <a:ea typeface="幼圆" panose="02010509060101010101" pitchFamily="49" charset="-122"/>
                <a:cs typeface="Arial" panose="020B0604020202020204" pitchFamily="34" charset="0"/>
                <a:sym typeface="Wingdings" panose="05000000000000000000" pitchFamily="2" charset="2"/>
              </a:rPr>
              <a:t>当前列</a:t>
            </a:r>
            <a:r>
              <a:rPr kumimoji="1" lang="en-US" altLang="zh-CN" sz="2400" b="0" dirty="0">
                <a:ea typeface="幼圆" panose="02010509060101010101" pitchFamily="49" charset="-122"/>
                <a:cs typeface="Arial" panose="020B0604020202020204" pitchFamily="34" charset="0"/>
                <a:sym typeface="Wingdings" panose="05000000000000000000" pitchFamily="2" charset="2"/>
              </a:rPr>
              <a:t>X(k)</a:t>
            </a:r>
            <a:r>
              <a:rPr kumimoji="1" lang="zh-CN" altLang="en-US" sz="2400" b="0" dirty="0">
                <a:ea typeface="幼圆" panose="02010509060101010101" pitchFamily="49" charset="-122"/>
                <a:cs typeface="Arial" panose="020B0604020202020204" pitchFamily="34" charset="0"/>
                <a:sym typeface="Wingdings" panose="05000000000000000000" pitchFamily="2" charset="2"/>
              </a:rPr>
              <a:t>不能放皇后</a:t>
            </a:r>
            <a:r>
              <a:rPr kumimoji="1" lang="en-US" altLang="zh-CN" sz="2400" b="0" dirty="0">
                <a:ea typeface="幼圆" panose="02010509060101010101" pitchFamily="49" charset="-122"/>
                <a:cs typeface="Arial" panose="020B0604020202020204" pitchFamily="34" charset="0"/>
                <a:sym typeface="Wingdings" panose="05000000000000000000" pitchFamily="2" charset="2"/>
              </a:rPr>
              <a:t>k</a:t>
            </a:r>
            <a:r>
              <a:rPr kumimoji="1" lang="zh-CN" altLang="en-US" sz="2400" b="0" dirty="0">
                <a:ea typeface="幼圆" panose="02010509060101010101" pitchFamily="49" charset="-122"/>
                <a:cs typeface="Arial" panose="020B0604020202020204" pitchFamily="34" charset="0"/>
                <a:sym typeface="Wingdings" panose="05000000000000000000" pitchFamily="2" charset="2"/>
              </a:rPr>
              <a:t>时，放到下一列</a:t>
            </a:r>
            <a:endParaRPr kumimoji="1" lang="en-US" altLang="zh-CN" sz="2400" b="0" dirty="0">
              <a:ea typeface="幼圆" panose="02010509060101010101" pitchFamily="49" charset="-122"/>
              <a:cs typeface="Arial" panose="020B0604020202020204" pitchFamily="34" charset="0"/>
              <a:sym typeface="Wingdings" panose="05000000000000000000" pitchFamily="2" charset="2"/>
            </a:endParaRPr>
          </a:p>
          <a:p>
            <a:pPr eaLnBrk="1" hangingPunct="1">
              <a:lnSpc>
                <a:spcPct val="70000"/>
              </a:lnSpc>
              <a:spcBef>
                <a:spcPct val="15000"/>
              </a:spcBef>
              <a:buClr>
                <a:schemeClr val="accent1"/>
              </a:buClr>
              <a:buSzPct val="80000"/>
              <a:buFont typeface="Wingdings" panose="05000000000000000000" pitchFamily="2" charset="2"/>
              <a:buNone/>
            </a:pPr>
            <a:r>
              <a:rPr kumimoji="1" lang="en-US" altLang="zh-CN" sz="2400" b="0" dirty="0">
                <a:cs typeface="Arial" panose="020B0604020202020204" pitchFamily="34" charset="0"/>
                <a:sym typeface="Wingdings" panose="05000000000000000000" pitchFamily="2" charset="2"/>
              </a:rPr>
              <a:t>      if(</a:t>
            </a:r>
            <a:r>
              <a:rPr kumimoji="1" lang="en-US" altLang="zh-CN" sz="2400" b="0" dirty="0">
                <a:solidFill>
                  <a:srgbClr val="FF0000"/>
                </a:solidFill>
                <a:cs typeface="Arial" panose="020B0604020202020204" pitchFamily="34" charset="0"/>
                <a:sym typeface="Wingdings" panose="05000000000000000000" pitchFamily="2" charset="2"/>
              </a:rPr>
              <a:t>X(k)≤n</a:t>
            </a:r>
            <a:r>
              <a:rPr kumimoji="1" lang="en-US" altLang="zh-CN" sz="2400" b="0" dirty="0">
                <a:cs typeface="Arial" panose="020B0604020202020204" pitchFamily="34" charset="0"/>
                <a:sym typeface="Wingdings" panose="05000000000000000000" pitchFamily="2" charset="2"/>
              </a:rPr>
              <a:t>)  </a:t>
            </a:r>
            <a:endParaRPr kumimoji="1" lang="en-US" altLang="zh-CN" sz="2400" b="0" dirty="0">
              <a:cs typeface="Arial" panose="020B0604020202020204" pitchFamily="34" charset="0"/>
              <a:sym typeface="Wingdings" panose="05000000000000000000" pitchFamily="2" charset="2"/>
            </a:endParaRPr>
          </a:p>
          <a:p>
            <a:pPr eaLnBrk="1" hangingPunct="1">
              <a:lnSpc>
                <a:spcPct val="70000"/>
              </a:lnSpc>
              <a:spcBef>
                <a:spcPct val="15000"/>
              </a:spcBef>
              <a:buClr>
                <a:schemeClr val="accent1"/>
              </a:buClr>
              <a:buSzPct val="80000"/>
              <a:buFont typeface="Wingdings" panose="05000000000000000000" pitchFamily="2" charset="2"/>
              <a:buNone/>
            </a:pPr>
            <a:r>
              <a:rPr kumimoji="1" lang="en-US" altLang="zh-CN" sz="2400" b="0" dirty="0">
                <a:cs typeface="Arial" panose="020B0604020202020204" pitchFamily="34" charset="0"/>
                <a:sym typeface="Wingdings" panose="05000000000000000000" pitchFamily="2" charset="2"/>
              </a:rPr>
              <a:t>            then  if(k=n)  </a:t>
            </a:r>
            <a:endParaRPr kumimoji="1" lang="en-US" altLang="zh-CN" sz="2400" b="0" dirty="0">
              <a:cs typeface="Arial" panose="020B0604020202020204" pitchFamily="34" charset="0"/>
              <a:sym typeface="Wingdings" panose="05000000000000000000" pitchFamily="2" charset="2"/>
            </a:endParaRPr>
          </a:p>
          <a:p>
            <a:pPr eaLnBrk="1" hangingPunct="1">
              <a:lnSpc>
                <a:spcPct val="70000"/>
              </a:lnSpc>
              <a:spcBef>
                <a:spcPct val="15000"/>
              </a:spcBef>
              <a:buClr>
                <a:schemeClr val="accent1"/>
              </a:buClr>
              <a:buSzPct val="80000"/>
              <a:buFont typeface="Wingdings" panose="05000000000000000000" pitchFamily="2" charset="2"/>
              <a:buNone/>
            </a:pPr>
            <a:r>
              <a:rPr kumimoji="1" lang="en-US" altLang="zh-CN" sz="2400" b="0" dirty="0">
                <a:cs typeface="Arial" panose="020B0604020202020204" pitchFamily="34" charset="0"/>
                <a:sym typeface="Wingdings" panose="05000000000000000000" pitchFamily="2" charset="2"/>
              </a:rPr>
              <a:t>                          then  print (X)</a:t>
            </a:r>
            <a:endParaRPr kumimoji="1" lang="en-US" altLang="zh-CN" sz="2400" b="0" dirty="0">
              <a:cs typeface="Arial" panose="020B0604020202020204" pitchFamily="34" charset="0"/>
              <a:sym typeface="Wingdings" panose="05000000000000000000" pitchFamily="2" charset="2"/>
            </a:endParaRPr>
          </a:p>
          <a:p>
            <a:pPr>
              <a:lnSpc>
                <a:spcPct val="70000"/>
              </a:lnSpc>
              <a:spcBef>
                <a:spcPct val="15000"/>
              </a:spcBef>
              <a:buClr>
                <a:schemeClr val="accent1"/>
              </a:buClr>
              <a:buSzPct val="80000"/>
              <a:buNone/>
            </a:pPr>
            <a:r>
              <a:rPr kumimoji="1" lang="en-US" altLang="zh-CN" sz="2400" b="0" dirty="0">
                <a:cs typeface="Arial" panose="020B0604020202020204" pitchFamily="34" charset="0"/>
                <a:sym typeface="Wingdings" panose="05000000000000000000" pitchFamily="2" charset="2"/>
              </a:rPr>
              <a:t>                          else   k ←k+1;  X(k) ←0 </a:t>
            </a:r>
            <a:r>
              <a:rPr kumimoji="1" lang="en-US" altLang="zh-CN" sz="2400" b="0" dirty="0">
                <a:ea typeface="幼圆" panose="02010509060101010101" pitchFamily="49" charset="-122"/>
                <a:cs typeface="Arial" panose="020B0604020202020204" pitchFamily="34" charset="0"/>
                <a:sym typeface="Wingdings" panose="05000000000000000000" pitchFamily="2" charset="2"/>
              </a:rPr>
              <a:t>//</a:t>
            </a:r>
            <a:r>
              <a:rPr kumimoji="1" lang="zh-CN" altLang="en-US" sz="2400" b="0" dirty="0">
                <a:latin typeface="幼圆" panose="02010509060101010101" pitchFamily="49" charset="-122"/>
                <a:ea typeface="幼圆" panose="02010509060101010101" pitchFamily="49" charset="-122"/>
                <a:sym typeface="Wingdings" panose="05000000000000000000" pitchFamily="2" charset="2"/>
              </a:rPr>
              <a:t>准备求解下一个皇后</a:t>
            </a:r>
            <a:endParaRPr kumimoji="1" lang="en-US" altLang="zh-CN" sz="2400" b="0" dirty="0">
              <a:latin typeface="幼圆" panose="02010509060101010101" pitchFamily="49" charset="-122"/>
              <a:ea typeface="幼圆" panose="02010509060101010101" pitchFamily="49" charset="-122"/>
              <a:cs typeface="Arial" panose="020B0604020202020204" pitchFamily="34" charset="0"/>
              <a:sym typeface="Wingdings" panose="05000000000000000000" pitchFamily="2" charset="2"/>
            </a:endParaRPr>
          </a:p>
          <a:p>
            <a:pPr eaLnBrk="1" hangingPunct="1">
              <a:lnSpc>
                <a:spcPct val="70000"/>
              </a:lnSpc>
              <a:spcBef>
                <a:spcPct val="15000"/>
              </a:spcBef>
              <a:buClr>
                <a:schemeClr val="accent1"/>
              </a:buClr>
              <a:buSzPct val="80000"/>
              <a:buFont typeface="Wingdings" panose="05000000000000000000" pitchFamily="2" charset="2"/>
              <a:buNone/>
            </a:pPr>
            <a:r>
              <a:rPr kumimoji="1" lang="en-US" altLang="zh-CN" sz="2400" b="0" dirty="0">
                <a:cs typeface="Arial" panose="020B0604020202020204" pitchFamily="34" charset="0"/>
                <a:sym typeface="Wingdings" panose="05000000000000000000" pitchFamily="2" charset="2"/>
              </a:rPr>
              <a:t>                      endif</a:t>
            </a:r>
            <a:endParaRPr kumimoji="1" lang="en-US" altLang="zh-CN" sz="2400" b="0" dirty="0">
              <a:cs typeface="Arial" panose="020B0604020202020204" pitchFamily="34" charset="0"/>
              <a:sym typeface="Wingdings" panose="05000000000000000000" pitchFamily="2" charset="2"/>
            </a:endParaRPr>
          </a:p>
          <a:p>
            <a:pPr>
              <a:lnSpc>
                <a:spcPct val="70000"/>
              </a:lnSpc>
              <a:spcBef>
                <a:spcPct val="15000"/>
              </a:spcBef>
              <a:buClr>
                <a:schemeClr val="accent1"/>
              </a:buClr>
              <a:buSzPct val="80000"/>
              <a:buNone/>
            </a:pPr>
            <a:r>
              <a:rPr kumimoji="1" lang="en-US" altLang="zh-CN" sz="2400" b="0" dirty="0">
                <a:cs typeface="Arial" panose="020B0604020202020204" pitchFamily="34" charset="0"/>
              </a:rPr>
              <a:t>            else   </a:t>
            </a:r>
            <a:r>
              <a:rPr kumimoji="1" lang="en-US" altLang="zh-CN" sz="2400" b="0" dirty="0">
                <a:solidFill>
                  <a:srgbClr val="FF0000"/>
                </a:solidFill>
                <a:cs typeface="Arial" panose="020B0604020202020204" pitchFamily="34" charset="0"/>
              </a:rPr>
              <a:t>k</a:t>
            </a:r>
            <a:r>
              <a:rPr kumimoji="1" lang="en-US" altLang="zh-CN" sz="2400" b="0" dirty="0">
                <a:cs typeface="Arial" panose="020B0604020202020204" pitchFamily="34" charset="0"/>
                <a:sym typeface="Wingdings" panose="05000000000000000000" pitchFamily="2" charset="2"/>
              </a:rPr>
              <a:t> ←</a:t>
            </a:r>
            <a:r>
              <a:rPr kumimoji="1" lang="en-US" altLang="zh-CN" sz="2400" b="0" dirty="0">
                <a:solidFill>
                  <a:srgbClr val="FF0000"/>
                </a:solidFill>
                <a:cs typeface="Arial" panose="020B0604020202020204" pitchFamily="34" charset="0"/>
                <a:sym typeface="Wingdings" panose="05000000000000000000" pitchFamily="2" charset="2"/>
              </a:rPr>
              <a:t>k-1</a:t>
            </a:r>
            <a:r>
              <a:rPr kumimoji="1" lang="en-US" altLang="zh-CN" sz="2400" b="0" dirty="0">
                <a:cs typeface="Arial" panose="020B0604020202020204" pitchFamily="34" charset="0"/>
                <a:sym typeface="Wingdings" panose="05000000000000000000" pitchFamily="2" charset="2"/>
              </a:rPr>
              <a:t>; </a:t>
            </a:r>
            <a:r>
              <a:rPr kumimoji="1" lang="en-US" altLang="zh-CN" sz="2400" b="0" dirty="0">
                <a:ea typeface="幼圆" panose="02010509060101010101" pitchFamily="49" charset="-122"/>
                <a:cs typeface="Arial" panose="020B0604020202020204" pitchFamily="34" charset="0"/>
                <a:sym typeface="Wingdings" panose="05000000000000000000" pitchFamily="2" charset="2"/>
              </a:rPr>
              <a:t>//</a:t>
            </a:r>
            <a:r>
              <a:rPr kumimoji="1" lang="zh-CN" altLang="en-US" sz="2400" b="0" dirty="0">
                <a:latin typeface="幼圆" panose="02010509060101010101" pitchFamily="49" charset="-122"/>
                <a:ea typeface="幼圆" panose="02010509060101010101" pitchFamily="49" charset="-122"/>
                <a:sym typeface="Wingdings" panose="05000000000000000000" pitchFamily="2" charset="2"/>
              </a:rPr>
              <a:t>没有合适的位置</a:t>
            </a:r>
            <a:r>
              <a:rPr kumimoji="1" lang="en-US" altLang="zh-CN" sz="2400" b="0" dirty="0">
                <a:latin typeface="幼圆" panose="02010509060101010101" pitchFamily="49" charset="-122"/>
                <a:ea typeface="幼圆" panose="02010509060101010101" pitchFamily="49" charset="-122"/>
                <a:sym typeface="Wingdings" panose="05000000000000000000" pitchFamily="2" charset="2"/>
              </a:rPr>
              <a:t>, </a:t>
            </a:r>
            <a:r>
              <a:rPr kumimoji="1" lang="zh-CN" altLang="en-US" sz="2400" b="0" dirty="0">
                <a:latin typeface="幼圆" panose="02010509060101010101" pitchFamily="49" charset="-122"/>
                <a:ea typeface="幼圆" panose="02010509060101010101" pitchFamily="49" charset="-122"/>
              </a:rPr>
              <a:t>回溯</a:t>
            </a:r>
            <a:endParaRPr kumimoji="1" lang="en-US" altLang="zh-CN" sz="2400" b="0" dirty="0">
              <a:latin typeface="幼圆" panose="02010509060101010101" pitchFamily="49" charset="-122"/>
              <a:ea typeface="幼圆" panose="02010509060101010101" pitchFamily="49" charset="-122"/>
              <a:cs typeface="Arial" panose="020B0604020202020204" pitchFamily="34" charset="0"/>
              <a:sym typeface="Wingdings" panose="05000000000000000000" pitchFamily="2" charset="2"/>
            </a:endParaRPr>
          </a:p>
          <a:p>
            <a:pPr eaLnBrk="1" hangingPunct="1">
              <a:lnSpc>
                <a:spcPct val="70000"/>
              </a:lnSpc>
              <a:spcBef>
                <a:spcPct val="15000"/>
              </a:spcBef>
              <a:buClr>
                <a:schemeClr val="accent1"/>
              </a:buClr>
              <a:buSzPct val="80000"/>
              <a:buFont typeface="Wingdings" panose="05000000000000000000" pitchFamily="2" charset="2"/>
              <a:buNone/>
            </a:pPr>
            <a:r>
              <a:rPr kumimoji="1" lang="en-US" altLang="zh-CN" sz="2400" b="0" dirty="0">
                <a:cs typeface="Arial" panose="020B0604020202020204" pitchFamily="34" charset="0"/>
              </a:rPr>
              <a:t>      endif</a:t>
            </a:r>
            <a:endParaRPr kumimoji="1" lang="en-US" altLang="zh-CN" sz="2400" b="0" dirty="0">
              <a:cs typeface="Arial" panose="020B0604020202020204" pitchFamily="34" charset="0"/>
            </a:endParaRPr>
          </a:p>
          <a:p>
            <a:pPr eaLnBrk="1" hangingPunct="1">
              <a:lnSpc>
                <a:spcPct val="70000"/>
              </a:lnSpc>
              <a:spcBef>
                <a:spcPct val="15000"/>
              </a:spcBef>
              <a:buClr>
                <a:schemeClr val="accent1"/>
              </a:buClr>
              <a:buSzPct val="80000"/>
              <a:buFont typeface="Wingdings" panose="05000000000000000000" pitchFamily="2" charset="2"/>
              <a:buNone/>
            </a:pPr>
            <a:r>
              <a:rPr kumimoji="1" lang="en-US" altLang="zh-CN" sz="2400" b="0" dirty="0">
                <a:cs typeface="Arial" panose="020B0604020202020204" pitchFamily="34" charset="0"/>
              </a:rPr>
              <a:t>repeat</a:t>
            </a:r>
            <a:endParaRPr kumimoji="1" lang="en-US" altLang="zh-CN" sz="2400" b="0" dirty="0">
              <a:cs typeface="Arial" panose="020B0604020202020204" pitchFamily="34" charset="0"/>
            </a:endParaRPr>
          </a:p>
          <a:p>
            <a:pPr eaLnBrk="1" hangingPunct="1">
              <a:lnSpc>
                <a:spcPct val="70000"/>
              </a:lnSpc>
              <a:spcBef>
                <a:spcPct val="15000"/>
              </a:spcBef>
              <a:buClr>
                <a:schemeClr val="accent1"/>
              </a:buClr>
              <a:buSzPct val="80000"/>
              <a:buFont typeface="Wingdings" panose="05000000000000000000" pitchFamily="2" charset="2"/>
              <a:buNone/>
            </a:pPr>
            <a:r>
              <a:rPr kumimoji="1" lang="en-US" altLang="zh-CN" sz="2400" b="0" dirty="0">
                <a:cs typeface="Arial" panose="020B0604020202020204" pitchFamily="34" charset="0"/>
              </a:rPr>
              <a:t>end NQUEENS</a:t>
            </a:r>
            <a:endParaRPr kumimoji="1" lang="en-US" altLang="zh-CN" sz="2400" b="0" dirty="0">
              <a:cs typeface="Arial" panose="020B0604020202020204" pitchFamily="34" charset="0"/>
            </a:endParaRPr>
          </a:p>
        </p:txBody>
      </p:sp>
      <p:sp>
        <p:nvSpPr>
          <p:cNvPr id="4" name="Rectangle 6"/>
          <p:cNvSpPr>
            <a:spLocks noChangeArrowheads="1"/>
          </p:cNvSpPr>
          <p:nvPr/>
        </p:nvSpPr>
        <p:spPr bwMode="auto">
          <a:xfrm>
            <a:off x="2495600" y="3861048"/>
            <a:ext cx="3816424" cy="1224136"/>
          </a:xfrm>
          <a:prstGeom prst="rect">
            <a:avLst/>
          </a:prstGeom>
          <a:noFill/>
          <a:ln w="1905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5400" y="139501"/>
            <a:ext cx="10515600" cy="1325563"/>
          </a:xfrm>
        </p:spPr>
        <p:txBody>
          <a:bodyPr/>
          <a:lstStyle/>
          <a:p>
            <a:r>
              <a:rPr lang="en-US" altLang="zh-CN" dirty="0"/>
              <a:t>8-</a:t>
            </a:r>
            <a:r>
              <a:rPr lang="zh-CN" altLang="en-US" dirty="0"/>
              <a:t>皇后问题的效率估计</a:t>
            </a:r>
            <a:endParaRPr lang="zh-CN" altLang="en-US" dirty="0"/>
          </a:p>
        </p:txBody>
      </p:sp>
      <p:sp>
        <p:nvSpPr>
          <p:cNvPr id="3" name="内容占位符 2"/>
          <p:cNvSpPr>
            <a:spLocks noGrp="1"/>
          </p:cNvSpPr>
          <p:nvPr>
            <p:ph idx="1"/>
          </p:nvPr>
        </p:nvSpPr>
        <p:spPr>
          <a:xfrm>
            <a:off x="838200" y="1465064"/>
            <a:ext cx="10515600" cy="4351338"/>
          </a:xfrm>
        </p:spPr>
        <p:txBody>
          <a:bodyPr/>
          <a:lstStyle/>
          <a:p>
            <a:r>
              <a:rPr lang="zh-CN" altLang="en-US" sz="2400" dirty="0"/>
              <a:t>在</a:t>
            </a:r>
            <a:r>
              <a:rPr lang="en-US" altLang="zh-CN" sz="2400" dirty="0"/>
              <a:t>8-</a:t>
            </a:r>
            <a:r>
              <a:rPr lang="zh-CN" altLang="en-US" sz="2400" dirty="0"/>
              <a:t>皇后问题中，</a:t>
            </a:r>
            <a:r>
              <a:rPr lang="en-US" altLang="zh-CN" sz="2400" dirty="0"/>
              <a:t>(x</a:t>
            </a:r>
            <a:r>
              <a:rPr lang="en-US" altLang="zh-CN" sz="2400" baseline="-25000" dirty="0"/>
              <a:t>1</a:t>
            </a:r>
            <a:r>
              <a:rPr lang="en-US" altLang="zh-CN" sz="2400" dirty="0"/>
              <a:t>,x</a:t>
            </a:r>
            <a:r>
              <a:rPr lang="en-US" altLang="zh-CN" sz="2400" baseline="-25000" dirty="0"/>
              <a:t>2</a:t>
            </a:r>
            <a:r>
              <a:rPr lang="en-US" altLang="zh-CN" sz="2400" dirty="0"/>
              <a:t>,..x</a:t>
            </a:r>
            <a:r>
              <a:rPr lang="en-US" altLang="zh-CN" sz="2400" baseline="-25000" dirty="0"/>
              <a:t>8</a:t>
            </a:r>
            <a:r>
              <a:rPr lang="en-US" altLang="zh-CN" sz="2400" dirty="0"/>
              <a:t>)</a:t>
            </a:r>
            <a:r>
              <a:rPr lang="zh-CN" altLang="en-US" sz="2400" dirty="0"/>
              <a:t>表示一个解，</a:t>
            </a:r>
            <a:r>
              <a:rPr lang="en-US" altLang="zh-CN" sz="2400" dirty="0"/>
              <a:t>x</a:t>
            </a:r>
            <a:r>
              <a:rPr lang="en-US" altLang="zh-CN" sz="2400" baseline="-25000" dirty="0"/>
              <a:t>i</a:t>
            </a:r>
            <a:r>
              <a:rPr lang="zh-CN" altLang="en-US" sz="2400" dirty="0"/>
              <a:t>表示第</a:t>
            </a:r>
            <a:r>
              <a:rPr lang="en-US" altLang="zh-CN" sz="2400" dirty="0" err="1"/>
              <a:t>i</a:t>
            </a:r>
            <a:r>
              <a:rPr lang="zh-CN" altLang="en-US" sz="2400" dirty="0"/>
              <a:t>个皇后放在第</a:t>
            </a:r>
            <a:r>
              <a:rPr lang="en-US" altLang="zh-CN" sz="2400" dirty="0" err="1"/>
              <a:t>i</a:t>
            </a:r>
            <a:r>
              <a:rPr lang="zh-CN" altLang="en-US" sz="2400" dirty="0"/>
              <a:t>行的列数。</a:t>
            </a:r>
            <a:endParaRPr lang="en-US" altLang="zh-CN" sz="2400" dirty="0"/>
          </a:p>
          <a:p>
            <a:pPr lvl="1"/>
            <a:r>
              <a:rPr kumimoji="1" lang="zh-CN" altLang="en-US" sz="2200" dirty="0"/>
              <a:t>显式</a:t>
            </a:r>
            <a:r>
              <a:rPr kumimoji="1" lang="en-US" altLang="zh-CN" sz="2200" dirty="0"/>
              <a:t>: S</a:t>
            </a:r>
            <a:r>
              <a:rPr kumimoji="1" lang="en-US" altLang="zh-CN" sz="2200" baseline="-25000" dirty="0"/>
              <a:t>i</a:t>
            </a:r>
            <a:r>
              <a:rPr kumimoji="1" lang="en-US" altLang="zh-CN" sz="2200" dirty="0"/>
              <a:t>={1, 2, 3, 4, 5, 6, 7, 8}, 1≤i≤8</a:t>
            </a:r>
            <a:endParaRPr kumimoji="1" lang="en-US" altLang="zh-CN" sz="2200" dirty="0"/>
          </a:p>
          <a:p>
            <a:pPr lvl="1"/>
            <a:r>
              <a:rPr kumimoji="1" lang="zh-CN" altLang="en-US" sz="2200" dirty="0"/>
              <a:t>隐式</a:t>
            </a:r>
            <a:r>
              <a:rPr kumimoji="1" lang="en-US" altLang="zh-CN" sz="2200" dirty="0"/>
              <a:t>: </a:t>
            </a:r>
            <a:r>
              <a:rPr kumimoji="1" lang="zh-CN" altLang="en-US" sz="2200" dirty="0"/>
              <a:t>没有两个</a:t>
            </a:r>
            <a:r>
              <a:rPr kumimoji="1" lang="en-US" altLang="zh-CN" sz="2200" dirty="0"/>
              <a:t>x</a:t>
            </a:r>
            <a:r>
              <a:rPr kumimoji="1" lang="en-US" altLang="zh-CN" sz="2200" baseline="-25000" dirty="0"/>
              <a:t>i</a:t>
            </a:r>
            <a:r>
              <a:rPr kumimoji="1" lang="zh-CN" altLang="en-US" sz="2200" dirty="0"/>
              <a:t>可以相同</a:t>
            </a:r>
            <a:r>
              <a:rPr kumimoji="1" lang="en-US" altLang="zh-CN" sz="2200" dirty="0"/>
              <a:t>, </a:t>
            </a:r>
            <a:endParaRPr kumimoji="1" lang="en-US" altLang="zh-CN" sz="2200" dirty="0"/>
          </a:p>
          <a:p>
            <a:pPr marL="457200" lvl="1" indent="0">
              <a:buNone/>
            </a:pPr>
            <a:r>
              <a:rPr kumimoji="1" lang="en-US" altLang="zh-CN" sz="2200" dirty="0"/>
              <a:t>            </a:t>
            </a:r>
            <a:r>
              <a:rPr kumimoji="1" lang="zh-CN" altLang="en-US" sz="2200" dirty="0"/>
              <a:t>且没有两个皇后可以在同一条斜角线上。</a:t>
            </a:r>
            <a:endParaRPr lang="en-US" altLang="zh-CN" dirty="0"/>
          </a:p>
          <a:p>
            <a:r>
              <a:rPr lang="zh-CN" altLang="en-US" sz="2400" kern="0" dirty="0"/>
              <a:t>硬性处理法：</a:t>
            </a:r>
            <a:r>
              <a:rPr lang="en-US" altLang="zh-CN" sz="2400" kern="0" dirty="0"/>
              <a:t>8</a:t>
            </a:r>
            <a:r>
              <a:rPr lang="en-US" altLang="zh-CN" sz="2400" kern="0" baseline="30000" dirty="0"/>
              <a:t>8</a:t>
            </a:r>
            <a:endParaRPr lang="en-US" altLang="zh-CN" sz="2400" kern="0" baseline="30000" dirty="0"/>
          </a:p>
          <a:p>
            <a:pPr lvl="1"/>
            <a:r>
              <a:rPr kumimoji="1" lang="zh-CN" altLang="en-US" kern="0" dirty="0"/>
              <a:t>状态空间</a:t>
            </a:r>
            <a:r>
              <a:rPr kumimoji="1" lang="zh-CN" altLang="en-US" kern="0" dirty="0" smtClean="0"/>
              <a:t>树结点个数</a:t>
            </a:r>
            <a:r>
              <a:rPr kumimoji="1" lang="en-US" altLang="zh-CN" kern="0" dirty="0"/>
              <a:t>: 1+8+</a:t>
            </a:r>
            <a:r>
              <a:rPr lang="en-US" altLang="zh-CN" kern="0" dirty="0"/>
              <a:t>8</a:t>
            </a:r>
            <a:r>
              <a:rPr lang="en-US" altLang="zh-CN" kern="0" baseline="30000" dirty="0"/>
              <a:t>2</a:t>
            </a:r>
            <a:r>
              <a:rPr kumimoji="1" lang="en-US" altLang="zh-CN" kern="0" dirty="0"/>
              <a:t>+…+</a:t>
            </a:r>
            <a:r>
              <a:rPr lang="en-US" altLang="zh-CN" kern="0" dirty="0"/>
              <a:t>8</a:t>
            </a:r>
            <a:r>
              <a:rPr lang="en-US" altLang="zh-CN" kern="0" baseline="30000" dirty="0"/>
              <a:t>8</a:t>
            </a:r>
            <a:endParaRPr lang="en-US" altLang="zh-CN" kern="0" baseline="30000" dirty="0"/>
          </a:p>
          <a:p>
            <a:r>
              <a:rPr kumimoji="1" lang="zh-CN" altLang="en-US" sz="2400" kern="0" dirty="0"/>
              <a:t>没有两个</a:t>
            </a:r>
            <a:r>
              <a:rPr kumimoji="1" lang="en-US" altLang="zh-CN" sz="2400" kern="0" dirty="0"/>
              <a:t>x</a:t>
            </a:r>
            <a:r>
              <a:rPr kumimoji="1" lang="en-US" altLang="zh-CN" sz="2400" kern="0" baseline="-25000" dirty="0"/>
              <a:t>i</a:t>
            </a:r>
            <a:r>
              <a:rPr kumimoji="1" lang="zh-CN" altLang="en-US" sz="2400" kern="0" dirty="0"/>
              <a:t>可以相同</a:t>
            </a:r>
            <a:r>
              <a:rPr lang="zh-CN" altLang="en-US" sz="2400" kern="0" dirty="0"/>
              <a:t>：</a:t>
            </a:r>
            <a:r>
              <a:rPr lang="en-US" altLang="zh-CN" sz="2400" kern="0" dirty="0"/>
              <a:t>8</a:t>
            </a:r>
            <a:r>
              <a:rPr lang="zh-CN" altLang="en-US" sz="2400" kern="0" dirty="0"/>
              <a:t>！</a:t>
            </a:r>
            <a:endParaRPr lang="en-US" altLang="zh-CN" sz="2400" kern="0" dirty="0"/>
          </a:p>
          <a:p>
            <a:pPr lvl="1"/>
            <a:r>
              <a:rPr lang="zh-CN" altLang="en-US" dirty="0"/>
              <a:t>状态空间</a:t>
            </a:r>
            <a:r>
              <a:rPr lang="zh-CN" altLang="en-US" dirty="0" smtClean="0"/>
              <a:t>树结点个数</a:t>
            </a:r>
            <a:r>
              <a:rPr lang="zh-CN" altLang="en-US" dirty="0"/>
              <a:t>：</a:t>
            </a:r>
            <a:r>
              <a:rPr lang="en-US" altLang="zh-CN" dirty="0"/>
              <a:t>1+8+8*7+8*7*6+…+8*7*6*5*4*3*2*1=69281</a:t>
            </a:r>
            <a:endParaRPr lang="zh-CN" altLang="en-US" kern="0" dirty="0"/>
          </a:p>
          <a:p>
            <a:r>
              <a:rPr lang="zh-CN" altLang="en-US" sz="2400" kern="0" dirty="0"/>
              <a:t>限界函数实现隐式约束条件？</a:t>
            </a:r>
            <a:endParaRPr lang="zh-CN" altLang="en-US" sz="2400" kern="0" dirty="0"/>
          </a:p>
          <a:p>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fld>
            <a:endParaRPr lang="en-US" altLang="zh-CN"/>
          </a:p>
        </p:txBody>
      </p:sp>
      <p:sp>
        <p:nvSpPr>
          <p:cNvPr id="5" name="矩形 4"/>
          <p:cNvSpPr/>
          <p:nvPr/>
        </p:nvSpPr>
        <p:spPr>
          <a:xfrm>
            <a:off x="2279576" y="1916311"/>
            <a:ext cx="4032448" cy="864096"/>
          </a:xfrm>
          <a:prstGeom prst="rect">
            <a:avLst/>
          </a:prstGeom>
          <a:noFill/>
          <a:ln w="1905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标注 7"/>
          <p:cNvSpPr/>
          <p:nvPr/>
        </p:nvSpPr>
        <p:spPr>
          <a:xfrm>
            <a:off x="5087888" y="5763593"/>
            <a:ext cx="3384376" cy="504056"/>
          </a:xfrm>
          <a:prstGeom prst="wedgeRoundRectCallout">
            <a:avLst>
              <a:gd name="adj1" fmla="val -46623"/>
              <a:gd name="adj2" fmla="val -97252"/>
              <a:gd name="adj3" fmla="val 16667"/>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幼圆" panose="02010509060101010101" pitchFamily="49" charset="-122"/>
                <a:ea typeface="幼圆" panose="02010509060101010101" pitchFamily="49" charset="-122"/>
              </a:rPr>
              <a:t>使用蒙特卡罗方法估计</a:t>
            </a:r>
            <a:endParaRPr lang="zh-CN" altLang="en-US" sz="2400" dirty="0">
              <a:solidFill>
                <a:schemeClr val="tx1"/>
              </a:solidFill>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4405" name="Group 133"/>
          <p:cNvGraphicFramePr>
            <a:graphicFrameLocks noGrp="1"/>
          </p:cNvGraphicFramePr>
          <p:nvPr>
            <p:ph sz="half" idx="1"/>
          </p:nvPr>
        </p:nvGraphicFramePr>
        <p:xfrm>
          <a:off x="1026832" y="1542618"/>
          <a:ext cx="2879725" cy="2720976"/>
        </p:xfrm>
        <a:graphic>
          <a:graphicData uri="http://schemas.openxmlformats.org/drawingml/2006/table">
            <a:tbl>
              <a:tblPr/>
              <a:tblGrid>
                <a:gridCol w="360363"/>
                <a:gridCol w="358775"/>
                <a:gridCol w="360362"/>
                <a:gridCol w="360363"/>
                <a:gridCol w="360362"/>
                <a:gridCol w="360363"/>
                <a:gridCol w="358775"/>
                <a:gridCol w="360362"/>
              </a:tblGrid>
              <a:tr h="339725">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2</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9725">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3</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6075">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9725">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5</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9725">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r>
              <a:tr h="338138">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r>
              <a:tr h="339725">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C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CCFF"/>
                    </a:solidFill>
                  </a:tcPr>
                </a:tc>
              </a:tr>
            </a:tbl>
          </a:graphicData>
        </a:graphic>
      </p:graphicFrame>
      <p:sp>
        <p:nvSpPr>
          <p:cNvPr id="54406" name="Text Box 134"/>
          <p:cNvSpPr txBox="1">
            <a:spLocks noChangeArrowheads="1"/>
          </p:cNvSpPr>
          <p:nvPr/>
        </p:nvSpPr>
        <p:spPr bwMode="auto">
          <a:xfrm>
            <a:off x="3977995" y="1553731"/>
            <a:ext cx="46513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50000"/>
              </a:lnSpc>
              <a:spcBef>
                <a:spcPct val="50000"/>
              </a:spcBef>
            </a:pPr>
            <a:r>
              <a:rPr lang="en-US" altLang="zh-CN" sz="2400" dirty="0">
                <a:solidFill>
                  <a:srgbClr val="FF0000"/>
                </a:solidFill>
              </a:rPr>
              <a:t>8</a:t>
            </a:r>
            <a:endParaRPr lang="en-US" altLang="zh-CN" sz="2400" dirty="0">
              <a:solidFill>
                <a:srgbClr val="FF0000"/>
              </a:solidFill>
            </a:endParaRPr>
          </a:p>
          <a:p>
            <a:pPr eaLnBrk="1" hangingPunct="1">
              <a:lnSpc>
                <a:spcPct val="50000"/>
              </a:lnSpc>
              <a:spcBef>
                <a:spcPct val="50000"/>
              </a:spcBef>
            </a:pPr>
            <a:r>
              <a:rPr lang="en-US" altLang="zh-CN" sz="2400" dirty="0">
                <a:solidFill>
                  <a:srgbClr val="FF0000"/>
                </a:solidFill>
              </a:rPr>
              <a:t>5</a:t>
            </a:r>
            <a:endParaRPr lang="en-US" altLang="zh-CN" sz="2400" dirty="0">
              <a:solidFill>
                <a:srgbClr val="FF0000"/>
              </a:solidFill>
            </a:endParaRPr>
          </a:p>
          <a:p>
            <a:pPr eaLnBrk="1" hangingPunct="1">
              <a:lnSpc>
                <a:spcPct val="50000"/>
              </a:lnSpc>
              <a:spcBef>
                <a:spcPct val="50000"/>
              </a:spcBef>
            </a:pPr>
            <a:r>
              <a:rPr lang="en-US" altLang="zh-CN" sz="2400" dirty="0">
                <a:solidFill>
                  <a:srgbClr val="FF0000"/>
                </a:solidFill>
              </a:rPr>
              <a:t>4</a:t>
            </a:r>
            <a:endParaRPr lang="en-US" altLang="zh-CN" sz="2400" dirty="0">
              <a:solidFill>
                <a:srgbClr val="FF0000"/>
              </a:solidFill>
            </a:endParaRPr>
          </a:p>
          <a:p>
            <a:pPr eaLnBrk="1" hangingPunct="1">
              <a:lnSpc>
                <a:spcPct val="50000"/>
              </a:lnSpc>
              <a:spcBef>
                <a:spcPct val="50000"/>
              </a:spcBef>
            </a:pPr>
            <a:r>
              <a:rPr lang="en-US" altLang="zh-CN" sz="2400" dirty="0">
                <a:solidFill>
                  <a:srgbClr val="FF0000"/>
                </a:solidFill>
              </a:rPr>
              <a:t>3</a:t>
            </a:r>
            <a:endParaRPr lang="en-US" altLang="zh-CN" sz="2400" dirty="0">
              <a:solidFill>
                <a:srgbClr val="FF0000"/>
              </a:solidFill>
            </a:endParaRPr>
          </a:p>
          <a:p>
            <a:pPr eaLnBrk="1" hangingPunct="1">
              <a:lnSpc>
                <a:spcPct val="50000"/>
              </a:lnSpc>
              <a:spcBef>
                <a:spcPct val="50000"/>
              </a:spcBef>
            </a:pPr>
            <a:r>
              <a:rPr lang="en-US" altLang="zh-CN" sz="2400" dirty="0">
                <a:solidFill>
                  <a:srgbClr val="FF0000"/>
                </a:solidFill>
              </a:rPr>
              <a:t>2</a:t>
            </a:r>
            <a:endParaRPr lang="en-US" altLang="zh-CN" sz="2400" dirty="0">
              <a:solidFill>
                <a:srgbClr val="FF0000"/>
              </a:solidFill>
            </a:endParaRPr>
          </a:p>
        </p:txBody>
      </p:sp>
      <p:sp>
        <p:nvSpPr>
          <p:cNvPr id="54407" name="Text Box 135"/>
          <p:cNvSpPr txBox="1">
            <a:spLocks noChangeArrowheads="1"/>
          </p:cNvSpPr>
          <p:nvPr/>
        </p:nvSpPr>
        <p:spPr bwMode="auto">
          <a:xfrm>
            <a:off x="4300257" y="1558493"/>
            <a:ext cx="1833563" cy="2751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60000"/>
              </a:lnSpc>
              <a:spcBef>
                <a:spcPct val="50000"/>
              </a:spcBef>
            </a:pPr>
            <a:r>
              <a:rPr lang="en-US" altLang="zh-CN" sz="2400" dirty="0"/>
              <a:t>1+</a:t>
            </a:r>
            <a:endParaRPr lang="en-US" altLang="zh-CN" sz="2400" dirty="0"/>
          </a:p>
          <a:p>
            <a:pPr eaLnBrk="1" hangingPunct="1">
              <a:lnSpc>
                <a:spcPct val="60000"/>
              </a:lnSpc>
              <a:spcBef>
                <a:spcPct val="50000"/>
              </a:spcBef>
            </a:pPr>
            <a:r>
              <a:rPr lang="en-US" altLang="zh-CN" sz="2400" dirty="0"/>
              <a:t>8+</a:t>
            </a:r>
            <a:endParaRPr lang="en-US" altLang="zh-CN" sz="2400" dirty="0"/>
          </a:p>
          <a:p>
            <a:pPr eaLnBrk="1" hangingPunct="1">
              <a:lnSpc>
                <a:spcPct val="60000"/>
              </a:lnSpc>
              <a:spcBef>
                <a:spcPct val="50000"/>
              </a:spcBef>
            </a:pPr>
            <a:r>
              <a:rPr lang="en-US" altLang="zh-CN" sz="2400" dirty="0"/>
              <a:t>8*5+</a:t>
            </a:r>
            <a:endParaRPr lang="en-US" altLang="zh-CN" sz="2400" dirty="0"/>
          </a:p>
          <a:p>
            <a:pPr eaLnBrk="1" hangingPunct="1">
              <a:lnSpc>
                <a:spcPct val="60000"/>
              </a:lnSpc>
              <a:spcBef>
                <a:spcPct val="50000"/>
              </a:spcBef>
            </a:pPr>
            <a:r>
              <a:rPr lang="en-US" altLang="zh-CN" sz="2400" dirty="0"/>
              <a:t>8*5*4+</a:t>
            </a:r>
            <a:endParaRPr lang="en-US" altLang="zh-CN" sz="2400" dirty="0"/>
          </a:p>
          <a:p>
            <a:pPr eaLnBrk="1" hangingPunct="1">
              <a:lnSpc>
                <a:spcPct val="60000"/>
              </a:lnSpc>
              <a:spcBef>
                <a:spcPct val="50000"/>
              </a:spcBef>
            </a:pPr>
            <a:r>
              <a:rPr lang="en-US" altLang="zh-CN" sz="2400" dirty="0"/>
              <a:t>8*5*4*3+</a:t>
            </a:r>
            <a:endParaRPr lang="en-US" altLang="zh-CN" sz="2400" dirty="0"/>
          </a:p>
          <a:p>
            <a:pPr eaLnBrk="1" hangingPunct="1">
              <a:lnSpc>
                <a:spcPct val="60000"/>
              </a:lnSpc>
              <a:spcBef>
                <a:spcPct val="50000"/>
              </a:spcBef>
            </a:pPr>
            <a:r>
              <a:rPr lang="en-US" altLang="zh-CN" sz="2400" dirty="0"/>
              <a:t>8*5*4*3*2</a:t>
            </a:r>
            <a:endParaRPr lang="en-US" altLang="zh-CN" sz="2400" dirty="0"/>
          </a:p>
          <a:p>
            <a:pPr eaLnBrk="1" hangingPunct="1">
              <a:lnSpc>
                <a:spcPct val="60000"/>
              </a:lnSpc>
              <a:spcBef>
                <a:spcPct val="50000"/>
              </a:spcBef>
            </a:pPr>
            <a:r>
              <a:rPr lang="en-US" altLang="zh-CN" sz="2400" dirty="0"/>
              <a:t>=1649</a:t>
            </a:r>
            <a:endParaRPr lang="en-US" altLang="zh-CN" sz="2400" dirty="0"/>
          </a:p>
        </p:txBody>
      </p:sp>
      <p:graphicFrame>
        <p:nvGraphicFramePr>
          <p:cNvPr id="54535" name="Group 263"/>
          <p:cNvGraphicFramePr>
            <a:graphicFrameLocks noGrp="1"/>
          </p:cNvGraphicFramePr>
          <p:nvPr>
            <p:ph sz="half" idx="2"/>
          </p:nvPr>
        </p:nvGraphicFramePr>
        <p:xfrm>
          <a:off x="6672064" y="1553731"/>
          <a:ext cx="2879725" cy="2720976"/>
        </p:xfrm>
        <a:graphic>
          <a:graphicData uri="http://schemas.openxmlformats.org/drawingml/2006/table">
            <a:tbl>
              <a:tblPr/>
              <a:tblGrid>
                <a:gridCol w="360362"/>
                <a:gridCol w="358775"/>
                <a:gridCol w="360363"/>
                <a:gridCol w="360362"/>
                <a:gridCol w="360363"/>
                <a:gridCol w="360362"/>
                <a:gridCol w="358775"/>
                <a:gridCol w="360363"/>
              </a:tblGrid>
              <a:tr h="338138">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9725">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2</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9725">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3</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r>
              <a:tr h="346075">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r>
              <a:tr h="338138">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5</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r>
              <a:tr h="339725">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6</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FF"/>
                    </a:solidFill>
                  </a:tcPr>
                </a:tc>
              </a:tr>
              <a:tr h="339725">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7</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r>
              <a:tr h="339725">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C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pPr>
                      <a:endParaRPr kumimoji="0" lang="zh-CN"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r>
            </a:tbl>
          </a:graphicData>
        </a:graphic>
      </p:graphicFrame>
      <p:sp>
        <p:nvSpPr>
          <p:cNvPr id="54495" name="Text Box 223"/>
          <p:cNvSpPr txBox="1">
            <a:spLocks noChangeArrowheads="1"/>
          </p:cNvSpPr>
          <p:nvPr/>
        </p:nvSpPr>
        <p:spPr bwMode="auto">
          <a:xfrm>
            <a:off x="9651800" y="1537857"/>
            <a:ext cx="1174750" cy="2899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60000"/>
              </a:lnSpc>
              <a:spcBef>
                <a:spcPct val="50000"/>
              </a:spcBef>
            </a:pPr>
            <a:r>
              <a:rPr lang="en-US" altLang="zh-CN" sz="2400" dirty="0">
                <a:solidFill>
                  <a:srgbClr val="FF0000"/>
                </a:solidFill>
              </a:rPr>
              <a:t>8</a:t>
            </a:r>
            <a:endParaRPr lang="en-US" altLang="zh-CN" sz="2400" dirty="0">
              <a:solidFill>
                <a:srgbClr val="FF0000"/>
              </a:solidFill>
            </a:endParaRPr>
          </a:p>
          <a:p>
            <a:pPr eaLnBrk="1" hangingPunct="1">
              <a:lnSpc>
                <a:spcPct val="50000"/>
              </a:lnSpc>
              <a:spcBef>
                <a:spcPct val="50000"/>
              </a:spcBef>
            </a:pPr>
            <a:r>
              <a:rPr lang="en-US" altLang="zh-CN" sz="2400" dirty="0">
                <a:solidFill>
                  <a:srgbClr val="FF0000"/>
                </a:solidFill>
              </a:rPr>
              <a:t>6</a:t>
            </a:r>
            <a:endParaRPr lang="en-US" altLang="zh-CN" sz="2400" dirty="0">
              <a:solidFill>
                <a:srgbClr val="FF0000"/>
              </a:solidFill>
            </a:endParaRPr>
          </a:p>
          <a:p>
            <a:pPr eaLnBrk="1" hangingPunct="1">
              <a:lnSpc>
                <a:spcPct val="50000"/>
              </a:lnSpc>
              <a:spcBef>
                <a:spcPct val="50000"/>
              </a:spcBef>
            </a:pPr>
            <a:r>
              <a:rPr lang="en-US" altLang="zh-CN" sz="2400" dirty="0">
                <a:solidFill>
                  <a:srgbClr val="FF0000"/>
                </a:solidFill>
              </a:rPr>
              <a:t>4</a:t>
            </a:r>
            <a:endParaRPr lang="en-US" altLang="zh-CN" sz="2400" dirty="0">
              <a:solidFill>
                <a:srgbClr val="FF0000"/>
              </a:solidFill>
            </a:endParaRPr>
          </a:p>
          <a:p>
            <a:pPr eaLnBrk="1" hangingPunct="1">
              <a:lnSpc>
                <a:spcPct val="50000"/>
              </a:lnSpc>
              <a:spcBef>
                <a:spcPct val="50000"/>
              </a:spcBef>
            </a:pPr>
            <a:r>
              <a:rPr lang="en-US" altLang="zh-CN" sz="2400" dirty="0">
                <a:solidFill>
                  <a:srgbClr val="FF0000"/>
                </a:solidFill>
              </a:rPr>
              <a:t>2</a:t>
            </a:r>
            <a:endParaRPr lang="en-US" altLang="zh-CN" sz="2400" dirty="0">
              <a:solidFill>
                <a:srgbClr val="FF0000"/>
              </a:solidFill>
            </a:endParaRPr>
          </a:p>
          <a:p>
            <a:pPr eaLnBrk="1" hangingPunct="1">
              <a:lnSpc>
                <a:spcPct val="50000"/>
              </a:lnSpc>
              <a:spcBef>
                <a:spcPct val="50000"/>
              </a:spcBef>
            </a:pPr>
            <a:r>
              <a:rPr lang="en-US" altLang="zh-CN" sz="2400" dirty="0">
                <a:solidFill>
                  <a:srgbClr val="FF0000"/>
                </a:solidFill>
              </a:rPr>
              <a:t>1</a:t>
            </a:r>
            <a:endParaRPr lang="en-US" altLang="zh-CN" sz="2400" dirty="0">
              <a:solidFill>
                <a:srgbClr val="FF0000"/>
              </a:solidFill>
            </a:endParaRPr>
          </a:p>
          <a:p>
            <a:pPr eaLnBrk="1" hangingPunct="1">
              <a:lnSpc>
                <a:spcPct val="50000"/>
              </a:lnSpc>
              <a:spcBef>
                <a:spcPct val="50000"/>
              </a:spcBef>
            </a:pPr>
            <a:r>
              <a:rPr lang="en-US" altLang="zh-CN" sz="2400" dirty="0">
                <a:solidFill>
                  <a:srgbClr val="FF0000"/>
                </a:solidFill>
              </a:rPr>
              <a:t>1</a:t>
            </a:r>
            <a:endParaRPr lang="en-US" altLang="zh-CN" sz="2400" dirty="0">
              <a:solidFill>
                <a:srgbClr val="FF0000"/>
              </a:solidFill>
            </a:endParaRPr>
          </a:p>
          <a:p>
            <a:pPr eaLnBrk="1" hangingPunct="1">
              <a:lnSpc>
                <a:spcPct val="50000"/>
              </a:lnSpc>
              <a:spcBef>
                <a:spcPct val="50000"/>
              </a:spcBef>
            </a:pPr>
            <a:r>
              <a:rPr lang="en-US" altLang="zh-CN" sz="2400" dirty="0">
                <a:solidFill>
                  <a:srgbClr val="FF0000"/>
                </a:solidFill>
              </a:rPr>
              <a:t>1</a:t>
            </a:r>
            <a:endParaRPr lang="en-US" altLang="zh-CN" sz="2400" dirty="0">
              <a:solidFill>
                <a:srgbClr val="FF0000"/>
              </a:solidFill>
            </a:endParaRPr>
          </a:p>
          <a:p>
            <a:pPr eaLnBrk="1" hangingPunct="1">
              <a:lnSpc>
                <a:spcPct val="50000"/>
              </a:lnSpc>
              <a:spcBef>
                <a:spcPct val="50000"/>
              </a:spcBef>
            </a:pPr>
            <a:r>
              <a:rPr lang="en-US" altLang="zh-CN" sz="2400" dirty="0"/>
              <a:t>=1401</a:t>
            </a:r>
            <a:endParaRPr lang="en-US" altLang="zh-CN" sz="2400" dirty="0"/>
          </a:p>
        </p:txBody>
      </p:sp>
      <p:sp>
        <p:nvSpPr>
          <p:cNvPr id="54623" name="Text Box 351"/>
          <p:cNvSpPr txBox="1">
            <a:spLocks noChangeArrowheads="1"/>
          </p:cNvSpPr>
          <p:nvPr/>
        </p:nvSpPr>
        <p:spPr bwMode="auto">
          <a:xfrm>
            <a:off x="969223" y="4457700"/>
            <a:ext cx="51007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dirty="0">
                <a:ea typeface="幼圆" panose="02010509060101010101" pitchFamily="49" charset="-122"/>
                <a:cs typeface="Arial" panose="020B0604020202020204" pitchFamily="34" charset="0"/>
              </a:rPr>
              <a:t>多次实验后取平均值</a:t>
            </a:r>
            <a:r>
              <a:rPr lang="en-US" altLang="zh-CN" sz="2400" dirty="0">
                <a:ea typeface="幼圆" panose="02010509060101010101" pitchFamily="49" charset="-122"/>
                <a:cs typeface="Arial" panose="020B0604020202020204" pitchFamily="34" charset="0"/>
              </a:rPr>
              <a:t>1625</a:t>
            </a:r>
            <a:endParaRPr lang="zh-CN" altLang="en-US" sz="2400" dirty="0">
              <a:ea typeface="幼圆" panose="02010509060101010101" pitchFamily="49" charset="-122"/>
              <a:cs typeface="Arial" panose="020B0604020202020204" pitchFamily="34" charset="0"/>
            </a:endParaRPr>
          </a:p>
        </p:txBody>
      </p:sp>
      <p:sp>
        <p:nvSpPr>
          <p:cNvPr id="54625" name="Text Box 353"/>
          <p:cNvSpPr txBox="1">
            <a:spLocks noChangeArrowheads="1"/>
          </p:cNvSpPr>
          <p:nvPr/>
        </p:nvSpPr>
        <p:spPr bwMode="auto">
          <a:xfrm>
            <a:off x="941182" y="4988760"/>
            <a:ext cx="8611202" cy="941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pPr>
            <a:r>
              <a:rPr lang="zh-CN" altLang="en-US" sz="2400" dirty="0">
                <a:ea typeface="幼圆" panose="02010509060101010101" pitchFamily="49" charset="-122"/>
                <a:cs typeface="Arial" panose="020B0604020202020204" pitchFamily="34" charset="0"/>
              </a:rPr>
              <a:t>不受</a:t>
            </a:r>
            <a:r>
              <a:rPr lang="zh-CN" altLang="en-US" sz="2400" dirty="0" smtClean="0">
                <a:ea typeface="幼圆" panose="02010509060101010101" pitchFamily="49" charset="-122"/>
                <a:cs typeface="Arial" panose="020B0604020202020204" pitchFamily="34" charset="0"/>
              </a:rPr>
              <a:t>限结点的</a:t>
            </a:r>
            <a:r>
              <a:rPr lang="zh-CN" altLang="en-US" sz="2400" dirty="0">
                <a:ea typeface="幼圆" panose="02010509060101010101" pitchFamily="49" charset="-122"/>
                <a:cs typeface="Arial" panose="020B0604020202020204" pitchFamily="34" charset="0"/>
              </a:rPr>
              <a:t>估计数大约是</a:t>
            </a:r>
            <a:r>
              <a:rPr lang="en-US" altLang="zh-CN" sz="2400" dirty="0">
                <a:ea typeface="幼圆" panose="02010509060101010101" pitchFamily="49" charset="-122"/>
                <a:cs typeface="Arial" panose="020B0604020202020204" pitchFamily="34" charset="0"/>
              </a:rPr>
              <a:t>8-</a:t>
            </a:r>
            <a:r>
              <a:rPr lang="zh-CN" altLang="en-US" sz="2400" dirty="0">
                <a:ea typeface="幼圆" panose="02010509060101010101" pitchFamily="49" charset="-122"/>
                <a:cs typeface="Arial" panose="020B0604020202020204" pitchFamily="34" charset="0"/>
              </a:rPr>
              <a:t>皇后状态空间树</a:t>
            </a:r>
            <a:r>
              <a:rPr lang="zh-CN" altLang="en-US" sz="2400" dirty="0" smtClean="0">
                <a:ea typeface="幼圆" panose="02010509060101010101" pitchFamily="49" charset="-122"/>
                <a:cs typeface="Arial" panose="020B0604020202020204" pitchFamily="34" charset="0"/>
              </a:rPr>
              <a:t>的结点总数</a:t>
            </a:r>
            <a:r>
              <a:rPr lang="zh-CN" altLang="en-US" sz="2400" dirty="0">
                <a:ea typeface="幼圆" panose="02010509060101010101" pitchFamily="49" charset="-122"/>
                <a:cs typeface="Arial" panose="020B0604020202020204" pitchFamily="34" charset="0"/>
              </a:rPr>
              <a:t>的</a:t>
            </a:r>
            <a:endParaRPr lang="zh-CN" altLang="en-US" sz="2400" dirty="0">
              <a:ea typeface="幼圆" panose="02010509060101010101" pitchFamily="49" charset="-122"/>
              <a:cs typeface="Arial" panose="020B0604020202020204" pitchFamily="34" charset="0"/>
            </a:endParaRPr>
          </a:p>
          <a:p>
            <a:pPr eaLnBrk="1" hangingPunct="1">
              <a:lnSpc>
                <a:spcPct val="90000"/>
              </a:lnSpc>
              <a:spcBef>
                <a:spcPct val="50000"/>
              </a:spcBef>
            </a:pPr>
            <a:r>
              <a:rPr lang="en-US" altLang="zh-CN" sz="2400" dirty="0">
                <a:solidFill>
                  <a:srgbClr val="FF0000"/>
                </a:solidFill>
                <a:ea typeface="幼圆" panose="02010509060101010101" pitchFamily="49" charset="-122"/>
                <a:cs typeface="Arial" panose="020B0604020202020204" pitchFamily="34" charset="0"/>
              </a:rPr>
              <a:t>1625/69281=2.34%</a:t>
            </a:r>
            <a:endParaRPr lang="zh-CN" altLang="en-US" sz="2400" dirty="0">
              <a:ea typeface="幼圆" panose="02010509060101010101" pitchFamily="49" charset="-122"/>
              <a:cs typeface="Arial" panose="020B0604020202020204" pitchFamily="34" charset="0"/>
            </a:endParaRPr>
          </a:p>
        </p:txBody>
      </p:sp>
      <p:sp>
        <p:nvSpPr>
          <p:cNvPr id="44206" name="Rectangle 355"/>
          <p:cNvSpPr>
            <a:spLocks noGrp="1" noChangeArrowheads="1"/>
          </p:cNvSpPr>
          <p:nvPr>
            <p:ph type="title"/>
          </p:nvPr>
        </p:nvSpPr>
        <p:spPr>
          <a:xfrm>
            <a:off x="878682" y="270670"/>
            <a:ext cx="8229600" cy="841375"/>
          </a:xfrm>
          <a:noFill/>
        </p:spPr>
        <p:txBody>
          <a:bodyPr/>
          <a:lstStyle/>
          <a:p>
            <a:pPr eaLnBrk="1" hangingPunct="1"/>
            <a:r>
              <a:rPr lang="en-US" altLang="zh-CN" sz="3600" dirty="0"/>
              <a:t>8-</a:t>
            </a:r>
            <a:r>
              <a:rPr lang="zh-CN" altLang="en-US" sz="3600" dirty="0"/>
              <a:t>皇后问题的不受</a:t>
            </a:r>
            <a:r>
              <a:rPr lang="zh-CN" altLang="en-US" sz="3600" dirty="0" smtClean="0"/>
              <a:t>限结点的</a:t>
            </a:r>
            <a:r>
              <a:rPr lang="zh-CN" altLang="en-US" sz="3600" dirty="0"/>
              <a:t>估计值</a:t>
            </a:r>
            <a:endParaRPr lang="zh-CN" altLang="en-US" sz="3600" dirty="0"/>
          </a:p>
        </p:txBody>
      </p:sp>
      <p:sp>
        <p:nvSpPr>
          <p:cNvPr id="11" name="灯片编号占位符 3"/>
          <p:cNvSpPr>
            <a:spLocks noGrp="1"/>
          </p:cNvSpPr>
          <p:nvPr>
            <p:ph type="sldNum" sz="quarter" idx="12"/>
          </p:nvPr>
        </p:nvSpPr>
        <p:spPr>
          <a:xfrm>
            <a:off x="8610600" y="6356350"/>
            <a:ext cx="2743200" cy="365125"/>
          </a:xfrm>
        </p:spPr>
        <p:txBody>
          <a:bodyPr/>
          <a:lstStyle/>
          <a:p>
            <a:pPr>
              <a:defRPr/>
            </a:pPr>
            <a:fld id="{D04713B0-7EE7-420A-BB22-6F99F562E080}" type="slidenum">
              <a:rPr lang="en-US" altLang="zh-CN" smtClean="0"/>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4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40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40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45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449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46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46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406" grpId="0"/>
      <p:bldP spid="54407" grpId="0"/>
      <p:bldP spid="54495" grpId="0"/>
      <p:bldP spid="54623" grpId="0"/>
      <p:bldP spid="546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839416" y="365125"/>
            <a:ext cx="10515600" cy="1325563"/>
          </a:xfrm>
        </p:spPr>
        <p:txBody>
          <a:bodyPr/>
          <a:lstStyle/>
          <a:p>
            <a:pPr>
              <a:spcBef>
                <a:spcPts val="0"/>
              </a:spcBef>
            </a:pPr>
            <a:r>
              <a:rPr lang="zh-CN" altLang="en-US" dirty="0"/>
              <a:t>方法适用的问题特点</a:t>
            </a:r>
            <a:endParaRPr lang="en-US" altLang="zh-CN" dirty="0"/>
          </a:p>
        </p:txBody>
      </p:sp>
      <p:sp>
        <p:nvSpPr>
          <p:cNvPr id="12291" name="Rectangle 3"/>
          <p:cNvSpPr>
            <a:spLocks noGrp="1" noChangeArrowheads="1"/>
          </p:cNvSpPr>
          <p:nvPr>
            <p:ph type="body" idx="1"/>
          </p:nvPr>
        </p:nvSpPr>
        <p:spPr>
          <a:xfrm>
            <a:off x="948644" y="1690688"/>
            <a:ext cx="10297144" cy="4419600"/>
          </a:xfrm>
        </p:spPr>
        <p:txBody>
          <a:bodyPr>
            <a:normAutofit/>
          </a:bodyPr>
          <a:lstStyle/>
          <a:p>
            <a:pPr eaLnBrk="1" hangingPunct="1"/>
            <a:r>
              <a:rPr kumimoji="1" lang="zh-CN" altLang="en-US" sz="2400" dirty="0" smtClean="0"/>
              <a:t>方法适用于解决多阶段决策问题，也称为组合问题</a:t>
            </a:r>
            <a:endParaRPr kumimoji="1" lang="en-US" altLang="zh-CN" sz="2400" dirty="0"/>
          </a:p>
          <a:p>
            <a:pPr lvl="1"/>
            <a:r>
              <a:rPr kumimoji="1" lang="zh-CN" altLang="en-US" dirty="0" smtClean="0"/>
              <a:t>问题的解向量用</a:t>
            </a:r>
            <a:r>
              <a:rPr kumimoji="1" lang="zh-CN" altLang="en-US" dirty="0" smtClean="0">
                <a:solidFill>
                  <a:srgbClr val="FF0000"/>
                </a:solidFill>
              </a:rPr>
              <a:t>元组</a:t>
            </a:r>
            <a:r>
              <a:rPr kumimoji="1" lang="zh-CN" altLang="en-US" dirty="0" smtClean="0"/>
              <a:t>来表示</a:t>
            </a:r>
            <a:r>
              <a:rPr kumimoji="1" lang="en-US" altLang="zh-CN" dirty="0"/>
              <a:t>, </a:t>
            </a:r>
            <a:r>
              <a:rPr kumimoji="1" lang="zh-CN" altLang="en-US" dirty="0"/>
              <a:t>元素</a:t>
            </a:r>
            <a:r>
              <a:rPr kumimoji="1" lang="en-US" altLang="zh-CN" dirty="0" smtClean="0"/>
              <a:t>x</a:t>
            </a:r>
            <a:r>
              <a:rPr kumimoji="1" lang="en-US" altLang="zh-CN" baseline="-25000" dirty="0" smtClean="0"/>
              <a:t>i</a:t>
            </a:r>
            <a:r>
              <a:rPr kumimoji="1" lang="zh-CN" altLang="en-US" dirty="0"/>
              <a:t>通常取自于某个有穷集</a:t>
            </a:r>
            <a:r>
              <a:rPr kumimoji="1" lang="en-US" altLang="zh-CN" dirty="0" smtClean="0"/>
              <a:t>S</a:t>
            </a:r>
            <a:r>
              <a:rPr kumimoji="1" lang="en-US" altLang="zh-CN" baseline="-25000" dirty="0" smtClean="0"/>
              <a:t>i</a:t>
            </a:r>
            <a:r>
              <a:rPr kumimoji="1" lang="en-US" altLang="zh-CN" dirty="0"/>
              <a:t> </a:t>
            </a:r>
            <a:r>
              <a:rPr kumimoji="1" lang="en-US" altLang="zh-CN" dirty="0" smtClean="0"/>
              <a:t>,1≤i≤n, n</a:t>
            </a:r>
            <a:r>
              <a:rPr kumimoji="1" lang="zh-CN" altLang="en-US" dirty="0"/>
              <a:t>表示问题规模</a:t>
            </a:r>
            <a:endParaRPr kumimoji="1" lang="en-US" altLang="zh-CN" dirty="0" smtClean="0"/>
          </a:p>
          <a:p>
            <a:pPr lvl="2"/>
            <a:r>
              <a:rPr kumimoji="1" lang="zh-CN" altLang="en-US" dirty="0" smtClean="0"/>
              <a:t>固定</a:t>
            </a:r>
            <a:r>
              <a:rPr kumimoji="1" lang="zh-CN" altLang="en-US" dirty="0"/>
              <a:t>长</a:t>
            </a:r>
            <a:r>
              <a:rPr kumimoji="1" lang="en-US" altLang="zh-CN" dirty="0"/>
              <a:t>n-</a:t>
            </a:r>
            <a:r>
              <a:rPr kumimoji="1" lang="zh-CN" altLang="en-US" dirty="0"/>
              <a:t>元组</a:t>
            </a:r>
            <a:r>
              <a:rPr kumimoji="1" lang="en-US" altLang="zh-CN" dirty="0"/>
              <a:t>(x</a:t>
            </a:r>
            <a:r>
              <a:rPr kumimoji="1" lang="en-US" altLang="zh-CN" baseline="-25000" dirty="0"/>
              <a:t>1</a:t>
            </a:r>
            <a:r>
              <a:rPr kumimoji="1" lang="en-US" altLang="zh-CN" dirty="0"/>
              <a:t>, … , </a:t>
            </a:r>
            <a:r>
              <a:rPr kumimoji="1" lang="en-US" altLang="zh-CN" dirty="0" err="1"/>
              <a:t>x</a:t>
            </a:r>
            <a:r>
              <a:rPr kumimoji="1" lang="en-US" altLang="zh-CN" baseline="-25000" dirty="0" err="1"/>
              <a:t>n</a:t>
            </a:r>
            <a:r>
              <a:rPr kumimoji="1" lang="en-US" altLang="zh-CN" dirty="0" smtClean="0"/>
              <a:t>)</a:t>
            </a:r>
            <a:endParaRPr kumimoji="1" lang="en-US" altLang="zh-CN" dirty="0"/>
          </a:p>
          <a:p>
            <a:pPr lvl="2"/>
            <a:r>
              <a:rPr kumimoji="1" lang="zh-CN" altLang="en-US" dirty="0" smtClean="0"/>
              <a:t>可变</a:t>
            </a:r>
            <a:r>
              <a:rPr kumimoji="1" lang="zh-CN" altLang="en-US" dirty="0"/>
              <a:t>长</a:t>
            </a:r>
            <a:r>
              <a:rPr kumimoji="1" lang="en-US" altLang="zh-CN" dirty="0"/>
              <a:t>k-</a:t>
            </a:r>
            <a:r>
              <a:rPr kumimoji="1" lang="zh-CN" altLang="en-US" dirty="0"/>
              <a:t>元组</a:t>
            </a:r>
            <a:r>
              <a:rPr kumimoji="1" lang="en-US" altLang="zh-CN" dirty="0"/>
              <a:t>(x</a:t>
            </a:r>
            <a:r>
              <a:rPr kumimoji="1" lang="en-US" altLang="zh-CN" baseline="-25000" dirty="0"/>
              <a:t>1</a:t>
            </a:r>
            <a:r>
              <a:rPr kumimoji="1" lang="en-US" altLang="zh-CN" dirty="0"/>
              <a:t>, … , </a:t>
            </a:r>
            <a:r>
              <a:rPr kumimoji="1" lang="en-US" altLang="zh-CN" dirty="0" err="1" smtClean="0"/>
              <a:t>x</a:t>
            </a:r>
            <a:r>
              <a:rPr kumimoji="1" lang="en-US" altLang="zh-CN" baseline="-25000" dirty="0" err="1" smtClean="0"/>
              <a:t>k</a:t>
            </a:r>
            <a:r>
              <a:rPr kumimoji="1" lang="en-US" altLang="zh-CN" dirty="0" smtClean="0"/>
              <a:t>), k&lt;n</a:t>
            </a:r>
            <a:endParaRPr kumimoji="1" lang="en-US" altLang="zh-CN" dirty="0"/>
          </a:p>
          <a:p>
            <a:pPr lvl="1"/>
            <a:r>
              <a:rPr kumimoji="1" lang="zh-CN" altLang="en-US" dirty="0" smtClean="0"/>
              <a:t>问题满足</a:t>
            </a:r>
            <a:r>
              <a:rPr kumimoji="1" lang="zh-CN" altLang="en-US" dirty="0" smtClean="0">
                <a:solidFill>
                  <a:srgbClr val="FF0000"/>
                </a:solidFill>
              </a:rPr>
              <a:t>多米诺</a:t>
            </a:r>
            <a:r>
              <a:rPr kumimoji="1" lang="zh-CN" altLang="en-US" dirty="0" smtClean="0"/>
              <a:t>性质</a:t>
            </a:r>
            <a:endParaRPr kumimoji="1" lang="en-US" altLang="zh-CN" dirty="0" smtClean="0"/>
          </a:p>
          <a:p>
            <a:pPr lvl="1"/>
            <a:r>
              <a:rPr kumimoji="1" lang="zh-CN" altLang="en-US" dirty="0"/>
              <a:t>问题寻找满足</a:t>
            </a:r>
            <a:r>
              <a:rPr kumimoji="1" lang="zh-CN" altLang="en-US" dirty="0">
                <a:solidFill>
                  <a:srgbClr val="FF0000"/>
                </a:solidFill>
              </a:rPr>
              <a:t>约束条件</a:t>
            </a:r>
            <a:r>
              <a:rPr kumimoji="1" lang="zh-CN" altLang="en-US" dirty="0" smtClean="0"/>
              <a:t>的</a:t>
            </a:r>
            <a:r>
              <a:rPr kumimoji="1" lang="zh-CN" altLang="en-US" dirty="0"/>
              <a:t>一个解或所有</a:t>
            </a:r>
            <a:r>
              <a:rPr kumimoji="1" lang="zh-CN" altLang="en-US" dirty="0" smtClean="0"/>
              <a:t>解；有时则要寻找最优解，此时问题中还存在</a:t>
            </a:r>
            <a:r>
              <a:rPr kumimoji="1" lang="zh-CN" altLang="en-US" dirty="0" smtClean="0">
                <a:solidFill>
                  <a:srgbClr val="FF0000"/>
                </a:solidFill>
              </a:rPr>
              <a:t>目标函数</a:t>
            </a:r>
            <a:endParaRPr kumimoji="1" lang="en-US" altLang="zh-CN" dirty="0">
              <a:solidFill>
                <a:srgbClr val="FF0000"/>
              </a:solidFill>
            </a:endParaRPr>
          </a:p>
        </p:txBody>
      </p:sp>
      <p:sp>
        <p:nvSpPr>
          <p:cNvPr id="4" name="圆角矩形标注 3"/>
          <p:cNvSpPr/>
          <p:nvPr/>
        </p:nvSpPr>
        <p:spPr>
          <a:xfrm>
            <a:off x="6312024" y="3861048"/>
            <a:ext cx="1493622" cy="512523"/>
          </a:xfrm>
          <a:prstGeom prst="wedgeRoundRectCallout">
            <a:avLst>
              <a:gd name="adj1" fmla="val -45716"/>
              <a:gd name="adj2" fmla="val 69842"/>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smtClean="0">
                <a:solidFill>
                  <a:srgbClr val="FF0000"/>
                </a:solidFill>
                <a:latin typeface="幼圆" panose="02010509060101010101" pitchFamily="49" charset="-122"/>
                <a:ea typeface="幼圆" panose="02010509060101010101" pitchFamily="49" charset="-122"/>
              </a:rPr>
              <a:t>组合搜索</a:t>
            </a:r>
            <a:endParaRPr lang="zh-CN" altLang="en-US" sz="2400" dirty="0">
              <a:solidFill>
                <a:srgbClr val="FF0000"/>
              </a:solidFill>
              <a:latin typeface="幼圆" panose="02010509060101010101" pitchFamily="49" charset="-122"/>
              <a:ea typeface="幼圆" panose="02010509060101010101" pitchFamily="49" charset="-122"/>
            </a:endParaRPr>
          </a:p>
        </p:txBody>
      </p:sp>
      <p:sp>
        <p:nvSpPr>
          <p:cNvPr id="5" name="圆角矩形标注 4"/>
          <p:cNvSpPr/>
          <p:nvPr/>
        </p:nvSpPr>
        <p:spPr>
          <a:xfrm>
            <a:off x="8976320" y="4941168"/>
            <a:ext cx="1493622" cy="512523"/>
          </a:xfrm>
          <a:prstGeom prst="wedgeRoundRectCallout">
            <a:avLst>
              <a:gd name="adj1" fmla="val -44538"/>
              <a:gd name="adj2" fmla="val -69113"/>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smtClean="0">
                <a:solidFill>
                  <a:srgbClr val="FF0000"/>
                </a:solidFill>
                <a:latin typeface="幼圆" panose="02010509060101010101" pitchFamily="49" charset="-122"/>
                <a:ea typeface="幼圆" panose="02010509060101010101" pitchFamily="49" charset="-122"/>
              </a:rPr>
              <a:t>组合优化</a:t>
            </a:r>
            <a:endParaRPr lang="zh-CN" altLang="en-US" sz="2400" dirty="0">
              <a:solidFill>
                <a:srgbClr val="FF0000"/>
              </a:solidFill>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r>
              <a:rPr lang="en-US" altLang="zh-CN" dirty="0" smtClean="0"/>
              <a:t>7.4 </a:t>
            </a:r>
            <a:r>
              <a:rPr lang="zh-CN" altLang="en-US" dirty="0" smtClean="0"/>
              <a:t>子集和问题</a:t>
            </a:r>
            <a:endParaRPr lang="zh-CN" altLang="en-US" dirty="0"/>
          </a:p>
        </p:txBody>
      </p:sp>
      <p:sp>
        <p:nvSpPr>
          <p:cNvPr id="45059" name="内容占位符 2"/>
          <p:cNvSpPr>
            <a:spLocks noGrp="1"/>
          </p:cNvSpPr>
          <p:nvPr>
            <p:ph idx="1"/>
          </p:nvPr>
        </p:nvSpPr>
        <p:spPr/>
        <p:txBody>
          <a:bodyPr/>
          <a:lstStyle/>
          <a:p>
            <a:pPr>
              <a:lnSpc>
                <a:spcPct val="100000"/>
              </a:lnSpc>
              <a:spcBef>
                <a:spcPts val="600"/>
              </a:spcBef>
            </a:pPr>
            <a:r>
              <a:rPr lang="zh-CN" altLang="en-US" dirty="0"/>
              <a:t>问题描述</a:t>
            </a:r>
            <a:endParaRPr lang="en-US" altLang="zh-CN" dirty="0"/>
          </a:p>
          <a:p>
            <a:pPr>
              <a:lnSpc>
                <a:spcPct val="100000"/>
              </a:lnSpc>
              <a:spcBef>
                <a:spcPts val="600"/>
              </a:spcBef>
            </a:pPr>
            <a:r>
              <a:rPr lang="zh-CN" altLang="en-US" dirty="0"/>
              <a:t>限界函数</a:t>
            </a:r>
            <a:endParaRPr lang="en-US" altLang="zh-CN" dirty="0"/>
          </a:p>
          <a:p>
            <a:pPr>
              <a:lnSpc>
                <a:spcPct val="100000"/>
              </a:lnSpc>
              <a:spcBef>
                <a:spcPts val="600"/>
              </a:spcBef>
            </a:pPr>
            <a:r>
              <a:rPr lang="zh-CN" altLang="en-US" dirty="0"/>
              <a:t>效率估计</a:t>
            </a:r>
            <a:endParaRPr lang="en-US" altLang="zh-CN" dirty="0"/>
          </a:p>
          <a:p>
            <a:pPr>
              <a:lnSpc>
                <a:spcPct val="100000"/>
              </a:lnSpc>
              <a:spcBef>
                <a:spcPts val="600"/>
              </a:spcBef>
            </a:pPr>
            <a:r>
              <a:rPr lang="zh-CN" altLang="en-US" dirty="0"/>
              <a:t>递归回溯算法</a:t>
            </a:r>
            <a:endParaRPr lang="en-US" altLang="zh-CN" dirty="0"/>
          </a:p>
          <a:p>
            <a:pPr>
              <a:lnSpc>
                <a:spcPct val="100000"/>
              </a:lnSpc>
              <a:spcBef>
                <a:spcPts val="600"/>
              </a:spcBef>
            </a:pPr>
            <a:r>
              <a:rPr lang="zh-CN" altLang="en-US" dirty="0"/>
              <a:t>实例运行结果</a:t>
            </a:r>
            <a:endParaRPr lang="zh-CN" alt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r>
              <a:rPr lang="zh-CN" altLang="en-US"/>
              <a:t>问题描述</a:t>
            </a:r>
            <a:endParaRPr lang="zh-CN" altLang="en-US"/>
          </a:p>
        </p:txBody>
      </p:sp>
      <p:sp>
        <p:nvSpPr>
          <p:cNvPr id="3" name="内容占位符 2"/>
          <p:cNvSpPr>
            <a:spLocks noGrp="1"/>
          </p:cNvSpPr>
          <p:nvPr>
            <p:ph idx="1"/>
          </p:nvPr>
        </p:nvSpPr>
        <p:spPr>
          <a:xfrm>
            <a:off x="911424" y="1772816"/>
            <a:ext cx="10153128" cy="4464496"/>
          </a:xfrm>
        </p:spPr>
        <p:txBody>
          <a:bodyPr>
            <a:normAutofit/>
          </a:bodyPr>
          <a:lstStyle/>
          <a:p>
            <a:pPr>
              <a:defRPr/>
            </a:pPr>
            <a:r>
              <a:rPr lang="zh-CN" altLang="en-US" dirty="0" smtClean="0"/>
              <a:t>子集和问题</a:t>
            </a:r>
            <a:r>
              <a:rPr lang="zh-CN" altLang="en-US" dirty="0"/>
              <a:t>：</a:t>
            </a:r>
            <a:endParaRPr lang="en-US" altLang="zh-CN" dirty="0"/>
          </a:p>
          <a:p>
            <a:pPr lvl="1">
              <a:defRPr/>
            </a:pPr>
            <a:r>
              <a:rPr lang="zh-CN" altLang="en-US" dirty="0"/>
              <a:t>假定有</a:t>
            </a:r>
            <a:r>
              <a:rPr lang="en-US" altLang="zh-CN" dirty="0"/>
              <a:t>n</a:t>
            </a:r>
            <a:r>
              <a:rPr lang="zh-CN" altLang="en-US" dirty="0"/>
              <a:t>个不同的正数</a:t>
            </a:r>
            <a:r>
              <a:rPr lang="en-US" altLang="zh-CN" dirty="0"/>
              <a:t>W(1:n)</a:t>
            </a:r>
            <a:r>
              <a:rPr lang="zh-CN" altLang="en-US" dirty="0"/>
              <a:t>，找出这些数中</a:t>
            </a:r>
            <a:r>
              <a:rPr lang="zh-CN" altLang="en-US" dirty="0">
                <a:solidFill>
                  <a:srgbClr val="FF0000"/>
                </a:solidFill>
              </a:rPr>
              <a:t>所有</a:t>
            </a:r>
            <a:r>
              <a:rPr lang="zh-CN" altLang="en-US" dirty="0"/>
              <a:t>使得和为</a:t>
            </a:r>
            <a:r>
              <a:rPr lang="en-US" altLang="zh-CN" dirty="0"/>
              <a:t>M</a:t>
            </a:r>
            <a:r>
              <a:rPr lang="zh-CN" altLang="en-US" dirty="0"/>
              <a:t>的组合。元素</a:t>
            </a:r>
            <a:r>
              <a:rPr lang="en-US" altLang="zh-CN" dirty="0"/>
              <a:t>W(</a:t>
            </a:r>
            <a:r>
              <a:rPr lang="en-US" altLang="zh-CN" dirty="0" err="1"/>
              <a:t>i</a:t>
            </a:r>
            <a:r>
              <a:rPr lang="en-US" altLang="zh-CN" dirty="0"/>
              <a:t>)</a:t>
            </a:r>
            <a:r>
              <a:rPr lang="zh-CN" altLang="en-US" dirty="0"/>
              <a:t>称为权。 </a:t>
            </a:r>
            <a:endParaRPr lang="en-US" altLang="zh-CN" dirty="0"/>
          </a:p>
          <a:p>
            <a:pPr>
              <a:defRPr/>
            </a:pPr>
            <a:r>
              <a:rPr lang="zh-CN" altLang="en-US" dirty="0" smtClean="0"/>
              <a:t>回溯</a:t>
            </a:r>
            <a:r>
              <a:rPr lang="zh-CN" altLang="en-US" dirty="0"/>
              <a:t>法求解：</a:t>
            </a:r>
            <a:endParaRPr lang="en-US" altLang="zh-CN" dirty="0"/>
          </a:p>
          <a:p>
            <a:pPr lvl="1">
              <a:defRPr/>
            </a:pPr>
            <a:r>
              <a:rPr lang="zh-CN" altLang="en-US" dirty="0"/>
              <a:t>用固定长的</a:t>
            </a:r>
            <a:r>
              <a:rPr lang="en-US" altLang="zh-CN" dirty="0">
                <a:solidFill>
                  <a:srgbClr val="FF0000"/>
                </a:solidFill>
              </a:rPr>
              <a:t>n-</a:t>
            </a:r>
            <a:r>
              <a:rPr lang="zh-CN" altLang="en-US" dirty="0">
                <a:solidFill>
                  <a:srgbClr val="FF0000"/>
                </a:solidFill>
              </a:rPr>
              <a:t>元组</a:t>
            </a:r>
            <a:r>
              <a:rPr lang="en-US" altLang="zh-CN" dirty="0"/>
              <a:t>X</a:t>
            </a:r>
            <a:r>
              <a:rPr lang="zh-CN" altLang="en-US" dirty="0"/>
              <a:t>来表示，解向量元素</a:t>
            </a:r>
            <a:r>
              <a:rPr lang="en-US" altLang="zh-CN" dirty="0"/>
              <a:t>X(</a:t>
            </a:r>
            <a:r>
              <a:rPr lang="en-US" altLang="zh-CN" dirty="0" err="1"/>
              <a:t>i</a:t>
            </a:r>
            <a:r>
              <a:rPr lang="en-US" altLang="zh-CN" dirty="0"/>
              <a:t>)</a:t>
            </a:r>
            <a:r>
              <a:rPr lang="zh-CN" altLang="en-US" dirty="0"/>
              <a:t>取</a:t>
            </a:r>
            <a:r>
              <a:rPr lang="en-US" altLang="zh-CN" dirty="0"/>
              <a:t>1</a:t>
            </a:r>
            <a:r>
              <a:rPr lang="zh-CN" altLang="en-US" dirty="0"/>
              <a:t>或</a:t>
            </a:r>
            <a:r>
              <a:rPr lang="en-US" altLang="zh-CN" dirty="0"/>
              <a:t>0</a:t>
            </a:r>
            <a:r>
              <a:rPr lang="zh-CN" altLang="en-US" dirty="0"/>
              <a:t>值，表示解中是否包含权数</a:t>
            </a:r>
            <a:r>
              <a:rPr lang="en-US" altLang="zh-CN" dirty="0"/>
              <a:t>W(</a:t>
            </a:r>
            <a:r>
              <a:rPr lang="en-US" altLang="zh-CN" dirty="0" err="1"/>
              <a:t>i</a:t>
            </a:r>
            <a:r>
              <a:rPr lang="en-US" altLang="zh-CN" dirty="0"/>
              <a:t>)</a:t>
            </a:r>
            <a:r>
              <a:rPr lang="zh-CN" altLang="en-US" dirty="0"/>
              <a:t>。</a:t>
            </a:r>
            <a:r>
              <a:rPr kumimoji="1" lang="zh-CN" altLang="en-US" dirty="0" smtClean="0"/>
              <a:t>∑</a:t>
            </a:r>
            <a:r>
              <a:rPr kumimoji="1" lang="en-US" altLang="zh-CN" dirty="0" smtClean="0"/>
              <a:t>W(</a:t>
            </a:r>
            <a:r>
              <a:rPr kumimoji="1" lang="en-US" altLang="zh-CN" dirty="0" err="1" smtClean="0"/>
              <a:t>i</a:t>
            </a:r>
            <a:r>
              <a:rPr kumimoji="1" lang="en-US" altLang="zh-CN" dirty="0" smtClean="0"/>
              <a:t>)X(</a:t>
            </a:r>
            <a:r>
              <a:rPr kumimoji="1" lang="en-US" altLang="zh-CN" dirty="0" err="1" smtClean="0"/>
              <a:t>i</a:t>
            </a:r>
            <a:r>
              <a:rPr kumimoji="1" lang="en-US" altLang="zh-CN" dirty="0"/>
              <a:t>)=M</a:t>
            </a:r>
            <a:r>
              <a:rPr kumimoji="1" lang="zh-CN" altLang="en-US" dirty="0"/>
              <a:t>，</a:t>
            </a:r>
            <a:r>
              <a:rPr kumimoji="1" lang="en-US" altLang="zh-CN" dirty="0"/>
              <a:t>1≤i≤n</a:t>
            </a:r>
            <a:endParaRPr kumimoji="1" lang="en-US" altLang="zh-CN" dirty="0"/>
          </a:p>
          <a:p>
            <a:pPr lvl="1">
              <a:defRPr/>
            </a:pPr>
            <a:endParaRPr lang="en-US" altLang="zh-CN" dirty="0"/>
          </a:p>
          <a:p>
            <a:pPr marL="457200" lvl="1" indent="0">
              <a:buNone/>
              <a:defRPr/>
            </a:pPr>
            <a:endParaRPr lang="zh-CN" alt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a:xfrm>
            <a:off x="695400" y="168558"/>
            <a:ext cx="8229600" cy="1300162"/>
          </a:xfrm>
        </p:spPr>
        <p:txBody>
          <a:bodyPr/>
          <a:lstStyle/>
          <a:p>
            <a:r>
              <a:rPr lang="zh-CN" altLang="en-US" dirty="0"/>
              <a:t>限界函数</a:t>
            </a:r>
            <a:endParaRPr lang="zh-CN" altLang="en-US" dirty="0"/>
          </a:p>
        </p:txBody>
      </p:sp>
      <p:sp>
        <p:nvSpPr>
          <p:cNvPr id="48131" name="内容占位符 2"/>
          <p:cNvSpPr>
            <a:spLocks noGrp="1"/>
          </p:cNvSpPr>
          <p:nvPr>
            <p:ph idx="1"/>
          </p:nvPr>
        </p:nvSpPr>
        <p:spPr>
          <a:xfrm>
            <a:off x="994143" y="1462595"/>
            <a:ext cx="9721652" cy="3560843"/>
          </a:xfrm>
        </p:spPr>
        <p:txBody>
          <a:bodyPr>
            <a:normAutofit/>
          </a:bodyPr>
          <a:lstStyle/>
          <a:p>
            <a:pPr>
              <a:spcBef>
                <a:spcPts val="1800"/>
              </a:spcBef>
            </a:pPr>
            <a:r>
              <a:rPr lang="zh-CN" altLang="en-US" sz="2400" dirty="0" smtClean="0"/>
              <a:t>当</a:t>
            </a:r>
            <a:r>
              <a:rPr lang="zh-CN" altLang="en-US" sz="2400" dirty="0"/>
              <a:t>满足条件</a:t>
            </a:r>
            <a:r>
              <a:rPr lang="zh-CN" altLang="en-US" sz="2400" dirty="0" smtClean="0"/>
              <a:t>：</a:t>
            </a:r>
            <a:endParaRPr lang="en-US" altLang="zh-CN" sz="2400" dirty="0" smtClean="0"/>
          </a:p>
          <a:p>
            <a:pPr lvl="1">
              <a:spcBef>
                <a:spcPts val="1800"/>
              </a:spcBef>
            </a:pPr>
            <a:r>
              <a:rPr lang="en-US" altLang="zh-CN" dirty="0" smtClean="0"/>
              <a:t>X(1</a:t>
            </a:r>
            <a:r>
              <a:rPr lang="en-US" altLang="zh-CN" dirty="0"/>
              <a:t>),..,X(k)</a:t>
            </a:r>
            <a:r>
              <a:rPr lang="zh-CN" altLang="en-US" dirty="0">
                <a:solidFill>
                  <a:srgbClr val="FF0000"/>
                </a:solidFill>
              </a:rPr>
              <a:t>能导致</a:t>
            </a:r>
            <a:r>
              <a:rPr lang="zh-CN" altLang="en-US" dirty="0"/>
              <a:t>一个答案结点，</a:t>
            </a:r>
            <a:endParaRPr lang="en-US" altLang="zh-CN" dirty="0"/>
          </a:p>
          <a:p>
            <a:pPr>
              <a:spcBef>
                <a:spcPts val="1800"/>
              </a:spcBef>
            </a:pPr>
            <a:r>
              <a:rPr lang="zh-CN" altLang="en-US" sz="2400" dirty="0" smtClean="0"/>
              <a:t>如果</a:t>
            </a:r>
            <a:r>
              <a:rPr lang="zh-CN" altLang="en-US" sz="2400" dirty="0"/>
              <a:t>一开始</a:t>
            </a:r>
            <a:r>
              <a:rPr lang="en-US" altLang="zh-CN" sz="2400" dirty="0"/>
              <a:t>W(</a:t>
            </a:r>
            <a:r>
              <a:rPr lang="en-US" altLang="zh-CN" sz="2400" dirty="0" err="1"/>
              <a:t>i</a:t>
            </a:r>
            <a:r>
              <a:rPr lang="en-US" altLang="zh-CN" sz="2400" dirty="0"/>
              <a:t>)</a:t>
            </a:r>
            <a:r>
              <a:rPr lang="zh-CN" altLang="en-US" sz="2400" dirty="0"/>
              <a:t>按非降次序排列，那么当满足条件：</a:t>
            </a:r>
            <a:endParaRPr lang="en-US" altLang="zh-CN" sz="2400" dirty="0"/>
          </a:p>
          <a:p>
            <a:pPr>
              <a:spcBef>
                <a:spcPts val="1800"/>
              </a:spcBef>
            </a:pPr>
            <a:endParaRPr lang="en-US" altLang="zh-CN" sz="2400" dirty="0"/>
          </a:p>
          <a:p>
            <a:pPr lvl="1">
              <a:spcBef>
                <a:spcPts val="1800"/>
              </a:spcBef>
            </a:pPr>
            <a:r>
              <a:rPr lang="en-US" altLang="zh-CN" dirty="0" smtClean="0"/>
              <a:t>X(1</a:t>
            </a:r>
            <a:r>
              <a:rPr lang="en-US" altLang="zh-CN" dirty="0"/>
              <a:t>),..,X(k)</a:t>
            </a:r>
            <a:r>
              <a:rPr lang="zh-CN" altLang="en-US" dirty="0">
                <a:solidFill>
                  <a:srgbClr val="FF0000"/>
                </a:solidFill>
              </a:rPr>
              <a:t>不能导致</a:t>
            </a:r>
            <a:r>
              <a:rPr lang="zh-CN" altLang="en-US" dirty="0"/>
              <a:t>一个</a:t>
            </a:r>
            <a:r>
              <a:rPr lang="zh-CN" altLang="en-US" dirty="0" smtClean="0"/>
              <a:t>答案结点。</a:t>
            </a:r>
            <a:endParaRPr lang="en-US" altLang="zh-CN" dirty="0"/>
          </a:p>
          <a:p>
            <a:endParaRPr lang="zh-CN" altLang="en-US" dirty="0"/>
          </a:p>
        </p:txBody>
      </p:sp>
      <p:graphicFrame>
        <p:nvGraphicFramePr>
          <p:cNvPr id="4" name="对象 3" descr="image17"/>
          <p:cNvGraphicFramePr>
            <a:graphicFrameLocks noGrp="1" noChangeAspect="1"/>
          </p:cNvGraphicFramePr>
          <p:nvPr/>
        </p:nvGraphicFramePr>
        <p:xfrm>
          <a:off x="3383355" y="1066926"/>
          <a:ext cx="3888432" cy="1009660"/>
        </p:xfrm>
        <a:graphic>
          <a:graphicData uri="http://schemas.openxmlformats.org/presentationml/2006/ole">
            <mc:AlternateContent xmlns:mc="http://schemas.openxmlformats.org/markup-compatibility/2006">
              <mc:Choice xmlns:v="urn:schemas-microsoft-com:vml" Requires="v">
                <p:oleObj spid="_x0000_s18842" name="公式" r:id="rId1" imgW="1574165" imgH="406400" progId="Equation.3">
                  <p:embed/>
                </p:oleObj>
              </mc:Choice>
              <mc:Fallback>
                <p:oleObj name="公式" r:id="rId1" imgW="1574165" imgH="406400" progId="Equation.3">
                  <p:embed/>
                  <p:pic>
                    <p:nvPicPr>
                      <p:cNvPr id="0" name="对象 3" descr="image17"/>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3355" y="1066926"/>
                        <a:ext cx="3888432" cy="1009660"/>
                      </a:xfrm>
                      <a:prstGeom prst="rect">
                        <a:avLst/>
                      </a:prstGeom>
                      <a:noFill/>
                      <a:ln>
                        <a:noFill/>
                      </a:ln>
                    </p:spPr>
                  </p:pic>
                </p:oleObj>
              </mc:Fallback>
            </mc:AlternateContent>
          </a:graphicData>
        </a:graphic>
      </p:graphicFrame>
      <p:graphicFrame>
        <p:nvGraphicFramePr>
          <p:cNvPr id="5" name="对象 4" descr="image17"/>
          <p:cNvGraphicFramePr>
            <a:graphicFrameLocks noGrp="1" noChangeAspect="1"/>
          </p:cNvGraphicFramePr>
          <p:nvPr/>
        </p:nvGraphicFramePr>
        <p:xfrm>
          <a:off x="3383355" y="3070014"/>
          <a:ext cx="4127500" cy="1008112"/>
        </p:xfrm>
        <a:graphic>
          <a:graphicData uri="http://schemas.openxmlformats.org/presentationml/2006/ole">
            <mc:AlternateContent xmlns:mc="http://schemas.openxmlformats.org/markup-compatibility/2006">
              <mc:Choice xmlns:v="urn:schemas-microsoft-com:vml" Requires="v">
                <p:oleObj spid="_x0000_s18843" name="公式" r:id="rId3" imgW="1562100" imgH="406400" progId="Equation.3">
                  <p:embed/>
                </p:oleObj>
              </mc:Choice>
              <mc:Fallback>
                <p:oleObj name="公式" r:id="rId3" imgW="1562100" imgH="406400" progId="Equation.3">
                  <p:embed/>
                  <p:pic>
                    <p:nvPicPr>
                      <p:cNvPr id="0" name="对象 4" descr="image17"/>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3355" y="3070014"/>
                        <a:ext cx="4127500" cy="1008112"/>
                      </a:xfrm>
                      <a:prstGeom prst="rect">
                        <a:avLst/>
                      </a:prstGeom>
                      <a:noFill/>
                      <a:ln>
                        <a:noFill/>
                      </a:ln>
                    </p:spPr>
                  </p:pic>
                </p:oleObj>
              </mc:Fallback>
            </mc:AlternateContent>
          </a:graphicData>
        </a:graphic>
      </p:graphicFrame>
      <p:sp>
        <p:nvSpPr>
          <p:cNvPr id="6" name="内容占位符 2"/>
          <p:cNvSpPr txBox="1"/>
          <p:nvPr/>
        </p:nvSpPr>
        <p:spPr>
          <a:xfrm>
            <a:off x="983432" y="4725144"/>
            <a:ext cx="9708368" cy="1584300"/>
          </a:xfrm>
          <a:prstGeom prst="rect">
            <a:avLst/>
          </a:prstGeom>
          <a:solidFill>
            <a:schemeClr val="accent1">
              <a:lumMod val="20000"/>
              <a:lumOff val="80000"/>
            </a:schemeClr>
          </a:solidFill>
        </p:spPr>
        <p:txBody>
          <a:bodyPr vert="horz" lIns="91440" tIns="45720" rIns="91440" bIns="45720" rtlCol="0">
            <a:normAutofit/>
          </a:bodyPr>
          <a:lstStyle>
            <a:lvl1pPr marL="228600" indent="-228600" algn="l" defTabSz="914400" rtl="0" eaLnBrk="1" latinLnBrk="0" hangingPunct="1">
              <a:lnSpc>
                <a:spcPct val="110000"/>
              </a:lnSpc>
              <a:spcBef>
                <a:spcPts val="1000"/>
              </a:spcBef>
              <a:buClr>
                <a:srgbClr val="1E5293"/>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1pPr>
            <a:lvl2pPr marL="6858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2pPr>
            <a:lvl3pPr marL="11430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3pPr>
            <a:lvl4pPr marL="16002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4pPr>
            <a:lvl5pPr marL="20574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smtClean="0"/>
              <a:t>综上，限界函数</a:t>
            </a:r>
            <a:r>
              <a:rPr lang="en-US" altLang="zh-CN" sz="2400" dirty="0" smtClean="0"/>
              <a:t>B</a:t>
            </a:r>
            <a:r>
              <a:rPr lang="en-US" altLang="zh-CN" sz="2400" baseline="-25000" dirty="0" smtClean="0"/>
              <a:t>k</a:t>
            </a:r>
            <a:r>
              <a:rPr lang="en-US" altLang="zh-CN" sz="2400" dirty="0" smtClean="0"/>
              <a:t>(X(1),…,X(k))=true</a:t>
            </a:r>
            <a:r>
              <a:rPr lang="zh-CN" altLang="en-US" sz="2400" dirty="0" smtClean="0"/>
              <a:t>，当且仅当：</a:t>
            </a:r>
            <a:r>
              <a:rPr lang="en-US" altLang="zh-CN" sz="2400" dirty="0" smtClean="0"/>
              <a:t>             </a:t>
            </a:r>
            <a:endParaRPr lang="zh-CN" altLang="en-US" sz="2400" dirty="0"/>
          </a:p>
        </p:txBody>
      </p:sp>
      <p:graphicFrame>
        <p:nvGraphicFramePr>
          <p:cNvPr id="7" name="对象 6" descr="image17"/>
          <p:cNvGraphicFramePr>
            <a:graphicFrameLocks noGrp="1" noChangeAspect="1"/>
          </p:cNvGraphicFramePr>
          <p:nvPr/>
        </p:nvGraphicFramePr>
        <p:xfrm>
          <a:off x="1227410" y="5266000"/>
          <a:ext cx="4107565" cy="965392"/>
        </p:xfrm>
        <a:graphic>
          <a:graphicData uri="http://schemas.openxmlformats.org/presentationml/2006/ole">
            <mc:AlternateContent xmlns:mc="http://schemas.openxmlformats.org/markup-compatibility/2006">
              <mc:Choice xmlns:v="urn:schemas-microsoft-com:vml" Requires="v">
                <p:oleObj spid="_x0000_s18844" name="公式" r:id="rId5" imgW="1574165" imgH="406400" progId="Equation.3">
                  <p:embed/>
                </p:oleObj>
              </mc:Choice>
              <mc:Fallback>
                <p:oleObj name="公式" r:id="rId5" imgW="1574165" imgH="406400" progId="Equation.3">
                  <p:embed/>
                  <p:pic>
                    <p:nvPicPr>
                      <p:cNvPr id="0" name="对象 6" descr="image17"/>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7410" y="5266000"/>
                        <a:ext cx="4107565" cy="965392"/>
                      </a:xfrm>
                      <a:prstGeom prst="rect">
                        <a:avLst/>
                      </a:prstGeom>
                      <a:noFill/>
                      <a:ln>
                        <a:noFill/>
                      </a:ln>
                    </p:spPr>
                  </p:pic>
                </p:oleObj>
              </mc:Fallback>
            </mc:AlternateContent>
          </a:graphicData>
        </a:graphic>
      </p:graphicFrame>
      <p:graphicFrame>
        <p:nvGraphicFramePr>
          <p:cNvPr id="8" name="对象 7" descr="image17"/>
          <p:cNvGraphicFramePr>
            <a:graphicFrameLocks noGrp="1" noChangeAspect="1"/>
          </p:cNvGraphicFramePr>
          <p:nvPr/>
        </p:nvGraphicFramePr>
        <p:xfrm>
          <a:off x="5967100" y="5229973"/>
          <a:ext cx="4092575" cy="974998"/>
        </p:xfrm>
        <a:graphic>
          <a:graphicData uri="http://schemas.openxmlformats.org/presentationml/2006/ole">
            <mc:AlternateContent xmlns:mc="http://schemas.openxmlformats.org/markup-compatibility/2006">
              <mc:Choice xmlns:v="urn:schemas-microsoft-com:vml" Requires="v">
                <p:oleObj spid="_x0000_s18845" name="公式" r:id="rId6" imgW="1548765" imgH="406400" progId="Equation.3">
                  <p:embed/>
                </p:oleObj>
              </mc:Choice>
              <mc:Fallback>
                <p:oleObj name="公式" r:id="rId6" imgW="1548765" imgH="406400" progId="Equation.3">
                  <p:embed/>
                  <p:pic>
                    <p:nvPicPr>
                      <p:cNvPr id="0" name="对象 7" descr="image17"/>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67100" y="5229973"/>
                        <a:ext cx="4092575" cy="974998"/>
                      </a:xfrm>
                      <a:prstGeom prst="rect">
                        <a:avLst/>
                      </a:prstGeom>
                      <a:noFill/>
                      <a:ln>
                        <a:noFill/>
                      </a:ln>
                    </p:spPr>
                  </p:pic>
                </p:oleObj>
              </mc:Fallback>
            </mc:AlternateContent>
          </a:graphicData>
        </a:graphic>
      </p:graphicFrame>
      <p:sp>
        <p:nvSpPr>
          <p:cNvPr id="2" name="文本框 1"/>
          <p:cNvSpPr txBox="1"/>
          <p:nvPr/>
        </p:nvSpPr>
        <p:spPr>
          <a:xfrm>
            <a:off x="5447105" y="5447409"/>
            <a:ext cx="407864" cy="461665"/>
          </a:xfrm>
          <a:prstGeom prst="rect">
            <a:avLst/>
          </a:prstGeom>
          <a:solidFill>
            <a:schemeClr val="accent1">
              <a:lumMod val="20000"/>
              <a:lumOff val="80000"/>
            </a:schemeClr>
          </a:solidFill>
        </p:spPr>
        <p:txBody>
          <a:bodyPr wrap="square" rtlCol="0">
            <a:spAutoFit/>
          </a:bodyPr>
          <a:lstStyle/>
          <a:p>
            <a:r>
              <a:rPr lang="zh-CN" altLang="en-US" sz="2400" dirty="0">
                <a:latin typeface="幼圆" panose="02010509060101010101" pitchFamily="49" charset="-122"/>
                <a:ea typeface="幼圆" panose="02010509060101010101" pitchFamily="49" charset="-122"/>
              </a:rPr>
              <a:t>且</a:t>
            </a:r>
            <a:endParaRPr lang="zh-CN" altLang="en-US" sz="2400" dirty="0">
              <a:latin typeface="幼圆" panose="02010509060101010101" pitchFamily="49" charset="-122"/>
              <a:ea typeface="幼圆" panose="02010509060101010101" pitchFamily="49" charset="-122"/>
            </a:endParaRPr>
          </a:p>
        </p:txBody>
      </p:sp>
      <p:sp>
        <p:nvSpPr>
          <p:cNvPr id="3" name="矩形 2"/>
          <p:cNvSpPr/>
          <p:nvPr/>
        </p:nvSpPr>
        <p:spPr>
          <a:xfrm>
            <a:off x="1127448" y="5266000"/>
            <a:ext cx="1944216" cy="118733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400" dirty="0" smtClean="0"/>
          </a:p>
          <a:p>
            <a:pPr algn="ctr"/>
            <a:endParaRPr lang="en-US" altLang="zh-CN" sz="2400" dirty="0"/>
          </a:p>
          <a:p>
            <a:pPr algn="ctr"/>
            <a:r>
              <a:rPr lang="en-US" altLang="zh-CN" sz="2400" dirty="0" smtClean="0">
                <a:solidFill>
                  <a:srgbClr val="FF0000"/>
                </a:solidFill>
                <a:latin typeface="Arial" panose="020B0604020202020204" pitchFamily="34" charset="0"/>
                <a:cs typeface="Arial" panose="020B0604020202020204" pitchFamily="34" charset="0"/>
              </a:rPr>
              <a:t>s</a:t>
            </a:r>
            <a:endParaRPr lang="zh-CN" altLang="en-US" sz="2400" dirty="0">
              <a:solidFill>
                <a:srgbClr val="FF0000"/>
              </a:solidFill>
              <a:latin typeface="Arial" panose="020B0604020202020204" pitchFamily="34" charset="0"/>
              <a:cs typeface="Arial" panose="020B0604020202020204" pitchFamily="34" charset="0"/>
            </a:endParaRPr>
          </a:p>
        </p:txBody>
      </p:sp>
      <p:sp>
        <p:nvSpPr>
          <p:cNvPr id="11" name="矩形 10"/>
          <p:cNvSpPr/>
          <p:nvPr/>
        </p:nvSpPr>
        <p:spPr>
          <a:xfrm>
            <a:off x="3311347" y="5270113"/>
            <a:ext cx="1272485" cy="120384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400" dirty="0" smtClean="0"/>
          </a:p>
          <a:p>
            <a:pPr algn="ctr"/>
            <a:endParaRPr lang="en-US" altLang="zh-CN" sz="2400" dirty="0"/>
          </a:p>
          <a:p>
            <a:pPr algn="ctr"/>
            <a:r>
              <a:rPr lang="en-US" altLang="zh-CN" sz="2800" dirty="0" smtClean="0">
                <a:solidFill>
                  <a:srgbClr val="FF0000"/>
                </a:solidFill>
                <a:latin typeface="Arial" panose="020B0604020202020204" pitchFamily="34" charset="0"/>
                <a:cs typeface="Arial" panose="020B0604020202020204" pitchFamily="34" charset="0"/>
              </a:rPr>
              <a:t>r</a:t>
            </a:r>
            <a:endParaRPr lang="zh-CN" altLang="en-US" sz="2800" dirty="0">
              <a:solidFill>
                <a:srgbClr val="FF0000"/>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animBg="1"/>
      <p:bldP spid="3" grpId="0" animBg="1"/>
      <p:bldP spid="1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0692" y="28670"/>
            <a:ext cx="10515600" cy="984255"/>
          </a:xfrm>
        </p:spPr>
        <p:txBody>
          <a:bodyPr/>
          <a:lstStyle/>
          <a:p>
            <a:r>
              <a:rPr lang="zh-CN" altLang="en-US" dirty="0"/>
              <a:t>效率估计</a:t>
            </a:r>
            <a:endParaRPr lang="zh-CN" altLang="en-US" dirty="0"/>
          </a:p>
        </p:txBody>
      </p:sp>
      <p:sp>
        <p:nvSpPr>
          <p:cNvPr id="3" name="内容占位符 2"/>
          <p:cNvSpPr>
            <a:spLocks noGrp="1"/>
          </p:cNvSpPr>
          <p:nvPr>
            <p:ph idx="1"/>
          </p:nvPr>
        </p:nvSpPr>
        <p:spPr>
          <a:xfrm>
            <a:off x="788882" y="928178"/>
            <a:ext cx="5221678" cy="593555"/>
          </a:xfrm>
        </p:spPr>
        <p:txBody>
          <a:bodyPr>
            <a:normAutofit/>
          </a:bodyPr>
          <a:lstStyle/>
          <a:p>
            <a:r>
              <a:rPr lang="en-US" altLang="zh-CN" sz="2400" dirty="0"/>
              <a:t>n=6,M=30,W=(5,10,12,13,15,18)</a:t>
            </a:r>
            <a:endParaRPr lang="en-US" altLang="zh-CN" sz="2400" dirty="0"/>
          </a:p>
          <a:p>
            <a:endParaRPr lang="zh-CN" altLang="en-US" sz="2400"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fld>
            <a:endParaRPr lang="en-US" altLang="zh-CN" dirty="0"/>
          </a:p>
        </p:txBody>
      </p:sp>
      <p:sp>
        <p:nvSpPr>
          <p:cNvPr id="5" name="Oval 5"/>
          <p:cNvSpPr>
            <a:spLocks noChangeArrowheads="1"/>
          </p:cNvSpPr>
          <p:nvPr/>
        </p:nvSpPr>
        <p:spPr bwMode="auto">
          <a:xfrm>
            <a:off x="8253127" y="1542141"/>
            <a:ext cx="449559" cy="418855"/>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1</a:t>
            </a:r>
            <a:endParaRPr kumimoji="1" lang="en-US" altLang="zh-CN" sz="2000" dirty="0">
              <a:latin typeface="Arial" panose="020B0604020202020204" pitchFamily="34" charset="0"/>
              <a:cs typeface="Arial" panose="020B0604020202020204" pitchFamily="34" charset="0"/>
            </a:endParaRPr>
          </a:p>
        </p:txBody>
      </p:sp>
      <p:sp>
        <p:nvSpPr>
          <p:cNvPr id="6" name="Oval 6"/>
          <p:cNvSpPr>
            <a:spLocks noChangeArrowheads="1"/>
          </p:cNvSpPr>
          <p:nvPr/>
        </p:nvSpPr>
        <p:spPr bwMode="auto">
          <a:xfrm>
            <a:off x="7561413" y="2273579"/>
            <a:ext cx="449559" cy="418855"/>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2</a:t>
            </a:r>
            <a:endParaRPr kumimoji="1" lang="en-US" altLang="zh-CN" sz="2000">
              <a:latin typeface="Arial" panose="020B0604020202020204" pitchFamily="34" charset="0"/>
              <a:cs typeface="Arial" panose="020B0604020202020204" pitchFamily="34" charset="0"/>
            </a:endParaRPr>
          </a:p>
        </p:txBody>
      </p:sp>
      <p:sp>
        <p:nvSpPr>
          <p:cNvPr id="7" name="Oval 7"/>
          <p:cNvSpPr>
            <a:spLocks noChangeArrowheads="1"/>
          </p:cNvSpPr>
          <p:nvPr/>
        </p:nvSpPr>
        <p:spPr bwMode="auto">
          <a:xfrm>
            <a:off x="9045215" y="2273579"/>
            <a:ext cx="449559" cy="418855"/>
          </a:xfrm>
          <a:prstGeom prst="ellipse">
            <a:avLst/>
          </a:prstGeom>
          <a:solidFill>
            <a:schemeClr val="accent1">
              <a:lumMod val="20000"/>
              <a:lumOff val="80000"/>
            </a:schemeClr>
          </a:solidFill>
          <a:ln w="12700">
            <a:solidFill>
              <a:schemeClr val="tx1"/>
            </a:solidFill>
            <a:miter lim="800000"/>
          </a:ln>
          <a:effectLst/>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3</a:t>
            </a:r>
            <a:endParaRPr kumimoji="1" lang="en-US" altLang="zh-CN" sz="2000">
              <a:latin typeface="Arial" panose="020B0604020202020204" pitchFamily="34" charset="0"/>
              <a:cs typeface="Arial" panose="020B0604020202020204" pitchFamily="34" charset="0"/>
            </a:endParaRPr>
          </a:p>
        </p:txBody>
      </p:sp>
      <p:cxnSp>
        <p:nvCxnSpPr>
          <p:cNvPr id="9" name="直接连接符 8"/>
          <p:cNvCxnSpPr>
            <a:stCxn id="5" idx="4"/>
            <a:endCxn id="6" idx="7"/>
          </p:cNvCxnSpPr>
          <p:nvPr/>
        </p:nvCxnSpPr>
        <p:spPr>
          <a:xfrm flipH="1">
            <a:off x="7945136" y="1960996"/>
            <a:ext cx="532771" cy="373923"/>
          </a:xfrm>
          <a:prstGeom prst="line">
            <a:avLst/>
          </a:prstGeom>
        </p:spPr>
        <p:style>
          <a:lnRef idx="1">
            <a:schemeClr val="dk1"/>
          </a:lnRef>
          <a:fillRef idx="0">
            <a:schemeClr val="dk1"/>
          </a:fillRef>
          <a:effectRef idx="0">
            <a:schemeClr val="dk1"/>
          </a:effectRef>
          <a:fontRef idx="minor">
            <a:schemeClr val="tx1"/>
          </a:fontRef>
        </p:style>
      </p:cxnSp>
      <p:cxnSp>
        <p:nvCxnSpPr>
          <p:cNvPr id="11" name="直接连接符 10"/>
          <p:cNvCxnSpPr>
            <a:stCxn id="5" idx="4"/>
            <a:endCxn id="7" idx="1"/>
          </p:cNvCxnSpPr>
          <p:nvPr/>
        </p:nvCxnSpPr>
        <p:spPr>
          <a:xfrm>
            <a:off x="8477907" y="1960996"/>
            <a:ext cx="633144" cy="3739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7306410" y="1913275"/>
            <a:ext cx="820453"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X</a:t>
            </a:r>
            <a:r>
              <a:rPr lang="en-US" altLang="zh-CN" sz="2000" baseline="-25000" dirty="0">
                <a:latin typeface="Arial" panose="020B0604020202020204" pitchFamily="34" charset="0"/>
                <a:cs typeface="Arial" panose="020B0604020202020204" pitchFamily="34" charset="0"/>
              </a:rPr>
              <a:t>1</a:t>
            </a: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p:txBody>
      </p:sp>
      <p:sp>
        <p:nvSpPr>
          <p:cNvPr id="14" name="文本框 13"/>
          <p:cNvSpPr txBox="1"/>
          <p:nvPr/>
        </p:nvSpPr>
        <p:spPr>
          <a:xfrm>
            <a:off x="8901199" y="1895999"/>
            <a:ext cx="340671"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p:txBody>
      </p:sp>
      <p:sp>
        <p:nvSpPr>
          <p:cNvPr id="15" name="文本框 14"/>
          <p:cNvSpPr txBox="1"/>
          <p:nvPr/>
        </p:nvSpPr>
        <p:spPr>
          <a:xfrm>
            <a:off x="6375363" y="1560604"/>
            <a:ext cx="790509" cy="400110"/>
          </a:xfrm>
          <a:prstGeom prst="rect">
            <a:avLst/>
          </a:prstGeom>
          <a:noFill/>
        </p:spPr>
        <p:txBody>
          <a:bodyPr wrap="square" rtlCol="0">
            <a:spAutoFit/>
          </a:bodyPr>
          <a:lstStyle/>
          <a:p>
            <a:r>
              <a:rPr lang="en-US" altLang="zh-CN" sz="2000" dirty="0">
                <a:latin typeface="Arial" panose="020B0604020202020204" pitchFamily="34" charset="0"/>
                <a:ea typeface="幼圆" panose="02010509060101010101" pitchFamily="49" charset="-122"/>
                <a:cs typeface="Arial" panose="020B0604020202020204" pitchFamily="34" charset="0"/>
              </a:rPr>
              <a:t>1</a:t>
            </a:r>
            <a:r>
              <a:rPr lang="zh-CN" altLang="en-US" sz="2000" dirty="0">
                <a:latin typeface="Arial" panose="020B0604020202020204" pitchFamily="34" charset="0"/>
                <a:ea typeface="幼圆" panose="02010509060101010101" pitchFamily="49" charset="-122"/>
                <a:cs typeface="Arial" panose="020B0604020202020204" pitchFamily="34" charset="0"/>
              </a:rPr>
              <a:t>个</a:t>
            </a:r>
            <a:endParaRPr lang="zh-CN" altLang="en-US" sz="2000" dirty="0">
              <a:latin typeface="Arial" panose="020B0604020202020204" pitchFamily="34" charset="0"/>
              <a:ea typeface="幼圆" panose="02010509060101010101" pitchFamily="49" charset="-122"/>
              <a:cs typeface="Arial" panose="020B0604020202020204" pitchFamily="34" charset="0"/>
            </a:endParaRPr>
          </a:p>
        </p:txBody>
      </p:sp>
      <p:sp>
        <p:nvSpPr>
          <p:cNvPr id="16" name="文本框 15"/>
          <p:cNvSpPr txBox="1"/>
          <p:nvPr/>
        </p:nvSpPr>
        <p:spPr>
          <a:xfrm>
            <a:off x="6402875" y="2301375"/>
            <a:ext cx="790509" cy="400110"/>
          </a:xfrm>
          <a:prstGeom prst="rect">
            <a:avLst/>
          </a:prstGeom>
          <a:noFill/>
        </p:spPr>
        <p:txBody>
          <a:bodyPr wrap="square" rtlCol="0">
            <a:spAutoFit/>
          </a:bodyPr>
          <a:lstStyle/>
          <a:p>
            <a:r>
              <a:rPr lang="en-US" altLang="zh-CN" sz="2000" dirty="0">
                <a:latin typeface="Arial" panose="020B0604020202020204" pitchFamily="34" charset="0"/>
                <a:ea typeface="幼圆" panose="02010509060101010101" pitchFamily="49" charset="-122"/>
                <a:cs typeface="Arial" panose="020B0604020202020204" pitchFamily="34" charset="0"/>
              </a:rPr>
              <a:t>2</a:t>
            </a:r>
            <a:r>
              <a:rPr lang="zh-CN" altLang="en-US" sz="2000" dirty="0">
                <a:latin typeface="Arial" panose="020B0604020202020204" pitchFamily="34" charset="0"/>
                <a:ea typeface="幼圆" panose="02010509060101010101" pitchFamily="49" charset="-122"/>
                <a:cs typeface="Arial" panose="020B0604020202020204" pitchFamily="34" charset="0"/>
              </a:rPr>
              <a:t>个</a:t>
            </a:r>
            <a:endParaRPr lang="zh-CN" altLang="en-US" sz="2000" dirty="0">
              <a:latin typeface="Arial" panose="020B0604020202020204" pitchFamily="34" charset="0"/>
              <a:ea typeface="幼圆" panose="02010509060101010101" pitchFamily="49" charset="-122"/>
              <a:cs typeface="Arial" panose="020B0604020202020204" pitchFamily="34" charset="0"/>
            </a:endParaRPr>
          </a:p>
        </p:txBody>
      </p:sp>
      <p:cxnSp>
        <p:nvCxnSpPr>
          <p:cNvPr id="20" name="直接连接符 19"/>
          <p:cNvCxnSpPr/>
          <p:nvPr/>
        </p:nvCxnSpPr>
        <p:spPr>
          <a:xfrm>
            <a:off x="1102894" y="2701485"/>
            <a:ext cx="10102772" cy="8296"/>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9" name="表格 28"/>
          <p:cNvGraphicFramePr>
            <a:graphicFrameLocks noGrp="1"/>
          </p:cNvGraphicFramePr>
          <p:nvPr/>
        </p:nvGraphicFramePr>
        <p:xfrm>
          <a:off x="1102894" y="1571750"/>
          <a:ext cx="4676070" cy="4132430"/>
        </p:xfrm>
        <a:graphic>
          <a:graphicData uri="http://schemas.openxmlformats.org/drawingml/2006/table">
            <a:tbl>
              <a:tblPr firstRow="1" bandRow="1">
                <a:tableStyleId>{5940675A-B579-460E-94D1-54222C63F5DA}</a:tableStyleId>
              </a:tblPr>
              <a:tblGrid>
                <a:gridCol w="1284931"/>
                <a:gridCol w="585497"/>
                <a:gridCol w="566631"/>
                <a:gridCol w="1152128"/>
                <a:gridCol w="1086883"/>
              </a:tblGrid>
              <a:tr h="373619">
                <a:tc>
                  <a:txBody>
                    <a:bodyPr/>
                    <a:lstStyle/>
                    <a:p>
                      <a:pPr algn="ctr"/>
                      <a:r>
                        <a:rPr lang="zh-CN" altLang="en-US" sz="2000" dirty="0" smtClean="0">
                          <a:latin typeface="Arial" panose="020B0604020202020204" pitchFamily="34" charset="0"/>
                          <a:ea typeface="幼圆" panose="02010509060101010101" pitchFamily="49" charset="-122"/>
                          <a:cs typeface="Arial" panose="020B0604020202020204" pitchFamily="34" charset="0"/>
                        </a:rPr>
                        <a:t>结点编号</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a:latin typeface="Arial" panose="020B0604020202020204" pitchFamily="34" charset="0"/>
                          <a:ea typeface="幼圆" panose="02010509060101010101" pitchFamily="49" charset="-122"/>
                          <a:cs typeface="Arial" panose="020B0604020202020204" pitchFamily="34" charset="0"/>
                        </a:rPr>
                        <a:t>s</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a:latin typeface="Arial" panose="020B0604020202020204" pitchFamily="34" charset="0"/>
                          <a:ea typeface="幼圆" panose="02010509060101010101" pitchFamily="49" charset="-122"/>
                          <a:cs typeface="Arial" panose="020B0604020202020204" pitchFamily="34" charset="0"/>
                        </a:rPr>
                        <a:t>r</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a:latin typeface="Arial" panose="020B0604020202020204" pitchFamily="34" charset="0"/>
                          <a:ea typeface="幼圆" panose="02010509060101010101" pitchFamily="49" charset="-122"/>
                          <a:cs typeface="Arial" panose="020B0604020202020204" pitchFamily="34" charset="0"/>
                        </a:rPr>
                        <a:t>W(i+1)</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a:latin typeface="Arial" panose="020B0604020202020204" pitchFamily="34" charset="0"/>
                          <a:ea typeface="幼圆" panose="02010509060101010101" pitchFamily="49" charset="-122"/>
                          <a:cs typeface="Arial" panose="020B0604020202020204" pitchFamily="34" charset="0"/>
                        </a:rPr>
                        <a:t>B</a:t>
                      </a:r>
                      <a:r>
                        <a:rPr lang="zh-CN" altLang="en-US" sz="2000" dirty="0">
                          <a:latin typeface="Arial" panose="020B0604020202020204" pitchFamily="34" charset="0"/>
                          <a:ea typeface="幼圆" panose="02010509060101010101" pitchFamily="49" charset="-122"/>
                          <a:cs typeface="Arial" panose="020B0604020202020204" pitchFamily="34" charset="0"/>
                        </a:rPr>
                        <a:t>值</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3619">
                <a:tc>
                  <a:txBody>
                    <a:bodyPr/>
                    <a:lstStyle/>
                    <a:p>
                      <a:pPr algn="ctr"/>
                      <a:r>
                        <a:rPr lang="en-US" altLang="zh-CN" sz="1800" dirty="0">
                          <a:latin typeface="Arial" panose="020B0604020202020204" pitchFamily="34" charset="0"/>
                          <a:cs typeface="Arial" panose="020B0604020202020204" pitchFamily="34" charset="0"/>
                        </a:rPr>
                        <a:t>2</a:t>
                      </a:r>
                      <a:endParaRPr lang="zh-CN" altLang="en-US" sz="18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5</a:t>
                      </a:r>
                      <a:endParaRPr lang="zh-CN" altLang="en-US" sz="18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68</a:t>
                      </a:r>
                      <a:endParaRPr lang="zh-CN" altLang="en-US" sz="18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10</a:t>
                      </a:r>
                      <a:endParaRPr lang="zh-CN" altLang="en-US" sz="18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algn="ctr"/>
                      <a:r>
                        <a:rPr lang="en-US" altLang="zh-CN" sz="1800" dirty="0">
                          <a:solidFill>
                            <a:schemeClr val="tx1"/>
                          </a:solidFill>
                          <a:latin typeface="Arial" panose="020B0604020202020204" pitchFamily="34" charset="0"/>
                          <a:cs typeface="Arial" panose="020B0604020202020204" pitchFamily="34" charset="0"/>
                        </a:rPr>
                        <a:t>T</a:t>
                      </a:r>
                      <a:endParaRPr lang="zh-CN" altLang="en-US" sz="1800" dirty="0">
                        <a:solidFill>
                          <a:schemeClr val="tx1"/>
                        </a:solidFill>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solidFill>
                      <a:schemeClr val="accent1">
                        <a:lumMod val="20000"/>
                        <a:lumOff val="80000"/>
                      </a:schemeClr>
                    </a:solidFill>
                  </a:tcPr>
                </a:tc>
              </a:tr>
              <a:tr h="373619">
                <a:tc>
                  <a:txBody>
                    <a:bodyPr/>
                    <a:lstStyle/>
                    <a:p>
                      <a:pPr algn="ctr"/>
                      <a:r>
                        <a:rPr lang="en-US" altLang="zh-CN" sz="1800" dirty="0">
                          <a:latin typeface="Arial" panose="020B0604020202020204" pitchFamily="34" charset="0"/>
                          <a:cs typeface="Arial" panose="020B0604020202020204" pitchFamily="34" charset="0"/>
                        </a:rPr>
                        <a:t>3</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0</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68</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10</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solidFill>
                            <a:schemeClr val="tx1"/>
                          </a:solidFill>
                          <a:latin typeface="Arial" panose="020B0604020202020204" pitchFamily="34" charset="0"/>
                          <a:cs typeface="Arial" panose="020B0604020202020204" pitchFamily="34" charset="0"/>
                        </a:rPr>
                        <a:t>T</a:t>
                      </a:r>
                      <a:endParaRPr lang="zh-CN" altLang="en-US" sz="1800" dirty="0">
                        <a:solidFill>
                          <a:schemeClr val="tx1"/>
                        </a:solidFill>
                        <a:latin typeface="Arial" panose="020B0604020202020204" pitchFamily="34" charset="0"/>
                        <a:cs typeface="Arial" panose="020B0604020202020204" pitchFamily="34" charset="0"/>
                      </a:endParaRPr>
                    </a:p>
                  </a:txBody>
                  <a:tcPr>
                    <a:solidFill>
                      <a:schemeClr val="accent1">
                        <a:lumMod val="20000"/>
                        <a:lumOff val="80000"/>
                      </a:schemeClr>
                    </a:solidFill>
                  </a:tcPr>
                </a:tc>
              </a:tr>
              <a:tr h="373619">
                <a:tc>
                  <a:txBody>
                    <a:bodyPr/>
                    <a:lstStyle/>
                    <a:p>
                      <a:pPr algn="ctr"/>
                      <a:r>
                        <a:rPr lang="en-US" altLang="zh-CN" sz="1800" dirty="0">
                          <a:latin typeface="Arial" panose="020B0604020202020204" pitchFamily="34" charset="0"/>
                          <a:cs typeface="Arial" panose="020B0604020202020204" pitchFamily="34" charset="0"/>
                        </a:rPr>
                        <a:t>4</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latin typeface="Arial" panose="020B0604020202020204" pitchFamily="34" charset="0"/>
                          <a:cs typeface="Arial" panose="020B0604020202020204" pitchFamily="34" charset="0"/>
                        </a:rPr>
                        <a:t>10</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latin typeface="Arial" panose="020B0604020202020204" pitchFamily="34" charset="0"/>
                          <a:cs typeface="Arial" panose="020B0604020202020204" pitchFamily="34" charset="0"/>
                        </a:rPr>
                        <a:t>58</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latin typeface="Arial" panose="020B0604020202020204" pitchFamily="34" charset="0"/>
                          <a:cs typeface="Arial" panose="020B0604020202020204" pitchFamily="34" charset="0"/>
                        </a:rPr>
                        <a:t>12</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solidFill>
                            <a:schemeClr val="tx1"/>
                          </a:solidFill>
                          <a:latin typeface="Arial" panose="020B0604020202020204" pitchFamily="34" charset="0"/>
                          <a:cs typeface="Arial" panose="020B0604020202020204" pitchFamily="34" charset="0"/>
                        </a:rPr>
                        <a:t>T</a:t>
                      </a:r>
                      <a:endParaRPr lang="zh-CN" altLang="en-US" sz="1800" dirty="0">
                        <a:solidFill>
                          <a:schemeClr val="tx1"/>
                        </a:solidFill>
                        <a:latin typeface="Arial" panose="020B0604020202020204" pitchFamily="34" charset="0"/>
                        <a:cs typeface="Arial" panose="020B0604020202020204" pitchFamily="34" charset="0"/>
                      </a:endParaRPr>
                    </a:p>
                  </a:txBody>
                  <a:tcPr/>
                </a:tc>
              </a:tr>
              <a:tr h="373619">
                <a:tc>
                  <a:txBody>
                    <a:bodyPr/>
                    <a:lstStyle/>
                    <a:p>
                      <a:pPr algn="ctr"/>
                      <a:r>
                        <a:rPr lang="en-US" altLang="zh-CN" sz="1800" dirty="0">
                          <a:latin typeface="Arial" panose="020B0604020202020204" pitchFamily="34" charset="0"/>
                          <a:cs typeface="Arial" panose="020B0604020202020204" pitchFamily="34" charset="0"/>
                        </a:rPr>
                        <a:t>5</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latin typeface="Arial" panose="020B0604020202020204" pitchFamily="34" charset="0"/>
                          <a:cs typeface="Arial" panose="020B0604020202020204" pitchFamily="34" charset="0"/>
                        </a:rPr>
                        <a:t>0</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latin typeface="Arial" panose="020B0604020202020204" pitchFamily="34" charset="0"/>
                          <a:cs typeface="Arial" panose="020B0604020202020204" pitchFamily="34" charset="0"/>
                        </a:rPr>
                        <a:t>58</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latin typeface="Arial" panose="020B0604020202020204" pitchFamily="34" charset="0"/>
                          <a:cs typeface="Arial" panose="020B0604020202020204" pitchFamily="34" charset="0"/>
                        </a:rPr>
                        <a:t>12</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solidFill>
                            <a:schemeClr val="tx1"/>
                          </a:solidFill>
                          <a:latin typeface="Arial" panose="020B0604020202020204" pitchFamily="34" charset="0"/>
                          <a:cs typeface="Arial" panose="020B0604020202020204" pitchFamily="34" charset="0"/>
                        </a:rPr>
                        <a:t>T</a:t>
                      </a:r>
                      <a:endParaRPr lang="zh-CN" altLang="en-US" sz="1800" dirty="0">
                        <a:solidFill>
                          <a:schemeClr val="tx1"/>
                        </a:solidFill>
                        <a:latin typeface="Arial" panose="020B0604020202020204" pitchFamily="34" charset="0"/>
                        <a:cs typeface="Arial" panose="020B0604020202020204" pitchFamily="34" charset="0"/>
                      </a:endParaRPr>
                    </a:p>
                  </a:txBody>
                  <a:tcPr/>
                </a:tc>
              </a:tr>
              <a:tr h="373619">
                <a:tc>
                  <a:txBody>
                    <a:bodyPr/>
                    <a:lstStyle/>
                    <a:p>
                      <a:pPr algn="ctr"/>
                      <a:r>
                        <a:rPr lang="en-US" altLang="zh-CN" sz="1800" dirty="0">
                          <a:latin typeface="Arial" panose="020B0604020202020204" pitchFamily="34" charset="0"/>
                          <a:cs typeface="Arial" panose="020B0604020202020204" pitchFamily="34" charset="0"/>
                        </a:rPr>
                        <a:t>6</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smtClean="0">
                          <a:latin typeface="Arial" panose="020B0604020202020204" pitchFamily="34" charset="0"/>
                          <a:cs typeface="Arial" panose="020B0604020202020204" pitchFamily="34" charset="0"/>
                        </a:rPr>
                        <a:t>22</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46</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13</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solidFill>
                            <a:srgbClr val="FF0000"/>
                          </a:solidFill>
                          <a:latin typeface="Arial" panose="020B0604020202020204" pitchFamily="34" charset="0"/>
                          <a:cs typeface="Arial" panose="020B0604020202020204" pitchFamily="34" charset="0"/>
                        </a:rPr>
                        <a:t>F</a:t>
                      </a:r>
                      <a:endParaRPr lang="zh-CN" altLang="en-US" sz="1800" dirty="0">
                        <a:solidFill>
                          <a:srgbClr val="FF0000"/>
                        </a:solidFill>
                        <a:latin typeface="Arial" panose="020B0604020202020204" pitchFamily="34" charset="0"/>
                        <a:cs typeface="Arial" panose="020B0604020202020204" pitchFamily="34" charset="0"/>
                      </a:endParaRPr>
                    </a:p>
                  </a:txBody>
                  <a:tcPr>
                    <a:solidFill>
                      <a:schemeClr val="accent1">
                        <a:lumMod val="20000"/>
                        <a:lumOff val="80000"/>
                      </a:schemeClr>
                    </a:solidFill>
                  </a:tcPr>
                </a:tc>
              </a:tr>
              <a:tr h="373619">
                <a:tc>
                  <a:txBody>
                    <a:bodyPr/>
                    <a:lstStyle/>
                    <a:p>
                      <a:pPr algn="ctr"/>
                      <a:r>
                        <a:rPr lang="en-US" altLang="zh-CN" sz="1800" dirty="0">
                          <a:latin typeface="Arial" panose="020B0604020202020204" pitchFamily="34" charset="0"/>
                          <a:cs typeface="Arial" panose="020B0604020202020204" pitchFamily="34" charset="0"/>
                        </a:rPr>
                        <a:t>7</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10</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46</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13</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solidFill>
                            <a:schemeClr val="tx1"/>
                          </a:solidFill>
                          <a:latin typeface="Arial" panose="020B0604020202020204" pitchFamily="34" charset="0"/>
                          <a:cs typeface="Arial" panose="020B0604020202020204" pitchFamily="34" charset="0"/>
                        </a:rPr>
                        <a:t>T</a:t>
                      </a:r>
                      <a:endParaRPr lang="zh-CN" altLang="en-US" sz="1800" dirty="0">
                        <a:solidFill>
                          <a:schemeClr val="tx1"/>
                        </a:solidFill>
                        <a:latin typeface="Arial" panose="020B0604020202020204" pitchFamily="34" charset="0"/>
                        <a:cs typeface="Arial" panose="020B0604020202020204" pitchFamily="34" charset="0"/>
                      </a:endParaRPr>
                    </a:p>
                  </a:txBody>
                  <a:tcPr>
                    <a:solidFill>
                      <a:schemeClr val="accent1">
                        <a:lumMod val="20000"/>
                        <a:lumOff val="80000"/>
                      </a:schemeClr>
                    </a:solidFill>
                  </a:tcPr>
                </a:tc>
              </a:tr>
              <a:tr h="373619">
                <a:tc>
                  <a:txBody>
                    <a:bodyPr/>
                    <a:lstStyle/>
                    <a:p>
                      <a:pPr algn="ctr"/>
                      <a:r>
                        <a:rPr lang="en-US" altLang="zh-CN" sz="1800" dirty="0">
                          <a:latin typeface="Arial" panose="020B0604020202020204" pitchFamily="34" charset="0"/>
                          <a:cs typeface="Arial" panose="020B0604020202020204" pitchFamily="34" charset="0"/>
                        </a:rPr>
                        <a:t>8</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latin typeface="Arial" panose="020B0604020202020204" pitchFamily="34" charset="0"/>
                          <a:cs typeface="Arial" panose="020B0604020202020204" pitchFamily="34" charset="0"/>
                        </a:rPr>
                        <a:t>23</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latin typeface="Arial" panose="020B0604020202020204" pitchFamily="34" charset="0"/>
                          <a:cs typeface="Arial" panose="020B0604020202020204" pitchFamily="34" charset="0"/>
                        </a:rPr>
                        <a:t>33</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latin typeface="Arial" panose="020B0604020202020204" pitchFamily="34" charset="0"/>
                          <a:cs typeface="Arial" panose="020B0604020202020204" pitchFamily="34" charset="0"/>
                        </a:rPr>
                        <a:t>15</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solidFill>
                            <a:srgbClr val="FF0000"/>
                          </a:solidFill>
                          <a:latin typeface="Arial" panose="020B0604020202020204" pitchFamily="34" charset="0"/>
                          <a:cs typeface="Arial" panose="020B0604020202020204" pitchFamily="34" charset="0"/>
                        </a:rPr>
                        <a:t>F</a:t>
                      </a:r>
                      <a:endParaRPr lang="zh-CN" altLang="en-US" sz="1800" dirty="0">
                        <a:solidFill>
                          <a:srgbClr val="FF0000"/>
                        </a:solidFill>
                        <a:latin typeface="Arial" panose="020B0604020202020204" pitchFamily="34" charset="0"/>
                        <a:cs typeface="Arial" panose="020B0604020202020204" pitchFamily="34" charset="0"/>
                      </a:endParaRPr>
                    </a:p>
                  </a:txBody>
                  <a:tcPr/>
                </a:tc>
              </a:tr>
              <a:tr h="373619">
                <a:tc>
                  <a:txBody>
                    <a:bodyPr/>
                    <a:lstStyle/>
                    <a:p>
                      <a:pPr algn="ctr"/>
                      <a:r>
                        <a:rPr lang="en-US" altLang="zh-CN" sz="1800" dirty="0">
                          <a:latin typeface="Arial" panose="020B0604020202020204" pitchFamily="34" charset="0"/>
                          <a:cs typeface="Arial" panose="020B0604020202020204" pitchFamily="34" charset="0"/>
                        </a:rPr>
                        <a:t>9</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latin typeface="Arial" panose="020B0604020202020204" pitchFamily="34" charset="0"/>
                          <a:cs typeface="Arial" panose="020B0604020202020204" pitchFamily="34" charset="0"/>
                        </a:rPr>
                        <a:t>10</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latin typeface="Arial" panose="020B0604020202020204" pitchFamily="34" charset="0"/>
                          <a:cs typeface="Arial" panose="020B0604020202020204" pitchFamily="34" charset="0"/>
                        </a:rPr>
                        <a:t>33</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latin typeface="Arial" panose="020B0604020202020204" pitchFamily="34" charset="0"/>
                          <a:cs typeface="Arial" panose="020B0604020202020204" pitchFamily="34" charset="0"/>
                        </a:rPr>
                        <a:t>15</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solidFill>
                            <a:schemeClr val="tx1"/>
                          </a:solidFill>
                          <a:latin typeface="Arial" panose="020B0604020202020204" pitchFamily="34" charset="0"/>
                          <a:cs typeface="Arial" panose="020B0604020202020204" pitchFamily="34" charset="0"/>
                        </a:rPr>
                        <a:t>T</a:t>
                      </a:r>
                      <a:endParaRPr lang="zh-CN" altLang="en-US" sz="1800" dirty="0">
                        <a:solidFill>
                          <a:schemeClr val="tx1"/>
                        </a:solidFill>
                        <a:latin typeface="Arial" panose="020B0604020202020204" pitchFamily="34" charset="0"/>
                        <a:cs typeface="Arial" panose="020B0604020202020204" pitchFamily="34" charset="0"/>
                      </a:endParaRPr>
                    </a:p>
                  </a:txBody>
                  <a:tcPr/>
                </a:tc>
              </a:tr>
              <a:tr h="373619">
                <a:tc>
                  <a:txBody>
                    <a:bodyPr/>
                    <a:lstStyle/>
                    <a:p>
                      <a:pPr algn="ctr"/>
                      <a:r>
                        <a:rPr lang="en-US" altLang="zh-CN" sz="1800" dirty="0">
                          <a:latin typeface="Arial" panose="020B0604020202020204" pitchFamily="34" charset="0"/>
                          <a:cs typeface="Arial" panose="020B0604020202020204" pitchFamily="34" charset="0"/>
                        </a:rPr>
                        <a:t>10</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smtClean="0">
                          <a:latin typeface="Arial" panose="020B0604020202020204" pitchFamily="34" charset="0"/>
                          <a:cs typeface="Arial" panose="020B0604020202020204" pitchFamily="34" charset="0"/>
                        </a:rPr>
                        <a:t>25</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18</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18</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solidFill>
                            <a:srgbClr val="FF0000"/>
                          </a:solidFill>
                          <a:latin typeface="Arial" panose="020B0604020202020204" pitchFamily="34" charset="0"/>
                          <a:cs typeface="Arial" panose="020B0604020202020204" pitchFamily="34" charset="0"/>
                        </a:rPr>
                        <a:t>F</a:t>
                      </a:r>
                      <a:endParaRPr lang="zh-CN" altLang="en-US" sz="1800" dirty="0">
                        <a:solidFill>
                          <a:srgbClr val="FF0000"/>
                        </a:solidFill>
                        <a:latin typeface="Arial" panose="020B0604020202020204" pitchFamily="34" charset="0"/>
                        <a:cs typeface="Arial" panose="020B0604020202020204" pitchFamily="34" charset="0"/>
                      </a:endParaRPr>
                    </a:p>
                  </a:txBody>
                  <a:tcPr>
                    <a:solidFill>
                      <a:schemeClr val="accent1">
                        <a:lumMod val="20000"/>
                        <a:lumOff val="80000"/>
                      </a:schemeClr>
                    </a:solidFill>
                  </a:tcPr>
                </a:tc>
              </a:tr>
              <a:tr h="373619">
                <a:tc>
                  <a:txBody>
                    <a:bodyPr/>
                    <a:lstStyle/>
                    <a:p>
                      <a:pPr algn="ctr"/>
                      <a:r>
                        <a:rPr lang="en-US" altLang="zh-CN" sz="1800" dirty="0">
                          <a:latin typeface="Arial" panose="020B0604020202020204" pitchFamily="34" charset="0"/>
                          <a:cs typeface="Arial" panose="020B0604020202020204" pitchFamily="34" charset="0"/>
                        </a:rPr>
                        <a:t>11</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10</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18</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18</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solidFill>
                            <a:srgbClr val="FF0000"/>
                          </a:solidFill>
                          <a:latin typeface="Arial" panose="020B0604020202020204" pitchFamily="34" charset="0"/>
                          <a:cs typeface="Arial" panose="020B0604020202020204" pitchFamily="34" charset="0"/>
                        </a:rPr>
                        <a:t>F</a:t>
                      </a:r>
                      <a:endParaRPr lang="zh-CN" altLang="en-US" sz="1800" dirty="0">
                        <a:solidFill>
                          <a:srgbClr val="FF0000"/>
                        </a:solidFill>
                        <a:latin typeface="Arial" panose="020B0604020202020204" pitchFamily="34" charset="0"/>
                        <a:cs typeface="Arial" panose="020B0604020202020204" pitchFamily="34" charset="0"/>
                      </a:endParaRPr>
                    </a:p>
                  </a:txBody>
                  <a:tcPr>
                    <a:solidFill>
                      <a:schemeClr val="accent1">
                        <a:lumMod val="20000"/>
                        <a:lumOff val="80000"/>
                      </a:schemeClr>
                    </a:solidFill>
                  </a:tcPr>
                </a:tc>
              </a:tr>
            </a:tbl>
          </a:graphicData>
        </a:graphic>
      </p:graphicFrame>
      <p:sp>
        <p:nvSpPr>
          <p:cNvPr id="31" name="Oval 6"/>
          <p:cNvSpPr>
            <a:spLocks noChangeArrowheads="1"/>
          </p:cNvSpPr>
          <p:nvPr/>
        </p:nvSpPr>
        <p:spPr bwMode="auto">
          <a:xfrm>
            <a:off x="8469151" y="3014192"/>
            <a:ext cx="449559" cy="418855"/>
          </a:xfrm>
          <a:prstGeom prst="ellipse">
            <a:avLst/>
          </a:prstGeom>
          <a:solidFill>
            <a:schemeClr val="accent1">
              <a:lumMod val="20000"/>
              <a:lumOff val="80000"/>
            </a:schemeClr>
          </a:solidFill>
          <a:ln w="12700">
            <a:solidFill>
              <a:schemeClr val="tx1"/>
            </a:solidFill>
            <a:miter lim="800000"/>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4</a:t>
            </a:r>
            <a:endParaRPr kumimoji="1" lang="en-US" altLang="zh-CN" sz="2000" dirty="0">
              <a:latin typeface="Arial" panose="020B0604020202020204" pitchFamily="34" charset="0"/>
              <a:cs typeface="Arial" panose="020B0604020202020204" pitchFamily="34" charset="0"/>
            </a:endParaRPr>
          </a:p>
        </p:txBody>
      </p:sp>
      <p:sp>
        <p:nvSpPr>
          <p:cNvPr id="32" name="Oval 7"/>
          <p:cNvSpPr>
            <a:spLocks noChangeArrowheads="1"/>
          </p:cNvSpPr>
          <p:nvPr/>
        </p:nvSpPr>
        <p:spPr bwMode="auto">
          <a:xfrm>
            <a:off x="9765295" y="3014192"/>
            <a:ext cx="449559" cy="418855"/>
          </a:xfrm>
          <a:prstGeom prst="ellipse">
            <a:avLst/>
          </a:prstGeom>
          <a:noFill/>
          <a:ln w="12700">
            <a:solidFill>
              <a:schemeClr val="tx1"/>
            </a:solidFill>
            <a:miter lim="800000"/>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5</a:t>
            </a:r>
            <a:endParaRPr kumimoji="1" lang="en-US" altLang="zh-CN" sz="2000" dirty="0">
              <a:latin typeface="Arial" panose="020B0604020202020204" pitchFamily="34" charset="0"/>
              <a:cs typeface="Arial" panose="020B0604020202020204" pitchFamily="34" charset="0"/>
            </a:endParaRPr>
          </a:p>
        </p:txBody>
      </p:sp>
      <p:cxnSp>
        <p:nvCxnSpPr>
          <p:cNvPr id="33" name="直接连接符 32"/>
          <p:cNvCxnSpPr>
            <a:stCxn id="7" idx="4"/>
            <a:endCxn id="31" idx="7"/>
          </p:cNvCxnSpPr>
          <p:nvPr/>
        </p:nvCxnSpPr>
        <p:spPr>
          <a:xfrm flipH="1">
            <a:off x="8852874" y="2692434"/>
            <a:ext cx="417121" cy="383098"/>
          </a:xfrm>
          <a:prstGeom prst="line">
            <a:avLst/>
          </a:prstGeom>
        </p:spPr>
        <p:style>
          <a:lnRef idx="1">
            <a:schemeClr val="dk1"/>
          </a:lnRef>
          <a:fillRef idx="0">
            <a:schemeClr val="dk1"/>
          </a:fillRef>
          <a:effectRef idx="0">
            <a:schemeClr val="dk1"/>
          </a:effectRef>
          <a:fontRef idx="minor">
            <a:schemeClr val="tx1"/>
          </a:fontRef>
        </p:style>
      </p:cxnSp>
      <p:cxnSp>
        <p:nvCxnSpPr>
          <p:cNvPr id="34" name="直接连接符 33"/>
          <p:cNvCxnSpPr>
            <a:stCxn id="7" idx="4"/>
            <a:endCxn id="32" idx="1"/>
          </p:cNvCxnSpPr>
          <p:nvPr/>
        </p:nvCxnSpPr>
        <p:spPr>
          <a:xfrm>
            <a:off x="9269995" y="2692434"/>
            <a:ext cx="561136" cy="3830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9549271" y="2636612"/>
            <a:ext cx="340671"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p:txBody>
      </p:sp>
      <p:cxnSp>
        <p:nvCxnSpPr>
          <p:cNvPr id="39" name="直接连接符 38"/>
          <p:cNvCxnSpPr/>
          <p:nvPr/>
        </p:nvCxnSpPr>
        <p:spPr>
          <a:xfrm>
            <a:off x="1130905" y="3458041"/>
            <a:ext cx="10074761" cy="7461"/>
          </a:xfrm>
          <a:prstGeom prst="line">
            <a:avLst/>
          </a:prstGeom>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6402875" y="3101209"/>
            <a:ext cx="790509" cy="400110"/>
          </a:xfrm>
          <a:prstGeom prst="rect">
            <a:avLst/>
          </a:prstGeom>
          <a:noFill/>
        </p:spPr>
        <p:txBody>
          <a:bodyPr wrap="square" rtlCol="0">
            <a:spAutoFit/>
          </a:bodyPr>
          <a:lstStyle/>
          <a:p>
            <a:r>
              <a:rPr lang="en-US" altLang="zh-CN" sz="2000" dirty="0">
                <a:latin typeface="Arial" panose="020B0604020202020204" pitchFamily="34" charset="0"/>
                <a:ea typeface="幼圆" panose="02010509060101010101" pitchFamily="49" charset="-122"/>
                <a:cs typeface="Arial" panose="020B0604020202020204" pitchFamily="34" charset="0"/>
              </a:rPr>
              <a:t>2</a:t>
            </a:r>
            <a:r>
              <a:rPr lang="zh-CN" altLang="en-US" sz="2000" dirty="0">
                <a:latin typeface="Arial" panose="020B0604020202020204" pitchFamily="34" charset="0"/>
                <a:ea typeface="幼圆" panose="02010509060101010101" pitchFamily="49" charset="-122"/>
                <a:cs typeface="Arial" panose="020B0604020202020204" pitchFamily="34" charset="0"/>
              </a:rPr>
              <a:t>个</a:t>
            </a:r>
            <a:endParaRPr lang="zh-CN" altLang="en-US" sz="2000" dirty="0">
              <a:latin typeface="Arial" panose="020B0604020202020204" pitchFamily="34" charset="0"/>
              <a:ea typeface="幼圆" panose="02010509060101010101" pitchFamily="49" charset="-122"/>
              <a:cs typeface="Arial" panose="020B0604020202020204" pitchFamily="34" charset="0"/>
            </a:endParaRPr>
          </a:p>
        </p:txBody>
      </p:sp>
      <p:sp>
        <p:nvSpPr>
          <p:cNvPr id="41" name="Oval 6"/>
          <p:cNvSpPr>
            <a:spLocks noChangeArrowheads="1"/>
          </p:cNvSpPr>
          <p:nvPr/>
        </p:nvSpPr>
        <p:spPr bwMode="auto">
          <a:xfrm>
            <a:off x="7743140" y="3764828"/>
            <a:ext cx="449559" cy="418855"/>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6</a:t>
            </a:r>
            <a:endParaRPr kumimoji="1" lang="en-US" altLang="zh-CN" sz="2000" dirty="0">
              <a:latin typeface="Arial" panose="020B0604020202020204" pitchFamily="34" charset="0"/>
              <a:cs typeface="Arial" panose="020B0604020202020204" pitchFamily="34" charset="0"/>
            </a:endParaRPr>
          </a:p>
        </p:txBody>
      </p:sp>
      <p:sp>
        <p:nvSpPr>
          <p:cNvPr id="42" name="Oval 7"/>
          <p:cNvSpPr>
            <a:spLocks noChangeArrowheads="1"/>
          </p:cNvSpPr>
          <p:nvPr/>
        </p:nvSpPr>
        <p:spPr bwMode="auto">
          <a:xfrm>
            <a:off x="9333247" y="3764828"/>
            <a:ext cx="449559" cy="418855"/>
          </a:xfrm>
          <a:prstGeom prst="ellipse">
            <a:avLst/>
          </a:prstGeom>
          <a:solidFill>
            <a:schemeClr val="accent1">
              <a:lumMod val="20000"/>
              <a:lumOff val="80000"/>
            </a:schemeClr>
          </a:solidFill>
          <a:ln w="12700">
            <a:solidFill>
              <a:schemeClr val="tx1"/>
            </a:solidFill>
            <a:miter lim="800000"/>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7</a:t>
            </a:r>
            <a:endParaRPr kumimoji="1" lang="en-US" altLang="zh-CN" sz="2000" dirty="0">
              <a:latin typeface="Arial" panose="020B0604020202020204" pitchFamily="34" charset="0"/>
              <a:cs typeface="Arial" panose="020B0604020202020204" pitchFamily="34" charset="0"/>
            </a:endParaRPr>
          </a:p>
        </p:txBody>
      </p:sp>
      <p:cxnSp>
        <p:nvCxnSpPr>
          <p:cNvPr id="43" name="直接连接符 42"/>
          <p:cNvCxnSpPr>
            <a:stCxn id="31" idx="4"/>
            <a:endCxn id="41" idx="7"/>
          </p:cNvCxnSpPr>
          <p:nvPr/>
        </p:nvCxnSpPr>
        <p:spPr>
          <a:xfrm flipH="1">
            <a:off x="8126863" y="3433047"/>
            <a:ext cx="567068" cy="393121"/>
          </a:xfrm>
          <a:prstGeom prst="line">
            <a:avLst/>
          </a:prstGeom>
        </p:spPr>
        <p:style>
          <a:lnRef idx="1">
            <a:schemeClr val="dk1"/>
          </a:lnRef>
          <a:fillRef idx="0">
            <a:schemeClr val="dk1"/>
          </a:fillRef>
          <a:effectRef idx="0">
            <a:schemeClr val="dk1"/>
          </a:effectRef>
          <a:fontRef idx="minor">
            <a:schemeClr val="tx1"/>
          </a:fontRef>
        </p:style>
      </p:cxnSp>
      <p:cxnSp>
        <p:nvCxnSpPr>
          <p:cNvPr id="44" name="直接连接符 43"/>
          <p:cNvCxnSpPr>
            <a:stCxn id="31" idx="4"/>
            <a:endCxn id="42" idx="1"/>
          </p:cNvCxnSpPr>
          <p:nvPr/>
        </p:nvCxnSpPr>
        <p:spPr>
          <a:xfrm>
            <a:off x="8693931" y="3433047"/>
            <a:ext cx="705152" cy="3931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9448249" y="3430050"/>
            <a:ext cx="340671"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p:txBody>
      </p:sp>
      <p:cxnSp>
        <p:nvCxnSpPr>
          <p:cNvPr id="49" name="直接连接符 48"/>
          <p:cNvCxnSpPr/>
          <p:nvPr/>
        </p:nvCxnSpPr>
        <p:spPr>
          <a:xfrm>
            <a:off x="1102894" y="4183683"/>
            <a:ext cx="10175785" cy="18456"/>
          </a:xfrm>
          <a:prstGeom prst="line">
            <a:avLst/>
          </a:prstGeom>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6445524" y="4559443"/>
            <a:ext cx="790509" cy="400110"/>
          </a:xfrm>
          <a:prstGeom prst="rect">
            <a:avLst/>
          </a:prstGeom>
          <a:noFill/>
        </p:spPr>
        <p:txBody>
          <a:bodyPr wrap="square" rtlCol="0">
            <a:spAutoFit/>
          </a:bodyPr>
          <a:lstStyle/>
          <a:p>
            <a:r>
              <a:rPr lang="en-US" altLang="zh-CN" sz="2000" dirty="0">
                <a:latin typeface="Arial" panose="020B0604020202020204" pitchFamily="34" charset="0"/>
                <a:ea typeface="幼圆" panose="02010509060101010101" pitchFamily="49" charset="-122"/>
                <a:cs typeface="Arial" panose="020B0604020202020204" pitchFamily="34" charset="0"/>
              </a:rPr>
              <a:t>1</a:t>
            </a:r>
            <a:r>
              <a:rPr lang="zh-CN" altLang="en-US" sz="2000" dirty="0">
                <a:latin typeface="Arial" panose="020B0604020202020204" pitchFamily="34" charset="0"/>
                <a:ea typeface="幼圆" panose="02010509060101010101" pitchFamily="49" charset="-122"/>
                <a:cs typeface="Arial" panose="020B0604020202020204" pitchFamily="34" charset="0"/>
              </a:rPr>
              <a:t>个</a:t>
            </a:r>
            <a:endParaRPr lang="zh-CN" altLang="en-US" sz="2000" dirty="0">
              <a:latin typeface="Arial" panose="020B0604020202020204" pitchFamily="34" charset="0"/>
              <a:ea typeface="幼圆" panose="02010509060101010101" pitchFamily="49" charset="-122"/>
              <a:cs typeface="Arial" panose="020B0604020202020204" pitchFamily="34" charset="0"/>
            </a:endParaRPr>
          </a:p>
        </p:txBody>
      </p:sp>
      <p:sp>
        <p:nvSpPr>
          <p:cNvPr id="54" name="Oval 6"/>
          <p:cNvSpPr>
            <a:spLocks noChangeArrowheads="1"/>
          </p:cNvSpPr>
          <p:nvPr/>
        </p:nvSpPr>
        <p:spPr bwMode="auto">
          <a:xfrm>
            <a:off x="8613167" y="4515462"/>
            <a:ext cx="449559" cy="418855"/>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8</a:t>
            </a:r>
            <a:endParaRPr kumimoji="1" lang="en-US" altLang="zh-CN" sz="2000" dirty="0">
              <a:latin typeface="Arial" panose="020B0604020202020204" pitchFamily="34" charset="0"/>
              <a:cs typeface="Arial" panose="020B0604020202020204" pitchFamily="34" charset="0"/>
            </a:endParaRPr>
          </a:p>
        </p:txBody>
      </p:sp>
      <p:sp>
        <p:nvSpPr>
          <p:cNvPr id="55" name="Oval 7"/>
          <p:cNvSpPr>
            <a:spLocks noChangeArrowheads="1"/>
          </p:cNvSpPr>
          <p:nvPr/>
        </p:nvSpPr>
        <p:spPr bwMode="auto">
          <a:xfrm>
            <a:off x="10053327" y="4515462"/>
            <a:ext cx="449559" cy="418855"/>
          </a:xfrm>
          <a:prstGeom prst="ellipse">
            <a:avLst/>
          </a:prstGeom>
          <a:solidFill>
            <a:schemeClr val="accent1">
              <a:lumMod val="20000"/>
              <a:lumOff val="80000"/>
            </a:schemeClr>
          </a:solidFill>
          <a:ln w="12700">
            <a:solidFill>
              <a:schemeClr val="tx1"/>
            </a:solidFill>
            <a:miter lim="800000"/>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9</a:t>
            </a:r>
            <a:endParaRPr kumimoji="1" lang="en-US" altLang="zh-CN" sz="2000" dirty="0">
              <a:latin typeface="Arial" panose="020B0604020202020204" pitchFamily="34" charset="0"/>
              <a:cs typeface="Arial" panose="020B0604020202020204" pitchFamily="34" charset="0"/>
            </a:endParaRPr>
          </a:p>
        </p:txBody>
      </p:sp>
      <p:cxnSp>
        <p:nvCxnSpPr>
          <p:cNvPr id="56" name="直接连接符 55"/>
          <p:cNvCxnSpPr>
            <a:stCxn id="42" idx="4"/>
            <a:endCxn id="54" idx="7"/>
          </p:cNvCxnSpPr>
          <p:nvPr/>
        </p:nvCxnSpPr>
        <p:spPr>
          <a:xfrm flipH="1">
            <a:off x="8996890" y="4183683"/>
            <a:ext cx="561137" cy="393119"/>
          </a:xfrm>
          <a:prstGeom prst="line">
            <a:avLst/>
          </a:prstGeom>
        </p:spPr>
        <p:style>
          <a:lnRef idx="1">
            <a:schemeClr val="dk1"/>
          </a:lnRef>
          <a:fillRef idx="0">
            <a:schemeClr val="dk1"/>
          </a:fillRef>
          <a:effectRef idx="0">
            <a:schemeClr val="dk1"/>
          </a:effectRef>
          <a:fontRef idx="minor">
            <a:schemeClr val="tx1"/>
          </a:fontRef>
        </p:style>
      </p:cxnSp>
      <p:cxnSp>
        <p:nvCxnSpPr>
          <p:cNvPr id="57" name="直接连接符 56"/>
          <p:cNvCxnSpPr>
            <a:stCxn id="42" idx="4"/>
            <a:endCxn id="55" idx="1"/>
          </p:cNvCxnSpPr>
          <p:nvPr/>
        </p:nvCxnSpPr>
        <p:spPr>
          <a:xfrm>
            <a:off x="9558027" y="4183683"/>
            <a:ext cx="561136" cy="3931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10053327" y="4137882"/>
            <a:ext cx="340671"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p:txBody>
      </p:sp>
      <p:sp>
        <p:nvSpPr>
          <p:cNvPr id="64" name="文本框 63"/>
          <p:cNvSpPr txBox="1"/>
          <p:nvPr/>
        </p:nvSpPr>
        <p:spPr>
          <a:xfrm>
            <a:off x="8357172" y="2655700"/>
            <a:ext cx="820453"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X</a:t>
            </a:r>
            <a:r>
              <a:rPr lang="en-US" altLang="zh-CN" sz="2000" baseline="-25000" dirty="0">
                <a:latin typeface="Arial" panose="020B0604020202020204" pitchFamily="34" charset="0"/>
                <a:cs typeface="Arial" panose="020B0604020202020204" pitchFamily="34" charset="0"/>
              </a:rPr>
              <a:t>2</a:t>
            </a: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p:txBody>
      </p:sp>
      <p:sp>
        <p:nvSpPr>
          <p:cNvPr id="65" name="文本框 64"/>
          <p:cNvSpPr txBox="1"/>
          <p:nvPr/>
        </p:nvSpPr>
        <p:spPr>
          <a:xfrm>
            <a:off x="7548656" y="3440830"/>
            <a:ext cx="820453"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X</a:t>
            </a:r>
            <a:r>
              <a:rPr lang="en-US" altLang="zh-CN" sz="2000" baseline="-25000" dirty="0">
                <a:latin typeface="Arial" panose="020B0604020202020204" pitchFamily="34" charset="0"/>
                <a:cs typeface="Arial" panose="020B0604020202020204" pitchFamily="34" charset="0"/>
              </a:rPr>
              <a:t>3</a:t>
            </a: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p:txBody>
      </p:sp>
      <p:sp>
        <p:nvSpPr>
          <p:cNvPr id="66" name="文本框 65"/>
          <p:cNvSpPr txBox="1"/>
          <p:nvPr/>
        </p:nvSpPr>
        <p:spPr>
          <a:xfrm>
            <a:off x="8506680" y="4146232"/>
            <a:ext cx="820453"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X</a:t>
            </a:r>
            <a:r>
              <a:rPr lang="en-US" altLang="zh-CN" sz="2000" baseline="-25000" dirty="0">
                <a:latin typeface="Arial" panose="020B0604020202020204" pitchFamily="34" charset="0"/>
                <a:cs typeface="Arial" panose="020B0604020202020204" pitchFamily="34" charset="0"/>
              </a:rPr>
              <a:t>4</a:t>
            </a: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p:txBody>
      </p:sp>
      <p:cxnSp>
        <p:nvCxnSpPr>
          <p:cNvPr id="67" name="直接连接符 66"/>
          <p:cNvCxnSpPr/>
          <p:nvPr/>
        </p:nvCxnSpPr>
        <p:spPr>
          <a:xfrm flipV="1">
            <a:off x="1102894" y="4956942"/>
            <a:ext cx="10173874" cy="2611"/>
          </a:xfrm>
          <a:prstGeom prst="line">
            <a:avLst/>
          </a:prstGeom>
        </p:spPr>
        <p:style>
          <a:lnRef idx="1">
            <a:schemeClr val="accent1"/>
          </a:lnRef>
          <a:fillRef idx="0">
            <a:schemeClr val="accent1"/>
          </a:fillRef>
          <a:effectRef idx="0">
            <a:schemeClr val="accent1"/>
          </a:effectRef>
          <a:fontRef idx="minor">
            <a:schemeClr val="tx1"/>
          </a:fontRef>
        </p:style>
      </p:cxnSp>
      <p:sp>
        <p:nvSpPr>
          <p:cNvPr id="68" name="文本框 67"/>
          <p:cNvSpPr txBox="1"/>
          <p:nvPr/>
        </p:nvSpPr>
        <p:spPr>
          <a:xfrm>
            <a:off x="6428193" y="3833386"/>
            <a:ext cx="790509" cy="400110"/>
          </a:xfrm>
          <a:prstGeom prst="rect">
            <a:avLst/>
          </a:prstGeom>
          <a:noFill/>
        </p:spPr>
        <p:txBody>
          <a:bodyPr wrap="square" rtlCol="0">
            <a:spAutoFit/>
          </a:bodyPr>
          <a:lstStyle/>
          <a:p>
            <a:r>
              <a:rPr lang="en-US" altLang="zh-CN" sz="2000" dirty="0">
                <a:latin typeface="Arial" panose="020B0604020202020204" pitchFamily="34" charset="0"/>
                <a:ea typeface="幼圆" panose="02010509060101010101" pitchFamily="49" charset="-122"/>
                <a:cs typeface="Arial" panose="020B0604020202020204" pitchFamily="34" charset="0"/>
              </a:rPr>
              <a:t>1</a:t>
            </a:r>
            <a:r>
              <a:rPr lang="zh-CN" altLang="en-US" sz="2000" dirty="0">
                <a:latin typeface="Arial" panose="020B0604020202020204" pitchFamily="34" charset="0"/>
                <a:ea typeface="幼圆" panose="02010509060101010101" pitchFamily="49" charset="-122"/>
                <a:cs typeface="Arial" panose="020B0604020202020204" pitchFamily="34" charset="0"/>
              </a:rPr>
              <a:t>个</a:t>
            </a:r>
            <a:endParaRPr lang="zh-CN" altLang="en-US" sz="2000" dirty="0">
              <a:latin typeface="Arial" panose="020B0604020202020204" pitchFamily="34" charset="0"/>
              <a:ea typeface="幼圆" panose="02010509060101010101" pitchFamily="49" charset="-122"/>
              <a:cs typeface="Arial" panose="020B0604020202020204" pitchFamily="34" charset="0"/>
            </a:endParaRPr>
          </a:p>
        </p:txBody>
      </p:sp>
      <p:sp>
        <p:nvSpPr>
          <p:cNvPr id="71" name="Oval 6"/>
          <p:cNvSpPr>
            <a:spLocks noChangeArrowheads="1"/>
          </p:cNvSpPr>
          <p:nvPr/>
        </p:nvSpPr>
        <p:spPr bwMode="auto">
          <a:xfrm>
            <a:off x="9459752" y="5337194"/>
            <a:ext cx="449559" cy="418855"/>
          </a:xfrm>
          <a:prstGeom prst="ellipse">
            <a:avLst/>
          </a:prstGeom>
          <a:no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10</a:t>
            </a:r>
            <a:endParaRPr kumimoji="1" lang="en-US" altLang="zh-CN" sz="2000" dirty="0">
              <a:latin typeface="Arial" panose="020B0604020202020204" pitchFamily="34" charset="0"/>
              <a:cs typeface="Arial" panose="020B0604020202020204" pitchFamily="34" charset="0"/>
            </a:endParaRPr>
          </a:p>
        </p:txBody>
      </p:sp>
      <p:sp>
        <p:nvSpPr>
          <p:cNvPr id="72" name="Oval 7"/>
          <p:cNvSpPr>
            <a:spLocks noChangeArrowheads="1"/>
          </p:cNvSpPr>
          <p:nvPr/>
        </p:nvSpPr>
        <p:spPr bwMode="auto">
          <a:xfrm>
            <a:off x="10755896" y="5337194"/>
            <a:ext cx="449559" cy="418855"/>
          </a:xfrm>
          <a:prstGeom prst="ellipse">
            <a:avLst/>
          </a:prstGeom>
          <a:noFill/>
          <a:ln w="12700">
            <a:solidFill>
              <a:schemeClr val="tx1"/>
            </a:solidFill>
            <a:miter lim="800000"/>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11</a:t>
            </a:r>
            <a:endParaRPr kumimoji="1" lang="en-US" altLang="zh-CN" sz="2000" dirty="0">
              <a:latin typeface="Arial" panose="020B0604020202020204" pitchFamily="34" charset="0"/>
              <a:cs typeface="Arial" panose="020B0604020202020204" pitchFamily="34" charset="0"/>
            </a:endParaRPr>
          </a:p>
        </p:txBody>
      </p:sp>
      <p:cxnSp>
        <p:nvCxnSpPr>
          <p:cNvPr id="73" name="直接连接符 72"/>
          <p:cNvCxnSpPr>
            <a:stCxn id="55" idx="4"/>
            <a:endCxn id="71" idx="7"/>
          </p:cNvCxnSpPr>
          <p:nvPr/>
        </p:nvCxnSpPr>
        <p:spPr>
          <a:xfrm flipH="1">
            <a:off x="9843475" y="4934317"/>
            <a:ext cx="434632" cy="464217"/>
          </a:xfrm>
          <a:prstGeom prst="line">
            <a:avLst/>
          </a:prstGeom>
        </p:spPr>
        <p:style>
          <a:lnRef idx="1">
            <a:schemeClr val="dk1"/>
          </a:lnRef>
          <a:fillRef idx="0">
            <a:schemeClr val="dk1"/>
          </a:fillRef>
          <a:effectRef idx="0">
            <a:schemeClr val="dk1"/>
          </a:effectRef>
          <a:fontRef idx="minor">
            <a:schemeClr val="tx1"/>
          </a:fontRef>
        </p:style>
      </p:cxnSp>
      <p:cxnSp>
        <p:nvCxnSpPr>
          <p:cNvPr id="74" name="直接连接符 73"/>
          <p:cNvCxnSpPr>
            <a:stCxn id="55" idx="4"/>
            <a:endCxn id="72" idx="1"/>
          </p:cNvCxnSpPr>
          <p:nvPr/>
        </p:nvCxnSpPr>
        <p:spPr>
          <a:xfrm>
            <a:off x="10278107" y="4934317"/>
            <a:ext cx="543625" cy="4642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文本框 74"/>
          <p:cNvSpPr txBox="1"/>
          <p:nvPr/>
        </p:nvSpPr>
        <p:spPr>
          <a:xfrm>
            <a:off x="10488989" y="4911619"/>
            <a:ext cx="340671"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p:txBody>
      </p:sp>
      <p:sp>
        <p:nvSpPr>
          <p:cNvPr id="76" name="文本框 75"/>
          <p:cNvSpPr txBox="1"/>
          <p:nvPr/>
        </p:nvSpPr>
        <p:spPr>
          <a:xfrm>
            <a:off x="9187066" y="4965744"/>
            <a:ext cx="820453"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X</a:t>
            </a:r>
            <a:r>
              <a:rPr lang="en-US" altLang="zh-CN" sz="2000" baseline="-25000" dirty="0">
                <a:latin typeface="Arial" panose="020B0604020202020204" pitchFamily="34" charset="0"/>
                <a:cs typeface="Arial" panose="020B0604020202020204" pitchFamily="34" charset="0"/>
              </a:rPr>
              <a:t>5</a:t>
            </a: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p:txBody>
      </p:sp>
      <p:sp>
        <p:nvSpPr>
          <p:cNvPr id="82" name="文本框 81"/>
          <p:cNvSpPr txBox="1"/>
          <p:nvPr/>
        </p:nvSpPr>
        <p:spPr>
          <a:xfrm>
            <a:off x="6450868" y="5319788"/>
            <a:ext cx="790509" cy="400110"/>
          </a:xfrm>
          <a:prstGeom prst="rect">
            <a:avLst/>
          </a:prstGeom>
          <a:noFill/>
        </p:spPr>
        <p:txBody>
          <a:bodyPr wrap="square" rtlCol="0">
            <a:spAutoFit/>
          </a:bodyPr>
          <a:lstStyle/>
          <a:p>
            <a:r>
              <a:rPr lang="en-US" altLang="zh-CN" sz="2000" dirty="0">
                <a:latin typeface="Arial" panose="020B0604020202020204" pitchFamily="34" charset="0"/>
                <a:ea typeface="幼圆" panose="02010509060101010101" pitchFamily="49" charset="-122"/>
                <a:cs typeface="Arial" panose="020B0604020202020204" pitchFamily="34" charset="0"/>
              </a:rPr>
              <a:t>0</a:t>
            </a:r>
            <a:r>
              <a:rPr lang="zh-CN" altLang="en-US" sz="2000" dirty="0">
                <a:latin typeface="Arial" panose="020B0604020202020204" pitchFamily="34" charset="0"/>
                <a:ea typeface="幼圆" panose="02010509060101010101" pitchFamily="49" charset="-122"/>
                <a:cs typeface="Arial" panose="020B0604020202020204" pitchFamily="34" charset="0"/>
              </a:rPr>
              <a:t>个</a:t>
            </a:r>
            <a:endParaRPr lang="zh-CN" altLang="en-US" sz="2000" dirty="0">
              <a:latin typeface="Arial" panose="020B0604020202020204" pitchFamily="34" charset="0"/>
              <a:ea typeface="幼圆" panose="02010509060101010101" pitchFamily="49" charset="-122"/>
              <a:cs typeface="Arial" panose="020B0604020202020204" pitchFamily="34" charset="0"/>
            </a:endParaRPr>
          </a:p>
        </p:txBody>
      </p:sp>
      <p:cxnSp>
        <p:nvCxnSpPr>
          <p:cNvPr id="83" name="直接连接符 82"/>
          <p:cNvCxnSpPr/>
          <p:nvPr/>
        </p:nvCxnSpPr>
        <p:spPr>
          <a:xfrm>
            <a:off x="1102894" y="1960714"/>
            <a:ext cx="10122424" cy="4736"/>
          </a:xfrm>
          <a:prstGeom prst="line">
            <a:avLst/>
          </a:prstGeom>
        </p:spPr>
        <p:style>
          <a:lnRef idx="1">
            <a:schemeClr val="accent1"/>
          </a:lnRef>
          <a:fillRef idx="0">
            <a:schemeClr val="accent1"/>
          </a:fillRef>
          <a:effectRef idx="0">
            <a:schemeClr val="accent1"/>
          </a:effectRef>
          <a:fontRef idx="minor">
            <a:schemeClr val="tx1"/>
          </a:fontRef>
        </p:style>
      </p:cxnSp>
      <p:sp>
        <p:nvSpPr>
          <p:cNvPr id="84" name="Rectangle 5"/>
          <p:cNvSpPr>
            <a:spLocks noChangeArrowheads="1"/>
          </p:cNvSpPr>
          <p:nvPr/>
        </p:nvSpPr>
        <p:spPr bwMode="auto">
          <a:xfrm>
            <a:off x="1033493" y="5798140"/>
            <a:ext cx="8662907" cy="643000"/>
          </a:xfrm>
          <a:prstGeom prst="rect">
            <a:avLst/>
          </a:prstGeom>
          <a:solidFill>
            <a:schemeClr val="bg1"/>
          </a:solidFill>
          <a:ln w="9525">
            <a:solidFill>
              <a:schemeClr val="bg1"/>
            </a:solidFill>
            <a:miter lim="800000"/>
          </a:ln>
          <a:effectLst/>
        </p:spPr>
        <p:txBody>
          <a:bodyPr wrap="none" anchor="ctr"/>
          <a:lstStyle/>
          <a:p>
            <a:r>
              <a:rPr lang="zh-CN" altLang="en-US" sz="2400" dirty="0">
                <a:latin typeface="Arial" panose="020B0604020202020204" pitchFamily="34" charset="0"/>
                <a:ea typeface="幼圆" panose="02010509060101010101" pitchFamily="49" charset="-122"/>
                <a:cs typeface="Arial" panose="020B0604020202020204" pitchFamily="34" charset="0"/>
              </a:rPr>
              <a:t>不受</a:t>
            </a:r>
            <a:r>
              <a:rPr lang="zh-CN" altLang="en-US" sz="2400" dirty="0" smtClean="0">
                <a:latin typeface="Arial" panose="020B0604020202020204" pitchFamily="34" charset="0"/>
                <a:ea typeface="幼圆" panose="02010509060101010101" pitchFamily="49" charset="-122"/>
                <a:cs typeface="Arial" panose="020B0604020202020204" pitchFamily="34" charset="0"/>
              </a:rPr>
              <a:t>限界结点的</a:t>
            </a:r>
            <a:r>
              <a:rPr lang="zh-CN" altLang="en-US" sz="2400" dirty="0">
                <a:latin typeface="Arial" panose="020B0604020202020204" pitchFamily="34" charset="0"/>
                <a:ea typeface="幼圆" panose="02010509060101010101" pitchFamily="49" charset="-122"/>
                <a:cs typeface="Arial" panose="020B0604020202020204" pitchFamily="34" charset="0"/>
              </a:rPr>
              <a:t>估计数</a:t>
            </a:r>
            <a:r>
              <a:rPr lang="en-US" altLang="zh-CN" sz="2400" dirty="0">
                <a:latin typeface="Arial" panose="020B0604020202020204" pitchFamily="34" charset="0"/>
                <a:ea typeface="幼圆" panose="02010509060101010101" pitchFamily="49" charset="-122"/>
                <a:cs typeface="Arial" panose="020B0604020202020204" pitchFamily="34" charset="0"/>
              </a:rPr>
              <a:t>: </a:t>
            </a:r>
            <a:r>
              <a:rPr lang="en-US" altLang="zh-CN"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m=1+2+2*2+2*2*1+2*2*1*1+0=15</a:t>
            </a:r>
            <a:endPar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endParaRPr>
          </a:p>
        </p:txBody>
      </p:sp>
      <p:sp>
        <p:nvSpPr>
          <p:cNvPr id="86" name="圆角矩形标注 85"/>
          <p:cNvSpPr/>
          <p:nvPr/>
        </p:nvSpPr>
        <p:spPr>
          <a:xfrm>
            <a:off x="6731977" y="843189"/>
            <a:ext cx="3315085" cy="504056"/>
          </a:xfrm>
          <a:prstGeom prst="wedgeRoundRectCallout">
            <a:avLst>
              <a:gd name="adj1" fmla="val 1117"/>
              <a:gd name="adj2" fmla="val 75435"/>
              <a:gd name="adj3" fmla="val 16667"/>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50000"/>
              </a:spcBef>
            </a:pPr>
            <a:r>
              <a:rPr kumimoji="1"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解空间树</a:t>
            </a:r>
            <a:r>
              <a:rPr kumimoji="1"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64+63</a:t>
            </a:r>
            <a:r>
              <a:rPr kumimoji="1" lang="zh-CN" altLang="en-US"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个结点</a:t>
            </a:r>
            <a:endParaRPr kumimoji="1"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a:xfrm>
            <a:off x="893313" y="524432"/>
            <a:ext cx="8229600" cy="811213"/>
          </a:xfrm>
        </p:spPr>
        <p:txBody>
          <a:bodyPr>
            <a:normAutofit/>
          </a:bodyPr>
          <a:lstStyle/>
          <a:p>
            <a:r>
              <a:rPr lang="zh-CN" altLang="en-US" dirty="0" smtClean="0"/>
              <a:t>算法</a:t>
            </a:r>
            <a:r>
              <a:rPr lang="en-US" altLang="zh-CN" dirty="0" smtClean="0"/>
              <a:t>7.6 </a:t>
            </a:r>
            <a:r>
              <a:rPr lang="zh-CN" altLang="en-US" dirty="0" smtClean="0"/>
              <a:t>子集和的</a:t>
            </a:r>
            <a:r>
              <a:rPr lang="zh-CN" altLang="en-US" dirty="0"/>
              <a:t>递归回溯算法</a:t>
            </a:r>
            <a:endParaRPr lang="zh-CN" altLang="en-US" dirty="0"/>
          </a:p>
        </p:txBody>
      </p:sp>
      <p:sp>
        <p:nvSpPr>
          <p:cNvPr id="50179" name="内容占位符 2"/>
          <p:cNvSpPr>
            <a:spLocks noGrp="1"/>
          </p:cNvSpPr>
          <p:nvPr>
            <p:ph idx="1"/>
          </p:nvPr>
        </p:nvSpPr>
        <p:spPr>
          <a:xfrm>
            <a:off x="911424" y="1565222"/>
            <a:ext cx="10225136" cy="4312050"/>
          </a:xfrm>
        </p:spPr>
        <p:txBody>
          <a:bodyPr>
            <a:normAutofit/>
          </a:bodyPr>
          <a:lstStyle/>
          <a:p>
            <a:pPr marL="0" indent="0">
              <a:buNone/>
            </a:pPr>
            <a:r>
              <a:rPr lang="en-US" altLang="zh-CN" sz="2400" dirty="0"/>
              <a:t>Procedure SUMOFSUB(</a:t>
            </a:r>
            <a:r>
              <a:rPr lang="en-US" altLang="zh-CN" sz="2400" dirty="0" err="1"/>
              <a:t>s,k,r</a:t>
            </a:r>
            <a:r>
              <a:rPr lang="en-US" altLang="zh-CN" sz="2400" dirty="0"/>
              <a:t>)</a:t>
            </a:r>
            <a:endParaRPr lang="en-US" altLang="zh-CN" sz="2400" dirty="0"/>
          </a:p>
          <a:p>
            <a:pPr marL="0" indent="0">
              <a:buNone/>
            </a:pPr>
            <a:r>
              <a:rPr lang="en-US" altLang="zh-CN" sz="2400" dirty="0">
                <a:solidFill>
                  <a:srgbClr val="FF0000"/>
                </a:solidFill>
              </a:rPr>
              <a:t>//</a:t>
            </a:r>
            <a:r>
              <a:rPr lang="zh-CN" altLang="en-US" sz="2400" dirty="0">
                <a:solidFill>
                  <a:srgbClr val="FF0000"/>
                </a:solidFill>
              </a:rPr>
              <a:t>找出</a:t>
            </a:r>
            <a:r>
              <a:rPr lang="en-US" altLang="zh-CN" sz="2400" dirty="0">
                <a:solidFill>
                  <a:srgbClr val="FF0000"/>
                </a:solidFill>
              </a:rPr>
              <a:t>W(1:n)</a:t>
            </a:r>
            <a:r>
              <a:rPr lang="zh-CN" altLang="en-US" sz="2400" dirty="0" smtClean="0">
                <a:solidFill>
                  <a:srgbClr val="FF0000"/>
                </a:solidFill>
              </a:rPr>
              <a:t>中和为</a:t>
            </a:r>
            <a:r>
              <a:rPr lang="en-US" altLang="zh-CN" sz="2400" dirty="0">
                <a:solidFill>
                  <a:srgbClr val="FF0000"/>
                </a:solidFill>
              </a:rPr>
              <a:t>M</a:t>
            </a:r>
            <a:r>
              <a:rPr lang="zh-CN" altLang="en-US" sz="2400" dirty="0">
                <a:solidFill>
                  <a:srgbClr val="FF0000"/>
                </a:solidFill>
              </a:rPr>
              <a:t>的所有子集。</a:t>
            </a:r>
            <a:endParaRPr lang="en-US" altLang="zh-CN" sz="2400" dirty="0">
              <a:solidFill>
                <a:srgbClr val="FF0000"/>
              </a:solidFill>
            </a:endParaRPr>
          </a:p>
          <a:p>
            <a:pPr marL="0" indent="0">
              <a:buNone/>
            </a:pPr>
            <a:r>
              <a:rPr lang="en-US" altLang="zh-CN" sz="2400" dirty="0">
                <a:solidFill>
                  <a:srgbClr val="FF0000"/>
                </a:solidFill>
              </a:rPr>
              <a:t>//</a:t>
            </a:r>
            <a:r>
              <a:rPr lang="zh-CN" altLang="en-US" sz="2400" dirty="0">
                <a:solidFill>
                  <a:srgbClr val="FF0000"/>
                </a:solidFill>
              </a:rPr>
              <a:t>进入此过程时</a:t>
            </a:r>
            <a:r>
              <a:rPr lang="en-US" altLang="zh-CN" sz="2400" dirty="0">
                <a:solidFill>
                  <a:srgbClr val="FF0000"/>
                </a:solidFill>
              </a:rPr>
              <a:t>X(1),..X(k-1)</a:t>
            </a:r>
            <a:r>
              <a:rPr lang="zh-CN" altLang="en-US" sz="2400" dirty="0">
                <a:solidFill>
                  <a:srgbClr val="FF0000"/>
                </a:solidFill>
              </a:rPr>
              <a:t>的值已确定。 </a:t>
            </a:r>
            <a:endParaRPr lang="en-US" altLang="zh-CN" sz="2400" dirty="0">
              <a:solidFill>
                <a:srgbClr val="FF0000"/>
              </a:solidFill>
            </a:endParaRPr>
          </a:p>
          <a:p>
            <a:pPr marL="0" indent="0">
              <a:buNone/>
            </a:pPr>
            <a:r>
              <a:rPr lang="en-US" altLang="zh-CN" sz="2400" dirty="0">
                <a:solidFill>
                  <a:srgbClr val="FF0000"/>
                </a:solidFill>
              </a:rPr>
              <a:t>//</a:t>
            </a:r>
            <a:r>
              <a:rPr lang="zh-CN" altLang="en-US" sz="2400" dirty="0">
                <a:solidFill>
                  <a:srgbClr val="FF0000"/>
                </a:solidFill>
              </a:rPr>
              <a:t>这些</a:t>
            </a:r>
            <a:r>
              <a:rPr lang="en-US" altLang="zh-CN" sz="2400" dirty="0">
                <a:solidFill>
                  <a:srgbClr val="FF0000"/>
                </a:solidFill>
              </a:rPr>
              <a:t>W(j)</a:t>
            </a:r>
            <a:r>
              <a:rPr lang="zh-CN" altLang="en-US" sz="2400" dirty="0">
                <a:solidFill>
                  <a:srgbClr val="FF0000"/>
                </a:solidFill>
              </a:rPr>
              <a:t>按非降次序排列。</a:t>
            </a:r>
            <a:endParaRPr lang="en-US" altLang="zh-CN" sz="2400" dirty="0">
              <a:solidFill>
                <a:srgbClr val="FF0000"/>
              </a:solidFill>
            </a:endParaRPr>
          </a:p>
          <a:p>
            <a:pPr marL="0" indent="0">
              <a:buNone/>
            </a:pPr>
            <a:r>
              <a:rPr lang="en-US" altLang="zh-CN" sz="2400" dirty="0"/>
              <a:t>integer W(1:n), M, n; </a:t>
            </a:r>
            <a:endParaRPr lang="en-US" altLang="zh-CN" sz="2400" dirty="0"/>
          </a:p>
          <a:p>
            <a:pPr marL="0" indent="0">
              <a:buNone/>
            </a:pPr>
            <a:r>
              <a:rPr lang="en-US" altLang="zh-CN" sz="2400" dirty="0" err="1"/>
              <a:t>boolean</a:t>
            </a:r>
            <a:r>
              <a:rPr lang="en-US" altLang="zh-CN" sz="2400" dirty="0"/>
              <a:t> X(1:n)</a:t>
            </a:r>
            <a:endParaRPr lang="en-US" altLang="zh-CN" sz="2400" dirty="0"/>
          </a:p>
          <a:p>
            <a:pPr marL="0" indent="0">
              <a:buNone/>
            </a:pPr>
            <a:r>
              <a:rPr lang="en-US" altLang="zh-CN" sz="2400" dirty="0"/>
              <a:t>integer s, k, r</a:t>
            </a:r>
            <a:br>
              <a:rPr lang="en-US" altLang="zh-CN" sz="2400" dirty="0"/>
            </a:br>
            <a:endParaRPr lang="en-US" altLang="zh-CN" sz="2000" dirty="0"/>
          </a:p>
        </p:txBody>
      </p:sp>
      <p:graphicFrame>
        <p:nvGraphicFramePr>
          <p:cNvPr id="4" name="对象 3" descr="image17"/>
          <p:cNvGraphicFramePr>
            <a:graphicFrameLocks noGrp="1" noChangeAspect="1"/>
          </p:cNvGraphicFramePr>
          <p:nvPr/>
        </p:nvGraphicFramePr>
        <p:xfrm>
          <a:off x="5879976" y="1745511"/>
          <a:ext cx="4471987" cy="1080120"/>
        </p:xfrm>
        <a:graphic>
          <a:graphicData uri="http://schemas.openxmlformats.org/presentationml/2006/ole">
            <mc:AlternateContent xmlns:mc="http://schemas.openxmlformats.org/markup-compatibility/2006">
              <mc:Choice xmlns:v="urn:schemas-microsoft-com:vml" Requires="v">
                <p:oleObj spid="_x0000_s19662" name="公式" r:id="rId1" imgW="1816100" imgH="419100" progId="Equation.3">
                  <p:embed/>
                </p:oleObj>
              </mc:Choice>
              <mc:Fallback>
                <p:oleObj name="公式" r:id="rId1" imgW="1816100" imgH="419100" progId="Equation.3">
                  <p:embed/>
                  <p:pic>
                    <p:nvPicPr>
                      <p:cNvPr id="0" name="对象 3" descr="image17"/>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9976" y="1745511"/>
                        <a:ext cx="4471987" cy="1080120"/>
                      </a:xfrm>
                      <a:prstGeom prst="rect">
                        <a:avLst/>
                      </a:prstGeom>
                      <a:noFill/>
                      <a:ln>
                        <a:noFill/>
                      </a:ln>
                    </p:spPr>
                  </p:pic>
                </p:oleObj>
              </mc:Fallback>
            </mc:AlternateContent>
          </a:graphicData>
        </a:graphic>
      </p:graphicFrame>
      <p:graphicFrame>
        <p:nvGraphicFramePr>
          <p:cNvPr id="5" name="对象 4" descr="image17"/>
          <p:cNvGraphicFramePr>
            <a:graphicFrameLocks noGrp="1" noChangeAspect="1"/>
          </p:cNvGraphicFramePr>
          <p:nvPr/>
        </p:nvGraphicFramePr>
        <p:xfrm>
          <a:off x="4727848" y="2936607"/>
          <a:ext cx="2917825" cy="952331"/>
        </p:xfrm>
        <a:graphic>
          <a:graphicData uri="http://schemas.openxmlformats.org/presentationml/2006/ole">
            <mc:AlternateContent xmlns:mc="http://schemas.openxmlformats.org/markup-compatibility/2006">
              <mc:Choice xmlns:v="urn:schemas-microsoft-com:vml" Requires="v">
                <p:oleObj spid="_x0000_s19663" name="公式" r:id="rId3" imgW="1282700" imgH="406400" progId="Equation.3">
                  <p:embed/>
                </p:oleObj>
              </mc:Choice>
              <mc:Fallback>
                <p:oleObj name="公式" r:id="rId3" imgW="1282700" imgH="406400" progId="Equation.3">
                  <p:embed/>
                  <p:pic>
                    <p:nvPicPr>
                      <p:cNvPr id="0" name="对象 4" descr="image17"/>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7848" y="2936607"/>
                        <a:ext cx="2917825" cy="952331"/>
                      </a:xfrm>
                      <a:prstGeom prst="rect">
                        <a:avLst/>
                      </a:prstGeom>
                      <a:noFill/>
                      <a:ln>
                        <a:noFill/>
                      </a:ln>
                    </p:spPr>
                  </p:pic>
                </p:oleObj>
              </mc:Fallback>
            </mc:AlternateContent>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33474" y="692696"/>
            <a:ext cx="10219109" cy="5196137"/>
          </a:xfrm>
        </p:spPr>
        <p:txBody>
          <a:bodyPr>
            <a:noAutofit/>
          </a:bodyPr>
          <a:lstStyle/>
          <a:p>
            <a:pPr marL="0" indent="0">
              <a:lnSpc>
                <a:spcPct val="100000"/>
              </a:lnSpc>
              <a:spcBef>
                <a:spcPts val="0"/>
              </a:spcBef>
              <a:buNone/>
              <a:defRPr/>
            </a:pPr>
            <a:r>
              <a:rPr lang="en-US" altLang="zh-CN" sz="2400" dirty="0">
                <a:solidFill>
                  <a:srgbClr val="FF0000"/>
                </a:solidFill>
              </a:rPr>
              <a:t>//</a:t>
            </a:r>
            <a:r>
              <a:rPr lang="zh-CN" altLang="en-US" sz="2400" dirty="0">
                <a:solidFill>
                  <a:srgbClr val="FF0000"/>
                </a:solidFill>
              </a:rPr>
              <a:t>生成左儿子。由于</a:t>
            </a:r>
            <a:r>
              <a:rPr lang="en-US" altLang="zh-CN" sz="2400" dirty="0">
                <a:solidFill>
                  <a:srgbClr val="FF0000"/>
                </a:solidFill>
              </a:rPr>
              <a:t>B</a:t>
            </a:r>
            <a:r>
              <a:rPr lang="en-US" altLang="zh-CN" sz="2400" baseline="-25000" dirty="0">
                <a:solidFill>
                  <a:srgbClr val="FF0000"/>
                </a:solidFill>
              </a:rPr>
              <a:t>k-1</a:t>
            </a:r>
            <a:r>
              <a:rPr lang="en-US" altLang="zh-CN" sz="2400" dirty="0">
                <a:solidFill>
                  <a:srgbClr val="FF0000"/>
                </a:solidFill>
              </a:rPr>
              <a:t>=true</a:t>
            </a:r>
            <a:r>
              <a:rPr lang="zh-CN" altLang="en-US" sz="2400" dirty="0">
                <a:solidFill>
                  <a:srgbClr val="FF0000"/>
                </a:solidFill>
              </a:rPr>
              <a:t>，因此</a:t>
            </a:r>
            <a:r>
              <a:rPr lang="en-US" altLang="zh-CN" sz="2400" dirty="0" err="1">
                <a:solidFill>
                  <a:srgbClr val="FF0000"/>
                </a:solidFill>
              </a:rPr>
              <a:t>s+W</a:t>
            </a:r>
            <a:r>
              <a:rPr lang="en-US" altLang="zh-CN" sz="2400" dirty="0">
                <a:solidFill>
                  <a:srgbClr val="FF0000"/>
                </a:solidFill>
              </a:rPr>
              <a:t>(k)≤M </a:t>
            </a:r>
            <a:r>
              <a:rPr lang="zh-CN" altLang="en-US" sz="2400" dirty="0">
                <a:solidFill>
                  <a:srgbClr val="FF0000"/>
                </a:solidFill>
              </a:rPr>
              <a:t>且</a:t>
            </a:r>
            <a:r>
              <a:rPr lang="en-US" altLang="zh-CN" sz="2400" dirty="0" err="1">
                <a:solidFill>
                  <a:srgbClr val="FF0000"/>
                </a:solidFill>
              </a:rPr>
              <a:t>s+r</a:t>
            </a:r>
            <a:r>
              <a:rPr lang="en-US" altLang="zh-CN" sz="2400" dirty="0"/>
              <a:t> </a:t>
            </a:r>
            <a:r>
              <a:rPr lang="en-US" altLang="zh-CN" sz="2400" dirty="0">
                <a:solidFill>
                  <a:srgbClr val="FF0000"/>
                </a:solidFill>
              </a:rPr>
              <a:t>≥ M</a:t>
            </a:r>
            <a:endParaRPr lang="en-US" altLang="zh-CN" sz="2400" dirty="0">
              <a:solidFill>
                <a:srgbClr val="FF0000"/>
              </a:solidFill>
            </a:endParaRPr>
          </a:p>
          <a:p>
            <a:pPr marL="0" indent="0">
              <a:lnSpc>
                <a:spcPct val="100000"/>
              </a:lnSpc>
              <a:spcBef>
                <a:spcPts val="0"/>
              </a:spcBef>
              <a:buNone/>
              <a:defRPr/>
            </a:pPr>
            <a:r>
              <a:rPr lang="en-US" altLang="zh-CN" sz="2400" dirty="0"/>
              <a:t>X(k)</a:t>
            </a:r>
            <a:r>
              <a:rPr lang="en-US" altLang="zh-CN" sz="2400" dirty="0">
                <a:ea typeface="Arial" panose="020B0604020202020204" pitchFamily="34" charset="0"/>
              </a:rPr>
              <a:t>←1</a:t>
            </a:r>
            <a:endParaRPr lang="en-US" altLang="zh-CN" sz="2400" dirty="0">
              <a:ea typeface="Arial" panose="020B0604020202020204" pitchFamily="34" charset="0"/>
            </a:endParaRPr>
          </a:p>
          <a:p>
            <a:pPr marL="0" indent="0">
              <a:lnSpc>
                <a:spcPct val="100000"/>
              </a:lnSpc>
              <a:spcBef>
                <a:spcPts val="0"/>
              </a:spcBef>
              <a:buNone/>
              <a:defRPr/>
            </a:pPr>
            <a:r>
              <a:rPr lang="en-US" altLang="zh-CN" sz="2400" dirty="0"/>
              <a:t>if </a:t>
            </a:r>
            <a:r>
              <a:rPr lang="en-US" altLang="zh-CN" sz="2400" dirty="0" err="1"/>
              <a:t>s+W</a:t>
            </a:r>
            <a:r>
              <a:rPr lang="en-US" altLang="zh-CN" sz="2400" dirty="0"/>
              <a:t>(k) = M </a:t>
            </a:r>
            <a:endParaRPr lang="en-US" altLang="zh-CN" sz="2400" dirty="0"/>
          </a:p>
          <a:p>
            <a:pPr marL="0" indent="0">
              <a:lnSpc>
                <a:spcPct val="100000"/>
              </a:lnSpc>
              <a:spcBef>
                <a:spcPts val="0"/>
              </a:spcBef>
              <a:buNone/>
              <a:defRPr/>
            </a:pPr>
            <a:r>
              <a:rPr lang="en-US" altLang="zh-CN" sz="2400" dirty="0">
                <a:ea typeface="Arial" panose="020B0604020202020204" pitchFamily="34" charset="0"/>
              </a:rPr>
              <a:t>     then </a:t>
            </a:r>
            <a:r>
              <a:rPr lang="en-US" altLang="zh-CN" sz="2400" dirty="0"/>
              <a:t>print(X) </a:t>
            </a:r>
            <a:endParaRPr lang="en-US" altLang="zh-CN" sz="2400" dirty="0">
              <a:solidFill>
                <a:srgbClr val="FF0000"/>
              </a:solidFill>
            </a:endParaRPr>
          </a:p>
          <a:p>
            <a:pPr marL="0" indent="0">
              <a:lnSpc>
                <a:spcPct val="100000"/>
              </a:lnSpc>
              <a:spcBef>
                <a:spcPts val="0"/>
              </a:spcBef>
              <a:buNone/>
              <a:defRPr/>
            </a:pPr>
            <a:r>
              <a:rPr lang="en-US" altLang="zh-CN" sz="2400" dirty="0"/>
              <a:t>     else if </a:t>
            </a:r>
            <a:r>
              <a:rPr lang="en-US" altLang="zh-CN" sz="2400" dirty="0" err="1"/>
              <a:t>s+W</a:t>
            </a:r>
            <a:r>
              <a:rPr lang="en-US" altLang="zh-CN" sz="2400" dirty="0"/>
              <a:t>(k)+W(k+1) ≤ M then call </a:t>
            </a:r>
            <a:r>
              <a:rPr lang="en-US" altLang="zh-CN" sz="2400" dirty="0" smtClean="0"/>
              <a:t>SUMOFSUB(</a:t>
            </a:r>
            <a:r>
              <a:rPr lang="en-US" altLang="zh-CN" sz="2400" dirty="0" err="1" smtClean="0"/>
              <a:t>s+W</a:t>
            </a:r>
            <a:r>
              <a:rPr lang="en-US" altLang="zh-CN" sz="2400" dirty="0" smtClean="0"/>
              <a:t>(k</a:t>
            </a:r>
            <a:r>
              <a:rPr lang="en-US" altLang="zh-CN" sz="2400" dirty="0"/>
              <a:t>), k+1, r-W(k))</a:t>
            </a:r>
            <a:endParaRPr lang="en-US" altLang="zh-CN" sz="2400" dirty="0"/>
          </a:p>
          <a:p>
            <a:pPr marL="0" indent="0">
              <a:lnSpc>
                <a:spcPct val="100000"/>
              </a:lnSpc>
              <a:spcBef>
                <a:spcPts val="0"/>
              </a:spcBef>
              <a:buNone/>
              <a:defRPr/>
            </a:pPr>
            <a:r>
              <a:rPr lang="en-US" altLang="zh-CN" sz="2400" dirty="0"/>
              <a:t>             endif</a:t>
            </a:r>
            <a:r>
              <a:rPr lang="en-US" altLang="zh-CN" sz="2400" dirty="0">
                <a:solidFill>
                  <a:schemeClr val="bg2">
                    <a:lumMod val="60000"/>
                    <a:lumOff val="40000"/>
                  </a:schemeClr>
                </a:solidFill>
              </a:rPr>
              <a:t> </a:t>
            </a:r>
            <a:endParaRPr lang="en-US" altLang="zh-CN" sz="2400" dirty="0">
              <a:solidFill>
                <a:schemeClr val="bg2">
                  <a:lumMod val="60000"/>
                  <a:lumOff val="40000"/>
                </a:schemeClr>
              </a:solidFill>
            </a:endParaRPr>
          </a:p>
          <a:p>
            <a:pPr marL="0" indent="0">
              <a:lnSpc>
                <a:spcPct val="100000"/>
              </a:lnSpc>
              <a:spcBef>
                <a:spcPts val="0"/>
              </a:spcBef>
              <a:buNone/>
              <a:defRPr/>
            </a:pPr>
            <a:r>
              <a:rPr lang="en-US" altLang="zh-CN" sz="2400" dirty="0" err="1"/>
              <a:t>endif</a:t>
            </a:r>
            <a:endParaRPr lang="en-US" altLang="zh-CN" sz="2400" dirty="0"/>
          </a:p>
          <a:p>
            <a:pPr marL="0" indent="0" eaLnBrk="1" fontAlgn="auto" hangingPunct="1">
              <a:lnSpc>
                <a:spcPct val="100000"/>
              </a:lnSpc>
              <a:spcBef>
                <a:spcPts val="0"/>
              </a:spcBef>
              <a:buNone/>
              <a:defRPr/>
            </a:pPr>
            <a:r>
              <a:rPr lang="en-US" altLang="zh-CN" sz="2400" dirty="0">
                <a:solidFill>
                  <a:srgbClr val="FF0000"/>
                </a:solidFill>
              </a:rPr>
              <a:t>//</a:t>
            </a:r>
            <a:r>
              <a:rPr lang="zh-CN" altLang="en-US" sz="2400" dirty="0">
                <a:solidFill>
                  <a:srgbClr val="FF0000"/>
                </a:solidFill>
              </a:rPr>
              <a:t>生成右儿子和计算</a:t>
            </a:r>
            <a:r>
              <a:rPr lang="en-US" altLang="zh-CN" sz="2400" dirty="0">
                <a:solidFill>
                  <a:srgbClr val="FF0000"/>
                </a:solidFill>
              </a:rPr>
              <a:t>B</a:t>
            </a:r>
            <a:r>
              <a:rPr lang="en-US" altLang="zh-CN" sz="2400" baseline="-25000" dirty="0">
                <a:solidFill>
                  <a:srgbClr val="FF0000"/>
                </a:solidFill>
              </a:rPr>
              <a:t>k</a:t>
            </a:r>
            <a:r>
              <a:rPr lang="zh-CN" altLang="en-US" sz="2400" dirty="0">
                <a:solidFill>
                  <a:srgbClr val="FF0000"/>
                </a:solidFill>
              </a:rPr>
              <a:t>的值</a:t>
            </a:r>
            <a:endParaRPr lang="en-US" altLang="zh-CN" sz="2400" dirty="0">
              <a:solidFill>
                <a:srgbClr val="FF0000"/>
              </a:solidFill>
            </a:endParaRPr>
          </a:p>
          <a:p>
            <a:pPr marL="0" indent="0" eaLnBrk="1" fontAlgn="auto" hangingPunct="1">
              <a:lnSpc>
                <a:spcPct val="100000"/>
              </a:lnSpc>
              <a:spcBef>
                <a:spcPts val="0"/>
              </a:spcBef>
              <a:buNone/>
              <a:defRPr/>
            </a:pPr>
            <a:r>
              <a:rPr lang="en-US" altLang="zh-CN" sz="2400" dirty="0"/>
              <a:t>If </a:t>
            </a:r>
            <a:r>
              <a:rPr lang="en-US" altLang="zh-CN" sz="2400" dirty="0" err="1"/>
              <a:t>s+r-W</a:t>
            </a:r>
            <a:r>
              <a:rPr lang="en-US" altLang="zh-CN" sz="2400" dirty="0"/>
              <a:t>(k) ≥ M and </a:t>
            </a:r>
            <a:r>
              <a:rPr lang="en-US" altLang="zh-CN" sz="2400" dirty="0" err="1"/>
              <a:t>s+W</a:t>
            </a:r>
            <a:r>
              <a:rPr lang="en-US" altLang="zh-CN" sz="2400" dirty="0"/>
              <a:t>(k+1) ≤ M </a:t>
            </a:r>
            <a:endParaRPr lang="en-US" altLang="zh-CN" sz="2400" dirty="0"/>
          </a:p>
          <a:p>
            <a:pPr marL="0" indent="0" eaLnBrk="1" fontAlgn="auto" hangingPunct="1">
              <a:lnSpc>
                <a:spcPct val="100000"/>
              </a:lnSpc>
              <a:spcBef>
                <a:spcPts val="0"/>
              </a:spcBef>
              <a:buNone/>
              <a:defRPr/>
            </a:pPr>
            <a:r>
              <a:rPr lang="en-US" altLang="zh-CN" sz="2400" dirty="0"/>
              <a:t>     then X(k)</a:t>
            </a:r>
            <a:r>
              <a:rPr lang="en-US" altLang="zh-CN" sz="2400" dirty="0">
                <a:ea typeface="Arial" panose="020B0604020202020204" pitchFamily="34" charset="0"/>
              </a:rPr>
              <a:t> ←0; </a:t>
            </a:r>
            <a:r>
              <a:rPr lang="en-US" altLang="zh-CN" sz="2400" dirty="0"/>
              <a:t>call SUMOFSUB( s,k+1,r-W(k))</a:t>
            </a:r>
            <a:r>
              <a:rPr lang="en-US" altLang="zh-CN" sz="2400" dirty="0">
                <a:solidFill>
                  <a:schemeClr val="bg2">
                    <a:lumMod val="60000"/>
                    <a:lumOff val="40000"/>
                  </a:schemeClr>
                </a:solidFill>
              </a:rPr>
              <a:t> </a:t>
            </a:r>
            <a:endParaRPr lang="en-US" altLang="zh-CN" sz="2400" dirty="0">
              <a:solidFill>
                <a:schemeClr val="bg2">
                  <a:lumMod val="60000"/>
                  <a:lumOff val="40000"/>
                </a:schemeClr>
              </a:solidFill>
            </a:endParaRPr>
          </a:p>
          <a:p>
            <a:pPr marL="0" indent="0" eaLnBrk="1" fontAlgn="auto" hangingPunct="1">
              <a:lnSpc>
                <a:spcPct val="100000"/>
              </a:lnSpc>
              <a:spcBef>
                <a:spcPts val="0"/>
              </a:spcBef>
              <a:buNone/>
              <a:defRPr/>
            </a:pPr>
            <a:r>
              <a:rPr lang="en-US" altLang="zh-CN" sz="2400" dirty="0">
                <a:ea typeface="Arial" panose="020B0604020202020204" pitchFamily="34" charset="0"/>
              </a:rPr>
              <a:t>endif</a:t>
            </a:r>
            <a:endParaRPr lang="en-US" altLang="zh-CN" sz="2400" dirty="0"/>
          </a:p>
          <a:p>
            <a:pPr marL="0" indent="0" eaLnBrk="1" fontAlgn="auto" hangingPunct="1">
              <a:lnSpc>
                <a:spcPct val="100000"/>
              </a:lnSpc>
              <a:spcBef>
                <a:spcPts val="0"/>
              </a:spcBef>
              <a:buNone/>
              <a:defRPr/>
            </a:pPr>
            <a:r>
              <a:rPr lang="en-US" altLang="zh-CN" sz="2400" dirty="0"/>
              <a:t>end  SUMOFSUB</a:t>
            </a:r>
            <a:endParaRPr lang="zh-CN" altLang="en-US" sz="2400" dirty="0"/>
          </a:p>
        </p:txBody>
      </p:sp>
      <p:sp>
        <p:nvSpPr>
          <p:cNvPr id="54" name="TextBox 53"/>
          <p:cNvSpPr txBox="1"/>
          <p:nvPr/>
        </p:nvSpPr>
        <p:spPr>
          <a:xfrm>
            <a:off x="1133474" y="5373216"/>
            <a:ext cx="8928992" cy="461665"/>
          </a:xfrm>
          <a:prstGeom prst="rect">
            <a:avLst/>
          </a:prstGeom>
          <a:noFill/>
        </p:spPr>
        <p:txBody>
          <a:bodyPr wrap="square">
            <a:spAutoFit/>
          </a:bodyPr>
          <a:lstStyle/>
          <a:p>
            <a:pPr>
              <a:defRPr/>
            </a:pP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思考：如果不将</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W</a:t>
            </a: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预排序，算法怎样设计？算法效率怎样变化？</a:t>
            </a:r>
            <a:endPar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endParaRPr>
          </a:p>
        </p:txBody>
      </p:sp>
      <p:sp>
        <p:nvSpPr>
          <p:cNvPr id="6" name="圆角矩形标注 5"/>
          <p:cNvSpPr/>
          <p:nvPr/>
        </p:nvSpPr>
        <p:spPr>
          <a:xfrm>
            <a:off x="7104112" y="3356992"/>
            <a:ext cx="2664112" cy="504056"/>
          </a:xfrm>
          <a:prstGeom prst="wedgeRoundRectCallout">
            <a:avLst>
              <a:gd name="adj1" fmla="val -51745"/>
              <a:gd name="adj2" fmla="val 77180"/>
              <a:gd name="adj3" fmla="val 16667"/>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tx1"/>
                </a:solidFill>
                <a:latin typeface="幼圆" panose="02010509060101010101" pitchFamily="49" charset="-122"/>
                <a:ea typeface="幼圆" panose="02010509060101010101" pitchFamily="49" charset="-122"/>
              </a:rPr>
              <a:t>右子树</a:t>
            </a:r>
            <a:r>
              <a:rPr lang="en-US" altLang="zh-CN" sz="2400" dirty="0">
                <a:solidFill>
                  <a:schemeClr val="tx1"/>
                </a:solidFill>
                <a:latin typeface="幼圆" panose="02010509060101010101" pitchFamily="49" charset="-122"/>
                <a:ea typeface="幼圆" panose="02010509060101010101" pitchFamily="49" charset="-122"/>
              </a:rPr>
              <a:t>-</a:t>
            </a:r>
            <a:r>
              <a:rPr lang="zh-CN" altLang="en-US" sz="2400" dirty="0">
                <a:solidFill>
                  <a:schemeClr val="tx1"/>
                </a:solidFill>
                <a:latin typeface="幼圆" panose="02010509060101010101" pitchFamily="49" charset="-122"/>
                <a:ea typeface="幼圆" panose="02010509060101010101" pitchFamily="49" charset="-122"/>
              </a:rPr>
              <a:t>递归入口</a:t>
            </a:r>
            <a:endParaRPr lang="en-US" altLang="zh-CN" sz="2400" dirty="0">
              <a:solidFill>
                <a:schemeClr val="tx1"/>
              </a:solidFill>
              <a:latin typeface="幼圆" panose="02010509060101010101" pitchFamily="49" charset="-122"/>
              <a:ea typeface="幼圆" panose="02010509060101010101" pitchFamily="49" charset="-122"/>
            </a:endParaRPr>
          </a:p>
        </p:txBody>
      </p:sp>
      <p:sp>
        <p:nvSpPr>
          <p:cNvPr id="7" name="圆角矩形标注 6"/>
          <p:cNvSpPr/>
          <p:nvPr/>
        </p:nvSpPr>
        <p:spPr>
          <a:xfrm>
            <a:off x="7104112" y="1556792"/>
            <a:ext cx="2664112" cy="504056"/>
          </a:xfrm>
          <a:prstGeom prst="wedgeRoundRectCallout">
            <a:avLst>
              <a:gd name="adj1" fmla="val -51745"/>
              <a:gd name="adj2" fmla="val 80668"/>
              <a:gd name="adj3" fmla="val 16667"/>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tx1"/>
                </a:solidFill>
                <a:latin typeface="幼圆" panose="02010509060101010101" pitchFamily="49" charset="-122"/>
                <a:ea typeface="幼圆" panose="02010509060101010101" pitchFamily="49" charset="-122"/>
              </a:rPr>
              <a:t>左子树</a:t>
            </a:r>
            <a:r>
              <a:rPr lang="en-US" altLang="zh-CN" sz="2400" dirty="0">
                <a:solidFill>
                  <a:schemeClr val="tx1"/>
                </a:solidFill>
                <a:latin typeface="幼圆" panose="02010509060101010101" pitchFamily="49" charset="-122"/>
                <a:ea typeface="幼圆" panose="02010509060101010101" pitchFamily="49" charset="-122"/>
              </a:rPr>
              <a:t>-</a:t>
            </a:r>
            <a:r>
              <a:rPr lang="zh-CN" altLang="en-US" sz="2400" dirty="0">
                <a:solidFill>
                  <a:schemeClr val="tx1"/>
                </a:solidFill>
                <a:latin typeface="幼圆" panose="02010509060101010101" pitchFamily="49" charset="-122"/>
                <a:ea typeface="幼圆" panose="02010509060101010101" pitchFamily="49" charset="-122"/>
              </a:rPr>
              <a:t>递归入口</a:t>
            </a:r>
            <a:endParaRPr lang="en-US" altLang="zh-CN" sz="2400" dirty="0">
              <a:solidFill>
                <a:schemeClr val="tx1"/>
              </a:solidFill>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6" grpId="0" animBg="1"/>
      <p:bldP spid="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a:lstStyle/>
          <a:p>
            <a:r>
              <a:rPr lang="zh-CN" altLang="en-US" dirty="0"/>
              <a:t>实例</a:t>
            </a:r>
            <a:endParaRPr lang="zh-CN" altLang="en-US" dirty="0"/>
          </a:p>
        </p:txBody>
      </p:sp>
      <p:sp>
        <p:nvSpPr>
          <p:cNvPr id="52227" name="内容占位符 2"/>
          <p:cNvSpPr>
            <a:spLocks noGrp="1"/>
          </p:cNvSpPr>
          <p:nvPr>
            <p:ph idx="1"/>
          </p:nvPr>
        </p:nvSpPr>
        <p:spPr/>
        <p:txBody>
          <a:bodyPr/>
          <a:lstStyle/>
          <a:p>
            <a:r>
              <a:rPr lang="en-US" altLang="zh-CN" dirty="0"/>
              <a:t>n=6,M=30,W=(5,10,12,13,15,18)</a:t>
            </a:r>
            <a:endParaRPr lang="en-US" altLang="zh-CN" dirty="0"/>
          </a:p>
          <a:p>
            <a:r>
              <a:rPr lang="zh-CN" altLang="en-US" dirty="0"/>
              <a:t>使用限界函数前，状态空间树中</a:t>
            </a:r>
            <a:r>
              <a:rPr lang="zh-CN" altLang="en-US" dirty="0" smtClean="0"/>
              <a:t>所有结点都会</a:t>
            </a:r>
            <a:r>
              <a:rPr lang="zh-CN" altLang="en-US" dirty="0"/>
              <a:t>被访问到，</a:t>
            </a:r>
            <a:r>
              <a:rPr lang="zh-CN" altLang="en-US" dirty="0" smtClean="0"/>
              <a:t>叶结点</a:t>
            </a:r>
            <a:r>
              <a:rPr lang="en-US" altLang="zh-CN" dirty="0" smtClean="0"/>
              <a:t>(</a:t>
            </a:r>
            <a:r>
              <a:rPr lang="zh-CN" altLang="en-US" dirty="0"/>
              <a:t>解状态</a:t>
            </a:r>
            <a:r>
              <a:rPr lang="en-US" altLang="zh-CN" dirty="0"/>
              <a:t>)</a:t>
            </a:r>
            <a:r>
              <a:rPr lang="zh-CN" altLang="en-US" dirty="0"/>
              <a:t>个数为</a:t>
            </a:r>
            <a:r>
              <a:rPr lang="en-US" altLang="zh-CN" dirty="0"/>
              <a:t>2</a:t>
            </a:r>
            <a:r>
              <a:rPr lang="en-US" altLang="zh-CN" baseline="30000" dirty="0"/>
              <a:t>6</a:t>
            </a:r>
            <a:r>
              <a:rPr lang="en-US" altLang="zh-CN" dirty="0"/>
              <a:t>=64</a:t>
            </a:r>
            <a:r>
              <a:rPr lang="zh-CN" altLang="en-US" dirty="0"/>
              <a:t>个</a:t>
            </a:r>
            <a:r>
              <a:rPr lang="zh-CN" altLang="en-US" dirty="0" smtClean="0"/>
              <a:t>，部分解结点</a:t>
            </a:r>
            <a:r>
              <a:rPr lang="en-US" altLang="zh-CN" dirty="0" smtClean="0"/>
              <a:t>63</a:t>
            </a:r>
            <a:r>
              <a:rPr lang="zh-CN" altLang="en-US" dirty="0"/>
              <a:t>个。</a:t>
            </a:r>
            <a:endParaRPr lang="en-US" altLang="zh-CN" dirty="0"/>
          </a:p>
          <a:p>
            <a:r>
              <a:rPr lang="zh-CN" altLang="en-US" dirty="0"/>
              <a:t>使用限界函数后，动态树一共生成</a:t>
            </a:r>
            <a:r>
              <a:rPr lang="en-US" altLang="zh-CN" dirty="0"/>
              <a:t>23</a:t>
            </a:r>
            <a:r>
              <a:rPr lang="zh-CN" altLang="en-US" dirty="0" smtClean="0"/>
              <a:t>个结点，</a:t>
            </a:r>
            <a:r>
              <a:rPr lang="zh-CN" altLang="en-US" dirty="0"/>
              <a:t>寻找</a:t>
            </a:r>
            <a:r>
              <a:rPr lang="en-US" altLang="zh-CN" dirty="0"/>
              <a:t>/</a:t>
            </a:r>
            <a:r>
              <a:rPr lang="zh-CN" altLang="en-US" dirty="0"/>
              <a:t>提前寻找到</a:t>
            </a:r>
            <a:r>
              <a:rPr lang="en-US" altLang="zh-CN" dirty="0"/>
              <a:t>3</a:t>
            </a:r>
            <a:r>
              <a:rPr lang="zh-CN" altLang="en-US" dirty="0" smtClean="0"/>
              <a:t>个答案结点</a:t>
            </a:r>
            <a:endParaRPr lang="zh-CN" altLang="en-US" dirty="0"/>
          </a:p>
        </p:txBody>
      </p:sp>
      <p:sp>
        <p:nvSpPr>
          <p:cNvPr id="5" name="圆角矩形标注 4"/>
          <p:cNvSpPr/>
          <p:nvPr/>
        </p:nvSpPr>
        <p:spPr>
          <a:xfrm>
            <a:off x="5159896" y="4365104"/>
            <a:ext cx="2448272" cy="504056"/>
          </a:xfrm>
          <a:prstGeom prst="wedgeRoundRectCallout">
            <a:avLst>
              <a:gd name="adj1" fmla="val -46623"/>
              <a:gd name="adj2" fmla="val -97252"/>
              <a:gd name="adj3" fmla="val 16667"/>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50000"/>
              </a:spcBef>
            </a:pPr>
            <a:r>
              <a:rPr kumimoji="1"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和估计结果接近</a:t>
            </a:r>
            <a:endParaRPr kumimoji="1"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r>
              <a:rPr lang="en-US" altLang="zh-CN" dirty="0" smtClean="0"/>
              <a:t>7.5 </a:t>
            </a:r>
            <a:r>
              <a:rPr lang="zh-CN" altLang="en-US" dirty="0"/>
              <a:t>图着色问题</a:t>
            </a:r>
            <a:endParaRPr lang="zh-CN" altLang="en-US" dirty="0"/>
          </a:p>
        </p:txBody>
      </p:sp>
      <p:sp>
        <p:nvSpPr>
          <p:cNvPr id="53251" name="内容占位符 2"/>
          <p:cNvSpPr>
            <a:spLocks noGrp="1"/>
          </p:cNvSpPr>
          <p:nvPr>
            <p:ph idx="1"/>
          </p:nvPr>
        </p:nvSpPr>
        <p:spPr>
          <a:xfrm>
            <a:off x="838200" y="1825625"/>
            <a:ext cx="10515600" cy="3115543"/>
          </a:xfrm>
        </p:spPr>
        <p:txBody>
          <a:bodyPr/>
          <a:lstStyle/>
          <a:p>
            <a:pPr>
              <a:spcBef>
                <a:spcPts val="0"/>
              </a:spcBef>
            </a:pPr>
            <a:r>
              <a:rPr lang="zh-CN" altLang="en-US" dirty="0"/>
              <a:t>问题描述</a:t>
            </a:r>
            <a:endParaRPr lang="en-US" altLang="zh-CN" dirty="0"/>
          </a:p>
          <a:p>
            <a:pPr>
              <a:spcBef>
                <a:spcPts val="0"/>
              </a:spcBef>
            </a:pPr>
            <a:r>
              <a:rPr lang="zh-CN" altLang="en-US" dirty="0"/>
              <a:t>图的</a:t>
            </a:r>
            <a:r>
              <a:rPr lang="en-US" altLang="zh-CN" dirty="0"/>
              <a:t>m-</a:t>
            </a:r>
            <a:r>
              <a:rPr lang="zh-CN" altLang="en-US" dirty="0"/>
              <a:t>着色判定问题</a:t>
            </a:r>
            <a:endParaRPr lang="en-US" altLang="zh-CN" dirty="0"/>
          </a:p>
          <a:p>
            <a:pPr>
              <a:spcBef>
                <a:spcPts val="0"/>
              </a:spcBef>
            </a:pPr>
            <a:r>
              <a:rPr lang="zh-CN" altLang="en-US" dirty="0"/>
              <a:t>解空间树</a:t>
            </a:r>
            <a:endParaRPr lang="en-US" altLang="zh-CN" dirty="0"/>
          </a:p>
          <a:p>
            <a:pPr>
              <a:spcBef>
                <a:spcPts val="0"/>
              </a:spcBef>
            </a:pPr>
            <a:r>
              <a:rPr lang="zh-CN" altLang="en-US" dirty="0"/>
              <a:t>回溯算法</a:t>
            </a:r>
            <a:endParaRPr lang="en-US" altLang="zh-CN" dirty="0"/>
          </a:p>
          <a:p>
            <a:pPr>
              <a:spcBef>
                <a:spcPts val="0"/>
              </a:spcBef>
            </a:pPr>
            <a:r>
              <a:rPr lang="zh-CN" altLang="en-US" dirty="0"/>
              <a:t>实例分析</a:t>
            </a:r>
            <a:endParaRPr lang="zh-CN" altLang="en-US" dirty="0"/>
          </a:p>
        </p:txBody>
      </p:sp>
      <p:sp>
        <p:nvSpPr>
          <p:cNvPr id="4" name="灯片编号占位符 3"/>
          <p:cNvSpPr>
            <a:spLocks noGrp="1"/>
          </p:cNvSpPr>
          <p:nvPr>
            <p:ph type="sldNum" sz="quarter" idx="12"/>
          </p:nvPr>
        </p:nvSpPr>
        <p:spPr>
          <a:xfrm>
            <a:off x="8610600" y="6356350"/>
            <a:ext cx="2743200" cy="365125"/>
          </a:xfrm>
        </p:spPr>
        <p:txBody>
          <a:bodyPr/>
          <a:lstStyle/>
          <a:p>
            <a:pPr>
              <a:defRPr/>
            </a:pPr>
            <a:fld id="{D04713B0-7EE7-420A-BB22-6F99F562E080}" type="slidenum">
              <a:rPr lang="en-US" altLang="zh-CN" smtClean="0"/>
            </a:fld>
            <a:endParaRPr lang="en-US" altLang="zh-CN"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a:xfrm>
            <a:off x="826767" y="260648"/>
            <a:ext cx="10515600" cy="1325563"/>
          </a:xfrm>
        </p:spPr>
        <p:txBody>
          <a:bodyPr/>
          <a:lstStyle/>
          <a:p>
            <a:r>
              <a:rPr lang="zh-CN" altLang="en-US" dirty="0"/>
              <a:t>问题描述</a:t>
            </a:r>
            <a:endParaRPr lang="zh-CN" altLang="en-US" dirty="0"/>
          </a:p>
        </p:txBody>
      </p:sp>
      <p:sp>
        <p:nvSpPr>
          <p:cNvPr id="54275" name="内容占位符 2"/>
          <p:cNvSpPr>
            <a:spLocks noGrp="1"/>
          </p:cNvSpPr>
          <p:nvPr>
            <p:ph idx="1"/>
          </p:nvPr>
        </p:nvSpPr>
        <p:spPr>
          <a:xfrm>
            <a:off x="838200" y="1690688"/>
            <a:ext cx="10370368" cy="3886200"/>
          </a:xfrm>
        </p:spPr>
        <p:txBody>
          <a:bodyPr/>
          <a:lstStyle/>
          <a:p>
            <a:r>
              <a:rPr lang="zh-CN" altLang="en-US" dirty="0"/>
              <a:t>图着色问题</a:t>
            </a:r>
            <a:r>
              <a:rPr lang="en-US" altLang="zh-CN" dirty="0"/>
              <a:t>(Graph Coloring Problem, GCP)</a:t>
            </a:r>
            <a:r>
              <a:rPr lang="en-US" dirty="0"/>
              <a:t>　</a:t>
            </a:r>
            <a:r>
              <a:rPr lang="zh-CN" altLang="en-US" dirty="0"/>
              <a:t>又称着色问题，是最著名的</a:t>
            </a:r>
            <a:r>
              <a:rPr lang="en-US" altLang="zh-CN" dirty="0"/>
              <a:t>NP-</a:t>
            </a:r>
            <a:r>
              <a:rPr lang="zh-CN" altLang="en-US" dirty="0"/>
              <a:t>完全问题之一。</a:t>
            </a:r>
            <a:endParaRPr lang="en-US" altLang="zh-CN" dirty="0"/>
          </a:p>
          <a:p>
            <a:r>
              <a:rPr lang="zh-CN" altLang="en-US" dirty="0"/>
              <a:t>数学定义：给定无向连通图</a:t>
            </a:r>
            <a:r>
              <a:rPr lang="en-US" altLang="zh-CN" dirty="0"/>
              <a:t>G=(V,E)</a:t>
            </a:r>
            <a:r>
              <a:rPr lang="zh-CN" altLang="en-US" dirty="0"/>
              <a:t>，其中</a:t>
            </a:r>
            <a:r>
              <a:rPr lang="en-US" altLang="zh-CN" dirty="0"/>
              <a:t>V</a:t>
            </a:r>
            <a:r>
              <a:rPr lang="zh-CN" altLang="en-US" dirty="0"/>
              <a:t>为顶点集合，</a:t>
            </a:r>
            <a:r>
              <a:rPr lang="en-US" altLang="zh-CN" dirty="0"/>
              <a:t>E</a:t>
            </a:r>
            <a:r>
              <a:rPr lang="zh-CN" altLang="en-US" dirty="0"/>
              <a:t>为边集合，用不同的颜色给图中顶点着色，要求任何两个相邻顶点的着色不同。</a:t>
            </a:r>
            <a:endParaRPr lang="en-US" altLang="zh-CN" dirty="0"/>
          </a:p>
          <a:p>
            <a:r>
              <a:rPr lang="zh-CN" altLang="en-US" dirty="0"/>
              <a:t>问：最少需要多少种颜色？</a:t>
            </a:r>
            <a:endParaRPr lang="zh-CN" altLang="en-US" dirty="0"/>
          </a:p>
        </p:txBody>
      </p:sp>
      <p:sp>
        <p:nvSpPr>
          <p:cNvPr id="4" name="灯片编号占位符 3"/>
          <p:cNvSpPr>
            <a:spLocks noGrp="1"/>
          </p:cNvSpPr>
          <p:nvPr>
            <p:ph type="sldNum" sz="quarter" idx="12"/>
          </p:nvPr>
        </p:nvSpPr>
        <p:spPr>
          <a:xfrm>
            <a:off x="8610600" y="6356350"/>
            <a:ext cx="2743200" cy="365125"/>
          </a:xfrm>
        </p:spPr>
        <p:txBody>
          <a:bodyPr/>
          <a:lstStyle/>
          <a:p>
            <a:pPr>
              <a:defRPr/>
            </a:pPr>
            <a:fld id="{D04713B0-7EE7-420A-BB22-6F99F562E080}" type="slidenum">
              <a:rPr lang="en-US" altLang="zh-CN" smtClean="0"/>
            </a:fld>
            <a:endParaRPr lang="en-US" altLang="zh-CN"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a:xfrm>
            <a:off x="767408" y="260648"/>
            <a:ext cx="10515600" cy="1325563"/>
          </a:xfrm>
        </p:spPr>
        <p:txBody>
          <a:bodyPr/>
          <a:lstStyle/>
          <a:p>
            <a:r>
              <a:rPr lang="zh-CN" altLang="en-US" dirty="0"/>
              <a:t>图的</a:t>
            </a:r>
            <a:r>
              <a:rPr lang="en-US" altLang="zh-CN" dirty="0"/>
              <a:t>m-</a:t>
            </a:r>
            <a:r>
              <a:rPr lang="zh-CN" altLang="en-US" dirty="0"/>
              <a:t>着色判定问题</a:t>
            </a:r>
            <a:endParaRPr lang="zh-CN" altLang="en-US" dirty="0"/>
          </a:p>
        </p:txBody>
      </p:sp>
      <p:sp>
        <p:nvSpPr>
          <p:cNvPr id="55299" name="内容占位符 2"/>
          <p:cNvSpPr>
            <a:spLocks noGrp="1"/>
          </p:cNvSpPr>
          <p:nvPr>
            <p:ph idx="1"/>
          </p:nvPr>
        </p:nvSpPr>
        <p:spPr>
          <a:xfrm>
            <a:off x="839416" y="1484784"/>
            <a:ext cx="10443592" cy="3886200"/>
          </a:xfrm>
        </p:spPr>
        <p:txBody>
          <a:bodyPr/>
          <a:lstStyle/>
          <a:p>
            <a:r>
              <a:rPr lang="zh-CN" altLang="en-US" dirty="0"/>
              <a:t>给定无向连通图</a:t>
            </a:r>
            <a:r>
              <a:rPr lang="en-US" altLang="zh-CN" dirty="0"/>
              <a:t>G=(V,E)</a:t>
            </a:r>
            <a:r>
              <a:rPr lang="zh-CN" altLang="en-US" dirty="0"/>
              <a:t>，其中</a:t>
            </a:r>
            <a:r>
              <a:rPr lang="en-US" altLang="zh-CN" dirty="0"/>
              <a:t>V</a:t>
            </a:r>
            <a:r>
              <a:rPr lang="zh-CN" altLang="en-US" dirty="0"/>
              <a:t>为顶点集合，</a:t>
            </a:r>
            <a:r>
              <a:rPr lang="en-US" altLang="zh-CN" dirty="0"/>
              <a:t>E</a:t>
            </a:r>
            <a:r>
              <a:rPr lang="zh-CN" altLang="en-US" dirty="0"/>
              <a:t>为边集合，用</a:t>
            </a:r>
            <a:r>
              <a:rPr lang="en-US" altLang="zh-CN" dirty="0"/>
              <a:t>m</a:t>
            </a:r>
            <a:r>
              <a:rPr lang="zh-CN" altLang="en-US" dirty="0"/>
              <a:t>种不同颜色给图中顶点着色，问：是否存在任何两个相邻顶点颜色不同的着色方案？</a:t>
            </a:r>
            <a:endParaRPr lang="en-US" altLang="zh-CN" dirty="0"/>
          </a:p>
          <a:p>
            <a:r>
              <a:rPr lang="zh-CN" altLang="en-US" dirty="0"/>
              <a:t>本节用回溯来解决图的</a:t>
            </a:r>
            <a:r>
              <a:rPr lang="en-US" altLang="zh-CN" dirty="0"/>
              <a:t>m</a:t>
            </a:r>
            <a:r>
              <a:rPr lang="zh-CN" altLang="en-US" dirty="0"/>
              <a:t>着色判定问题，如果判定答案为“是”，要求给出着色方案。</a:t>
            </a:r>
            <a:endParaRPr lang="zh-CN" altLang="en-US" dirty="0"/>
          </a:p>
        </p:txBody>
      </p:sp>
      <p:sp>
        <p:nvSpPr>
          <p:cNvPr id="5" name="灯片编号占位符 3"/>
          <p:cNvSpPr>
            <a:spLocks noGrp="1"/>
          </p:cNvSpPr>
          <p:nvPr>
            <p:ph type="sldNum" sz="quarter" idx="12"/>
          </p:nvPr>
        </p:nvSpPr>
        <p:spPr>
          <a:xfrm>
            <a:off x="8610600" y="6356350"/>
            <a:ext cx="2743200" cy="365125"/>
          </a:xfrm>
        </p:spPr>
        <p:txBody>
          <a:bodyPr/>
          <a:lstStyle/>
          <a:p>
            <a:pPr>
              <a:defRPr/>
            </a:pPr>
            <a:fld id="{D04713B0-7EE7-420A-BB22-6F99F562E080}" type="slidenum">
              <a:rPr lang="en-US" altLang="zh-CN" smtClean="0"/>
            </a:fld>
            <a:endParaRPr lang="en-US" altLang="zh-CN" dirty="0"/>
          </a:p>
        </p:txBody>
      </p:sp>
      <p:grpSp>
        <p:nvGrpSpPr>
          <p:cNvPr id="24" name="组合 23"/>
          <p:cNvGrpSpPr/>
          <p:nvPr/>
        </p:nvGrpSpPr>
        <p:grpSpPr>
          <a:xfrm>
            <a:off x="2423592" y="4361756"/>
            <a:ext cx="3093912" cy="1443508"/>
            <a:chOff x="2423592" y="4217740"/>
            <a:chExt cx="3093912" cy="1443508"/>
          </a:xfrm>
        </p:grpSpPr>
        <p:sp>
          <p:nvSpPr>
            <p:cNvPr id="2" name="矩形 1"/>
            <p:cNvSpPr/>
            <p:nvPr/>
          </p:nvSpPr>
          <p:spPr>
            <a:xfrm>
              <a:off x="2423592" y="4221088"/>
              <a:ext cx="2088232" cy="864096"/>
            </a:xfrm>
            <a:prstGeom prst="rect">
              <a:avLst/>
            </a:prstGeom>
            <a:solidFill>
              <a:schemeClr val="accent6">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Arial" panose="020B0604020202020204" pitchFamily="34" charset="0"/>
                  <a:cs typeface="Arial" panose="020B0604020202020204" pitchFamily="34" charset="0"/>
                </a:rPr>
                <a:t>4</a:t>
              </a:r>
              <a:endParaRPr lang="zh-CN" altLang="en-US" sz="2400" dirty="0">
                <a:solidFill>
                  <a:schemeClr val="tx1"/>
                </a:solidFill>
                <a:latin typeface="Arial" panose="020B0604020202020204" pitchFamily="34" charset="0"/>
                <a:cs typeface="Arial" panose="020B0604020202020204" pitchFamily="34" charset="0"/>
              </a:endParaRPr>
            </a:p>
          </p:txBody>
        </p:sp>
        <p:sp>
          <p:nvSpPr>
            <p:cNvPr id="7" name="矩形 6"/>
            <p:cNvSpPr/>
            <p:nvPr/>
          </p:nvSpPr>
          <p:spPr>
            <a:xfrm>
              <a:off x="2423592" y="5081836"/>
              <a:ext cx="2736304" cy="579412"/>
            </a:xfrm>
            <a:prstGeom prst="rect">
              <a:avLst/>
            </a:prstGeom>
            <a:solidFill>
              <a:schemeClr val="accent3">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chemeClr val="tx1"/>
                  </a:solidFill>
                  <a:latin typeface="Arial" panose="020B0604020202020204" pitchFamily="34" charset="0"/>
                  <a:cs typeface="Arial" panose="020B0604020202020204" pitchFamily="34" charset="0"/>
                </a:rPr>
                <a:t>    3     </a:t>
              </a:r>
              <a:endParaRPr lang="zh-CN" altLang="en-US" sz="2400" dirty="0">
                <a:solidFill>
                  <a:schemeClr val="tx1"/>
                </a:solidFill>
                <a:latin typeface="Arial" panose="020B0604020202020204" pitchFamily="34" charset="0"/>
                <a:cs typeface="Arial" panose="020B0604020202020204" pitchFamily="34" charset="0"/>
              </a:endParaRPr>
            </a:p>
          </p:txBody>
        </p:sp>
        <p:sp>
          <p:nvSpPr>
            <p:cNvPr id="8" name="矩形 7"/>
            <p:cNvSpPr/>
            <p:nvPr/>
          </p:nvSpPr>
          <p:spPr>
            <a:xfrm>
              <a:off x="4511824" y="4217740"/>
              <a:ext cx="1005680" cy="864096"/>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Arial" panose="020B0604020202020204" pitchFamily="34" charset="0"/>
                  <a:cs typeface="Arial" panose="020B0604020202020204" pitchFamily="34" charset="0"/>
                </a:rPr>
                <a:t>5</a:t>
              </a:r>
              <a:endParaRPr lang="en-US" altLang="zh-CN" sz="2400" dirty="0">
                <a:solidFill>
                  <a:schemeClr val="tx1"/>
                </a:solidFill>
                <a:latin typeface="Arial" panose="020B0604020202020204" pitchFamily="34" charset="0"/>
                <a:cs typeface="Arial" panose="020B0604020202020204" pitchFamily="34" charset="0"/>
              </a:endParaRPr>
            </a:p>
            <a:p>
              <a:pPr algn="ctr"/>
              <a:endParaRPr lang="zh-CN" altLang="en-US" sz="2400" dirty="0">
                <a:solidFill>
                  <a:schemeClr val="tx1"/>
                </a:solidFill>
                <a:latin typeface="Arial" panose="020B0604020202020204" pitchFamily="34" charset="0"/>
                <a:cs typeface="Arial" panose="020B0604020202020204" pitchFamily="34" charset="0"/>
              </a:endParaRPr>
            </a:p>
          </p:txBody>
        </p:sp>
        <p:sp>
          <p:nvSpPr>
            <p:cNvPr id="9" name="矩形 8"/>
            <p:cNvSpPr/>
            <p:nvPr/>
          </p:nvSpPr>
          <p:spPr>
            <a:xfrm>
              <a:off x="3647728" y="4653136"/>
              <a:ext cx="1512168" cy="435396"/>
            </a:xfrm>
            <a:prstGeom prst="rect">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Arial" panose="020B0604020202020204" pitchFamily="34" charset="0"/>
                  <a:cs typeface="Arial" panose="020B0604020202020204" pitchFamily="34" charset="0"/>
                </a:rPr>
                <a:t>           2</a:t>
              </a:r>
              <a:endParaRPr lang="zh-CN" altLang="en-US" sz="2400" dirty="0">
                <a:solidFill>
                  <a:schemeClr val="tx1"/>
                </a:solidFill>
                <a:latin typeface="Arial" panose="020B0604020202020204" pitchFamily="34" charset="0"/>
                <a:cs typeface="Arial" panose="020B0604020202020204" pitchFamily="34" charset="0"/>
              </a:endParaRPr>
            </a:p>
          </p:txBody>
        </p:sp>
        <p:sp>
          <p:nvSpPr>
            <p:cNvPr id="10" name="矩形 9"/>
            <p:cNvSpPr/>
            <p:nvPr/>
          </p:nvSpPr>
          <p:spPr>
            <a:xfrm>
              <a:off x="3647728" y="4827384"/>
              <a:ext cx="864096" cy="473824"/>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Arial" panose="020B0604020202020204" pitchFamily="34" charset="0"/>
                  <a:cs typeface="Arial" panose="020B0604020202020204" pitchFamily="34" charset="0"/>
                </a:rPr>
                <a:t>1</a:t>
              </a:r>
              <a:endParaRPr lang="zh-CN" altLang="en-US" sz="2400" dirty="0">
                <a:solidFill>
                  <a:schemeClr val="tx1"/>
                </a:solidFill>
                <a:latin typeface="Arial" panose="020B0604020202020204" pitchFamily="34" charset="0"/>
                <a:cs typeface="Arial" panose="020B0604020202020204" pitchFamily="34" charset="0"/>
              </a:endParaRPr>
            </a:p>
          </p:txBody>
        </p:sp>
      </p:grpSp>
      <p:grpSp>
        <p:nvGrpSpPr>
          <p:cNvPr id="6" name="组合 5"/>
          <p:cNvGrpSpPr/>
          <p:nvPr/>
        </p:nvGrpSpPr>
        <p:grpSpPr>
          <a:xfrm>
            <a:off x="6612516" y="3671764"/>
            <a:ext cx="1998084" cy="2244079"/>
            <a:chOff x="6834220" y="3561185"/>
            <a:chExt cx="1724664" cy="2028055"/>
          </a:xfrm>
        </p:grpSpPr>
        <p:sp>
          <p:nvSpPr>
            <p:cNvPr id="12" name="Oval 10"/>
            <p:cNvSpPr>
              <a:spLocks noChangeArrowheads="1"/>
            </p:cNvSpPr>
            <p:nvPr/>
          </p:nvSpPr>
          <p:spPr bwMode="auto">
            <a:xfrm>
              <a:off x="6834220" y="4435299"/>
              <a:ext cx="342308" cy="322998"/>
            </a:xfrm>
            <a:prstGeom prst="ellipse">
              <a:avLst/>
            </a:prstGeom>
            <a:solidFill>
              <a:schemeClr val="accent4">
                <a:lumMod val="60000"/>
                <a:lumOff val="40000"/>
              </a:schemeClr>
            </a:solidFill>
            <a:ln w="19050">
              <a:solidFill>
                <a:schemeClr val="tx1"/>
              </a:solidFill>
              <a:miter lim="800000"/>
            </a:ln>
            <a:effectLst/>
          </p:spPr>
          <p:txBody>
            <a:bodyPr wrap="none" anchor="ctr"/>
            <a:lstStyle/>
            <a:p>
              <a:pPr algn="ctr"/>
              <a:r>
                <a:rPr kumimoji="1" lang="en-US" altLang="zh-CN" sz="2400" dirty="0">
                  <a:latin typeface="Arial" panose="020B0604020202020204" pitchFamily="34" charset="0"/>
                  <a:cs typeface="Arial" panose="020B0604020202020204" pitchFamily="34" charset="0"/>
                </a:rPr>
                <a:t>2</a:t>
              </a:r>
              <a:endParaRPr kumimoji="1" lang="en-US" altLang="zh-CN" sz="2400" dirty="0">
                <a:latin typeface="Arial" panose="020B0604020202020204" pitchFamily="34" charset="0"/>
                <a:cs typeface="Arial" panose="020B0604020202020204" pitchFamily="34" charset="0"/>
              </a:endParaRPr>
            </a:p>
          </p:txBody>
        </p:sp>
        <p:sp>
          <p:nvSpPr>
            <p:cNvPr id="13" name="Oval 16"/>
            <p:cNvSpPr>
              <a:spLocks noChangeArrowheads="1"/>
            </p:cNvSpPr>
            <p:nvPr/>
          </p:nvSpPr>
          <p:spPr bwMode="auto">
            <a:xfrm>
              <a:off x="7841924" y="4404059"/>
              <a:ext cx="342308" cy="322998"/>
            </a:xfrm>
            <a:prstGeom prst="ellipse">
              <a:avLst/>
            </a:prstGeom>
            <a:solidFill>
              <a:schemeClr val="accent3">
                <a:lumMod val="40000"/>
                <a:lumOff val="60000"/>
              </a:schemeClr>
            </a:solidFill>
            <a:ln w="19050">
              <a:solidFill>
                <a:schemeClr val="tx1"/>
              </a:solidFill>
              <a:miter lim="800000"/>
            </a:ln>
            <a:effectLst/>
          </p:spPr>
          <p:txBody>
            <a:bodyPr wrap="none" anchor="ctr"/>
            <a:lstStyle/>
            <a:p>
              <a:pPr algn="ctr"/>
              <a:r>
                <a:rPr kumimoji="1" lang="en-US" altLang="zh-CN" sz="2400" dirty="0">
                  <a:latin typeface="Arial" panose="020B0604020202020204" pitchFamily="34" charset="0"/>
                  <a:cs typeface="Arial" panose="020B0604020202020204" pitchFamily="34" charset="0"/>
                </a:rPr>
                <a:t>3</a:t>
              </a:r>
              <a:endParaRPr kumimoji="1" lang="en-US" altLang="zh-CN" sz="2400" dirty="0">
                <a:latin typeface="Arial" panose="020B0604020202020204" pitchFamily="34" charset="0"/>
                <a:cs typeface="Arial" panose="020B0604020202020204" pitchFamily="34" charset="0"/>
              </a:endParaRPr>
            </a:p>
          </p:txBody>
        </p:sp>
        <p:sp>
          <p:nvSpPr>
            <p:cNvPr id="14" name="Line 17"/>
            <p:cNvSpPr>
              <a:spLocks noChangeShapeType="1"/>
            </p:cNvSpPr>
            <p:nvPr/>
          </p:nvSpPr>
          <p:spPr bwMode="auto">
            <a:xfrm flipV="1">
              <a:off x="7176528" y="4583799"/>
              <a:ext cx="665397" cy="12999"/>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Arial" panose="020B0604020202020204" pitchFamily="34" charset="0"/>
                <a:cs typeface="Arial" panose="020B0604020202020204" pitchFamily="34" charset="0"/>
              </a:endParaRPr>
            </a:p>
          </p:txBody>
        </p:sp>
        <p:sp>
          <p:nvSpPr>
            <p:cNvPr id="15" name="Oval 10"/>
            <p:cNvSpPr>
              <a:spLocks noChangeArrowheads="1"/>
            </p:cNvSpPr>
            <p:nvPr/>
          </p:nvSpPr>
          <p:spPr bwMode="auto">
            <a:xfrm>
              <a:off x="6863419" y="5260229"/>
              <a:ext cx="342308" cy="322998"/>
            </a:xfrm>
            <a:prstGeom prst="ellipse">
              <a:avLst/>
            </a:prstGeom>
            <a:solidFill>
              <a:schemeClr val="accent1">
                <a:lumMod val="20000"/>
                <a:lumOff val="80000"/>
              </a:schemeClr>
            </a:solidFill>
            <a:ln w="19050">
              <a:solidFill>
                <a:schemeClr val="tx1"/>
              </a:solidFill>
              <a:miter lim="800000"/>
            </a:ln>
            <a:effectLst/>
          </p:spPr>
          <p:txBody>
            <a:bodyPr wrap="none" anchor="ctr"/>
            <a:lstStyle/>
            <a:p>
              <a:pPr algn="ctr"/>
              <a:r>
                <a:rPr kumimoji="1" lang="en-US" altLang="zh-CN" sz="2400" dirty="0">
                  <a:latin typeface="Arial" panose="020B0604020202020204" pitchFamily="34" charset="0"/>
                  <a:cs typeface="Arial" panose="020B0604020202020204" pitchFamily="34" charset="0"/>
                </a:rPr>
                <a:t>5</a:t>
              </a:r>
              <a:endParaRPr kumimoji="1" lang="en-US" altLang="zh-CN" sz="2400" dirty="0">
                <a:latin typeface="Arial" panose="020B0604020202020204" pitchFamily="34" charset="0"/>
                <a:cs typeface="Arial" panose="020B0604020202020204" pitchFamily="34" charset="0"/>
              </a:endParaRPr>
            </a:p>
          </p:txBody>
        </p:sp>
        <p:sp>
          <p:nvSpPr>
            <p:cNvPr id="16" name="Oval 16"/>
            <p:cNvSpPr>
              <a:spLocks noChangeArrowheads="1"/>
            </p:cNvSpPr>
            <p:nvPr/>
          </p:nvSpPr>
          <p:spPr bwMode="auto">
            <a:xfrm>
              <a:off x="7818755" y="5266242"/>
              <a:ext cx="342308" cy="322998"/>
            </a:xfrm>
            <a:prstGeom prst="ellipse">
              <a:avLst/>
            </a:prstGeom>
            <a:solidFill>
              <a:schemeClr val="accent6">
                <a:lumMod val="20000"/>
                <a:lumOff val="80000"/>
              </a:schemeClr>
            </a:solidFill>
            <a:ln w="19050">
              <a:solidFill>
                <a:schemeClr val="tx1"/>
              </a:solidFill>
              <a:miter lim="800000"/>
            </a:ln>
            <a:effectLst/>
          </p:spPr>
          <p:txBody>
            <a:bodyPr wrap="none" anchor="ctr"/>
            <a:lstStyle/>
            <a:p>
              <a:pPr algn="ctr"/>
              <a:r>
                <a:rPr kumimoji="1" lang="en-US" altLang="zh-CN" sz="2400" dirty="0">
                  <a:latin typeface="Arial" panose="020B0604020202020204" pitchFamily="34" charset="0"/>
                  <a:cs typeface="Arial" panose="020B0604020202020204" pitchFamily="34" charset="0"/>
                </a:rPr>
                <a:t>4</a:t>
              </a:r>
              <a:endParaRPr kumimoji="1" lang="en-US" altLang="zh-CN" sz="2400" dirty="0">
                <a:latin typeface="Arial" panose="020B0604020202020204" pitchFamily="34" charset="0"/>
                <a:cs typeface="Arial" panose="020B0604020202020204" pitchFamily="34" charset="0"/>
              </a:endParaRPr>
            </a:p>
          </p:txBody>
        </p:sp>
        <p:sp>
          <p:nvSpPr>
            <p:cNvPr id="17" name="Line 17"/>
            <p:cNvSpPr>
              <a:spLocks noChangeShapeType="1"/>
            </p:cNvSpPr>
            <p:nvPr/>
          </p:nvSpPr>
          <p:spPr bwMode="auto">
            <a:xfrm flipH="1">
              <a:off x="7205726" y="5427740"/>
              <a:ext cx="613028" cy="2879"/>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Arial" panose="020B0604020202020204" pitchFamily="34" charset="0"/>
                <a:cs typeface="Arial" panose="020B0604020202020204" pitchFamily="34" charset="0"/>
              </a:endParaRPr>
            </a:p>
          </p:txBody>
        </p:sp>
        <p:sp>
          <p:nvSpPr>
            <p:cNvPr id="18" name="Line 17"/>
            <p:cNvSpPr>
              <a:spLocks noChangeShapeType="1"/>
            </p:cNvSpPr>
            <p:nvPr/>
          </p:nvSpPr>
          <p:spPr bwMode="auto">
            <a:xfrm>
              <a:off x="7013419" y="4758298"/>
              <a:ext cx="0" cy="507946"/>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Arial" panose="020B0604020202020204" pitchFamily="34" charset="0"/>
                <a:cs typeface="Arial" panose="020B0604020202020204" pitchFamily="34" charset="0"/>
              </a:endParaRPr>
            </a:p>
          </p:txBody>
        </p:sp>
        <p:sp>
          <p:nvSpPr>
            <p:cNvPr id="19" name="Line 17"/>
            <p:cNvSpPr>
              <a:spLocks noChangeShapeType="1"/>
            </p:cNvSpPr>
            <p:nvPr/>
          </p:nvSpPr>
          <p:spPr bwMode="auto">
            <a:xfrm flipV="1">
              <a:off x="8005987" y="4718571"/>
              <a:ext cx="0" cy="541658"/>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Arial" panose="020B0604020202020204" pitchFamily="34" charset="0"/>
                <a:cs typeface="Arial" panose="020B0604020202020204" pitchFamily="34" charset="0"/>
              </a:endParaRPr>
            </a:p>
          </p:txBody>
        </p:sp>
        <p:sp>
          <p:nvSpPr>
            <p:cNvPr id="20" name="Oval 10"/>
            <p:cNvSpPr>
              <a:spLocks noChangeArrowheads="1"/>
            </p:cNvSpPr>
            <p:nvPr/>
          </p:nvSpPr>
          <p:spPr bwMode="auto">
            <a:xfrm>
              <a:off x="7841924" y="3561185"/>
              <a:ext cx="342308" cy="322998"/>
            </a:xfrm>
            <a:prstGeom prst="ellipse">
              <a:avLst/>
            </a:prstGeom>
            <a:solidFill>
              <a:schemeClr val="accent1">
                <a:lumMod val="20000"/>
                <a:lumOff val="80000"/>
              </a:schemeClr>
            </a:solidFill>
            <a:ln w="19050">
              <a:solidFill>
                <a:schemeClr val="tx1"/>
              </a:solidFill>
              <a:miter lim="800000"/>
            </a:ln>
            <a:effectLst/>
          </p:spPr>
          <p:txBody>
            <a:bodyPr wrap="none" anchor="ctr"/>
            <a:lstStyle/>
            <a:p>
              <a:pPr algn="ctr"/>
              <a:r>
                <a:rPr kumimoji="1" lang="en-US" altLang="zh-CN" sz="2400" dirty="0">
                  <a:latin typeface="Arial" panose="020B0604020202020204" pitchFamily="34" charset="0"/>
                  <a:cs typeface="Arial" panose="020B0604020202020204" pitchFamily="34" charset="0"/>
                </a:rPr>
                <a:t>1</a:t>
              </a:r>
              <a:endParaRPr kumimoji="1" lang="en-US" altLang="zh-CN" sz="2400" dirty="0">
                <a:latin typeface="Arial" panose="020B0604020202020204" pitchFamily="34" charset="0"/>
                <a:cs typeface="Arial" panose="020B0604020202020204" pitchFamily="34" charset="0"/>
              </a:endParaRPr>
            </a:p>
          </p:txBody>
        </p:sp>
        <p:sp>
          <p:nvSpPr>
            <p:cNvPr id="21" name="Line 17"/>
            <p:cNvSpPr>
              <a:spLocks noChangeShapeType="1"/>
            </p:cNvSpPr>
            <p:nvPr/>
          </p:nvSpPr>
          <p:spPr bwMode="auto">
            <a:xfrm flipV="1">
              <a:off x="7013419" y="3864874"/>
              <a:ext cx="882781" cy="566316"/>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Arial" panose="020B0604020202020204" pitchFamily="34" charset="0"/>
                <a:cs typeface="Arial" panose="020B0604020202020204" pitchFamily="34" charset="0"/>
              </a:endParaRPr>
            </a:p>
          </p:txBody>
        </p:sp>
        <p:sp>
          <p:nvSpPr>
            <p:cNvPr id="22" name="Line 17"/>
            <p:cNvSpPr>
              <a:spLocks noChangeShapeType="1"/>
            </p:cNvSpPr>
            <p:nvPr/>
          </p:nvSpPr>
          <p:spPr bwMode="auto">
            <a:xfrm flipH="1" flipV="1">
              <a:off x="8005033" y="3884182"/>
              <a:ext cx="954" cy="513864"/>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Arial" panose="020B0604020202020204" pitchFamily="34" charset="0"/>
                <a:cs typeface="Arial" panose="020B0604020202020204" pitchFamily="34" charset="0"/>
              </a:endParaRPr>
            </a:p>
          </p:txBody>
        </p:sp>
        <p:sp>
          <p:nvSpPr>
            <p:cNvPr id="23" name="Line 17"/>
            <p:cNvSpPr>
              <a:spLocks noChangeShapeType="1"/>
            </p:cNvSpPr>
            <p:nvPr/>
          </p:nvSpPr>
          <p:spPr bwMode="auto">
            <a:xfrm>
              <a:off x="7104112" y="4718570"/>
              <a:ext cx="767011" cy="590205"/>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Arial" panose="020B0604020202020204" pitchFamily="34" charset="0"/>
                <a:cs typeface="Arial" panose="020B0604020202020204" pitchFamily="34" charset="0"/>
              </a:endParaRPr>
            </a:p>
          </p:txBody>
        </p:sp>
        <p:sp>
          <p:nvSpPr>
            <p:cNvPr id="4" name="弧形 3"/>
            <p:cNvSpPr/>
            <p:nvPr/>
          </p:nvSpPr>
          <p:spPr>
            <a:xfrm>
              <a:off x="7661491" y="3852022"/>
              <a:ext cx="897393" cy="1577157"/>
            </a:xfrm>
            <a:prstGeom prst="arc">
              <a:avLst>
                <a:gd name="adj1" fmla="val 16200000"/>
                <a:gd name="adj2" fmla="val 5111105"/>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多米诺性质</a:t>
            </a:r>
            <a:endParaRPr lang="zh-CN" altLang="en-US" dirty="0"/>
          </a:p>
        </p:txBody>
      </p:sp>
      <p:sp>
        <p:nvSpPr>
          <p:cNvPr id="3" name="内容占位符 2"/>
          <p:cNvSpPr>
            <a:spLocks noGrp="1"/>
          </p:cNvSpPr>
          <p:nvPr>
            <p:ph idx="1"/>
          </p:nvPr>
        </p:nvSpPr>
        <p:spPr>
          <a:xfrm>
            <a:off x="858933" y="1697920"/>
            <a:ext cx="10494868" cy="4351338"/>
          </a:xfrm>
        </p:spPr>
        <p:txBody>
          <a:bodyPr>
            <a:noAutofit/>
          </a:bodyPr>
          <a:lstStyle/>
          <a:p>
            <a:r>
              <a:rPr lang="zh-CN" altLang="en-US" sz="2400" dirty="0"/>
              <a:t>多米诺</a:t>
            </a:r>
            <a:r>
              <a:rPr lang="zh-CN" altLang="en-US" sz="2400" dirty="0" smtClean="0"/>
              <a:t>性质</a:t>
            </a:r>
            <a:endParaRPr lang="en-US" altLang="zh-CN" sz="2400" dirty="0" smtClean="0"/>
          </a:p>
          <a:p>
            <a:pPr lvl="1"/>
            <a:r>
              <a:rPr lang="zh-CN" altLang="en-US" dirty="0" smtClean="0"/>
              <a:t>设</a:t>
            </a:r>
            <a:r>
              <a:rPr kumimoji="1" lang="en-US" altLang="zh-CN" dirty="0" smtClean="0"/>
              <a:t>P(x</a:t>
            </a:r>
            <a:r>
              <a:rPr kumimoji="1" lang="en-US" altLang="zh-CN" baseline="-25000" dirty="0" smtClean="0"/>
              <a:t>1</a:t>
            </a:r>
            <a:r>
              <a:rPr kumimoji="1" lang="en-US" altLang="zh-CN" dirty="0" smtClean="0"/>
              <a:t>,…,x</a:t>
            </a:r>
            <a:r>
              <a:rPr kumimoji="1" lang="en-US" altLang="zh-CN" baseline="-25000" dirty="0" smtClean="0"/>
              <a:t>i</a:t>
            </a:r>
            <a:r>
              <a:rPr kumimoji="1" lang="en-US" altLang="zh-CN" dirty="0" smtClean="0"/>
              <a:t>)</a:t>
            </a:r>
            <a:r>
              <a:rPr kumimoji="1" lang="zh-CN" altLang="en-US" dirty="0" smtClean="0"/>
              <a:t>是关于向量</a:t>
            </a:r>
            <a:r>
              <a:rPr kumimoji="1" lang="en-US" altLang="zh-CN" dirty="0"/>
              <a:t>(x</a:t>
            </a:r>
            <a:r>
              <a:rPr kumimoji="1" lang="en-US" altLang="zh-CN" baseline="-25000" dirty="0"/>
              <a:t>1</a:t>
            </a:r>
            <a:r>
              <a:rPr kumimoji="1" lang="en-US" altLang="zh-CN" dirty="0"/>
              <a:t>,…,</a:t>
            </a:r>
            <a:r>
              <a:rPr kumimoji="1" lang="en-US" altLang="zh-CN" dirty="0" smtClean="0"/>
              <a:t>x</a:t>
            </a:r>
            <a:r>
              <a:rPr kumimoji="1" lang="en-US" altLang="zh-CN" baseline="-25000" dirty="0" smtClean="0"/>
              <a:t>i</a:t>
            </a:r>
            <a:r>
              <a:rPr kumimoji="1" lang="en-US" altLang="zh-CN" dirty="0" smtClean="0"/>
              <a:t>)</a:t>
            </a:r>
            <a:r>
              <a:rPr kumimoji="1" lang="zh-CN" altLang="en-US" dirty="0" smtClean="0"/>
              <a:t>的某种性质的判定，当</a:t>
            </a:r>
            <a:r>
              <a:rPr kumimoji="1" lang="en-US" altLang="zh-CN" dirty="0" smtClean="0"/>
              <a:t>P(x</a:t>
            </a:r>
            <a:r>
              <a:rPr kumimoji="1" lang="en-US" altLang="zh-CN" baseline="-25000" dirty="0" smtClean="0"/>
              <a:t>1</a:t>
            </a:r>
            <a:r>
              <a:rPr kumimoji="1" lang="en-US" altLang="zh-CN" dirty="0" smtClean="0"/>
              <a:t>,…,x</a:t>
            </a:r>
            <a:r>
              <a:rPr kumimoji="1" lang="en-US" altLang="zh-CN" baseline="-25000" dirty="0" smtClean="0"/>
              <a:t>i+1</a:t>
            </a:r>
            <a:r>
              <a:rPr kumimoji="1" lang="en-US" altLang="zh-CN" dirty="0" smtClean="0"/>
              <a:t>)</a:t>
            </a:r>
            <a:r>
              <a:rPr kumimoji="1" lang="zh-CN" altLang="en-US" dirty="0" smtClean="0"/>
              <a:t>为真时，一定有</a:t>
            </a:r>
            <a:r>
              <a:rPr kumimoji="1" lang="en-US" altLang="zh-CN" dirty="0" smtClean="0"/>
              <a:t>P(x</a:t>
            </a:r>
            <a:r>
              <a:rPr kumimoji="1" lang="en-US" altLang="zh-CN" baseline="-25000" dirty="0" smtClean="0"/>
              <a:t>1</a:t>
            </a:r>
            <a:r>
              <a:rPr kumimoji="1" lang="en-US" altLang="zh-CN" dirty="0" smtClean="0"/>
              <a:t>,…,x</a:t>
            </a:r>
            <a:r>
              <a:rPr kumimoji="1" lang="en-US" altLang="zh-CN" baseline="-25000" dirty="0" smtClean="0"/>
              <a:t>i</a:t>
            </a:r>
            <a:r>
              <a:rPr kumimoji="1" lang="en-US" altLang="zh-CN" dirty="0" smtClean="0"/>
              <a:t>)</a:t>
            </a:r>
            <a:r>
              <a:rPr kumimoji="1" lang="zh-CN" altLang="en-US" dirty="0" smtClean="0"/>
              <a:t>为真，</a:t>
            </a:r>
            <a:r>
              <a:rPr kumimoji="1" lang="en-US" altLang="zh-CN" dirty="0" smtClean="0"/>
              <a:t>0&lt;</a:t>
            </a:r>
            <a:r>
              <a:rPr kumimoji="1" lang="en-US" altLang="zh-CN" dirty="0" err="1" smtClean="0"/>
              <a:t>i</a:t>
            </a:r>
            <a:r>
              <a:rPr kumimoji="1" lang="en-US" altLang="zh-CN" dirty="0" smtClean="0"/>
              <a:t>&lt;n</a:t>
            </a:r>
            <a:endParaRPr kumimoji="1" lang="en-US" altLang="zh-CN" dirty="0" smtClean="0"/>
          </a:p>
          <a:p>
            <a:r>
              <a:rPr kumimoji="1" lang="zh-CN" altLang="en-US" sz="2400" dirty="0" smtClean="0"/>
              <a:t>根据多米诺性质，如果</a:t>
            </a:r>
            <a:r>
              <a:rPr kumimoji="1" lang="en-US" altLang="zh-CN" sz="2400" dirty="0" smtClean="0"/>
              <a:t>P(x</a:t>
            </a:r>
            <a:r>
              <a:rPr kumimoji="1" lang="en-US" altLang="zh-CN" sz="2400" baseline="-25000" dirty="0" smtClean="0"/>
              <a:t>1</a:t>
            </a:r>
            <a:r>
              <a:rPr kumimoji="1" lang="en-US" altLang="zh-CN" sz="2400" dirty="0" smtClean="0"/>
              <a:t>,…,x</a:t>
            </a:r>
            <a:r>
              <a:rPr kumimoji="1" lang="en-US" altLang="zh-CN" sz="2400" baseline="-25000" dirty="0" smtClean="0"/>
              <a:t>i</a:t>
            </a:r>
            <a:r>
              <a:rPr kumimoji="1" lang="en-US" altLang="zh-CN" sz="2400" dirty="0" smtClean="0"/>
              <a:t>)</a:t>
            </a:r>
            <a:r>
              <a:rPr kumimoji="1" lang="zh-CN" altLang="en-US" sz="2400" dirty="0" smtClean="0"/>
              <a:t>不成立，则</a:t>
            </a:r>
            <a:r>
              <a:rPr kumimoji="1" lang="en-US" altLang="zh-CN" sz="2400" dirty="0" smtClean="0"/>
              <a:t>P(x</a:t>
            </a:r>
            <a:r>
              <a:rPr kumimoji="1" lang="en-US" altLang="zh-CN" sz="2400" baseline="-25000" dirty="0" smtClean="0"/>
              <a:t>1</a:t>
            </a:r>
            <a:r>
              <a:rPr kumimoji="1" lang="en-US" altLang="zh-CN" sz="2400" dirty="0" smtClean="0"/>
              <a:t>,…,x</a:t>
            </a:r>
            <a:r>
              <a:rPr kumimoji="1" lang="en-US" altLang="zh-CN" sz="2400" baseline="-25000" dirty="0" smtClean="0"/>
              <a:t>i+1</a:t>
            </a:r>
            <a:r>
              <a:rPr kumimoji="1" lang="en-US" altLang="zh-CN" sz="2400" dirty="0" smtClean="0"/>
              <a:t>)</a:t>
            </a:r>
            <a:r>
              <a:rPr kumimoji="1" lang="zh-CN" altLang="en-US" sz="2400" dirty="0" smtClean="0"/>
              <a:t>亦不成立</a:t>
            </a:r>
            <a:endParaRPr kumimoji="1" lang="en-US" altLang="zh-CN" sz="2400" dirty="0" smtClean="0"/>
          </a:p>
          <a:p>
            <a:r>
              <a:rPr kumimoji="1" lang="zh-CN" altLang="en-US" sz="2400" dirty="0" smtClean="0"/>
              <a:t>一个满足</a:t>
            </a:r>
            <a:r>
              <a:rPr kumimoji="1" lang="zh-CN" altLang="en-US" sz="2400" dirty="0"/>
              <a:t>多米诺</a:t>
            </a:r>
            <a:r>
              <a:rPr kumimoji="1" lang="zh-CN" altLang="en-US" sz="2400" dirty="0" smtClean="0"/>
              <a:t>性质的组合问题</a:t>
            </a:r>
            <a:endParaRPr kumimoji="1" lang="en-US" altLang="zh-CN" sz="2400" dirty="0" smtClean="0"/>
          </a:p>
          <a:p>
            <a:pPr lvl="1"/>
            <a:r>
              <a:rPr kumimoji="1" lang="zh-CN" altLang="en-US" dirty="0" smtClean="0"/>
              <a:t>是指能够根据</a:t>
            </a:r>
            <a:r>
              <a:rPr kumimoji="1" lang="zh-CN" altLang="en-US" dirty="0" smtClean="0">
                <a:solidFill>
                  <a:srgbClr val="FF0000"/>
                </a:solidFill>
              </a:rPr>
              <a:t>约束条件和目标函数</a:t>
            </a:r>
            <a:r>
              <a:rPr kumimoji="1" lang="zh-CN" altLang="en-US" dirty="0" smtClean="0"/>
              <a:t>不断检验正在构造的部分解向量</a:t>
            </a:r>
            <a:r>
              <a:rPr kumimoji="1" lang="en-US" altLang="zh-CN" dirty="0" smtClean="0"/>
              <a:t>(x</a:t>
            </a:r>
            <a:r>
              <a:rPr kumimoji="1" lang="en-US" altLang="zh-CN" baseline="-25000" dirty="0" smtClean="0"/>
              <a:t>1</a:t>
            </a:r>
            <a:r>
              <a:rPr kumimoji="1" lang="en-US" altLang="zh-CN" dirty="0" smtClean="0"/>
              <a:t>,…,x</a:t>
            </a:r>
            <a:r>
              <a:rPr kumimoji="1" lang="en-US" altLang="zh-CN" baseline="-25000" dirty="0" smtClean="0"/>
              <a:t>i</a:t>
            </a:r>
            <a:r>
              <a:rPr kumimoji="1" lang="en-US" altLang="zh-CN" dirty="0" smtClean="0"/>
              <a:t>)</a:t>
            </a:r>
            <a:r>
              <a:rPr kumimoji="1" lang="zh-CN" altLang="en-US" dirty="0" smtClean="0"/>
              <a:t>，</a:t>
            </a:r>
            <a:r>
              <a:rPr kumimoji="1" lang="en-US" altLang="zh-CN" dirty="0" smtClean="0"/>
              <a:t>0&lt;</a:t>
            </a:r>
            <a:r>
              <a:rPr kumimoji="1" lang="en-US" altLang="zh-CN" dirty="0" err="1" smtClean="0"/>
              <a:t>i</a:t>
            </a:r>
            <a:r>
              <a:rPr kumimoji="1" lang="en-US" altLang="zh-CN" dirty="0" smtClean="0"/>
              <a:t>&lt;n</a:t>
            </a:r>
            <a:r>
              <a:rPr kumimoji="1" lang="zh-CN" altLang="en-US" dirty="0" smtClean="0"/>
              <a:t>，一旦发现不成立，则无需考虑后续</a:t>
            </a:r>
            <a:r>
              <a:rPr kumimoji="1" lang="en-US" altLang="zh-CN" dirty="0" smtClean="0"/>
              <a:t>x</a:t>
            </a:r>
            <a:r>
              <a:rPr kumimoji="1" lang="en-US" altLang="zh-CN" baseline="-25000" dirty="0" smtClean="0"/>
              <a:t>i+1</a:t>
            </a:r>
            <a:r>
              <a:rPr kumimoji="1" lang="en-US" altLang="zh-CN" dirty="0" smtClean="0"/>
              <a:t>,…,</a:t>
            </a:r>
            <a:r>
              <a:rPr kumimoji="1" lang="en-US" altLang="zh-CN" dirty="0" err="1" smtClean="0"/>
              <a:t>x</a:t>
            </a:r>
            <a:r>
              <a:rPr kumimoji="1" lang="en-US" altLang="zh-CN" baseline="-25000" dirty="0" err="1" smtClean="0"/>
              <a:t>n</a:t>
            </a:r>
            <a:r>
              <a:rPr kumimoji="1" lang="zh-CN" altLang="en-US" dirty="0" smtClean="0"/>
              <a:t>的取值</a:t>
            </a:r>
            <a:endParaRPr kumimoji="1" lang="en-US" altLang="zh-CN"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a:xfrm>
            <a:off x="644516" y="114269"/>
            <a:ext cx="8229600" cy="1371600"/>
          </a:xfrm>
        </p:spPr>
        <p:txBody>
          <a:bodyPr/>
          <a:lstStyle/>
          <a:p>
            <a:r>
              <a:rPr lang="zh-CN" altLang="en-US" dirty="0"/>
              <a:t>解空间树</a:t>
            </a:r>
            <a:endParaRPr lang="zh-CN" altLang="en-US" dirty="0"/>
          </a:p>
        </p:txBody>
      </p:sp>
      <p:sp>
        <p:nvSpPr>
          <p:cNvPr id="56323" name="内容占位符 4"/>
          <p:cNvSpPr>
            <a:spLocks noGrp="1"/>
          </p:cNvSpPr>
          <p:nvPr>
            <p:ph idx="1"/>
          </p:nvPr>
        </p:nvSpPr>
        <p:spPr>
          <a:xfrm>
            <a:off x="752192" y="1235331"/>
            <a:ext cx="7739469" cy="2046287"/>
          </a:xfrm>
        </p:spPr>
        <p:txBody>
          <a:bodyPr>
            <a:normAutofit/>
          </a:bodyPr>
          <a:lstStyle/>
          <a:p>
            <a:pPr>
              <a:lnSpc>
                <a:spcPct val="100000"/>
              </a:lnSpc>
            </a:pPr>
            <a:r>
              <a:rPr lang="zh-CN" altLang="en-US" sz="2400" dirty="0"/>
              <a:t>考虑</a:t>
            </a:r>
            <a:r>
              <a:rPr lang="en-US" altLang="zh-CN" sz="2400" dirty="0"/>
              <a:t>n=4(4</a:t>
            </a:r>
            <a:r>
              <a:rPr lang="zh-CN" altLang="en-US" sz="2400" dirty="0"/>
              <a:t>个顶点</a:t>
            </a:r>
            <a:r>
              <a:rPr lang="en-US" altLang="zh-CN" sz="2400" dirty="0"/>
              <a:t>)</a:t>
            </a:r>
            <a:r>
              <a:rPr lang="zh-CN" altLang="en-US" sz="2400" dirty="0"/>
              <a:t>的连通图，</a:t>
            </a:r>
            <a:r>
              <a:rPr lang="en-US" altLang="zh-CN" sz="2400" dirty="0"/>
              <a:t>m=3(3</a:t>
            </a:r>
            <a:r>
              <a:rPr lang="zh-CN" altLang="en-US" sz="2400" dirty="0"/>
              <a:t>种颜色</a:t>
            </a:r>
            <a:r>
              <a:rPr lang="en-US" altLang="zh-CN" sz="2400" dirty="0"/>
              <a:t>)</a:t>
            </a:r>
            <a:endParaRPr lang="en-US" altLang="zh-CN" sz="2400" dirty="0"/>
          </a:p>
          <a:p>
            <a:pPr lvl="1">
              <a:lnSpc>
                <a:spcPct val="100000"/>
              </a:lnSpc>
            </a:pPr>
            <a:r>
              <a:rPr lang="en-US" altLang="zh-CN" dirty="0"/>
              <a:t>n</a:t>
            </a:r>
            <a:r>
              <a:rPr lang="zh-CN" altLang="en-US" dirty="0"/>
              <a:t>元组表示：</a:t>
            </a:r>
            <a:r>
              <a:rPr lang="en-US" altLang="zh-CN" dirty="0"/>
              <a:t>X=</a:t>
            </a:r>
            <a:r>
              <a:rPr kumimoji="1" lang="en-US" altLang="zh-CN" dirty="0"/>
              <a:t> (x</a:t>
            </a:r>
            <a:r>
              <a:rPr kumimoji="1" lang="en-US" altLang="zh-CN" baseline="-25000" dirty="0"/>
              <a:t>1</a:t>
            </a:r>
            <a:r>
              <a:rPr kumimoji="1" lang="en-US" altLang="zh-CN" dirty="0"/>
              <a:t>,..x</a:t>
            </a:r>
            <a:r>
              <a:rPr kumimoji="1" lang="en-US" altLang="zh-CN" baseline="-25000" dirty="0"/>
              <a:t>4</a:t>
            </a:r>
            <a:r>
              <a:rPr kumimoji="1" lang="en-US" altLang="zh-CN" dirty="0"/>
              <a:t>)</a:t>
            </a:r>
            <a:r>
              <a:rPr kumimoji="1" lang="zh-CN" altLang="en-US" dirty="0"/>
              <a:t>，</a:t>
            </a:r>
            <a:r>
              <a:rPr kumimoji="1" lang="en-US" altLang="zh-CN" dirty="0"/>
              <a:t> x</a:t>
            </a:r>
            <a:r>
              <a:rPr kumimoji="1" lang="en-US" altLang="zh-CN" baseline="-25000" dirty="0"/>
              <a:t>i</a:t>
            </a:r>
            <a:r>
              <a:rPr kumimoji="1" lang="zh-CN" altLang="en-US" dirty="0" smtClean="0"/>
              <a:t>表示结点</a:t>
            </a:r>
            <a:r>
              <a:rPr kumimoji="1" lang="en-US" altLang="zh-CN" dirty="0" err="1" smtClean="0"/>
              <a:t>i</a:t>
            </a:r>
            <a:r>
              <a:rPr kumimoji="1" lang="zh-CN" altLang="en-US" dirty="0"/>
              <a:t>的颜色。</a:t>
            </a:r>
            <a:endParaRPr kumimoji="1" lang="en-US" altLang="zh-CN" dirty="0"/>
          </a:p>
          <a:p>
            <a:pPr lvl="1">
              <a:lnSpc>
                <a:spcPct val="100000"/>
              </a:lnSpc>
            </a:pPr>
            <a:r>
              <a:rPr lang="zh-CN" altLang="en-US" dirty="0"/>
              <a:t>显式：</a:t>
            </a:r>
            <a:r>
              <a:rPr kumimoji="1" lang="en-US" altLang="zh-CN" dirty="0"/>
              <a:t> 1≤ x</a:t>
            </a:r>
            <a:r>
              <a:rPr kumimoji="1" lang="en-US" altLang="zh-CN" baseline="-25000" dirty="0"/>
              <a:t>i </a:t>
            </a:r>
            <a:r>
              <a:rPr kumimoji="1" lang="en-US" altLang="zh-CN" dirty="0"/>
              <a:t>≤3</a:t>
            </a:r>
            <a:r>
              <a:rPr kumimoji="1" lang="zh-CN" altLang="en-US" dirty="0"/>
              <a:t>。</a:t>
            </a:r>
            <a:endParaRPr kumimoji="1" lang="en-US" altLang="zh-CN" dirty="0"/>
          </a:p>
          <a:p>
            <a:pPr lvl="1">
              <a:lnSpc>
                <a:spcPct val="100000"/>
              </a:lnSpc>
            </a:pPr>
            <a:r>
              <a:rPr kumimoji="1" lang="zh-CN" altLang="en-US" dirty="0"/>
              <a:t>隐式：</a:t>
            </a:r>
            <a:r>
              <a:rPr kumimoji="1" lang="en-US" altLang="zh-CN" dirty="0"/>
              <a:t> </a:t>
            </a:r>
            <a:r>
              <a:rPr kumimoji="1" lang="zh-CN" altLang="en-US" dirty="0" smtClean="0"/>
              <a:t>若结点</a:t>
            </a:r>
            <a:r>
              <a:rPr kumimoji="1" lang="en-US" altLang="zh-CN" dirty="0" err="1" smtClean="0"/>
              <a:t>i</a:t>
            </a:r>
            <a:r>
              <a:rPr kumimoji="1" lang="zh-CN" altLang="en-US" dirty="0"/>
              <a:t>和</a:t>
            </a:r>
            <a:r>
              <a:rPr kumimoji="1" lang="en-US" altLang="zh-CN" dirty="0"/>
              <a:t>j</a:t>
            </a:r>
            <a:r>
              <a:rPr kumimoji="1" lang="zh-CN" altLang="en-US" dirty="0"/>
              <a:t>之间有边存在，则</a:t>
            </a:r>
            <a:r>
              <a:rPr kumimoji="1" lang="en-US" altLang="zh-CN" dirty="0"/>
              <a:t>x</a:t>
            </a:r>
            <a:r>
              <a:rPr kumimoji="1" lang="en-US" altLang="zh-CN" baseline="-25000" dirty="0"/>
              <a:t>i </a:t>
            </a:r>
            <a:r>
              <a:rPr kumimoji="1" lang="zh-CN" altLang="en-US" dirty="0"/>
              <a:t>≠</a:t>
            </a:r>
            <a:r>
              <a:rPr kumimoji="1" lang="en-US" altLang="zh-CN" dirty="0" err="1"/>
              <a:t>x</a:t>
            </a:r>
            <a:r>
              <a:rPr kumimoji="1" lang="en-US" altLang="zh-CN" baseline="-25000" dirty="0" err="1"/>
              <a:t>j</a:t>
            </a:r>
            <a:r>
              <a:rPr kumimoji="1" lang="zh-CN" altLang="en-US" baseline="-25000" dirty="0"/>
              <a:t>。</a:t>
            </a:r>
            <a:endParaRPr lang="zh-CN" altLang="en-US" dirty="0"/>
          </a:p>
        </p:txBody>
      </p:sp>
      <p:grpSp>
        <p:nvGrpSpPr>
          <p:cNvPr id="107" name="组合 106"/>
          <p:cNvGrpSpPr/>
          <p:nvPr/>
        </p:nvGrpSpPr>
        <p:grpSpPr bwMode="auto">
          <a:xfrm>
            <a:off x="1432230" y="3140968"/>
            <a:ext cx="8544167" cy="3214687"/>
            <a:chOff x="599805" y="1643050"/>
            <a:chExt cx="8544195" cy="3214710"/>
          </a:xfrm>
        </p:grpSpPr>
        <p:grpSp>
          <p:nvGrpSpPr>
            <p:cNvPr id="108" name="组合 231"/>
            <p:cNvGrpSpPr/>
            <p:nvPr/>
          </p:nvGrpSpPr>
          <p:grpSpPr bwMode="auto">
            <a:xfrm>
              <a:off x="1057228" y="1643050"/>
              <a:ext cx="8086772" cy="3214710"/>
              <a:chOff x="328586" y="357166"/>
              <a:chExt cx="8086772" cy="3214710"/>
            </a:xfrm>
          </p:grpSpPr>
          <p:sp>
            <p:nvSpPr>
              <p:cNvPr id="110" name="Line 85"/>
              <p:cNvSpPr>
                <a:spLocks noChangeShapeType="1"/>
              </p:cNvSpPr>
              <p:nvPr/>
            </p:nvSpPr>
            <p:spPr bwMode="auto">
              <a:xfrm flipH="1">
                <a:off x="1214414" y="1500174"/>
                <a:ext cx="1547830" cy="928694"/>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11" name="Line 86"/>
              <p:cNvSpPr>
                <a:spLocks noChangeShapeType="1"/>
              </p:cNvSpPr>
              <p:nvPr/>
            </p:nvSpPr>
            <p:spPr bwMode="auto">
              <a:xfrm>
                <a:off x="2781294" y="1500174"/>
                <a:ext cx="0" cy="933450"/>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12" name="Line 87"/>
              <p:cNvSpPr>
                <a:spLocks noChangeShapeType="1"/>
              </p:cNvSpPr>
              <p:nvPr/>
            </p:nvSpPr>
            <p:spPr bwMode="auto">
              <a:xfrm>
                <a:off x="2800344" y="1500174"/>
                <a:ext cx="1628780" cy="928694"/>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13" name="Text Box 88"/>
              <p:cNvSpPr txBox="1">
                <a:spLocks noChangeArrowheads="1"/>
              </p:cNvSpPr>
              <p:nvPr/>
            </p:nvSpPr>
            <p:spPr bwMode="auto">
              <a:xfrm>
                <a:off x="1676394" y="1709724"/>
                <a:ext cx="266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2400" b="1">
                  <a:latin typeface="Times New Roman" panose="02020603050405020304" pitchFamily="18" charset="0"/>
                </a:endParaRPr>
              </a:p>
            </p:txBody>
          </p:sp>
          <p:sp>
            <p:nvSpPr>
              <p:cNvPr id="114" name="Text Box 89"/>
              <p:cNvSpPr txBox="1">
                <a:spLocks noChangeArrowheads="1"/>
              </p:cNvSpPr>
              <p:nvPr/>
            </p:nvSpPr>
            <p:spPr bwMode="auto">
              <a:xfrm>
                <a:off x="2484142" y="1685155"/>
                <a:ext cx="266700" cy="4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cs typeface="Arial" panose="020B0604020202020204" pitchFamily="34" charset="0"/>
                  </a:rPr>
                  <a:t>2</a:t>
                </a:r>
                <a:endParaRPr lang="en-US" altLang="zh-CN" sz="2000" dirty="0">
                  <a:cs typeface="Arial" panose="020B0604020202020204" pitchFamily="34" charset="0"/>
                </a:endParaRPr>
              </a:p>
            </p:txBody>
          </p:sp>
          <p:sp>
            <p:nvSpPr>
              <p:cNvPr id="115" name="Text Box 90"/>
              <p:cNvSpPr txBox="1">
                <a:spLocks noChangeArrowheads="1"/>
              </p:cNvSpPr>
              <p:nvPr/>
            </p:nvSpPr>
            <p:spPr bwMode="auto">
              <a:xfrm>
                <a:off x="3622819" y="1711829"/>
                <a:ext cx="266700" cy="4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a:cs typeface="Arial" panose="020B0604020202020204" pitchFamily="34" charset="0"/>
                  </a:rPr>
                  <a:t>3</a:t>
                </a:r>
                <a:endParaRPr lang="en-US" altLang="zh-CN" sz="2000" dirty="0">
                  <a:cs typeface="Arial" panose="020B0604020202020204" pitchFamily="34" charset="0"/>
                </a:endParaRPr>
              </a:p>
            </p:txBody>
          </p:sp>
          <p:sp>
            <p:nvSpPr>
              <p:cNvPr id="116" name="Line 106"/>
              <p:cNvSpPr>
                <a:spLocks noChangeShapeType="1"/>
              </p:cNvSpPr>
              <p:nvPr/>
            </p:nvSpPr>
            <p:spPr bwMode="auto">
              <a:xfrm flipH="1">
                <a:off x="2857488" y="460502"/>
                <a:ext cx="1957732" cy="968234"/>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17" name="Line 108"/>
              <p:cNvSpPr>
                <a:spLocks noChangeShapeType="1"/>
              </p:cNvSpPr>
              <p:nvPr/>
            </p:nvSpPr>
            <p:spPr bwMode="auto">
              <a:xfrm>
                <a:off x="4925086" y="463401"/>
                <a:ext cx="2781300" cy="895350"/>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18" name="Text Box 110"/>
              <p:cNvSpPr txBox="1">
                <a:spLocks noChangeArrowheads="1"/>
              </p:cNvSpPr>
              <p:nvPr/>
            </p:nvSpPr>
            <p:spPr bwMode="auto">
              <a:xfrm>
                <a:off x="2667000" y="781050"/>
                <a:ext cx="266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2400" b="1">
                  <a:latin typeface="Times New Roman" panose="02020603050405020304" pitchFamily="18" charset="0"/>
                </a:endParaRPr>
              </a:p>
            </p:txBody>
          </p:sp>
          <p:sp>
            <p:nvSpPr>
              <p:cNvPr id="119" name="Text Box 118"/>
              <p:cNvSpPr txBox="1">
                <a:spLocks noChangeArrowheads="1"/>
              </p:cNvSpPr>
              <p:nvPr/>
            </p:nvSpPr>
            <p:spPr bwMode="auto">
              <a:xfrm>
                <a:off x="2926022" y="771471"/>
                <a:ext cx="914400" cy="402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smtClean="0">
                    <a:cs typeface="Arial" panose="020B0604020202020204" pitchFamily="34" charset="0"/>
                  </a:rPr>
                  <a:t>x</a:t>
                </a:r>
                <a:r>
                  <a:rPr kumimoji="1" lang="en-US" altLang="zh-CN" sz="2000" baseline="-25000" dirty="0"/>
                  <a:t>1</a:t>
                </a:r>
                <a:r>
                  <a:rPr lang="en-US" altLang="zh-CN" sz="2000" dirty="0" smtClean="0">
                    <a:cs typeface="Arial" panose="020B0604020202020204" pitchFamily="34" charset="0"/>
                  </a:rPr>
                  <a:t>=1</a:t>
                </a:r>
                <a:endParaRPr lang="en-US" altLang="zh-CN" sz="2000" dirty="0">
                  <a:cs typeface="Arial" panose="020B0604020202020204" pitchFamily="34" charset="0"/>
                </a:endParaRPr>
              </a:p>
            </p:txBody>
          </p:sp>
          <p:sp>
            <p:nvSpPr>
              <p:cNvPr id="120" name="Text Box 118"/>
              <p:cNvSpPr txBox="1">
                <a:spLocks noChangeArrowheads="1"/>
              </p:cNvSpPr>
              <p:nvPr/>
            </p:nvSpPr>
            <p:spPr bwMode="auto">
              <a:xfrm>
                <a:off x="1374462" y="1684064"/>
                <a:ext cx="914400" cy="402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smtClean="0">
                    <a:cs typeface="Arial" panose="020B0604020202020204" pitchFamily="34" charset="0"/>
                  </a:rPr>
                  <a:t>x</a:t>
                </a:r>
                <a:r>
                  <a:rPr kumimoji="1" lang="en-US" altLang="zh-CN" sz="2000" baseline="-25000" dirty="0" smtClean="0"/>
                  <a:t>2</a:t>
                </a:r>
                <a:r>
                  <a:rPr lang="en-US" altLang="zh-CN" sz="2000" dirty="0" smtClean="0">
                    <a:cs typeface="Arial" panose="020B0604020202020204" pitchFamily="34" charset="0"/>
                  </a:rPr>
                  <a:t>=1</a:t>
                </a:r>
                <a:endParaRPr lang="en-US" altLang="zh-CN" sz="2000" dirty="0">
                  <a:cs typeface="Arial" panose="020B0604020202020204" pitchFamily="34" charset="0"/>
                </a:endParaRPr>
              </a:p>
            </p:txBody>
          </p:sp>
          <p:cxnSp>
            <p:nvCxnSpPr>
              <p:cNvPr id="121" name="直接连接符 21"/>
              <p:cNvCxnSpPr>
                <a:cxnSpLocks noChangeShapeType="1"/>
              </p:cNvCxnSpPr>
              <p:nvPr/>
            </p:nvCxnSpPr>
            <p:spPr bwMode="auto">
              <a:xfrm rot="5400000">
                <a:off x="4462470" y="911069"/>
                <a:ext cx="823898" cy="4762"/>
              </a:xfrm>
              <a:prstGeom prst="line">
                <a:avLst/>
              </a:prstGeom>
              <a:noFill/>
              <a:ln w="19050" algn="ctr">
                <a:solidFill>
                  <a:schemeClr val="tx1"/>
                </a:solidFill>
                <a:round/>
              </a:ln>
              <a:extLst>
                <a:ext uri="{909E8E84-426E-40DD-AFC4-6F175D3DCCD1}">
                  <a14:hiddenFill xmlns:a14="http://schemas.microsoft.com/office/drawing/2010/main">
                    <a:noFill/>
                  </a14:hiddenFill>
                </a:ext>
              </a:extLst>
            </p:spPr>
          </p:cxnSp>
          <p:sp>
            <p:nvSpPr>
              <p:cNvPr id="122" name="Text Box 118"/>
              <p:cNvSpPr txBox="1">
                <a:spLocks noChangeArrowheads="1"/>
              </p:cNvSpPr>
              <p:nvPr/>
            </p:nvSpPr>
            <p:spPr bwMode="auto">
              <a:xfrm>
                <a:off x="4897063" y="733801"/>
                <a:ext cx="465290" cy="402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smtClean="0">
                    <a:cs typeface="Arial" panose="020B0604020202020204" pitchFamily="34" charset="0"/>
                  </a:rPr>
                  <a:t>2</a:t>
                </a:r>
                <a:endParaRPr lang="en-US" altLang="zh-CN" sz="2000" dirty="0">
                  <a:cs typeface="Arial" panose="020B0604020202020204" pitchFamily="34" charset="0"/>
                </a:endParaRPr>
              </a:p>
            </p:txBody>
          </p:sp>
          <p:sp>
            <p:nvSpPr>
              <p:cNvPr id="123" name="Text Box 118"/>
              <p:cNvSpPr txBox="1">
                <a:spLocks noChangeArrowheads="1"/>
              </p:cNvSpPr>
              <p:nvPr/>
            </p:nvSpPr>
            <p:spPr bwMode="auto">
              <a:xfrm>
                <a:off x="6619487" y="733801"/>
                <a:ext cx="532910" cy="402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smtClean="0">
                    <a:cs typeface="Arial" panose="020B0604020202020204" pitchFamily="34" charset="0"/>
                  </a:rPr>
                  <a:t>3</a:t>
                </a:r>
                <a:endParaRPr lang="en-US" altLang="zh-CN" sz="2000" dirty="0">
                  <a:cs typeface="Arial" panose="020B0604020202020204" pitchFamily="34" charset="0"/>
                </a:endParaRPr>
              </a:p>
            </p:txBody>
          </p:sp>
          <p:sp>
            <p:nvSpPr>
              <p:cNvPr id="124" name="椭圆 24"/>
              <p:cNvSpPr>
                <a:spLocks noChangeArrowheads="1"/>
              </p:cNvSpPr>
              <p:nvPr/>
            </p:nvSpPr>
            <p:spPr bwMode="auto">
              <a:xfrm>
                <a:off x="2714612" y="1357298"/>
                <a:ext cx="142876" cy="142876"/>
              </a:xfrm>
              <a:prstGeom prst="ellipse">
                <a:avLst/>
              </a:prstGeom>
              <a:solidFill>
                <a:schemeClr val="accent1"/>
              </a:solidFill>
              <a:ln w="9525" algn="ctr">
                <a:solidFill>
                  <a:schemeClr val="tx1"/>
                </a:solidFill>
                <a:round/>
              </a:ln>
            </p:spPr>
            <p:txBody>
              <a:bodyPr>
                <a:spAutoFit/>
              </a:bodyPr>
              <a:lstStyle/>
              <a:p>
                <a:endParaRPr lang="zh-CN" altLang="en-US">
                  <a:latin typeface="Verdana" panose="020B0604030504040204" pitchFamily="34" charset="0"/>
                </a:endParaRPr>
              </a:p>
            </p:txBody>
          </p:sp>
          <p:sp>
            <p:nvSpPr>
              <p:cNvPr id="125" name="椭圆 25"/>
              <p:cNvSpPr>
                <a:spLocks noChangeArrowheads="1"/>
              </p:cNvSpPr>
              <p:nvPr/>
            </p:nvSpPr>
            <p:spPr bwMode="auto">
              <a:xfrm>
                <a:off x="4786314" y="357166"/>
                <a:ext cx="142876" cy="142876"/>
              </a:xfrm>
              <a:prstGeom prst="ellipse">
                <a:avLst/>
              </a:prstGeom>
              <a:solidFill>
                <a:schemeClr val="accent1"/>
              </a:solidFill>
              <a:ln w="9525" algn="ctr">
                <a:solidFill>
                  <a:schemeClr val="tx1"/>
                </a:solidFill>
                <a:round/>
              </a:ln>
            </p:spPr>
            <p:txBody>
              <a:bodyPr>
                <a:spAutoFit/>
              </a:bodyPr>
              <a:lstStyle/>
              <a:p>
                <a:endParaRPr lang="zh-CN" altLang="en-US">
                  <a:latin typeface="Verdana" panose="020B0604030504040204" pitchFamily="34" charset="0"/>
                </a:endParaRPr>
              </a:p>
            </p:txBody>
          </p:sp>
          <p:grpSp>
            <p:nvGrpSpPr>
              <p:cNvPr id="126" name="组合 175"/>
              <p:cNvGrpSpPr/>
              <p:nvPr/>
            </p:nvGrpSpPr>
            <p:grpSpPr bwMode="auto">
              <a:xfrm>
                <a:off x="357158" y="2428868"/>
                <a:ext cx="1608297" cy="1143008"/>
                <a:chOff x="714348" y="2428868"/>
                <a:chExt cx="1608297" cy="1143008"/>
              </a:xfrm>
            </p:grpSpPr>
            <p:sp>
              <p:nvSpPr>
                <p:cNvPr id="182" name="Line 87"/>
                <p:cNvSpPr>
                  <a:spLocks noChangeShapeType="1"/>
                </p:cNvSpPr>
                <p:nvPr/>
              </p:nvSpPr>
              <p:spPr bwMode="auto">
                <a:xfrm>
                  <a:off x="1571604" y="3021638"/>
                  <a:ext cx="142876" cy="500066"/>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83" name="Line 85"/>
                <p:cNvSpPr>
                  <a:spLocks noChangeShapeType="1"/>
                </p:cNvSpPr>
                <p:nvPr/>
              </p:nvSpPr>
              <p:spPr bwMode="auto">
                <a:xfrm flipH="1">
                  <a:off x="1000100" y="2521572"/>
                  <a:ext cx="506722" cy="407362"/>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84" name="Line 87"/>
                <p:cNvSpPr>
                  <a:spLocks noChangeShapeType="1"/>
                </p:cNvSpPr>
                <p:nvPr/>
              </p:nvSpPr>
              <p:spPr bwMode="auto">
                <a:xfrm>
                  <a:off x="1571604" y="2500306"/>
                  <a:ext cx="500066" cy="500066"/>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cxnSp>
              <p:nvCxnSpPr>
                <p:cNvPr id="185" name="直接连接符 85"/>
                <p:cNvCxnSpPr>
                  <a:cxnSpLocks noChangeShapeType="1"/>
                </p:cNvCxnSpPr>
                <p:nvPr/>
              </p:nvCxnSpPr>
              <p:spPr bwMode="auto">
                <a:xfrm rot="5400000">
                  <a:off x="1357324" y="2749363"/>
                  <a:ext cx="360000" cy="4762"/>
                </a:xfrm>
                <a:prstGeom prst="line">
                  <a:avLst/>
                </a:prstGeom>
                <a:noFill/>
                <a:ln w="19050" algn="ctr">
                  <a:solidFill>
                    <a:schemeClr val="tx1"/>
                  </a:solidFill>
                  <a:round/>
                </a:ln>
                <a:extLst>
                  <a:ext uri="{909E8E84-426E-40DD-AFC4-6F175D3DCCD1}">
                    <a14:hiddenFill xmlns:a14="http://schemas.microsoft.com/office/drawing/2010/main">
                      <a:noFill/>
                    </a14:hiddenFill>
                  </a:ext>
                </a:extLst>
              </p:spPr>
            </p:cxnSp>
            <p:sp>
              <p:nvSpPr>
                <p:cNvPr id="186" name="椭圆 86"/>
                <p:cNvSpPr>
                  <a:spLocks noChangeArrowheads="1"/>
                </p:cNvSpPr>
                <p:nvPr/>
              </p:nvSpPr>
              <p:spPr bwMode="auto">
                <a:xfrm>
                  <a:off x="1468267" y="2428868"/>
                  <a:ext cx="142876" cy="142876"/>
                </a:xfrm>
                <a:prstGeom prst="ellipse">
                  <a:avLst/>
                </a:prstGeom>
                <a:solidFill>
                  <a:schemeClr val="accent1"/>
                </a:solidFill>
                <a:ln w="9525" algn="ctr">
                  <a:solidFill>
                    <a:schemeClr val="tx1"/>
                  </a:solidFill>
                  <a:round/>
                </a:ln>
              </p:spPr>
              <p:txBody>
                <a:bodyPr>
                  <a:spAutoFit/>
                </a:bodyPr>
                <a:lstStyle/>
                <a:p>
                  <a:endParaRPr lang="zh-CN" altLang="en-US">
                    <a:latin typeface="Verdana" panose="020B0604030504040204" pitchFamily="34" charset="0"/>
                  </a:endParaRPr>
                </a:p>
              </p:txBody>
            </p:sp>
            <p:sp>
              <p:nvSpPr>
                <p:cNvPr id="187" name="Line 85"/>
                <p:cNvSpPr>
                  <a:spLocks noChangeShapeType="1"/>
                </p:cNvSpPr>
                <p:nvPr/>
              </p:nvSpPr>
              <p:spPr bwMode="auto">
                <a:xfrm flipH="1">
                  <a:off x="785785" y="3041898"/>
                  <a:ext cx="170954" cy="387102"/>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88" name="Line 87"/>
                <p:cNvSpPr>
                  <a:spLocks noChangeShapeType="1"/>
                </p:cNvSpPr>
                <p:nvPr/>
              </p:nvSpPr>
              <p:spPr bwMode="auto">
                <a:xfrm>
                  <a:off x="1000100" y="3000372"/>
                  <a:ext cx="142876" cy="500066"/>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89" name="椭圆 89"/>
                <p:cNvSpPr>
                  <a:spLocks noChangeArrowheads="1"/>
                </p:cNvSpPr>
                <p:nvPr/>
              </p:nvSpPr>
              <p:spPr bwMode="auto">
                <a:xfrm>
                  <a:off x="714348" y="3429000"/>
                  <a:ext cx="142876" cy="142876"/>
                </a:xfrm>
                <a:prstGeom prst="ellipse">
                  <a:avLst/>
                </a:prstGeom>
                <a:solidFill>
                  <a:schemeClr val="accent1"/>
                </a:solidFill>
                <a:ln w="9525" algn="ctr">
                  <a:solidFill>
                    <a:schemeClr val="tx1"/>
                  </a:solidFill>
                  <a:round/>
                </a:ln>
              </p:spPr>
              <p:txBody>
                <a:bodyPr>
                  <a:spAutoFit/>
                </a:bodyPr>
                <a:lstStyle/>
                <a:p>
                  <a:endParaRPr lang="zh-CN" altLang="en-US">
                    <a:latin typeface="Verdana" panose="020B0604030504040204" pitchFamily="34" charset="0"/>
                  </a:endParaRPr>
                </a:p>
              </p:txBody>
            </p:sp>
            <p:sp>
              <p:nvSpPr>
                <p:cNvPr id="190" name="椭圆 90"/>
                <p:cNvSpPr>
                  <a:spLocks noChangeArrowheads="1"/>
                </p:cNvSpPr>
                <p:nvPr/>
              </p:nvSpPr>
              <p:spPr bwMode="auto">
                <a:xfrm>
                  <a:off x="896763" y="3429000"/>
                  <a:ext cx="142876" cy="142876"/>
                </a:xfrm>
                <a:prstGeom prst="ellipse">
                  <a:avLst/>
                </a:prstGeom>
                <a:solidFill>
                  <a:schemeClr val="accent1"/>
                </a:solidFill>
                <a:ln w="9525" algn="ctr">
                  <a:solidFill>
                    <a:schemeClr val="tx1"/>
                  </a:solidFill>
                  <a:round/>
                </a:ln>
              </p:spPr>
              <p:txBody>
                <a:bodyPr>
                  <a:spAutoFit/>
                </a:bodyPr>
                <a:lstStyle/>
                <a:p>
                  <a:endParaRPr lang="zh-CN" altLang="en-US">
                    <a:latin typeface="Verdana" panose="020B0604030504040204" pitchFamily="34" charset="0"/>
                  </a:endParaRPr>
                </a:p>
              </p:txBody>
            </p:sp>
            <p:sp>
              <p:nvSpPr>
                <p:cNvPr id="191" name="椭圆 91"/>
                <p:cNvSpPr>
                  <a:spLocks noChangeArrowheads="1"/>
                </p:cNvSpPr>
                <p:nvPr/>
              </p:nvSpPr>
              <p:spPr bwMode="auto">
                <a:xfrm>
                  <a:off x="1071538" y="3429000"/>
                  <a:ext cx="142876" cy="142876"/>
                </a:xfrm>
                <a:prstGeom prst="ellipse">
                  <a:avLst/>
                </a:prstGeom>
                <a:solidFill>
                  <a:schemeClr val="accent1"/>
                </a:solidFill>
                <a:ln w="9525" algn="ctr">
                  <a:solidFill>
                    <a:schemeClr val="tx1"/>
                  </a:solidFill>
                  <a:round/>
                </a:ln>
              </p:spPr>
              <p:txBody>
                <a:bodyPr>
                  <a:spAutoFit/>
                </a:bodyPr>
                <a:lstStyle/>
                <a:p>
                  <a:endParaRPr lang="zh-CN" altLang="en-US">
                    <a:latin typeface="Verdana" panose="020B0604030504040204" pitchFamily="34" charset="0"/>
                  </a:endParaRPr>
                </a:p>
              </p:txBody>
            </p:sp>
            <p:cxnSp>
              <p:nvCxnSpPr>
                <p:cNvPr id="192" name="直接连接符 92"/>
                <p:cNvCxnSpPr>
                  <a:cxnSpLocks noChangeShapeType="1"/>
                </p:cNvCxnSpPr>
                <p:nvPr/>
              </p:nvCxnSpPr>
              <p:spPr bwMode="auto">
                <a:xfrm rot="5400000">
                  <a:off x="785820" y="3249429"/>
                  <a:ext cx="360000" cy="4762"/>
                </a:xfrm>
                <a:prstGeom prst="line">
                  <a:avLst/>
                </a:prstGeom>
                <a:noFill/>
                <a:ln w="19050" algn="ctr">
                  <a:solidFill>
                    <a:schemeClr val="tx1"/>
                  </a:solidFill>
                  <a:round/>
                </a:ln>
                <a:extLst>
                  <a:ext uri="{909E8E84-426E-40DD-AFC4-6F175D3DCCD1}">
                    <a14:hiddenFill xmlns:a14="http://schemas.microsoft.com/office/drawing/2010/main">
                      <a:noFill/>
                    </a14:hiddenFill>
                  </a:ext>
                </a:extLst>
              </p:spPr>
            </p:cxnSp>
            <p:sp>
              <p:nvSpPr>
                <p:cNvPr id="193" name="椭圆 93"/>
                <p:cNvSpPr>
                  <a:spLocks noChangeArrowheads="1"/>
                </p:cNvSpPr>
                <p:nvPr/>
              </p:nvSpPr>
              <p:spPr bwMode="auto">
                <a:xfrm>
                  <a:off x="928662" y="2928934"/>
                  <a:ext cx="142876" cy="142876"/>
                </a:xfrm>
                <a:prstGeom prst="ellipse">
                  <a:avLst/>
                </a:prstGeom>
                <a:solidFill>
                  <a:schemeClr val="accent1"/>
                </a:solidFill>
                <a:ln w="9525" algn="ctr">
                  <a:solidFill>
                    <a:schemeClr val="tx1"/>
                  </a:solidFill>
                  <a:round/>
                </a:ln>
              </p:spPr>
              <p:txBody>
                <a:bodyPr>
                  <a:spAutoFit/>
                </a:bodyPr>
                <a:lstStyle/>
                <a:p>
                  <a:endParaRPr lang="zh-CN" altLang="en-US">
                    <a:latin typeface="Verdana" panose="020B0604030504040204" pitchFamily="34" charset="0"/>
                  </a:endParaRPr>
                </a:p>
              </p:txBody>
            </p:sp>
            <p:sp>
              <p:nvSpPr>
                <p:cNvPr id="194" name="Line 85"/>
                <p:cNvSpPr>
                  <a:spLocks noChangeShapeType="1"/>
                </p:cNvSpPr>
                <p:nvPr/>
              </p:nvSpPr>
              <p:spPr bwMode="auto">
                <a:xfrm flipH="1">
                  <a:off x="1357290" y="3021638"/>
                  <a:ext cx="149532" cy="407362"/>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95" name="椭圆 95"/>
                <p:cNvSpPr>
                  <a:spLocks noChangeArrowheads="1"/>
                </p:cNvSpPr>
                <p:nvPr/>
              </p:nvSpPr>
              <p:spPr bwMode="auto">
                <a:xfrm>
                  <a:off x="1285852" y="3429000"/>
                  <a:ext cx="142876" cy="142876"/>
                </a:xfrm>
                <a:prstGeom prst="ellipse">
                  <a:avLst/>
                </a:prstGeom>
                <a:solidFill>
                  <a:schemeClr val="accent1"/>
                </a:solidFill>
                <a:ln w="9525" algn="ctr">
                  <a:solidFill>
                    <a:schemeClr val="tx1"/>
                  </a:solidFill>
                  <a:round/>
                </a:ln>
              </p:spPr>
              <p:txBody>
                <a:bodyPr>
                  <a:spAutoFit/>
                </a:bodyPr>
                <a:lstStyle/>
                <a:p>
                  <a:endParaRPr lang="zh-CN" altLang="en-US">
                    <a:latin typeface="Verdana" panose="020B0604030504040204" pitchFamily="34" charset="0"/>
                  </a:endParaRPr>
                </a:p>
              </p:txBody>
            </p:sp>
            <p:sp>
              <p:nvSpPr>
                <p:cNvPr id="196" name="椭圆 96"/>
                <p:cNvSpPr>
                  <a:spLocks noChangeArrowheads="1"/>
                </p:cNvSpPr>
                <p:nvPr/>
              </p:nvSpPr>
              <p:spPr bwMode="auto">
                <a:xfrm>
                  <a:off x="1468267" y="3429000"/>
                  <a:ext cx="142876" cy="142876"/>
                </a:xfrm>
                <a:prstGeom prst="ellipse">
                  <a:avLst/>
                </a:prstGeom>
                <a:solidFill>
                  <a:schemeClr val="accent1"/>
                </a:solidFill>
                <a:ln w="9525" algn="ctr">
                  <a:solidFill>
                    <a:schemeClr val="tx1"/>
                  </a:solidFill>
                  <a:round/>
                </a:ln>
              </p:spPr>
              <p:txBody>
                <a:bodyPr>
                  <a:spAutoFit/>
                </a:bodyPr>
                <a:lstStyle/>
                <a:p>
                  <a:endParaRPr lang="zh-CN" altLang="en-US">
                    <a:latin typeface="Verdana" panose="020B0604030504040204" pitchFamily="34" charset="0"/>
                  </a:endParaRPr>
                </a:p>
              </p:txBody>
            </p:sp>
            <p:sp>
              <p:nvSpPr>
                <p:cNvPr id="197" name="椭圆 97"/>
                <p:cNvSpPr>
                  <a:spLocks noChangeArrowheads="1"/>
                </p:cNvSpPr>
                <p:nvPr/>
              </p:nvSpPr>
              <p:spPr bwMode="auto">
                <a:xfrm>
                  <a:off x="1643042" y="3429000"/>
                  <a:ext cx="142876" cy="142876"/>
                </a:xfrm>
                <a:prstGeom prst="ellipse">
                  <a:avLst/>
                </a:prstGeom>
                <a:solidFill>
                  <a:schemeClr val="accent1"/>
                </a:solidFill>
                <a:ln w="9525" algn="ctr">
                  <a:solidFill>
                    <a:schemeClr val="tx1"/>
                  </a:solidFill>
                  <a:round/>
                </a:ln>
              </p:spPr>
              <p:txBody>
                <a:bodyPr>
                  <a:spAutoFit/>
                </a:bodyPr>
                <a:lstStyle/>
                <a:p>
                  <a:endParaRPr lang="zh-CN" altLang="en-US">
                    <a:latin typeface="Verdana" panose="020B0604030504040204" pitchFamily="34" charset="0"/>
                  </a:endParaRPr>
                </a:p>
              </p:txBody>
            </p:sp>
            <p:cxnSp>
              <p:nvCxnSpPr>
                <p:cNvPr id="198" name="直接连接符 98"/>
                <p:cNvCxnSpPr>
                  <a:cxnSpLocks noChangeShapeType="1"/>
                </p:cNvCxnSpPr>
                <p:nvPr/>
              </p:nvCxnSpPr>
              <p:spPr bwMode="auto">
                <a:xfrm rot="5400000">
                  <a:off x="1357324" y="3249429"/>
                  <a:ext cx="360000" cy="4762"/>
                </a:xfrm>
                <a:prstGeom prst="line">
                  <a:avLst/>
                </a:prstGeom>
                <a:noFill/>
                <a:ln w="19050" algn="ctr">
                  <a:solidFill>
                    <a:schemeClr val="tx1"/>
                  </a:solidFill>
                  <a:round/>
                </a:ln>
                <a:extLst>
                  <a:ext uri="{909E8E84-426E-40DD-AFC4-6F175D3DCCD1}">
                    <a14:hiddenFill xmlns:a14="http://schemas.microsoft.com/office/drawing/2010/main">
                      <a:noFill/>
                    </a14:hiddenFill>
                  </a:ext>
                </a:extLst>
              </p:spPr>
            </p:cxnSp>
            <p:sp>
              <p:nvSpPr>
                <p:cNvPr id="199" name="Line 85"/>
                <p:cNvSpPr>
                  <a:spLocks noChangeShapeType="1"/>
                </p:cNvSpPr>
                <p:nvPr/>
              </p:nvSpPr>
              <p:spPr bwMode="auto">
                <a:xfrm flipH="1">
                  <a:off x="1894017" y="3021638"/>
                  <a:ext cx="149532" cy="407362"/>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200" name="Line 87"/>
                <p:cNvSpPr>
                  <a:spLocks noChangeShapeType="1"/>
                </p:cNvSpPr>
                <p:nvPr/>
              </p:nvSpPr>
              <p:spPr bwMode="auto">
                <a:xfrm>
                  <a:off x="2108331" y="3000372"/>
                  <a:ext cx="142876" cy="500066"/>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201" name="椭圆 101"/>
                <p:cNvSpPr>
                  <a:spLocks noChangeArrowheads="1"/>
                </p:cNvSpPr>
                <p:nvPr/>
              </p:nvSpPr>
              <p:spPr bwMode="auto">
                <a:xfrm>
                  <a:off x="1822579" y="3429000"/>
                  <a:ext cx="142876" cy="142876"/>
                </a:xfrm>
                <a:prstGeom prst="ellipse">
                  <a:avLst/>
                </a:prstGeom>
                <a:solidFill>
                  <a:schemeClr val="accent1"/>
                </a:solidFill>
                <a:ln w="9525" algn="ctr">
                  <a:solidFill>
                    <a:schemeClr val="tx1"/>
                  </a:solidFill>
                  <a:round/>
                </a:ln>
              </p:spPr>
              <p:txBody>
                <a:bodyPr>
                  <a:spAutoFit/>
                </a:bodyPr>
                <a:lstStyle/>
                <a:p>
                  <a:endParaRPr lang="zh-CN" altLang="en-US">
                    <a:latin typeface="Verdana" panose="020B0604030504040204" pitchFamily="34" charset="0"/>
                  </a:endParaRPr>
                </a:p>
              </p:txBody>
            </p:sp>
            <p:sp>
              <p:nvSpPr>
                <p:cNvPr id="202" name="椭圆 102"/>
                <p:cNvSpPr>
                  <a:spLocks noChangeArrowheads="1"/>
                </p:cNvSpPr>
                <p:nvPr/>
              </p:nvSpPr>
              <p:spPr bwMode="auto">
                <a:xfrm>
                  <a:off x="2004994" y="3429000"/>
                  <a:ext cx="142876" cy="142876"/>
                </a:xfrm>
                <a:prstGeom prst="ellipse">
                  <a:avLst/>
                </a:prstGeom>
                <a:solidFill>
                  <a:schemeClr val="accent1"/>
                </a:solidFill>
                <a:ln w="9525" algn="ctr">
                  <a:solidFill>
                    <a:schemeClr val="tx1"/>
                  </a:solidFill>
                  <a:round/>
                </a:ln>
              </p:spPr>
              <p:txBody>
                <a:bodyPr>
                  <a:spAutoFit/>
                </a:bodyPr>
                <a:lstStyle/>
                <a:p>
                  <a:endParaRPr lang="zh-CN" altLang="en-US">
                    <a:latin typeface="Verdana" panose="020B0604030504040204" pitchFamily="34" charset="0"/>
                  </a:endParaRPr>
                </a:p>
              </p:txBody>
            </p:sp>
            <p:sp>
              <p:nvSpPr>
                <p:cNvPr id="203" name="椭圆 103"/>
                <p:cNvSpPr>
                  <a:spLocks noChangeArrowheads="1"/>
                </p:cNvSpPr>
                <p:nvPr/>
              </p:nvSpPr>
              <p:spPr bwMode="auto">
                <a:xfrm>
                  <a:off x="2179769" y="3429000"/>
                  <a:ext cx="142876" cy="142876"/>
                </a:xfrm>
                <a:prstGeom prst="ellipse">
                  <a:avLst/>
                </a:prstGeom>
                <a:solidFill>
                  <a:schemeClr val="accent1"/>
                </a:solidFill>
                <a:ln w="9525" algn="ctr">
                  <a:solidFill>
                    <a:schemeClr val="tx1"/>
                  </a:solidFill>
                  <a:round/>
                </a:ln>
              </p:spPr>
              <p:txBody>
                <a:bodyPr>
                  <a:spAutoFit/>
                </a:bodyPr>
                <a:lstStyle/>
                <a:p>
                  <a:endParaRPr lang="zh-CN" altLang="en-US">
                    <a:latin typeface="Verdana" panose="020B0604030504040204" pitchFamily="34" charset="0"/>
                  </a:endParaRPr>
                </a:p>
              </p:txBody>
            </p:sp>
            <p:cxnSp>
              <p:nvCxnSpPr>
                <p:cNvPr id="204" name="直接连接符 104"/>
                <p:cNvCxnSpPr>
                  <a:cxnSpLocks noChangeShapeType="1"/>
                </p:cNvCxnSpPr>
                <p:nvPr/>
              </p:nvCxnSpPr>
              <p:spPr bwMode="auto">
                <a:xfrm rot="5400000">
                  <a:off x="1894051" y="3249429"/>
                  <a:ext cx="360000" cy="4762"/>
                </a:xfrm>
                <a:prstGeom prst="line">
                  <a:avLst/>
                </a:prstGeom>
                <a:noFill/>
                <a:ln w="19050" algn="ctr">
                  <a:solidFill>
                    <a:schemeClr val="tx1"/>
                  </a:solidFill>
                  <a:round/>
                </a:ln>
                <a:extLst>
                  <a:ext uri="{909E8E84-426E-40DD-AFC4-6F175D3DCCD1}">
                    <a14:hiddenFill xmlns:a14="http://schemas.microsoft.com/office/drawing/2010/main">
                      <a:noFill/>
                    </a14:hiddenFill>
                  </a:ext>
                </a:extLst>
              </p:spPr>
            </p:cxnSp>
            <p:sp>
              <p:nvSpPr>
                <p:cNvPr id="205" name="椭圆 105"/>
                <p:cNvSpPr>
                  <a:spLocks noChangeArrowheads="1"/>
                </p:cNvSpPr>
                <p:nvPr/>
              </p:nvSpPr>
              <p:spPr bwMode="auto">
                <a:xfrm>
                  <a:off x="2000232" y="2928934"/>
                  <a:ext cx="142876" cy="142876"/>
                </a:xfrm>
                <a:prstGeom prst="ellipse">
                  <a:avLst/>
                </a:prstGeom>
                <a:solidFill>
                  <a:schemeClr val="accent1"/>
                </a:solidFill>
                <a:ln w="9525" algn="ctr">
                  <a:solidFill>
                    <a:schemeClr val="tx1"/>
                  </a:solidFill>
                  <a:round/>
                </a:ln>
              </p:spPr>
              <p:txBody>
                <a:bodyPr>
                  <a:spAutoFit/>
                </a:bodyPr>
                <a:lstStyle/>
                <a:p>
                  <a:endParaRPr lang="zh-CN" altLang="en-US">
                    <a:latin typeface="Verdana" panose="020B0604030504040204" pitchFamily="34" charset="0"/>
                  </a:endParaRPr>
                </a:p>
              </p:txBody>
            </p:sp>
            <p:sp>
              <p:nvSpPr>
                <p:cNvPr id="206" name="椭圆 106"/>
                <p:cNvSpPr>
                  <a:spLocks noChangeArrowheads="1"/>
                </p:cNvSpPr>
                <p:nvPr/>
              </p:nvSpPr>
              <p:spPr bwMode="auto">
                <a:xfrm>
                  <a:off x="1468267" y="2950200"/>
                  <a:ext cx="142876" cy="142876"/>
                </a:xfrm>
                <a:prstGeom prst="ellipse">
                  <a:avLst/>
                </a:prstGeom>
                <a:solidFill>
                  <a:schemeClr val="accent1"/>
                </a:solidFill>
                <a:ln w="9525" algn="ctr">
                  <a:solidFill>
                    <a:schemeClr val="tx1"/>
                  </a:solidFill>
                  <a:round/>
                </a:ln>
              </p:spPr>
              <p:txBody>
                <a:bodyPr>
                  <a:spAutoFit/>
                </a:bodyPr>
                <a:lstStyle/>
                <a:p>
                  <a:endParaRPr lang="zh-CN" altLang="en-US">
                    <a:latin typeface="Verdana" panose="020B0604030504040204" pitchFamily="34" charset="0"/>
                  </a:endParaRPr>
                </a:p>
              </p:txBody>
            </p:sp>
          </p:grpSp>
          <p:grpSp>
            <p:nvGrpSpPr>
              <p:cNvPr id="127" name="组合 176"/>
              <p:cNvGrpSpPr/>
              <p:nvPr/>
            </p:nvGrpSpPr>
            <p:grpSpPr bwMode="auto">
              <a:xfrm>
                <a:off x="1963571" y="2428868"/>
                <a:ext cx="1608297" cy="1143008"/>
                <a:chOff x="714348" y="2428868"/>
                <a:chExt cx="1608297" cy="1143008"/>
              </a:xfrm>
            </p:grpSpPr>
            <p:sp>
              <p:nvSpPr>
                <p:cNvPr id="157" name="Line 87"/>
                <p:cNvSpPr>
                  <a:spLocks noChangeShapeType="1"/>
                </p:cNvSpPr>
                <p:nvPr/>
              </p:nvSpPr>
              <p:spPr bwMode="auto">
                <a:xfrm>
                  <a:off x="1571604" y="3021638"/>
                  <a:ext cx="142876" cy="500066"/>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58" name="Line 85"/>
                <p:cNvSpPr>
                  <a:spLocks noChangeShapeType="1"/>
                </p:cNvSpPr>
                <p:nvPr/>
              </p:nvSpPr>
              <p:spPr bwMode="auto">
                <a:xfrm flipH="1">
                  <a:off x="1000100" y="2521572"/>
                  <a:ext cx="506722" cy="407362"/>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59" name="Line 87"/>
                <p:cNvSpPr>
                  <a:spLocks noChangeShapeType="1"/>
                </p:cNvSpPr>
                <p:nvPr/>
              </p:nvSpPr>
              <p:spPr bwMode="auto">
                <a:xfrm>
                  <a:off x="1571604" y="2500306"/>
                  <a:ext cx="500066" cy="500066"/>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cxnSp>
              <p:nvCxnSpPr>
                <p:cNvPr id="160" name="直接连接符 60"/>
                <p:cNvCxnSpPr>
                  <a:cxnSpLocks noChangeShapeType="1"/>
                </p:cNvCxnSpPr>
                <p:nvPr/>
              </p:nvCxnSpPr>
              <p:spPr bwMode="auto">
                <a:xfrm rot="5400000">
                  <a:off x="1357324" y="2749363"/>
                  <a:ext cx="360000" cy="4762"/>
                </a:xfrm>
                <a:prstGeom prst="line">
                  <a:avLst/>
                </a:prstGeom>
                <a:noFill/>
                <a:ln w="19050" algn="ctr">
                  <a:solidFill>
                    <a:schemeClr val="tx1"/>
                  </a:solidFill>
                  <a:round/>
                </a:ln>
                <a:extLst>
                  <a:ext uri="{909E8E84-426E-40DD-AFC4-6F175D3DCCD1}">
                    <a14:hiddenFill xmlns:a14="http://schemas.microsoft.com/office/drawing/2010/main">
                      <a:noFill/>
                    </a14:hiddenFill>
                  </a:ext>
                </a:extLst>
              </p:spPr>
            </p:cxnSp>
            <p:sp>
              <p:nvSpPr>
                <p:cNvPr id="161" name="椭圆 61"/>
                <p:cNvSpPr>
                  <a:spLocks noChangeArrowheads="1"/>
                </p:cNvSpPr>
                <p:nvPr/>
              </p:nvSpPr>
              <p:spPr bwMode="auto">
                <a:xfrm>
                  <a:off x="1468267" y="2428868"/>
                  <a:ext cx="142876" cy="142876"/>
                </a:xfrm>
                <a:prstGeom prst="ellipse">
                  <a:avLst/>
                </a:prstGeom>
                <a:solidFill>
                  <a:schemeClr val="accent1"/>
                </a:solidFill>
                <a:ln w="9525" algn="ctr">
                  <a:solidFill>
                    <a:schemeClr val="tx1"/>
                  </a:solidFill>
                  <a:round/>
                </a:ln>
              </p:spPr>
              <p:txBody>
                <a:bodyPr>
                  <a:spAutoFit/>
                </a:bodyPr>
                <a:lstStyle/>
                <a:p>
                  <a:endParaRPr lang="zh-CN" altLang="en-US">
                    <a:latin typeface="Verdana" panose="020B0604030504040204" pitchFamily="34" charset="0"/>
                  </a:endParaRPr>
                </a:p>
              </p:txBody>
            </p:sp>
            <p:sp>
              <p:nvSpPr>
                <p:cNvPr id="162" name="Line 85"/>
                <p:cNvSpPr>
                  <a:spLocks noChangeShapeType="1"/>
                </p:cNvSpPr>
                <p:nvPr/>
              </p:nvSpPr>
              <p:spPr bwMode="auto">
                <a:xfrm flipH="1">
                  <a:off x="785785" y="3041898"/>
                  <a:ext cx="212430" cy="387102"/>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63" name="Line 87"/>
                <p:cNvSpPr>
                  <a:spLocks noChangeShapeType="1"/>
                </p:cNvSpPr>
                <p:nvPr/>
              </p:nvSpPr>
              <p:spPr bwMode="auto">
                <a:xfrm>
                  <a:off x="1000100" y="3000372"/>
                  <a:ext cx="142876" cy="500066"/>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64" name="椭圆 64"/>
                <p:cNvSpPr>
                  <a:spLocks noChangeArrowheads="1"/>
                </p:cNvSpPr>
                <p:nvPr/>
              </p:nvSpPr>
              <p:spPr bwMode="auto">
                <a:xfrm>
                  <a:off x="714348" y="3429000"/>
                  <a:ext cx="142876" cy="142876"/>
                </a:xfrm>
                <a:prstGeom prst="ellipse">
                  <a:avLst/>
                </a:prstGeom>
                <a:solidFill>
                  <a:schemeClr val="accent1"/>
                </a:solidFill>
                <a:ln w="9525" algn="ctr">
                  <a:solidFill>
                    <a:schemeClr val="tx1"/>
                  </a:solidFill>
                  <a:round/>
                </a:ln>
              </p:spPr>
              <p:txBody>
                <a:bodyPr>
                  <a:spAutoFit/>
                </a:bodyPr>
                <a:lstStyle/>
                <a:p>
                  <a:endParaRPr lang="zh-CN" altLang="en-US">
                    <a:latin typeface="Verdana" panose="020B0604030504040204" pitchFamily="34" charset="0"/>
                  </a:endParaRPr>
                </a:p>
              </p:txBody>
            </p:sp>
            <p:sp>
              <p:nvSpPr>
                <p:cNvPr id="165" name="椭圆 65"/>
                <p:cNvSpPr>
                  <a:spLocks noChangeArrowheads="1"/>
                </p:cNvSpPr>
                <p:nvPr/>
              </p:nvSpPr>
              <p:spPr bwMode="auto">
                <a:xfrm>
                  <a:off x="896763" y="3429000"/>
                  <a:ext cx="142876" cy="142876"/>
                </a:xfrm>
                <a:prstGeom prst="ellipse">
                  <a:avLst/>
                </a:prstGeom>
                <a:solidFill>
                  <a:schemeClr val="accent1"/>
                </a:solidFill>
                <a:ln w="9525" algn="ctr">
                  <a:solidFill>
                    <a:schemeClr val="tx1"/>
                  </a:solidFill>
                  <a:round/>
                </a:ln>
              </p:spPr>
              <p:txBody>
                <a:bodyPr>
                  <a:spAutoFit/>
                </a:bodyPr>
                <a:lstStyle/>
                <a:p>
                  <a:endParaRPr lang="zh-CN" altLang="en-US">
                    <a:latin typeface="Verdana" panose="020B0604030504040204" pitchFamily="34" charset="0"/>
                  </a:endParaRPr>
                </a:p>
              </p:txBody>
            </p:sp>
            <p:sp>
              <p:nvSpPr>
                <p:cNvPr id="166" name="椭圆 66"/>
                <p:cNvSpPr>
                  <a:spLocks noChangeArrowheads="1"/>
                </p:cNvSpPr>
                <p:nvPr/>
              </p:nvSpPr>
              <p:spPr bwMode="auto">
                <a:xfrm>
                  <a:off x="1071538" y="3429000"/>
                  <a:ext cx="142876" cy="142876"/>
                </a:xfrm>
                <a:prstGeom prst="ellipse">
                  <a:avLst/>
                </a:prstGeom>
                <a:solidFill>
                  <a:schemeClr val="accent1"/>
                </a:solidFill>
                <a:ln w="9525" algn="ctr">
                  <a:solidFill>
                    <a:schemeClr val="tx1"/>
                  </a:solidFill>
                  <a:round/>
                </a:ln>
              </p:spPr>
              <p:txBody>
                <a:bodyPr>
                  <a:spAutoFit/>
                </a:bodyPr>
                <a:lstStyle/>
                <a:p>
                  <a:endParaRPr lang="zh-CN" altLang="en-US">
                    <a:latin typeface="Verdana" panose="020B0604030504040204" pitchFamily="34" charset="0"/>
                  </a:endParaRPr>
                </a:p>
              </p:txBody>
            </p:sp>
            <p:cxnSp>
              <p:nvCxnSpPr>
                <p:cNvPr id="167" name="直接连接符 67"/>
                <p:cNvCxnSpPr>
                  <a:cxnSpLocks noChangeShapeType="1"/>
                  <a:stCxn id="168" idx="4"/>
                </p:cNvCxnSpPr>
                <p:nvPr/>
              </p:nvCxnSpPr>
              <p:spPr bwMode="auto">
                <a:xfrm flipH="1">
                  <a:off x="963439" y="3071811"/>
                  <a:ext cx="36661" cy="359999"/>
                </a:xfrm>
                <a:prstGeom prst="line">
                  <a:avLst/>
                </a:prstGeom>
                <a:noFill/>
                <a:ln w="19050" algn="ctr">
                  <a:solidFill>
                    <a:schemeClr val="tx1"/>
                  </a:solidFill>
                  <a:round/>
                </a:ln>
                <a:extLst>
                  <a:ext uri="{909E8E84-426E-40DD-AFC4-6F175D3DCCD1}">
                    <a14:hiddenFill xmlns:a14="http://schemas.microsoft.com/office/drawing/2010/main">
                      <a:noFill/>
                    </a14:hiddenFill>
                  </a:ext>
                </a:extLst>
              </p:spPr>
            </p:cxnSp>
            <p:sp>
              <p:nvSpPr>
                <p:cNvPr id="168" name="椭圆 68"/>
                <p:cNvSpPr>
                  <a:spLocks noChangeArrowheads="1"/>
                </p:cNvSpPr>
                <p:nvPr/>
              </p:nvSpPr>
              <p:spPr bwMode="auto">
                <a:xfrm>
                  <a:off x="928662" y="2928934"/>
                  <a:ext cx="142876" cy="142876"/>
                </a:xfrm>
                <a:prstGeom prst="ellipse">
                  <a:avLst/>
                </a:prstGeom>
                <a:solidFill>
                  <a:schemeClr val="accent1"/>
                </a:solidFill>
                <a:ln w="9525" algn="ctr">
                  <a:solidFill>
                    <a:schemeClr val="tx1"/>
                  </a:solidFill>
                  <a:round/>
                </a:ln>
              </p:spPr>
              <p:txBody>
                <a:bodyPr>
                  <a:spAutoFit/>
                </a:bodyPr>
                <a:lstStyle/>
                <a:p>
                  <a:endParaRPr lang="zh-CN" altLang="en-US">
                    <a:latin typeface="Verdana" panose="020B0604030504040204" pitchFamily="34" charset="0"/>
                  </a:endParaRPr>
                </a:p>
              </p:txBody>
            </p:sp>
            <p:sp>
              <p:nvSpPr>
                <p:cNvPr id="169" name="Line 85"/>
                <p:cNvSpPr>
                  <a:spLocks noChangeShapeType="1"/>
                </p:cNvSpPr>
                <p:nvPr/>
              </p:nvSpPr>
              <p:spPr bwMode="auto">
                <a:xfrm flipH="1">
                  <a:off x="1357290" y="3021638"/>
                  <a:ext cx="149532" cy="407362"/>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70" name="椭圆 70"/>
                <p:cNvSpPr>
                  <a:spLocks noChangeArrowheads="1"/>
                </p:cNvSpPr>
                <p:nvPr/>
              </p:nvSpPr>
              <p:spPr bwMode="auto">
                <a:xfrm>
                  <a:off x="1285852" y="3429000"/>
                  <a:ext cx="142876" cy="142876"/>
                </a:xfrm>
                <a:prstGeom prst="ellipse">
                  <a:avLst/>
                </a:prstGeom>
                <a:solidFill>
                  <a:schemeClr val="accent1"/>
                </a:solidFill>
                <a:ln w="9525" algn="ctr">
                  <a:solidFill>
                    <a:schemeClr val="tx1"/>
                  </a:solidFill>
                  <a:round/>
                </a:ln>
              </p:spPr>
              <p:txBody>
                <a:bodyPr>
                  <a:spAutoFit/>
                </a:bodyPr>
                <a:lstStyle/>
                <a:p>
                  <a:endParaRPr lang="zh-CN" altLang="en-US">
                    <a:latin typeface="Verdana" panose="020B0604030504040204" pitchFamily="34" charset="0"/>
                  </a:endParaRPr>
                </a:p>
              </p:txBody>
            </p:sp>
            <p:sp>
              <p:nvSpPr>
                <p:cNvPr id="171" name="椭圆 71"/>
                <p:cNvSpPr>
                  <a:spLocks noChangeArrowheads="1"/>
                </p:cNvSpPr>
                <p:nvPr/>
              </p:nvSpPr>
              <p:spPr bwMode="auto">
                <a:xfrm>
                  <a:off x="1468267" y="3429000"/>
                  <a:ext cx="142876" cy="142876"/>
                </a:xfrm>
                <a:prstGeom prst="ellipse">
                  <a:avLst/>
                </a:prstGeom>
                <a:solidFill>
                  <a:schemeClr val="accent1"/>
                </a:solidFill>
                <a:ln w="9525" algn="ctr">
                  <a:solidFill>
                    <a:schemeClr val="tx1"/>
                  </a:solidFill>
                  <a:round/>
                </a:ln>
              </p:spPr>
              <p:txBody>
                <a:bodyPr>
                  <a:spAutoFit/>
                </a:bodyPr>
                <a:lstStyle/>
                <a:p>
                  <a:endParaRPr lang="zh-CN" altLang="en-US">
                    <a:latin typeface="Verdana" panose="020B0604030504040204" pitchFamily="34" charset="0"/>
                  </a:endParaRPr>
                </a:p>
              </p:txBody>
            </p:sp>
            <p:sp>
              <p:nvSpPr>
                <p:cNvPr id="172" name="椭圆 72"/>
                <p:cNvSpPr>
                  <a:spLocks noChangeArrowheads="1"/>
                </p:cNvSpPr>
                <p:nvPr/>
              </p:nvSpPr>
              <p:spPr bwMode="auto">
                <a:xfrm>
                  <a:off x="1643042" y="3429000"/>
                  <a:ext cx="142876" cy="142876"/>
                </a:xfrm>
                <a:prstGeom prst="ellipse">
                  <a:avLst/>
                </a:prstGeom>
                <a:solidFill>
                  <a:schemeClr val="accent1"/>
                </a:solidFill>
                <a:ln w="9525" algn="ctr">
                  <a:solidFill>
                    <a:schemeClr val="tx1"/>
                  </a:solidFill>
                  <a:round/>
                </a:ln>
              </p:spPr>
              <p:txBody>
                <a:bodyPr>
                  <a:spAutoFit/>
                </a:bodyPr>
                <a:lstStyle/>
                <a:p>
                  <a:endParaRPr lang="zh-CN" altLang="en-US">
                    <a:latin typeface="Verdana" panose="020B0604030504040204" pitchFamily="34" charset="0"/>
                  </a:endParaRPr>
                </a:p>
              </p:txBody>
            </p:sp>
            <p:cxnSp>
              <p:nvCxnSpPr>
                <p:cNvPr id="173" name="直接连接符 73"/>
                <p:cNvCxnSpPr>
                  <a:cxnSpLocks noChangeShapeType="1"/>
                </p:cNvCxnSpPr>
                <p:nvPr/>
              </p:nvCxnSpPr>
              <p:spPr bwMode="auto">
                <a:xfrm rot="5400000">
                  <a:off x="1357324" y="3249429"/>
                  <a:ext cx="360000" cy="4762"/>
                </a:xfrm>
                <a:prstGeom prst="line">
                  <a:avLst/>
                </a:prstGeom>
                <a:noFill/>
                <a:ln w="19050" algn="ctr">
                  <a:solidFill>
                    <a:schemeClr val="tx1"/>
                  </a:solidFill>
                  <a:round/>
                </a:ln>
                <a:extLst>
                  <a:ext uri="{909E8E84-426E-40DD-AFC4-6F175D3DCCD1}">
                    <a14:hiddenFill xmlns:a14="http://schemas.microsoft.com/office/drawing/2010/main">
                      <a:noFill/>
                    </a14:hiddenFill>
                  </a:ext>
                </a:extLst>
              </p:spPr>
            </p:cxnSp>
            <p:sp>
              <p:nvSpPr>
                <p:cNvPr id="174" name="Line 85"/>
                <p:cNvSpPr>
                  <a:spLocks noChangeShapeType="1"/>
                </p:cNvSpPr>
                <p:nvPr/>
              </p:nvSpPr>
              <p:spPr bwMode="auto">
                <a:xfrm flipH="1">
                  <a:off x="1894017" y="3021638"/>
                  <a:ext cx="149532" cy="407362"/>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75" name="Line 87"/>
                <p:cNvSpPr>
                  <a:spLocks noChangeShapeType="1"/>
                </p:cNvSpPr>
                <p:nvPr/>
              </p:nvSpPr>
              <p:spPr bwMode="auto">
                <a:xfrm>
                  <a:off x="2108331" y="3000372"/>
                  <a:ext cx="142876" cy="500066"/>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76" name="椭圆 76"/>
                <p:cNvSpPr>
                  <a:spLocks noChangeArrowheads="1"/>
                </p:cNvSpPr>
                <p:nvPr/>
              </p:nvSpPr>
              <p:spPr bwMode="auto">
                <a:xfrm>
                  <a:off x="1822579" y="3429000"/>
                  <a:ext cx="142876" cy="142876"/>
                </a:xfrm>
                <a:prstGeom prst="ellipse">
                  <a:avLst/>
                </a:prstGeom>
                <a:solidFill>
                  <a:schemeClr val="accent1"/>
                </a:solidFill>
                <a:ln w="9525" algn="ctr">
                  <a:solidFill>
                    <a:schemeClr val="tx1"/>
                  </a:solidFill>
                  <a:round/>
                </a:ln>
              </p:spPr>
              <p:txBody>
                <a:bodyPr>
                  <a:spAutoFit/>
                </a:bodyPr>
                <a:lstStyle/>
                <a:p>
                  <a:endParaRPr lang="zh-CN" altLang="en-US">
                    <a:latin typeface="Verdana" panose="020B0604030504040204" pitchFamily="34" charset="0"/>
                  </a:endParaRPr>
                </a:p>
              </p:txBody>
            </p:sp>
            <p:sp>
              <p:nvSpPr>
                <p:cNvPr id="177" name="椭圆 77"/>
                <p:cNvSpPr>
                  <a:spLocks noChangeArrowheads="1"/>
                </p:cNvSpPr>
                <p:nvPr/>
              </p:nvSpPr>
              <p:spPr bwMode="auto">
                <a:xfrm>
                  <a:off x="2004994" y="3429000"/>
                  <a:ext cx="142876" cy="142876"/>
                </a:xfrm>
                <a:prstGeom prst="ellipse">
                  <a:avLst/>
                </a:prstGeom>
                <a:solidFill>
                  <a:schemeClr val="accent1"/>
                </a:solidFill>
                <a:ln w="9525" algn="ctr">
                  <a:solidFill>
                    <a:schemeClr val="tx1"/>
                  </a:solidFill>
                  <a:round/>
                </a:ln>
              </p:spPr>
              <p:txBody>
                <a:bodyPr>
                  <a:spAutoFit/>
                </a:bodyPr>
                <a:lstStyle/>
                <a:p>
                  <a:endParaRPr lang="zh-CN" altLang="en-US">
                    <a:latin typeface="Verdana" panose="020B0604030504040204" pitchFamily="34" charset="0"/>
                  </a:endParaRPr>
                </a:p>
              </p:txBody>
            </p:sp>
            <p:sp>
              <p:nvSpPr>
                <p:cNvPr id="178" name="椭圆 78"/>
                <p:cNvSpPr>
                  <a:spLocks noChangeArrowheads="1"/>
                </p:cNvSpPr>
                <p:nvPr/>
              </p:nvSpPr>
              <p:spPr bwMode="auto">
                <a:xfrm>
                  <a:off x="2179769" y="3429000"/>
                  <a:ext cx="142876" cy="142876"/>
                </a:xfrm>
                <a:prstGeom prst="ellipse">
                  <a:avLst/>
                </a:prstGeom>
                <a:solidFill>
                  <a:schemeClr val="accent1"/>
                </a:solidFill>
                <a:ln w="9525" algn="ctr">
                  <a:solidFill>
                    <a:schemeClr val="tx1"/>
                  </a:solidFill>
                  <a:round/>
                </a:ln>
              </p:spPr>
              <p:txBody>
                <a:bodyPr>
                  <a:spAutoFit/>
                </a:bodyPr>
                <a:lstStyle/>
                <a:p>
                  <a:endParaRPr lang="zh-CN" altLang="en-US">
                    <a:latin typeface="Verdana" panose="020B0604030504040204" pitchFamily="34" charset="0"/>
                  </a:endParaRPr>
                </a:p>
              </p:txBody>
            </p:sp>
            <p:cxnSp>
              <p:nvCxnSpPr>
                <p:cNvPr id="179" name="直接连接符 79"/>
                <p:cNvCxnSpPr>
                  <a:cxnSpLocks noChangeShapeType="1"/>
                </p:cNvCxnSpPr>
                <p:nvPr/>
              </p:nvCxnSpPr>
              <p:spPr bwMode="auto">
                <a:xfrm rot="5400000">
                  <a:off x="1894051" y="3249429"/>
                  <a:ext cx="360000" cy="4762"/>
                </a:xfrm>
                <a:prstGeom prst="line">
                  <a:avLst/>
                </a:prstGeom>
                <a:noFill/>
                <a:ln w="19050" algn="ctr">
                  <a:solidFill>
                    <a:schemeClr val="tx1"/>
                  </a:solidFill>
                  <a:round/>
                </a:ln>
                <a:extLst>
                  <a:ext uri="{909E8E84-426E-40DD-AFC4-6F175D3DCCD1}">
                    <a14:hiddenFill xmlns:a14="http://schemas.microsoft.com/office/drawing/2010/main">
                      <a:noFill/>
                    </a14:hiddenFill>
                  </a:ext>
                </a:extLst>
              </p:spPr>
            </p:cxnSp>
            <p:sp>
              <p:nvSpPr>
                <p:cNvPr id="180" name="椭圆 80"/>
                <p:cNvSpPr>
                  <a:spLocks noChangeArrowheads="1"/>
                </p:cNvSpPr>
                <p:nvPr/>
              </p:nvSpPr>
              <p:spPr bwMode="auto">
                <a:xfrm>
                  <a:off x="2000232" y="2928934"/>
                  <a:ext cx="142876" cy="142876"/>
                </a:xfrm>
                <a:prstGeom prst="ellipse">
                  <a:avLst/>
                </a:prstGeom>
                <a:solidFill>
                  <a:schemeClr val="accent1"/>
                </a:solidFill>
                <a:ln w="9525" algn="ctr">
                  <a:solidFill>
                    <a:schemeClr val="tx1"/>
                  </a:solidFill>
                  <a:round/>
                </a:ln>
              </p:spPr>
              <p:txBody>
                <a:bodyPr>
                  <a:spAutoFit/>
                </a:bodyPr>
                <a:lstStyle/>
                <a:p>
                  <a:endParaRPr lang="zh-CN" altLang="en-US">
                    <a:latin typeface="Verdana" panose="020B0604030504040204" pitchFamily="34" charset="0"/>
                  </a:endParaRPr>
                </a:p>
              </p:txBody>
            </p:sp>
            <p:sp>
              <p:nvSpPr>
                <p:cNvPr id="181" name="椭圆 81"/>
                <p:cNvSpPr>
                  <a:spLocks noChangeArrowheads="1"/>
                </p:cNvSpPr>
                <p:nvPr/>
              </p:nvSpPr>
              <p:spPr bwMode="auto">
                <a:xfrm>
                  <a:off x="1468267" y="2950200"/>
                  <a:ext cx="142876" cy="142876"/>
                </a:xfrm>
                <a:prstGeom prst="ellipse">
                  <a:avLst/>
                </a:prstGeom>
                <a:solidFill>
                  <a:schemeClr val="accent1"/>
                </a:solidFill>
                <a:ln w="9525" algn="ctr">
                  <a:solidFill>
                    <a:schemeClr val="tx1"/>
                  </a:solidFill>
                  <a:round/>
                </a:ln>
              </p:spPr>
              <p:txBody>
                <a:bodyPr>
                  <a:spAutoFit/>
                </a:bodyPr>
                <a:lstStyle/>
                <a:p>
                  <a:endParaRPr lang="zh-CN" altLang="en-US">
                    <a:latin typeface="Verdana" panose="020B0604030504040204" pitchFamily="34" charset="0"/>
                  </a:endParaRPr>
                </a:p>
              </p:txBody>
            </p:sp>
          </p:grpSp>
          <p:grpSp>
            <p:nvGrpSpPr>
              <p:cNvPr id="128" name="组合 202"/>
              <p:cNvGrpSpPr/>
              <p:nvPr/>
            </p:nvGrpSpPr>
            <p:grpSpPr bwMode="auto">
              <a:xfrm>
                <a:off x="3643306" y="2428868"/>
                <a:ext cx="1608297" cy="1143008"/>
                <a:chOff x="714348" y="2428868"/>
                <a:chExt cx="1608297" cy="1143008"/>
              </a:xfrm>
            </p:grpSpPr>
            <p:sp>
              <p:nvSpPr>
                <p:cNvPr id="132" name="Line 87"/>
                <p:cNvSpPr>
                  <a:spLocks noChangeShapeType="1"/>
                </p:cNvSpPr>
                <p:nvPr/>
              </p:nvSpPr>
              <p:spPr bwMode="auto">
                <a:xfrm>
                  <a:off x="1571604" y="3021638"/>
                  <a:ext cx="142876" cy="500066"/>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3" name="Line 85"/>
                <p:cNvSpPr>
                  <a:spLocks noChangeShapeType="1"/>
                </p:cNvSpPr>
                <p:nvPr/>
              </p:nvSpPr>
              <p:spPr bwMode="auto">
                <a:xfrm flipH="1">
                  <a:off x="1000100" y="2521572"/>
                  <a:ext cx="506722" cy="407362"/>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4" name="Line 87"/>
                <p:cNvSpPr>
                  <a:spLocks noChangeShapeType="1"/>
                </p:cNvSpPr>
                <p:nvPr/>
              </p:nvSpPr>
              <p:spPr bwMode="auto">
                <a:xfrm>
                  <a:off x="1571604" y="2500306"/>
                  <a:ext cx="500066" cy="500066"/>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cxnSp>
              <p:nvCxnSpPr>
                <p:cNvPr id="135" name="直接连接符 35"/>
                <p:cNvCxnSpPr>
                  <a:cxnSpLocks noChangeShapeType="1"/>
                </p:cNvCxnSpPr>
                <p:nvPr/>
              </p:nvCxnSpPr>
              <p:spPr bwMode="auto">
                <a:xfrm rot="5400000">
                  <a:off x="1357324" y="2749363"/>
                  <a:ext cx="360000" cy="4762"/>
                </a:xfrm>
                <a:prstGeom prst="line">
                  <a:avLst/>
                </a:prstGeom>
                <a:noFill/>
                <a:ln w="19050" algn="ctr">
                  <a:solidFill>
                    <a:schemeClr val="tx1"/>
                  </a:solidFill>
                  <a:round/>
                </a:ln>
                <a:extLst>
                  <a:ext uri="{909E8E84-426E-40DD-AFC4-6F175D3DCCD1}">
                    <a14:hiddenFill xmlns:a14="http://schemas.microsoft.com/office/drawing/2010/main">
                      <a:noFill/>
                    </a14:hiddenFill>
                  </a:ext>
                </a:extLst>
              </p:spPr>
            </p:cxnSp>
            <p:sp>
              <p:nvSpPr>
                <p:cNvPr id="136" name="椭圆 36"/>
                <p:cNvSpPr>
                  <a:spLocks noChangeArrowheads="1"/>
                </p:cNvSpPr>
                <p:nvPr/>
              </p:nvSpPr>
              <p:spPr bwMode="auto">
                <a:xfrm>
                  <a:off x="1468267" y="2428868"/>
                  <a:ext cx="142876" cy="142876"/>
                </a:xfrm>
                <a:prstGeom prst="ellipse">
                  <a:avLst/>
                </a:prstGeom>
                <a:solidFill>
                  <a:schemeClr val="accent1"/>
                </a:solidFill>
                <a:ln w="9525" algn="ctr">
                  <a:solidFill>
                    <a:schemeClr val="tx1"/>
                  </a:solidFill>
                  <a:round/>
                </a:ln>
              </p:spPr>
              <p:txBody>
                <a:bodyPr>
                  <a:spAutoFit/>
                </a:bodyPr>
                <a:lstStyle/>
                <a:p>
                  <a:endParaRPr lang="zh-CN" altLang="en-US">
                    <a:latin typeface="Verdana" panose="020B0604030504040204" pitchFamily="34" charset="0"/>
                  </a:endParaRPr>
                </a:p>
              </p:txBody>
            </p:sp>
            <p:sp>
              <p:nvSpPr>
                <p:cNvPr id="137" name="Line 85"/>
                <p:cNvSpPr>
                  <a:spLocks noChangeShapeType="1"/>
                </p:cNvSpPr>
                <p:nvPr/>
              </p:nvSpPr>
              <p:spPr bwMode="auto">
                <a:xfrm flipH="1">
                  <a:off x="785786" y="3041898"/>
                  <a:ext cx="174775" cy="387102"/>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8" name="Line 87"/>
                <p:cNvSpPr>
                  <a:spLocks noChangeShapeType="1"/>
                </p:cNvSpPr>
                <p:nvPr/>
              </p:nvSpPr>
              <p:spPr bwMode="auto">
                <a:xfrm>
                  <a:off x="1000100" y="3000372"/>
                  <a:ext cx="142876" cy="500066"/>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9" name="椭圆 39"/>
                <p:cNvSpPr>
                  <a:spLocks noChangeArrowheads="1"/>
                </p:cNvSpPr>
                <p:nvPr/>
              </p:nvSpPr>
              <p:spPr bwMode="auto">
                <a:xfrm>
                  <a:off x="714348" y="3429000"/>
                  <a:ext cx="142876" cy="142876"/>
                </a:xfrm>
                <a:prstGeom prst="ellipse">
                  <a:avLst/>
                </a:prstGeom>
                <a:solidFill>
                  <a:schemeClr val="accent1"/>
                </a:solidFill>
                <a:ln w="9525" algn="ctr">
                  <a:solidFill>
                    <a:schemeClr val="tx1"/>
                  </a:solidFill>
                  <a:round/>
                </a:ln>
              </p:spPr>
              <p:txBody>
                <a:bodyPr>
                  <a:spAutoFit/>
                </a:bodyPr>
                <a:lstStyle/>
                <a:p>
                  <a:endParaRPr lang="zh-CN" altLang="en-US">
                    <a:latin typeface="Verdana" panose="020B0604030504040204" pitchFamily="34" charset="0"/>
                  </a:endParaRPr>
                </a:p>
              </p:txBody>
            </p:sp>
            <p:sp>
              <p:nvSpPr>
                <p:cNvPr id="140" name="椭圆 40"/>
                <p:cNvSpPr>
                  <a:spLocks noChangeArrowheads="1"/>
                </p:cNvSpPr>
                <p:nvPr/>
              </p:nvSpPr>
              <p:spPr bwMode="auto">
                <a:xfrm>
                  <a:off x="896763" y="3429000"/>
                  <a:ext cx="142876" cy="142876"/>
                </a:xfrm>
                <a:prstGeom prst="ellipse">
                  <a:avLst/>
                </a:prstGeom>
                <a:solidFill>
                  <a:schemeClr val="accent1"/>
                </a:solidFill>
                <a:ln w="9525" algn="ctr">
                  <a:solidFill>
                    <a:schemeClr val="tx1"/>
                  </a:solidFill>
                  <a:round/>
                </a:ln>
              </p:spPr>
              <p:txBody>
                <a:bodyPr>
                  <a:spAutoFit/>
                </a:bodyPr>
                <a:lstStyle/>
                <a:p>
                  <a:endParaRPr lang="zh-CN" altLang="en-US">
                    <a:latin typeface="Verdana" panose="020B0604030504040204" pitchFamily="34" charset="0"/>
                  </a:endParaRPr>
                </a:p>
              </p:txBody>
            </p:sp>
            <p:sp>
              <p:nvSpPr>
                <p:cNvPr id="141" name="椭圆 41"/>
                <p:cNvSpPr>
                  <a:spLocks noChangeArrowheads="1"/>
                </p:cNvSpPr>
                <p:nvPr/>
              </p:nvSpPr>
              <p:spPr bwMode="auto">
                <a:xfrm>
                  <a:off x="1071538" y="3429000"/>
                  <a:ext cx="142876" cy="142876"/>
                </a:xfrm>
                <a:prstGeom prst="ellipse">
                  <a:avLst/>
                </a:prstGeom>
                <a:solidFill>
                  <a:schemeClr val="accent1"/>
                </a:solidFill>
                <a:ln w="9525" algn="ctr">
                  <a:solidFill>
                    <a:schemeClr val="tx1"/>
                  </a:solidFill>
                  <a:round/>
                </a:ln>
              </p:spPr>
              <p:txBody>
                <a:bodyPr>
                  <a:spAutoFit/>
                </a:bodyPr>
                <a:lstStyle/>
                <a:p>
                  <a:endParaRPr lang="zh-CN" altLang="en-US">
                    <a:latin typeface="Verdana" panose="020B0604030504040204" pitchFamily="34" charset="0"/>
                  </a:endParaRPr>
                </a:p>
              </p:txBody>
            </p:sp>
            <p:cxnSp>
              <p:nvCxnSpPr>
                <p:cNvPr id="142" name="直接连接符 42"/>
                <p:cNvCxnSpPr>
                  <a:cxnSpLocks noChangeShapeType="1"/>
                </p:cNvCxnSpPr>
                <p:nvPr/>
              </p:nvCxnSpPr>
              <p:spPr bwMode="auto">
                <a:xfrm rot="5400000">
                  <a:off x="785820" y="3249429"/>
                  <a:ext cx="360000" cy="4762"/>
                </a:xfrm>
                <a:prstGeom prst="line">
                  <a:avLst/>
                </a:prstGeom>
                <a:noFill/>
                <a:ln w="19050" algn="ctr">
                  <a:solidFill>
                    <a:schemeClr val="tx1"/>
                  </a:solidFill>
                  <a:round/>
                </a:ln>
                <a:extLst>
                  <a:ext uri="{909E8E84-426E-40DD-AFC4-6F175D3DCCD1}">
                    <a14:hiddenFill xmlns:a14="http://schemas.microsoft.com/office/drawing/2010/main">
                      <a:noFill/>
                    </a14:hiddenFill>
                  </a:ext>
                </a:extLst>
              </p:spPr>
            </p:cxnSp>
            <p:sp>
              <p:nvSpPr>
                <p:cNvPr id="143" name="椭圆 43"/>
                <p:cNvSpPr>
                  <a:spLocks noChangeArrowheads="1"/>
                </p:cNvSpPr>
                <p:nvPr/>
              </p:nvSpPr>
              <p:spPr bwMode="auto">
                <a:xfrm>
                  <a:off x="928662" y="2928934"/>
                  <a:ext cx="142876" cy="142876"/>
                </a:xfrm>
                <a:prstGeom prst="ellipse">
                  <a:avLst/>
                </a:prstGeom>
                <a:solidFill>
                  <a:schemeClr val="accent1"/>
                </a:solidFill>
                <a:ln w="9525" algn="ctr">
                  <a:solidFill>
                    <a:schemeClr val="tx1"/>
                  </a:solidFill>
                  <a:round/>
                </a:ln>
              </p:spPr>
              <p:txBody>
                <a:bodyPr>
                  <a:spAutoFit/>
                </a:bodyPr>
                <a:lstStyle/>
                <a:p>
                  <a:endParaRPr lang="zh-CN" altLang="en-US">
                    <a:latin typeface="Verdana" panose="020B0604030504040204" pitchFamily="34" charset="0"/>
                  </a:endParaRPr>
                </a:p>
              </p:txBody>
            </p:sp>
            <p:sp>
              <p:nvSpPr>
                <p:cNvPr id="144" name="Line 85"/>
                <p:cNvSpPr>
                  <a:spLocks noChangeShapeType="1"/>
                </p:cNvSpPr>
                <p:nvPr/>
              </p:nvSpPr>
              <p:spPr bwMode="auto">
                <a:xfrm flipH="1">
                  <a:off x="1357290" y="3021638"/>
                  <a:ext cx="149532" cy="407362"/>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45" name="椭圆 45"/>
                <p:cNvSpPr>
                  <a:spLocks noChangeArrowheads="1"/>
                </p:cNvSpPr>
                <p:nvPr/>
              </p:nvSpPr>
              <p:spPr bwMode="auto">
                <a:xfrm>
                  <a:off x="1285852" y="3429000"/>
                  <a:ext cx="142876" cy="142876"/>
                </a:xfrm>
                <a:prstGeom prst="ellipse">
                  <a:avLst/>
                </a:prstGeom>
                <a:solidFill>
                  <a:schemeClr val="accent1"/>
                </a:solidFill>
                <a:ln w="9525" algn="ctr">
                  <a:solidFill>
                    <a:schemeClr val="tx1"/>
                  </a:solidFill>
                  <a:round/>
                </a:ln>
              </p:spPr>
              <p:txBody>
                <a:bodyPr>
                  <a:spAutoFit/>
                </a:bodyPr>
                <a:lstStyle/>
                <a:p>
                  <a:endParaRPr lang="zh-CN" altLang="en-US">
                    <a:latin typeface="Verdana" panose="020B0604030504040204" pitchFamily="34" charset="0"/>
                  </a:endParaRPr>
                </a:p>
              </p:txBody>
            </p:sp>
            <p:sp>
              <p:nvSpPr>
                <p:cNvPr id="146" name="椭圆 46"/>
                <p:cNvSpPr>
                  <a:spLocks noChangeArrowheads="1"/>
                </p:cNvSpPr>
                <p:nvPr/>
              </p:nvSpPr>
              <p:spPr bwMode="auto">
                <a:xfrm>
                  <a:off x="1468267" y="3429000"/>
                  <a:ext cx="142876" cy="142876"/>
                </a:xfrm>
                <a:prstGeom prst="ellipse">
                  <a:avLst/>
                </a:prstGeom>
                <a:solidFill>
                  <a:schemeClr val="accent1"/>
                </a:solidFill>
                <a:ln w="9525" algn="ctr">
                  <a:solidFill>
                    <a:schemeClr val="tx1"/>
                  </a:solidFill>
                  <a:round/>
                </a:ln>
              </p:spPr>
              <p:txBody>
                <a:bodyPr>
                  <a:spAutoFit/>
                </a:bodyPr>
                <a:lstStyle/>
                <a:p>
                  <a:endParaRPr lang="zh-CN" altLang="en-US">
                    <a:latin typeface="Verdana" panose="020B0604030504040204" pitchFamily="34" charset="0"/>
                  </a:endParaRPr>
                </a:p>
              </p:txBody>
            </p:sp>
            <p:sp>
              <p:nvSpPr>
                <p:cNvPr id="147" name="椭圆 47"/>
                <p:cNvSpPr>
                  <a:spLocks noChangeArrowheads="1"/>
                </p:cNvSpPr>
                <p:nvPr/>
              </p:nvSpPr>
              <p:spPr bwMode="auto">
                <a:xfrm>
                  <a:off x="1643042" y="3429000"/>
                  <a:ext cx="142876" cy="142876"/>
                </a:xfrm>
                <a:prstGeom prst="ellipse">
                  <a:avLst/>
                </a:prstGeom>
                <a:solidFill>
                  <a:schemeClr val="accent1"/>
                </a:solidFill>
                <a:ln w="9525" algn="ctr">
                  <a:solidFill>
                    <a:schemeClr val="tx1"/>
                  </a:solidFill>
                  <a:round/>
                </a:ln>
              </p:spPr>
              <p:txBody>
                <a:bodyPr>
                  <a:spAutoFit/>
                </a:bodyPr>
                <a:lstStyle/>
                <a:p>
                  <a:endParaRPr lang="zh-CN" altLang="en-US">
                    <a:latin typeface="Verdana" panose="020B0604030504040204" pitchFamily="34" charset="0"/>
                  </a:endParaRPr>
                </a:p>
              </p:txBody>
            </p:sp>
            <p:cxnSp>
              <p:nvCxnSpPr>
                <p:cNvPr id="148" name="直接连接符 48"/>
                <p:cNvCxnSpPr>
                  <a:cxnSpLocks noChangeShapeType="1"/>
                </p:cNvCxnSpPr>
                <p:nvPr/>
              </p:nvCxnSpPr>
              <p:spPr bwMode="auto">
                <a:xfrm rot="5400000">
                  <a:off x="1357324" y="3249429"/>
                  <a:ext cx="360000" cy="4762"/>
                </a:xfrm>
                <a:prstGeom prst="line">
                  <a:avLst/>
                </a:prstGeom>
                <a:noFill/>
                <a:ln w="19050" algn="ctr">
                  <a:solidFill>
                    <a:schemeClr val="tx1"/>
                  </a:solidFill>
                  <a:round/>
                </a:ln>
                <a:extLst>
                  <a:ext uri="{909E8E84-426E-40DD-AFC4-6F175D3DCCD1}">
                    <a14:hiddenFill xmlns:a14="http://schemas.microsoft.com/office/drawing/2010/main">
                      <a:noFill/>
                    </a14:hiddenFill>
                  </a:ext>
                </a:extLst>
              </p:spPr>
            </p:cxnSp>
            <p:sp>
              <p:nvSpPr>
                <p:cNvPr id="149" name="Line 85"/>
                <p:cNvSpPr>
                  <a:spLocks noChangeShapeType="1"/>
                </p:cNvSpPr>
                <p:nvPr/>
              </p:nvSpPr>
              <p:spPr bwMode="auto">
                <a:xfrm flipH="1">
                  <a:off x="1894017" y="3021638"/>
                  <a:ext cx="149532" cy="407362"/>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50" name="Line 87"/>
                <p:cNvSpPr>
                  <a:spLocks noChangeShapeType="1"/>
                </p:cNvSpPr>
                <p:nvPr/>
              </p:nvSpPr>
              <p:spPr bwMode="auto">
                <a:xfrm>
                  <a:off x="2108331" y="3000372"/>
                  <a:ext cx="142876" cy="500066"/>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51" name="椭圆 51"/>
                <p:cNvSpPr>
                  <a:spLocks noChangeArrowheads="1"/>
                </p:cNvSpPr>
                <p:nvPr/>
              </p:nvSpPr>
              <p:spPr bwMode="auto">
                <a:xfrm>
                  <a:off x="1822579" y="3429000"/>
                  <a:ext cx="142876" cy="142876"/>
                </a:xfrm>
                <a:prstGeom prst="ellipse">
                  <a:avLst/>
                </a:prstGeom>
                <a:solidFill>
                  <a:schemeClr val="accent1"/>
                </a:solidFill>
                <a:ln w="9525" algn="ctr">
                  <a:solidFill>
                    <a:schemeClr val="tx1"/>
                  </a:solidFill>
                  <a:round/>
                </a:ln>
              </p:spPr>
              <p:txBody>
                <a:bodyPr>
                  <a:spAutoFit/>
                </a:bodyPr>
                <a:lstStyle/>
                <a:p>
                  <a:endParaRPr lang="zh-CN" altLang="en-US">
                    <a:latin typeface="Verdana" panose="020B0604030504040204" pitchFamily="34" charset="0"/>
                  </a:endParaRPr>
                </a:p>
              </p:txBody>
            </p:sp>
            <p:sp>
              <p:nvSpPr>
                <p:cNvPr id="152" name="椭圆 52"/>
                <p:cNvSpPr>
                  <a:spLocks noChangeArrowheads="1"/>
                </p:cNvSpPr>
                <p:nvPr/>
              </p:nvSpPr>
              <p:spPr bwMode="auto">
                <a:xfrm>
                  <a:off x="2004994" y="3429000"/>
                  <a:ext cx="142876" cy="142876"/>
                </a:xfrm>
                <a:prstGeom prst="ellipse">
                  <a:avLst/>
                </a:prstGeom>
                <a:solidFill>
                  <a:schemeClr val="accent1"/>
                </a:solidFill>
                <a:ln w="9525" algn="ctr">
                  <a:solidFill>
                    <a:schemeClr val="tx1"/>
                  </a:solidFill>
                  <a:round/>
                </a:ln>
              </p:spPr>
              <p:txBody>
                <a:bodyPr>
                  <a:spAutoFit/>
                </a:bodyPr>
                <a:lstStyle/>
                <a:p>
                  <a:endParaRPr lang="zh-CN" altLang="en-US">
                    <a:latin typeface="Verdana" panose="020B0604030504040204" pitchFamily="34" charset="0"/>
                  </a:endParaRPr>
                </a:p>
              </p:txBody>
            </p:sp>
            <p:sp>
              <p:nvSpPr>
                <p:cNvPr id="153" name="椭圆 53"/>
                <p:cNvSpPr>
                  <a:spLocks noChangeArrowheads="1"/>
                </p:cNvSpPr>
                <p:nvPr/>
              </p:nvSpPr>
              <p:spPr bwMode="auto">
                <a:xfrm>
                  <a:off x="2179769" y="3429000"/>
                  <a:ext cx="142876" cy="142876"/>
                </a:xfrm>
                <a:prstGeom prst="ellipse">
                  <a:avLst/>
                </a:prstGeom>
                <a:solidFill>
                  <a:schemeClr val="accent1"/>
                </a:solidFill>
                <a:ln w="9525" algn="ctr">
                  <a:solidFill>
                    <a:schemeClr val="tx1"/>
                  </a:solidFill>
                  <a:round/>
                </a:ln>
              </p:spPr>
              <p:txBody>
                <a:bodyPr>
                  <a:spAutoFit/>
                </a:bodyPr>
                <a:lstStyle/>
                <a:p>
                  <a:endParaRPr lang="zh-CN" altLang="en-US">
                    <a:latin typeface="Verdana" panose="020B0604030504040204" pitchFamily="34" charset="0"/>
                  </a:endParaRPr>
                </a:p>
              </p:txBody>
            </p:sp>
            <p:cxnSp>
              <p:nvCxnSpPr>
                <p:cNvPr id="154" name="直接连接符 54"/>
                <p:cNvCxnSpPr>
                  <a:cxnSpLocks noChangeShapeType="1"/>
                </p:cNvCxnSpPr>
                <p:nvPr/>
              </p:nvCxnSpPr>
              <p:spPr bwMode="auto">
                <a:xfrm rot="5400000">
                  <a:off x="1894051" y="3249429"/>
                  <a:ext cx="360000" cy="4762"/>
                </a:xfrm>
                <a:prstGeom prst="line">
                  <a:avLst/>
                </a:prstGeom>
                <a:noFill/>
                <a:ln w="19050" algn="ctr">
                  <a:solidFill>
                    <a:schemeClr val="tx1"/>
                  </a:solidFill>
                  <a:round/>
                </a:ln>
                <a:extLst>
                  <a:ext uri="{909E8E84-426E-40DD-AFC4-6F175D3DCCD1}">
                    <a14:hiddenFill xmlns:a14="http://schemas.microsoft.com/office/drawing/2010/main">
                      <a:noFill/>
                    </a14:hiddenFill>
                  </a:ext>
                </a:extLst>
              </p:spPr>
            </p:cxnSp>
            <p:sp>
              <p:nvSpPr>
                <p:cNvPr id="155" name="椭圆 55"/>
                <p:cNvSpPr>
                  <a:spLocks noChangeArrowheads="1"/>
                </p:cNvSpPr>
                <p:nvPr/>
              </p:nvSpPr>
              <p:spPr bwMode="auto">
                <a:xfrm>
                  <a:off x="2000232" y="2928934"/>
                  <a:ext cx="142876" cy="142876"/>
                </a:xfrm>
                <a:prstGeom prst="ellipse">
                  <a:avLst/>
                </a:prstGeom>
                <a:solidFill>
                  <a:schemeClr val="accent1"/>
                </a:solidFill>
                <a:ln w="9525" algn="ctr">
                  <a:solidFill>
                    <a:schemeClr val="tx1"/>
                  </a:solidFill>
                  <a:round/>
                </a:ln>
              </p:spPr>
              <p:txBody>
                <a:bodyPr>
                  <a:spAutoFit/>
                </a:bodyPr>
                <a:lstStyle/>
                <a:p>
                  <a:endParaRPr lang="zh-CN" altLang="en-US">
                    <a:latin typeface="Verdana" panose="020B0604030504040204" pitchFamily="34" charset="0"/>
                  </a:endParaRPr>
                </a:p>
              </p:txBody>
            </p:sp>
            <p:sp>
              <p:nvSpPr>
                <p:cNvPr id="156" name="椭圆 56"/>
                <p:cNvSpPr>
                  <a:spLocks noChangeArrowheads="1"/>
                </p:cNvSpPr>
                <p:nvPr/>
              </p:nvSpPr>
              <p:spPr bwMode="auto">
                <a:xfrm>
                  <a:off x="1468267" y="2950200"/>
                  <a:ext cx="142876" cy="142876"/>
                </a:xfrm>
                <a:prstGeom prst="ellipse">
                  <a:avLst/>
                </a:prstGeom>
                <a:solidFill>
                  <a:schemeClr val="accent1"/>
                </a:solidFill>
                <a:ln w="9525" algn="ctr">
                  <a:solidFill>
                    <a:schemeClr val="tx1"/>
                  </a:solidFill>
                  <a:round/>
                </a:ln>
              </p:spPr>
              <p:txBody>
                <a:bodyPr>
                  <a:spAutoFit/>
                </a:bodyPr>
                <a:lstStyle/>
                <a:p>
                  <a:endParaRPr lang="zh-CN" altLang="en-US">
                    <a:latin typeface="Verdana" panose="020B0604030504040204" pitchFamily="34" charset="0"/>
                  </a:endParaRPr>
                </a:p>
              </p:txBody>
            </p:sp>
          </p:grpSp>
          <p:sp>
            <p:nvSpPr>
              <p:cNvPr id="129" name="Text Box 118"/>
              <p:cNvSpPr txBox="1">
                <a:spLocks noChangeArrowheads="1"/>
              </p:cNvSpPr>
              <p:nvPr/>
            </p:nvSpPr>
            <p:spPr bwMode="auto">
              <a:xfrm>
                <a:off x="4429124" y="1214422"/>
                <a:ext cx="914400" cy="463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p:txBody>
          </p:sp>
          <p:sp>
            <p:nvSpPr>
              <p:cNvPr id="130" name="Text Box 118"/>
              <p:cNvSpPr txBox="1">
                <a:spLocks noChangeArrowheads="1"/>
              </p:cNvSpPr>
              <p:nvPr/>
            </p:nvSpPr>
            <p:spPr bwMode="auto">
              <a:xfrm>
                <a:off x="7500958" y="1285860"/>
                <a:ext cx="914400" cy="463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p:txBody>
          </p:sp>
          <p:sp>
            <p:nvSpPr>
              <p:cNvPr id="131" name="Text Box 118"/>
              <p:cNvSpPr txBox="1">
                <a:spLocks noChangeArrowheads="1"/>
              </p:cNvSpPr>
              <p:nvPr/>
            </p:nvSpPr>
            <p:spPr bwMode="auto">
              <a:xfrm>
                <a:off x="328586" y="2395684"/>
                <a:ext cx="914400" cy="402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dirty="0" smtClean="0">
                    <a:cs typeface="Arial" panose="020B0604020202020204" pitchFamily="34" charset="0"/>
                  </a:rPr>
                  <a:t>x</a:t>
                </a:r>
                <a:r>
                  <a:rPr kumimoji="1" lang="en-US" altLang="zh-CN" sz="2000" baseline="-25000" dirty="0" smtClean="0"/>
                  <a:t>3</a:t>
                </a:r>
                <a:r>
                  <a:rPr lang="en-US" altLang="zh-CN" sz="2000" dirty="0" smtClean="0">
                    <a:cs typeface="Arial" panose="020B0604020202020204" pitchFamily="34" charset="0"/>
                  </a:rPr>
                  <a:t>=1</a:t>
                </a:r>
                <a:endParaRPr lang="en-US" altLang="zh-CN" sz="2000" dirty="0">
                  <a:cs typeface="Arial" panose="020B0604020202020204" pitchFamily="34" charset="0"/>
                </a:endParaRPr>
              </a:p>
            </p:txBody>
          </p:sp>
        </p:grpSp>
        <p:sp>
          <p:nvSpPr>
            <p:cNvPr id="109" name="TextBox 9"/>
            <p:cNvSpPr txBox="1">
              <a:spLocks noChangeArrowheads="1"/>
            </p:cNvSpPr>
            <p:nvPr/>
          </p:nvSpPr>
          <p:spPr bwMode="auto">
            <a:xfrm>
              <a:off x="599805" y="4307521"/>
              <a:ext cx="785818" cy="369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smtClean="0"/>
                <a:t>X</a:t>
              </a:r>
              <a:r>
                <a:rPr kumimoji="1" lang="en-US" altLang="zh-CN" baseline="-25000" dirty="0" smtClean="0"/>
                <a:t>4</a:t>
              </a:r>
              <a:r>
                <a:rPr lang="en-US" altLang="zh-CN" dirty="0" smtClean="0"/>
                <a:t>=1</a:t>
              </a:r>
              <a:endParaRPr lang="zh-CN" altLang="en-US" dirty="0"/>
            </a:p>
          </p:txBody>
        </p:sp>
      </p:grpSp>
      <p:grpSp>
        <p:nvGrpSpPr>
          <p:cNvPr id="3" name="组合 2"/>
          <p:cNvGrpSpPr/>
          <p:nvPr/>
        </p:nvGrpSpPr>
        <p:grpSpPr>
          <a:xfrm>
            <a:off x="8265591" y="1471745"/>
            <a:ext cx="1627436" cy="1368946"/>
            <a:chOff x="8265591" y="1471745"/>
            <a:chExt cx="1627436" cy="1368946"/>
          </a:xfrm>
        </p:grpSpPr>
        <p:sp>
          <p:nvSpPr>
            <p:cNvPr id="209" name="Oval 10"/>
            <p:cNvSpPr>
              <a:spLocks noChangeArrowheads="1"/>
            </p:cNvSpPr>
            <p:nvPr/>
          </p:nvSpPr>
          <p:spPr bwMode="auto">
            <a:xfrm>
              <a:off x="8265591" y="1507829"/>
              <a:ext cx="412651" cy="373079"/>
            </a:xfrm>
            <a:prstGeom prst="ellipse">
              <a:avLst/>
            </a:prstGeom>
            <a:no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a:t>
              </a:r>
              <a:endParaRPr kumimoji="1" lang="en-US" altLang="zh-CN" sz="2000">
                <a:latin typeface="Arial" panose="020B0604020202020204" pitchFamily="34" charset="0"/>
                <a:cs typeface="Arial" panose="020B0604020202020204" pitchFamily="34" charset="0"/>
              </a:endParaRPr>
            </a:p>
          </p:txBody>
        </p:sp>
        <p:sp>
          <p:nvSpPr>
            <p:cNvPr id="211" name="Oval 16"/>
            <p:cNvSpPr>
              <a:spLocks noChangeArrowheads="1"/>
            </p:cNvSpPr>
            <p:nvPr/>
          </p:nvSpPr>
          <p:spPr bwMode="auto">
            <a:xfrm>
              <a:off x="9480376" y="1471745"/>
              <a:ext cx="412651" cy="373079"/>
            </a:xfrm>
            <a:prstGeom prst="ellipse">
              <a:avLst/>
            </a:prstGeom>
            <a:no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latin typeface="Arial" panose="020B0604020202020204" pitchFamily="34" charset="0"/>
                  <a:cs typeface="Arial" panose="020B0604020202020204" pitchFamily="34" charset="0"/>
                </a:rPr>
                <a:t>2</a:t>
              </a:r>
              <a:endParaRPr kumimoji="1" lang="en-US" altLang="zh-CN" sz="2000" dirty="0">
                <a:latin typeface="Arial" panose="020B0604020202020204" pitchFamily="34" charset="0"/>
                <a:cs typeface="Arial" panose="020B0604020202020204" pitchFamily="34" charset="0"/>
              </a:endParaRPr>
            </a:p>
          </p:txBody>
        </p:sp>
        <p:sp>
          <p:nvSpPr>
            <p:cNvPr id="212" name="Line 17"/>
            <p:cNvSpPr>
              <a:spLocks noChangeShapeType="1"/>
            </p:cNvSpPr>
            <p:nvPr/>
          </p:nvSpPr>
          <p:spPr bwMode="auto">
            <a:xfrm flipV="1">
              <a:off x="8678242" y="1679354"/>
              <a:ext cx="802134" cy="15014"/>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213" name="Oval 10"/>
            <p:cNvSpPr>
              <a:spLocks noChangeArrowheads="1"/>
            </p:cNvSpPr>
            <p:nvPr/>
          </p:nvSpPr>
          <p:spPr bwMode="auto">
            <a:xfrm>
              <a:off x="8300790" y="2460666"/>
              <a:ext cx="412651" cy="373079"/>
            </a:xfrm>
            <a:prstGeom prst="ellipse">
              <a:avLst/>
            </a:prstGeom>
            <a:no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latin typeface="Arial" panose="020B0604020202020204" pitchFamily="34" charset="0"/>
                  <a:cs typeface="Arial" panose="020B0604020202020204" pitchFamily="34" charset="0"/>
                </a:rPr>
                <a:t>4</a:t>
              </a:r>
              <a:endParaRPr kumimoji="1" lang="en-US" altLang="zh-CN" sz="2000" dirty="0">
                <a:latin typeface="Arial" panose="020B0604020202020204" pitchFamily="34" charset="0"/>
                <a:cs typeface="Arial" panose="020B0604020202020204" pitchFamily="34" charset="0"/>
              </a:endParaRPr>
            </a:p>
          </p:txBody>
        </p:sp>
        <p:sp>
          <p:nvSpPr>
            <p:cNvPr id="215" name="Oval 16"/>
            <p:cNvSpPr>
              <a:spLocks noChangeArrowheads="1"/>
            </p:cNvSpPr>
            <p:nvPr/>
          </p:nvSpPr>
          <p:spPr bwMode="auto">
            <a:xfrm>
              <a:off x="9452445" y="2467612"/>
              <a:ext cx="412651" cy="373079"/>
            </a:xfrm>
            <a:prstGeom prst="ellipse">
              <a:avLst/>
            </a:prstGeom>
            <a:no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latin typeface="Arial" panose="020B0604020202020204" pitchFamily="34" charset="0"/>
                  <a:cs typeface="Arial" panose="020B0604020202020204" pitchFamily="34" charset="0"/>
                </a:rPr>
                <a:t>3</a:t>
              </a:r>
              <a:endParaRPr kumimoji="1" lang="en-US" altLang="zh-CN" sz="2000" dirty="0">
                <a:latin typeface="Arial" panose="020B0604020202020204" pitchFamily="34" charset="0"/>
                <a:cs typeface="Arial" panose="020B0604020202020204" pitchFamily="34" charset="0"/>
              </a:endParaRPr>
            </a:p>
          </p:txBody>
        </p:sp>
        <p:sp>
          <p:nvSpPr>
            <p:cNvPr id="216" name="Line 17"/>
            <p:cNvSpPr>
              <a:spLocks noChangeShapeType="1"/>
            </p:cNvSpPr>
            <p:nvPr/>
          </p:nvSpPr>
          <p:spPr bwMode="auto">
            <a:xfrm flipH="1">
              <a:off x="8713440" y="2654150"/>
              <a:ext cx="739004" cy="3325"/>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221" name="Line 17"/>
            <p:cNvSpPr>
              <a:spLocks noChangeShapeType="1"/>
            </p:cNvSpPr>
            <p:nvPr/>
          </p:nvSpPr>
          <p:spPr bwMode="auto">
            <a:xfrm>
              <a:off x="8481615" y="1880909"/>
              <a:ext cx="0" cy="586704"/>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222" name="Line 17"/>
            <p:cNvSpPr>
              <a:spLocks noChangeShapeType="1"/>
            </p:cNvSpPr>
            <p:nvPr/>
          </p:nvSpPr>
          <p:spPr bwMode="auto">
            <a:xfrm flipV="1">
              <a:off x="9678153" y="1835023"/>
              <a:ext cx="0" cy="625643"/>
            </a:xfrm>
            <a:prstGeom prst="line">
              <a:avLst/>
            </a:prstGeom>
            <a:noFill/>
            <a:ln w="1905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grpSp>
      <p:sp>
        <p:nvSpPr>
          <p:cNvPr id="224" name="灯片编号占位符 3"/>
          <p:cNvSpPr>
            <a:spLocks noGrp="1"/>
          </p:cNvSpPr>
          <p:nvPr>
            <p:ph type="sldNum" sz="quarter" idx="12"/>
          </p:nvPr>
        </p:nvSpPr>
        <p:spPr>
          <a:xfrm>
            <a:off x="8610600" y="6356350"/>
            <a:ext cx="2743200" cy="365125"/>
          </a:xfrm>
        </p:spPr>
        <p:txBody>
          <a:bodyPr/>
          <a:lstStyle/>
          <a:p>
            <a:pPr>
              <a:defRPr/>
            </a:pPr>
            <a:fld id="{D04713B0-7EE7-420A-BB22-6F99F562E080}" type="slidenum">
              <a:rPr lang="en-US" altLang="zh-CN" smtClean="0"/>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box(in)">
                                      <p:cBhvr>
                                        <p:cTn id="7"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5400" y="64809"/>
            <a:ext cx="10515600" cy="1131382"/>
          </a:xfrm>
        </p:spPr>
        <p:txBody>
          <a:bodyPr/>
          <a:lstStyle/>
          <a:p>
            <a:r>
              <a:rPr lang="zh-CN" altLang="en-US" dirty="0" smtClean="0"/>
              <a:t>算法</a:t>
            </a:r>
            <a:r>
              <a:rPr lang="en-US" altLang="zh-CN" dirty="0" smtClean="0"/>
              <a:t>7.7 </a:t>
            </a:r>
            <a:r>
              <a:rPr lang="zh-CN" altLang="en-US" dirty="0"/>
              <a:t>回溯法求解图着色判定问题</a:t>
            </a:r>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fld>
            <a:endParaRPr lang="en-US" altLang="zh-CN"/>
          </a:p>
        </p:txBody>
      </p:sp>
      <p:sp>
        <p:nvSpPr>
          <p:cNvPr id="5" name="矩形 4"/>
          <p:cNvSpPr/>
          <p:nvPr/>
        </p:nvSpPr>
        <p:spPr>
          <a:xfrm>
            <a:off x="839416" y="960115"/>
            <a:ext cx="10371584" cy="5632311"/>
          </a:xfrm>
          <a:prstGeom prst="rect">
            <a:avLst/>
          </a:prstGeom>
        </p:spPr>
        <p:txBody>
          <a:bodyPr wrap="square">
            <a:spAutoFit/>
          </a:bodyPr>
          <a:lstStyle/>
          <a:p>
            <a:pPr>
              <a:defRPr/>
            </a:pPr>
            <a:r>
              <a:rPr lang="en-US" altLang="zh-CN" sz="2400" dirty="0">
                <a:latin typeface="Arial" panose="020B0604020202020204" pitchFamily="34" charset="0"/>
                <a:ea typeface="幼圆" panose="02010509060101010101" pitchFamily="49" charset="-122"/>
                <a:cs typeface="Arial" panose="020B0604020202020204" pitchFamily="34" charset="0"/>
              </a:rPr>
              <a:t>Procedure MCOLORING(</a:t>
            </a:r>
            <a:r>
              <a:rPr lang="en-US" altLang="zh-CN" sz="2400" dirty="0" err="1">
                <a:latin typeface="Arial" panose="020B0604020202020204" pitchFamily="34" charset="0"/>
                <a:ea typeface="幼圆" panose="02010509060101010101" pitchFamily="49" charset="-122"/>
                <a:cs typeface="Arial" panose="020B0604020202020204" pitchFamily="34" charset="0"/>
              </a:rPr>
              <a:t>V,E,C,n,m</a:t>
            </a:r>
            <a:r>
              <a:rPr lang="en-US" altLang="zh-CN" sz="2400" dirty="0">
                <a:latin typeface="Arial" panose="020B0604020202020204" pitchFamily="34" charset="0"/>
                <a:ea typeface="幼圆" panose="02010509060101010101" pitchFamily="49" charset="-122"/>
                <a:cs typeface="Arial" panose="020B0604020202020204" pitchFamily="34" charset="0"/>
              </a:rPr>
              <a:t>)</a:t>
            </a:r>
            <a:endParaRPr lang="en-US" altLang="zh-CN" sz="2400" dirty="0">
              <a:latin typeface="Arial" panose="020B0604020202020204" pitchFamily="34" charset="0"/>
              <a:ea typeface="幼圆" panose="02010509060101010101" pitchFamily="49" charset="-122"/>
              <a:cs typeface="Arial" panose="020B0604020202020204" pitchFamily="34" charset="0"/>
            </a:endParaRPr>
          </a:p>
          <a:p>
            <a:pPr>
              <a:defRPr/>
            </a:pPr>
            <a:r>
              <a:rPr lang="en-US" altLang="zh-CN" sz="2400" dirty="0">
                <a:latin typeface="Arial" panose="020B0604020202020204" pitchFamily="34" charset="0"/>
                <a:ea typeface="幼圆" panose="02010509060101010101" pitchFamily="49" charset="-122"/>
                <a:cs typeface="Arial" panose="020B0604020202020204" pitchFamily="34" charset="0"/>
              </a:rPr>
              <a:t>// </a:t>
            </a:r>
            <a:r>
              <a:rPr lang="zh-CN" altLang="en-US" sz="2400" dirty="0">
                <a:latin typeface="Arial" panose="020B0604020202020204" pitchFamily="34" charset="0"/>
                <a:ea typeface="幼圆" panose="02010509060101010101" pitchFamily="49" charset="-122"/>
                <a:cs typeface="Arial" panose="020B0604020202020204" pitchFamily="34" charset="0"/>
              </a:rPr>
              <a:t>图</a:t>
            </a:r>
            <a:r>
              <a:rPr lang="en-US" altLang="zh-CN" sz="2400" dirty="0">
                <a:latin typeface="Arial" panose="020B0604020202020204" pitchFamily="34" charset="0"/>
                <a:ea typeface="幼圆" panose="02010509060101010101" pitchFamily="49" charset="-122"/>
                <a:cs typeface="Arial" panose="020B0604020202020204" pitchFamily="34" charset="0"/>
              </a:rPr>
              <a:t>G=(V,E),n</a:t>
            </a:r>
            <a:r>
              <a:rPr lang="zh-CN" altLang="en-US" sz="2400" dirty="0">
                <a:latin typeface="Arial" panose="020B0604020202020204" pitchFamily="34" charset="0"/>
                <a:ea typeface="幼圆" panose="02010509060101010101" pitchFamily="49" charset="-122"/>
                <a:cs typeface="Arial" panose="020B0604020202020204" pitchFamily="34" charset="0"/>
              </a:rPr>
              <a:t>个顶点，</a:t>
            </a:r>
            <a:r>
              <a:rPr lang="en-US" altLang="zh-CN" sz="2400" dirty="0">
                <a:latin typeface="Arial" panose="020B0604020202020204" pitchFamily="34" charset="0"/>
                <a:ea typeface="幼圆" panose="02010509060101010101" pitchFamily="49" charset="-122"/>
                <a:cs typeface="Arial" panose="020B0604020202020204" pitchFamily="34" charset="0"/>
              </a:rPr>
              <a:t>m</a:t>
            </a:r>
            <a:r>
              <a:rPr lang="zh-CN" altLang="en-US" sz="2400" dirty="0">
                <a:latin typeface="Arial" panose="020B0604020202020204" pitchFamily="34" charset="0"/>
                <a:ea typeface="幼圆" panose="02010509060101010101" pitchFamily="49" charset="-122"/>
                <a:cs typeface="Arial" panose="020B0604020202020204" pitchFamily="34" charset="0"/>
              </a:rPr>
              <a:t>种颜色</a:t>
            </a:r>
            <a:endParaRPr lang="en-US" altLang="zh-CN" sz="2400" dirty="0">
              <a:latin typeface="Arial" panose="020B0604020202020204" pitchFamily="34" charset="0"/>
              <a:ea typeface="幼圆" panose="02010509060101010101" pitchFamily="49" charset="-122"/>
              <a:cs typeface="Arial" panose="020B0604020202020204" pitchFamily="34" charset="0"/>
            </a:endParaRPr>
          </a:p>
          <a:p>
            <a:pPr>
              <a:defRPr/>
            </a:pPr>
            <a:r>
              <a:rPr lang="en-US" altLang="zh-CN" sz="2400" dirty="0">
                <a:latin typeface="Arial" panose="020B0604020202020204" pitchFamily="34" charset="0"/>
                <a:ea typeface="幼圆" panose="02010509060101010101" pitchFamily="49" charset="-122"/>
                <a:cs typeface="Arial" panose="020B0604020202020204" pitchFamily="34" charset="0"/>
              </a:rPr>
              <a:t>C(1:n) ← 0;</a:t>
            </a:r>
            <a:r>
              <a:rPr lang="zh-CN" altLang="en-US" sz="2400" dirty="0">
                <a:latin typeface="Arial" panose="020B0604020202020204" pitchFamily="34" charset="0"/>
                <a:ea typeface="幼圆" panose="02010509060101010101" pitchFamily="49" charset="-122"/>
                <a:cs typeface="Arial" panose="020B0604020202020204" pitchFamily="34" charset="0"/>
              </a:rPr>
              <a:t> </a:t>
            </a:r>
            <a:r>
              <a:rPr lang="en-US" altLang="zh-CN" sz="2400" dirty="0">
                <a:latin typeface="Arial" panose="020B0604020202020204" pitchFamily="34" charset="0"/>
                <a:ea typeface="幼圆" panose="02010509060101010101" pitchFamily="49" charset="-122"/>
                <a:cs typeface="Arial" panose="020B0604020202020204" pitchFamily="34" charset="0"/>
              </a:rPr>
              <a:t>k ← 1 //C</a:t>
            </a:r>
            <a:r>
              <a:rPr lang="zh-CN" altLang="en-US" sz="2400" dirty="0">
                <a:latin typeface="Arial" panose="020B0604020202020204" pitchFamily="34" charset="0"/>
                <a:ea typeface="幼圆" panose="02010509060101010101" pitchFamily="49" charset="-122"/>
                <a:cs typeface="Arial" panose="020B0604020202020204" pitchFamily="34" charset="0"/>
              </a:rPr>
              <a:t>记录决策序列，从第一个顶点开始</a:t>
            </a:r>
            <a:endParaRPr lang="en-US" altLang="zh-CN" sz="2400" dirty="0">
              <a:latin typeface="Arial" panose="020B0604020202020204" pitchFamily="34" charset="0"/>
              <a:ea typeface="幼圆" panose="02010509060101010101" pitchFamily="49" charset="-122"/>
              <a:cs typeface="Arial" panose="020B0604020202020204" pitchFamily="34" charset="0"/>
            </a:endParaRPr>
          </a:p>
          <a:p>
            <a:pPr>
              <a:buFont typeface="Wingdings" panose="05000000000000000000" pitchFamily="2" charset="2"/>
              <a:buNone/>
              <a:defRPr/>
            </a:pPr>
            <a:r>
              <a:rPr lang="en-US" altLang="zh-CN" sz="2400" dirty="0">
                <a:latin typeface="Arial" panose="020B0604020202020204" pitchFamily="34" charset="0"/>
                <a:ea typeface="幼圆" panose="02010509060101010101" pitchFamily="49" charset="-122"/>
                <a:cs typeface="Arial" panose="020B0604020202020204" pitchFamily="34" charset="0"/>
              </a:rPr>
              <a:t>while (k≥1)</a:t>
            </a:r>
            <a:endParaRPr lang="en-US" altLang="zh-CN" sz="2400" dirty="0">
              <a:latin typeface="Arial" panose="020B0604020202020204" pitchFamily="34" charset="0"/>
              <a:ea typeface="幼圆" panose="02010509060101010101" pitchFamily="49" charset="-122"/>
              <a:cs typeface="Arial" panose="020B0604020202020204" pitchFamily="34" charset="0"/>
            </a:endParaRPr>
          </a:p>
          <a:p>
            <a:pPr>
              <a:buFont typeface="Wingdings" panose="05000000000000000000" pitchFamily="2" charset="2"/>
              <a:buNone/>
              <a:defRPr/>
            </a:pPr>
            <a:r>
              <a:rPr lang="en-US" altLang="zh-CN" sz="2400" dirty="0">
                <a:latin typeface="Arial" panose="020B0604020202020204" pitchFamily="34" charset="0"/>
                <a:ea typeface="幼圆" panose="02010509060101010101" pitchFamily="49" charset="-122"/>
                <a:cs typeface="Arial" panose="020B0604020202020204" pitchFamily="34" charset="0"/>
              </a:rPr>
              <a:t>    C(k) ← C(k) +1</a:t>
            </a:r>
            <a:endParaRPr lang="en-US" altLang="zh-CN" sz="2400" dirty="0">
              <a:latin typeface="Arial" panose="020B0604020202020204" pitchFamily="34" charset="0"/>
              <a:ea typeface="幼圆" panose="02010509060101010101" pitchFamily="49" charset="-122"/>
              <a:cs typeface="Arial" panose="020B0604020202020204" pitchFamily="34" charset="0"/>
            </a:endParaRPr>
          </a:p>
          <a:p>
            <a:pPr>
              <a:defRPr/>
            </a:pPr>
            <a:r>
              <a:rPr lang="en-US" altLang="zh-CN" sz="2400" dirty="0">
                <a:latin typeface="Arial" panose="020B0604020202020204" pitchFamily="34" charset="0"/>
                <a:ea typeface="幼圆" panose="02010509060101010101" pitchFamily="49" charset="-122"/>
                <a:cs typeface="Arial" panose="020B0604020202020204" pitchFamily="34" charset="0"/>
              </a:rPr>
              <a:t>    while (not </a:t>
            </a:r>
            <a:r>
              <a:rPr lang="en-US" altLang="zh-CN" sz="2400" u="sng" dirty="0">
                <a:solidFill>
                  <a:srgbClr val="FF0000"/>
                </a:solidFill>
                <a:latin typeface="Arial" panose="020B0604020202020204" pitchFamily="34" charset="0"/>
                <a:ea typeface="幼圆" panose="02010509060101010101" pitchFamily="49" charset="-122"/>
                <a:cs typeface="Arial" panose="020B0604020202020204" pitchFamily="34" charset="0"/>
              </a:rPr>
              <a:t>OK(k)</a:t>
            </a:r>
            <a:r>
              <a:rPr lang="en-US" altLang="zh-CN" sz="2400" dirty="0">
                <a:solidFill>
                  <a:srgbClr val="0000FF"/>
                </a:solidFill>
                <a:latin typeface="Arial" panose="020B0604020202020204" pitchFamily="34" charset="0"/>
                <a:ea typeface="幼圆" panose="02010509060101010101" pitchFamily="49" charset="-122"/>
                <a:cs typeface="Arial" panose="020B0604020202020204" pitchFamily="34" charset="0"/>
              </a:rPr>
              <a:t> </a:t>
            </a:r>
            <a:r>
              <a:rPr lang="en-US" altLang="zh-CN" sz="2400" dirty="0">
                <a:latin typeface="Arial" panose="020B0604020202020204" pitchFamily="34" charset="0"/>
                <a:ea typeface="幼圆" panose="02010509060101010101" pitchFamily="49" charset="-122"/>
                <a:cs typeface="Arial" panose="020B0604020202020204" pitchFamily="34" charset="0"/>
              </a:rPr>
              <a:t>and C(k)≤m) do C(k) ← C(k) +1 repeat</a:t>
            </a:r>
            <a:endParaRPr lang="en-US" altLang="zh-CN" sz="2400" dirty="0">
              <a:latin typeface="Arial" panose="020B0604020202020204" pitchFamily="34" charset="0"/>
              <a:ea typeface="幼圆" panose="02010509060101010101" pitchFamily="49" charset="-122"/>
              <a:cs typeface="Arial" panose="020B0604020202020204" pitchFamily="34" charset="0"/>
            </a:endParaRPr>
          </a:p>
          <a:p>
            <a:pPr>
              <a:buFont typeface="Wingdings" panose="05000000000000000000" pitchFamily="2" charset="2"/>
              <a:buNone/>
              <a:defRPr/>
            </a:pPr>
            <a:r>
              <a:rPr lang="en-US" altLang="zh-CN" sz="2400" dirty="0">
                <a:latin typeface="Arial" panose="020B0604020202020204" pitchFamily="34" charset="0"/>
                <a:ea typeface="幼圆" panose="02010509060101010101" pitchFamily="49" charset="-122"/>
                <a:cs typeface="Arial" panose="020B0604020202020204" pitchFamily="34" charset="0"/>
              </a:rPr>
              <a:t>    if C(k) ≤ m then </a:t>
            </a:r>
            <a:endParaRPr lang="en-US" altLang="zh-CN" sz="2400" dirty="0">
              <a:latin typeface="Arial" panose="020B0604020202020204" pitchFamily="34" charset="0"/>
              <a:ea typeface="幼圆" panose="02010509060101010101" pitchFamily="49" charset="-122"/>
              <a:cs typeface="Arial" panose="020B0604020202020204" pitchFamily="34" charset="0"/>
            </a:endParaRPr>
          </a:p>
          <a:p>
            <a:pPr>
              <a:buFont typeface="Wingdings" panose="05000000000000000000" pitchFamily="2" charset="2"/>
              <a:buNone/>
              <a:defRPr/>
            </a:pPr>
            <a:r>
              <a:rPr lang="en-US" altLang="zh-CN" sz="2400" dirty="0">
                <a:latin typeface="Arial" panose="020B0604020202020204" pitchFamily="34" charset="0"/>
                <a:ea typeface="幼圆" panose="02010509060101010101" pitchFamily="49" charset="-122"/>
                <a:cs typeface="Arial" panose="020B0604020202020204" pitchFamily="34" charset="0"/>
              </a:rPr>
              <a:t>              if k=n then print(C); return </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true  </a:t>
            </a:r>
            <a:r>
              <a:rPr lang="en-US" altLang="zh-CN" sz="2400" dirty="0">
                <a:latin typeface="Arial" panose="020B0604020202020204" pitchFamily="34" charset="0"/>
                <a:ea typeface="幼圆" panose="02010509060101010101" pitchFamily="49" charset="-122"/>
                <a:cs typeface="Arial" panose="020B0604020202020204" pitchFamily="34" charset="0"/>
              </a:rPr>
              <a:t>//</a:t>
            </a:r>
            <a:r>
              <a:rPr lang="zh-CN" altLang="en-US" sz="2400" dirty="0">
                <a:latin typeface="Arial" panose="020B0604020202020204" pitchFamily="34" charset="0"/>
                <a:ea typeface="幼圆" panose="02010509060101010101" pitchFamily="49" charset="-122"/>
                <a:cs typeface="Arial" panose="020B0604020202020204" pitchFamily="34" charset="0"/>
              </a:rPr>
              <a:t>全部着色</a:t>
            </a:r>
            <a:r>
              <a:rPr lang="en-US" altLang="zh-CN" sz="2400" dirty="0">
                <a:latin typeface="Arial" panose="020B0604020202020204" pitchFamily="34" charset="0"/>
                <a:ea typeface="幼圆" panose="02010509060101010101" pitchFamily="49" charset="-122"/>
                <a:cs typeface="Arial" panose="020B0604020202020204" pitchFamily="34" charset="0"/>
              </a:rPr>
              <a:t>,</a:t>
            </a:r>
            <a:r>
              <a:rPr lang="zh-CN" altLang="en-US" sz="2400" dirty="0">
                <a:latin typeface="Arial" panose="020B0604020202020204" pitchFamily="34" charset="0"/>
                <a:ea typeface="幼圆" panose="02010509060101010101" pitchFamily="49" charset="-122"/>
                <a:cs typeface="Arial" panose="020B0604020202020204" pitchFamily="34" charset="0"/>
              </a:rPr>
              <a:t>打印</a:t>
            </a:r>
            <a:r>
              <a:rPr lang="en-US" altLang="zh-CN" sz="2400" dirty="0">
                <a:latin typeface="Arial" panose="020B0604020202020204" pitchFamily="34" charset="0"/>
                <a:ea typeface="幼圆" panose="02010509060101010101" pitchFamily="49" charset="-122"/>
                <a:cs typeface="Arial" panose="020B0604020202020204" pitchFamily="34" charset="0"/>
              </a:rPr>
              <a:t>         </a:t>
            </a:r>
            <a:endParaRPr lang="en-US" altLang="zh-CN" sz="2400" dirty="0">
              <a:latin typeface="Arial" panose="020B0604020202020204" pitchFamily="34" charset="0"/>
              <a:ea typeface="幼圆" panose="02010509060101010101" pitchFamily="49" charset="-122"/>
              <a:cs typeface="Arial" panose="020B0604020202020204" pitchFamily="34" charset="0"/>
            </a:endParaRPr>
          </a:p>
          <a:p>
            <a:pPr>
              <a:buFont typeface="Wingdings" panose="05000000000000000000" pitchFamily="2" charset="2"/>
              <a:buNone/>
              <a:defRPr/>
            </a:pPr>
            <a:r>
              <a:rPr lang="en-US" altLang="zh-CN" sz="2400" dirty="0">
                <a:latin typeface="Arial" panose="020B0604020202020204" pitchFamily="34" charset="0"/>
                <a:ea typeface="幼圆" panose="02010509060101010101" pitchFamily="49" charset="-122"/>
                <a:cs typeface="Arial" panose="020B0604020202020204" pitchFamily="34" charset="0"/>
              </a:rPr>
              <a:t>                         else k ← k+1; C(k) ← 0  //</a:t>
            </a:r>
            <a:r>
              <a:rPr lang="zh-CN" altLang="en-US" sz="2400" dirty="0">
                <a:latin typeface="Arial" panose="020B0604020202020204" pitchFamily="34" charset="0"/>
                <a:ea typeface="幼圆" panose="02010509060101010101" pitchFamily="49" charset="-122"/>
                <a:cs typeface="Arial" panose="020B0604020202020204" pitchFamily="34" charset="0"/>
              </a:rPr>
              <a:t>准备为下一个顶点着色</a:t>
            </a:r>
            <a:endParaRPr lang="en-US" altLang="zh-CN" sz="2400" dirty="0">
              <a:latin typeface="Arial" panose="020B0604020202020204" pitchFamily="34" charset="0"/>
              <a:ea typeface="幼圆" panose="02010509060101010101" pitchFamily="49" charset="-122"/>
              <a:cs typeface="Arial" panose="020B0604020202020204" pitchFamily="34" charset="0"/>
            </a:endParaRPr>
          </a:p>
          <a:p>
            <a:pPr>
              <a:buFont typeface="Wingdings" panose="05000000000000000000" pitchFamily="2" charset="2"/>
              <a:buNone/>
              <a:defRPr/>
            </a:pP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              </a:t>
            </a:r>
            <a:r>
              <a:rPr lang="en-US" altLang="zh-CN" sz="2400" dirty="0">
                <a:latin typeface="Arial" panose="020B0604020202020204" pitchFamily="34" charset="0"/>
                <a:ea typeface="幼圆" panose="02010509060101010101" pitchFamily="49" charset="-122"/>
                <a:cs typeface="Arial" panose="020B0604020202020204" pitchFamily="34" charset="0"/>
              </a:rPr>
              <a:t>endif</a:t>
            </a:r>
            <a:endParaRPr lang="en-US" altLang="zh-CN" sz="2400" dirty="0">
              <a:latin typeface="Arial" panose="020B0604020202020204" pitchFamily="34" charset="0"/>
              <a:ea typeface="幼圆" panose="02010509060101010101" pitchFamily="49" charset="-122"/>
              <a:cs typeface="Arial" panose="020B0604020202020204" pitchFamily="34" charset="0"/>
            </a:endParaRPr>
          </a:p>
          <a:p>
            <a:pPr>
              <a:buFont typeface="Wingdings" panose="05000000000000000000" pitchFamily="2" charset="2"/>
              <a:buNone/>
              <a:defRPr/>
            </a:pPr>
            <a:r>
              <a:rPr lang="en-US" altLang="zh-CN" sz="2400" dirty="0">
                <a:latin typeface="Arial" panose="020B0604020202020204" pitchFamily="34" charset="0"/>
                <a:ea typeface="幼圆" panose="02010509060101010101" pitchFamily="49" charset="-122"/>
                <a:cs typeface="Arial" panose="020B0604020202020204" pitchFamily="34" charset="0"/>
              </a:rPr>
              <a:t>         else k ← k-1 //</a:t>
            </a:r>
            <a:r>
              <a:rPr lang="zh-CN" altLang="en-US" sz="2400" dirty="0">
                <a:latin typeface="Arial" panose="020B0604020202020204" pitchFamily="34" charset="0"/>
                <a:ea typeface="幼圆" panose="02010509060101010101" pitchFamily="49" charset="-122"/>
                <a:cs typeface="Arial" panose="020B0604020202020204" pitchFamily="34" charset="0"/>
              </a:rPr>
              <a:t>顶点</a:t>
            </a:r>
            <a:r>
              <a:rPr lang="en-US" altLang="zh-CN" sz="2400" dirty="0">
                <a:latin typeface="Arial" panose="020B0604020202020204" pitchFamily="34" charset="0"/>
                <a:ea typeface="幼圆" panose="02010509060101010101" pitchFamily="49" charset="-122"/>
                <a:cs typeface="Arial" panose="020B0604020202020204" pitchFamily="34" charset="0"/>
              </a:rPr>
              <a:t>k</a:t>
            </a:r>
            <a:r>
              <a:rPr lang="zh-CN" altLang="en-US" sz="2400" dirty="0">
                <a:latin typeface="Arial" panose="020B0604020202020204" pitchFamily="34" charset="0"/>
                <a:ea typeface="幼圆" panose="02010509060101010101" pitchFamily="49" charset="-122"/>
                <a:cs typeface="Arial" panose="020B0604020202020204" pitchFamily="34" charset="0"/>
              </a:rPr>
              <a:t>无法着色，回溯</a:t>
            </a:r>
            <a:endParaRPr lang="en-US" altLang="zh-CN" sz="2400" dirty="0">
              <a:latin typeface="Arial" panose="020B0604020202020204" pitchFamily="34" charset="0"/>
              <a:ea typeface="幼圆" panose="02010509060101010101" pitchFamily="49" charset="-122"/>
              <a:cs typeface="Arial" panose="020B0604020202020204" pitchFamily="34" charset="0"/>
            </a:endParaRPr>
          </a:p>
          <a:p>
            <a:pPr>
              <a:buFont typeface="Wingdings" panose="05000000000000000000" pitchFamily="2" charset="2"/>
              <a:buNone/>
              <a:defRPr/>
            </a:pPr>
            <a:r>
              <a:rPr lang="en-US" altLang="zh-CN" sz="2400" dirty="0">
                <a:latin typeface="Arial" panose="020B0604020202020204" pitchFamily="34" charset="0"/>
                <a:ea typeface="幼圆" panose="02010509060101010101" pitchFamily="49" charset="-122"/>
                <a:cs typeface="Arial" panose="020B0604020202020204" pitchFamily="34" charset="0"/>
              </a:rPr>
              <a:t>    endif</a:t>
            </a:r>
            <a:r>
              <a:rPr lang="en-US" altLang="zh-CN" sz="2400" dirty="0">
                <a:solidFill>
                  <a:srgbClr val="0000FF"/>
                </a:solidFill>
                <a:latin typeface="Arial" panose="020B0604020202020204" pitchFamily="34" charset="0"/>
                <a:ea typeface="幼圆" panose="02010509060101010101" pitchFamily="49" charset="-122"/>
                <a:cs typeface="Arial" panose="020B0604020202020204" pitchFamily="34" charset="0"/>
              </a:rPr>
              <a:t> </a:t>
            </a:r>
            <a:endParaRPr lang="en-US" altLang="zh-CN" sz="2400" dirty="0">
              <a:solidFill>
                <a:srgbClr val="0000FF"/>
              </a:solidFill>
              <a:latin typeface="Arial" panose="020B0604020202020204" pitchFamily="34" charset="0"/>
              <a:ea typeface="幼圆" panose="02010509060101010101" pitchFamily="49" charset="-122"/>
              <a:cs typeface="Arial" panose="020B0604020202020204" pitchFamily="34" charset="0"/>
            </a:endParaRPr>
          </a:p>
          <a:p>
            <a:pPr>
              <a:defRPr/>
            </a:pPr>
            <a:r>
              <a:rPr lang="en-US" altLang="zh-CN" sz="2400" dirty="0">
                <a:latin typeface="Arial" panose="020B0604020202020204" pitchFamily="34" charset="0"/>
                <a:ea typeface="幼圆" panose="02010509060101010101" pitchFamily="49" charset="-122"/>
                <a:cs typeface="Arial" panose="020B0604020202020204" pitchFamily="34" charset="0"/>
              </a:rPr>
              <a:t>Repeat //k=0</a:t>
            </a:r>
            <a:r>
              <a:rPr lang="zh-CN" altLang="en-US" sz="2400" dirty="0">
                <a:latin typeface="Arial" panose="020B0604020202020204" pitchFamily="34" charset="0"/>
                <a:ea typeface="幼圆" panose="02010509060101010101" pitchFamily="49" charset="-122"/>
                <a:cs typeface="Arial" panose="020B0604020202020204" pitchFamily="34" charset="0"/>
              </a:rPr>
              <a:t>表示整颗树遍历完毕</a:t>
            </a:r>
            <a:endParaRPr lang="en-US" altLang="zh-CN" sz="2400" dirty="0">
              <a:latin typeface="Arial" panose="020B0604020202020204" pitchFamily="34" charset="0"/>
              <a:ea typeface="幼圆" panose="02010509060101010101" pitchFamily="49" charset="-122"/>
              <a:cs typeface="Arial" panose="020B0604020202020204" pitchFamily="34" charset="0"/>
            </a:endParaRPr>
          </a:p>
          <a:p>
            <a:pPr>
              <a:buFont typeface="Wingdings" panose="05000000000000000000" pitchFamily="2" charset="2"/>
              <a:buNone/>
              <a:defRPr/>
            </a:pPr>
            <a:r>
              <a:rPr lang="en-US" altLang="zh-CN" sz="2400" dirty="0">
                <a:latin typeface="Arial" panose="020B0604020202020204" pitchFamily="34" charset="0"/>
                <a:ea typeface="幼圆" panose="02010509060101010101" pitchFamily="49" charset="-122"/>
                <a:cs typeface="Arial" panose="020B0604020202020204" pitchFamily="34" charset="0"/>
              </a:rPr>
              <a:t>return </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false</a:t>
            </a:r>
            <a:endPar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endParaRPr>
          </a:p>
          <a:p>
            <a:pPr>
              <a:buFont typeface="Wingdings" panose="05000000000000000000" pitchFamily="2" charset="2"/>
              <a:buNone/>
              <a:defRPr/>
            </a:pPr>
            <a:r>
              <a:rPr lang="en-US" altLang="zh-CN" sz="2400" dirty="0">
                <a:latin typeface="Arial" panose="020B0604020202020204" pitchFamily="34" charset="0"/>
                <a:ea typeface="幼圆" panose="02010509060101010101" pitchFamily="49" charset="-122"/>
                <a:cs typeface="Arial" panose="020B0604020202020204" pitchFamily="34" charset="0"/>
              </a:rPr>
              <a:t>END MCOLORING</a:t>
            </a:r>
            <a:endParaRPr lang="zh-CN" altLang="en-US" sz="2400" dirty="0">
              <a:latin typeface="Arial" panose="020B0604020202020204" pitchFamily="34" charset="0"/>
              <a:ea typeface="幼圆" panose="02010509060101010101" pitchFamily="49" charset="-122"/>
              <a:cs typeface="Arial" panose="020B0604020202020204" pitchFamily="34" charset="0"/>
            </a:endParaRPr>
          </a:p>
        </p:txBody>
      </p:sp>
      <p:sp>
        <p:nvSpPr>
          <p:cNvPr id="9" name="Rectangle 6"/>
          <p:cNvSpPr>
            <a:spLocks noChangeArrowheads="1"/>
          </p:cNvSpPr>
          <p:nvPr/>
        </p:nvSpPr>
        <p:spPr bwMode="auto">
          <a:xfrm>
            <a:off x="1991544" y="3573016"/>
            <a:ext cx="4320480" cy="1080120"/>
          </a:xfrm>
          <a:prstGeom prst="rect">
            <a:avLst/>
          </a:prstGeom>
          <a:noFill/>
          <a:ln w="1905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a:xfrm>
            <a:off x="767408" y="227965"/>
            <a:ext cx="8229600" cy="1371600"/>
          </a:xfrm>
        </p:spPr>
        <p:txBody>
          <a:bodyPr/>
          <a:lstStyle/>
          <a:p>
            <a:r>
              <a:rPr lang="zh-CN" altLang="en-US" dirty="0" smtClean="0"/>
              <a:t>算法</a:t>
            </a:r>
            <a:r>
              <a:rPr lang="en-US" altLang="zh-CN" dirty="0" smtClean="0"/>
              <a:t>7.8 </a:t>
            </a:r>
            <a:r>
              <a:rPr lang="zh-CN" altLang="en-US" dirty="0"/>
              <a:t>判断顶点</a:t>
            </a:r>
            <a:r>
              <a:rPr lang="en-US" altLang="zh-CN" dirty="0"/>
              <a:t>k</a:t>
            </a:r>
            <a:r>
              <a:rPr lang="zh-CN" altLang="en-US" dirty="0"/>
              <a:t>的着色是否合法</a:t>
            </a:r>
            <a:endParaRPr lang="zh-CN" altLang="en-US" dirty="0"/>
          </a:p>
        </p:txBody>
      </p:sp>
      <p:sp>
        <p:nvSpPr>
          <p:cNvPr id="4" name="Text Box 4"/>
          <p:cNvSpPr txBox="1">
            <a:spLocks noChangeArrowheads="1"/>
          </p:cNvSpPr>
          <p:nvPr/>
        </p:nvSpPr>
        <p:spPr bwMode="auto">
          <a:xfrm>
            <a:off x="883295" y="1484784"/>
            <a:ext cx="7997825" cy="448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nSpc>
                <a:spcPct val="90000"/>
              </a:lnSpc>
              <a:spcBef>
                <a:spcPct val="20000"/>
              </a:spcBef>
              <a:buClr>
                <a:schemeClr val="bg2"/>
              </a:buClr>
              <a:buSzPct val="75000"/>
              <a:defRPr/>
            </a:pPr>
            <a:r>
              <a:rPr lang="en-US" altLang="zh-CN" sz="2400" dirty="0">
                <a:latin typeface="Arial" panose="020B0604020202020204" pitchFamily="34" charset="0"/>
                <a:ea typeface="幼圆" panose="02010509060101010101" pitchFamily="49" charset="-122"/>
                <a:cs typeface="Arial" panose="020B0604020202020204" pitchFamily="34" charset="0"/>
              </a:rPr>
              <a:t>procedure  OK( k )</a:t>
            </a:r>
            <a:endParaRPr lang="en-US" altLang="zh-CN" sz="2400" dirty="0">
              <a:latin typeface="Arial" panose="020B0604020202020204" pitchFamily="34" charset="0"/>
              <a:ea typeface="幼圆" panose="02010509060101010101" pitchFamily="49" charset="-122"/>
              <a:cs typeface="Arial" panose="020B0604020202020204" pitchFamily="34" charset="0"/>
            </a:endParaRPr>
          </a:p>
          <a:p>
            <a:pPr marL="342900" indent="-342900">
              <a:lnSpc>
                <a:spcPct val="90000"/>
              </a:lnSpc>
              <a:spcBef>
                <a:spcPct val="20000"/>
              </a:spcBef>
              <a:buClr>
                <a:schemeClr val="bg2"/>
              </a:buClr>
              <a:buSzPct val="75000"/>
              <a:defRPr/>
            </a:pPr>
            <a:r>
              <a:rPr lang="en-US" altLang="zh-CN" sz="2400" dirty="0">
                <a:latin typeface="Arial" panose="020B0604020202020204" pitchFamily="34" charset="0"/>
                <a:ea typeface="幼圆" panose="02010509060101010101" pitchFamily="49" charset="-122"/>
                <a:cs typeface="Arial" panose="020B0604020202020204" pitchFamily="34" charset="0"/>
              </a:rPr>
              <a:t>    </a:t>
            </a:r>
            <a:r>
              <a:rPr lang="en-US" altLang="zh-CN" sz="2400" dirty="0" err="1">
                <a:latin typeface="Arial" panose="020B0604020202020204" pitchFamily="34" charset="0"/>
                <a:ea typeface="幼圆" panose="02010509060101010101" pitchFamily="49" charset="-122"/>
                <a:cs typeface="Arial" panose="020B0604020202020204" pitchFamily="34" charset="0"/>
              </a:rPr>
              <a:t>int</a:t>
            </a:r>
            <a:r>
              <a:rPr lang="en-US" altLang="zh-CN" sz="2400" dirty="0">
                <a:latin typeface="Arial" panose="020B0604020202020204" pitchFamily="34" charset="0"/>
                <a:ea typeface="幼圆" panose="02010509060101010101" pitchFamily="49" charset="-122"/>
                <a:cs typeface="Arial" panose="020B0604020202020204" pitchFamily="34" charset="0"/>
              </a:rPr>
              <a:t>  </a:t>
            </a:r>
            <a:r>
              <a:rPr lang="en-US" altLang="zh-CN" sz="2400" dirty="0" err="1">
                <a:latin typeface="Arial" panose="020B0604020202020204" pitchFamily="34" charset="0"/>
                <a:ea typeface="幼圆" panose="02010509060101010101" pitchFamily="49" charset="-122"/>
                <a:cs typeface="Arial" panose="020B0604020202020204" pitchFamily="34" charset="0"/>
              </a:rPr>
              <a:t>i</a:t>
            </a:r>
            <a:r>
              <a:rPr lang="en-US" altLang="zh-CN" sz="2400" dirty="0">
                <a:latin typeface="Arial" panose="020B0604020202020204" pitchFamily="34" charset="0"/>
                <a:ea typeface="幼圆" panose="02010509060101010101" pitchFamily="49" charset="-122"/>
                <a:cs typeface="Arial" panose="020B0604020202020204" pitchFamily="34" charset="0"/>
              </a:rPr>
              <a:t> , k</a:t>
            </a:r>
            <a:endParaRPr lang="en-US" altLang="zh-CN" sz="2400" dirty="0">
              <a:latin typeface="Arial" panose="020B0604020202020204" pitchFamily="34" charset="0"/>
              <a:ea typeface="幼圆" panose="02010509060101010101" pitchFamily="49" charset="-122"/>
              <a:cs typeface="Arial" panose="020B0604020202020204" pitchFamily="34" charset="0"/>
            </a:endParaRPr>
          </a:p>
          <a:p>
            <a:pPr marL="342900" indent="-342900">
              <a:lnSpc>
                <a:spcPct val="90000"/>
              </a:lnSpc>
              <a:spcBef>
                <a:spcPct val="20000"/>
              </a:spcBef>
              <a:buClr>
                <a:schemeClr val="bg2"/>
              </a:buClr>
              <a:buSzPct val="75000"/>
              <a:defRPr/>
            </a:pPr>
            <a:r>
              <a:rPr lang="en-US" altLang="zh-CN" sz="2400" dirty="0">
                <a:latin typeface="Arial" panose="020B0604020202020204" pitchFamily="34" charset="0"/>
                <a:ea typeface="幼圆" panose="02010509060101010101" pitchFamily="49" charset="-122"/>
                <a:cs typeface="Arial" panose="020B0604020202020204" pitchFamily="34" charset="0"/>
              </a:rPr>
              <a:t>    </a:t>
            </a:r>
            <a:r>
              <a:rPr lang="en-US" altLang="zh-CN" sz="2400" dirty="0" err="1">
                <a:latin typeface="Arial" panose="020B0604020202020204" pitchFamily="34" charset="0"/>
                <a:ea typeface="幼圆" panose="02010509060101010101" pitchFamily="49" charset="-122"/>
                <a:cs typeface="Arial" panose="020B0604020202020204" pitchFamily="34" charset="0"/>
              </a:rPr>
              <a:t>i</a:t>
            </a:r>
            <a:r>
              <a:rPr lang="en-US" altLang="zh-CN" sz="2400" dirty="0">
                <a:latin typeface="Arial" panose="020B0604020202020204" pitchFamily="34" charset="0"/>
                <a:ea typeface="幼圆" panose="02010509060101010101" pitchFamily="49" charset="-122"/>
                <a:cs typeface="Arial" panose="020B0604020202020204" pitchFamily="34" charset="0"/>
              </a:rPr>
              <a:t> ← </a:t>
            </a:r>
            <a:r>
              <a:rPr lang="en-US" altLang="zh-CN" sz="2400" dirty="0">
                <a:latin typeface="Arial" panose="020B0604020202020204" pitchFamily="34" charset="0"/>
                <a:ea typeface="幼圆" panose="02010509060101010101" pitchFamily="49" charset="-122"/>
                <a:cs typeface="Arial" panose="020B0604020202020204" pitchFamily="34" charset="0"/>
                <a:sym typeface="Wingdings" panose="05000000000000000000" pitchFamily="2" charset="2"/>
              </a:rPr>
              <a:t>1</a:t>
            </a:r>
            <a:endParaRPr lang="en-US" altLang="zh-CN" sz="2400" dirty="0">
              <a:latin typeface="Arial" panose="020B0604020202020204" pitchFamily="34" charset="0"/>
              <a:ea typeface="幼圆" panose="02010509060101010101" pitchFamily="49" charset="-122"/>
              <a:cs typeface="Arial" panose="020B0604020202020204" pitchFamily="34" charset="0"/>
              <a:sym typeface="Wingdings" panose="05000000000000000000" pitchFamily="2" charset="2"/>
            </a:endParaRPr>
          </a:p>
          <a:p>
            <a:pPr marL="342900" indent="-342900">
              <a:lnSpc>
                <a:spcPct val="90000"/>
              </a:lnSpc>
              <a:spcBef>
                <a:spcPct val="20000"/>
              </a:spcBef>
              <a:buClr>
                <a:schemeClr val="bg2"/>
              </a:buClr>
              <a:buSzPct val="75000"/>
              <a:defRPr/>
            </a:pPr>
            <a:r>
              <a:rPr lang="en-US" altLang="zh-CN" sz="2400" dirty="0">
                <a:latin typeface="Arial" panose="020B0604020202020204" pitchFamily="34" charset="0"/>
                <a:ea typeface="幼圆" panose="02010509060101010101" pitchFamily="49" charset="-122"/>
                <a:cs typeface="Arial" panose="020B0604020202020204" pitchFamily="34" charset="0"/>
                <a:sym typeface="Wingdings" panose="05000000000000000000" pitchFamily="2" charset="2"/>
              </a:rPr>
              <a:t>   while (</a:t>
            </a:r>
            <a:r>
              <a:rPr lang="en-US" altLang="zh-CN" sz="2400" dirty="0" err="1">
                <a:latin typeface="Arial" panose="020B0604020202020204" pitchFamily="34" charset="0"/>
                <a:ea typeface="幼圆" panose="02010509060101010101" pitchFamily="49" charset="-122"/>
                <a:cs typeface="Arial" panose="020B0604020202020204" pitchFamily="34" charset="0"/>
                <a:sym typeface="Wingdings" panose="05000000000000000000" pitchFamily="2" charset="2"/>
              </a:rPr>
              <a:t>i</a:t>
            </a:r>
            <a:r>
              <a:rPr lang="en-US" altLang="zh-CN" sz="2400" dirty="0">
                <a:latin typeface="Arial" panose="020B0604020202020204" pitchFamily="34" charset="0"/>
                <a:ea typeface="幼圆" panose="02010509060101010101" pitchFamily="49" charset="-122"/>
                <a:cs typeface="Arial" panose="020B0604020202020204" pitchFamily="34" charset="0"/>
                <a:sym typeface="Wingdings" panose="05000000000000000000" pitchFamily="2" charset="2"/>
              </a:rPr>
              <a:t>&lt;k)  do</a:t>
            </a:r>
            <a:endParaRPr lang="en-US" altLang="zh-CN" sz="2400" dirty="0">
              <a:latin typeface="Arial" panose="020B0604020202020204" pitchFamily="34" charset="0"/>
              <a:ea typeface="幼圆" panose="02010509060101010101" pitchFamily="49" charset="-122"/>
              <a:cs typeface="Arial" panose="020B0604020202020204" pitchFamily="34" charset="0"/>
              <a:sym typeface="Wingdings" panose="05000000000000000000" pitchFamily="2" charset="2"/>
            </a:endParaRPr>
          </a:p>
          <a:p>
            <a:pPr marL="342900" indent="-342900">
              <a:lnSpc>
                <a:spcPct val="90000"/>
              </a:lnSpc>
              <a:spcBef>
                <a:spcPct val="20000"/>
              </a:spcBef>
              <a:buClr>
                <a:schemeClr val="bg2"/>
              </a:buClr>
              <a:buSzPct val="75000"/>
              <a:defRPr/>
            </a:pPr>
            <a:r>
              <a:rPr lang="en-US" altLang="zh-CN" sz="2400" dirty="0">
                <a:latin typeface="Arial" panose="020B0604020202020204" pitchFamily="34" charset="0"/>
                <a:ea typeface="幼圆" panose="02010509060101010101" pitchFamily="49" charset="-122"/>
                <a:cs typeface="Arial" panose="020B0604020202020204" pitchFamily="34" charset="0"/>
                <a:sym typeface="Wingdings" panose="05000000000000000000" pitchFamily="2" charset="2"/>
              </a:rPr>
              <a:t>        if (</a:t>
            </a:r>
            <a:r>
              <a:rPr lang="en-US" altLang="zh-CN" sz="2400" dirty="0" err="1">
                <a:latin typeface="Arial" panose="020B0604020202020204" pitchFamily="34" charset="0"/>
                <a:ea typeface="幼圆" panose="02010509060101010101" pitchFamily="49" charset="-122"/>
                <a:cs typeface="Arial" panose="020B0604020202020204" pitchFamily="34" charset="0"/>
                <a:sym typeface="Wingdings" panose="05000000000000000000" pitchFamily="2" charset="2"/>
              </a:rPr>
              <a:t>i</a:t>
            </a:r>
            <a:r>
              <a:rPr lang="zh-CN" altLang="en-US" sz="2400" dirty="0">
                <a:latin typeface="Arial" panose="020B0604020202020204" pitchFamily="34" charset="0"/>
                <a:ea typeface="幼圆" panose="02010509060101010101" pitchFamily="49" charset="-122"/>
                <a:cs typeface="Arial" panose="020B0604020202020204" pitchFamily="34" charset="0"/>
                <a:sym typeface="Wingdings" panose="05000000000000000000" pitchFamily="2" charset="2"/>
              </a:rPr>
              <a:t>和</a:t>
            </a:r>
            <a:r>
              <a:rPr lang="en-US" altLang="zh-CN" sz="2400" dirty="0">
                <a:latin typeface="Arial" panose="020B0604020202020204" pitchFamily="34" charset="0"/>
                <a:ea typeface="幼圆" panose="02010509060101010101" pitchFamily="49" charset="-122"/>
                <a:cs typeface="Arial" panose="020B0604020202020204" pitchFamily="34" charset="0"/>
                <a:sym typeface="Wingdings" panose="05000000000000000000" pitchFamily="2" charset="2"/>
              </a:rPr>
              <a:t>k</a:t>
            </a:r>
            <a:r>
              <a:rPr lang="zh-CN" altLang="en-US" sz="2400" dirty="0">
                <a:latin typeface="Arial" panose="020B0604020202020204" pitchFamily="34" charset="0"/>
                <a:ea typeface="幼圆" panose="02010509060101010101" pitchFamily="49" charset="-122"/>
                <a:cs typeface="Arial" panose="020B0604020202020204" pitchFamily="34" charset="0"/>
                <a:sym typeface="Wingdings" panose="05000000000000000000" pitchFamily="2" charset="2"/>
              </a:rPr>
              <a:t>之间有边存在 </a:t>
            </a:r>
            <a:r>
              <a:rPr lang="en-US" altLang="zh-CN" sz="2400" dirty="0">
                <a:latin typeface="Arial" panose="020B0604020202020204" pitchFamily="34" charset="0"/>
                <a:ea typeface="幼圆" panose="02010509060101010101" pitchFamily="49" charset="-122"/>
                <a:cs typeface="Arial" panose="020B0604020202020204" pitchFamily="34" charset="0"/>
                <a:sym typeface="Wingdings" panose="05000000000000000000" pitchFamily="2" charset="2"/>
              </a:rPr>
              <a:t>and C(</a:t>
            </a:r>
            <a:r>
              <a:rPr lang="en-US" altLang="zh-CN" sz="2400" dirty="0" err="1">
                <a:latin typeface="Arial" panose="020B0604020202020204" pitchFamily="34" charset="0"/>
                <a:ea typeface="幼圆" panose="02010509060101010101" pitchFamily="49" charset="-122"/>
                <a:cs typeface="Arial" panose="020B0604020202020204" pitchFamily="34" charset="0"/>
                <a:sym typeface="Wingdings" panose="05000000000000000000" pitchFamily="2" charset="2"/>
              </a:rPr>
              <a:t>i</a:t>
            </a:r>
            <a:r>
              <a:rPr lang="en-US" altLang="zh-CN" sz="2400" dirty="0">
                <a:latin typeface="Arial" panose="020B0604020202020204" pitchFamily="34" charset="0"/>
                <a:ea typeface="幼圆" panose="02010509060101010101" pitchFamily="49" charset="-122"/>
                <a:cs typeface="Arial" panose="020B0604020202020204" pitchFamily="34" charset="0"/>
                <a:sym typeface="Wingdings" panose="05000000000000000000" pitchFamily="2" charset="2"/>
              </a:rPr>
              <a:t>)=C(k))</a:t>
            </a:r>
            <a:endParaRPr lang="en-US" altLang="zh-CN" sz="2400" dirty="0">
              <a:latin typeface="Arial" panose="020B0604020202020204" pitchFamily="34" charset="0"/>
              <a:ea typeface="幼圆" panose="02010509060101010101" pitchFamily="49" charset="-122"/>
              <a:cs typeface="Arial" panose="020B0604020202020204" pitchFamily="34" charset="0"/>
              <a:sym typeface="Wingdings" panose="05000000000000000000" pitchFamily="2" charset="2"/>
            </a:endParaRPr>
          </a:p>
          <a:p>
            <a:pPr marL="342900" indent="-342900">
              <a:lnSpc>
                <a:spcPct val="90000"/>
              </a:lnSpc>
              <a:spcBef>
                <a:spcPct val="20000"/>
              </a:spcBef>
              <a:buClr>
                <a:schemeClr val="bg2"/>
              </a:buClr>
              <a:buSzPct val="75000"/>
              <a:defRPr/>
            </a:pPr>
            <a:r>
              <a:rPr lang="en-US" altLang="zh-CN" sz="2400" dirty="0">
                <a:latin typeface="Arial" panose="020B0604020202020204" pitchFamily="34" charset="0"/>
                <a:ea typeface="幼圆" panose="02010509060101010101" pitchFamily="49" charset="-122"/>
                <a:cs typeface="Arial" panose="020B0604020202020204" pitchFamily="34" charset="0"/>
                <a:sym typeface="Wingdings" panose="05000000000000000000" pitchFamily="2" charset="2"/>
              </a:rPr>
              <a:t>              then  return </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sym typeface="Wingdings" panose="05000000000000000000" pitchFamily="2" charset="2"/>
              </a:rPr>
              <a:t>false</a:t>
            </a:r>
            <a:endPar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sym typeface="Wingdings" panose="05000000000000000000" pitchFamily="2" charset="2"/>
            </a:endParaRPr>
          </a:p>
          <a:p>
            <a:pPr marL="342900" indent="-342900">
              <a:lnSpc>
                <a:spcPct val="90000"/>
              </a:lnSpc>
              <a:spcBef>
                <a:spcPct val="20000"/>
              </a:spcBef>
              <a:buClr>
                <a:schemeClr val="bg2"/>
              </a:buClr>
              <a:buSzPct val="75000"/>
              <a:defRPr/>
            </a:pPr>
            <a:r>
              <a:rPr lang="en-US" altLang="zh-CN" sz="2400" dirty="0">
                <a:latin typeface="Arial" panose="020B0604020202020204" pitchFamily="34" charset="0"/>
                <a:ea typeface="幼圆" panose="02010509060101010101" pitchFamily="49" charset="-122"/>
                <a:cs typeface="Arial" panose="020B0604020202020204" pitchFamily="34" charset="0"/>
                <a:sym typeface="Wingdings" panose="05000000000000000000" pitchFamily="2" charset="2"/>
              </a:rPr>
              <a:t>        endif</a:t>
            </a:r>
            <a:endParaRPr lang="en-US" altLang="zh-CN" sz="2400" dirty="0">
              <a:latin typeface="Arial" panose="020B0604020202020204" pitchFamily="34" charset="0"/>
              <a:ea typeface="幼圆" panose="02010509060101010101" pitchFamily="49" charset="-122"/>
              <a:cs typeface="Arial" panose="020B0604020202020204" pitchFamily="34" charset="0"/>
              <a:sym typeface="Wingdings" panose="05000000000000000000" pitchFamily="2" charset="2"/>
            </a:endParaRPr>
          </a:p>
          <a:p>
            <a:pPr marL="342900" indent="-342900">
              <a:lnSpc>
                <a:spcPct val="90000"/>
              </a:lnSpc>
              <a:spcBef>
                <a:spcPct val="20000"/>
              </a:spcBef>
              <a:buClr>
                <a:schemeClr val="bg2"/>
              </a:buClr>
              <a:buSzPct val="75000"/>
              <a:defRPr/>
            </a:pPr>
            <a:r>
              <a:rPr lang="en-US" altLang="zh-CN" sz="2400" dirty="0">
                <a:latin typeface="Arial" panose="020B0604020202020204" pitchFamily="34" charset="0"/>
                <a:ea typeface="幼圆" panose="02010509060101010101" pitchFamily="49" charset="-122"/>
                <a:cs typeface="Arial" panose="020B0604020202020204" pitchFamily="34" charset="0"/>
                <a:sym typeface="Wingdings" panose="05000000000000000000" pitchFamily="2" charset="2"/>
              </a:rPr>
              <a:t>        </a:t>
            </a:r>
            <a:r>
              <a:rPr lang="en-US" altLang="zh-CN" sz="2400" dirty="0" err="1">
                <a:latin typeface="Arial" panose="020B0604020202020204" pitchFamily="34" charset="0"/>
                <a:ea typeface="幼圆" panose="02010509060101010101" pitchFamily="49" charset="-122"/>
                <a:cs typeface="Arial" panose="020B0604020202020204" pitchFamily="34" charset="0"/>
                <a:sym typeface="Wingdings" panose="05000000000000000000" pitchFamily="2" charset="2"/>
              </a:rPr>
              <a:t>i</a:t>
            </a:r>
            <a:r>
              <a:rPr lang="en-US" altLang="zh-CN" sz="2400" dirty="0">
                <a:latin typeface="Arial" panose="020B0604020202020204" pitchFamily="34" charset="0"/>
                <a:ea typeface="幼圆" panose="02010509060101010101" pitchFamily="49" charset="-122"/>
                <a:cs typeface="Arial" panose="020B0604020202020204" pitchFamily="34" charset="0"/>
                <a:sym typeface="Wingdings" panose="05000000000000000000" pitchFamily="2" charset="2"/>
              </a:rPr>
              <a:t> ← i+1</a:t>
            </a:r>
            <a:endParaRPr lang="en-US" altLang="zh-CN" sz="2400" dirty="0">
              <a:latin typeface="Arial" panose="020B0604020202020204" pitchFamily="34" charset="0"/>
              <a:ea typeface="幼圆" panose="02010509060101010101" pitchFamily="49" charset="-122"/>
              <a:cs typeface="Arial" panose="020B0604020202020204" pitchFamily="34" charset="0"/>
              <a:sym typeface="Wingdings" panose="05000000000000000000" pitchFamily="2" charset="2"/>
            </a:endParaRPr>
          </a:p>
          <a:p>
            <a:pPr marL="342900" indent="-342900">
              <a:lnSpc>
                <a:spcPct val="90000"/>
              </a:lnSpc>
              <a:spcBef>
                <a:spcPct val="20000"/>
              </a:spcBef>
              <a:buClr>
                <a:schemeClr val="bg2"/>
              </a:buClr>
              <a:buSzPct val="75000"/>
              <a:defRPr/>
            </a:pPr>
            <a:r>
              <a:rPr lang="en-US" altLang="zh-CN" sz="2400" dirty="0">
                <a:latin typeface="Arial" panose="020B0604020202020204" pitchFamily="34" charset="0"/>
                <a:ea typeface="幼圆" panose="02010509060101010101" pitchFamily="49" charset="-122"/>
                <a:cs typeface="Arial" panose="020B0604020202020204" pitchFamily="34" charset="0"/>
                <a:sym typeface="Wingdings" panose="05000000000000000000" pitchFamily="2" charset="2"/>
              </a:rPr>
              <a:t>    repeat   </a:t>
            </a:r>
            <a:endParaRPr lang="en-US" altLang="zh-CN" sz="2400" dirty="0">
              <a:latin typeface="Arial" panose="020B0604020202020204" pitchFamily="34" charset="0"/>
              <a:ea typeface="幼圆" panose="02010509060101010101" pitchFamily="49" charset="-122"/>
              <a:cs typeface="Arial" panose="020B0604020202020204" pitchFamily="34" charset="0"/>
              <a:sym typeface="Wingdings" panose="05000000000000000000" pitchFamily="2" charset="2"/>
            </a:endParaRPr>
          </a:p>
          <a:p>
            <a:pPr marL="342900" indent="-342900">
              <a:lnSpc>
                <a:spcPct val="90000"/>
              </a:lnSpc>
              <a:spcBef>
                <a:spcPct val="20000"/>
              </a:spcBef>
              <a:buClr>
                <a:schemeClr val="bg2"/>
              </a:buClr>
              <a:buSzPct val="75000"/>
              <a:defRPr/>
            </a:pPr>
            <a:r>
              <a:rPr lang="en-US" altLang="zh-CN" sz="2400" dirty="0">
                <a:latin typeface="Arial" panose="020B0604020202020204" pitchFamily="34" charset="0"/>
                <a:ea typeface="幼圆" panose="02010509060101010101" pitchFamily="49" charset="-122"/>
                <a:cs typeface="Arial" panose="020B0604020202020204" pitchFamily="34" charset="0"/>
                <a:sym typeface="Wingdings" panose="05000000000000000000" pitchFamily="2" charset="2"/>
              </a:rPr>
              <a:t>    return </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sym typeface="Wingdings" panose="05000000000000000000" pitchFamily="2" charset="2"/>
              </a:rPr>
              <a:t>true</a:t>
            </a:r>
            <a:endPar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sym typeface="Wingdings" panose="05000000000000000000" pitchFamily="2" charset="2"/>
            </a:endParaRPr>
          </a:p>
          <a:p>
            <a:pPr marL="342900" indent="-342900">
              <a:lnSpc>
                <a:spcPct val="90000"/>
              </a:lnSpc>
              <a:spcBef>
                <a:spcPct val="20000"/>
              </a:spcBef>
              <a:buClr>
                <a:schemeClr val="bg2"/>
              </a:buClr>
              <a:buSzPct val="75000"/>
              <a:defRPr/>
            </a:pPr>
            <a:r>
              <a:rPr lang="en-US" altLang="zh-CN" sz="2400" dirty="0">
                <a:latin typeface="Arial" panose="020B0604020202020204" pitchFamily="34" charset="0"/>
                <a:ea typeface="幼圆" panose="02010509060101010101" pitchFamily="49" charset="-122"/>
                <a:cs typeface="Arial" panose="020B0604020202020204" pitchFamily="34" charset="0"/>
                <a:sym typeface="Wingdings" panose="05000000000000000000" pitchFamily="2" charset="2"/>
              </a:rPr>
              <a:t>end  OK</a:t>
            </a:r>
            <a:endParaRPr lang="en-US" altLang="zh-CN" sz="2400" dirty="0">
              <a:latin typeface="Arial" panose="020B0604020202020204" pitchFamily="34" charset="0"/>
              <a:ea typeface="幼圆" panose="02010509060101010101" pitchFamily="49" charset="-122"/>
              <a:cs typeface="Arial" panose="020B0604020202020204" pitchFamily="34" charset="0"/>
              <a:sym typeface="Wingdings" panose="05000000000000000000" pitchFamily="2" charset="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5400" y="40009"/>
            <a:ext cx="10515600" cy="1325563"/>
          </a:xfrm>
        </p:spPr>
        <p:txBody>
          <a:bodyPr/>
          <a:lstStyle/>
          <a:p>
            <a:r>
              <a:rPr lang="zh-CN" altLang="en-US" dirty="0"/>
              <a:t>实例分析</a:t>
            </a:r>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fld>
            <a:endParaRPr lang="en-US" altLang="zh-CN"/>
          </a:p>
        </p:txBody>
      </p:sp>
      <p:grpSp>
        <p:nvGrpSpPr>
          <p:cNvPr id="5" name="组合 84"/>
          <p:cNvGrpSpPr/>
          <p:nvPr/>
        </p:nvGrpSpPr>
        <p:grpSpPr bwMode="auto">
          <a:xfrm>
            <a:off x="6485322" y="1738188"/>
            <a:ext cx="3762133" cy="4295178"/>
            <a:chOff x="2452127" y="861998"/>
            <a:chExt cx="4452897" cy="5134004"/>
          </a:xfrm>
        </p:grpSpPr>
        <p:sp>
          <p:nvSpPr>
            <p:cNvPr id="14" name="Text Box 40"/>
            <p:cNvSpPr txBox="1">
              <a:spLocks noChangeArrowheads="1"/>
            </p:cNvSpPr>
            <p:nvPr/>
          </p:nvSpPr>
          <p:spPr bwMode="auto">
            <a:xfrm>
              <a:off x="3969533" y="1063335"/>
              <a:ext cx="1076321" cy="480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dirty="0">
                  <a:cs typeface="Arial" panose="020B0604020202020204" pitchFamily="34" charset="0"/>
                </a:rPr>
                <a:t>A=1</a:t>
              </a:r>
              <a:endParaRPr kumimoji="1" lang="en-US" altLang="zh-CN" sz="2000" dirty="0">
                <a:cs typeface="Arial" panose="020B0604020202020204" pitchFamily="34" charset="0"/>
              </a:endParaRPr>
            </a:p>
          </p:txBody>
        </p:sp>
        <p:sp>
          <p:nvSpPr>
            <p:cNvPr id="17" name="Text Box 40"/>
            <p:cNvSpPr txBox="1">
              <a:spLocks noChangeArrowheads="1"/>
            </p:cNvSpPr>
            <p:nvPr/>
          </p:nvSpPr>
          <p:spPr bwMode="auto">
            <a:xfrm>
              <a:off x="4071934" y="1928802"/>
              <a:ext cx="1262051" cy="480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dirty="0">
                  <a:cs typeface="Arial" panose="020B0604020202020204" pitchFamily="34" charset="0"/>
                </a:rPr>
                <a:t>B=2</a:t>
              </a:r>
              <a:endParaRPr kumimoji="1" lang="en-US" altLang="zh-CN" sz="2000" dirty="0">
                <a:cs typeface="Arial" panose="020B0604020202020204" pitchFamily="34" charset="0"/>
              </a:endParaRPr>
            </a:p>
          </p:txBody>
        </p:sp>
        <p:sp>
          <p:nvSpPr>
            <p:cNvPr id="18" name="Text Box 40"/>
            <p:cNvSpPr txBox="1">
              <a:spLocks noChangeArrowheads="1"/>
            </p:cNvSpPr>
            <p:nvPr/>
          </p:nvSpPr>
          <p:spPr bwMode="auto">
            <a:xfrm>
              <a:off x="2749742" y="1772673"/>
              <a:ext cx="1211215" cy="480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dirty="0">
                  <a:cs typeface="Arial" panose="020B0604020202020204" pitchFamily="34" charset="0"/>
                </a:rPr>
                <a:t>B=1</a:t>
              </a:r>
              <a:endParaRPr kumimoji="1" lang="en-US" altLang="zh-CN" sz="2000" dirty="0">
                <a:cs typeface="Arial" panose="020B0604020202020204" pitchFamily="34" charset="0"/>
              </a:endParaRPr>
            </a:p>
          </p:txBody>
        </p:sp>
        <p:sp>
          <p:nvSpPr>
            <p:cNvPr id="21" name="Text Box 40"/>
            <p:cNvSpPr txBox="1">
              <a:spLocks noChangeArrowheads="1"/>
            </p:cNvSpPr>
            <p:nvPr/>
          </p:nvSpPr>
          <p:spPr bwMode="auto">
            <a:xfrm>
              <a:off x="2526305" y="2960550"/>
              <a:ext cx="3243268" cy="480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dirty="0">
                  <a:cs typeface="Arial" panose="020B0604020202020204" pitchFamily="34" charset="0"/>
                </a:rPr>
                <a:t>C=1      C=2     C=3</a:t>
              </a:r>
              <a:endParaRPr kumimoji="1" lang="en-US" altLang="zh-CN" sz="2000" dirty="0">
                <a:cs typeface="Arial" panose="020B0604020202020204" pitchFamily="34" charset="0"/>
              </a:endParaRPr>
            </a:p>
          </p:txBody>
        </p:sp>
        <p:sp>
          <p:nvSpPr>
            <p:cNvPr id="27" name="Text Box 40"/>
            <p:cNvSpPr txBox="1">
              <a:spLocks noChangeArrowheads="1"/>
            </p:cNvSpPr>
            <p:nvPr/>
          </p:nvSpPr>
          <p:spPr bwMode="auto">
            <a:xfrm>
              <a:off x="3691610" y="4032434"/>
              <a:ext cx="3157224" cy="480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dirty="0">
                  <a:cs typeface="Arial" panose="020B0604020202020204" pitchFamily="34" charset="0"/>
                </a:rPr>
                <a:t>D=1      D=2     D=3</a:t>
              </a:r>
              <a:endParaRPr kumimoji="1" lang="en-US" altLang="zh-CN" sz="2000" dirty="0">
                <a:cs typeface="Arial" panose="020B0604020202020204" pitchFamily="34" charset="0"/>
              </a:endParaRPr>
            </a:p>
          </p:txBody>
        </p:sp>
        <p:sp>
          <p:nvSpPr>
            <p:cNvPr id="35" name="Text Box 40"/>
            <p:cNvSpPr txBox="1">
              <a:spLocks noChangeArrowheads="1"/>
            </p:cNvSpPr>
            <p:nvPr/>
          </p:nvSpPr>
          <p:spPr bwMode="auto">
            <a:xfrm>
              <a:off x="2452127" y="5050713"/>
              <a:ext cx="3638548" cy="480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dirty="0">
                  <a:cs typeface="Arial" panose="020B0604020202020204" pitchFamily="34" charset="0"/>
                </a:rPr>
                <a:t>E=1      E=2     E=3</a:t>
              </a:r>
              <a:endParaRPr kumimoji="1" lang="en-US" altLang="zh-CN" sz="2000" dirty="0">
                <a:cs typeface="Arial" panose="020B0604020202020204" pitchFamily="34" charset="0"/>
              </a:endParaRPr>
            </a:p>
          </p:txBody>
        </p:sp>
        <p:sp>
          <p:nvSpPr>
            <p:cNvPr id="38" name="Text Box 40"/>
            <p:cNvSpPr txBox="1">
              <a:spLocks noChangeArrowheads="1"/>
            </p:cNvSpPr>
            <p:nvPr/>
          </p:nvSpPr>
          <p:spPr bwMode="auto">
            <a:xfrm>
              <a:off x="6064155" y="5047185"/>
              <a:ext cx="840869" cy="480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dirty="0">
                  <a:cs typeface="Arial" panose="020B0604020202020204" pitchFamily="34" charset="0"/>
                </a:rPr>
                <a:t>E=1</a:t>
              </a:r>
              <a:endParaRPr kumimoji="1" lang="en-US" altLang="zh-CN" sz="2000" dirty="0">
                <a:cs typeface="Arial" panose="020B0604020202020204" pitchFamily="34" charset="0"/>
              </a:endParaRPr>
            </a:p>
          </p:txBody>
        </p:sp>
        <p:sp>
          <p:nvSpPr>
            <p:cNvPr id="6" name="Oval 3"/>
            <p:cNvSpPr>
              <a:spLocks noChangeArrowheads="1"/>
            </p:cNvSpPr>
            <p:nvPr/>
          </p:nvSpPr>
          <p:spPr bwMode="auto">
            <a:xfrm>
              <a:off x="4914900" y="861998"/>
              <a:ext cx="533400" cy="495300"/>
            </a:xfrm>
            <a:prstGeom prst="ellipse">
              <a:avLst/>
            </a:prstGeom>
            <a:solidFill>
              <a:schemeClr val="bg1"/>
            </a:solidFill>
            <a:ln w="19050">
              <a:solidFill>
                <a:schemeClr val="tx1"/>
              </a:solidFill>
              <a:miter lim="800000"/>
            </a:ln>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1</a:t>
              </a:r>
              <a:endParaRPr kumimoji="1" lang="en-US" altLang="zh-CN" sz="2000">
                <a:latin typeface="Arial" panose="020B0604020202020204" pitchFamily="34" charset="0"/>
                <a:cs typeface="Arial" panose="020B0604020202020204" pitchFamily="34" charset="0"/>
              </a:endParaRPr>
            </a:p>
          </p:txBody>
        </p:sp>
        <p:sp>
          <p:nvSpPr>
            <p:cNvPr id="7" name="Oval 4"/>
            <p:cNvSpPr>
              <a:spLocks noChangeArrowheads="1"/>
            </p:cNvSpPr>
            <p:nvPr/>
          </p:nvSpPr>
          <p:spPr bwMode="auto">
            <a:xfrm>
              <a:off x="3714744" y="1571612"/>
              <a:ext cx="533400" cy="495300"/>
            </a:xfrm>
            <a:prstGeom prst="ellipse">
              <a:avLst/>
            </a:prstGeom>
            <a:solidFill>
              <a:schemeClr val="bg1"/>
            </a:solidFill>
            <a:ln w="19050">
              <a:solidFill>
                <a:schemeClr val="tx1"/>
              </a:solidFill>
              <a:miter lim="800000"/>
            </a:ln>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2</a:t>
              </a:r>
              <a:endParaRPr kumimoji="1" lang="en-US" altLang="zh-CN" sz="2000">
                <a:latin typeface="Arial" panose="020B0604020202020204" pitchFamily="34" charset="0"/>
                <a:cs typeface="Arial" panose="020B0604020202020204" pitchFamily="34" charset="0"/>
              </a:endParaRPr>
            </a:p>
          </p:txBody>
        </p:sp>
        <p:sp>
          <p:nvSpPr>
            <p:cNvPr id="8" name="Oval 17"/>
            <p:cNvSpPr>
              <a:spLocks noChangeArrowheads="1"/>
            </p:cNvSpPr>
            <p:nvPr/>
          </p:nvSpPr>
          <p:spPr bwMode="auto">
            <a:xfrm>
              <a:off x="3681410" y="2285992"/>
              <a:ext cx="533400" cy="495300"/>
            </a:xfrm>
            <a:prstGeom prst="ellipse">
              <a:avLst/>
            </a:prstGeom>
            <a:solidFill>
              <a:schemeClr val="bg1"/>
            </a:solidFill>
            <a:ln w="19050">
              <a:solidFill>
                <a:schemeClr val="tx1"/>
              </a:solidFill>
              <a:miter lim="800000"/>
            </a:ln>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4</a:t>
              </a:r>
              <a:endParaRPr kumimoji="1" lang="en-US" altLang="zh-CN" sz="2000">
                <a:latin typeface="Arial" panose="020B0604020202020204" pitchFamily="34" charset="0"/>
                <a:cs typeface="Arial" panose="020B0604020202020204" pitchFamily="34" charset="0"/>
              </a:endParaRPr>
            </a:p>
          </p:txBody>
        </p:sp>
        <p:sp>
          <p:nvSpPr>
            <p:cNvPr id="9" name="Line 19"/>
            <p:cNvSpPr>
              <a:spLocks noChangeShapeType="1"/>
            </p:cNvSpPr>
            <p:nvPr/>
          </p:nvSpPr>
          <p:spPr bwMode="auto">
            <a:xfrm flipH="1">
              <a:off x="4214810" y="1257301"/>
              <a:ext cx="762000" cy="432000"/>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0" name="Line 23"/>
            <p:cNvSpPr>
              <a:spLocks noChangeShapeType="1"/>
            </p:cNvSpPr>
            <p:nvPr/>
          </p:nvSpPr>
          <p:spPr bwMode="auto">
            <a:xfrm flipH="1">
              <a:off x="2838436" y="2786058"/>
              <a:ext cx="1085850" cy="933450"/>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1" name="Line 24"/>
            <p:cNvSpPr>
              <a:spLocks noChangeShapeType="1"/>
            </p:cNvSpPr>
            <p:nvPr/>
          </p:nvSpPr>
          <p:spPr bwMode="auto">
            <a:xfrm>
              <a:off x="3960958" y="2776528"/>
              <a:ext cx="25248" cy="773325"/>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2" name="Line 26"/>
            <p:cNvSpPr>
              <a:spLocks noChangeShapeType="1"/>
            </p:cNvSpPr>
            <p:nvPr/>
          </p:nvSpPr>
          <p:spPr bwMode="auto">
            <a:xfrm>
              <a:off x="3986205" y="2776527"/>
              <a:ext cx="1042981" cy="962032"/>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3" name="Line 30"/>
            <p:cNvSpPr>
              <a:spLocks noChangeShapeType="1"/>
            </p:cNvSpPr>
            <p:nvPr/>
          </p:nvSpPr>
          <p:spPr bwMode="auto">
            <a:xfrm>
              <a:off x="3960957" y="2055258"/>
              <a:ext cx="0" cy="216000"/>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5" name="Oval 4"/>
            <p:cNvSpPr>
              <a:spLocks noChangeArrowheads="1"/>
            </p:cNvSpPr>
            <p:nvPr/>
          </p:nvSpPr>
          <p:spPr bwMode="auto">
            <a:xfrm>
              <a:off x="2500298" y="2281226"/>
              <a:ext cx="533400" cy="495300"/>
            </a:xfrm>
            <a:prstGeom prst="ellipse">
              <a:avLst/>
            </a:prstGeom>
            <a:solidFill>
              <a:schemeClr val="accent1">
                <a:lumMod val="60000"/>
                <a:lumOff val="40000"/>
              </a:schemeClr>
            </a:solidFill>
            <a:ln w="19050">
              <a:solidFill>
                <a:schemeClr val="tx1"/>
              </a:solidFill>
              <a:miter lim="800000"/>
            </a:ln>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3</a:t>
              </a:r>
              <a:endParaRPr kumimoji="1" lang="en-US" altLang="zh-CN" sz="2000">
                <a:latin typeface="Arial" panose="020B0604020202020204" pitchFamily="34" charset="0"/>
                <a:cs typeface="Arial" panose="020B0604020202020204" pitchFamily="34" charset="0"/>
              </a:endParaRPr>
            </a:p>
          </p:txBody>
        </p:sp>
        <p:sp>
          <p:nvSpPr>
            <p:cNvPr id="16" name="Line 19"/>
            <p:cNvSpPr>
              <a:spLocks noChangeShapeType="1"/>
            </p:cNvSpPr>
            <p:nvPr/>
          </p:nvSpPr>
          <p:spPr bwMode="auto">
            <a:xfrm flipH="1">
              <a:off x="3000364" y="1966915"/>
              <a:ext cx="762000" cy="432000"/>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9" name="Oval 8"/>
            <p:cNvSpPr>
              <a:spLocks noChangeArrowheads="1"/>
            </p:cNvSpPr>
            <p:nvPr/>
          </p:nvSpPr>
          <p:spPr bwMode="auto">
            <a:xfrm>
              <a:off x="2571736" y="3429000"/>
              <a:ext cx="533400" cy="495300"/>
            </a:xfrm>
            <a:prstGeom prst="ellipse">
              <a:avLst/>
            </a:prstGeom>
            <a:solidFill>
              <a:schemeClr val="accent1">
                <a:lumMod val="60000"/>
                <a:lumOff val="40000"/>
              </a:schemeClr>
            </a:solidFill>
            <a:ln w="19050">
              <a:solidFill>
                <a:schemeClr val="tx1"/>
              </a:solidFill>
              <a:miter lim="800000"/>
            </a:ln>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5</a:t>
              </a:r>
              <a:endParaRPr kumimoji="1" lang="en-US" altLang="zh-CN" sz="2000">
                <a:latin typeface="Arial" panose="020B0604020202020204" pitchFamily="34" charset="0"/>
                <a:cs typeface="Arial" panose="020B0604020202020204" pitchFamily="34" charset="0"/>
              </a:endParaRPr>
            </a:p>
          </p:txBody>
        </p:sp>
        <p:sp>
          <p:nvSpPr>
            <p:cNvPr id="20" name="Oval 9"/>
            <p:cNvSpPr>
              <a:spLocks noChangeArrowheads="1"/>
            </p:cNvSpPr>
            <p:nvPr/>
          </p:nvSpPr>
          <p:spPr bwMode="auto">
            <a:xfrm>
              <a:off x="3733786" y="3429000"/>
              <a:ext cx="533400" cy="495300"/>
            </a:xfrm>
            <a:prstGeom prst="ellipse">
              <a:avLst/>
            </a:prstGeom>
            <a:solidFill>
              <a:schemeClr val="accent1">
                <a:lumMod val="60000"/>
                <a:lumOff val="40000"/>
              </a:schemeClr>
            </a:solidFill>
            <a:ln w="19050">
              <a:solidFill>
                <a:schemeClr val="tx1"/>
              </a:solidFill>
              <a:miter lim="800000"/>
            </a:ln>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6</a:t>
              </a:r>
              <a:endParaRPr kumimoji="1" lang="en-US" altLang="zh-CN" sz="2000">
                <a:latin typeface="Arial" panose="020B0604020202020204" pitchFamily="34" charset="0"/>
                <a:cs typeface="Arial" panose="020B0604020202020204" pitchFamily="34" charset="0"/>
              </a:endParaRPr>
            </a:p>
          </p:txBody>
        </p:sp>
        <p:sp>
          <p:nvSpPr>
            <p:cNvPr id="22" name="Line 23"/>
            <p:cNvSpPr>
              <a:spLocks noChangeShapeType="1"/>
            </p:cNvSpPr>
            <p:nvPr/>
          </p:nvSpPr>
          <p:spPr bwMode="auto">
            <a:xfrm flipH="1">
              <a:off x="3910006" y="3857628"/>
              <a:ext cx="1085850" cy="933450"/>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23" name="Line 24"/>
            <p:cNvSpPr>
              <a:spLocks noChangeShapeType="1"/>
            </p:cNvSpPr>
            <p:nvPr/>
          </p:nvSpPr>
          <p:spPr bwMode="auto">
            <a:xfrm>
              <a:off x="5072056" y="3895728"/>
              <a:ext cx="0" cy="914400"/>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24" name="Line 26"/>
            <p:cNvSpPr>
              <a:spLocks noChangeShapeType="1"/>
            </p:cNvSpPr>
            <p:nvPr/>
          </p:nvSpPr>
          <p:spPr bwMode="auto">
            <a:xfrm>
              <a:off x="5148256" y="3857628"/>
              <a:ext cx="952500" cy="952500"/>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25" name="Oval 9"/>
            <p:cNvSpPr>
              <a:spLocks noChangeArrowheads="1"/>
            </p:cNvSpPr>
            <p:nvPr/>
          </p:nvSpPr>
          <p:spPr bwMode="auto">
            <a:xfrm>
              <a:off x="4805356" y="4500570"/>
              <a:ext cx="533400" cy="495300"/>
            </a:xfrm>
            <a:prstGeom prst="ellipse">
              <a:avLst/>
            </a:prstGeom>
            <a:solidFill>
              <a:schemeClr val="accent1">
                <a:lumMod val="60000"/>
                <a:lumOff val="40000"/>
              </a:schemeClr>
            </a:solidFill>
            <a:ln w="19050">
              <a:solidFill>
                <a:schemeClr val="tx1"/>
              </a:solidFill>
              <a:miter lim="800000"/>
            </a:ln>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12</a:t>
              </a:r>
              <a:endParaRPr kumimoji="1" lang="en-US" altLang="zh-CN" sz="2000">
                <a:latin typeface="Arial" panose="020B0604020202020204" pitchFamily="34" charset="0"/>
                <a:cs typeface="Arial" panose="020B0604020202020204" pitchFamily="34" charset="0"/>
              </a:endParaRPr>
            </a:p>
          </p:txBody>
        </p:sp>
        <p:sp>
          <p:nvSpPr>
            <p:cNvPr id="26" name="Oval 10"/>
            <p:cNvSpPr>
              <a:spLocks noChangeArrowheads="1"/>
            </p:cNvSpPr>
            <p:nvPr/>
          </p:nvSpPr>
          <p:spPr bwMode="auto">
            <a:xfrm>
              <a:off x="5872156" y="4500570"/>
              <a:ext cx="533400" cy="495300"/>
            </a:xfrm>
            <a:prstGeom prst="ellipse">
              <a:avLst/>
            </a:prstGeom>
            <a:solidFill>
              <a:schemeClr val="bg1"/>
            </a:solidFill>
            <a:ln w="19050">
              <a:solidFill>
                <a:schemeClr val="tx1"/>
              </a:solidFill>
              <a:miter lim="800000"/>
            </a:ln>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13</a:t>
              </a:r>
              <a:endParaRPr kumimoji="1" lang="en-US" altLang="zh-CN" sz="2000">
                <a:latin typeface="Arial" panose="020B0604020202020204" pitchFamily="34" charset="0"/>
                <a:cs typeface="Arial" panose="020B0604020202020204" pitchFamily="34" charset="0"/>
              </a:endParaRPr>
            </a:p>
          </p:txBody>
        </p:sp>
        <p:sp>
          <p:nvSpPr>
            <p:cNvPr id="28" name="Oval 10"/>
            <p:cNvSpPr>
              <a:spLocks noChangeArrowheads="1"/>
            </p:cNvSpPr>
            <p:nvPr/>
          </p:nvSpPr>
          <p:spPr bwMode="auto">
            <a:xfrm>
              <a:off x="4800586" y="3429000"/>
              <a:ext cx="533400" cy="495300"/>
            </a:xfrm>
            <a:prstGeom prst="ellipse">
              <a:avLst/>
            </a:prstGeom>
            <a:solidFill>
              <a:schemeClr val="bg1"/>
            </a:solidFill>
            <a:ln w="19050">
              <a:solidFill>
                <a:schemeClr val="tx1"/>
              </a:solidFill>
              <a:miter lim="800000"/>
            </a:ln>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7</a:t>
              </a:r>
              <a:endParaRPr kumimoji="1" lang="en-US" altLang="zh-CN" sz="2000">
                <a:latin typeface="Arial" panose="020B0604020202020204" pitchFamily="34" charset="0"/>
                <a:cs typeface="Arial" panose="020B0604020202020204" pitchFamily="34" charset="0"/>
              </a:endParaRPr>
            </a:p>
          </p:txBody>
        </p:sp>
        <p:sp>
          <p:nvSpPr>
            <p:cNvPr id="29" name="Line 23"/>
            <p:cNvSpPr>
              <a:spLocks noChangeShapeType="1"/>
            </p:cNvSpPr>
            <p:nvPr/>
          </p:nvSpPr>
          <p:spPr bwMode="auto">
            <a:xfrm flipH="1">
              <a:off x="2749741" y="4981426"/>
              <a:ext cx="1114452" cy="795507"/>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30" name="Line 24"/>
            <p:cNvSpPr>
              <a:spLocks noChangeShapeType="1"/>
            </p:cNvSpPr>
            <p:nvPr/>
          </p:nvSpPr>
          <p:spPr bwMode="auto">
            <a:xfrm>
              <a:off x="3910006" y="4895860"/>
              <a:ext cx="0" cy="914400"/>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31" name="Line 26"/>
            <p:cNvSpPr>
              <a:spLocks noChangeShapeType="1"/>
            </p:cNvSpPr>
            <p:nvPr/>
          </p:nvSpPr>
          <p:spPr bwMode="auto">
            <a:xfrm>
              <a:off x="3960957" y="4963279"/>
              <a:ext cx="977749" cy="846981"/>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32" name="Oval 8"/>
            <p:cNvSpPr>
              <a:spLocks noChangeArrowheads="1"/>
            </p:cNvSpPr>
            <p:nvPr/>
          </p:nvSpPr>
          <p:spPr bwMode="auto">
            <a:xfrm>
              <a:off x="2481256" y="5500702"/>
              <a:ext cx="533400" cy="495300"/>
            </a:xfrm>
            <a:prstGeom prst="ellipse">
              <a:avLst/>
            </a:prstGeom>
            <a:solidFill>
              <a:schemeClr val="accent1">
                <a:lumMod val="60000"/>
                <a:lumOff val="40000"/>
              </a:schemeClr>
            </a:solidFill>
            <a:ln w="19050">
              <a:solidFill>
                <a:schemeClr val="tx1"/>
              </a:solidFill>
              <a:miter lim="800000"/>
            </a:ln>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9</a:t>
              </a:r>
              <a:endParaRPr kumimoji="1" lang="en-US" altLang="zh-CN" sz="2000">
                <a:latin typeface="Arial" panose="020B0604020202020204" pitchFamily="34" charset="0"/>
                <a:cs typeface="Arial" panose="020B0604020202020204" pitchFamily="34" charset="0"/>
              </a:endParaRPr>
            </a:p>
          </p:txBody>
        </p:sp>
        <p:sp>
          <p:nvSpPr>
            <p:cNvPr id="33" name="Oval 9"/>
            <p:cNvSpPr>
              <a:spLocks noChangeArrowheads="1"/>
            </p:cNvSpPr>
            <p:nvPr/>
          </p:nvSpPr>
          <p:spPr bwMode="auto">
            <a:xfrm>
              <a:off x="3643306" y="5500702"/>
              <a:ext cx="533400" cy="495300"/>
            </a:xfrm>
            <a:prstGeom prst="ellipse">
              <a:avLst/>
            </a:prstGeom>
            <a:solidFill>
              <a:schemeClr val="accent1">
                <a:lumMod val="60000"/>
                <a:lumOff val="40000"/>
              </a:schemeClr>
            </a:solidFill>
            <a:ln w="19050">
              <a:solidFill>
                <a:schemeClr val="tx1"/>
              </a:solidFill>
              <a:miter lim="800000"/>
            </a:ln>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10</a:t>
              </a:r>
              <a:endParaRPr kumimoji="1" lang="en-US" altLang="zh-CN" sz="2000">
                <a:latin typeface="Arial" panose="020B0604020202020204" pitchFamily="34" charset="0"/>
                <a:cs typeface="Arial" panose="020B0604020202020204" pitchFamily="34" charset="0"/>
              </a:endParaRPr>
            </a:p>
          </p:txBody>
        </p:sp>
        <p:sp>
          <p:nvSpPr>
            <p:cNvPr id="34" name="Oval 10"/>
            <p:cNvSpPr>
              <a:spLocks noChangeArrowheads="1"/>
            </p:cNvSpPr>
            <p:nvPr/>
          </p:nvSpPr>
          <p:spPr bwMode="auto">
            <a:xfrm>
              <a:off x="4710106" y="5500702"/>
              <a:ext cx="533400" cy="495300"/>
            </a:xfrm>
            <a:prstGeom prst="ellipse">
              <a:avLst/>
            </a:prstGeom>
            <a:solidFill>
              <a:schemeClr val="accent1">
                <a:lumMod val="60000"/>
                <a:lumOff val="40000"/>
              </a:schemeClr>
            </a:solidFill>
            <a:ln w="19050">
              <a:solidFill>
                <a:schemeClr val="tx1"/>
              </a:solidFill>
              <a:miter lim="800000"/>
            </a:ln>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11</a:t>
              </a:r>
              <a:endParaRPr kumimoji="1" lang="en-US" altLang="zh-CN" sz="2000">
                <a:latin typeface="Arial" panose="020B0604020202020204" pitchFamily="34" charset="0"/>
                <a:cs typeface="Arial" panose="020B0604020202020204" pitchFamily="34" charset="0"/>
              </a:endParaRPr>
            </a:p>
          </p:txBody>
        </p:sp>
        <p:sp>
          <p:nvSpPr>
            <p:cNvPr id="36" name="Oval 8"/>
            <p:cNvSpPr>
              <a:spLocks noChangeArrowheads="1"/>
            </p:cNvSpPr>
            <p:nvPr/>
          </p:nvSpPr>
          <p:spPr bwMode="auto">
            <a:xfrm>
              <a:off x="3643312" y="4500569"/>
              <a:ext cx="533403" cy="495303"/>
            </a:xfrm>
            <a:prstGeom prst="ellipse">
              <a:avLst/>
            </a:prstGeom>
            <a:solidFill>
              <a:schemeClr val="bg1"/>
            </a:solidFill>
            <a:ln w="19050">
              <a:solidFill>
                <a:schemeClr val="tx1"/>
              </a:solidFill>
              <a:miter lim="800000"/>
            </a:ln>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8</a:t>
              </a:r>
              <a:endParaRPr kumimoji="1" lang="en-US" altLang="zh-CN" sz="2000">
                <a:latin typeface="Arial" panose="020B0604020202020204" pitchFamily="34" charset="0"/>
                <a:cs typeface="Arial" panose="020B0604020202020204" pitchFamily="34" charset="0"/>
              </a:endParaRPr>
            </a:p>
          </p:txBody>
        </p:sp>
        <p:sp>
          <p:nvSpPr>
            <p:cNvPr id="37" name="Oval 4"/>
            <p:cNvSpPr>
              <a:spLocks noChangeArrowheads="1"/>
            </p:cNvSpPr>
            <p:nvPr/>
          </p:nvSpPr>
          <p:spPr bwMode="auto">
            <a:xfrm>
              <a:off x="5805496" y="5500699"/>
              <a:ext cx="533403" cy="495303"/>
            </a:xfrm>
            <a:prstGeom prst="ellipse">
              <a:avLst/>
            </a:prstGeom>
            <a:solidFill>
              <a:schemeClr val="bg1"/>
            </a:solidFill>
            <a:ln w="19050">
              <a:solidFill>
                <a:schemeClr val="tx1"/>
              </a:solidFill>
              <a:miter lim="800000"/>
            </a:ln>
          </p:spPr>
          <p:txBody>
            <a:bodyPr wrap="none" lIns="90000" tIns="46800" rIns="90000" bIns="46800" anchor="ctr"/>
            <a:lstStyle/>
            <a:p>
              <a:pPr algn="ctr">
                <a:defRPr/>
              </a:pPr>
              <a:r>
                <a:rPr kumimoji="1" lang="en-US" altLang="zh-CN" sz="2000" dirty="0">
                  <a:solidFill>
                    <a:srgbClr val="FF0000"/>
                  </a:solidFill>
                  <a:latin typeface="Arial" panose="020B0604020202020204" pitchFamily="34" charset="0"/>
                  <a:cs typeface="Arial" panose="020B0604020202020204" pitchFamily="34" charset="0"/>
                </a:rPr>
                <a:t>14</a:t>
              </a:r>
              <a:endParaRPr kumimoji="1" lang="en-US" altLang="zh-CN" sz="2000" dirty="0">
                <a:solidFill>
                  <a:srgbClr val="FF0000"/>
                </a:solidFill>
                <a:latin typeface="Arial" panose="020B0604020202020204" pitchFamily="34" charset="0"/>
                <a:cs typeface="Arial" panose="020B0604020202020204" pitchFamily="34" charset="0"/>
              </a:endParaRPr>
            </a:p>
          </p:txBody>
        </p:sp>
        <p:sp>
          <p:nvSpPr>
            <p:cNvPr id="39" name="Line 23"/>
            <p:cNvSpPr>
              <a:spLocks noChangeShapeType="1"/>
            </p:cNvSpPr>
            <p:nvPr/>
          </p:nvSpPr>
          <p:spPr bwMode="auto">
            <a:xfrm>
              <a:off x="6105300" y="4999397"/>
              <a:ext cx="4994" cy="497775"/>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grpSp>
      <p:grpSp>
        <p:nvGrpSpPr>
          <p:cNvPr id="40" name="组合 85"/>
          <p:cNvGrpSpPr/>
          <p:nvPr/>
        </p:nvGrpSpPr>
        <p:grpSpPr bwMode="auto">
          <a:xfrm>
            <a:off x="1447172" y="2319915"/>
            <a:ext cx="1291266" cy="1540801"/>
            <a:chOff x="1071538" y="2357430"/>
            <a:chExt cx="1676408" cy="2138374"/>
          </a:xfrm>
          <a:solidFill>
            <a:schemeClr val="bg1"/>
          </a:solidFill>
        </p:grpSpPr>
        <p:sp>
          <p:nvSpPr>
            <p:cNvPr id="41" name="Oval 13"/>
            <p:cNvSpPr>
              <a:spLocks noChangeArrowheads="1"/>
            </p:cNvSpPr>
            <p:nvPr/>
          </p:nvSpPr>
          <p:spPr bwMode="auto">
            <a:xfrm>
              <a:off x="1643042" y="2357430"/>
              <a:ext cx="533400" cy="495300"/>
            </a:xfrm>
            <a:prstGeom prst="ellipse">
              <a:avLst/>
            </a:prstGeom>
            <a:grpFill/>
            <a:ln w="19050">
              <a:solidFill>
                <a:schemeClr val="accent1">
                  <a:lumMod val="75000"/>
                </a:schemeClr>
              </a:solidFill>
              <a:miter lim="800000"/>
            </a:ln>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A</a:t>
              </a:r>
              <a:endParaRPr kumimoji="1" lang="en-US" altLang="zh-CN" sz="2000">
                <a:latin typeface="Arial" panose="020B0604020202020204" pitchFamily="34" charset="0"/>
                <a:cs typeface="Arial" panose="020B0604020202020204" pitchFamily="34" charset="0"/>
              </a:endParaRPr>
            </a:p>
          </p:txBody>
        </p:sp>
        <p:sp>
          <p:nvSpPr>
            <p:cNvPr id="42" name="Oval 13"/>
            <p:cNvSpPr>
              <a:spLocks noChangeArrowheads="1"/>
            </p:cNvSpPr>
            <p:nvPr/>
          </p:nvSpPr>
          <p:spPr bwMode="auto">
            <a:xfrm>
              <a:off x="2214546" y="4000504"/>
              <a:ext cx="533400" cy="495300"/>
            </a:xfrm>
            <a:prstGeom prst="ellipse">
              <a:avLst/>
            </a:prstGeom>
            <a:grpFill/>
            <a:ln w="19050">
              <a:solidFill>
                <a:schemeClr val="accent1">
                  <a:lumMod val="75000"/>
                </a:schemeClr>
              </a:solidFill>
              <a:miter lim="800000"/>
            </a:ln>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E</a:t>
              </a:r>
              <a:endParaRPr kumimoji="1" lang="en-US" altLang="zh-CN" sz="2000">
                <a:latin typeface="Arial" panose="020B0604020202020204" pitchFamily="34" charset="0"/>
                <a:cs typeface="Arial" panose="020B0604020202020204" pitchFamily="34" charset="0"/>
              </a:endParaRPr>
            </a:p>
          </p:txBody>
        </p:sp>
        <p:sp>
          <p:nvSpPr>
            <p:cNvPr id="43" name="Oval 13"/>
            <p:cNvSpPr>
              <a:spLocks noChangeArrowheads="1"/>
            </p:cNvSpPr>
            <p:nvPr/>
          </p:nvSpPr>
          <p:spPr bwMode="auto">
            <a:xfrm>
              <a:off x="1071538" y="4000504"/>
              <a:ext cx="533400" cy="495300"/>
            </a:xfrm>
            <a:prstGeom prst="ellipse">
              <a:avLst/>
            </a:prstGeom>
            <a:grpFill/>
            <a:ln w="19050">
              <a:solidFill>
                <a:schemeClr val="accent1">
                  <a:lumMod val="75000"/>
                </a:schemeClr>
              </a:solidFill>
              <a:miter lim="800000"/>
            </a:ln>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D</a:t>
              </a:r>
              <a:endParaRPr kumimoji="1" lang="en-US" altLang="zh-CN" sz="2000">
                <a:latin typeface="Arial" panose="020B0604020202020204" pitchFamily="34" charset="0"/>
                <a:cs typeface="Arial" panose="020B0604020202020204" pitchFamily="34" charset="0"/>
              </a:endParaRPr>
            </a:p>
          </p:txBody>
        </p:sp>
        <p:sp>
          <p:nvSpPr>
            <p:cNvPr id="44" name="Oval 13"/>
            <p:cNvSpPr>
              <a:spLocks noChangeArrowheads="1"/>
            </p:cNvSpPr>
            <p:nvPr/>
          </p:nvSpPr>
          <p:spPr bwMode="auto">
            <a:xfrm>
              <a:off x="2214546" y="3071810"/>
              <a:ext cx="533400" cy="495300"/>
            </a:xfrm>
            <a:prstGeom prst="ellipse">
              <a:avLst/>
            </a:prstGeom>
            <a:grpFill/>
            <a:ln w="19050">
              <a:solidFill>
                <a:schemeClr val="accent1">
                  <a:lumMod val="75000"/>
                </a:schemeClr>
              </a:solidFill>
              <a:miter lim="800000"/>
            </a:ln>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C</a:t>
              </a:r>
              <a:endParaRPr kumimoji="1" lang="en-US" altLang="zh-CN" sz="2000">
                <a:latin typeface="Arial" panose="020B0604020202020204" pitchFamily="34" charset="0"/>
                <a:cs typeface="Arial" panose="020B0604020202020204" pitchFamily="34" charset="0"/>
              </a:endParaRPr>
            </a:p>
          </p:txBody>
        </p:sp>
        <p:sp>
          <p:nvSpPr>
            <p:cNvPr id="45" name="Oval 13"/>
            <p:cNvSpPr>
              <a:spLocks noChangeArrowheads="1"/>
            </p:cNvSpPr>
            <p:nvPr/>
          </p:nvSpPr>
          <p:spPr bwMode="auto">
            <a:xfrm>
              <a:off x="1071538" y="3071810"/>
              <a:ext cx="533400" cy="495300"/>
            </a:xfrm>
            <a:prstGeom prst="ellipse">
              <a:avLst/>
            </a:prstGeom>
            <a:grpFill/>
            <a:ln w="19050">
              <a:solidFill>
                <a:schemeClr val="accent1">
                  <a:lumMod val="75000"/>
                </a:schemeClr>
              </a:solidFill>
              <a:miter lim="800000"/>
            </a:ln>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B</a:t>
              </a:r>
              <a:endParaRPr kumimoji="1" lang="en-US" altLang="zh-CN" sz="2000">
                <a:latin typeface="Arial" panose="020B0604020202020204" pitchFamily="34" charset="0"/>
                <a:cs typeface="Arial" panose="020B0604020202020204" pitchFamily="34" charset="0"/>
              </a:endParaRPr>
            </a:p>
          </p:txBody>
        </p:sp>
        <p:cxnSp>
          <p:nvCxnSpPr>
            <p:cNvPr id="46" name="直接连接符 91"/>
            <p:cNvCxnSpPr>
              <a:cxnSpLocks noChangeShapeType="1"/>
              <a:stCxn id="41" idx="3"/>
              <a:endCxn id="45" idx="7"/>
            </p:cNvCxnSpPr>
            <p:nvPr/>
          </p:nvCxnSpPr>
          <p:spPr bwMode="auto">
            <a:xfrm rot="5400000">
              <a:off x="1441915" y="2865103"/>
              <a:ext cx="364150" cy="194334"/>
            </a:xfrm>
            <a:prstGeom prst="line">
              <a:avLst/>
            </a:prstGeom>
            <a:grpFill/>
            <a:ln w="19050" algn="ctr">
              <a:solidFill>
                <a:schemeClr val="accent1">
                  <a:lumMod val="75000"/>
                </a:schemeClr>
              </a:solidFill>
              <a:round/>
            </a:ln>
          </p:spPr>
        </p:cxnSp>
        <p:cxnSp>
          <p:nvCxnSpPr>
            <p:cNvPr id="47" name="直接连接符 92"/>
            <p:cNvCxnSpPr>
              <a:cxnSpLocks noChangeShapeType="1"/>
              <a:stCxn id="41" idx="5"/>
              <a:endCxn id="44" idx="1"/>
            </p:cNvCxnSpPr>
            <p:nvPr/>
          </p:nvCxnSpPr>
          <p:spPr bwMode="auto">
            <a:xfrm rot="16200000" flipH="1">
              <a:off x="2013419" y="2865103"/>
              <a:ext cx="364150" cy="194334"/>
            </a:xfrm>
            <a:prstGeom prst="line">
              <a:avLst/>
            </a:prstGeom>
            <a:grpFill/>
            <a:ln w="19050" algn="ctr">
              <a:solidFill>
                <a:schemeClr val="accent1">
                  <a:lumMod val="75000"/>
                </a:schemeClr>
              </a:solidFill>
              <a:round/>
            </a:ln>
          </p:spPr>
        </p:cxnSp>
        <p:cxnSp>
          <p:nvCxnSpPr>
            <p:cNvPr id="48" name="直接连接符 93"/>
            <p:cNvCxnSpPr>
              <a:cxnSpLocks noChangeShapeType="1"/>
              <a:stCxn id="45" idx="4"/>
              <a:endCxn id="43" idx="0"/>
            </p:cNvCxnSpPr>
            <p:nvPr/>
          </p:nvCxnSpPr>
          <p:spPr bwMode="auto">
            <a:xfrm rot="5400000">
              <a:off x="1121541" y="3783807"/>
              <a:ext cx="433394" cy="1588"/>
            </a:xfrm>
            <a:prstGeom prst="line">
              <a:avLst/>
            </a:prstGeom>
            <a:grpFill/>
            <a:ln w="19050" algn="ctr">
              <a:solidFill>
                <a:schemeClr val="accent1">
                  <a:lumMod val="75000"/>
                </a:schemeClr>
              </a:solidFill>
              <a:round/>
            </a:ln>
          </p:spPr>
        </p:cxnSp>
        <p:cxnSp>
          <p:nvCxnSpPr>
            <p:cNvPr id="49" name="直接连接符 94"/>
            <p:cNvCxnSpPr>
              <a:cxnSpLocks noChangeShapeType="1"/>
              <a:stCxn id="44" idx="4"/>
              <a:endCxn id="42" idx="0"/>
            </p:cNvCxnSpPr>
            <p:nvPr/>
          </p:nvCxnSpPr>
          <p:spPr bwMode="auto">
            <a:xfrm rot="5400000">
              <a:off x="2264549" y="3783807"/>
              <a:ext cx="433394" cy="1588"/>
            </a:xfrm>
            <a:prstGeom prst="line">
              <a:avLst/>
            </a:prstGeom>
            <a:grpFill/>
            <a:ln w="19050" algn="ctr">
              <a:solidFill>
                <a:schemeClr val="accent1">
                  <a:lumMod val="75000"/>
                </a:schemeClr>
              </a:solidFill>
              <a:round/>
            </a:ln>
          </p:spPr>
        </p:cxnSp>
        <p:cxnSp>
          <p:nvCxnSpPr>
            <p:cNvPr id="50" name="直接连接符 95"/>
            <p:cNvCxnSpPr>
              <a:cxnSpLocks noChangeShapeType="1"/>
              <a:stCxn id="45" idx="6"/>
              <a:endCxn id="44" idx="2"/>
            </p:cNvCxnSpPr>
            <p:nvPr/>
          </p:nvCxnSpPr>
          <p:spPr bwMode="auto">
            <a:xfrm>
              <a:off x="1604938" y="3319460"/>
              <a:ext cx="609608" cy="1588"/>
            </a:xfrm>
            <a:prstGeom prst="line">
              <a:avLst/>
            </a:prstGeom>
            <a:grpFill/>
            <a:ln w="19050" algn="ctr">
              <a:solidFill>
                <a:schemeClr val="accent1">
                  <a:lumMod val="75000"/>
                </a:schemeClr>
              </a:solidFill>
              <a:round/>
            </a:ln>
          </p:spPr>
        </p:cxnSp>
        <p:cxnSp>
          <p:nvCxnSpPr>
            <p:cNvPr id="51" name="直接连接符 96"/>
            <p:cNvCxnSpPr>
              <a:cxnSpLocks noChangeShapeType="1"/>
              <a:stCxn id="43" idx="6"/>
              <a:endCxn id="42" idx="2"/>
            </p:cNvCxnSpPr>
            <p:nvPr/>
          </p:nvCxnSpPr>
          <p:spPr bwMode="auto">
            <a:xfrm>
              <a:off x="1604938" y="4248154"/>
              <a:ext cx="609608" cy="1588"/>
            </a:xfrm>
            <a:prstGeom prst="line">
              <a:avLst/>
            </a:prstGeom>
            <a:grpFill/>
            <a:ln w="19050" algn="ctr">
              <a:solidFill>
                <a:schemeClr val="accent1">
                  <a:lumMod val="75000"/>
                </a:schemeClr>
              </a:solidFill>
              <a:round/>
            </a:ln>
          </p:spPr>
        </p:cxnSp>
        <p:cxnSp>
          <p:nvCxnSpPr>
            <p:cNvPr id="52" name="直接连接符 97"/>
            <p:cNvCxnSpPr>
              <a:cxnSpLocks noChangeShapeType="1"/>
              <a:stCxn id="45" idx="5"/>
              <a:endCxn id="42" idx="1"/>
            </p:cNvCxnSpPr>
            <p:nvPr/>
          </p:nvCxnSpPr>
          <p:spPr bwMode="auto">
            <a:xfrm rot="16200000" flipH="1">
              <a:off x="1620510" y="3400888"/>
              <a:ext cx="578464" cy="765838"/>
            </a:xfrm>
            <a:prstGeom prst="line">
              <a:avLst/>
            </a:prstGeom>
            <a:grpFill/>
            <a:ln w="19050" algn="ctr">
              <a:solidFill>
                <a:schemeClr val="accent1">
                  <a:lumMod val="75000"/>
                </a:schemeClr>
              </a:solidFill>
              <a:round/>
            </a:ln>
          </p:spPr>
        </p:cxnSp>
      </p:grpSp>
      <p:sp>
        <p:nvSpPr>
          <p:cNvPr id="53" name="TextBox 98"/>
          <p:cNvSpPr txBox="1">
            <a:spLocks noChangeArrowheads="1"/>
          </p:cNvSpPr>
          <p:nvPr/>
        </p:nvSpPr>
        <p:spPr bwMode="auto">
          <a:xfrm>
            <a:off x="752476" y="1171050"/>
            <a:ext cx="31502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ea typeface="幼圆" panose="02010509060101010101" pitchFamily="49" charset="-122"/>
                <a:cs typeface="Arial" panose="020B0604020202020204" pitchFamily="34" charset="0"/>
              </a:rPr>
              <a:t>(a) </a:t>
            </a:r>
            <a:r>
              <a:rPr lang="zh-CN" altLang="en-US" sz="2400" dirty="0">
                <a:ea typeface="幼圆" panose="02010509060101010101" pitchFamily="49" charset="-122"/>
                <a:cs typeface="Arial" panose="020B0604020202020204" pitchFamily="34" charset="0"/>
              </a:rPr>
              <a:t>一个无向图</a:t>
            </a:r>
            <a:endParaRPr lang="zh-CN" altLang="en-US" sz="2400" dirty="0">
              <a:ea typeface="幼圆" panose="02010509060101010101" pitchFamily="49" charset="-122"/>
              <a:cs typeface="Arial" panose="020B0604020202020204" pitchFamily="34" charset="0"/>
            </a:endParaRPr>
          </a:p>
        </p:txBody>
      </p:sp>
      <p:sp>
        <p:nvSpPr>
          <p:cNvPr id="54" name="TextBox 99"/>
          <p:cNvSpPr txBox="1">
            <a:spLocks noChangeArrowheads="1"/>
          </p:cNvSpPr>
          <p:nvPr/>
        </p:nvSpPr>
        <p:spPr bwMode="auto">
          <a:xfrm>
            <a:off x="6485322" y="1170137"/>
            <a:ext cx="41932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defRPr sz="2400">
                <a:latin typeface="Arial" panose="020B0604020202020204" pitchFamily="34" charset="0"/>
                <a:ea typeface="幼圆" panose="02010509060101010101" pitchFamily="49" charset="-122"/>
                <a:cs typeface="Arial" panose="020B0604020202020204" pitchFamily="34" charset="0"/>
              </a:defRPr>
            </a:lvl1pPr>
            <a:lvl2pPr marL="742950" indent="-285750" eaLnBrk="0" hangingPunct="0">
              <a:defRPr>
                <a:latin typeface="Arial" panose="020B0604020202020204" pitchFamily="34" charset="0"/>
                <a:ea typeface="宋体" panose="02010600030101010101" pitchFamily="2" charset="-122"/>
              </a:defRPr>
            </a:lvl2pPr>
            <a:lvl3pPr marL="1143000" indent="-228600" eaLnBrk="0" hangingPunct="0">
              <a:defRPr>
                <a:latin typeface="Arial" panose="020B0604020202020204" pitchFamily="34" charset="0"/>
                <a:ea typeface="宋体" panose="02010600030101010101" pitchFamily="2" charset="-122"/>
              </a:defRPr>
            </a:lvl3pPr>
            <a:lvl4pPr marL="1600200" indent="-228600" eaLnBrk="0" hangingPunct="0">
              <a:defRPr>
                <a:latin typeface="Arial" panose="020B0604020202020204" pitchFamily="34" charset="0"/>
                <a:ea typeface="宋体" panose="02010600030101010101" pitchFamily="2" charset="-122"/>
              </a:defRPr>
            </a:lvl4pPr>
            <a:lvl5pPr marL="2057400" indent="-228600" eaLnBrk="0" hangingPunct="0">
              <a:defRPr>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latin typeface="Arial" panose="020B0604020202020204" pitchFamily="34" charset="0"/>
                <a:ea typeface="宋体" panose="02010600030101010101" pitchFamily="2" charset="-122"/>
              </a:defRPr>
            </a:lvl9pPr>
          </a:lstStyle>
          <a:p>
            <a:r>
              <a:rPr lang="en-US" altLang="zh-CN" dirty="0"/>
              <a:t>(b) </a:t>
            </a:r>
            <a:r>
              <a:rPr lang="zh-CN" altLang="en-US" dirty="0"/>
              <a:t>回溯法搜索空间</a:t>
            </a:r>
            <a:endParaRPr lang="zh-CN" altLang="en-US" dirty="0"/>
          </a:p>
        </p:txBody>
      </p:sp>
      <p:sp>
        <p:nvSpPr>
          <p:cNvPr id="55" name="矩形 54"/>
          <p:cNvSpPr>
            <a:spLocks noChangeArrowheads="1"/>
          </p:cNvSpPr>
          <p:nvPr/>
        </p:nvSpPr>
        <p:spPr bwMode="auto">
          <a:xfrm>
            <a:off x="425543" y="4124146"/>
            <a:ext cx="5098166" cy="1200329"/>
          </a:xfrm>
          <a:prstGeom prst="rect">
            <a:avLst/>
          </a:prstGeom>
          <a:solidFill>
            <a:schemeClr val="bg1"/>
          </a:solidFill>
          <a:ln w="9525" algn="ctr">
            <a:noFill/>
            <a:round/>
          </a:ln>
        </p:spPr>
        <p:txBody>
          <a:bodyPr wrap="square">
            <a:spAutoFit/>
          </a:bodyPr>
          <a:lstStyle/>
          <a:p>
            <a:r>
              <a:rPr lang="en-US" altLang="zh-CN" sz="2400" dirty="0">
                <a:latin typeface="Arial" panose="020B0604020202020204" pitchFamily="34" charset="0"/>
                <a:ea typeface="幼圆" panose="02010509060101010101" pitchFamily="49" charset="-122"/>
                <a:cs typeface="Arial" panose="020B0604020202020204" pitchFamily="34" charset="0"/>
              </a:rPr>
              <a:t>n=5</a:t>
            </a:r>
            <a:r>
              <a:rPr lang="zh-CN" altLang="en-US" sz="2400" dirty="0">
                <a:latin typeface="Arial" panose="020B0604020202020204" pitchFamily="34" charset="0"/>
                <a:ea typeface="幼圆" panose="02010509060101010101" pitchFamily="49" charset="-122"/>
                <a:cs typeface="Arial" panose="020B0604020202020204" pitchFamily="34" charset="0"/>
              </a:rPr>
              <a:t>个顶点的无向图，</a:t>
            </a:r>
            <a:r>
              <a:rPr lang="en-US" altLang="zh-CN" sz="2400" dirty="0">
                <a:latin typeface="Arial" panose="020B0604020202020204" pitchFamily="34" charset="0"/>
                <a:ea typeface="幼圆" panose="02010509060101010101" pitchFamily="49" charset="-122"/>
                <a:cs typeface="Arial" panose="020B0604020202020204" pitchFamily="34" charset="0"/>
              </a:rPr>
              <a:t>m=3</a:t>
            </a:r>
            <a:r>
              <a:rPr lang="zh-CN" altLang="en-US" sz="2400" dirty="0">
                <a:latin typeface="Arial" panose="020B0604020202020204" pitchFamily="34" charset="0"/>
                <a:ea typeface="幼圆" panose="02010509060101010101" pitchFamily="49" charset="-122"/>
                <a:cs typeface="Arial" panose="020B0604020202020204" pitchFamily="34" charset="0"/>
              </a:rPr>
              <a:t>，对应的完全状态空间树是完全</a:t>
            </a:r>
            <a:r>
              <a:rPr lang="en-US" altLang="zh-CN" sz="2400" dirty="0">
                <a:latin typeface="Arial" panose="020B0604020202020204" pitchFamily="34" charset="0"/>
                <a:ea typeface="幼圆" panose="02010509060101010101" pitchFamily="49" charset="-122"/>
                <a:cs typeface="Arial" panose="020B0604020202020204" pitchFamily="34" charset="0"/>
              </a:rPr>
              <a:t>m</a:t>
            </a:r>
            <a:r>
              <a:rPr lang="zh-CN" altLang="en-US" sz="2400" dirty="0">
                <a:latin typeface="Arial" panose="020B0604020202020204" pitchFamily="34" charset="0"/>
                <a:ea typeface="幼圆" panose="02010509060101010101" pitchFamily="49" charset="-122"/>
                <a:cs typeface="Arial" panose="020B0604020202020204" pitchFamily="34" charset="0"/>
              </a:rPr>
              <a:t>叉树，最后一层有多少个叶子结点？</a:t>
            </a:r>
            <a:endParaRPr lang="zh-CN" altLang="en-US" sz="2400" dirty="0">
              <a:latin typeface="Arial" panose="020B0604020202020204" pitchFamily="34" charset="0"/>
              <a:ea typeface="幼圆" panose="02010509060101010101" pitchFamily="49" charset="-122"/>
              <a:cs typeface="Arial" panose="020B0604020202020204" pitchFamily="34" charset="0"/>
            </a:endParaRPr>
          </a:p>
        </p:txBody>
      </p:sp>
      <p:sp>
        <p:nvSpPr>
          <p:cNvPr id="56" name="矩形 55"/>
          <p:cNvSpPr>
            <a:spLocks noChangeArrowheads="1"/>
          </p:cNvSpPr>
          <p:nvPr/>
        </p:nvSpPr>
        <p:spPr bwMode="auto">
          <a:xfrm>
            <a:off x="4676294" y="5056033"/>
            <a:ext cx="629199" cy="461665"/>
          </a:xfrm>
          <a:prstGeom prst="rect">
            <a:avLst/>
          </a:prstGeom>
          <a:noFill/>
          <a:ln w="19050" algn="ctr">
            <a:solidFill>
              <a:schemeClr val="tx1"/>
            </a:solidFill>
            <a:round/>
          </a:ln>
        </p:spPr>
        <p:txBody>
          <a:bodyPr wrap="square">
            <a:spAutoFit/>
          </a:bodyPr>
          <a:lstStyle/>
          <a:p>
            <a:r>
              <a:rPr lang="en-US" altLang="zh-CN" sz="2400" dirty="0" err="1">
                <a:solidFill>
                  <a:srgbClr val="FF0000"/>
                </a:solidFill>
                <a:latin typeface="Arial" panose="020B0604020202020204" pitchFamily="34" charset="0"/>
                <a:cs typeface="Arial" panose="020B0604020202020204" pitchFamily="34" charset="0"/>
              </a:rPr>
              <a:t>m</a:t>
            </a:r>
            <a:r>
              <a:rPr lang="en-US" altLang="zh-CN" sz="2400" baseline="30000" dirty="0" err="1">
                <a:solidFill>
                  <a:srgbClr val="FF0000"/>
                </a:solidFill>
                <a:latin typeface="Arial" panose="020B0604020202020204" pitchFamily="34" charset="0"/>
                <a:cs typeface="Arial" panose="020B0604020202020204" pitchFamily="34" charset="0"/>
              </a:rPr>
              <a:t>n</a:t>
            </a:r>
            <a:endParaRPr lang="zh-CN" altLang="en-US" sz="2400" dirty="0">
              <a:solidFill>
                <a:srgbClr val="FF0000"/>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box(in)">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box(in)">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7.6 </a:t>
            </a:r>
            <a:r>
              <a:rPr lang="zh-CN" altLang="en-US" dirty="0" smtClean="0"/>
              <a:t>小结</a:t>
            </a:r>
            <a:endParaRPr lang="zh-CN" altLang="en-US" dirty="0"/>
          </a:p>
        </p:txBody>
      </p:sp>
      <p:sp>
        <p:nvSpPr>
          <p:cNvPr id="3" name="内容占位符 2"/>
          <p:cNvSpPr>
            <a:spLocks noGrp="1"/>
          </p:cNvSpPr>
          <p:nvPr>
            <p:ph idx="1"/>
          </p:nvPr>
        </p:nvSpPr>
        <p:spPr/>
        <p:txBody>
          <a:bodyPr>
            <a:normAutofit/>
          </a:bodyPr>
          <a:lstStyle/>
          <a:p>
            <a:r>
              <a:rPr lang="zh-CN" altLang="en-US" sz="2400" dirty="0"/>
              <a:t>回溯</a:t>
            </a:r>
            <a:r>
              <a:rPr lang="zh-CN" altLang="en-US" sz="2400" dirty="0" smtClean="0"/>
              <a:t>法适用的问题</a:t>
            </a:r>
            <a:endParaRPr lang="en-US" altLang="zh-CN" sz="2400" dirty="0" smtClean="0"/>
          </a:p>
          <a:p>
            <a:pPr lvl="1"/>
            <a:r>
              <a:rPr lang="zh-CN" altLang="en-US" dirty="0" smtClean="0"/>
              <a:t>多阶段决策问题</a:t>
            </a:r>
            <a:r>
              <a:rPr lang="en-US" altLang="zh-CN" dirty="0" smtClean="0"/>
              <a:t>/</a:t>
            </a:r>
            <a:r>
              <a:rPr lang="zh-CN" altLang="en-US" dirty="0" smtClean="0"/>
              <a:t>组合问题</a:t>
            </a:r>
            <a:r>
              <a:rPr lang="zh-CN" altLang="en-US" dirty="0"/>
              <a:t>满足多米诺性质</a:t>
            </a:r>
            <a:endParaRPr lang="en-US" altLang="zh-CN" dirty="0" smtClean="0"/>
          </a:p>
          <a:p>
            <a:r>
              <a:rPr lang="zh-CN" altLang="en-US" sz="2400" dirty="0"/>
              <a:t>回溯</a:t>
            </a:r>
            <a:r>
              <a:rPr lang="zh-CN" altLang="en-US" sz="2400" dirty="0" smtClean="0"/>
              <a:t>法的设计思想概述</a:t>
            </a:r>
            <a:endParaRPr lang="en-US" altLang="zh-CN" sz="2400" dirty="0" smtClean="0"/>
          </a:p>
          <a:p>
            <a:pPr lvl="1"/>
            <a:r>
              <a:rPr lang="zh-CN" altLang="en-US" dirty="0" smtClean="0"/>
              <a:t>确定解向量：</a:t>
            </a:r>
            <a:r>
              <a:rPr lang="en-US" altLang="zh-CN" dirty="0" smtClean="0"/>
              <a:t>n-</a:t>
            </a:r>
            <a:r>
              <a:rPr lang="zh-CN" altLang="en-US" dirty="0" smtClean="0"/>
              <a:t>元组</a:t>
            </a:r>
            <a:r>
              <a:rPr lang="en-US" altLang="zh-CN" dirty="0" smtClean="0"/>
              <a:t>/k-</a:t>
            </a:r>
            <a:r>
              <a:rPr lang="zh-CN" altLang="en-US" dirty="0" smtClean="0"/>
              <a:t>元组</a:t>
            </a:r>
            <a:endParaRPr lang="en-US" altLang="zh-CN" dirty="0" smtClean="0"/>
          </a:p>
          <a:p>
            <a:pPr lvl="1"/>
            <a:r>
              <a:rPr lang="zh-CN" altLang="en-US" dirty="0" smtClean="0"/>
              <a:t>分解约束条件：显示</a:t>
            </a:r>
            <a:r>
              <a:rPr lang="en-US" altLang="zh-CN" dirty="0" smtClean="0"/>
              <a:t>&amp;</a:t>
            </a:r>
            <a:r>
              <a:rPr lang="zh-CN" altLang="en-US" dirty="0" smtClean="0"/>
              <a:t>隐式</a:t>
            </a:r>
            <a:endParaRPr lang="en-US" altLang="zh-CN" dirty="0" smtClean="0"/>
          </a:p>
          <a:p>
            <a:pPr lvl="1"/>
            <a:r>
              <a:rPr lang="zh-CN" altLang="en-US" dirty="0" smtClean="0"/>
              <a:t>确定解空间树</a:t>
            </a:r>
            <a:endParaRPr lang="en-US" altLang="zh-CN" dirty="0" smtClean="0"/>
          </a:p>
          <a:p>
            <a:pPr lvl="1"/>
            <a:r>
              <a:rPr lang="zh-CN" altLang="en-US" dirty="0" smtClean="0"/>
              <a:t>设计限界函数</a:t>
            </a:r>
            <a:r>
              <a:rPr lang="en-US" altLang="zh-CN" dirty="0" smtClean="0"/>
              <a:t>B</a:t>
            </a:r>
            <a:endParaRPr lang="en-US" altLang="zh-CN" dirty="0" smtClean="0"/>
          </a:p>
          <a:p>
            <a:pPr lvl="1"/>
            <a:r>
              <a:rPr lang="zh-CN" altLang="en-US" dirty="0" smtClean="0"/>
              <a:t>深度优先方式搜索树</a:t>
            </a:r>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66836" y="980728"/>
            <a:ext cx="10515600" cy="4351338"/>
          </a:xfrm>
        </p:spPr>
        <p:txBody>
          <a:bodyPr/>
          <a:lstStyle/>
          <a:p>
            <a:r>
              <a:rPr lang="zh-CN" altLang="en-US" sz="2400" dirty="0"/>
              <a:t>解空间树的分类</a:t>
            </a:r>
            <a:endParaRPr lang="en-US" altLang="zh-CN" sz="2400" dirty="0"/>
          </a:p>
          <a:p>
            <a:pPr lvl="1"/>
            <a:r>
              <a:rPr lang="zh-CN" altLang="en-US" dirty="0"/>
              <a:t>集合树：问题的解是对已知集合元素的取舍</a:t>
            </a:r>
            <a:endParaRPr lang="en-US" altLang="zh-CN" dirty="0"/>
          </a:p>
          <a:p>
            <a:pPr lvl="2"/>
            <a:r>
              <a:rPr lang="zh-CN" altLang="en-US" dirty="0"/>
              <a:t>如</a:t>
            </a:r>
            <a:r>
              <a:rPr lang="zh-CN" altLang="en-US" dirty="0" smtClean="0"/>
              <a:t>子集和问题</a:t>
            </a:r>
            <a:r>
              <a:rPr lang="zh-CN" altLang="en-US" dirty="0"/>
              <a:t>，</a:t>
            </a:r>
            <a:r>
              <a:rPr lang="en-US" altLang="zh-CN" dirty="0"/>
              <a:t>0/1</a:t>
            </a:r>
            <a:r>
              <a:rPr lang="zh-CN" altLang="en-US" dirty="0"/>
              <a:t>背包问题</a:t>
            </a:r>
            <a:endParaRPr lang="en-US" altLang="zh-CN" dirty="0"/>
          </a:p>
          <a:p>
            <a:pPr lvl="1"/>
            <a:r>
              <a:rPr lang="zh-CN" altLang="en-US" dirty="0"/>
              <a:t>排列树：问题的解是对已知集合元素的排列</a:t>
            </a:r>
            <a:endParaRPr lang="en-US" altLang="zh-CN" dirty="0"/>
          </a:p>
          <a:p>
            <a:pPr lvl="2"/>
            <a:r>
              <a:rPr lang="zh-CN" altLang="en-US" dirty="0"/>
              <a:t>如</a:t>
            </a:r>
            <a:r>
              <a:rPr lang="en-US" altLang="zh-CN" dirty="0"/>
              <a:t>n-</a:t>
            </a:r>
            <a:r>
              <a:rPr lang="zh-CN" altLang="en-US" dirty="0"/>
              <a:t>皇后问题，图着色判定问题</a:t>
            </a:r>
            <a:endParaRPr lang="en-US" altLang="zh-CN" dirty="0"/>
          </a:p>
          <a:p>
            <a:r>
              <a:rPr lang="zh-CN" altLang="en-US" sz="2400" dirty="0"/>
              <a:t>回溯法的效率问题</a:t>
            </a:r>
            <a:endParaRPr lang="en-US" altLang="zh-CN" sz="2400" dirty="0"/>
          </a:p>
          <a:p>
            <a:pPr lvl="1"/>
            <a:r>
              <a:rPr lang="zh-CN" altLang="en-US" dirty="0"/>
              <a:t>解空间树的大小：决定最坏情况</a:t>
            </a:r>
            <a:endParaRPr lang="en-US" altLang="zh-CN" dirty="0"/>
          </a:p>
          <a:p>
            <a:pPr lvl="1"/>
            <a:r>
              <a:rPr lang="zh-CN" altLang="en-US" dirty="0"/>
              <a:t>限界函数</a:t>
            </a:r>
            <a:r>
              <a:rPr lang="en-US" altLang="zh-CN" dirty="0"/>
              <a:t>B</a:t>
            </a:r>
            <a:r>
              <a:rPr lang="zh-CN" altLang="en-US" dirty="0"/>
              <a:t>的剪枝能力：决定动态树</a:t>
            </a:r>
            <a:endParaRPr lang="en-US" altLang="zh-CN" dirty="0"/>
          </a:p>
          <a:p>
            <a:pPr lvl="1"/>
            <a:r>
              <a:rPr lang="zh-CN" altLang="en-US" dirty="0"/>
              <a:t>求问题全部的解时，可以用蒙特卡洛方法估计算法效率</a:t>
            </a:r>
            <a:endParaRPr lang="en-US" altLang="zh-CN" dirty="0"/>
          </a:p>
          <a:p>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11424" y="1340768"/>
            <a:ext cx="10515600" cy="4351338"/>
          </a:xfrm>
        </p:spPr>
        <p:txBody>
          <a:bodyPr/>
          <a:lstStyle/>
          <a:p>
            <a:r>
              <a:rPr lang="zh-CN" altLang="en-US" sz="2400" dirty="0"/>
              <a:t>回溯法的改进</a:t>
            </a:r>
            <a:endParaRPr lang="en-US" altLang="zh-CN" sz="2400" dirty="0"/>
          </a:p>
          <a:p>
            <a:pPr lvl="1"/>
            <a:r>
              <a:rPr lang="zh-CN" altLang="en-US" dirty="0"/>
              <a:t>根据树的分支情况设计优先策略，如优先搜索结点少</a:t>
            </a:r>
            <a:r>
              <a:rPr lang="en-US" altLang="zh-CN" dirty="0"/>
              <a:t>/</a:t>
            </a:r>
            <a:r>
              <a:rPr lang="zh-CN" altLang="en-US" dirty="0"/>
              <a:t>解多的分支</a:t>
            </a:r>
            <a:endParaRPr lang="en-US" altLang="zh-CN" dirty="0"/>
          </a:p>
          <a:p>
            <a:pPr lvl="1"/>
            <a:r>
              <a:rPr lang="zh-CN" altLang="en-US" dirty="0"/>
              <a:t>利用搜索树的对称性对子树进行剪裁</a:t>
            </a:r>
            <a:endParaRPr lang="en-US" altLang="zh-CN" dirty="0"/>
          </a:p>
          <a:p>
            <a:pPr lvl="1"/>
            <a:r>
              <a:rPr lang="zh-CN" altLang="en-US" dirty="0"/>
              <a:t>分解成子问题，求解完子问题的解之后合并出原问题的解</a:t>
            </a:r>
            <a:endParaRPr lang="en-US" altLang="zh-CN" sz="2000" dirty="0"/>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04664"/>
            <a:ext cx="10515600" cy="5400600"/>
          </a:xfrm>
        </p:spPr>
        <p:txBody>
          <a:bodyPr>
            <a:normAutofit/>
          </a:bodyPr>
          <a:lstStyle/>
          <a:p>
            <a:pPr>
              <a:spcBef>
                <a:spcPts val="600"/>
              </a:spcBef>
            </a:pPr>
            <a:r>
              <a:rPr kumimoji="1" lang="en-US" altLang="zh-CN" sz="2400" dirty="0"/>
              <a:t>7.1 </a:t>
            </a:r>
            <a:r>
              <a:rPr kumimoji="1" lang="zh-CN" altLang="en-US" sz="2400" dirty="0"/>
              <a:t>回溯一般</a:t>
            </a:r>
            <a:r>
              <a:rPr kumimoji="1" lang="zh-CN" altLang="en-US" sz="2400" dirty="0" smtClean="0"/>
              <a:t>方法</a:t>
            </a:r>
            <a:endParaRPr kumimoji="1" lang="en-US" altLang="zh-CN" sz="2400" dirty="0" smtClean="0"/>
          </a:p>
          <a:p>
            <a:pPr lvl="1">
              <a:spcBef>
                <a:spcPts val="600"/>
              </a:spcBef>
            </a:pPr>
            <a:r>
              <a:rPr lang="zh-CN" altLang="zh-CN" dirty="0" smtClean="0"/>
              <a:t>掌握</a:t>
            </a:r>
            <a:r>
              <a:rPr lang="zh-CN" altLang="en-US" dirty="0" smtClean="0"/>
              <a:t>回溯法</a:t>
            </a:r>
            <a:r>
              <a:rPr lang="zh-CN" altLang="zh-CN" dirty="0" smtClean="0"/>
              <a:t>适用</a:t>
            </a:r>
            <a:r>
              <a:rPr lang="zh-CN" altLang="zh-CN" dirty="0"/>
              <a:t>的问题特点</a:t>
            </a:r>
            <a:r>
              <a:rPr lang="zh-CN" altLang="zh-CN" dirty="0" smtClean="0"/>
              <a:t>、</a:t>
            </a:r>
            <a:r>
              <a:rPr lang="zh-CN" altLang="en-US" dirty="0" smtClean="0"/>
              <a:t>解空间树、状态结点生成办法</a:t>
            </a:r>
            <a:r>
              <a:rPr lang="zh-CN" altLang="zh-CN" dirty="0" smtClean="0"/>
              <a:t>等</a:t>
            </a:r>
            <a:r>
              <a:rPr lang="zh-CN" altLang="zh-CN" dirty="0"/>
              <a:t>基本知识。能</a:t>
            </a:r>
            <a:r>
              <a:rPr lang="zh-CN" altLang="zh-CN" dirty="0" smtClean="0"/>
              <a:t>掌握</a:t>
            </a:r>
            <a:r>
              <a:rPr lang="zh-CN" altLang="en-US" dirty="0"/>
              <a:t>回溯法</a:t>
            </a:r>
            <a:r>
              <a:rPr lang="zh-CN" altLang="zh-CN" dirty="0" smtClean="0"/>
              <a:t>求解</a:t>
            </a:r>
            <a:r>
              <a:rPr lang="zh-CN" altLang="zh-CN" dirty="0"/>
              <a:t>问题</a:t>
            </a:r>
            <a:r>
              <a:rPr lang="zh-CN" altLang="zh-CN" dirty="0" smtClean="0"/>
              <a:t>的</a:t>
            </a:r>
            <a:r>
              <a:rPr lang="zh-CN" altLang="en-US" dirty="0" smtClean="0"/>
              <a:t>设计思想和</a:t>
            </a:r>
            <a:r>
              <a:rPr lang="zh-CN" altLang="zh-CN" dirty="0" smtClean="0"/>
              <a:t>一般</a:t>
            </a:r>
            <a:r>
              <a:rPr lang="zh-CN" altLang="en-US" dirty="0"/>
              <a:t>方法</a:t>
            </a:r>
            <a:r>
              <a:rPr lang="zh-CN" altLang="zh-CN" dirty="0" smtClean="0"/>
              <a:t>。</a:t>
            </a:r>
            <a:endParaRPr kumimoji="1" lang="en-US" altLang="zh-CN" dirty="0"/>
          </a:p>
          <a:p>
            <a:pPr>
              <a:spcBef>
                <a:spcPts val="600"/>
              </a:spcBef>
            </a:pPr>
            <a:r>
              <a:rPr kumimoji="1" lang="en-US" altLang="zh-CN" sz="2400" dirty="0"/>
              <a:t>7.2 </a:t>
            </a:r>
            <a:r>
              <a:rPr kumimoji="1" lang="zh-CN" altLang="en-US" sz="2400" dirty="0"/>
              <a:t>回溯法的效率</a:t>
            </a:r>
            <a:r>
              <a:rPr kumimoji="1" lang="zh-CN" altLang="en-US" sz="2400" dirty="0" smtClean="0"/>
              <a:t>估计</a:t>
            </a:r>
            <a:endParaRPr kumimoji="1" lang="en-US" altLang="zh-CN" sz="2400" dirty="0" smtClean="0"/>
          </a:p>
          <a:p>
            <a:pPr lvl="1">
              <a:spcBef>
                <a:spcPts val="600"/>
              </a:spcBef>
            </a:pPr>
            <a:r>
              <a:rPr kumimoji="1" lang="zh-CN" altLang="en-US" dirty="0" smtClean="0"/>
              <a:t>掌握影响回溯法效率的要素和蒙特卡洛方法的设计思想</a:t>
            </a:r>
            <a:endParaRPr kumimoji="1" lang="en-US" altLang="zh-CN" dirty="0" smtClean="0"/>
          </a:p>
          <a:p>
            <a:pPr>
              <a:spcBef>
                <a:spcPts val="600"/>
              </a:spcBef>
            </a:pPr>
            <a:r>
              <a:rPr kumimoji="1" lang="en-US" altLang="zh-CN" sz="2400" dirty="0" smtClean="0"/>
              <a:t>7.3 </a:t>
            </a:r>
            <a:r>
              <a:rPr kumimoji="1" lang="en-US" altLang="zh-CN" sz="2400" dirty="0"/>
              <a:t>n-</a:t>
            </a:r>
            <a:r>
              <a:rPr kumimoji="1" lang="zh-CN" altLang="en-US" sz="2400" dirty="0"/>
              <a:t>皇后</a:t>
            </a:r>
            <a:r>
              <a:rPr kumimoji="1" lang="zh-CN" altLang="en-US" sz="2400" dirty="0" smtClean="0"/>
              <a:t>问题</a:t>
            </a:r>
            <a:endParaRPr kumimoji="1" lang="en-US" altLang="zh-CN" sz="2400" dirty="0" smtClean="0"/>
          </a:p>
          <a:p>
            <a:pPr>
              <a:spcBef>
                <a:spcPts val="600"/>
              </a:spcBef>
            </a:pPr>
            <a:r>
              <a:rPr lang="en-US" altLang="zh-CN" sz="2400" dirty="0" smtClean="0"/>
              <a:t>7.4</a:t>
            </a:r>
            <a:r>
              <a:rPr lang="zh-CN" altLang="en-US" sz="2400" dirty="0" smtClean="0"/>
              <a:t>子集和问题</a:t>
            </a:r>
            <a:endParaRPr lang="en-US" altLang="zh-CN" sz="2400" dirty="0" smtClean="0"/>
          </a:p>
          <a:p>
            <a:pPr>
              <a:spcBef>
                <a:spcPts val="0"/>
              </a:spcBef>
            </a:pPr>
            <a:r>
              <a:rPr lang="en-US" altLang="zh-CN" sz="2400" dirty="0"/>
              <a:t>7.5 </a:t>
            </a:r>
            <a:r>
              <a:rPr lang="zh-CN" altLang="en-US" sz="2400" dirty="0"/>
              <a:t>图的着色问题</a:t>
            </a:r>
            <a:endParaRPr lang="en-US" altLang="zh-CN" sz="2400" dirty="0"/>
          </a:p>
          <a:p>
            <a:pPr lvl="1">
              <a:spcBef>
                <a:spcPts val="600"/>
              </a:spcBef>
            </a:pPr>
            <a:r>
              <a:rPr kumimoji="1" lang="zh-CN" altLang="en-US" smtClean="0"/>
              <a:t>掌握</a:t>
            </a:r>
            <a:r>
              <a:rPr kumimoji="1" lang="zh-CN" altLang="en-US" dirty="0" smtClean="0"/>
              <a:t>解空间树、限界函数和回溯算法设计，运用蒙特卡洛方法对算法效率进行分析</a:t>
            </a:r>
            <a:endParaRPr kumimoji="1" lang="en-US" altLang="zh-CN" dirty="0" smtClean="0"/>
          </a:p>
          <a:p>
            <a:pPr lvl="1">
              <a:spcBef>
                <a:spcPts val="0"/>
              </a:spcBef>
            </a:pPr>
            <a:r>
              <a:rPr lang="zh-CN" altLang="en-US" dirty="0" smtClean="0"/>
              <a:t>掌握</a:t>
            </a:r>
            <a:r>
              <a:rPr lang="zh-CN" altLang="en-US" dirty="0"/>
              <a:t>经典问题的回溯法求解方法，掌握限界函数优化思想，提高回溯算法剪枝能力，提高算法效率</a:t>
            </a:r>
            <a:endParaRPr lang="en-US" altLang="zh-CN" dirty="0"/>
          </a:p>
          <a:p>
            <a:pPr lvl="1">
              <a:spcBef>
                <a:spcPts val="600"/>
              </a:spcBef>
            </a:pPr>
            <a:endParaRPr lang="en-US" altLang="zh-CN"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fld>
            <a:endParaRPr lang="en-US" altLang="zh-CN"/>
          </a:p>
        </p:txBody>
      </p:sp>
      <p:sp>
        <p:nvSpPr>
          <p:cNvPr id="9" name="矩形 8"/>
          <p:cNvSpPr/>
          <p:nvPr/>
        </p:nvSpPr>
        <p:spPr>
          <a:xfrm>
            <a:off x="1055440" y="5848196"/>
            <a:ext cx="10585176" cy="461665"/>
          </a:xfrm>
          <a:prstGeom prst="rect">
            <a:avLst/>
          </a:prstGeom>
        </p:spPr>
        <p:txBody>
          <a:bodyPr wrap="square">
            <a:spAutoFit/>
          </a:bodyPr>
          <a:lstStyle/>
          <a:p>
            <a:r>
              <a:rPr lang="zh-CN" altLang="zh-CN" sz="2400" dirty="0">
                <a:solidFill>
                  <a:srgbClr val="FF0000"/>
                </a:solidFill>
                <a:latin typeface="幼圆" panose="02010509060101010101" pitchFamily="49" charset="-122"/>
                <a:ea typeface="幼圆" panose="02010509060101010101" pitchFamily="49" charset="-122"/>
              </a:rPr>
              <a:t>能够识别出</a:t>
            </a:r>
            <a:r>
              <a:rPr lang="zh-CN" altLang="zh-CN" sz="2400" dirty="0" smtClean="0">
                <a:solidFill>
                  <a:srgbClr val="FF0000"/>
                </a:solidFill>
                <a:latin typeface="幼圆" panose="02010509060101010101" pitchFamily="49" charset="-122"/>
                <a:ea typeface="幼圆" panose="02010509060101010101" pitchFamily="49" charset="-122"/>
              </a:rPr>
              <a:t>适合</a:t>
            </a:r>
            <a:r>
              <a:rPr lang="zh-CN" altLang="en-US" sz="2400" dirty="0" smtClean="0">
                <a:solidFill>
                  <a:srgbClr val="FF0000"/>
                </a:solidFill>
                <a:latin typeface="幼圆" panose="02010509060101010101" pitchFamily="49" charset="-122"/>
                <a:ea typeface="幼圆" panose="02010509060101010101" pitchFamily="49" charset="-122"/>
              </a:rPr>
              <a:t>回溯法</a:t>
            </a:r>
            <a:r>
              <a:rPr lang="zh-CN" altLang="zh-CN" sz="2400" dirty="0" smtClean="0">
                <a:solidFill>
                  <a:srgbClr val="FF0000"/>
                </a:solidFill>
                <a:latin typeface="幼圆" panose="02010509060101010101" pitchFamily="49" charset="-122"/>
                <a:ea typeface="幼圆" panose="02010509060101010101" pitchFamily="49" charset="-122"/>
              </a:rPr>
              <a:t>的</a:t>
            </a:r>
            <a:r>
              <a:rPr lang="zh-CN" altLang="zh-CN" sz="2400" dirty="0">
                <a:solidFill>
                  <a:srgbClr val="FF0000"/>
                </a:solidFill>
                <a:latin typeface="幼圆" panose="02010509060101010101" pitchFamily="49" charset="-122"/>
                <a:ea typeface="幼圆" panose="02010509060101010101" pitchFamily="49" charset="-122"/>
              </a:rPr>
              <a:t>可计算性问题、独立设计算法和分析算法复杂度。</a:t>
            </a:r>
            <a:endParaRPr lang="zh-CN" altLang="en-US" sz="2000" dirty="0">
              <a:solidFill>
                <a:srgbClr val="FF0000"/>
              </a:solidFill>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FF0000"/>
                </a:solidFill>
              </a:rPr>
              <a:t>本 章 结 束</a:t>
            </a:r>
            <a:endParaRPr lang="zh-CN" altLang="en-US" dirty="0">
              <a:solidFill>
                <a:srgbClr val="FF0000"/>
              </a:solidFill>
            </a:endParaRPr>
          </a:p>
        </p:txBody>
      </p:sp>
      <p:sp>
        <p:nvSpPr>
          <p:cNvPr id="3" name="灯片编号占位符 2"/>
          <p:cNvSpPr>
            <a:spLocks noGrp="1"/>
          </p:cNvSpPr>
          <p:nvPr>
            <p:ph type="sldNum" sz="quarter" idx="11"/>
          </p:nvPr>
        </p:nvSpPr>
        <p:spPr/>
        <p:txBody>
          <a:bodyPr/>
          <a:lstStyle/>
          <a:p>
            <a:pPr>
              <a:defRPr/>
            </a:pPr>
            <a:fld id="{C2224BEA-3C3F-4596-8550-1ADD053AC372}"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5325" y="1690688"/>
            <a:ext cx="10298360" cy="3691607"/>
          </a:xfrm>
        </p:spPr>
        <p:txBody>
          <a:bodyPr>
            <a:noAutofit/>
          </a:bodyPr>
          <a:lstStyle/>
          <a:p>
            <a:r>
              <a:rPr lang="zh-CN" altLang="en-US" sz="2400" dirty="0" smtClean="0"/>
              <a:t>设</a:t>
            </a:r>
            <a:r>
              <a:rPr lang="zh-CN" altLang="en-US" sz="2400" dirty="0">
                <a:solidFill>
                  <a:srgbClr val="FF0000"/>
                </a:solidFill>
              </a:rPr>
              <a:t>限界函数</a:t>
            </a:r>
            <a:r>
              <a:rPr lang="en-US" altLang="zh-CN" sz="2400" dirty="0" smtClean="0">
                <a:solidFill>
                  <a:srgbClr val="FF0000"/>
                </a:solidFill>
              </a:rPr>
              <a:t>B</a:t>
            </a:r>
            <a:r>
              <a:rPr lang="zh-CN" altLang="en-US" sz="2400" dirty="0" smtClean="0"/>
              <a:t>实现问题的约束条件，</a:t>
            </a:r>
            <a:r>
              <a:rPr kumimoji="1" lang="zh-CN" altLang="en-US" sz="2400" dirty="0"/>
              <a:t>对于</a:t>
            </a:r>
            <a:r>
              <a:rPr kumimoji="1" lang="en-US" altLang="zh-CN" sz="2400" dirty="0" smtClean="0"/>
              <a:t>n-</a:t>
            </a:r>
            <a:r>
              <a:rPr kumimoji="1" lang="zh-CN" altLang="en-US" sz="2400" dirty="0" smtClean="0"/>
              <a:t>元组</a:t>
            </a:r>
            <a:r>
              <a:rPr kumimoji="1" lang="en-US" altLang="zh-CN" sz="2400" dirty="0" smtClean="0"/>
              <a:t>(x</a:t>
            </a:r>
            <a:r>
              <a:rPr kumimoji="1" lang="en-US" altLang="zh-CN" sz="2400" baseline="-25000" dirty="0" smtClean="0"/>
              <a:t>1</a:t>
            </a:r>
            <a:r>
              <a:rPr kumimoji="1" lang="en-US" altLang="zh-CN" sz="2400" dirty="0" smtClean="0"/>
              <a:t>,…,</a:t>
            </a:r>
            <a:r>
              <a:rPr kumimoji="1" lang="en-US" altLang="zh-CN" sz="2400" dirty="0" err="1" smtClean="0"/>
              <a:t>x</a:t>
            </a:r>
            <a:r>
              <a:rPr kumimoji="1" lang="en-US" altLang="zh-CN" sz="2400" baseline="-25000" dirty="0" err="1" smtClean="0"/>
              <a:t>n</a:t>
            </a:r>
            <a:r>
              <a:rPr kumimoji="1" lang="en-US" altLang="zh-CN" sz="2400" dirty="0" smtClean="0"/>
              <a:t>), x</a:t>
            </a:r>
            <a:r>
              <a:rPr kumimoji="1" lang="en-US" altLang="zh-CN" sz="2400" baseline="-25000" dirty="0" smtClean="0"/>
              <a:t>i</a:t>
            </a:r>
            <a:r>
              <a:rPr kumimoji="1" lang="en-US" altLang="zh-CN" sz="2400" dirty="0" smtClean="0"/>
              <a:t>∈ S</a:t>
            </a:r>
            <a:r>
              <a:rPr kumimoji="1" lang="en-US" altLang="zh-CN" sz="2400" baseline="-25000" dirty="0" smtClean="0"/>
              <a:t>i</a:t>
            </a:r>
            <a:r>
              <a:rPr kumimoji="1" lang="zh-CN" altLang="en-US" sz="2400" baseline="-25000" dirty="0" smtClean="0"/>
              <a:t>，</a:t>
            </a:r>
            <a:endParaRPr kumimoji="1" lang="en-US" altLang="zh-CN" sz="2400" dirty="0" smtClean="0"/>
          </a:p>
          <a:p>
            <a:r>
              <a:rPr lang="zh-CN" altLang="en-US" sz="2400" dirty="0" smtClean="0"/>
              <a:t>硬性处理</a:t>
            </a:r>
            <a:endParaRPr lang="en-US" altLang="zh-CN" sz="2400" dirty="0" smtClean="0"/>
          </a:p>
          <a:p>
            <a:pPr lvl="1"/>
            <a:r>
              <a:rPr lang="en-US" altLang="zh-CN" dirty="0" smtClean="0"/>
              <a:t>|</a:t>
            </a:r>
            <a:r>
              <a:rPr lang="en-US" altLang="zh-CN" dirty="0"/>
              <a:t>S</a:t>
            </a:r>
            <a:r>
              <a:rPr lang="en-US" altLang="zh-CN" baseline="-25000" dirty="0"/>
              <a:t>i</a:t>
            </a:r>
            <a:r>
              <a:rPr lang="en-US" altLang="zh-CN" dirty="0"/>
              <a:t>|=m</a:t>
            </a:r>
            <a:r>
              <a:rPr lang="en-US" altLang="zh-CN" baseline="-25000" dirty="0"/>
              <a:t>i</a:t>
            </a:r>
            <a:r>
              <a:rPr lang="en-US" altLang="zh-CN" dirty="0"/>
              <a:t>,</a:t>
            </a:r>
            <a:r>
              <a:rPr lang="zh-CN" altLang="en-US" dirty="0"/>
              <a:t>向量个数</a:t>
            </a:r>
            <a:r>
              <a:rPr lang="en-US" altLang="zh-CN" dirty="0"/>
              <a:t>m=m</a:t>
            </a:r>
            <a:r>
              <a:rPr lang="en-US" altLang="zh-CN" baseline="-25000" dirty="0"/>
              <a:t>1</a:t>
            </a:r>
            <a:r>
              <a:rPr lang="en-US" altLang="zh-CN" dirty="0"/>
              <a:t>×m</a:t>
            </a:r>
            <a:r>
              <a:rPr lang="en-US" altLang="zh-CN" baseline="-25000" dirty="0"/>
              <a:t>2</a:t>
            </a:r>
            <a:r>
              <a:rPr lang="en-US" altLang="zh-CN" dirty="0"/>
              <a:t>×…×</a:t>
            </a:r>
            <a:r>
              <a:rPr lang="en-US" altLang="zh-CN" dirty="0" err="1"/>
              <a:t>m</a:t>
            </a:r>
            <a:r>
              <a:rPr lang="en-US" altLang="zh-CN" baseline="-25000" dirty="0" err="1"/>
              <a:t>n</a:t>
            </a:r>
            <a:r>
              <a:rPr lang="en-US" altLang="zh-CN" dirty="0"/>
              <a:t>,</a:t>
            </a:r>
            <a:r>
              <a:rPr lang="zh-CN" altLang="en-US" dirty="0"/>
              <a:t>对这</a:t>
            </a:r>
            <a:r>
              <a:rPr lang="en-US" altLang="zh-CN" dirty="0"/>
              <a:t>m</a:t>
            </a:r>
            <a:r>
              <a:rPr lang="zh-CN" altLang="en-US" dirty="0"/>
              <a:t>个</a:t>
            </a:r>
            <a:r>
              <a:rPr lang="en-US" altLang="zh-CN" dirty="0" smtClean="0"/>
              <a:t>n-</a:t>
            </a:r>
            <a:r>
              <a:rPr lang="zh-CN" altLang="en-US" dirty="0" smtClean="0"/>
              <a:t>元组</a:t>
            </a:r>
            <a:r>
              <a:rPr lang="zh-CN" altLang="en-US" dirty="0"/>
              <a:t>逐一检测是否满足</a:t>
            </a:r>
            <a:r>
              <a:rPr kumimoji="1" lang="en-US" altLang="zh-CN" dirty="0"/>
              <a:t>B(x</a:t>
            </a:r>
            <a:r>
              <a:rPr kumimoji="1" lang="en-US" altLang="zh-CN" baseline="-25000" dirty="0"/>
              <a:t>1</a:t>
            </a:r>
            <a:r>
              <a:rPr kumimoji="1" lang="en-US" altLang="zh-CN" dirty="0" smtClean="0"/>
              <a:t>,…,</a:t>
            </a:r>
            <a:r>
              <a:rPr kumimoji="1" lang="en-US" altLang="zh-CN" dirty="0" err="1" smtClean="0"/>
              <a:t>x</a:t>
            </a:r>
            <a:r>
              <a:rPr kumimoji="1" lang="en-US" altLang="zh-CN" baseline="-25000" dirty="0" err="1" smtClean="0"/>
              <a:t>n</a:t>
            </a:r>
            <a:r>
              <a:rPr kumimoji="1" lang="en-US" altLang="zh-CN" dirty="0"/>
              <a:t>)</a:t>
            </a:r>
            <a:r>
              <a:rPr lang="zh-CN" altLang="en-US" dirty="0"/>
              <a:t>，从而找出问题</a:t>
            </a:r>
            <a:r>
              <a:rPr lang="zh-CN" altLang="en-US" dirty="0" smtClean="0"/>
              <a:t>的解</a:t>
            </a:r>
            <a:r>
              <a:rPr lang="zh-CN" altLang="en-US" dirty="0"/>
              <a:t>。</a:t>
            </a:r>
            <a:endParaRPr lang="zh-CN" altLang="en-US" dirty="0"/>
          </a:p>
          <a:p>
            <a:r>
              <a:rPr lang="zh-CN" altLang="en-US" sz="2400" dirty="0"/>
              <a:t>回溯</a:t>
            </a:r>
            <a:r>
              <a:rPr lang="zh-CN" altLang="en-US" sz="2400" dirty="0" smtClean="0"/>
              <a:t>法利用</a:t>
            </a:r>
            <a:r>
              <a:rPr lang="zh-CN" altLang="en-US" sz="2400" dirty="0"/>
              <a:t>多米诺</a:t>
            </a:r>
            <a:r>
              <a:rPr lang="zh-CN" altLang="en-US" sz="2400" dirty="0" smtClean="0"/>
              <a:t>性质</a:t>
            </a:r>
            <a:endParaRPr lang="en-US" altLang="zh-CN" sz="2400" dirty="0"/>
          </a:p>
          <a:p>
            <a:pPr lvl="1"/>
            <a:r>
              <a:rPr kumimoji="1" lang="en-US" altLang="zh-CN" dirty="0" smtClean="0"/>
              <a:t>B</a:t>
            </a:r>
            <a:r>
              <a:rPr kumimoji="1" lang="zh-CN" altLang="en-US" dirty="0" smtClean="0"/>
              <a:t>无需等待，可以提前检验</a:t>
            </a:r>
            <a:r>
              <a:rPr kumimoji="1" lang="zh-CN" altLang="en-US" dirty="0"/>
              <a:t>正在构造中的部分向量</a:t>
            </a:r>
            <a:r>
              <a:rPr kumimoji="1" lang="en-US" altLang="zh-CN" dirty="0"/>
              <a:t>(x</a:t>
            </a:r>
            <a:r>
              <a:rPr kumimoji="1" lang="en-US" altLang="zh-CN" baseline="-25000" dirty="0"/>
              <a:t>1</a:t>
            </a:r>
            <a:r>
              <a:rPr kumimoji="1" lang="en-US" altLang="zh-CN" dirty="0"/>
              <a:t>,…,x</a:t>
            </a:r>
            <a:r>
              <a:rPr kumimoji="1" lang="en-US" altLang="zh-CN" baseline="-25000" dirty="0"/>
              <a:t>i</a:t>
            </a:r>
            <a:r>
              <a:rPr kumimoji="1" lang="en-US" altLang="zh-CN" dirty="0" smtClean="0"/>
              <a:t>)</a:t>
            </a:r>
            <a:r>
              <a:rPr kumimoji="1" lang="zh-CN" altLang="en-US" dirty="0" smtClean="0"/>
              <a:t>，如果发现不能导致问题的解</a:t>
            </a:r>
            <a:r>
              <a:rPr kumimoji="1" lang="en-US" altLang="zh-CN" dirty="0" smtClean="0"/>
              <a:t>, </a:t>
            </a:r>
            <a:r>
              <a:rPr kumimoji="1" lang="zh-CN" altLang="en-US" dirty="0" smtClean="0"/>
              <a:t>终止该向量继续构造，即不再构造</a:t>
            </a:r>
            <a:r>
              <a:rPr kumimoji="1" lang="en-US" altLang="zh-CN" dirty="0" smtClean="0"/>
              <a:t>x</a:t>
            </a:r>
            <a:r>
              <a:rPr kumimoji="1" lang="en-US" altLang="zh-CN" baseline="-25000" dirty="0" smtClean="0"/>
              <a:t>i+1</a:t>
            </a:r>
            <a:r>
              <a:rPr kumimoji="1" lang="en-US" altLang="zh-CN" dirty="0" smtClean="0"/>
              <a:t>,…,</a:t>
            </a:r>
            <a:r>
              <a:rPr kumimoji="1" lang="en-US" altLang="zh-CN" dirty="0" err="1" smtClean="0"/>
              <a:t>x</a:t>
            </a:r>
            <a:r>
              <a:rPr kumimoji="1" lang="en-US" altLang="zh-CN" baseline="-25000" dirty="0" err="1" smtClean="0"/>
              <a:t>n</a:t>
            </a:r>
            <a:r>
              <a:rPr kumimoji="1" lang="zh-CN" altLang="en-US" dirty="0" smtClean="0"/>
              <a:t>的取值，从而减少了</a:t>
            </a:r>
            <a:r>
              <a:rPr kumimoji="1" lang="en-US" altLang="zh-CN" dirty="0" smtClean="0"/>
              <a:t>m</a:t>
            </a:r>
            <a:r>
              <a:rPr kumimoji="1" lang="en-US" altLang="zh-CN" baseline="-25000" dirty="0" smtClean="0"/>
              <a:t>i+1</a:t>
            </a:r>
            <a:r>
              <a:rPr kumimoji="1" lang="en-US" altLang="zh-CN" dirty="0" smtClean="0"/>
              <a:t> </a:t>
            </a:r>
            <a:r>
              <a:rPr lang="en-US" altLang="zh-CN" dirty="0"/>
              <a:t>×</a:t>
            </a:r>
            <a:r>
              <a:rPr kumimoji="1" lang="en-US" altLang="zh-CN" dirty="0" smtClean="0"/>
              <a:t>… </a:t>
            </a:r>
            <a:r>
              <a:rPr lang="en-US" altLang="zh-CN" dirty="0"/>
              <a:t>×</a:t>
            </a:r>
            <a:r>
              <a:rPr kumimoji="1" lang="en-US" altLang="zh-CN" dirty="0" err="1" smtClean="0"/>
              <a:t>m</a:t>
            </a:r>
            <a:r>
              <a:rPr kumimoji="1" lang="en-US" altLang="zh-CN" baseline="-25000" dirty="0" err="1" smtClean="0"/>
              <a:t>n</a:t>
            </a:r>
            <a:r>
              <a:rPr kumimoji="1" lang="zh-CN" altLang="en-US" dirty="0"/>
              <a:t>个向量</a:t>
            </a:r>
            <a:r>
              <a:rPr kumimoji="1" lang="zh-CN" altLang="en-US" dirty="0" smtClean="0"/>
              <a:t>。</a:t>
            </a:r>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fld>
            <a:endParaRPr lang="en-US" altLang="zh-CN"/>
          </a:p>
        </p:txBody>
      </p:sp>
      <p:sp>
        <p:nvSpPr>
          <p:cNvPr id="2" name="矩形 1"/>
          <p:cNvSpPr/>
          <p:nvPr/>
        </p:nvSpPr>
        <p:spPr>
          <a:xfrm>
            <a:off x="911424" y="942051"/>
            <a:ext cx="9937104" cy="523220"/>
          </a:xfrm>
          <a:prstGeom prst="rect">
            <a:avLst/>
          </a:prstGeom>
          <a:solidFill>
            <a:schemeClr val="accent1">
              <a:lumMod val="20000"/>
              <a:lumOff val="80000"/>
            </a:schemeClr>
          </a:solidFill>
        </p:spPr>
        <p:txBody>
          <a:bodyPr wrap="square">
            <a:spAutoFit/>
          </a:bodyPr>
          <a:lstStyle/>
          <a:p>
            <a:r>
              <a:rPr kumimoji="1" lang="zh-CN" altLang="en-US" sz="2800" dirty="0" smtClean="0">
                <a:latin typeface="幼圆" panose="02010509060101010101" pitchFamily="49" charset="-122"/>
                <a:ea typeface="幼圆" panose="02010509060101010101" pitchFamily="49" charset="-122"/>
                <a:cs typeface="Arial" panose="020B0604020202020204" pitchFamily="34" charset="0"/>
              </a:rPr>
              <a:t>问题的多</a:t>
            </a:r>
            <a:r>
              <a:rPr kumimoji="1" lang="zh-CN" altLang="en-US" sz="2800" dirty="0">
                <a:latin typeface="幼圆" panose="02010509060101010101" pitchFamily="49" charset="-122"/>
                <a:ea typeface="幼圆" panose="02010509060101010101" pitchFamily="49" charset="-122"/>
                <a:cs typeface="Arial" panose="020B0604020202020204" pitchFamily="34" charset="0"/>
              </a:rPr>
              <a:t>米诺</a:t>
            </a:r>
            <a:r>
              <a:rPr kumimoji="1" lang="zh-CN" altLang="en-US" sz="2800" dirty="0" smtClean="0">
                <a:latin typeface="幼圆" panose="02010509060101010101" pitchFamily="49" charset="-122"/>
                <a:ea typeface="幼圆" panose="02010509060101010101" pitchFamily="49" charset="-122"/>
                <a:cs typeface="Arial" panose="020B0604020202020204" pitchFamily="34" charset="0"/>
              </a:rPr>
              <a:t>性质是回溯法提高</a:t>
            </a:r>
            <a:r>
              <a:rPr kumimoji="1" lang="zh-CN" altLang="en-US" sz="2800" dirty="0">
                <a:latin typeface="幼圆" panose="02010509060101010101" pitchFamily="49" charset="-122"/>
                <a:ea typeface="幼圆" panose="02010509060101010101" pitchFamily="49" charset="-122"/>
                <a:cs typeface="Arial" panose="020B0604020202020204" pitchFamily="34" charset="0"/>
              </a:rPr>
              <a:t>算法</a:t>
            </a:r>
            <a:r>
              <a:rPr kumimoji="1" lang="zh-CN" altLang="en-US" sz="2800" dirty="0" smtClean="0">
                <a:latin typeface="幼圆" panose="02010509060101010101" pitchFamily="49" charset="-122"/>
                <a:ea typeface="幼圆" panose="02010509060101010101" pitchFamily="49" charset="-122"/>
                <a:cs typeface="Arial" panose="020B0604020202020204" pitchFamily="34" charset="0"/>
              </a:rPr>
              <a:t>效率的关键</a:t>
            </a:r>
            <a:endParaRPr kumimoji="1" lang="en-US" altLang="zh-CN" sz="2800" dirty="0">
              <a:latin typeface="幼圆" panose="02010509060101010101" pitchFamily="49" charset="-122"/>
              <a:ea typeface="幼圆" panose="02010509060101010101" pitchFamily="49"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7685" y="87998"/>
            <a:ext cx="10515600" cy="1325563"/>
          </a:xfrm>
        </p:spPr>
        <p:txBody>
          <a:bodyPr/>
          <a:lstStyle/>
          <a:p>
            <a:r>
              <a:rPr lang="zh-CN" altLang="en-US" dirty="0"/>
              <a:t>解空间树</a:t>
            </a:r>
            <a:endParaRPr lang="zh-CN" altLang="en-US" dirty="0"/>
          </a:p>
        </p:txBody>
      </p:sp>
      <p:sp>
        <p:nvSpPr>
          <p:cNvPr id="3" name="内容占位符 2"/>
          <p:cNvSpPr>
            <a:spLocks noGrp="1"/>
          </p:cNvSpPr>
          <p:nvPr>
            <p:ph idx="1"/>
          </p:nvPr>
        </p:nvSpPr>
        <p:spPr>
          <a:xfrm>
            <a:off x="836794" y="2005012"/>
            <a:ext cx="10515600" cy="4351338"/>
          </a:xfrm>
        </p:spPr>
        <p:txBody>
          <a:bodyPr>
            <a:normAutofit/>
          </a:bodyPr>
          <a:lstStyle/>
          <a:p>
            <a:pPr>
              <a:spcBef>
                <a:spcPts val="0"/>
              </a:spcBef>
            </a:pPr>
            <a:r>
              <a:rPr lang="zh-CN" altLang="en-US" sz="2400" dirty="0"/>
              <a:t>显式约束</a:t>
            </a:r>
            <a:r>
              <a:rPr lang="zh-CN" altLang="en-US" sz="2400" dirty="0" smtClean="0"/>
              <a:t>：每个</a:t>
            </a:r>
            <a:r>
              <a:rPr lang="en-US" altLang="zh-CN" sz="2400" dirty="0" smtClean="0"/>
              <a:t>x</a:t>
            </a:r>
            <a:r>
              <a:rPr lang="en-US" altLang="zh-CN" sz="2400" baseline="-25000" dirty="0" smtClean="0"/>
              <a:t>i</a:t>
            </a:r>
            <a:r>
              <a:rPr lang="zh-CN" altLang="en-US" sz="2400" dirty="0" smtClean="0"/>
              <a:t>的取值集合</a:t>
            </a:r>
            <a:r>
              <a:rPr kumimoji="1" lang="en-US" altLang="zh-CN" sz="2400" dirty="0">
                <a:solidFill>
                  <a:srgbClr val="FF0000"/>
                </a:solidFill>
              </a:rPr>
              <a:t>S</a:t>
            </a:r>
            <a:r>
              <a:rPr kumimoji="1" lang="en-US" altLang="zh-CN" sz="2400" baseline="-25000" dirty="0">
                <a:solidFill>
                  <a:srgbClr val="FF0000"/>
                </a:solidFill>
              </a:rPr>
              <a:t>i </a:t>
            </a:r>
            <a:r>
              <a:rPr lang="zh-CN" altLang="en-US" sz="2400" dirty="0" smtClean="0"/>
              <a:t>，可能与问题实例有关，也可能无关</a:t>
            </a:r>
            <a:endParaRPr lang="zh-CN" altLang="en-US" sz="2400" dirty="0"/>
          </a:p>
          <a:p>
            <a:pPr>
              <a:spcBef>
                <a:spcPts val="0"/>
              </a:spcBef>
            </a:pPr>
            <a:r>
              <a:rPr lang="zh-CN" altLang="en-US" sz="2400" dirty="0" smtClean="0"/>
              <a:t>隐式约束</a:t>
            </a:r>
            <a:r>
              <a:rPr lang="zh-CN" altLang="en-US" sz="2400" dirty="0"/>
              <a:t>：</a:t>
            </a:r>
            <a:r>
              <a:rPr kumimoji="1" lang="zh-CN" altLang="en-US" sz="2400" dirty="0"/>
              <a:t>描述了</a:t>
            </a:r>
            <a:r>
              <a:rPr kumimoji="1" lang="en-US" altLang="zh-CN" sz="2400" dirty="0"/>
              <a:t>x</a:t>
            </a:r>
            <a:r>
              <a:rPr kumimoji="1" lang="en-US" altLang="zh-CN" sz="2400" baseline="-25000" dirty="0"/>
              <a:t>i</a:t>
            </a:r>
            <a:r>
              <a:rPr kumimoji="1" lang="zh-CN" altLang="en-US" sz="2400" dirty="0"/>
              <a:t>彼此相关的</a:t>
            </a:r>
            <a:r>
              <a:rPr kumimoji="1" lang="zh-CN" altLang="en-US" sz="2400" dirty="0" smtClean="0"/>
              <a:t>情况，与</a:t>
            </a:r>
            <a:r>
              <a:rPr kumimoji="1" lang="zh-CN" altLang="en-US" sz="2400" dirty="0"/>
              <a:t>问题实例</a:t>
            </a:r>
            <a:r>
              <a:rPr kumimoji="1" lang="zh-CN" altLang="en-US" sz="2400" dirty="0" smtClean="0"/>
              <a:t>有关</a:t>
            </a:r>
            <a:endParaRPr kumimoji="1" lang="zh-CN" altLang="en-US" sz="2400" dirty="0"/>
          </a:p>
          <a:p>
            <a:pPr>
              <a:spcBef>
                <a:spcPts val="0"/>
              </a:spcBef>
            </a:pPr>
            <a:r>
              <a:rPr kumimoji="1" lang="zh-CN" altLang="en-US" sz="2400" dirty="0"/>
              <a:t>解空间：满足显式约束条件的所有</a:t>
            </a:r>
            <a:r>
              <a:rPr kumimoji="1" lang="zh-CN" altLang="en-US" sz="2400" dirty="0" smtClean="0"/>
              <a:t>元组</a:t>
            </a:r>
            <a:endParaRPr kumimoji="1" lang="en-US" altLang="zh-CN" sz="2400" dirty="0"/>
          </a:p>
          <a:p>
            <a:pPr>
              <a:spcBef>
                <a:spcPts val="0"/>
              </a:spcBef>
            </a:pPr>
            <a:r>
              <a:rPr kumimoji="1" lang="zh-CN" altLang="en-US" sz="2400" dirty="0"/>
              <a:t>解空间树：基于解空间画成的树形</a:t>
            </a:r>
            <a:r>
              <a:rPr kumimoji="1" lang="zh-CN" altLang="en-US" sz="2400" dirty="0" smtClean="0"/>
              <a:t>状</a:t>
            </a:r>
            <a:endParaRPr kumimoji="1" lang="en-US" altLang="zh-CN" sz="2400" dirty="0"/>
          </a:p>
          <a:p>
            <a:pPr lvl="1">
              <a:spcBef>
                <a:spcPts val="0"/>
              </a:spcBef>
            </a:pPr>
            <a:r>
              <a:rPr kumimoji="1" lang="zh-CN" altLang="en-US" dirty="0" smtClean="0"/>
              <a:t>问题状态：</a:t>
            </a:r>
            <a:r>
              <a:rPr kumimoji="1" lang="zh-CN" altLang="en-US" dirty="0"/>
              <a:t>解空间树中的所有结点。</a:t>
            </a:r>
            <a:endParaRPr kumimoji="1" lang="en-US" altLang="zh-CN" dirty="0"/>
          </a:p>
          <a:p>
            <a:pPr lvl="1">
              <a:spcBef>
                <a:spcPts val="600"/>
              </a:spcBef>
            </a:pPr>
            <a:r>
              <a:rPr kumimoji="1" lang="zh-CN" altLang="en-US" dirty="0"/>
              <a:t>解</a:t>
            </a:r>
            <a:r>
              <a:rPr kumimoji="1" lang="zh-CN" altLang="en-US" dirty="0" smtClean="0"/>
              <a:t>状态</a:t>
            </a:r>
            <a:r>
              <a:rPr kumimoji="1" lang="en-US" altLang="zh-CN" dirty="0" smtClean="0"/>
              <a:t>X</a:t>
            </a:r>
            <a:r>
              <a:rPr kumimoji="1" lang="zh-CN" altLang="en-US" dirty="0" smtClean="0"/>
              <a:t>：由</a:t>
            </a:r>
            <a:r>
              <a:rPr kumimoji="1" lang="zh-CN" altLang="en-US" dirty="0"/>
              <a:t>根</a:t>
            </a:r>
            <a:r>
              <a:rPr kumimoji="1" lang="zh-CN" altLang="en-US" dirty="0" smtClean="0"/>
              <a:t>到节点</a:t>
            </a:r>
            <a:r>
              <a:rPr kumimoji="1" lang="en-US" altLang="zh-CN" dirty="0" smtClean="0"/>
              <a:t>X</a:t>
            </a:r>
            <a:r>
              <a:rPr kumimoji="1" lang="zh-CN" altLang="en-US" dirty="0" smtClean="0"/>
              <a:t>的</a:t>
            </a:r>
            <a:r>
              <a:rPr kumimoji="1" lang="zh-CN" altLang="en-US" dirty="0"/>
              <a:t>路径确定了解空间中的一个</a:t>
            </a:r>
            <a:r>
              <a:rPr kumimoji="1" lang="zh-CN" altLang="en-US" dirty="0" smtClean="0"/>
              <a:t>元组</a:t>
            </a:r>
            <a:endParaRPr kumimoji="1" lang="en-US" altLang="zh-CN" dirty="0"/>
          </a:p>
          <a:p>
            <a:pPr lvl="1">
              <a:spcBef>
                <a:spcPts val="600"/>
              </a:spcBef>
            </a:pPr>
            <a:r>
              <a:rPr kumimoji="1" lang="zh-CN" altLang="en-US" dirty="0" smtClean="0"/>
              <a:t>答案状态</a:t>
            </a:r>
            <a:r>
              <a:rPr kumimoji="1" lang="en-US" altLang="zh-CN" dirty="0" smtClean="0"/>
              <a:t>X: </a:t>
            </a:r>
            <a:r>
              <a:rPr kumimoji="1" lang="zh-CN" altLang="en-US" dirty="0"/>
              <a:t>由根</a:t>
            </a:r>
            <a:r>
              <a:rPr kumimoji="1" lang="zh-CN" altLang="en-US" dirty="0" smtClean="0"/>
              <a:t>到解状态节点</a:t>
            </a:r>
            <a:r>
              <a:rPr kumimoji="1" lang="en-US" altLang="zh-CN" dirty="0" smtClean="0"/>
              <a:t>X</a:t>
            </a:r>
            <a:r>
              <a:rPr kumimoji="1" lang="zh-CN" altLang="en-US" dirty="0" smtClean="0"/>
              <a:t>的</a:t>
            </a:r>
            <a:r>
              <a:rPr kumimoji="1" lang="zh-CN" altLang="en-US" dirty="0"/>
              <a:t>路径确定了问题的一个解。</a:t>
            </a:r>
            <a:endParaRPr kumimoji="1" lang="en-US" altLang="zh-CN" dirty="0"/>
          </a:p>
          <a:p>
            <a:pPr>
              <a:spcBef>
                <a:spcPts val="0"/>
              </a:spcBef>
            </a:pPr>
            <a:endParaRPr kumimoji="1" lang="zh-CN" altLang="en-US" sz="2000" dirty="0"/>
          </a:p>
          <a:p>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fld>
            <a:endParaRPr lang="en-US" altLang="zh-CN"/>
          </a:p>
        </p:txBody>
      </p:sp>
      <p:sp>
        <p:nvSpPr>
          <p:cNvPr id="6" name="圆角矩形标注 5"/>
          <p:cNvSpPr/>
          <p:nvPr/>
        </p:nvSpPr>
        <p:spPr>
          <a:xfrm>
            <a:off x="8450605" y="2748813"/>
            <a:ext cx="2214790" cy="512523"/>
          </a:xfrm>
          <a:prstGeom prst="wedgeRoundRectCallout">
            <a:avLst>
              <a:gd name="adj1" fmla="val -47365"/>
              <a:gd name="adj2" fmla="val -67398"/>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0000"/>
                </a:solidFill>
                <a:latin typeface="幼圆" panose="02010509060101010101" pitchFamily="49" charset="-122"/>
                <a:ea typeface="幼圆" panose="02010509060101010101" pitchFamily="49" charset="-122"/>
              </a:rPr>
              <a:t>对应限界函数</a:t>
            </a:r>
            <a:endParaRPr lang="zh-CN" altLang="en-US" sz="2400" dirty="0">
              <a:solidFill>
                <a:srgbClr val="FF0000"/>
              </a:solidFill>
              <a:latin typeface="幼圆" panose="02010509060101010101" pitchFamily="49" charset="-122"/>
              <a:ea typeface="幼圆" panose="02010509060101010101" pitchFamily="49" charset="-122"/>
            </a:endParaRPr>
          </a:p>
        </p:txBody>
      </p:sp>
      <p:sp>
        <p:nvSpPr>
          <p:cNvPr id="7" name="圆角矩形标注 6"/>
          <p:cNvSpPr/>
          <p:nvPr/>
        </p:nvSpPr>
        <p:spPr>
          <a:xfrm>
            <a:off x="7877533" y="3478401"/>
            <a:ext cx="2808312" cy="512523"/>
          </a:xfrm>
          <a:prstGeom prst="wedgeRoundRectCallout">
            <a:avLst>
              <a:gd name="adj1" fmla="val -45716"/>
              <a:gd name="adj2" fmla="val 69842"/>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0000"/>
                </a:solidFill>
                <a:latin typeface="幼圆" panose="02010509060101010101" pitchFamily="49" charset="-122"/>
                <a:ea typeface="幼圆" panose="02010509060101010101" pitchFamily="49" charset="-122"/>
              </a:rPr>
              <a:t>满足显式约束条件</a:t>
            </a:r>
            <a:endParaRPr lang="zh-CN" altLang="en-US" sz="2400" dirty="0">
              <a:solidFill>
                <a:srgbClr val="FF0000"/>
              </a:solidFill>
              <a:latin typeface="幼圆" panose="02010509060101010101" pitchFamily="49" charset="-122"/>
              <a:ea typeface="幼圆" panose="02010509060101010101" pitchFamily="49" charset="-122"/>
            </a:endParaRPr>
          </a:p>
        </p:txBody>
      </p:sp>
      <p:sp>
        <p:nvSpPr>
          <p:cNvPr id="8" name="圆角矩形标注 7"/>
          <p:cNvSpPr/>
          <p:nvPr/>
        </p:nvSpPr>
        <p:spPr>
          <a:xfrm>
            <a:off x="7604087" y="5252376"/>
            <a:ext cx="3081758" cy="512523"/>
          </a:xfrm>
          <a:prstGeom prst="wedgeRoundRectCallout">
            <a:avLst>
              <a:gd name="adj1" fmla="val -46683"/>
              <a:gd name="adj2" fmla="val -84552"/>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0000"/>
                </a:solidFill>
                <a:latin typeface="幼圆" panose="02010509060101010101" pitchFamily="49" charset="-122"/>
                <a:ea typeface="幼圆" panose="02010509060101010101" pitchFamily="49" charset="-122"/>
              </a:rPr>
              <a:t>还满足隐式约束条件</a:t>
            </a:r>
            <a:endParaRPr lang="zh-CN" altLang="en-US" sz="2400" dirty="0">
              <a:solidFill>
                <a:srgbClr val="FF0000"/>
              </a:solidFill>
              <a:latin typeface="幼圆" panose="02010509060101010101" pitchFamily="49" charset="-122"/>
              <a:ea typeface="幼圆" panose="02010509060101010101" pitchFamily="49" charset="-122"/>
            </a:endParaRPr>
          </a:p>
        </p:txBody>
      </p:sp>
      <p:sp>
        <p:nvSpPr>
          <p:cNvPr id="9" name="矩形 8"/>
          <p:cNvSpPr/>
          <p:nvPr/>
        </p:nvSpPr>
        <p:spPr>
          <a:xfrm>
            <a:off x="836794" y="1388293"/>
            <a:ext cx="9828601" cy="461665"/>
          </a:xfrm>
          <a:prstGeom prst="rect">
            <a:avLst/>
          </a:prstGeom>
          <a:solidFill>
            <a:schemeClr val="accent1">
              <a:lumMod val="20000"/>
              <a:lumOff val="80000"/>
            </a:schemeClr>
          </a:solidFill>
        </p:spPr>
        <p:txBody>
          <a:bodyPr wrap="square">
            <a:spAutoFit/>
          </a:bodyPr>
          <a:lstStyle/>
          <a:p>
            <a:r>
              <a:rPr kumimoji="1" lang="zh-CN" altLang="en-US" sz="2400" dirty="0" smtClean="0">
                <a:latin typeface="幼圆" panose="02010509060101010101" pitchFamily="49" charset="-122"/>
                <a:ea typeface="幼圆" panose="02010509060101010101" pitchFamily="49" charset="-122"/>
                <a:cs typeface="Arial" panose="020B0604020202020204" pitchFamily="34" charset="0"/>
              </a:rPr>
              <a:t>回溯法解决问题的过程就是在解空间树上搜索答案状态结点的过程</a:t>
            </a:r>
            <a:endParaRPr kumimoji="1" lang="en-US" altLang="zh-CN" sz="2400" dirty="0">
              <a:latin typeface="幼圆" panose="02010509060101010101" pitchFamily="49" charset="-122"/>
              <a:ea typeface="幼圆" panose="02010509060101010101" pitchFamily="49"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8788" y="260648"/>
            <a:ext cx="10515600" cy="1325563"/>
          </a:xfrm>
        </p:spPr>
        <p:txBody>
          <a:bodyPr/>
          <a:lstStyle/>
          <a:p>
            <a:r>
              <a:rPr kumimoji="1" lang="zh-CN" altLang="en-US" dirty="0" smtClean="0"/>
              <a:t>解空间树的例子</a:t>
            </a:r>
            <a:endParaRPr lang="zh-CN" altLang="en-US" dirty="0"/>
          </a:p>
        </p:txBody>
      </p:sp>
      <p:sp>
        <p:nvSpPr>
          <p:cNvPr id="3" name="内容占位符 2"/>
          <p:cNvSpPr>
            <a:spLocks noGrp="1"/>
          </p:cNvSpPr>
          <p:nvPr>
            <p:ph idx="1"/>
          </p:nvPr>
        </p:nvSpPr>
        <p:spPr>
          <a:xfrm>
            <a:off x="658788" y="1628800"/>
            <a:ext cx="10695012" cy="3888432"/>
          </a:xfrm>
        </p:spPr>
        <p:txBody>
          <a:bodyPr>
            <a:normAutofit/>
          </a:bodyPr>
          <a:lstStyle/>
          <a:p>
            <a:pPr>
              <a:lnSpc>
                <a:spcPct val="100000"/>
              </a:lnSpc>
              <a:spcBef>
                <a:spcPts val="0"/>
              </a:spcBef>
            </a:pPr>
            <a:r>
              <a:rPr kumimoji="1" lang="zh-CN" altLang="en-US" sz="2400" dirty="0" smtClean="0"/>
              <a:t>子集和问题：</a:t>
            </a:r>
            <a:r>
              <a:rPr kumimoji="1" lang="zh-CN" altLang="en-US" sz="2400" dirty="0"/>
              <a:t>已知</a:t>
            </a:r>
            <a:r>
              <a:rPr kumimoji="1" lang="en-US" altLang="zh-CN" sz="2400" dirty="0"/>
              <a:t>n+1</a:t>
            </a:r>
            <a:r>
              <a:rPr kumimoji="1" lang="zh-CN" altLang="en-US" sz="2400" dirty="0"/>
              <a:t>个正数</a:t>
            </a:r>
            <a:r>
              <a:rPr kumimoji="1" lang="en-US" altLang="zh-CN" sz="2400" dirty="0"/>
              <a:t>:</a:t>
            </a:r>
            <a:r>
              <a:rPr kumimoji="1" lang="en-US" altLang="zh-CN" sz="2400" dirty="0" err="1"/>
              <a:t>w</a:t>
            </a:r>
            <a:r>
              <a:rPr kumimoji="1" lang="en-US" altLang="zh-CN" sz="2400" baseline="-25000" dirty="0" err="1"/>
              <a:t>i</a:t>
            </a:r>
            <a:r>
              <a:rPr kumimoji="1" lang="en-US" altLang="zh-CN" sz="2400" dirty="0"/>
              <a:t>(1≤i≤n)</a:t>
            </a:r>
            <a:r>
              <a:rPr kumimoji="1" lang="zh-CN" altLang="en-US" sz="2400" dirty="0"/>
              <a:t>和</a:t>
            </a:r>
            <a:r>
              <a:rPr kumimoji="1" lang="en-US" altLang="zh-CN" sz="2400" dirty="0"/>
              <a:t>M, </a:t>
            </a:r>
            <a:r>
              <a:rPr kumimoji="1" lang="zh-CN" altLang="en-US" sz="2400" dirty="0"/>
              <a:t>要求找出</a:t>
            </a:r>
            <a:r>
              <a:rPr kumimoji="1" lang="en-US" altLang="zh-CN" sz="2400" dirty="0" err="1"/>
              <a:t>w</a:t>
            </a:r>
            <a:r>
              <a:rPr kumimoji="1" lang="en-US" altLang="zh-CN" sz="2400" baseline="-25000" dirty="0" err="1"/>
              <a:t>i</a:t>
            </a:r>
            <a:r>
              <a:rPr kumimoji="1" lang="zh-CN" altLang="en-US" sz="2400" dirty="0" smtClean="0"/>
              <a:t>的和是</a:t>
            </a:r>
            <a:r>
              <a:rPr kumimoji="1" lang="en-US" altLang="zh-CN" sz="2400" dirty="0"/>
              <a:t>M</a:t>
            </a:r>
            <a:r>
              <a:rPr kumimoji="1" lang="zh-CN" altLang="en-US" sz="2400" dirty="0"/>
              <a:t>的</a:t>
            </a:r>
            <a:r>
              <a:rPr kumimoji="1" lang="zh-CN" altLang="en-US" sz="2400" dirty="0">
                <a:solidFill>
                  <a:srgbClr val="FF0000"/>
                </a:solidFill>
              </a:rPr>
              <a:t>所有</a:t>
            </a:r>
            <a:r>
              <a:rPr kumimoji="1" lang="zh-CN" altLang="en-US" sz="2400" dirty="0"/>
              <a:t>子集</a:t>
            </a:r>
            <a:r>
              <a:rPr kumimoji="1" lang="zh-CN" altLang="en-US" sz="2400" dirty="0" smtClean="0"/>
              <a:t>。</a:t>
            </a:r>
            <a:endParaRPr kumimoji="1" lang="en-US" altLang="zh-CN" sz="2400" dirty="0"/>
          </a:p>
          <a:p>
            <a:pPr>
              <a:spcBef>
                <a:spcPts val="0"/>
              </a:spcBef>
            </a:pPr>
            <a:r>
              <a:rPr kumimoji="1" lang="zh-CN" altLang="en-US" sz="2400" dirty="0" smtClean="0"/>
              <a:t>回溯法准备工作</a:t>
            </a:r>
            <a:endParaRPr kumimoji="1" lang="en-US" altLang="zh-CN" sz="2400" dirty="0" smtClean="0"/>
          </a:p>
          <a:p>
            <a:pPr lvl="1">
              <a:spcBef>
                <a:spcPts val="0"/>
              </a:spcBef>
            </a:pPr>
            <a:r>
              <a:rPr kumimoji="1" lang="zh-CN" altLang="en-US" dirty="0" smtClean="0"/>
              <a:t>确定元组表达形式</a:t>
            </a:r>
            <a:endParaRPr kumimoji="1" lang="en-US" altLang="zh-CN" dirty="0"/>
          </a:p>
          <a:p>
            <a:pPr lvl="2">
              <a:spcBef>
                <a:spcPts val="0"/>
              </a:spcBef>
            </a:pPr>
            <a:r>
              <a:rPr kumimoji="1" lang="zh-CN" altLang="en-US" dirty="0" smtClean="0"/>
              <a:t>固定</a:t>
            </a:r>
            <a:r>
              <a:rPr kumimoji="1" lang="zh-CN" altLang="en-US" dirty="0"/>
              <a:t>长元组：用大小固定的</a:t>
            </a:r>
            <a:r>
              <a:rPr kumimoji="1" lang="en-US" altLang="zh-CN" dirty="0">
                <a:solidFill>
                  <a:srgbClr val="FF0000"/>
                </a:solidFill>
              </a:rPr>
              <a:t>n-</a:t>
            </a:r>
            <a:r>
              <a:rPr kumimoji="1" lang="zh-CN" altLang="en-US" dirty="0">
                <a:solidFill>
                  <a:srgbClr val="FF0000"/>
                </a:solidFill>
              </a:rPr>
              <a:t>元组</a:t>
            </a:r>
            <a:r>
              <a:rPr kumimoji="1" lang="en-US" altLang="zh-CN" dirty="0"/>
              <a:t>(x</a:t>
            </a:r>
            <a:r>
              <a:rPr kumimoji="1" lang="en-US" altLang="zh-CN" baseline="-25000" dirty="0"/>
              <a:t>1</a:t>
            </a:r>
            <a:r>
              <a:rPr kumimoji="1" lang="en-US" altLang="zh-CN" dirty="0"/>
              <a:t>, … , </a:t>
            </a:r>
            <a:r>
              <a:rPr kumimoji="1" lang="en-US" altLang="zh-CN" dirty="0" err="1"/>
              <a:t>x</a:t>
            </a:r>
            <a:r>
              <a:rPr kumimoji="1" lang="en-US" altLang="zh-CN" baseline="-25000" dirty="0" err="1"/>
              <a:t>n</a:t>
            </a:r>
            <a:r>
              <a:rPr kumimoji="1" lang="en-US" altLang="zh-CN" dirty="0"/>
              <a:t>)</a:t>
            </a:r>
            <a:r>
              <a:rPr kumimoji="1" lang="zh-CN" altLang="en-US" dirty="0" smtClean="0"/>
              <a:t>表示</a:t>
            </a:r>
            <a:endParaRPr kumimoji="1" lang="en-US" altLang="zh-CN" dirty="0"/>
          </a:p>
          <a:p>
            <a:pPr lvl="2">
              <a:spcBef>
                <a:spcPts val="0"/>
              </a:spcBef>
            </a:pPr>
            <a:r>
              <a:rPr kumimoji="1" lang="zh-CN" altLang="en-US" dirty="0" smtClean="0"/>
              <a:t>可变</a:t>
            </a:r>
            <a:r>
              <a:rPr kumimoji="1" lang="zh-CN" altLang="en-US" dirty="0"/>
              <a:t>长元组：用大小可变的</a:t>
            </a:r>
            <a:r>
              <a:rPr kumimoji="1" lang="en-US" altLang="zh-CN" dirty="0">
                <a:solidFill>
                  <a:srgbClr val="FF0000"/>
                </a:solidFill>
              </a:rPr>
              <a:t>k-</a:t>
            </a:r>
            <a:r>
              <a:rPr kumimoji="1" lang="zh-CN" altLang="en-US" dirty="0">
                <a:solidFill>
                  <a:srgbClr val="FF0000"/>
                </a:solidFill>
              </a:rPr>
              <a:t>元组</a:t>
            </a:r>
            <a:r>
              <a:rPr kumimoji="1" lang="en-US" altLang="zh-CN" dirty="0"/>
              <a:t>(x</a:t>
            </a:r>
            <a:r>
              <a:rPr kumimoji="1" lang="en-US" altLang="zh-CN" baseline="-25000" dirty="0"/>
              <a:t>1</a:t>
            </a:r>
            <a:r>
              <a:rPr kumimoji="1" lang="en-US" altLang="zh-CN" dirty="0"/>
              <a:t>, … , </a:t>
            </a:r>
            <a:r>
              <a:rPr kumimoji="1" lang="en-US" altLang="zh-CN" dirty="0" err="1"/>
              <a:t>x</a:t>
            </a:r>
            <a:r>
              <a:rPr kumimoji="1" lang="en-US" altLang="zh-CN" baseline="-25000" dirty="0" err="1"/>
              <a:t>k</a:t>
            </a:r>
            <a:r>
              <a:rPr kumimoji="1" lang="en-US" altLang="zh-CN" dirty="0"/>
              <a:t>)</a:t>
            </a:r>
            <a:r>
              <a:rPr kumimoji="1" lang="zh-CN" altLang="en-US" dirty="0"/>
              <a:t>表示</a:t>
            </a:r>
            <a:r>
              <a:rPr kumimoji="1" lang="en-US" altLang="zh-CN" dirty="0"/>
              <a:t>, k ≤</a:t>
            </a:r>
            <a:r>
              <a:rPr kumimoji="1" lang="en-US" altLang="zh-CN" dirty="0" smtClean="0"/>
              <a:t>n</a:t>
            </a:r>
            <a:endParaRPr kumimoji="1" lang="en-US" altLang="zh-CN" dirty="0" smtClean="0"/>
          </a:p>
          <a:p>
            <a:pPr lvl="1">
              <a:spcBef>
                <a:spcPts val="0"/>
              </a:spcBef>
            </a:pPr>
            <a:r>
              <a:rPr kumimoji="1" lang="zh-CN" altLang="en-US" dirty="0" smtClean="0"/>
              <a:t>确定约束条件：显示约束和隐式约束</a:t>
            </a:r>
            <a:endParaRPr kumimoji="1" lang="en-US" altLang="zh-CN" dirty="0" smtClean="0"/>
          </a:p>
          <a:p>
            <a:pPr lvl="1">
              <a:spcBef>
                <a:spcPts val="0"/>
              </a:spcBef>
            </a:pPr>
            <a:r>
              <a:rPr kumimoji="1" lang="zh-CN" altLang="en-US" dirty="0"/>
              <a:t>检验</a:t>
            </a:r>
            <a:r>
              <a:rPr kumimoji="1" lang="zh-CN" altLang="en-US" dirty="0" smtClean="0"/>
              <a:t>问题满足多米诺性质</a:t>
            </a:r>
            <a:endParaRPr kumimoji="1" lang="en-US" altLang="zh-CN" dirty="0" smtClean="0"/>
          </a:p>
          <a:p>
            <a:pPr lvl="1">
              <a:spcBef>
                <a:spcPts val="0"/>
              </a:spcBef>
            </a:pPr>
            <a:r>
              <a:rPr kumimoji="1" lang="zh-CN" altLang="en-US" dirty="0" smtClean="0"/>
              <a:t>确定解空间树：问题状态、解状态和答案状态</a:t>
            </a:r>
            <a:endParaRPr kumimoji="1" lang="en-US" altLang="zh-CN" dirty="0"/>
          </a:p>
          <a:p>
            <a:pPr lvl="1">
              <a:spcBef>
                <a:spcPts val="0"/>
              </a:spcBef>
            </a:pPr>
            <a:endParaRPr kumimoji="1" lang="zh-CN" altLang="en-US" dirty="0"/>
          </a:p>
          <a:p>
            <a:endParaRPr lang="zh-CN" altLang="en-US" sz="2400"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固定长</a:t>
            </a:r>
            <a:r>
              <a:rPr kumimoji="1" lang="zh-CN" altLang="en-US" dirty="0" smtClean="0"/>
              <a:t>元组表达</a:t>
            </a:r>
            <a:endParaRPr lang="zh-CN" altLang="en-US" dirty="0"/>
          </a:p>
        </p:txBody>
      </p:sp>
      <p:sp>
        <p:nvSpPr>
          <p:cNvPr id="3" name="内容占位符 2"/>
          <p:cNvSpPr>
            <a:spLocks noGrp="1"/>
          </p:cNvSpPr>
          <p:nvPr>
            <p:ph idx="1"/>
          </p:nvPr>
        </p:nvSpPr>
        <p:spPr>
          <a:xfrm>
            <a:off x="838200" y="1690688"/>
            <a:ext cx="10515600" cy="4351338"/>
          </a:xfrm>
        </p:spPr>
        <p:txBody>
          <a:bodyPr>
            <a:normAutofit/>
          </a:bodyPr>
          <a:lstStyle/>
          <a:p>
            <a:pPr>
              <a:spcBef>
                <a:spcPts val="0"/>
              </a:spcBef>
            </a:pPr>
            <a:r>
              <a:rPr kumimoji="1" lang="en-US" altLang="zh-CN" sz="2400" dirty="0"/>
              <a:t>n=4 , (w</a:t>
            </a:r>
            <a:r>
              <a:rPr kumimoji="1" lang="en-US" altLang="zh-CN" sz="2400" baseline="-25000" dirty="0"/>
              <a:t>1</a:t>
            </a:r>
            <a:r>
              <a:rPr kumimoji="1" lang="en-US" altLang="zh-CN" sz="2400" dirty="0"/>
              <a:t>, w</a:t>
            </a:r>
            <a:r>
              <a:rPr kumimoji="1" lang="en-US" altLang="zh-CN" sz="2400" baseline="-25000" dirty="0"/>
              <a:t>2</a:t>
            </a:r>
            <a:r>
              <a:rPr kumimoji="1" lang="en-US" altLang="zh-CN" sz="2400" dirty="0"/>
              <a:t>, w</a:t>
            </a:r>
            <a:r>
              <a:rPr kumimoji="1" lang="en-US" altLang="zh-CN" sz="2400" baseline="-25000" dirty="0"/>
              <a:t>3</a:t>
            </a:r>
            <a:r>
              <a:rPr kumimoji="1" lang="en-US" altLang="zh-CN" sz="2400" dirty="0"/>
              <a:t>, w</a:t>
            </a:r>
            <a:r>
              <a:rPr kumimoji="1" lang="en-US" altLang="zh-CN" sz="2400" baseline="-25000" dirty="0"/>
              <a:t>4</a:t>
            </a:r>
            <a:r>
              <a:rPr kumimoji="1" lang="en-US" altLang="zh-CN" sz="2400" dirty="0"/>
              <a:t> )= (11,13,24,7), M=31</a:t>
            </a:r>
            <a:r>
              <a:rPr kumimoji="1" lang="zh-CN" altLang="en-US" sz="2400" dirty="0"/>
              <a:t>。</a:t>
            </a:r>
            <a:endParaRPr kumimoji="1" lang="en-US" altLang="zh-CN" sz="2400" dirty="0"/>
          </a:p>
          <a:p>
            <a:pPr lvl="1">
              <a:spcBef>
                <a:spcPts val="0"/>
              </a:spcBef>
            </a:pPr>
            <a:r>
              <a:rPr kumimoji="1" lang="zh-CN" altLang="en-US" dirty="0">
                <a:latin typeface="幼圆" panose="02010509060101010101" pitchFamily="49" charset="-122"/>
              </a:rPr>
              <a:t>可行解</a:t>
            </a:r>
            <a:r>
              <a:rPr kumimoji="1" lang="en-US" altLang="zh-CN" dirty="0"/>
              <a:t>1</a:t>
            </a:r>
            <a:r>
              <a:rPr kumimoji="1" lang="zh-CN" altLang="en-US" dirty="0">
                <a:latin typeface="幼圆" panose="02010509060101010101" pitchFamily="49" charset="-122"/>
              </a:rPr>
              <a:t>：</a:t>
            </a:r>
            <a:r>
              <a:rPr kumimoji="1" lang="en-US" altLang="zh-CN" dirty="0"/>
              <a:t>11,13,7</a:t>
            </a:r>
            <a:endParaRPr kumimoji="1" lang="en-US" altLang="zh-CN" dirty="0"/>
          </a:p>
          <a:p>
            <a:pPr lvl="1">
              <a:spcBef>
                <a:spcPts val="0"/>
              </a:spcBef>
            </a:pPr>
            <a:r>
              <a:rPr kumimoji="1" lang="zh-CN" altLang="en-US" dirty="0"/>
              <a:t>可行解</a:t>
            </a:r>
            <a:r>
              <a:rPr kumimoji="1" lang="en-US" altLang="zh-CN" dirty="0"/>
              <a:t>2</a:t>
            </a:r>
            <a:r>
              <a:rPr kumimoji="1" lang="zh-CN" altLang="en-US" dirty="0"/>
              <a:t>：</a:t>
            </a:r>
            <a:r>
              <a:rPr kumimoji="1" lang="en-US" altLang="zh-CN" dirty="0"/>
              <a:t>24, 7</a:t>
            </a:r>
            <a:endParaRPr kumimoji="1" lang="en-US" altLang="zh-CN" dirty="0"/>
          </a:p>
          <a:p>
            <a:pPr>
              <a:spcBef>
                <a:spcPts val="0"/>
              </a:spcBef>
            </a:pPr>
            <a:r>
              <a:rPr kumimoji="1" lang="en-US" altLang="zh-CN" sz="2400" dirty="0"/>
              <a:t>4-</a:t>
            </a:r>
            <a:r>
              <a:rPr kumimoji="1" lang="zh-CN" altLang="en-US" sz="2400" dirty="0"/>
              <a:t>元组：</a:t>
            </a:r>
            <a:endParaRPr kumimoji="1" lang="en-US" altLang="zh-CN" sz="2400" dirty="0"/>
          </a:p>
          <a:p>
            <a:pPr lvl="1">
              <a:spcBef>
                <a:spcPts val="0"/>
              </a:spcBef>
            </a:pPr>
            <a:r>
              <a:rPr kumimoji="1" lang="zh-CN" altLang="en-US" dirty="0"/>
              <a:t>可行解</a:t>
            </a:r>
            <a:r>
              <a:rPr kumimoji="1" lang="en-US" altLang="zh-CN" dirty="0"/>
              <a:t>1</a:t>
            </a:r>
            <a:r>
              <a:rPr kumimoji="1" lang="zh-CN" altLang="en-US" dirty="0"/>
              <a:t>：</a:t>
            </a:r>
            <a:r>
              <a:rPr kumimoji="1" lang="en-US" altLang="zh-CN" dirty="0"/>
              <a:t>(1,1,0,1)</a:t>
            </a:r>
            <a:endParaRPr kumimoji="1" lang="en-US" altLang="zh-CN" dirty="0"/>
          </a:p>
          <a:p>
            <a:pPr lvl="1">
              <a:spcBef>
                <a:spcPts val="0"/>
              </a:spcBef>
            </a:pPr>
            <a:r>
              <a:rPr kumimoji="1" lang="zh-CN" altLang="en-US" dirty="0"/>
              <a:t>可行解</a:t>
            </a:r>
            <a:r>
              <a:rPr kumimoji="1" lang="en-US" altLang="zh-CN" dirty="0"/>
              <a:t>2</a:t>
            </a:r>
            <a:r>
              <a:rPr kumimoji="1" lang="zh-CN" altLang="en-US" dirty="0"/>
              <a:t>：</a:t>
            </a:r>
            <a:r>
              <a:rPr kumimoji="1" lang="en-US" altLang="zh-CN" dirty="0"/>
              <a:t>(0,0,1,1)</a:t>
            </a:r>
            <a:endParaRPr lang="zh-CN" altLang="en-US" dirty="0"/>
          </a:p>
          <a:p>
            <a:pPr>
              <a:spcBef>
                <a:spcPts val="0"/>
              </a:spcBef>
            </a:pPr>
            <a:r>
              <a:rPr kumimoji="1" lang="zh-CN" altLang="en-US" sz="2400" dirty="0" smtClean="0"/>
              <a:t>显</a:t>
            </a:r>
            <a:r>
              <a:rPr kumimoji="1" lang="zh-CN" altLang="en-US" sz="2400" dirty="0"/>
              <a:t>式约束： </a:t>
            </a:r>
            <a:r>
              <a:rPr kumimoji="1" lang="en-US" altLang="zh-CN" sz="2400" dirty="0" smtClean="0"/>
              <a:t>x</a:t>
            </a:r>
            <a:r>
              <a:rPr kumimoji="1" lang="en-US" altLang="zh-CN" sz="2400" baseline="-25000" dirty="0" smtClean="0"/>
              <a:t>i</a:t>
            </a:r>
            <a:r>
              <a:rPr kumimoji="1" lang="en-US" altLang="zh-CN" sz="2400" dirty="0"/>
              <a:t>∈{0,1},1≤i≤n ; </a:t>
            </a:r>
            <a:r>
              <a:rPr kumimoji="1" lang="zh-CN" altLang="en-US" sz="2400" dirty="0"/>
              <a:t>如果选择</a:t>
            </a:r>
            <a:r>
              <a:rPr kumimoji="1" lang="en-US" altLang="zh-CN" sz="2400" dirty="0" err="1"/>
              <a:t>w</a:t>
            </a:r>
            <a:r>
              <a:rPr kumimoji="1" lang="en-US" altLang="zh-CN" sz="2400" baseline="-25000" dirty="0" err="1"/>
              <a:t>i</a:t>
            </a:r>
            <a:r>
              <a:rPr kumimoji="1" lang="en-US" altLang="zh-CN" sz="2400" dirty="0"/>
              <a:t> , </a:t>
            </a:r>
            <a:r>
              <a:rPr kumimoji="1" lang="zh-CN" altLang="en-US" sz="2400" dirty="0"/>
              <a:t>则</a:t>
            </a:r>
            <a:r>
              <a:rPr kumimoji="1" lang="en-US" altLang="zh-CN" sz="2400" dirty="0"/>
              <a:t>x</a:t>
            </a:r>
            <a:r>
              <a:rPr kumimoji="1" lang="en-US" altLang="zh-CN" sz="2400" baseline="-25000" dirty="0"/>
              <a:t>i</a:t>
            </a:r>
            <a:r>
              <a:rPr kumimoji="1" lang="en-US" altLang="zh-CN" sz="2400" dirty="0"/>
              <a:t>=1 ; </a:t>
            </a:r>
            <a:r>
              <a:rPr kumimoji="1" lang="zh-CN" altLang="en-US" sz="2400" dirty="0"/>
              <a:t>否则</a:t>
            </a:r>
            <a:r>
              <a:rPr kumimoji="1" lang="en-US" altLang="zh-CN" sz="2400" dirty="0" smtClean="0"/>
              <a:t>x</a:t>
            </a:r>
            <a:r>
              <a:rPr kumimoji="1" lang="en-US" altLang="zh-CN" sz="2400" baseline="-25000" dirty="0" smtClean="0"/>
              <a:t>i</a:t>
            </a:r>
            <a:r>
              <a:rPr kumimoji="1" lang="en-US" altLang="zh-CN" sz="2400" dirty="0" smtClean="0"/>
              <a:t>=0</a:t>
            </a:r>
            <a:endParaRPr kumimoji="1" lang="en-US" altLang="zh-CN" sz="2400" dirty="0" smtClean="0"/>
          </a:p>
          <a:p>
            <a:pPr>
              <a:spcBef>
                <a:spcPts val="0"/>
              </a:spcBef>
            </a:pPr>
            <a:r>
              <a:rPr kumimoji="1" lang="zh-CN" altLang="en-US" sz="2400" dirty="0" smtClean="0"/>
              <a:t>隐式约束：∑ </a:t>
            </a:r>
            <a:r>
              <a:rPr kumimoji="1" lang="en-US" altLang="zh-CN" sz="2400" dirty="0" err="1" smtClean="0"/>
              <a:t>w</a:t>
            </a:r>
            <a:r>
              <a:rPr kumimoji="1" lang="en-US" altLang="zh-CN" sz="2400" baseline="-25000" dirty="0" err="1" smtClean="0"/>
              <a:t>i</a:t>
            </a:r>
            <a:r>
              <a:rPr kumimoji="1" lang="en-US" altLang="zh-CN" sz="2400" dirty="0" err="1" smtClean="0"/>
              <a:t>x</a:t>
            </a:r>
            <a:r>
              <a:rPr kumimoji="1" lang="en-US" altLang="zh-CN" sz="2400" baseline="-25000" dirty="0" err="1" smtClean="0"/>
              <a:t>i</a:t>
            </a:r>
            <a:r>
              <a:rPr kumimoji="1" lang="en-US" altLang="zh-CN" sz="2400" dirty="0" smtClean="0"/>
              <a:t>=M</a:t>
            </a:r>
            <a:r>
              <a:rPr kumimoji="1" lang="zh-CN" altLang="en-US" sz="2400" dirty="0" smtClean="0"/>
              <a:t>，</a:t>
            </a:r>
            <a:r>
              <a:rPr kumimoji="1" lang="en-US" altLang="zh-CN" sz="2400" dirty="0" smtClean="0"/>
              <a:t>1≤i≤n</a:t>
            </a:r>
            <a:endParaRPr kumimoji="1" lang="en-US" altLang="zh-CN" sz="2400" dirty="0" smtClean="0"/>
          </a:p>
          <a:p>
            <a:pPr>
              <a:spcBef>
                <a:spcPts val="0"/>
              </a:spcBef>
            </a:pPr>
            <a:r>
              <a:rPr kumimoji="1" lang="zh-CN" altLang="en-US" sz="2400" dirty="0"/>
              <a:t>多米诺</a:t>
            </a:r>
            <a:r>
              <a:rPr kumimoji="1" lang="zh-CN" altLang="en-US" sz="2400" dirty="0" smtClean="0"/>
              <a:t>性质：如果部分解向量大于</a:t>
            </a:r>
            <a:r>
              <a:rPr kumimoji="1" lang="en-US" altLang="zh-CN" sz="2400" dirty="0" smtClean="0"/>
              <a:t>M</a:t>
            </a:r>
            <a:r>
              <a:rPr kumimoji="1" lang="zh-CN" altLang="en-US" sz="2400" dirty="0" smtClean="0"/>
              <a:t>，则包含它的解向量也大于</a:t>
            </a:r>
            <a:r>
              <a:rPr kumimoji="1" lang="en-US" altLang="zh-CN" sz="2400" dirty="0" smtClean="0"/>
              <a:t>M</a:t>
            </a:r>
            <a:endParaRPr kumimoji="1" lang="en-US" altLang="zh-CN" sz="2400" dirty="0" smtClean="0"/>
          </a:p>
          <a:p>
            <a:pPr>
              <a:spcBef>
                <a:spcPts val="0"/>
              </a:spcBef>
            </a:pPr>
            <a:r>
              <a:rPr kumimoji="1" lang="zh-CN" altLang="en-US" sz="2400" dirty="0"/>
              <a:t>解空间共计</a:t>
            </a:r>
            <a:r>
              <a:rPr kumimoji="1" lang="en-US" altLang="zh-CN" sz="2400" dirty="0"/>
              <a:t>2</a:t>
            </a:r>
            <a:r>
              <a:rPr kumimoji="1" lang="en-US" altLang="zh-CN" sz="2400" baseline="30000" dirty="0"/>
              <a:t>n</a:t>
            </a:r>
            <a:r>
              <a:rPr kumimoji="1" lang="en-US" altLang="zh-CN" sz="2400" dirty="0"/>
              <a:t>=2</a:t>
            </a:r>
            <a:r>
              <a:rPr kumimoji="1" lang="en-US" altLang="zh-CN" sz="2400" baseline="30000" dirty="0"/>
              <a:t>4</a:t>
            </a:r>
            <a:r>
              <a:rPr kumimoji="1" lang="en-US" altLang="zh-CN" sz="2400" dirty="0"/>
              <a:t>=16</a:t>
            </a:r>
            <a:r>
              <a:rPr kumimoji="1" lang="zh-CN" altLang="en-US" sz="2400" dirty="0"/>
              <a:t>个</a:t>
            </a:r>
            <a:r>
              <a:rPr kumimoji="1" lang="zh-CN" altLang="en-US" sz="2400" dirty="0" smtClean="0"/>
              <a:t>元组</a:t>
            </a:r>
            <a:endParaRPr kumimoji="1" lang="en-US" altLang="zh-CN" sz="2400" dirty="0" smtClean="0"/>
          </a:p>
          <a:p>
            <a:pPr lvl="1">
              <a:spcBef>
                <a:spcPts val="0"/>
              </a:spcBef>
            </a:pPr>
            <a:endParaRPr kumimoji="1" lang="en-US" altLang="zh-CN" dirty="0"/>
          </a:p>
          <a:p>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fld>
            <a:endParaRPr lang="en-US" altLang="zh-CN"/>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6579"/>
</p:tagLst>
</file>

<file path=ppt/theme/theme1.xml><?xml version="1.0" encoding="utf-8"?>
<a:theme xmlns:a="http://schemas.openxmlformats.org/drawingml/2006/main" name="算法分析模板0731">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算法分析新模板2023</Template>
  <TotalTime>0</TotalTime>
  <Words>10458</Words>
  <Application>WPS 演示</Application>
  <PresentationFormat>宽屏</PresentationFormat>
  <Paragraphs>1796</Paragraphs>
  <Slides>58</Slides>
  <Notes>2</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6</vt:i4>
      </vt:variant>
      <vt:variant>
        <vt:lpstr>幻灯片标题</vt:lpstr>
      </vt:variant>
      <vt:variant>
        <vt:i4>58</vt:i4>
      </vt:variant>
    </vt:vector>
  </HeadingPairs>
  <TitlesOfParts>
    <vt:vector size="76" baseType="lpstr">
      <vt:lpstr>Arial</vt:lpstr>
      <vt:lpstr>宋体</vt:lpstr>
      <vt:lpstr>Wingdings</vt:lpstr>
      <vt:lpstr>幼圆</vt:lpstr>
      <vt:lpstr>等线</vt:lpstr>
      <vt:lpstr>微软雅黑</vt:lpstr>
      <vt:lpstr>Arial Unicode MS</vt:lpstr>
      <vt:lpstr>Calibri</vt:lpstr>
      <vt:lpstr>Symbol</vt:lpstr>
      <vt:lpstr>Times New Roman</vt:lpstr>
      <vt:lpstr>Verdana</vt:lpstr>
      <vt:lpstr>算法分析模板0731</vt:lpstr>
      <vt:lpstr>Equation.3</vt:lpstr>
      <vt:lpstr>Equation.3</vt:lpstr>
      <vt:lpstr>Equation.3</vt:lpstr>
      <vt:lpstr>Equation.3</vt:lpstr>
      <vt:lpstr>Equation.3</vt:lpstr>
      <vt:lpstr>Equation.3</vt:lpstr>
      <vt:lpstr>第七章 回溯法</vt:lpstr>
      <vt:lpstr>目录</vt:lpstr>
      <vt:lpstr>7.1 回溯的一般方法</vt:lpstr>
      <vt:lpstr>方法适用的问题特点</vt:lpstr>
      <vt:lpstr>多米诺性质</vt:lpstr>
      <vt:lpstr>PowerPoint 演示文稿</vt:lpstr>
      <vt:lpstr>解空间树</vt:lpstr>
      <vt:lpstr>解空间树的例子</vt:lpstr>
      <vt:lpstr>固定长元组表达</vt:lpstr>
      <vt:lpstr>PowerPoint 演示文稿</vt:lpstr>
      <vt:lpstr>可变长元组表达</vt:lpstr>
      <vt:lpstr>PowerPoint 演示文稿</vt:lpstr>
      <vt:lpstr>动态树中的结点</vt:lpstr>
      <vt:lpstr>问题状态的生成</vt:lpstr>
      <vt:lpstr>回溯法的设计思想</vt:lpstr>
      <vt:lpstr>回溯法的形式化描述</vt:lpstr>
      <vt:lpstr>算法7.1 回溯法的非递归算法描述</vt:lpstr>
      <vt:lpstr>算法7.2 回溯法的递归算法描述</vt:lpstr>
      <vt:lpstr>7.2 回溯法的效率分析</vt:lpstr>
      <vt:lpstr>决定回溯法效率的因素</vt:lpstr>
      <vt:lpstr>回溯法的效率估计</vt:lpstr>
      <vt:lpstr>蒙特卡罗方法的一般思想</vt:lpstr>
      <vt:lpstr>PowerPoint 演示文稿</vt:lpstr>
      <vt:lpstr>算法7.3 效率估计算法</vt:lpstr>
      <vt:lpstr>蒙特卡罗方法的特点</vt:lpstr>
      <vt:lpstr>7.3  n-皇后问题</vt:lpstr>
      <vt:lpstr>问题描述</vt:lpstr>
      <vt:lpstr>解空间树</vt:lpstr>
      <vt:lpstr>问题分析</vt:lpstr>
      <vt:lpstr>PowerPoint 演示文稿</vt:lpstr>
      <vt:lpstr>PowerPoint 演示文稿</vt:lpstr>
      <vt:lpstr>PowerPoint 演示文稿</vt:lpstr>
      <vt:lpstr>PowerPoint 演示文稿</vt:lpstr>
      <vt:lpstr>限界函数</vt:lpstr>
      <vt:lpstr>限界函数</vt:lpstr>
      <vt:lpstr>算法7.4 能否放置一个新皇后？</vt:lpstr>
      <vt:lpstr>算法7.5  n-皇后问题的回溯算法描述</vt:lpstr>
      <vt:lpstr>8-皇后问题的效率估计</vt:lpstr>
      <vt:lpstr>8-皇后问题的不受限结点的估计值</vt:lpstr>
      <vt:lpstr>7.4 子集和问题</vt:lpstr>
      <vt:lpstr>问题描述</vt:lpstr>
      <vt:lpstr>限界函数</vt:lpstr>
      <vt:lpstr>效率估计</vt:lpstr>
      <vt:lpstr>算法7.6 子集和的递归回溯算法</vt:lpstr>
      <vt:lpstr>PowerPoint 演示文稿</vt:lpstr>
      <vt:lpstr>实例</vt:lpstr>
      <vt:lpstr>7.5 图着色问题</vt:lpstr>
      <vt:lpstr>问题描述</vt:lpstr>
      <vt:lpstr>图的m-着色判定问题</vt:lpstr>
      <vt:lpstr>解空间树</vt:lpstr>
      <vt:lpstr>算法7.7 回溯法求解图着色判定问题</vt:lpstr>
      <vt:lpstr>算法7.8 判断顶点k的着色是否合法</vt:lpstr>
      <vt:lpstr>实例分析</vt:lpstr>
      <vt:lpstr>7.6 小结</vt:lpstr>
      <vt:lpstr>PowerPoint 演示文稿</vt:lpstr>
      <vt:lpstr>PowerPoint 演示文稿</vt:lpstr>
      <vt:lpstr>PowerPoint 演示文稿</vt:lpstr>
      <vt:lpstr>本 章 结 束</vt:lpstr>
    </vt:vector>
  </TitlesOfParts>
  <Company>南京理工大学</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  导引</dc:title>
  <dc:creator>龚文杰</dc:creator>
  <cp:lastModifiedBy>马</cp:lastModifiedBy>
  <cp:revision>1841</cp:revision>
  <dcterms:created xsi:type="dcterms:W3CDTF">2010-09-17T03:09:00Z</dcterms:created>
  <dcterms:modified xsi:type="dcterms:W3CDTF">2024-06-01T08:35:39Z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vt:lpwstr>
  </property>
</Properties>
</file>