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9"/>
  </p:notesMasterIdLst>
  <p:sldIdLst>
    <p:sldId id="368" r:id="rId2"/>
    <p:sldId id="396" r:id="rId3"/>
    <p:sldId id="617" r:id="rId4"/>
    <p:sldId id="618" r:id="rId5"/>
    <p:sldId id="519" r:id="rId6"/>
    <p:sldId id="627" r:id="rId7"/>
    <p:sldId id="626" r:id="rId8"/>
    <p:sldId id="641" r:id="rId9"/>
    <p:sldId id="628" r:id="rId10"/>
    <p:sldId id="629" r:id="rId11"/>
    <p:sldId id="637" r:id="rId12"/>
    <p:sldId id="631" r:id="rId13"/>
    <p:sldId id="632" r:id="rId14"/>
    <p:sldId id="645" r:id="rId15"/>
    <p:sldId id="646" r:id="rId16"/>
    <p:sldId id="541" r:id="rId17"/>
    <p:sldId id="636" r:id="rId18"/>
    <p:sldId id="647" r:id="rId19"/>
    <p:sldId id="648" r:id="rId20"/>
    <p:sldId id="582" r:id="rId21"/>
    <p:sldId id="649" r:id="rId22"/>
    <p:sldId id="650" r:id="rId23"/>
    <p:sldId id="651" r:id="rId24"/>
    <p:sldId id="652" r:id="rId25"/>
    <p:sldId id="589" r:id="rId26"/>
    <p:sldId id="653" r:id="rId27"/>
    <p:sldId id="654" r:id="rId28"/>
    <p:sldId id="643" r:id="rId29"/>
    <p:sldId id="644" r:id="rId30"/>
    <p:sldId id="625" r:id="rId31"/>
    <p:sldId id="549" r:id="rId32"/>
    <p:sldId id="551" r:id="rId33"/>
    <p:sldId id="550" r:id="rId34"/>
    <p:sldId id="668" r:id="rId35"/>
    <p:sldId id="669" r:id="rId36"/>
    <p:sldId id="670" r:id="rId37"/>
    <p:sldId id="671" r:id="rId38"/>
    <p:sldId id="552" r:id="rId39"/>
    <p:sldId id="655" r:id="rId40"/>
    <p:sldId id="554" r:id="rId41"/>
    <p:sldId id="555" r:id="rId42"/>
    <p:sldId id="656" r:id="rId43"/>
    <p:sldId id="657" r:id="rId44"/>
    <p:sldId id="658" r:id="rId45"/>
    <p:sldId id="661" r:id="rId46"/>
    <p:sldId id="663" r:id="rId47"/>
    <p:sldId id="664" r:id="rId48"/>
    <p:sldId id="673" r:id="rId49"/>
    <p:sldId id="567" r:id="rId50"/>
    <p:sldId id="568" r:id="rId51"/>
    <p:sldId id="674" r:id="rId52"/>
    <p:sldId id="672" r:id="rId53"/>
    <p:sldId id="688" r:id="rId54"/>
    <p:sldId id="689" r:id="rId55"/>
    <p:sldId id="686" r:id="rId56"/>
    <p:sldId id="690" r:id="rId57"/>
    <p:sldId id="391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82136" autoAdjust="0"/>
  </p:normalViewPr>
  <p:slideViewPr>
    <p:cSldViewPr>
      <p:cViewPr varScale="1">
        <p:scale>
          <a:sx n="87" d="100"/>
          <a:sy n="87" d="100"/>
        </p:scale>
        <p:origin x="53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7879CBA-C0A0-49AF-BDCD-A0A484D87473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63615C9-11BB-4C07-948B-437411D67D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02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8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3"/>
            <a:ext cx="5872658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8" y="1225462"/>
            <a:ext cx="12211802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360" y="5471047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E529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0" y="4274634"/>
            <a:ext cx="9831977" cy="999627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6" y="358201"/>
            <a:ext cx="1689716" cy="5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2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360" y="5471047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E529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0" y="4264253"/>
            <a:ext cx="9831977" cy="999627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6" y="358201"/>
            <a:ext cx="1689716" cy="5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5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17638"/>
              </p:ext>
            </p:extLst>
          </p:nvPr>
        </p:nvGraphicFramePr>
        <p:xfrm>
          <a:off x="7016098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>
                  <a:extLst>
                    <a:ext uri="{9D8B030D-6E8A-4147-A177-3AD203B41FA5}">
                      <a16:colId xmlns:a16="http://schemas.microsoft.com/office/drawing/2014/main" val="2089850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87BE1-1902-418F-9C26-CDCFD3D9B4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3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8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4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3"/>
            <a:ext cx="6172200" cy="4476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839788" y="1384663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33697" y="1299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3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88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54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1650" y="314420"/>
            <a:ext cx="10852150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4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01360" y="4149080"/>
            <a:ext cx="9831977" cy="999627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第八章 分支限界法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10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57994"/>
            <a:ext cx="8229600" cy="1016000"/>
          </a:xfrm>
        </p:spPr>
        <p:txBody>
          <a:bodyPr/>
          <a:lstStyle/>
          <a:p>
            <a:pPr eaLnBrk="1" hangingPunct="1"/>
            <a:r>
              <a:rPr lang="en-US" altLang="zh-CN" dirty="0"/>
              <a:t>LC-</a:t>
            </a:r>
            <a:r>
              <a:rPr lang="zh-CN" altLang="en-US" dirty="0"/>
              <a:t>检索的优点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695450"/>
            <a:ext cx="10225136" cy="421798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LIFO</a:t>
            </a:r>
            <a:r>
              <a:rPr lang="zh-CN" altLang="en-US" dirty="0"/>
              <a:t>和</a:t>
            </a:r>
            <a:r>
              <a:rPr lang="en-US" altLang="zh-CN" dirty="0"/>
              <a:t>FIFO</a:t>
            </a:r>
            <a:r>
              <a:rPr lang="zh-CN" altLang="en-US" dirty="0"/>
              <a:t>分枝</a:t>
            </a:r>
            <a:r>
              <a:rPr lang="en-US" altLang="zh-CN" dirty="0"/>
              <a:t>-</a:t>
            </a:r>
            <a:r>
              <a:rPr lang="zh-CN" altLang="en-US" dirty="0"/>
              <a:t>限界法中，对下一个</a:t>
            </a:r>
            <a:r>
              <a:rPr lang="en-US" altLang="zh-CN" dirty="0"/>
              <a:t>E-</a:t>
            </a:r>
            <a:r>
              <a:rPr lang="zh-CN" altLang="en-US" dirty="0"/>
              <a:t>结点的选择是死板的、盲目的，对于可能快速检索到答案结点的结点没有给出任何优先权。</a:t>
            </a:r>
          </a:p>
          <a:p>
            <a:r>
              <a:rPr lang="zh-CN" altLang="en-US" dirty="0"/>
              <a:t>理想状态下，对活结点表使用一个“有智力的”成本函数</a:t>
            </a:r>
            <a:r>
              <a:rPr lang="en-US" altLang="zh-CN" dirty="0"/>
              <a:t>c</a:t>
            </a:r>
            <a:r>
              <a:rPr lang="zh-CN" altLang="en-US" dirty="0"/>
              <a:t>来选取下一个</a:t>
            </a:r>
            <a:r>
              <a:rPr lang="en-US" altLang="zh-CN" dirty="0"/>
              <a:t>E-</a:t>
            </a:r>
            <a:r>
              <a:rPr lang="zh-CN" altLang="en-US" dirty="0"/>
              <a:t>结点，从而加快到达答案结点的检索速度。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0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成本函数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en-US" dirty="0">
                <a:solidFill>
                  <a:schemeClr val="tx2"/>
                </a:solidFill>
              </a:rPr>
              <a:t>的量化方法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686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要给那些可能导致</a:t>
            </a:r>
            <a:r>
              <a:rPr lang="zh-CN" altLang="en-US" dirty="0" smtClean="0"/>
              <a:t>答案结点的活结点赋</a:t>
            </a:r>
            <a:r>
              <a:rPr lang="zh-CN" altLang="en-US" dirty="0"/>
              <a:t>以优先次序。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>
                <a:latin typeface="Arial" charset="0"/>
              </a:rPr>
              <a:t>c(X)</a:t>
            </a:r>
            <a:r>
              <a:rPr lang="zh-CN" altLang="en-US" dirty="0">
                <a:latin typeface="Arial" charset="0"/>
              </a:rPr>
              <a:t>的定义：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方法</a:t>
            </a:r>
            <a:r>
              <a:rPr lang="en-US" altLang="zh-CN" sz="2800" dirty="0">
                <a:latin typeface="Arial" charset="0"/>
              </a:rPr>
              <a:t>1</a:t>
            </a:r>
            <a:r>
              <a:rPr lang="zh-CN" altLang="en-US" sz="2800" dirty="0">
                <a:latin typeface="Arial" charset="0"/>
              </a:rPr>
              <a:t>：基于</a:t>
            </a:r>
            <a:r>
              <a:rPr lang="en-US" altLang="zh-CN" sz="2800" dirty="0">
                <a:latin typeface="Arial" charset="0"/>
              </a:rPr>
              <a:t>X</a:t>
            </a:r>
            <a:r>
              <a:rPr lang="zh-CN" altLang="en-US" sz="2800" dirty="0">
                <a:latin typeface="Arial" charset="0"/>
              </a:rPr>
              <a:t>在生成一个答案结点之前需要生成的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结点数</a:t>
            </a:r>
            <a:endParaRPr lang="en-US" altLang="zh-CN" sz="2800" dirty="0">
              <a:latin typeface="Arial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寻找生成最小数目的</a:t>
            </a:r>
            <a:r>
              <a:rPr lang="zh-CN" altLang="en-US" sz="2800" dirty="0" smtClean="0">
                <a:latin typeface="Arial" charset="0"/>
              </a:rPr>
              <a:t>答案结点</a:t>
            </a:r>
            <a:endParaRPr lang="en-US" altLang="zh-CN" sz="2800" dirty="0">
              <a:latin typeface="Arial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方法</a:t>
            </a:r>
            <a:r>
              <a:rPr lang="en-US" altLang="zh-CN" sz="2800" dirty="0">
                <a:latin typeface="Arial" charset="0"/>
              </a:rPr>
              <a:t>2</a:t>
            </a:r>
            <a:r>
              <a:rPr lang="zh-CN" altLang="en-US" sz="2800" dirty="0">
                <a:latin typeface="Arial" charset="0"/>
              </a:rPr>
              <a:t>：基于距离</a:t>
            </a:r>
            <a:r>
              <a:rPr lang="en-US" altLang="zh-CN" sz="2800" dirty="0">
                <a:latin typeface="Arial" charset="0"/>
              </a:rPr>
              <a:t>X</a:t>
            </a:r>
            <a:r>
              <a:rPr lang="zh-CN" altLang="en-US" sz="2800" dirty="0">
                <a:latin typeface="Arial" charset="0"/>
              </a:rPr>
              <a:t>最近的那个答案结点的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路径长度</a:t>
            </a:r>
            <a:endParaRPr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寻找路径长度最短的</a:t>
            </a:r>
            <a:r>
              <a:rPr lang="zh-CN" altLang="en-US" sz="2800" dirty="0" smtClean="0">
                <a:latin typeface="Arial" charset="0"/>
              </a:rPr>
              <a:t>答案结点</a:t>
            </a:r>
            <a:endParaRPr lang="zh-CN" altLang="en-US" sz="2800" dirty="0">
              <a:latin typeface="Arial" charset="0"/>
            </a:endParaRPr>
          </a:p>
          <a:p>
            <a:endParaRPr lang="zh-CN" altLang="en-US" sz="2800" b="1" dirty="0">
              <a:solidFill>
                <a:srgbClr val="FF0000"/>
              </a:solidFill>
              <a:latin typeface="Arial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AutoShape 109"/>
          <p:cNvSpPr>
            <a:spLocks noChangeArrowheads="1"/>
          </p:cNvSpPr>
          <p:nvPr/>
        </p:nvSpPr>
        <p:spPr bwMode="auto">
          <a:xfrm>
            <a:off x="7248128" y="4581128"/>
            <a:ext cx="2152650" cy="914400"/>
          </a:xfrm>
          <a:prstGeom prst="wedgeRoundRectCallout">
            <a:avLst>
              <a:gd name="adj1" fmla="val -54724"/>
              <a:gd name="adj2" fmla="val -8327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选择后一种度量来考虑问题</a:t>
            </a:r>
          </a:p>
        </p:txBody>
      </p:sp>
    </p:spTree>
    <p:extLst>
      <p:ext uri="{BB962C8B-B14F-4D97-AF65-F5344CB8AC3E}">
        <p14:creationId xmlns:p14="http://schemas.microsoft.com/office/powerpoint/2010/main" val="36837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4664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区分状态空间树</a:t>
            </a:r>
            <a:r>
              <a:rPr lang="zh-CN" altLang="en-US" dirty="0" smtClean="0">
                <a:solidFill>
                  <a:schemeClr val="tx2"/>
                </a:solidFill>
              </a:rPr>
              <a:t>中结点</a:t>
            </a:r>
            <a:r>
              <a:rPr lang="en-US" altLang="zh-CN" dirty="0" smtClean="0">
                <a:solidFill>
                  <a:schemeClr val="tx2"/>
                </a:solidFill>
              </a:rPr>
              <a:t>X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92275"/>
            <a:ext cx="10153128" cy="3562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对于一个状态空间树里面的任何一</a:t>
            </a:r>
            <a:r>
              <a:rPr lang="zh-CN" altLang="en-US" dirty="0" smtClean="0"/>
              <a:t>个结点</a:t>
            </a:r>
            <a:r>
              <a:rPr lang="en-US" altLang="zh-CN" dirty="0" smtClean="0"/>
              <a:t>X</a:t>
            </a:r>
            <a:r>
              <a:rPr lang="zh-CN" altLang="en-US" dirty="0"/>
              <a:t>，有如下几种可能：</a:t>
            </a:r>
          </a:p>
          <a:p>
            <a:pPr lvl="1" eaLnBrk="1" hangingPunct="1">
              <a:defRPr/>
            </a:pP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是</a:t>
            </a:r>
            <a:r>
              <a:rPr lang="zh-CN" altLang="en-US" sz="2800" dirty="0" smtClean="0">
                <a:cs typeface="+mn-cs"/>
              </a:rPr>
              <a:t>答案结点；</a:t>
            </a:r>
            <a:endParaRPr lang="zh-CN" altLang="en-US" sz="2800" dirty="0">
              <a:cs typeface="+mn-cs"/>
            </a:endParaRPr>
          </a:p>
          <a:p>
            <a:pPr lvl="1">
              <a:defRPr/>
            </a:pP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不是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，</a:t>
            </a:r>
            <a:r>
              <a:rPr lang="zh-CN" altLang="en-US" sz="2800" dirty="0">
                <a:cs typeface="+mn-cs"/>
              </a:rPr>
              <a:t>但子树</a:t>
            </a: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中包含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；</a:t>
            </a:r>
            <a:endParaRPr lang="zh-CN" altLang="en-US" sz="2800" dirty="0">
              <a:cs typeface="+mn-cs"/>
            </a:endParaRPr>
          </a:p>
          <a:p>
            <a:pPr lvl="1">
              <a:defRPr/>
            </a:pP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不是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，</a:t>
            </a:r>
            <a:r>
              <a:rPr lang="zh-CN" altLang="en-US" sz="2800" dirty="0">
                <a:cs typeface="+mn-cs"/>
              </a:rPr>
              <a:t>且子树</a:t>
            </a: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不包含任何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；</a:t>
            </a:r>
            <a:endParaRPr lang="en-US" altLang="zh-CN" sz="2800" dirty="0">
              <a:cs typeface="+mn-cs"/>
            </a:endParaRPr>
          </a:p>
          <a:p>
            <a:pPr>
              <a:defRPr/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上帝视角</a:t>
            </a:r>
            <a:r>
              <a:rPr lang="zh-CN" altLang="en-US" dirty="0"/>
              <a:t>定义一</a:t>
            </a:r>
            <a:r>
              <a:rPr lang="zh-CN" altLang="en-US" dirty="0" smtClean="0"/>
              <a:t>个结点成本</a:t>
            </a:r>
            <a:r>
              <a:rPr lang="zh-CN" altLang="en-US" dirty="0"/>
              <a:t>函数</a:t>
            </a:r>
            <a:r>
              <a:rPr lang="en-US" altLang="zh-CN" dirty="0"/>
              <a:t>c(X)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814" y="476672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定义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768" y="1628800"/>
            <a:ext cx="10441160" cy="41267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是答案结点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800" dirty="0"/>
              <a:t>c(X)=</a:t>
            </a:r>
            <a:r>
              <a:rPr lang="zh-CN" altLang="en-US" sz="2800" dirty="0"/>
              <a:t>状态空间树的</a:t>
            </a:r>
            <a:r>
              <a:rPr lang="zh-CN" altLang="en-US" sz="2800" dirty="0" smtClean="0"/>
              <a:t>根结点到</a:t>
            </a:r>
            <a:r>
              <a:rPr lang="en-US" altLang="zh-CN" sz="2800" dirty="0"/>
              <a:t>X</a:t>
            </a:r>
            <a:r>
              <a:rPr lang="zh-CN" altLang="en-US" sz="2800" dirty="0"/>
              <a:t>的成本</a:t>
            </a:r>
            <a:r>
              <a:rPr lang="en-US" altLang="zh-CN" sz="2800" dirty="0"/>
              <a:t>(</a:t>
            </a:r>
            <a:r>
              <a:rPr lang="zh-CN" altLang="en-US" sz="2800" dirty="0"/>
              <a:t>即所用的代价，可以是级数、计算复杂度等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不是答案结点且子树</a:t>
            </a:r>
            <a:r>
              <a:rPr lang="en-US" altLang="zh-CN" dirty="0"/>
              <a:t>X</a:t>
            </a:r>
            <a:r>
              <a:rPr lang="zh-CN" altLang="en-US" dirty="0"/>
              <a:t>不包含任何答案结点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800" dirty="0"/>
              <a:t>则</a:t>
            </a:r>
            <a:r>
              <a:rPr lang="en-US" altLang="zh-CN" sz="2800" dirty="0"/>
              <a:t>c(X)=∞</a:t>
            </a:r>
            <a:endParaRPr lang="zh-CN" altLang="en-US" sz="2800" dirty="0"/>
          </a:p>
          <a:p>
            <a:pPr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不是答案结点，但子树</a:t>
            </a:r>
            <a:r>
              <a:rPr lang="en-US" altLang="zh-CN" dirty="0"/>
              <a:t>X</a:t>
            </a:r>
            <a:r>
              <a:rPr lang="zh-CN" altLang="en-US" dirty="0"/>
              <a:t>中包含答案结点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800" dirty="0"/>
              <a:t>c(X)=</a:t>
            </a:r>
            <a:r>
              <a:rPr lang="zh-CN" altLang="en-US" sz="2800" dirty="0"/>
              <a:t>子树</a:t>
            </a:r>
            <a:r>
              <a:rPr lang="en-US" altLang="zh-CN" sz="2800" dirty="0"/>
              <a:t>X</a:t>
            </a:r>
            <a:r>
              <a:rPr lang="zh-CN" altLang="en-US" sz="2800" dirty="0"/>
              <a:t>中具有最小成本的答案结点的成本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1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FB78-7C5E-4FE7-B88F-5D1965EA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89" y="190447"/>
            <a:ext cx="10515600" cy="903635"/>
          </a:xfrm>
        </p:spPr>
        <p:txBody>
          <a:bodyPr/>
          <a:lstStyle/>
          <a:p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B61AA-6F94-42D4-B87A-A4BDC977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45" y="1253304"/>
            <a:ext cx="10515600" cy="40780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用级数来</a:t>
            </a:r>
            <a:r>
              <a:rPr lang="zh-CN" altLang="en-US" sz="2400" dirty="0" smtClean="0"/>
              <a:t>表达结点成本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是答案结点：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c(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en-US" altLang="zh-CN" dirty="0"/>
              <a:t>)=4</a:t>
            </a:r>
            <a:r>
              <a:rPr lang="zh-CN" altLang="en-US" dirty="0"/>
              <a:t>（</a:t>
            </a:r>
            <a:r>
              <a:rPr lang="zh-CN" altLang="en-US" dirty="0" smtClean="0"/>
              <a:t>根结点到</a:t>
            </a:r>
            <a:r>
              <a:rPr lang="en-US" altLang="zh-CN" dirty="0"/>
              <a:t>31</a:t>
            </a:r>
            <a:r>
              <a:rPr lang="zh-CN" altLang="en-US" dirty="0"/>
              <a:t>的成本）</a:t>
            </a:r>
            <a:endParaRPr lang="en-US" altLang="zh-CN" dirty="0"/>
          </a:p>
          <a:p>
            <a:pPr marL="0" indent="-342900">
              <a:spcBef>
                <a:spcPts val="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不是答案结点，但子树</a:t>
            </a:r>
            <a:r>
              <a:rPr lang="en-US" altLang="zh-CN" sz="2400" dirty="0"/>
              <a:t>X</a:t>
            </a:r>
            <a:r>
              <a:rPr lang="zh-CN" altLang="en-US" sz="2400" dirty="0"/>
              <a:t>中包含答案结点：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c(1)=c(18)=c(29)=c(30)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        =c(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en-US" altLang="zh-CN" dirty="0"/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zh-CN" sz="2400" dirty="0"/>
              <a:t>               =4</a:t>
            </a:r>
          </a:p>
          <a:p>
            <a:pPr marL="0" indent="-342900">
              <a:spcBef>
                <a:spcPts val="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不是答案结点且子树</a:t>
            </a:r>
            <a:r>
              <a:rPr lang="en-US" altLang="zh-CN" sz="2400" dirty="0"/>
              <a:t>X</a:t>
            </a:r>
            <a:r>
              <a:rPr lang="zh-CN" altLang="en-US" sz="2400" dirty="0"/>
              <a:t>不包含任何答案结点：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c(2) =∞, c(19) =∞, ……</a:t>
            </a:r>
            <a:endParaRPr lang="zh-CN" altLang="en-US" dirty="0">
              <a:latin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D8CB9-EC81-45C0-B522-39E0272B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91A1147-81FA-4D6A-8923-CC36D09B426D}"/>
              </a:ext>
            </a:extLst>
          </p:cNvPr>
          <p:cNvGrpSpPr>
            <a:grpSpLocks/>
          </p:cNvGrpSpPr>
          <p:nvPr/>
        </p:nvGrpSpPr>
        <p:grpSpPr bwMode="auto">
          <a:xfrm>
            <a:off x="8457678" y="739603"/>
            <a:ext cx="884238" cy="490538"/>
            <a:chOff x="2562" y="1490"/>
            <a:chExt cx="511" cy="231"/>
          </a:xfrm>
          <a:noFill/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A21534D-F568-4E75-B791-EF18A6E1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527"/>
              <a:ext cx="256" cy="1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16E4115E-C14C-4690-A0CE-E4F6984F2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490"/>
              <a:ext cx="213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01">
            <a:extLst>
              <a:ext uri="{FF2B5EF4-FFF2-40B4-BE49-F238E27FC236}">
                <a16:creationId xmlns:a16="http://schemas.microsoft.com/office/drawing/2014/main" id="{C7595B82-3CC4-4EB5-8814-635D09732191}"/>
              </a:ext>
            </a:extLst>
          </p:cNvPr>
          <p:cNvGrpSpPr>
            <a:grpSpLocks/>
          </p:cNvGrpSpPr>
          <p:nvPr/>
        </p:nvGrpSpPr>
        <p:grpSpPr bwMode="auto">
          <a:xfrm>
            <a:off x="7032104" y="1230141"/>
            <a:ext cx="3940175" cy="990600"/>
            <a:chOff x="3083" y="1843"/>
            <a:chExt cx="2280" cy="467"/>
          </a:xfrm>
          <a:noFill/>
        </p:grpSpPr>
        <p:sp>
          <p:nvSpPr>
            <p:cNvPr id="9" name="Line 62">
              <a:extLst>
                <a:ext uri="{FF2B5EF4-FFF2-40B4-BE49-F238E27FC236}">
                  <a16:creationId xmlns:a16="http://schemas.microsoft.com/office/drawing/2014/main" id="{C2F70DA7-2CBA-4B7F-9B54-395376D1C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8" y="1843"/>
              <a:ext cx="922" cy="24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63">
              <a:extLst>
                <a:ext uri="{FF2B5EF4-FFF2-40B4-BE49-F238E27FC236}">
                  <a16:creationId xmlns:a16="http://schemas.microsoft.com/office/drawing/2014/main" id="{2A8555EF-C177-4D2F-8413-8EBC814A0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3" y="1843"/>
              <a:ext cx="388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64">
              <a:extLst>
                <a:ext uri="{FF2B5EF4-FFF2-40B4-BE49-F238E27FC236}">
                  <a16:creationId xmlns:a16="http://schemas.microsoft.com/office/drawing/2014/main" id="{184103B6-B015-4F32-9E1E-F8D754DEF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1843"/>
              <a:ext cx="401" cy="24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65">
              <a:extLst>
                <a:ext uri="{FF2B5EF4-FFF2-40B4-BE49-F238E27FC236}">
                  <a16:creationId xmlns:a16="http://schemas.microsoft.com/office/drawing/2014/main" id="{7586C171-7FB8-4D9B-B130-387EF918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843"/>
              <a:ext cx="860" cy="27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id="{13A123AC-1EE6-4749-A91C-702011152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" y="1913"/>
              <a:ext cx="311" cy="372"/>
              <a:chOff x="3168" y="1916"/>
              <a:chExt cx="311" cy="372"/>
            </a:xfrm>
            <a:grpFill/>
          </p:grpSpPr>
          <p:sp>
            <p:nvSpPr>
              <p:cNvPr id="22" name="Oval 67">
                <a:extLst>
                  <a:ext uri="{FF2B5EF4-FFF2-40B4-BE49-F238E27FC236}">
                    <a16:creationId xmlns:a16="http://schemas.microsoft.com/office/drawing/2014/main" id="{A268A1F3-0198-4926-AEB9-613F1F04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94"/>
                <a:ext cx="256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cs typeface="Arial" panose="020B0604020202020204" pitchFamily="34" charset="0"/>
                  </a:rPr>
                  <a:t>34</a:t>
                </a:r>
              </a:p>
            </p:txBody>
          </p:sp>
          <p:sp>
            <p:nvSpPr>
              <p:cNvPr id="23" name="Text Box 68">
                <a:extLst>
                  <a:ext uri="{FF2B5EF4-FFF2-40B4-BE49-F238E27FC236}">
                    <a16:creationId xmlns:a16="http://schemas.microsoft.com/office/drawing/2014/main" id="{0BE87E30-C5B7-49BF-84FD-51C8E25BC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1916"/>
                <a:ext cx="149" cy="21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69">
              <a:extLst>
                <a:ext uri="{FF2B5EF4-FFF2-40B4-BE49-F238E27FC236}">
                  <a16:creationId xmlns:a16="http://schemas.microsoft.com/office/drawing/2014/main" id="{248EE8B5-A37A-45A9-A8F8-F9F2EEA93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9" y="1897"/>
              <a:ext cx="304" cy="413"/>
              <a:chOff x="4680" y="1907"/>
              <a:chExt cx="304" cy="413"/>
            </a:xfrm>
            <a:grpFill/>
          </p:grpSpPr>
          <p:sp>
            <p:nvSpPr>
              <p:cNvPr id="20" name="Oval 70">
                <a:extLst>
                  <a:ext uri="{FF2B5EF4-FFF2-40B4-BE49-F238E27FC236}">
                    <a16:creationId xmlns:a16="http://schemas.microsoft.com/office/drawing/2014/main" id="{8A7CA14B-5712-4495-918B-CD1100263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2126"/>
                <a:ext cx="255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cs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21" name="Text Box 71">
                <a:extLst>
                  <a:ext uri="{FF2B5EF4-FFF2-40B4-BE49-F238E27FC236}">
                    <a16:creationId xmlns:a16="http://schemas.microsoft.com/office/drawing/2014/main" id="{9722DA35-0DD9-41D0-8CA8-DE853E456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1907"/>
                <a:ext cx="149" cy="21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72">
              <a:extLst>
                <a:ext uri="{FF2B5EF4-FFF2-40B4-BE49-F238E27FC236}">
                  <a16:creationId xmlns:a16="http://schemas.microsoft.com/office/drawing/2014/main" id="{BC09FBC0-DCF3-4DE4-8444-E6652E3DA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1955"/>
              <a:ext cx="405" cy="319"/>
              <a:chOff x="1982" y="1965"/>
              <a:chExt cx="405" cy="319"/>
            </a:xfrm>
            <a:grpFill/>
          </p:grpSpPr>
          <p:sp>
            <p:nvSpPr>
              <p:cNvPr id="18" name="Oval 73">
                <a:extLst>
                  <a:ext uri="{FF2B5EF4-FFF2-40B4-BE49-F238E27FC236}">
                    <a16:creationId xmlns:a16="http://schemas.microsoft.com/office/drawing/2014/main" id="{E9C7C462-0AA0-496D-8391-BCB7149F9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090"/>
                <a:ext cx="256" cy="19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cs typeface="Arial" panose="020B0604020202020204" pitchFamily="34" charset="0"/>
                  </a:rPr>
                  <a:t>18</a:t>
                </a:r>
              </a:p>
            </p:txBody>
          </p:sp>
          <p:sp>
            <p:nvSpPr>
              <p:cNvPr id="19" name="Text Box 74">
                <a:extLst>
                  <a:ext uri="{FF2B5EF4-FFF2-40B4-BE49-F238E27FC236}">
                    <a16:creationId xmlns:a16="http://schemas.microsoft.com/office/drawing/2014/main" id="{FBDE181E-965E-4EBF-BC16-194437C84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2" y="1965"/>
                <a:ext cx="149" cy="21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76">
              <a:extLst>
                <a:ext uri="{FF2B5EF4-FFF2-40B4-BE49-F238E27FC236}">
                  <a16:creationId xmlns:a16="http://schemas.microsoft.com/office/drawing/2014/main" id="{799B068B-7CB2-4DFD-8B91-B8E0826F0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080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Text Box 77">
              <a:extLst>
                <a:ext uri="{FF2B5EF4-FFF2-40B4-BE49-F238E27FC236}">
                  <a16:creationId xmlns:a16="http://schemas.microsoft.com/office/drawing/2014/main" id="{582C8F54-E07E-4637-A993-F91E77B79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966"/>
              <a:ext cx="213" cy="2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79">
            <a:extLst>
              <a:ext uri="{FF2B5EF4-FFF2-40B4-BE49-F238E27FC236}">
                <a16:creationId xmlns:a16="http://schemas.microsoft.com/office/drawing/2014/main" id="{C31D966A-D3FB-4F88-8DCD-2F68C3F04254}"/>
              </a:ext>
            </a:extLst>
          </p:cNvPr>
          <p:cNvGrpSpPr>
            <a:grpSpLocks/>
          </p:cNvGrpSpPr>
          <p:nvPr/>
        </p:nvGrpSpPr>
        <p:grpSpPr bwMode="auto">
          <a:xfrm>
            <a:off x="7145087" y="2163233"/>
            <a:ext cx="2401888" cy="905727"/>
            <a:chOff x="1521" y="2467"/>
            <a:chExt cx="1390" cy="427"/>
          </a:xfrm>
          <a:noFill/>
        </p:grpSpPr>
        <p:sp>
          <p:nvSpPr>
            <p:cNvPr id="25" name="Oval 80">
              <a:extLst>
                <a:ext uri="{FF2B5EF4-FFF2-40B4-BE49-F238E27FC236}">
                  <a16:creationId xmlns:a16="http://schemas.microsoft.com/office/drawing/2014/main" id="{2845E533-3505-41F4-8A95-92BE177A3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682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26" name="Oval 81">
              <a:extLst>
                <a:ext uri="{FF2B5EF4-FFF2-40B4-BE49-F238E27FC236}">
                  <a16:creationId xmlns:a16="http://schemas.microsoft.com/office/drawing/2014/main" id="{1111C4D9-B937-4CAF-BD36-971D17E7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682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27" name="Oval 82">
              <a:extLst>
                <a:ext uri="{FF2B5EF4-FFF2-40B4-BE49-F238E27FC236}">
                  <a16:creationId xmlns:a16="http://schemas.microsoft.com/office/drawing/2014/main" id="{12756538-9255-4C89-915B-C1688B9E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700"/>
              <a:ext cx="255" cy="1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28" name="Line 83">
              <a:extLst>
                <a:ext uri="{FF2B5EF4-FFF2-40B4-BE49-F238E27FC236}">
                  <a16:creationId xmlns:a16="http://schemas.microsoft.com/office/drawing/2014/main" id="{37986614-247C-4908-A68E-C30FCEAB5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3" y="2469"/>
              <a:ext cx="512" cy="2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84">
              <a:extLst>
                <a:ext uri="{FF2B5EF4-FFF2-40B4-BE49-F238E27FC236}">
                  <a16:creationId xmlns:a16="http://schemas.microsoft.com/office/drawing/2014/main" id="{FC4A6715-B9A3-4CB3-8304-4A3298BC6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9" y="2475"/>
              <a:ext cx="84" cy="20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85">
              <a:extLst>
                <a:ext uri="{FF2B5EF4-FFF2-40B4-BE49-F238E27FC236}">
                  <a16:creationId xmlns:a16="http://schemas.microsoft.com/office/drawing/2014/main" id="{BFB635D6-DD11-438B-9E5B-90E0C7064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2467"/>
              <a:ext cx="345" cy="23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86">
              <a:extLst>
                <a:ext uri="{FF2B5EF4-FFF2-40B4-BE49-F238E27FC236}">
                  <a16:creationId xmlns:a16="http://schemas.microsoft.com/office/drawing/2014/main" id="{07DEFE44-6FBF-4147-A90B-BD7D0465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2482"/>
              <a:ext cx="181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32" name="Text Box 87">
              <a:extLst>
                <a:ext uri="{FF2B5EF4-FFF2-40B4-BE49-F238E27FC236}">
                  <a16:creationId xmlns:a16="http://schemas.microsoft.com/office/drawing/2014/main" id="{5B6A488D-21AC-48A4-8868-5FF050501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2491"/>
              <a:ext cx="331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33" name="Text Box 88">
              <a:extLst>
                <a:ext uri="{FF2B5EF4-FFF2-40B4-BE49-F238E27FC236}">
                  <a16:creationId xmlns:a16="http://schemas.microsoft.com/office/drawing/2014/main" id="{6B084545-7DEC-4B39-A9CC-2F44D8457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2475"/>
              <a:ext cx="405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89">
            <a:extLst>
              <a:ext uri="{FF2B5EF4-FFF2-40B4-BE49-F238E27FC236}">
                <a16:creationId xmlns:a16="http://schemas.microsoft.com/office/drawing/2014/main" id="{D3ED434A-BBA8-4CFD-8C54-794922564320}"/>
              </a:ext>
            </a:extLst>
          </p:cNvPr>
          <p:cNvGrpSpPr>
            <a:grpSpLocks/>
          </p:cNvGrpSpPr>
          <p:nvPr/>
        </p:nvGrpSpPr>
        <p:grpSpPr bwMode="auto">
          <a:xfrm>
            <a:off x="8297215" y="3068960"/>
            <a:ext cx="1355650" cy="898394"/>
            <a:chOff x="2180" y="1924"/>
            <a:chExt cx="785" cy="424"/>
          </a:xfrm>
          <a:noFill/>
        </p:grpSpPr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58E0294A-AA81-45A2-8BF6-D14F0BF4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140"/>
              <a:ext cx="255" cy="2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CCC59B5D-670D-46F6-8C84-DBA19FB0A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123"/>
              <a:ext cx="256" cy="20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37" name="Line 92">
              <a:extLst>
                <a:ext uri="{FF2B5EF4-FFF2-40B4-BE49-F238E27FC236}">
                  <a16:creationId xmlns:a16="http://schemas.microsoft.com/office/drawing/2014/main" id="{329091AE-56C3-40A9-8E17-1D157FEE3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" y="1924"/>
              <a:ext cx="284" cy="21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Line 93">
              <a:extLst>
                <a:ext uri="{FF2B5EF4-FFF2-40B4-BE49-F238E27FC236}">
                  <a16:creationId xmlns:a16="http://schemas.microsoft.com/office/drawing/2014/main" id="{3092D7BF-B552-470E-B3E1-2F394A338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924"/>
              <a:ext cx="239" cy="1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96">
            <a:extLst>
              <a:ext uri="{FF2B5EF4-FFF2-40B4-BE49-F238E27FC236}">
                <a16:creationId xmlns:a16="http://schemas.microsoft.com/office/drawing/2014/main" id="{8C82C8D8-904D-4A4A-B6D8-ECD4B4188E10}"/>
              </a:ext>
            </a:extLst>
          </p:cNvPr>
          <p:cNvGrpSpPr>
            <a:grpSpLocks/>
          </p:cNvGrpSpPr>
          <p:nvPr/>
        </p:nvGrpSpPr>
        <p:grpSpPr bwMode="auto">
          <a:xfrm>
            <a:off x="8131448" y="3983906"/>
            <a:ext cx="669823" cy="800902"/>
            <a:chOff x="934" y="2462"/>
            <a:chExt cx="388" cy="378"/>
          </a:xfrm>
          <a:noFill/>
        </p:grpSpPr>
        <p:sp>
          <p:nvSpPr>
            <p:cNvPr id="40" name="Oval 97">
              <a:extLst>
                <a:ext uri="{FF2B5EF4-FFF2-40B4-BE49-F238E27FC236}">
                  <a16:creationId xmlns:a16="http://schemas.microsoft.com/office/drawing/2014/main" id="{81E6029A-FBD8-4DC5-81AC-66BC2B06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2639"/>
              <a:ext cx="284" cy="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41" name="Line 98">
              <a:extLst>
                <a:ext uri="{FF2B5EF4-FFF2-40B4-BE49-F238E27FC236}">
                  <a16:creationId xmlns:a16="http://schemas.microsoft.com/office/drawing/2014/main" id="{653A5319-EC1C-44ED-96BA-0EE4A207E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0" y="2462"/>
              <a:ext cx="8" cy="17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99">
              <a:extLst>
                <a:ext uri="{FF2B5EF4-FFF2-40B4-BE49-F238E27FC236}">
                  <a16:creationId xmlns:a16="http://schemas.microsoft.com/office/drawing/2014/main" id="{B7192942-D0C6-4367-A8CA-FA9032B93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2469"/>
              <a:ext cx="298" cy="16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 b="0"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3BE0B6EB-D7E0-44A0-924A-AF7F4FFC6CB5}"/>
              </a:ext>
            </a:extLst>
          </p:cNvPr>
          <p:cNvSpPr/>
          <p:nvPr/>
        </p:nvSpPr>
        <p:spPr>
          <a:xfrm>
            <a:off x="803145" y="5125255"/>
            <a:ext cx="10169134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1" indent="-22860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成本函数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的问题：要得到函数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并不现实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742950" lvl="1" indent="-228600"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c(X)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是结点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的真实成本函数。为求出该值，需要生成检索树。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742950" lvl="1" indent="-228600"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的计算工作量与原问题具有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相同的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复杂度。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F9776-6191-47F1-9710-AC8E6D1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76789"/>
            <a:ext cx="10515600" cy="1325563"/>
          </a:xfrm>
        </p:spPr>
        <p:txBody>
          <a:bodyPr/>
          <a:lstStyle/>
          <a:p>
            <a:r>
              <a:rPr lang="zh-CN" altLang="en-US" dirty="0"/>
              <a:t>成本估计函数</a:t>
            </a:r>
            <a:r>
              <a:rPr lang="en-US" altLang="zh-CN" dirty="0"/>
              <a:t>ĉ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55E0-43BC-4D6C-A4DA-660204F1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1515"/>
            <a:ext cx="11050024" cy="24867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</a:t>
            </a:r>
            <a:r>
              <a:rPr lang="zh-CN" altLang="en-US" dirty="0"/>
              <a:t>，定义一个</a:t>
            </a:r>
            <a:r>
              <a:rPr lang="zh-CN" altLang="en-US" dirty="0">
                <a:solidFill>
                  <a:srgbClr val="FF0000"/>
                </a:solidFill>
              </a:rPr>
              <a:t>易于</a:t>
            </a:r>
            <a:r>
              <a:rPr lang="zh-CN" altLang="en-US" dirty="0"/>
              <a:t>计算的成本估计函数</a:t>
            </a:r>
            <a:r>
              <a:rPr lang="en-US" altLang="zh-CN" dirty="0"/>
              <a:t>ĉ</a:t>
            </a:r>
          </a:p>
          <a:p>
            <a:pPr lvl="1"/>
            <a:r>
              <a:rPr lang="zh-CN" altLang="en-US" dirty="0"/>
              <a:t>考虑结点</a:t>
            </a:r>
            <a:r>
              <a:rPr lang="en-US" altLang="zh-CN" dirty="0"/>
              <a:t>X</a:t>
            </a:r>
            <a:r>
              <a:rPr lang="zh-CN" altLang="en-US" dirty="0"/>
              <a:t>到一个答案结点的估计成本</a:t>
            </a:r>
            <a:r>
              <a:rPr lang="en-US" altLang="zh-CN" dirty="0"/>
              <a:t>ĝ(X);</a:t>
            </a:r>
          </a:p>
          <a:p>
            <a:pPr lvl="1"/>
            <a:r>
              <a:rPr lang="zh-CN" altLang="en-US" dirty="0"/>
              <a:t>考虑根结点到结点</a:t>
            </a:r>
            <a:r>
              <a:rPr lang="en-US" altLang="zh-CN" dirty="0"/>
              <a:t>X</a:t>
            </a:r>
            <a:r>
              <a:rPr lang="zh-CN" altLang="en-US" dirty="0"/>
              <a:t>的成本</a:t>
            </a:r>
            <a:r>
              <a:rPr lang="en-US" altLang="zh-CN" dirty="0"/>
              <a:t>h(X);</a:t>
            </a:r>
          </a:p>
          <a:p>
            <a:pPr lvl="1"/>
            <a:r>
              <a:rPr lang="zh-CN" altLang="en-US" dirty="0"/>
              <a:t>为调整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ĝ</a:t>
            </a:r>
            <a:r>
              <a:rPr lang="zh-CN" altLang="en-US" dirty="0"/>
              <a:t>在成本估计函数</a:t>
            </a:r>
            <a:r>
              <a:rPr lang="en-US" altLang="zh-CN" dirty="0"/>
              <a:t>ĉ</a:t>
            </a:r>
            <a:r>
              <a:rPr lang="zh-CN" altLang="en-US" dirty="0"/>
              <a:t>中的影响比例，定义一个非负函数</a:t>
            </a:r>
            <a:r>
              <a:rPr lang="en-US" altLang="zh-CN" dirty="0"/>
              <a:t>f</a:t>
            </a:r>
          </a:p>
          <a:p>
            <a:pPr lvl="1"/>
            <a:r>
              <a:rPr lang="zh-CN" altLang="en-US" dirty="0"/>
              <a:t>成本估计函数：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88CB6-2F4B-4131-8C4B-3542F61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23A6E84-8118-411B-B435-241A05F00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3998465"/>
            <a:ext cx="3168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</a:rPr>
              <a:t>ĉ(X)=f(h(X))+ ĝ(X)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B442244-28DE-4913-A9A6-87B6B8DB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88" y="2320696"/>
            <a:ext cx="279400" cy="684212"/>
          </a:xfrm>
          <a:prstGeom prst="downArrow">
            <a:avLst>
              <a:gd name="adj1" fmla="val 50000"/>
              <a:gd name="adj2" fmla="val 612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CFDC112-2EEC-4242-B52E-C6BC50D902A8}"/>
              </a:ext>
            </a:extLst>
          </p:cNvPr>
          <p:cNvGrpSpPr>
            <a:grpSpLocks/>
          </p:cNvGrpSpPr>
          <p:nvPr/>
        </p:nvGrpSpPr>
        <p:grpSpPr bwMode="auto">
          <a:xfrm>
            <a:off x="8951741" y="1839683"/>
            <a:ext cx="1108075" cy="457200"/>
            <a:chOff x="4500" y="888"/>
            <a:chExt cx="698" cy="288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815A11E-5837-4417-BAA9-9FCA565E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1105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55AC6D7-A653-4A62-B22C-413CDB6FA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88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/>
                <a:t>X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3B9492E-4F42-4C51-853F-0B05A6B4E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140"/>
              <a:ext cx="6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1F257B5E-5289-42A9-A65E-F76FDFA0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288" y="2543243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ĝ(X)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20DC35A-682E-4C75-82C3-7AE18FFA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88" y="1433284"/>
            <a:ext cx="279400" cy="720725"/>
          </a:xfrm>
          <a:prstGeom prst="upArrow">
            <a:avLst>
              <a:gd name="adj1" fmla="val 50000"/>
              <a:gd name="adj2" fmla="val 6448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F434650-6E1D-4AD1-A059-A3A301E8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412994"/>
            <a:ext cx="839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h(X)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925375-3153-4A66-A304-1BAB7C6C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1909"/>
            <a:ext cx="874827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算法利用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ĉ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对活结点表进行检索时，优先选择更靠近答案结点但又离根结点较近的结点。</a:t>
            </a:r>
          </a:p>
        </p:txBody>
      </p:sp>
    </p:spTree>
    <p:extLst>
      <p:ext uri="{BB962C8B-B14F-4D97-AF65-F5344CB8AC3E}">
        <p14:creationId xmlns:p14="http://schemas.microsoft.com/office/powerpoint/2010/main" val="3772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11976"/>
            <a:ext cx="8229600" cy="925512"/>
          </a:xfrm>
        </p:spPr>
        <p:txBody>
          <a:bodyPr/>
          <a:lstStyle/>
          <a:p>
            <a:pPr eaLnBrk="1" hangingPunct="1"/>
            <a:r>
              <a:rPr lang="en-US" altLang="zh-CN" dirty="0"/>
              <a:t>LC-</a:t>
            </a:r>
            <a:r>
              <a:rPr lang="zh-CN" altLang="en-US" dirty="0"/>
              <a:t>检索总结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556792"/>
            <a:ext cx="10272728" cy="2016224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T</a:t>
            </a:r>
            <a:r>
              <a:rPr lang="zh-CN" altLang="en-US" sz="2400" dirty="0"/>
              <a:t>是一棵状态空间树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c</a:t>
            </a:r>
            <a:r>
              <a:rPr lang="zh-CN" altLang="en-US" sz="2400" dirty="0"/>
              <a:t>是</a:t>
            </a:r>
            <a:r>
              <a:rPr lang="en-US" altLang="zh-CN" sz="2400" dirty="0"/>
              <a:t>T</a:t>
            </a:r>
            <a:r>
              <a:rPr lang="zh-CN" altLang="en-US" sz="2400" dirty="0"/>
              <a:t>中结点的成本函数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c(X)</a:t>
            </a:r>
            <a:r>
              <a:rPr lang="zh-CN" altLang="en-US" sz="2400" dirty="0"/>
              <a:t>是</a:t>
            </a:r>
            <a:r>
              <a:rPr lang="en-US" altLang="zh-CN" sz="2400" dirty="0"/>
              <a:t>X</a:t>
            </a:r>
            <a:r>
              <a:rPr lang="zh-CN" altLang="en-US" sz="2400" dirty="0"/>
              <a:t>为根的子树中答案结点的最小成本。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c(T)</a:t>
            </a:r>
            <a:r>
              <a:rPr lang="zh-CN" altLang="en-US" sz="2400" dirty="0"/>
              <a:t>是</a:t>
            </a:r>
            <a:r>
              <a:rPr lang="en-US" altLang="zh-CN" sz="2400" dirty="0"/>
              <a:t>T</a:t>
            </a:r>
            <a:r>
              <a:rPr lang="zh-CN" altLang="en-US" sz="2400" dirty="0"/>
              <a:t>中最小成本答案结点的成本。</a:t>
            </a:r>
          </a:p>
        </p:txBody>
      </p:sp>
      <p:sp>
        <p:nvSpPr>
          <p:cNvPr id="2970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FF079A-E693-4BC1-ACDD-82546C4A26D6}" type="slidenum">
              <a:rPr lang="en-US" altLang="zh-CN" sz="1200" b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b="0">
              <a:latin typeface="Arial Black" panose="020B0A04020102020204" pitchFamily="34" charset="0"/>
            </a:endParaRPr>
          </a:p>
        </p:txBody>
      </p:sp>
      <p:sp>
        <p:nvSpPr>
          <p:cNvPr id="9" name="AutoShape 109">
            <a:extLst>
              <a:ext uri="{FF2B5EF4-FFF2-40B4-BE49-F238E27FC236}">
                <a16:creationId xmlns:a16="http://schemas.microsoft.com/office/drawing/2014/main" id="{24762280-C4F3-47AD-9E65-86D6D115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683" y="1337488"/>
            <a:ext cx="2880320" cy="914400"/>
          </a:xfrm>
          <a:prstGeom prst="wedgeRoundRectCallout">
            <a:avLst>
              <a:gd name="adj1" fmla="val -50914"/>
              <a:gd name="adj2" fmla="val 61721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找到这样一个易于计算的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是很难的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ED06ADA-FEC8-491E-9396-356D9F5666ED}"/>
              </a:ext>
            </a:extLst>
          </p:cNvPr>
          <p:cNvSpPr txBox="1">
            <a:spLocks noChangeArrowheads="1"/>
          </p:cNvSpPr>
          <p:nvPr/>
        </p:nvSpPr>
        <p:spPr>
          <a:xfrm>
            <a:off x="935387" y="3429000"/>
            <a:ext cx="9931776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用估计函数</a:t>
            </a:r>
            <a:r>
              <a:rPr lang="en-US" altLang="zh-CN" sz="2400" dirty="0"/>
              <a:t>ĉ</a:t>
            </a:r>
            <a:r>
              <a:rPr lang="zh-CN" altLang="en-US" sz="2400" dirty="0"/>
              <a:t>来代替</a:t>
            </a:r>
            <a:r>
              <a:rPr lang="en-US" altLang="zh-CN" sz="2400" dirty="0"/>
              <a:t>c</a:t>
            </a:r>
            <a:r>
              <a:rPr lang="zh-CN" altLang="en-US" sz="2400" dirty="0"/>
              <a:t>，规定：</a:t>
            </a:r>
          </a:p>
          <a:p>
            <a:pPr lvl="1"/>
            <a:r>
              <a:rPr lang="zh-CN" altLang="en-US" dirty="0"/>
              <a:t>易于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ĉ(X)≤c(X)</a:t>
            </a:r>
            <a:endParaRPr lang="zh-CN" altLang="en-US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是一个答案结点或者是一个叶结点，则</a:t>
            </a:r>
            <a:r>
              <a:rPr lang="en-US" altLang="zh-CN" dirty="0">
                <a:solidFill>
                  <a:srgbClr val="FF0000"/>
                </a:solidFill>
              </a:rPr>
              <a:t>c(X</a:t>
            </a:r>
            <a:r>
              <a:rPr lang="en-US" altLang="zh-CN" dirty="0" smtClean="0">
                <a:solidFill>
                  <a:srgbClr val="FF0000"/>
                </a:solidFill>
              </a:rPr>
              <a:t>)=ĉ(X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2639616" y="5625829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 ≤ c(X)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会为求最优解带来什么帮助？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076" y="2102567"/>
            <a:ext cx="10354500" cy="2406553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LC-</a:t>
            </a:r>
            <a:r>
              <a:rPr lang="zh-CN" altLang="en-US" sz="2400" dirty="0">
                <a:solidFill>
                  <a:srgbClr val="FF0000"/>
                </a:solidFill>
              </a:rPr>
              <a:t>检索</a:t>
            </a:r>
            <a:r>
              <a:rPr lang="en-US" altLang="zh-CN" sz="2400" dirty="0">
                <a:solidFill>
                  <a:srgbClr val="FF0000"/>
                </a:solidFill>
              </a:rPr>
              <a:t>(Least Cost search)</a:t>
            </a:r>
            <a:r>
              <a:rPr lang="zh-CN" altLang="en-US" sz="2400" dirty="0"/>
              <a:t>：选取成本估计函数</a:t>
            </a:r>
            <a:r>
              <a:rPr lang="en-US" altLang="zh-CN" sz="2400" dirty="0"/>
              <a:t>ĉ</a:t>
            </a:r>
            <a:r>
              <a:rPr lang="zh-CN" altLang="en-US" sz="2400" dirty="0"/>
              <a:t>的值最小的活结点作为下一个</a:t>
            </a:r>
            <a:r>
              <a:rPr lang="en-US" altLang="zh-CN" sz="2400" dirty="0"/>
              <a:t>E-</a:t>
            </a:r>
            <a:r>
              <a:rPr lang="zh-CN" altLang="en-US" sz="2400" dirty="0"/>
              <a:t>结点。</a:t>
            </a: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LC-</a:t>
            </a:r>
            <a:r>
              <a:rPr lang="zh-CN" altLang="en-US" sz="2400" dirty="0" smtClean="0">
                <a:solidFill>
                  <a:srgbClr val="FF0000"/>
                </a:solidFill>
              </a:rPr>
              <a:t>分枝限界</a:t>
            </a:r>
            <a:r>
              <a:rPr lang="zh-CN" altLang="en-US" sz="2400" dirty="0">
                <a:solidFill>
                  <a:srgbClr val="FF0000"/>
                </a:solidFill>
              </a:rPr>
              <a:t>检索：</a:t>
            </a:r>
            <a:r>
              <a:rPr lang="zh-CN" altLang="en-US" sz="2400" dirty="0"/>
              <a:t>伴有限界函数的</a:t>
            </a:r>
            <a:r>
              <a:rPr lang="en-US" altLang="zh-CN" sz="2400" dirty="0"/>
              <a:t>LC-</a:t>
            </a:r>
            <a:r>
              <a:rPr lang="zh-CN" altLang="en-US" sz="2400" dirty="0"/>
              <a:t>检索</a:t>
            </a:r>
            <a:endParaRPr lang="zh-CN" altLang="en-US" sz="2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BFS-</a:t>
            </a:r>
            <a:r>
              <a:rPr lang="zh-CN" altLang="en-US" sz="2400" dirty="0" smtClean="0">
                <a:solidFill>
                  <a:srgbClr val="FF0000"/>
                </a:solidFill>
              </a:rPr>
              <a:t>检索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f(h(X))=</a:t>
            </a:r>
            <a:r>
              <a:rPr lang="zh-CN" altLang="en-US" sz="2400" dirty="0"/>
              <a:t>结点</a:t>
            </a:r>
            <a:r>
              <a:rPr lang="en-US" altLang="zh-CN" sz="2400" dirty="0"/>
              <a:t>X</a:t>
            </a:r>
            <a:r>
              <a:rPr lang="zh-CN" altLang="en-US" sz="2400" dirty="0"/>
              <a:t>的级数，</a:t>
            </a:r>
            <a:r>
              <a:rPr lang="en-US" altLang="zh-CN" sz="2400" dirty="0"/>
              <a:t>ĝ(X)=0</a:t>
            </a:r>
            <a:endParaRPr lang="zh-CN" altLang="en-US" sz="2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D-</a:t>
            </a:r>
            <a:r>
              <a:rPr lang="zh-CN" altLang="en-US" sz="2400" dirty="0">
                <a:solidFill>
                  <a:srgbClr val="FF0000"/>
                </a:solidFill>
              </a:rPr>
              <a:t>检索：</a:t>
            </a:r>
            <a:r>
              <a:rPr lang="en-US" altLang="zh-CN" sz="2400" dirty="0"/>
              <a:t>f(h(X))=0</a:t>
            </a:r>
            <a:r>
              <a:rPr lang="zh-CN" altLang="en-US" sz="2400" dirty="0"/>
              <a:t>，且每当</a:t>
            </a:r>
            <a:r>
              <a:rPr lang="en-US" altLang="zh-CN" sz="2400" dirty="0"/>
              <a:t>Y</a:t>
            </a:r>
            <a:r>
              <a:rPr lang="zh-CN" altLang="en-US" sz="2400" dirty="0"/>
              <a:t>是</a:t>
            </a:r>
            <a:r>
              <a:rPr lang="en-US" altLang="zh-CN" sz="2400" dirty="0"/>
              <a:t>X</a:t>
            </a:r>
            <a:r>
              <a:rPr lang="zh-CN" altLang="en-US" sz="2400" dirty="0"/>
              <a:t>的一个儿子时总有</a:t>
            </a:r>
            <a:r>
              <a:rPr lang="en-US" altLang="zh-CN" sz="2400" dirty="0"/>
              <a:t>ĝ(X)</a:t>
            </a:r>
            <a:r>
              <a:rPr lang="en-US" altLang="en-US" sz="2400" dirty="0"/>
              <a:t>≥</a:t>
            </a:r>
            <a:r>
              <a:rPr lang="en-US" altLang="zh-CN" sz="2400" dirty="0"/>
              <a:t>ĝ(Y)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20796" y="1429616"/>
            <a:ext cx="3846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/>
              <a:t>ĉ(X)=f(h(X))+ ĝ(X)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8" name="AutoShape 109">
            <a:extLst>
              <a:ext uri="{FF2B5EF4-FFF2-40B4-BE49-F238E27FC236}">
                <a16:creationId xmlns:a16="http://schemas.microsoft.com/office/drawing/2014/main" id="{44F0DCF8-10C5-45A6-ADB2-8AE65881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4509120"/>
            <a:ext cx="5040560" cy="648072"/>
          </a:xfrm>
          <a:prstGeom prst="wedgeRoundRectCallout">
            <a:avLst>
              <a:gd name="adj1" fmla="val -49095"/>
              <a:gd name="adj2" fmla="val -86128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BFS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检索是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LC-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检索的特殊情况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D1C9192-F6BA-4AA1-B5B9-F7C96D37F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411976"/>
            <a:ext cx="8229600" cy="925512"/>
          </a:xfrm>
        </p:spPr>
        <p:txBody>
          <a:bodyPr/>
          <a:lstStyle/>
          <a:p>
            <a:pPr eaLnBrk="1" hangingPunct="1"/>
            <a:r>
              <a:rPr lang="en-US" altLang="zh-CN" dirty="0"/>
              <a:t>LC-</a:t>
            </a:r>
            <a:r>
              <a:rPr lang="zh-CN" altLang="en-US" dirty="0"/>
              <a:t>检索总结</a:t>
            </a:r>
          </a:p>
        </p:txBody>
      </p:sp>
    </p:spTree>
    <p:extLst>
      <p:ext uri="{BB962C8B-B14F-4D97-AF65-F5344CB8AC3E}">
        <p14:creationId xmlns:p14="http://schemas.microsoft.com/office/powerpoint/2010/main" val="23222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495D-205B-4541-9FAA-3623053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en-US" altLang="zh-CN" dirty="0"/>
              <a:t>15-</a:t>
            </a:r>
            <a:r>
              <a:rPr lang="zh-CN" altLang="en-US" dirty="0"/>
              <a:t>谜问题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5E107-A457-437A-A050-A1CB6F07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40" y="1690688"/>
            <a:ext cx="10515600" cy="42174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问题描述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状态空间树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宽度优先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检索</a:t>
            </a: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深度优先检索</a:t>
            </a: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LC-</a:t>
            </a:r>
            <a:r>
              <a:rPr lang="zh-CN" altLang="en-US" dirty="0"/>
              <a:t>检索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48F8B-2A44-4E70-8A45-6D16825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0493-63C1-4B3F-8CEF-1FDB431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21938"/>
            <a:ext cx="10515600" cy="1325563"/>
          </a:xfrm>
        </p:spPr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B9454-AC28-4F69-BB33-3396D194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08" y="1611899"/>
            <a:ext cx="10515600" cy="1163962"/>
          </a:xfrm>
        </p:spPr>
        <p:txBody>
          <a:bodyPr/>
          <a:lstStyle/>
          <a:p>
            <a:r>
              <a:rPr lang="zh-CN" altLang="en-US" dirty="0"/>
              <a:t>在一个分成</a:t>
            </a:r>
            <a:r>
              <a:rPr lang="en-US" altLang="zh-CN" dirty="0"/>
              <a:t>16</a:t>
            </a:r>
            <a:r>
              <a:rPr lang="zh-CN" altLang="en-US" dirty="0"/>
              <a:t>格的方形棋盘上放有</a:t>
            </a:r>
            <a:r>
              <a:rPr lang="en-US" altLang="zh-CN" dirty="0"/>
              <a:t>15</a:t>
            </a:r>
            <a:r>
              <a:rPr lang="zh-CN" altLang="en-US" dirty="0"/>
              <a:t>块编了号码的牌，如</a:t>
            </a:r>
            <a:r>
              <a:rPr lang="en-US" altLang="zh-CN" dirty="0"/>
              <a:t>(a)</a:t>
            </a:r>
            <a:r>
              <a:rPr lang="zh-CN" altLang="en-US" dirty="0"/>
              <a:t>所示，要求通过一系列合法的移动转换成</a:t>
            </a:r>
            <a:r>
              <a:rPr lang="en-US" altLang="zh-CN" dirty="0"/>
              <a:t>(b)</a:t>
            </a:r>
            <a:r>
              <a:rPr lang="zh-CN" altLang="en-US" dirty="0"/>
              <a:t>所示那样的目标排列。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F6C95-ADD6-4900-A6FE-0272968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Group 68">
            <a:extLst>
              <a:ext uri="{FF2B5EF4-FFF2-40B4-BE49-F238E27FC236}">
                <a16:creationId xmlns:a16="http://schemas.microsoft.com/office/drawing/2014/main" id="{D4C52087-E997-45C8-994D-522D31364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63049"/>
              </p:ext>
            </p:extLst>
          </p:nvPr>
        </p:nvGraphicFramePr>
        <p:xfrm>
          <a:off x="3571963" y="3191775"/>
          <a:ext cx="1720479" cy="1677385"/>
        </p:xfrm>
        <a:graphic>
          <a:graphicData uri="http://schemas.openxmlformats.org/drawingml/2006/table">
            <a:tbl>
              <a:tblPr/>
              <a:tblGrid>
                <a:gridCol w="4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C4E1E719-D96E-40BD-9DF3-805AA3BEF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799512"/>
              </p:ext>
            </p:extLst>
          </p:nvPr>
        </p:nvGraphicFramePr>
        <p:xfrm>
          <a:off x="1207170" y="3202887"/>
          <a:ext cx="1720478" cy="1666274"/>
        </p:xfrm>
        <a:graphic>
          <a:graphicData uri="http://schemas.openxmlformats.org/drawingml/2006/table">
            <a:tbl>
              <a:tblPr/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70">
            <a:extLst>
              <a:ext uri="{FF2B5EF4-FFF2-40B4-BE49-F238E27FC236}">
                <a16:creationId xmlns:a16="http://schemas.microsoft.com/office/drawing/2014/main" id="{52507F05-F4C7-4E3F-AA09-C1BF845CD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808" y="4953129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(a)</a:t>
            </a:r>
          </a:p>
        </p:txBody>
      </p:sp>
      <p:sp>
        <p:nvSpPr>
          <p:cNvPr id="8" name="Text Box 71">
            <a:extLst>
              <a:ext uri="{FF2B5EF4-FFF2-40B4-BE49-F238E27FC236}">
                <a16:creationId xmlns:a16="http://schemas.microsoft.com/office/drawing/2014/main" id="{A3D841B9-1457-4C99-B291-425B41337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336" y="4953129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(b)</a:t>
            </a:r>
          </a:p>
        </p:txBody>
      </p:sp>
      <p:grpSp>
        <p:nvGrpSpPr>
          <p:cNvPr id="9" name="Group 77">
            <a:extLst>
              <a:ext uri="{FF2B5EF4-FFF2-40B4-BE49-F238E27FC236}">
                <a16:creationId xmlns:a16="http://schemas.microsoft.com/office/drawing/2014/main" id="{AE5D6C4D-3F04-4FB9-BB57-17215A75A4F8}"/>
              </a:ext>
            </a:extLst>
          </p:cNvPr>
          <p:cNvGrpSpPr>
            <a:grpSpLocks/>
          </p:cNvGrpSpPr>
          <p:nvPr/>
        </p:nvGrpSpPr>
        <p:grpSpPr bwMode="auto">
          <a:xfrm>
            <a:off x="1500859" y="3506102"/>
            <a:ext cx="706710" cy="673136"/>
            <a:chOff x="509" y="2716"/>
            <a:chExt cx="518" cy="489"/>
          </a:xfrm>
        </p:grpSpPr>
        <p:sp>
          <p:nvSpPr>
            <p:cNvPr id="10" name="Line 72">
              <a:extLst>
                <a:ext uri="{FF2B5EF4-FFF2-40B4-BE49-F238E27FC236}">
                  <a16:creationId xmlns:a16="http://schemas.microsoft.com/office/drawing/2014/main" id="{DA81785A-1A81-4F92-95E3-2386B2B4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2960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4">
              <a:extLst>
                <a:ext uri="{FF2B5EF4-FFF2-40B4-BE49-F238E27FC236}">
                  <a16:creationId xmlns:a16="http://schemas.microsoft.com/office/drawing/2014/main" id="{640EDC18-D2F8-480B-9810-4E41345A16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61" y="3098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5">
              <a:extLst>
                <a:ext uri="{FF2B5EF4-FFF2-40B4-BE49-F238E27FC236}">
                  <a16:creationId xmlns:a16="http://schemas.microsoft.com/office/drawing/2014/main" id="{62CDC6D6-DEEB-46CB-BE5C-9CA1E007F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" y="2963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6">
              <a:extLst>
                <a:ext uri="{FF2B5EF4-FFF2-40B4-BE49-F238E27FC236}">
                  <a16:creationId xmlns:a16="http://schemas.microsoft.com/office/drawing/2014/main" id="{AE447EA6-6453-42E5-84AB-FF1FE6301F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59" y="2823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AutoShape 109">
            <a:extLst>
              <a:ext uri="{FF2B5EF4-FFF2-40B4-BE49-F238E27FC236}">
                <a16:creationId xmlns:a16="http://schemas.microsoft.com/office/drawing/2014/main" id="{7DC1F459-9BAC-481C-8ED9-FFD8C93C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3191775"/>
            <a:ext cx="3968154" cy="987462"/>
          </a:xfrm>
          <a:prstGeom prst="wedgeRoundRectCallout">
            <a:avLst>
              <a:gd name="adj1" fmla="val -49556"/>
              <a:gd name="adj2" fmla="val -76868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若当前牌邻接有空位置，则可将牌移动到空位置。</a:t>
            </a:r>
          </a:p>
        </p:txBody>
      </p:sp>
    </p:spTree>
    <p:extLst>
      <p:ext uri="{BB962C8B-B14F-4D97-AF65-F5344CB8AC3E}">
        <p14:creationId xmlns:p14="http://schemas.microsoft.com/office/powerpoint/2010/main" val="36450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416" y="1292865"/>
            <a:ext cx="8516951" cy="497867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8.1 </a:t>
            </a:r>
            <a:r>
              <a:rPr lang="zh-CN" altLang="en-US" dirty="0" smtClean="0"/>
              <a:t>一般</a:t>
            </a:r>
            <a:r>
              <a:rPr lang="zh-CN" altLang="en-US" dirty="0"/>
              <a:t>方法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8.2 </a:t>
            </a:r>
            <a:r>
              <a:rPr lang="en-US" altLang="zh-CN" dirty="0"/>
              <a:t>LC-</a:t>
            </a:r>
            <a:r>
              <a:rPr lang="zh-CN" altLang="en-US" dirty="0"/>
              <a:t>检索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8.3 </a:t>
            </a:r>
            <a:r>
              <a:rPr lang="en-US" altLang="zh-CN" dirty="0"/>
              <a:t>15-</a:t>
            </a:r>
            <a:r>
              <a:rPr lang="zh-CN" altLang="en-US" dirty="0"/>
              <a:t>谜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8.4 </a:t>
            </a:r>
            <a:r>
              <a:rPr lang="zh-CN" altLang="en-US" dirty="0"/>
              <a:t>求最小成本的分支限界法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8.5 </a:t>
            </a:r>
            <a:r>
              <a:rPr lang="zh-CN" altLang="en-US" dirty="0" smtClean="0"/>
              <a:t>带有期限</a:t>
            </a:r>
            <a:r>
              <a:rPr lang="zh-CN" altLang="en-US" dirty="0"/>
              <a:t>的</a:t>
            </a:r>
            <a:r>
              <a:rPr lang="zh-CN" altLang="en-US" dirty="0" smtClean="0"/>
              <a:t>作业调度问题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8.6 0/1</a:t>
            </a:r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8.7 </a:t>
            </a:r>
            <a:r>
              <a:rPr lang="zh-CN" altLang="en-US" dirty="0" smtClean="0"/>
              <a:t>小结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47973" y="1346015"/>
            <a:ext cx="5671057" cy="3395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状态空间树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16" y="1690688"/>
            <a:ext cx="10370368" cy="41624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问题状态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棋牌布局状态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初始排列称为初始状态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目标排列称为目标状态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状态空间树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棋牌每移动一次，就会产生一个新的布局状态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由所有可从初始状态经过一系列合法移动到达的状态构成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儿子结点是当前结点通过</a:t>
            </a:r>
            <a:r>
              <a:rPr lang="zh-CN" altLang="en-US" sz="2400" dirty="0"/>
              <a:t>一次合法的移动可以到达的布局状态。</a:t>
            </a: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564D781-9DAF-4C5B-A5A9-2DF81956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5147856"/>
            <a:ext cx="6848746" cy="614708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初始状态满足某些条件时，才能达到目标状态</a:t>
            </a:r>
            <a:r>
              <a:rPr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371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3C258-023D-4187-9CB9-25A077B9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5424D-F4CB-473A-87CB-7AAAFF3F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628800"/>
            <a:ext cx="10802416" cy="21602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对棋盘的方格位置编上</a:t>
            </a:r>
            <a:r>
              <a:rPr lang="en-US" altLang="zh-CN" sz="2400" dirty="0"/>
              <a:t>1~16</a:t>
            </a:r>
            <a:r>
              <a:rPr lang="zh-CN" altLang="en-US" sz="2400" dirty="0"/>
              <a:t>的号码，编号顺序如图</a:t>
            </a:r>
            <a:r>
              <a:rPr lang="en-US" altLang="zh-CN" sz="2400" dirty="0"/>
              <a:t>(b)</a:t>
            </a:r>
            <a:r>
              <a:rPr lang="zh-CN" altLang="en-US" sz="2400" dirty="0"/>
              <a:t>所示，空格位是位置</a:t>
            </a:r>
            <a:r>
              <a:rPr lang="en-US" altLang="zh-CN" sz="2400" dirty="0"/>
              <a:t>16</a:t>
            </a:r>
            <a:endParaRPr lang="zh-CN" altLang="en-US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POSITION(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是棋牌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在初始状态时的位置号，</a:t>
            </a:r>
            <a:r>
              <a:rPr lang="en-US" altLang="zh-CN" sz="2400" dirty="0"/>
              <a:t>1≤i&lt;16</a:t>
            </a:r>
            <a:r>
              <a:rPr lang="zh-CN" altLang="en-US" sz="2400" dirty="0"/>
              <a:t>，</a:t>
            </a:r>
            <a:r>
              <a:rPr lang="en-US" altLang="zh-CN" sz="2400" dirty="0"/>
              <a:t>POSITION(16)</a:t>
            </a:r>
            <a:r>
              <a:rPr lang="zh-CN" altLang="en-US" sz="2400" dirty="0"/>
              <a:t>表示空格的位置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LESS(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是牌面上</a:t>
            </a:r>
            <a:r>
              <a:rPr lang="en-US" altLang="zh-CN" sz="2400" dirty="0"/>
              <a:t>j&lt;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且</a:t>
            </a:r>
            <a:r>
              <a:rPr lang="en-US" altLang="zh-CN" sz="2400" dirty="0"/>
              <a:t>POSITION(j)&gt;POSITION(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j</a:t>
            </a:r>
            <a:r>
              <a:rPr lang="zh-CN" altLang="en-US" sz="2400" dirty="0"/>
              <a:t>的数目，即反序的数目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D8FF-A75F-469B-B8CB-F04A87DC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Group 102">
            <a:extLst>
              <a:ext uri="{FF2B5EF4-FFF2-40B4-BE49-F238E27FC236}">
                <a16:creationId xmlns:a16="http://schemas.microsoft.com/office/drawing/2014/main" id="{D276BA0A-6379-413E-A648-3ECF5330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31859"/>
              </p:ext>
            </p:extLst>
          </p:nvPr>
        </p:nvGraphicFramePr>
        <p:xfrm>
          <a:off x="983433" y="3573016"/>
          <a:ext cx="1728193" cy="1541586"/>
        </p:xfrm>
        <a:graphic>
          <a:graphicData uri="http://schemas.openxmlformats.org/drawingml/2006/table">
            <a:tbl>
              <a:tblPr/>
              <a:tblGrid>
                <a:gridCol w="43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60">
            <a:extLst>
              <a:ext uri="{FF2B5EF4-FFF2-40B4-BE49-F238E27FC236}">
                <a16:creationId xmlns:a16="http://schemas.microsoft.com/office/drawing/2014/main" id="{4DDAD8FE-BE7B-47B9-8817-9E5D879E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623" y="5286492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(b)</a:t>
            </a:r>
          </a:p>
        </p:txBody>
      </p:sp>
      <p:graphicFrame>
        <p:nvGraphicFramePr>
          <p:cNvPr id="7" name="Group 101">
            <a:extLst>
              <a:ext uri="{FF2B5EF4-FFF2-40B4-BE49-F238E27FC236}">
                <a16:creationId xmlns:a16="http://schemas.microsoft.com/office/drawing/2014/main" id="{D156AEB8-A062-40DA-9B58-374608BFF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79941"/>
              </p:ext>
            </p:extLst>
          </p:nvPr>
        </p:nvGraphicFramePr>
        <p:xfrm>
          <a:off x="3425653" y="3573834"/>
          <a:ext cx="1741512" cy="1541587"/>
        </p:xfrm>
        <a:graphic>
          <a:graphicData uri="http://schemas.openxmlformats.org/drawingml/2006/table">
            <a:tbl>
              <a:tblPr/>
              <a:tblGrid>
                <a:gridCol w="43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59">
            <a:extLst>
              <a:ext uri="{FF2B5EF4-FFF2-40B4-BE49-F238E27FC236}">
                <a16:creationId xmlns:a16="http://schemas.microsoft.com/office/drawing/2014/main" id="{29D85C06-A789-4EF4-A3E2-D05E7A76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02" y="5281039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(a) </a:t>
            </a:r>
          </a:p>
        </p:txBody>
      </p:sp>
      <p:sp>
        <p:nvSpPr>
          <p:cNvPr id="10" name="AutoShape 109">
            <a:extLst>
              <a:ext uri="{FF2B5EF4-FFF2-40B4-BE49-F238E27FC236}">
                <a16:creationId xmlns:a16="http://schemas.microsoft.com/office/drawing/2014/main" id="{08EE6555-1461-460E-831B-232795FC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192" y="4105900"/>
            <a:ext cx="3693187" cy="1051292"/>
          </a:xfrm>
          <a:prstGeom prst="wedgeRoundRectCallout">
            <a:avLst>
              <a:gd name="adj1" fmla="val -54165"/>
              <a:gd name="adj2" fmla="val -7287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LESS(1)=0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LESS(4)=1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{2}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LESS(12)=6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{7,6,11,8,9,10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A6BAA-390A-4F68-A8B1-B7AD37BE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72779"/>
            <a:ext cx="10515600" cy="1325563"/>
          </a:xfrm>
        </p:spPr>
        <p:txBody>
          <a:bodyPr/>
          <a:lstStyle/>
          <a:p>
            <a:r>
              <a:rPr lang="zh-CN" altLang="en-US" dirty="0"/>
              <a:t>判定定理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B40FC-48E6-4ECC-8461-163D884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89F79-2D20-48F3-AB7B-A650B1CB4117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3852662"/>
            <a:ext cx="11233248" cy="90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初始状态判定定理：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当且仅当初始状态的∑</a:t>
            </a:r>
            <a:r>
              <a:rPr lang="en-US" altLang="zh-CN" sz="2400" dirty="0"/>
              <a:t>LESS(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)+X</a:t>
            </a:r>
            <a:r>
              <a:rPr lang="zh-CN" altLang="en-US" sz="2400" dirty="0"/>
              <a:t>是偶数时，图</a:t>
            </a:r>
            <a:r>
              <a:rPr lang="en-US" altLang="zh-CN" sz="2400" dirty="0"/>
              <a:t>(b)</a:t>
            </a:r>
            <a:r>
              <a:rPr lang="zh-CN" altLang="en-US" sz="2400" dirty="0"/>
              <a:t>所示的目标状态可由此状态到达</a:t>
            </a:r>
          </a:p>
        </p:txBody>
      </p:sp>
      <p:graphicFrame>
        <p:nvGraphicFramePr>
          <p:cNvPr id="6" name="Group 13">
            <a:extLst>
              <a:ext uri="{FF2B5EF4-FFF2-40B4-BE49-F238E27FC236}">
                <a16:creationId xmlns:a16="http://schemas.microsoft.com/office/drawing/2014/main" id="{FDF0BCDC-0213-4946-908E-02782A36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53999"/>
              </p:ext>
            </p:extLst>
          </p:nvPr>
        </p:nvGraphicFramePr>
        <p:xfrm>
          <a:off x="7254751" y="1705206"/>
          <a:ext cx="1633935" cy="1591658"/>
        </p:xfrm>
        <a:graphic>
          <a:graphicData uri="http://schemas.openxmlformats.org/drawingml/2006/table">
            <a:tbl>
              <a:tblPr/>
              <a:tblGrid>
                <a:gridCol w="4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40">
            <a:extLst>
              <a:ext uri="{FF2B5EF4-FFF2-40B4-BE49-F238E27FC236}">
                <a16:creationId xmlns:a16="http://schemas.microsoft.com/office/drawing/2014/main" id="{9B1E3AF6-DEA7-4C7B-A10C-38E39A26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813" y="3313895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(c)</a:t>
            </a:r>
          </a:p>
        </p:txBody>
      </p:sp>
      <p:sp>
        <p:nvSpPr>
          <p:cNvPr id="8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49" y="2318839"/>
            <a:ext cx="5860662" cy="1009182"/>
          </a:xfrm>
          <a:prstGeom prst="wedgeRoundRectCallout">
            <a:avLst>
              <a:gd name="adj1" fmla="val 59232"/>
              <a:gd name="adj2" fmla="val -73646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在初始状态下，如果空格在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(c)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的阴影位置中，则令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X=1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；否则令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X=0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53">
            <a:extLst>
              <a:ext uri="{FF2B5EF4-FFF2-40B4-BE49-F238E27FC236}">
                <a16:creationId xmlns:a16="http://schemas.microsoft.com/office/drawing/2014/main" id="{C5AFFEEA-F917-4A4A-A102-7C22952C653D}"/>
              </a:ext>
            </a:extLst>
          </p:cNvPr>
          <p:cNvSpPr txBox="1"/>
          <p:nvPr/>
        </p:nvSpPr>
        <p:spPr>
          <a:xfrm>
            <a:off x="533536" y="5034093"/>
            <a:ext cx="110172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由于移动牌与移动空格等效，因此状态空间树中，边表示为空格的一次合法移动，按上、右、下、左的顺序进行。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481" y="243663"/>
            <a:ext cx="4249688" cy="687611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FIFO-</a:t>
            </a:r>
            <a:r>
              <a:rPr kumimoji="1"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检索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Group 7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84519"/>
              </p:ext>
            </p:extLst>
          </p:nvPr>
        </p:nvGraphicFramePr>
        <p:xfrm>
          <a:off x="5555234" y="553336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7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85971"/>
              </p:ext>
            </p:extLst>
          </p:nvPr>
        </p:nvGraphicFramePr>
        <p:xfrm>
          <a:off x="2531046" y="1850324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7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90440"/>
              </p:ext>
            </p:extLst>
          </p:nvPr>
        </p:nvGraphicFramePr>
        <p:xfrm>
          <a:off x="4475734" y="1850324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7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70943"/>
              </p:ext>
            </p:extLst>
          </p:nvPr>
        </p:nvGraphicFramePr>
        <p:xfrm>
          <a:off x="6769671" y="1850324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7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81377"/>
              </p:ext>
            </p:extLst>
          </p:nvPr>
        </p:nvGraphicFramePr>
        <p:xfrm>
          <a:off x="8857234" y="1850324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7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82228"/>
              </p:ext>
            </p:extLst>
          </p:nvPr>
        </p:nvGraphicFramePr>
        <p:xfrm>
          <a:off x="459856" y="3232172"/>
          <a:ext cx="1090364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7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4839"/>
              </p:ext>
            </p:extLst>
          </p:nvPr>
        </p:nvGraphicFramePr>
        <p:xfrm>
          <a:off x="1631504" y="3224006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7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28816"/>
              </p:ext>
            </p:extLst>
          </p:nvPr>
        </p:nvGraphicFramePr>
        <p:xfrm>
          <a:off x="2822440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7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72094"/>
              </p:ext>
            </p:extLst>
          </p:nvPr>
        </p:nvGraphicFramePr>
        <p:xfrm>
          <a:off x="3974965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7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8761"/>
              </p:ext>
            </p:extLst>
          </p:nvPr>
        </p:nvGraphicFramePr>
        <p:xfrm>
          <a:off x="5127490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7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45431"/>
              </p:ext>
            </p:extLst>
          </p:nvPr>
        </p:nvGraphicFramePr>
        <p:xfrm>
          <a:off x="6280015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7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03704"/>
              </p:ext>
            </p:extLst>
          </p:nvPr>
        </p:nvGraphicFramePr>
        <p:xfrm>
          <a:off x="7430953" y="3235031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roup 7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47546"/>
              </p:ext>
            </p:extLst>
          </p:nvPr>
        </p:nvGraphicFramePr>
        <p:xfrm>
          <a:off x="9757519" y="324350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oup 7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00317"/>
              </p:ext>
            </p:extLst>
          </p:nvPr>
        </p:nvGraphicFramePr>
        <p:xfrm>
          <a:off x="10910044" y="324350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7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31611"/>
              </p:ext>
            </p:extLst>
          </p:nvPr>
        </p:nvGraphicFramePr>
        <p:xfrm>
          <a:off x="8604994" y="324350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7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4118"/>
              </p:ext>
            </p:extLst>
          </p:nvPr>
        </p:nvGraphicFramePr>
        <p:xfrm>
          <a:off x="191429" y="4685888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7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11488"/>
              </p:ext>
            </p:extLst>
          </p:nvPr>
        </p:nvGraphicFramePr>
        <p:xfrm>
          <a:off x="1367713" y="467804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7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62720"/>
              </p:ext>
            </p:extLst>
          </p:nvPr>
        </p:nvGraphicFramePr>
        <p:xfrm>
          <a:off x="2518651" y="4678047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7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42889"/>
              </p:ext>
            </p:extLst>
          </p:nvPr>
        </p:nvGraphicFramePr>
        <p:xfrm>
          <a:off x="3709986" y="4670650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7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22261"/>
              </p:ext>
            </p:extLst>
          </p:nvPr>
        </p:nvGraphicFramePr>
        <p:xfrm>
          <a:off x="4862114" y="4658902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46944"/>
              </p:ext>
            </p:extLst>
          </p:nvPr>
        </p:nvGraphicFramePr>
        <p:xfrm>
          <a:off x="6013051" y="4658902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roup 7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38455"/>
              </p:ext>
            </p:extLst>
          </p:nvPr>
        </p:nvGraphicFramePr>
        <p:xfrm>
          <a:off x="7165230" y="4658902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7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58754"/>
              </p:ext>
            </p:extLst>
          </p:nvPr>
        </p:nvGraphicFramePr>
        <p:xfrm>
          <a:off x="8317755" y="4658902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Line 625"/>
          <p:cNvSpPr>
            <a:spLocks noChangeShapeType="1"/>
          </p:cNvSpPr>
          <p:nvPr/>
        </p:nvSpPr>
        <p:spPr bwMode="auto">
          <a:xfrm flipH="1">
            <a:off x="3035871" y="1551871"/>
            <a:ext cx="2987675" cy="285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Line 626"/>
          <p:cNvSpPr>
            <a:spLocks noChangeShapeType="1"/>
          </p:cNvSpPr>
          <p:nvPr/>
        </p:nvSpPr>
        <p:spPr bwMode="auto">
          <a:xfrm flipH="1">
            <a:off x="5051996" y="1550285"/>
            <a:ext cx="1008062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Line 627"/>
          <p:cNvSpPr>
            <a:spLocks noChangeShapeType="1"/>
          </p:cNvSpPr>
          <p:nvPr/>
        </p:nvSpPr>
        <p:spPr bwMode="auto">
          <a:xfrm>
            <a:off x="6131497" y="1550285"/>
            <a:ext cx="1152525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Line 628"/>
          <p:cNvSpPr>
            <a:spLocks noChangeShapeType="1"/>
          </p:cNvSpPr>
          <p:nvPr/>
        </p:nvSpPr>
        <p:spPr bwMode="auto">
          <a:xfrm>
            <a:off x="6158483" y="1542347"/>
            <a:ext cx="3286125" cy="295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 Box 629"/>
          <p:cNvSpPr txBox="1">
            <a:spLocks noChangeArrowheads="1"/>
          </p:cNvSpPr>
          <p:nvPr/>
        </p:nvSpPr>
        <p:spPr bwMode="auto">
          <a:xfrm>
            <a:off x="3828033" y="148361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33" name="Text Box 630"/>
          <p:cNvSpPr txBox="1">
            <a:spLocks noChangeArrowheads="1"/>
          </p:cNvSpPr>
          <p:nvPr/>
        </p:nvSpPr>
        <p:spPr bwMode="auto">
          <a:xfrm>
            <a:off x="5628258" y="162648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34" name="Text Box 631"/>
          <p:cNvSpPr txBox="1">
            <a:spLocks noChangeArrowheads="1"/>
          </p:cNvSpPr>
          <p:nvPr/>
        </p:nvSpPr>
        <p:spPr bwMode="auto">
          <a:xfrm>
            <a:off x="6347396" y="162648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35" name="Text Box 632"/>
          <p:cNvSpPr txBox="1">
            <a:spLocks noChangeArrowheads="1"/>
          </p:cNvSpPr>
          <p:nvPr/>
        </p:nvSpPr>
        <p:spPr bwMode="auto">
          <a:xfrm>
            <a:off x="8581008" y="147726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36" name="Text Box 633"/>
          <p:cNvSpPr txBox="1">
            <a:spLocks noChangeArrowheads="1"/>
          </p:cNvSpPr>
          <p:nvPr/>
        </p:nvSpPr>
        <p:spPr bwMode="auto">
          <a:xfrm>
            <a:off x="1071650" y="296787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37" name="Text Box 634"/>
          <p:cNvSpPr txBox="1">
            <a:spLocks noChangeArrowheads="1"/>
          </p:cNvSpPr>
          <p:nvPr/>
        </p:nvSpPr>
        <p:spPr bwMode="auto">
          <a:xfrm>
            <a:off x="2390006" y="294242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38" name="Text Box 635"/>
          <p:cNvSpPr txBox="1">
            <a:spLocks noChangeArrowheads="1"/>
          </p:cNvSpPr>
          <p:nvPr/>
        </p:nvSpPr>
        <p:spPr bwMode="auto">
          <a:xfrm>
            <a:off x="3611958" y="296296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39" name="Text Box 636"/>
          <p:cNvSpPr txBox="1">
            <a:spLocks noChangeArrowheads="1"/>
          </p:cNvSpPr>
          <p:nvPr/>
        </p:nvSpPr>
        <p:spPr bwMode="auto">
          <a:xfrm>
            <a:off x="4644572" y="297609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40" name="Text Box 637"/>
          <p:cNvSpPr txBox="1">
            <a:spLocks noChangeArrowheads="1"/>
          </p:cNvSpPr>
          <p:nvPr/>
        </p:nvSpPr>
        <p:spPr bwMode="auto">
          <a:xfrm>
            <a:off x="5802156" y="295165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41" name="Text Box 638"/>
          <p:cNvSpPr txBox="1">
            <a:spLocks noChangeArrowheads="1"/>
          </p:cNvSpPr>
          <p:nvPr/>
        </p:nvSpPr>
        <p:spPr bwMode="auto">
          <a:xfrm>
            <a:off x="6848317" y="296943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42" name="Text Box 639"/>
          <p:cNvSpPr txBox="1">
            <a:spLocks noChangeArrowheads="1"/>
          </p:cNvSpPr>
          <p:nvPr/>
        </p:nvSpPr>
        <p:spPr bwMode="auto">
          <a:xfrm>
            <a:off x="7859554" y="294369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43" name="Line 640"/>
          <p:cNvSpPr>
            <a:spLocks noChangeShapeType="1"/>
          </p:cNvSpPr>
          <p:nvPr/>
        </p:nvSpPr>
        <p:spPr bwMode="auto">
          <a:xfrm flipH="1">
            <a:off x="2232122" y="2836606"/>
            <a:ext cx="828244" cy="3873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4" name="Line 641"/>
          <p:cNvSpPr>
            <a:spLocks noChangeShapeType="1"/>
          </p:cNvSpPr>
          <p:nvPr/>
        </p:nvSpPr>
        <p:spPr bwMode="auto">
          <a:xfrm flipH="1">
            <a:off x="854893" y="2822206"/>
            <a:ext cx="2215195" cy="38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5" name="Line 642"/>
          <p:cNvSpPr>
            <a:spLocks noChangeShapeType="1"/>
          </p:cNvSpPr>
          <p:nvPr/>
        </p:nvSpPr>
        <p:spPr bwMode="auto">
          <a:xfrm flipH="1">
            <a:off x="3383352" y="2829810"/>
            <a:ext cx="1628363" cy="4000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Line 643"/>
          <p:cNvSpPr>
            <a:spLocks noChangeShapeType="1"/>
          </p:cNvSpPr>
          <p:nvPr/>
        </p:nvSpPr>
        <p:spPr bwMode="auto">
          <a:xfrm flipH="1">
            <a:off x="4520237" y="2838385"/>
            <a:ext cx="492964" cy="401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7" name="Line 644"/>
          <p:cNvSpPr>
            <a:spLocks noChangeShapeType="1"/>
          </p:cNvSpPr>
          <p:nvPr/>
        </p:nvSpPr>
        <p:spPr bwMode="auto">
          <a:xfrm flipH="1">
            <a:off x="5672760" y="2835030"/>
            <a:ext cx="1637517" cy="3947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8" name="Line 645"/>
          <p:cNvSpPr>
            <a:spLocks noChangeShapeType="1"/>
          </p:cNvSpPr>
          <p:nvPr/>
        </p:nvSpPr>
        <p:spPr bwMode="auto">
          <a:xfrm flipH="1">
            <a:off x="6825286" y="2829026"/>
            <a:ext cx="491368" cy="4007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Line 646"/>
          <p:cNvSpPr>
            <a:spLocks noChangeShapeType="1"/>
          </p:cNvSpPr>
          <p:nvPr/>
        </p:nvSpPr>
        <p:spPr bwMode="auto">
          <a:xfrm>
            <a:off x="7316654" y="2836480"/>
            <a:ext cx="638151" cy="3858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" name="Line 647"/>
          <p:cNvSpPr>
            <a:spLocks noChangeShapeType="1"/>
          </p:cNvSpPr>
          <p:nvPr/>
        </p:nvSpPr>
        <p:spPr bwMode="auto">
          <a:xfrm flipH="1">
            <a:off x="9146330" y="2829026"/>
            <a:ext cx="239838" cy="4109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" name="Line 648"/>
          <p:cNvSpPr>
            <a:spLocks noChangeShapeType="1"/>
          </p:cNvSpPr>
          <p:nvPr/>
        </p:nvSpPr>
        <p:spPr bwMode="auto">
          <a:xfrm>
            <a:off x="9386167" y="2829026"/>
            <a:ext cx="925513" cy="4109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Line 649"/>
          <p:cNvSpPr>
            <a:spLocks noChangeShapeType="1"/>
          </p:cNvSpPr>
          <p:nvPr/>
        </p:nvSpPr>
        <p:spPr bwMode="auto">
          <a:xfrm>
            <a:off x="9400454" y="2829026"/>
            <a:ext cx="2073440" cy="4007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Text Box 650"/>
          <p:cNvSpPr txBox="1">
            <a:spLocks noChangeArrowheads="1"/>
          </p:cNvSpPr>
          <p:nvPr/>
        </p:nvSpPr>
        <p:spPr bwMode="auto">
          <a:xfrm>
            <a:off x="9314606" y="2945057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54" name="Text Box 651"/>
          <p:cNvSpPr txBox="1">
            <a:spLocks noChangeArrowheads="1"/>
          </p:cNvSpPr>
          <p:nvPr/>
        </p:nvSpPr>
        <p:spPr bwMode="auto">
          <a:xfrm>
            <a:off x="10397281" y="296728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55" name="Text Box 652"/>
          <p:cNvSpPr txBox="1">
            <a:spLocks noChangeArrowheads="1"/>
          </p:cNvSpPr>
          <p:nvPr/>
        </p:nvSpPr>
        <p:spPr bwMode="auto">
          <a:xfrm>
            <a:off x="11567269" y="294188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56" name="Line 653"/>
          <p:cNvSpPr>
            <a:spLocks noChangeShapeType="1"/>
          </p:cNvSpPr>
          <p:nvPr/>
        </p:nvSpPr>
        <p:spPr bwMode="auto">
          <a:xfrm flipH="1">
            <a:off x="734099" y="4207532"/>
            <a:ext cx="281811" cy="475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Text Box 654"/>
          <p:cNvSpPr txBox="1">
            <a:spLocks noChangeArrowheads="1"/>
          </p:cNvSpPr>
          <p:nvPr/>
        </p:nvSpPr>
        <p:spPr bwMode="auto">
          <a:xfrm>
            <a:off x="800282" y="443079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58" name="Line 655"/>
          <p:cNvSpPr>
            <a:spLocks noChangeShapeType="1"/>
          </p:cNvSpPr>
          <p:nvPr/>
        </p:nvSpPr>
        <p:spPr bwMode="auto">
          <a:xfrm flipH="1">
            <a:off x="1916985" y="4186433"/>
            <a:ext cx="244507" cy="496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Line 656"/>
          <p:cNvSpPr>
            <a:spLocks noChangeShapeType="1"/>
          </p:cNvSpPr>
          <p:nvPr/>
        </p:nvSpPr>
        <p:spPr bwMode="auto">
          <a:xfrm>
            <a:off x="2458553" y="4217323"/>
            <a:ext cx="616350" cy="465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Line 657"/>
          <p:cNvSpPr>
            <a:spLocks noChangeShapeType="1"/>
          </p:cNvSpPr>
          <p:nvPr/>
        </p:nvSpPr>
        <p:spPr bwMode="auto">
          <a:xfrm>
            <a:off x="3363195" y="4215611"/>
            <a:ext cx="870759" cy="459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" name="Text Box 658"/>
          <p:cNvSpPr txBox="1">
            <a:spLocks noChangeArrowheads="1"/>
          </p:cNvSpPr>
          <p:nvPr/>
        </p:nvSpPr>
        <p:spPr bwMode="auto">
          <a:xfrm>
            <a:off x="2007857" y="442173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62" name="Text Box 659"/>
          <p:cNvSpPr txBox="1">
            <a:spLocks noChangeArrowheads="1"/>
          </p:cNvSpPr>
          <p:nvPr/>
        </p:nvSpPr>
        <p:spPr bwMode="auto">
          <a:xfrm>
            <a:off x="3104461" y="441941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63" name="Text Box 660"/>
          <p:cNvSpPr txBox="1">
            <a:spLocks noChangeArrowheads="1"/>
          </p:cNvSpPr>
          <p:nvPr/>
        </p:nvSpPr>
        <p:spPr bwMode="auto">
          <a:xfrm>
            <a:off x="4168656" y="439038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64" name="Line 661"/>
          <p:cNvSpPr>
            <a:spLocks noChangeShapeType="1"/>
          </p:cNvSpPr>
          <p:nvPr/>
        </p:nvSpPr>
        <p:spPr bwMode="auto">
          <a:xfrm>
            <a:off x="4541211" y="4215611"/>
            <a:ext cx="582378" cy="4428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5" name="Line 662"/>
          <p:cNvSpPr>
            <a:spLocks noChangeShapeType="1"/>
          </p:cNvSpPr>
          <p:nvPr/>
        </p:nvSpPr>
        <p:spPr bwMode="auto">
          <a:xfrm>
            <a:off x="4519127" y="4193880"/>
            <a:ext cx="1742407" cy="464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Text Box 663"/>
          <p:cNvSpPr txBox="1">
            <a:spLocks noChangeArrowheads="1"/>
          </p:cNvSpPr>
          <p:nvPr/>
        </p:nvSpPr>
        <p:spPr bwMode="auto">
          <a:xfrm>
            <a:off x="5113557" y="440871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67" name="Text Box 664"/>
          <p:cNvSpPr txBox="1">
            <a:spLocks noChangeArrowheads="1"/>
          </p:cNvSpPr>
          <p:nvPr/>
        </p:nvSpPr>
        <p:spPr bwMode="auto">
          <a:xfrm>
            <a:off x="6304369" y="437217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68" name="Line 665"/>
          <p:cNvSpPr>
            <a:spLocks noChangeShapeType="1"/>
          </p:cNvSpPr>
          <p:nvPr/>
        </p:nvSpPr>
        <p:spPr bwMode="auto">
          <a:xfrm>
            <a:off x="5960507" y="4207340"/>
            <a:ext cx="1758638" cy="4511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Line 666"/>
          <p:cNvSpPr>
            <a:spLocks noChangeShapeType="1"/>
          </p:cNvSpPr>
          <p:nvPr/>
        </p:nvSpPr>
        <p:spPr bwMode="auto">
          <a:xfrm>
            <a:off x="5960508" y="4207340"/>
            <a:ext cx="2892564" cy="4384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Text Box 667"/>
          <p:cNvSpPr txBox="1">
            <a:spLocks noChangeArrowheads="1"/>
          </p:cNvSpPr>
          <p:nvPr/>
        </p:nvSpPr>
        <p:spPr bwMode="auto">
          <a:xfrm>
            <a:off x="7630075" y="437315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71" name="Text Box 668"/>
          <p:cNvSpPr txBox="1">
            <a:spLocks noChangeArrowheads="1"/>
          </p:cNvSpPr>
          <p:nvPr/>
        </p:nvSpPr>
        <p:spPr bwMode="auto">
          <a:xfrm>
            <a:off x="8853073" y="439191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72" name="Text Box 670"/>
          <p:cNvSpPr txBox="1">
            <a:spLocks noChangeArrowheads="1"/>
          </p:cNvSpPr>
          <p:nvPr/>
        </p:nvSpPr>
        <p:spPr bwMode="auto">
          <a:xfrm>
            <a:off x="5342509" y="629535"/>
            <a:ext cx="1444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Text Box 671"/>
          <p:cNvSpPr txBox="1">
            <a:spLocks noChangeArrowheads="1"/>
          </p:cNvSpPr>
          <p:nvPr/>
        </p:nvSpPr>
        <p:spPr bwMode="auto">
          <a:xfrm>
            <a:off x="2953321" y="1585210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4" name="Text Box 672"/>
          <p:cNvSpPr txBox="1">
            <a:spLocks noChangeArrowheads="1"/>
          </p:cNvSpPr>
          <p:nvPr/>
        </p:nvSpPr>
        <p:spPr bwMode="auto">
          <a:xfrm>
            <a:off x="4953571" y="1593327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5" name="Text Box 673"/>
          <p:cNvSpPr txBox="1">
            <a:spLocks noChangeArrowheads="1"/>
          </p:cNvSpPr>
          <p:nvPr/>
        </p:nvSpPr>
        <p:spPr bwMode="auto">
          <a:xfrm>
            <a:off x="7157815" y="1573996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Text Box 674"/>
          <p:cNvSpPr txBox="1">
            <a:spLocks noChangeArrowheads="1"/>
          </p:cNvSpPr>
          <p:nvPr/>
        </p:nvSpPr>
        <p:spPr bwMode="auto">
          <a:xfrm>
            <a:off x="9192196" y="1585210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7" name="Text Box 675"/>
          <p:cNvSpPr txBox="1">
            <a:spLocks noChangeArrowheads="1"/>
          </p:cNvSpPr>
          <p:nvPr/>
        </p:nvSpPr>
        <p:spPr bwMode="auto">
          <a:xfrm>
            <a:off x="770556" y="2990606"/>
            <a:ext cx="1444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8" name="Text Box 676"/>
          <p:cNvSpPr txBox="1">
            <a:spLocks noChangeArrowheads="1"/>
          </p:cNvSpPr>
          <p:nvPr/>
        </p:nvSpPr>
        <p:spPr bwMode="auto">
          <a:xfrm>
            <a:off x="2147192" y="2981414"/>
            <a:ext cx="1444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9" name="Text Box 677"/>
          <p:cNvSpPr txBox="1">
            <a:spLocks noChangeArrowheads="1"/>
          </p:cNvSpPr>
          <p:nvPr/>
        </p:nvSpPr>
        <p:spPr bwMode="auto">
          <a:xfrm>
            <a:off x="3290118" y="3013485"/>
            <a:ext cx="1444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0" name="Text Box 678"/>
          <p:cNvSpPr txBox="1">
            <a:spLocks noChangeArrowheads="1"/>
          </p:cNvSpPr>
          <p:nvPr/>
        </p:nvSpPr>
        <p:spPr bwMode="auto">
          <a:xfrm>
            <a:off x="4307704" y="3024502"/>
            <a:ext cx="4456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1" name="Text Box 679"/>
          <p:cNvSpPr txBox="1">
            <a:spLocks noChangeArrowheads="1"/>
          </p:cNvSpPr>
          <p:nvPr/>
        </p:nvSpPr>
        <p:spPr bwMode="auto">
          <a:xfrm>
            <a:off x="5465740" y="302450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2" name="Text Box 680"/>
          <p:cNvSpPr txBox="1">
            <a:spLocks noChangeArrowheads="1"/>
          </p:cNvSpPr>
          <p:nvPr/>
        </p:nvSpPr>
        <p:spPr bwMode="auto">
          <a:xfrm>
            <a:off x="6549891" y="2996905"/>
            <a:ext cx="2174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3" name="Text Box 681"/>
          <p:cNvSpPr txBox="1">
            <a:spLocks noChangeArrowheads="1"/>
          </p:cNvSpPr>
          <p:nvPr/>
        </p:nvSpPr>
        <p:spPr bwMode="auto">
          <a:xfrm>
            <a:off x="7466733" y="3001102"/>
            <a:ext cx="2524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4" name="Text Box 682"/>
          <p:cNvSpPr txBox="1">
            <a:spLocks noChangeArrowheads="1"/>
          </p:cNvSpPr>
          <p:nvPr/>
        </p:nvSpPr>
        <p:spPr bwMode="auto">
          <a:xfrm>
            <a:off x="8916144" y="297839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5" name="Text Box 683"/>
          <p:cNvSpPr txBox="1">
            <a:spLocks noChangeArrowheads="1"/>
          </p:cNvSpPr>
          <p:nvPr/>
        </p:nvSpPr>
        <p:spPr bwMode="auto">
          <a:xfrm>
            <a:off x="9984531" y="297839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6" name="Text Box 684"/>
          <p:cNvSpPr txBox="1">
            <a:spLocks noChangeArrowheads="1"/>
          </p:cNvSpPr>
          <p:nvPr/>
        </p:nvSpPr>
        <p:spPr bwMode="auto">
          <a:xfrm>
            <a:off x="11171981" y="297839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7" name="Text Box 685"/>
          <p:cNvSpPr txBox="1">
            <a:spLocks noChangeArrowheads="1"/>
          </p:cNvSpPr>
          <p:nvPr/>
        </p:nvSpPr>
        <p:spPr bwMode="auto">
          <a:xfrm>
            <a:off x="497873" y="4459829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88" name="Text Box 686"/>
          <p:cNvSpPr txBox="1">
            <a:spLocks noChangeArrowheads="1"/>
          </p:cNvSpPr>
          <p:nvPr/>
        </p:nvSpPr>
        <p:spPr bwMode="auto">
          <a:xfrm>
            <a:off x="1705130" y="4467558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9" name="Text Box 687"/>
          <p:cNvSpPr txBox="1">
            <a:spLocks noChangeArrowheads="1"/>
          </p:cNvSpPr>
          <p:nvPr/>
        </p:nvSpPr>
        <p:spPr bwMode="auto">
          <a:xfrm>
            <a:off x="2720509" y="4459829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90" name="Text Box 688"/>
          <p:cNvSpPr txBox="1">
            <a:spLocks noChangeArrowheads="1"/>
          </p:cNvSpPr>
          <p:nvPr/>
        </p:nvSpPr>
        <p:spPr bwMode="auto">
          <a:xfrm>
            <a:off x="3742962" y="4443001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1" name="Text Box 689"/>
          <p:cNvSpPr txBox="1">
            <a:spLocks noChangeArrowheads="1"/>
          </p:cNvSpPr>
          <p:nvPr/>
        </p:nvSpPr>
        <p:spPr bwMode="auto">
          <a:xfrm>
            <a:off x="4865005" y="4419416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2" name="Text Box 690"/>
          <p:cNvSpPr txBox="1">
            <a:spLocks noChangeArrowheads="1"/>
          </p:cNvSpPr>
          <p:nvPr/>
        </p:nvSpPr>
        <p:spPr bwMode="auto">
          <a:xfrm>
            <a:off x="6024240" y="4419416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3" name="Text Box 691"/>
          <p:cNvSpPr txBox="1">
            <a:spLocks noChangeArrowheads="1"/>
          </p:cNvSpPr>
          <p:nvPr/>
        </p:nvSpPr>
        <p:spPr bwMode="auto">
          <a:xfrm>
            <a:off x="7278433" y="4467558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4" name="Text Box 692"/>
          <p:cNvSpPr txBox="1">
            <a:spLocks noChangeArrowheads="1"/>
          </p:cNvSpPr>
          <p:nvPr/>
        </p:nvSpPr>
        <p:spPr bwMode="auto">
          <a:xfrm>
            <a:off x="8369046" y="4450766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7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446" y="4599721"/>
            <a:ext cx="1994024" cy="737364"/>
          </a:xfrm>
          <a:prstGeom prst="wedgeRoundRectCallout">
            <a:avLst>
              <a:gd name="adj1" fmla="val -51442"/>
              <a:gd name="adj2" fmla="val 67057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ea typeface="幼圆" panose="02010509060101010101" pitchFamily="49" charset="-122"/>
                <a:cs typeface="Arial" panose="020B0604020202020204" pitchFamily="34" charset="0"/>
              </a:rPr>
              <a:t>离根结点最近的答案结点。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灯片编号占位符 3">
            <a:extLst>
              <a:ext uri="{FF2B5EF4-FFF2-40B4-BE49-F238E27FC236}">
                <a16:creationId xmlns:a16="http://schemas.microsoft.com/office/drawing/2014/main" id="{751B40FC-48E6-4ECC-8461-163D884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100" name="矩形 99"/>
          <p:cNvSpPr/>
          <p:nvPr/>
        </p:nvSpPr>
        <p:spPr>
          <a:xfrm>
            <a:off x="1379724" y="5792124"/>
            <a:ext cx="97450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能找到离根最近的答案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结点</a:t>
            </a:r>
            <a:r>
              <a:rPr lang="en-US" altLang="zh-CN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不管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开局如何（不关心问题的具体实例），总是按千篇一律的顺序移动。</a:t>
            </a:r>
          </a:p>
        </p:txBody>
      </p:sp>
      <p:sp>
        <p:nvSpPr>
          <p:cNvPr id="96" name="Rectangle 211"/>
          <p:cNvSpPr>
            <a:spLocks noChangeArrowheads="1"/>
          </p:cNvSpPr>
          <p:nvPr/>
        </p:nvSpPr>
        <p:spPr bwMode="auto">
          <a:xfrm>
            <a:off x="6693092" y="1775558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9" name="Rectangle 211"/>
          <p:cNvSpPr>
            <a:spLocks noChangeArrowheads="1"/>
          </p:cNvSpPr>
          <p:nvPr/>
        </p:nvSpPr>
        <p:spPr bwMode="auto">
          <a:xfrm>
            <a:off x="5082589" y="3166354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1327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3" grpId="0"/>
      <p:bldP spid="54" grpId="0"/>
      <p:bldP spid="55" grpId="0"/>
      <p:bldP spid="57" grpId="0"/>
      <p:bldP spid="61" grpId="0"/>
      <p:bldP spid="62" grpId="0"/>
      <p:bldP spid="63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7" grpId="0" animBg="1"/>
      <p:bldP spid="100" grpId="0"/>
      <p:bldP spid="96" grpId="0" animBg="1"/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86" y="278106"/>
            <a:ext cx="3312368" cy="975914"/>
          </a:xfrm>
        </p:spPr>
        <p:txBody>
          <a:bodyPr/>
          <a:lstStyle/>
          <a:p>
            <a:r>
              <a:rPr lang="zh-CN" altLang="en-US" dirty="0" smtClean="0"/>
              <a:t>深度优先检索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Group 5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77903"/>
              </p:ext>
            </p:extLst>
          </p:nvPr>
        </p:nvGraphicFramePr>
        <p:xfrm>
          <a:off x="783865" y="1732656"/>
          <a:ext cx="1090613" cy="987426"/>
        </p:xfrm>
        <a:graphic>
          <a:graphicData uri="http://schemas.openxmlformats.org/drawingml/2006/table">
            <a:tbl>
              <a:tblPr/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962809" y="1427463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7" name="Group 5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9635"/>
              </p:ext>
            </p:extLst>
          </p:nvPr>
        </p:nvGraphicFramePr>
        <p:xfrm>
          <a:off x="2567608" y="1742181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791161" y="1449611"/>
            <a:ext cx="1444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1874477" y="2221605"/>
            <a:ext cx="712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165970" y="1862307"/>
            <a:ext cx="3508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graphicFrame>
        <p:nvGraphicFramePr>
          <p:cNvPr id="11" name="Group 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68839"/>
              </p:ext>
            </p:extLst>
          </p:nvPr>
        </p:nvGraphicFramePr>
        <p:xfrm>
          <a:off x="4501331" y="1742181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90"/>
          <p:cNvSpPr txBox="1">
            <a:spLocks noChangeArrowheads="1"/>
          </p:cNvSpPr>
          <p:nvPr/>
        </p:nvSpPr>
        <p:spPr bwMode="auto">
          <a:xfrm>
            <a:off x="4138952" y="1908473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13" name="Text Box 92"/>
          <p:cNvSpPr txBox="1">
            <a:spLocks noChangeArrowheads="1"/>
          </p:cNvSpPr>
          <p:nvPr/>
        </p:nvSpPr>
        <p:spPr bwMode="auto">
          <a:xfrm>
            <a:off x="4681029" y="1465040"/>
            <a:ext cx="1444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Line 93"/>
          <p:cNvSpPr>
            <a:spLocks noChangeShapeType="1"/>
          </p:cNvSpPr>
          <p:nvPr/>
        </p:nvSpPr>
        <p:spPr bwMode="auto">
          <a:xfrm>
            <a:off x="3648808" y="2213548"/>
            <a:ext cx="849186" cy="1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Group 5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73729"/>
              </p:ext>
            </p:extLst>
          </p:nvPr>
        </p:nvGraphicFramePr>
        <p:xfrm>
          <a:off x="6400527" y="1724718"/>
          <a:ext cx="1063625" cy="9906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 Box 121"/>
          <p:cNvSpPr txBox="1">
            <a:spLocks noChangeArrowheads="1"/>
          </p:cNvSpPr>
          <p:nvPr/>
        </p:nvSpPr>
        <p:spPr bwMode="auto">
          <a:xfrm>
            <a:off x="6569599" y="1434404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Line 122"/>
          <p:cNvSpPr>
            <a:spLocks noChangeShapeType="1"/>
          </p:cNvSpPr>
          <p:nvPr/>
        </p:nvSpPr>
        <p:spPr bwMode="auto">
          <a:xfrm flipV="1">
            <a:off x="5579194" y="2221604"/>
            <a:ext cx="8213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47145"/>
              </p:ext>
            </p:extLst>
          </p:nvPr>
        </p:nvGraphicFramePr>
        <p:xfrm>
          <a:off x="10127866" y="3323127"/>
          <a:ext cx="1080702" cy="10527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5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0487"/>
              </p:ext>
            </p:extLst>
          </p:nvPr>
        </p:nvGraphicFramePr>
        <p:xfrm>
          <a:off x="8263917" y="3333803"/>
          <a:ext cx="1077962" cy="1032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5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93252"/>
              </p:ext>
            </p:extLst>
          </p:nvPr>
        </p:nvGraphicFramePr>
        <p:xfrm>
          <a:off x="6384422" y="3386841"/>
          <a:ext cx="1112783" cy="9965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5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67216"/>
              </p:ext>
            </p:extLst>
          </p:nvPr>
        </p:nvGraphicFramePr>
        <p:xfrm>
          <a:off x="4479161" y="3401134"/>
          <a:ext cx="1112727" cy="10029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05069"/>
              </p:ext>
            </p:extLst>
          </p:nvPr>
        </p:nvGraphicFramePr>
        <p:xfrm>
          <a:off x="2545495" y="3381686"/>
          <a:ext cx="1103313" cy="10492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5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12708"/>
              </p:ext>
            </p:extLst>
          </p:nvPr>
        </p:nvGraphicFramePr>
        <p:xfrm>
          <a:off x="796927" y="3398858"/>
          <a:ext cx="1077551" cy="10382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5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23402"/>
              </p:ext>
            </p:extLst>
          </p:nvPr>
        </p:nvGraphicFramePr>
        <p:xfrm>
          <a:off x="8248873" y="1734026"/>
          <a:ext cx="1064664" cy="9802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 Box 489"/>
          <p:cNvSpPr txBox="1">
            <a:spLocks noChangeArrowheads="1"/>
          </p:cNvSpPr>
          <p:nvPr/>
        </p:nvSpPr>
        <p:spPr bwMode="auto">
          <a:xfrm>
            <a:off x="6049416" y="1947415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27" name="Text Box 490"/>
          <p:cNvSpPr txBox="1">
            <a:spLocks noChangeArrowheads="1"/>
          </p:cNvSpPr>
          <p:nvPr/>
        </p:nvSpPr>
        <p:spPr bwMode="auto">
          <a:xfrm>
            <a:off x="9696400" y="1908473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28" name="Text Box 491"/>
          <p:cNvSpPr txBox="1">
            <a:spLocks noChangeArrowheads="1"/>
          </p:cNvSpPr>
          <p:nvPr/>
        </p:nvSpPr>
        <p:spPr bwMode="auto">
          <a:xfrm>
            <a:off x="8615748" y="1447657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kumimoji="1"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5</a:t>
            </a:r>
          </a:p>
        </p:txBody>
      </p:sp>
      <p:graphicFrame>
        <p:nvGraphicFramePr>
          <p:cNvPr id="29" name="Group 5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83857"/>
              </p:ext>
            </p:extLst>
          </p:nvPr>
        </p:nvGraphicFramePr>
        <p:xfrm>
          <a:off x="10106810" y="1700809"/>
          <a:ext cx="1056702" cy="992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 Box 519"/>
          <p:cNvSpPr txBox="1">
            <a:spLocks noChangeArrowheads="1"/>
          </p:cNvSpPr>
          <p:nvPr/>
        </p:nvSpPr>
        <p:spPr bwMode="auto">
          <a:xfrm>
            <a:off x="7859805" y="1925485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31" name="Text Box 520"/>
          <p:cNvSpPr txBox="1">
            <a:spLocks noChangeArrowheads="1"/>
          </p:cNvSpPr>
          <p:nvPr/>
        </p:nvSpPr>
        <p:spPr bwMode="auto">
          <a:xfrm>
            <a:off x="10382421" y="1385785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Line 521"/>
          <p:cNvSpPr>
            <a:spLocks noChangeShapeType="1"/>
          </p:cNvSpPr>
          <p:nvPr/>
        </p:nvSpPr>
        <p:spPr bwMode="auto">
          <a:xfrm flipV="1">
            <a:off x="9325719" y="2221604"/>
            <a:ext cx="772539" cy="47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Line 525"/>
          <p:cNvSpPr>
            <a:spLocks noChangeShapeType="1"/>
          </p:cNvSpPr>
          <p:nvPr/>
        </p:nvSpPr>
        <p:spPr bwMode="auto">
          <a:xfrm flipV="1">
            <a:off x="1833899" y="3917515"/>
            <a:ext cx="711596" cy="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Text Box 526"/>
          <p:cNvSpPr txBox="1">
            <a:spLocks noChangeArrowheads="1"/>
          </p:cNvSpPr>
          <p:nvPr/>
        </p:nvSpPr>
        <p:spPr bwMode="auto">
          <a:xfrm>
            <a:off x="1449462" y="3074671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35" name="Text Box 528"/>
          <p:cNvSpPr txBox="1">
            <a:spLocks noChangeArrowheads="1"/>
          </p:cNvSpPr>
          <p:nvPr/>
        </p:nvSpPr>
        <p:spPr bwMode="auto">
          <a:xfrm>
            <a:off x="999321" y="3127262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Line 531"/>
          <p:cNvSpPr>
            <a:spLocks noChangeShapeType="1"/>
          </p:cNvSpPr>
          <p:nvPr/>
        </p:nvSpPr>
        <p:spPr bwMode="auto">
          <a:xfrm>
            <a:off x="3648808" y="3902588"/>
            <a:ext cx="830353" cy="3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" name="Text Box 535"/>
          <p:cNvSpPr txBox="1">
            <a:spLocks noChangeArrowheads="1"/>
          </p:cNvSpPr>
          <p:nvPr/>
        </p:nvSpPr>
        <p:spPr bwMode="auto">
          <a:xfrm>
            <a:off x="2782772" y="3073954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8" name="Text Box 536"/>
          <p:cNvSpPr txBox="1">
            <a:spLocks noChangeArrowheads="1"/>
          </p:cNvSpPr>
          <p:nvPr/>
        </p:nvSpPr>
        <p:spPr bwMode="auto">
          <a:xfrm>
            <a:off x="2222395" y="3546108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40" name="Text Box 540"/>
          <p:cNvSpPr txBox="1">
            <a:spLocks noChangeArrowheads="1"/>
          </p:cNvSpPr>
          <p:nvPr/>
        </p:nvSpPr>
        <p:spPr bwMode="auto">
          <a:xfrm>
            <a:off x="4693270" y="3090059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1" name="Text Box 541"/>
          <p:cNvSpPr txBox="1">
            <a:spLocks noChangeArrowheads="1"/>
          </p:cNvSpPr>
          <p:nvPr/>
        </p:nvSpPr>
        <p:spPr bwMode="auto">
          <a:xfrm>
            <a:off x="4114628" y="3537876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42" name="Line 545"/>
          <p:cNvSpPr>
            <a:spLocks noChangeShapeType="1"/>
          </p:cNvSpPr>
          <p:nvPr/>
        </p:nvSpPr>
        <p:spPr bwMode="auto">
          <a:xfrm flipV="1">
            <a:off x="5606493" y="3891820"/>
            <a:ext cx="776341" cy="11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6037534" y="3508136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44" name="Text Box 548"/>
          <p:cNvSpPr txBox="1">
            <a:spLocks noChangeArrowheads="1"/>
          </p:cNvSpPr>
          <p:nvPr/>
        </p:nvSpPr>
        <p:spPr bwMode="auto">
          <a:xfrm>
            <a:off x="6478593" y="3080871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5" name="Line 556"/>
          <p:cNvSpPr>
            <a:spLocks noChangeShapeType="1"/>
          </p:cNvSpPr>
          <p:nvPr/>
        </p:nvSpPr>
        <p:spPr bwMode="auto">
          <a:xfrm flipV="1">
            <a:off x="7464151" y="3881701"/>
            <a:ext cx="784721" cy="3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Text Box 557"/>
          <p:cNvSpPr txBox="1">
            <a:spLocks noChangeArrowheads="1"/>
          </p:cNvSpPr>
          <p:nvPr/>
        </p:nvSpPr>
        <p:spPr bwMode="auto">
          <a:xfrm>
            <a:off x="7955782" y="3513160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47" name="Text Box 558"/>
          <p:cNvSpPr txBox="1">
            <a:spLocks noChangeArrowheads="1"/>
          </p:cNvSpPr>
          <p:nvPr/>
        </p:nvSpPr>
        <p:spPr bwMode="auto">
          <a:xfrm>
            <a:off x="8342543" y="3054035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8" name="Line 561"/>
          <p:cNvSpPr>
            <a:spLocks noChangeShapeType="1"/>
          </p:cNvSpPr>
          <p:nvPr/>
        </p:nvSpPr>
        <p:spPr bwMode="auto">
          <a:xfrm>
            <a:off x="9341879" y="3869582"/>
            <a:ext cx="764931" cy="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Text Box 562"/>
          <p:cNvSpPr txBox="1">
            <a:spLocks noChangeArrowheads="1"/>
          </p:cNvSpPr>
          <p:nvPr/>
        </p:nvSpPr>
        <p:spPr bwMode="auto">
          <a:xfrm>
            <a:off x="9793488" y="3519967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50" name="Text Box 564"/>
          <p:cNvSpPr txBox="1">
            <a:spLocks noChangeArrowheads="1"/>
          </p:cNvSpPr>
          <p:nvPr/>
        </p:nvSpPr>
        <p:spPr bwMode="auto">
          <a:xfrm>
            <a:off x="10655747" y="3042553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2" name="矩形 51"/>
          <p:cNvSpPr/>
          <p:nvPr/>
        </p:nvSpPr>
        <p:spPr>
          <a:xfrm>
            <a:off x="796927" y="4933668"/>
            <a:ext cx="10411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不管开局如何（不关心问题的具体实例），总是采取由根开始的最左路径，呆板而盲目。搜索过程中有可能远离目标。</a:t>
            </a:r>
          </a:p>
        </p:txBody>
      </p:sp>
      <p:sp>
        <p:nvSpPr>
          <p:cNvPr id="67" name="Line 521"/>
          <p:cNvSpPr>
            <a:spLocks noChangeShapeType="1"/>
          </p:cNvSpPr>
          <p:nvPr/>
        </p:nvSpPr>
        <p:spPr bwMode="auto">
          <a:xfrm>
            <a:off x="7464151" y="2221605"/>
            <a:ext cx="7847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68" name="AutoShape 538"/>
          <p:cNvCxnSpPr>
            <a:cxnSpLocks noChangeShapeType="1"/>
          </p:cNvCxnSpPr>
          <p:nvPr/>
        </p:nvCxnSpPr>
        <p:spPr bwMode="auto">
          <a:xfrm rot="10800000" flipV="1">
            <a:off x="1352335" y="2708922"/>
            <a:ext cx="9282826" cy="690226"/>
          </a:xfrm>
          <a:prstGeom prst="bentConnector4">
            <a:avLst>
              <a:gd name="adj1" fmla="val 72"/>
              <a:gd name="adj2" fmla="val 5159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53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0965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LC-</a:t>
            </a:r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73278"/>
            <a:ext cx="10729192" cy="43561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定义</a:t>
            </a:r>
            <a:r>
              <a:rPr lang="en-US" altLang="zh-CN" sz="2400" dirty="0" smtClean="0"/>
              <a:t>c(X)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lvl="1" eaLnBrk="1" hangingPunct="1"/>
            <a:r>
              <a:rPr lang="zh-CN" altLang="en-US" dirty="0"/>
              <a:t>将根结点到最近目标结点路径上的每个结点的成本设置为这条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的长度。</a:t>
            </a:r>
          </a:p>
          <a:p>
            <a:pPr lvl="1" eaLnBrk="1" hangingPunct="1"/>
            <a:r>
              <a:rPr lang="zh-CN" altLang="en-US" dirty="0"/>
              <a:t>其余结点成本赋值为</a:t>
            </a:r>
            <a:r>
              <a:rPr lang="zh-CN" altLang="en-US" dirty="0">
                <a:solidFill>
                  <a:srgbClr val="FF0000"/>
                </a:solidFill>
              </a:rPr>
              <a:t>∞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/>
            <a:r>
              <a:rPr lang="en-US" altLang="zh-CN" sz="2400" dirty="0" smtClean="0"/>
              <a:t>LC-</a:t>
            </a:r>
            <a:r>
              <a:rPr lang="zh-CN" altLang="en-US" sz="2400" dirty="0" smtClean="0"/>
              <a:t>分支限界：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将根结点作为</a:t>
            </a:r>
            <a:r>
              <a:rPr lang="en-US" altLang="zh-CN" dirty="0"/>
              <a:t>E-</a:t>
            </a:r>
            <a:r>
              <a:rPr lang="zh-CN" altLang="en-US" dirty="0"/>
              <a:t>结点，将成本为∞的子结点统统杀掉，只保留与根结点成本相同的子结点，并使其成为下一个</a:t>
            </a:r>
            <a:r>
              <a:rPr lang="en-US" altLang="zh-CN" dirty="0"/>
              <a:t>E-</a:t>
            </a:r>
            <a:r>
              <a:rPr lang="zh-CN" altLang="en-US" dirty="0"/>
              <a:t>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/>
              <a:t>ĉ(X)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ĉ(X)=f(X)+ĝ(X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/>
          </a:p>
          <a:p>
            <a:pPr lvl="1"/>
            <a:r>
              <a:rPr lang="en-US" altLang="zh-CN" dirty="0"/>
              <a:t>f(X)</a:t>
            </a:r>
            <a:r>
              <a:rPr lang="zh-CN" altLang="en-US" dirty="0"/>
              <a:t>是由根到结点</a:t>
            </a:r>
            <a:r>
              <a:rPr lang="en-US" altLang="zh-CN" dirty="0"/>
              <a:t>X</a:t>
            </a:r>
            <a:r>
              <a:rPr lang="zh-CN" altLang="en-US" dirty="0"/>
              <a:t>路径的长度；</a:t>
            </a:r>
          </a:p>
          <a:p>
            <a:pPr lvl="1"/>
            <a:r>
              <a:rPr lang="en-US" altLang="zh-CN" dirty="0"/>
              <a:t>ĝ(X)</a:t>
            </a:r>
            <a:r>
              <a:rPr lang="zh-CN" altLang="en-US" dirty="0"/>
              <a:t>是以</a:t>
            </a:r>
            <a:r>
              <a:rPr lang="en-US" altLang="zh-CN" dirty="0"/>
              <a:t>X</a:t>
            </a:r>
            <a:r>
              <a:rPr lang="zh-CN" altLang="en-US" dirty="0"/>
              <a:t>为根的子树中由</a:t>
            </a:r>
            <a:r>
              <a:rPr lang="en-US" altLang="zh-CN" dirty="0"/>
              <a:t>X</a:t>
            </a:r>
            <a:r>
              <a:rPr lang="zh-CN" altLang="en-US" dirty="0"/>
              <a:t>到目标状态的一条</a:t>
            </a:r>
            <a:r>
              <a:rPr lang="zh-CN" altLang="en-US" dirty="0">
                <a:solidFill>
                  <a:srgbClr val="FF0000"/>
                </a:solidFill>
              </a:rPr>
              <a:t>最短</a:t>
            </a:r>
            <a:r>
              <a:rPr lang="zh-CN" altLang="en-US" dirty="0"/>
              <a:t>路径长度的估计值。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71464" y="5466155"/>
            <a:ext cx="5616624" cy="560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dbl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ĝ(X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)=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不在其目标位置的非空白棋牌数目</a:t>
            </a:r>
          </a:p>
        </p:txBody>
      </p:sp>
      <p:sp>
        <p:nvSpPr>
          <p:cNvPr id="14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798" y="6102923"/>
            <a:ext cx="2256558" cy="427423"/>
          </a:xfrm>
          <a:prstGeom prst="wedgeRoundRectCallout">
            <a:avLst>
              <a:gd name="adj1" fmla="val -42869"/>
              <a:gd name="adj2" fmla="val -72822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c(X)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下界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48" y="2225471"/>
            <a:ext cx="2160240" cy="737364"/>
          </a:xfrm>
          <a:prstGeom prst="wedgeRoundRectCallout">
            <a:avLst>
              <a:gd name="adj1" fmla="val -51442"/>
              <a:gd name="adj2" fmla="val 67057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ea typeface="幼圆" panose="02010509060101010101" pitchFamily="49" charset="-122"/>
                <a:cs typeface="Arial" panose="020B0604020202020204" pitchFamily="34" charset="0"/>
              </a:rPr>
              <a:t>找到离</a:t>
            </a:r>
            <a:r>
              <a:rPr lang="zh-CN" altLang="en-US" sz="2000" dirty="0">
                <a:ea typeface="幼圆" panose="02010509060101010101" pitchFamily="49" charset="-122"/>
                <a:cs typeface="Arial" panose="020B0604020202020204" pitchFamily="34" charset="0"/>
              </a:rPr>
              <a:t>根结点最近的答案结点。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316" y="5550312"/>
            <a:ext cx="1512168" cy="427423"/>
          </a:xfrm>
          <a:prstGeom prst="wedgeRoundRectCallout">
            <a:avLst>
              <a:gd name="adj1" fmla="val -1055"/>
              <a:gd name="adj2" fmla="val -81051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ea typeface="幼圆" panose="02010509060101010101" pitchFamily="49" charset="-122"/>
                <a:cs typeface="Arial" panose="020B0604020202020204" pitchFamily="34" charset="0"/>
              </a:rPr>
              <a:t>最小移动数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6425" y="165339"/>
            <a:ext cx="2370138" cy="1047651"/>
          </a:xfrm>
        </p:spPr>
        <p:txBody>
          <a:bodyPr/>
          <a:lstStyle/>
          <a:p>
            <a:r>
              <a:rPr lang="en-US" altLang="zh-CN" dirty="0" smtClean="0"/>
              <a:t>LC-</a:t>
            </a:r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150" name="Rectangle 196"/>
          <p:cNvSpPr>
            <a:spLocks noChangeArrowheads="1"/>
          </p:cNvSpPr>
          <p:nvPr/>
        </p:nvSpPr>
        <p:spPr bwMode="auto">
          <a:xfrm>
            <a:off x="2303785" y="2790694"/>
            <a:ext cx="12684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ĉ(2)=1+4</a:t>
            </a:r>
          </a:p>
        </p:txBody>
      </p:sp>
      <p:sp>
        <p:nvSpPr>
          <p:cNvPr id="151" name="Rectangle 197"/>
          <p:cNvSpPr>
            <a:spLocks noChangeArrowheads="1"/>
          </p:cNvSpPr>
          <p:nvPr/>
        </p:nvSpPr>
        <p:spPr bwMode="auto">
          <a:xfrm>
            <a:off x="2214885" y="3085870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{3,7,11,12}</a:t>
            </a:r>
          </a:p>
        </p:txBody>
      </p:sp>
      <p:sp>
        <p:nvSpPr>
          <p:cNvPr id="152" name="Rectangle 198"/>
          <p:cNvSpPr>
            <a:spLocks noChangeArrowheads="1"/>
          </p:cNvSpPr>
          <p:nvPr/>
        </p:nvSpPr>
        <p:spPr bwMode="auto">
          <a:xfrm>
            <a:off x="4246885" y="2765294"/>
            <a:ext cx="1354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ĉ(3)=1+4</a:t>
            </a:r>
          </a:p>
        </p:txBody>
      </p:sp>
      <p:sp>
        <p:nvSpPr>
          <p:cNvPr id="153" name="Rectangle 199"/>
          <p:cNvSpPr>
            <a:spLocks noChangeArrowheads="1"/>
          </p:cNvSpPr>
          <p:nvPr/>
        </p:nvSpPr>
        <p:spPr bwMode="auto">
          <a:xfrm>
            <a:off x="4180208" y="3071860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{7,8,11,12}</a:t>
            </a:r>
          </a:p>
        </p:txBody>
      </p:sp>
      <p:sp>
        <p:nvSpPr>
          <p:cNvPr id="154" name="Rectangle 200"/>
          <p:cNvSpPr>
            <a:spLocks noChangeArrowheads="1"/>
          </p:cNvSpPr>
          <p:nvPr/>
        </p:nvSpPr>
        <p:spPr bwMode="auto">
          <a:xfrm>
            <a:off x="6543997" y="2757357"/>
            <a:ext cx="139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ĉ(4)=1+2</a:t>
            </a:r>
          </a:p>
        </p:txBody>
      </p:sp>
      <p:sp>
        <p:nvSpPr>
          <p:cNvPr id="155" name="Rectangle 201"/>
          <p:cNvSpPr>
            <a:spLocks noChangeArrowheads="1"/>
          </p:cNvSpPr>
          <p:nvPr/>
        </p:nvSpPr>
        <p:spPr bwMode="auto">
          <a:xfrm>
            <a:off x="6685284" y="303212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{11,12}</a:t>
            </a:r>
          </a:p>
        </p:txBody>
      </p:sp>
      <p:sp>
        <p:nvSpPr>
          <p:cNvPr id="156" name="Rectangle 203"/>
          <p:cNvSpPr>
            <a:spLocks noChangeArrowheads="1"/>
          </p:cNvSpPr>
          <p:nvPr/>
        </p:nvSpPr>
        <p:spPr bwMode="auto">
          <a:xfrm>
            <a:off x="8537897" y="2754182"/>
            <a:ext cx="138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ĉ(5)=1+4</a:t>
            </a:r>
          </a:p>
        </p:txBody>
      </p:sp>
      <p:sp>
        <p:nvSpPr>
          <p:cNvPr id="157" name="Rectangle 204"/>
          <p:cNvSpPr>
            <a:spLocks noChangeArrowheads="1"/>
          </p:cNvSpPr>
          <p:nvPr/>
        </p:nvSpPr>
        <p:spPr bwMode="auto">
          <a:xfrm>
            <a:off x="8525198" y="3046761"/>
            <a:ext cx="134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{6,7,11,12}</a:t>
            </a:r>
          </a:p>
        </p:txBody>
      </p:sp>
      <p:sp>
        <p:nvSpPr>
          <p:cNvPr id="158" name="Rectangle 211"/>
          <p:cNvSpPr>
            <a:spLocks noChangeArrowheads="1"/>
          </p:cNvSpPr>
          <p:nvPr/>
        </p:nvSpPr>
        <p:spPr bwMode="auto">
          <a:xfrm>
            <a:off x="6561460" y="1644519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63" name="Group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65681"/>
              </p:ext>
            </p:extLst>
          </p:nvPr>
        </p:nvGraphicFramePr>
        <p:xfrm>
          <a:off x="5983567" y="3648808"/>
          <a:ext cx="1090612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66703"/>
              </p:ext>
            </p:extLst>
          </p:nvPr>
        </p:nvGraphicFramePr>
        <p:xfrm>
          <a:off x="7212070" y="3648808"/>
          <a:ext cx="1090612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18703"/>
              </p:ext>
            </p:extLst>
          </p:nvPr>
        </p:nvGraphicFramePr>
        <p:xfrm>
          <a:off x="8385498" y="3648808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6" name="Group 218"/>
          <p:cNvGrpSpPr>
            <a:grpSpLocks/>
          </p:cNvGrpSpPr>
          <p:nvPr/>
        </p:nvGrpSpPr>
        <p:grpSpPr bwMode="auto">
          <a:xfrm>
            <a:off x="5753424" y="2674268"/>
            <a:ext cx="3246438" cy="1004696"/>
            <a:chOff x="1854" y="1187"/>
            <a:chExt cx="2045" cy="681"/>
          </a:xfrm>
        </p:grpSpPr>
        <p:sp>
          <p:nvSpPr>
            <p:cNvPr id="167" name="Text Box 143"/>
            <p:cNvSpPr txBox="1">
              <a:spLocks noChangeArrowheads="1"/>
            </p:cNvSpPr>
            <p:nvPr/>
          </p:nvSpPr>
          <p:spPr bwMode="auto">
            <a:xfrm>
              <a:off x="2193" y="1591"/>
              <a:ext cx="13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右</a:t>
              </a:r>
            </a:p>
          </p:txBody>
        </p:sp>
        <p:sp>
          <p:nvSpPr>
            <p:cNvPr id="168" name="Text Box 144"/>
            <p:cNvSpPr txBox="1">
              <a:spLocks noChangeArrowheads="1"/>
            </p:cNvSpPr>
            <p:nvPr/>
          </p:nvSpPr>
          <p:spPr bwMode="auto">
            <a:xfrm>
              <a:off x="3052" y="1646"/>
              <a:ext cx="13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幼圆" panose="02010509060101010101" pitchFamily="49" charset="-122"/>
                  <a:ea typeface="幼圆" panose="02010509060101010101" pitchFamily="49" charset="-122"/>
                </a:rPr>
                <a:t>下</a:t>
              </a:r>
            </a:p>
          </p:txBody>
        </p:sp>
        <p:sp>
          <p:nvSpPr>
            <p:cNvPr id="169" name="Text Box 145"/>
            <p:cNvSpPr txBox="1">
              <a:spLocks noChangeArrowheads="1"/>
            </p:cNvSpPr>
            <p:nvPr/>
          </p:nvSpPr>
          <p:spPr bwMode="auto">
            <a:xfrm>
              <a:off x="3763" y="1631"/>
              <a:ext cx="13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左</a:t>
              </a:r>
            </a:p>
          </p:txBody>
        </p:sp>
        <p:sp>
          <p:nvSpPr>
            <p:cNvPr id="170" name="Line 146"/>
            <p:cNvSpPr>
              <a:spLocks noChangeShapeType="1"/>
            </p:cNvSpPr>
            <p:nvPr/>
          </p:nvSpPr>
          <p:spPr bwMode="auto">
            <a:xfrm flipH="1">
              <a:off x="2113" y="1198"/>
              <a:ext cx="606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47"/>
            <p:cNvSpPr>
              <a:spLocks noChangeShapeType="1"/>
            </p:cNvSpPr>
            <p:nvPr/>
          </p:nvSpPr>
          <p:spPr bwMode="auto">
            <a:xfrm>
              <a:off x="2711" y="1187"/>
              <a:ext cx="264" cy="6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48"/>
            <p:cNvSpPr>
              <a:spLocks noChangeShapeType="1"/>
            </p:cNvSpPr>
            <p:nvPr/>
          </p:nvSpPr>
          <p:spPr bwMode="auto">
            <a:xfrm>
              <a:off x="2719" y="1192"/>
              <a:ext cx="1117" cy="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149"/>
            <p:cNvSpPr txBox="1">
              <a:spLocks noChangeArrowheads="1"/>
            </p:cNvSpPr>
            <p:nvPr/>
          </p:nvSpPr>
          <p:spPr bwMode="auto">
            <a:xfrm>
              <a:off x="1854" y="1600"/>
              <a:ext cx="40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74" name="Text Box 150"/>
            <p:cNvSpPr txBox="1">
              <a:spLocks noChangeArrowheads="1"/>
            </p:cNvSpPr>
            <p:nvPr/>
          </p:nvSpPr>
          <p:spPr bwMode="auto">
            <a:xfrm>
              <a:off x="2729" y="1680"/>
              <a:ext cx="323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5" name="Text Box 151"/>
            <p:cNvSpPr txBox="1">
              <a:spLocks noChangeArrowheads="1"/>
            </p:cNvSpPr>
            <p:nvPr/>
          </p:nvSpPr>
          <p:spPr bwMode="auto">
            <a:xfrm>
              <a:off x="3464" y="1673"/>
              <a:ext cx="32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176" name="Rectangle 152"/>
          <p:cNvSpPr>
            <a:spLocks noChangeArrowheads="1"/>
          </p:cNvSpPr>
          <p:nvPr/>
        </p:nvSpPr>
        <p:spPr bwMode="auto">
          <a:xfrm>
            <a:off x="5175573" y="4630900"/>
            <a:ext cx="145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ĉ(10)=2+1</a:t>
            </a:r>
          </a:p>
        </p:txBody>
      </p:sp>
      <p:sp>
        <p:nvSpPr>
          <p:cNvPr id="177" name="Rectangle 153"/>
          <p:cNvSpPr>
            <a:spLocks noChangeArrowheads="1"/>
          </p:cNvSpPr>
          <p:nvPr/>
        </p:nvSpPr>
        <p:spPr bwMode="auto">
          <a:xfrm>
            <a:off x="7074223" y="4663623"/>
            <a:ext cx="145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ĉ(11)=2+3</a:t>
            </a:r>
          </a:p>
        </p:txBody>
      </p:sp>
      <p:sp>
        <p:nvSpPr>
          <p:cNvPr id="178" name="Rectangle 154"/>
          <p:cNvSpPr>
            <a:spLocks noChangeArrowheads="1"/>
          </p:cNvSpPr>
          <p:nvPr/>
        </p:nvSpPr>
        <p:spPr bwMode="auto">
          <a:xfrm>
            <a:off x="8891910" y="4654098"/>
            <a:ext cx="1452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ĉ(12)=2+3</a:t>
            </a:r>
          </a:p>
        </p:txBody>
      </p:sp>
      <p:graphicFrame>
        <p:nvGraphicFramePr>
          <p:cNvPr id="179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59951"/>
              </p:ext>
            </p:extLst>
          </p:nvPr>
        </p:nvGraphicFramePr>
        <p:xfrm>
          <a:off x="5308924" y="5258394"/>
          <a:ext cx="1090612" cy="1049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0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31878"/>
              </p:ext>
            </p:extLst>
          </p:nvPr>
        </p:nvGraphicFramePr>
        <p:xfrm>
          <a:off x="6461449" y="5258394"/>
          <a:ext cx="1090612" cy="1050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1" name="Group 220"/>
          <p:cNvGrpSpPr>
            <a:grpSpLocks/>
          </p:cNvGrpSpPr>
          <p:nvPr/>
        </p:nvGrpSpPr>
        <p:grpSpPr bwMode="auto">
          <a:xfrm>
            <a:off x="5516885" y="4630895"/>
            <a:ext cx="1743075" cy="614322"/>
            <a:chOff x="1705" y="2481"/>
            <a:chExt cx="1098" cy="472"/>
          </a:xfrm>
        </p:grpSpPr>
        <p:sp>
          <p:nvSpPr>
            <p:cNvPr id="182" name="Line 212"/>
            <p:cNvSpPr>
              <a:spLocks noChangeShapeType="1"/>
            </p:cNvSpPr>
            <p:nvPr/>
          </p:nvSpPr>
          <p:spPr bwMode="auto">
            <a:xfrm flipH="1">
              <a:off x="1926" y="2481"/>
              <a:ext cx="403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3"/>
            <p:cNvSpPr>
              <a:spLocks noChangeShapeType="1"/>
            </p:cNvSpPr>
            <p:nvPr/>
          </p:nvSpPr>
          <p:spPr bwMode="auto">
            <a:xfrm>
              <a:off x="2405" y="2481"/>
              <a:ext cx="23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Text Box 214"/>
            <p:cNvSpPr txBox="1">
              <a:spLocks noChangeArrowheads="1"/>
            </p:cNvSpPr>
            <p:nvPr/>
          </p:nvSpPr>
          <p:spPr bwMode="auto">
            <a:xfrm>
              <a:off x="1705" y="2664"/>
              <a:ext cx="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幼圆" panose="02010509060101010101" pitchFamily="49" charset="-122"/>
                  <a:ea typeface="幼圆" panose="02010509060101010101" pitchFamily="49" charset="-122"/>
                </a:rPr>
                <a:t>上</a:t>
              </a:r>
            </a:p>
          </p:txBody>
        </p:sp>
        <p:sp>
          <p:nvSpPr>
            <p:cNvPr id="185" name="Text Box 215"/>
            <p:cNvSpPr txBox="1">
              <a:spLocks noChangeArrowheads="1"/>
            </p:cNvSpPr>
            <p:nvPr/>
          </p:nvSpPr>
          <p:spPr bwMode="auto">
            <a:xfrm>
              <a:off x="2465" y="2679"/>
              <a:ext cx="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下</a:t>
              </a:r>
            </a:p>
          </p:txBody>
        </p:sp>
        <p:sp>
          <p:nvSpPr>
            <p:cNvPr id="186" name="Text Box 216"/>
            <p:cNvSpPr txBox="1">
              <a:spLocks noChangeArrowheads="1"/>
            </p:cNvSpPr>
            <p:nvPr/>
          </p:nvSpPr>
          <p:spPr bwMode="auto">
            <a:xfrm>
              <a:off x="1853" y="2714"/>
              <a:ext cx="2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187" name="Text Box 217"/>
            <p:cNvSpPr txBox="1">
              <a:spLocks noChangeArrowheads="1"/>
            </p:cNvSpPr>
            <p:nvPr/>
          </p:nvSpPr>
          <p:spPr bwMode="auto">
            <a:xfrm>
              <a:off x="2553" y="2719"/>
              <a:ext cx="2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23</a:t>
              </a:r>
            </a:p>
          </p:txBody>
        </p:sp>
      </p:grpSp>
      <p:sp>
        <p:nvSpPr>
          <p:cNvPr id="188" name="Rectangle 222"/>
          <p:cNvSpPr>
            <a:spLocks noChangeArrowheads="1"/>
          </p:cNvSpPr>
          <p:nvPr/>
        </p:nvSpPr>
        <p:spPr bwMode="auto">
          <a:xfrm>
            <a:off x="5921698" y="3593245"/>
            <a:ext cx="1217614" cy="1109561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89" name="Text Box 221"/>
          <p:cNvSpPr txBox="1">
            <a:spLocks noChangeArrowheads="1"/>
          </p:cNvSpPr>
          <p:nvPr/>
        </p:nvSpPr>
        <p:spPr bwMode="auto">
          <a:xfrm>
            <a:off x="1231393" y="4663623"/>
            <a:ext cx="3544383" cy="17173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当前实例下，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LC-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检索几乎和使用精确函数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一样有效，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LC-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检索的选择性比很多检索方法强很多。</a:t>
            </a:r>
          </a:p>
        </p:txBody>
      </p:sp>
      <p:graphicFrame>
        <p:nvGraphicFramePr>
          <p:cNvPr id="190" name="Group 7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49663"/>
              </p:ext>
            </p:extLst>
          </p:nvPr>
        </p:nvGraphicFramePr>
        <p:xfrm>
          <a:off x="5416873" y="411150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" name="Group 7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04271"/>
              </p:ext>
            </p:extLst>
          </p:nvPr>
        </p:nvGraphicFramePr>
        <p:xfrm>
          <a:off x="2392685" y="1708138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2" name="Group 7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58518"/>
              </p:ext>
            </p:extLst>
          </p:nvPr>
        </p:nvGraphicFramePr>
        <p:xfrm>
          <a:off x="4337373" y="1708138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Group 7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11939"/>
              </p:ext>
            </p:extLst>
          </p:nvPr>
        </p:nvGraphicFramePr>
        <p:xfrm>
          <a:off x="6631310" y="1708138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" name="Group 7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43726"/>
              </p:ext>
            </p:extLst>
          </p:nvPr>
        </p:nvGraphicFramePr>
        <p:xfrm>
          <a:off x="8718873" y="1708138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Line 625"/>
          <p:cNvSpPr>
            <a:spLocks noChangeShapeType="1"/>
          </p:cNvSpPr>
          <p:nvPr/>
        </p:nvSpPr>
        <p:spPr bwMode="auto">
          <a:xfrm flipH="1">
            <a:off x="2897509" y="1399687"/>
            <a:ext cx="3051969" cy="29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6" name="Line 626"/>
          <p:cNvSpPr>
            <a:spLocks noChangeShapeType="1"/>
          </p:cNvSpPr>
          <p:nvPr/>
        </p:nvSpPr>
        <p:spPr bwMode="auto">
          <a:xfrm flipH="1">
            <a:off x="4913635" y="1408099"/>
            <a:ext cx="1008062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7" name="Line 627"/>
          <p:cNvSpPr>
            <a:spLocks noChangeShapeType="1"/>
          </p:cNvSpPr>
          <p:nvPr/>
        </p:nvSpPr>
        <p:spPr bwMode="auto">
          <a:xfrm>
            <a:off x="5983567" y="1399688"/>
            <a:ext cx="1162094" cy="29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8" name="Line 628"/>
          <p:cNvSpPr>
            <a:spLocks noChangeShapeType="1"/>
          </p:cNvSpPr>
          <p:nvPr/>
        </p:nvSpPr>
        <p:spPr bwMode="auto">
          <a:xfrm>
            <a:off x="6020122" y="1400161"/>
            <a:ext cx="3286125" cy="295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9" name="Text Box 629"/>
          <p:cNvSpPr txBox="1">
            <a:spLocks noChangeArrowheads="1"/>
          </p:cNvSpPr>
          <p:nvPr/>
        </p:nvSpPr>
        <p:spPr bwMode="auto">
          <a:xfrm>
            <a:off x="3689672" y="13414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200" name="Text Box 630"/>
          <p:cNvSpPr txBox="1">
            <a:spLocks noChangeArrowheads="1"/>
          </p:cNvSpPr>
          <p:nvPr/>
        </p:nvSpPr>
        <p:spPr bwMode="auto">
          <a:xfrm>
            <a:off x="5489897" y="1484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201" name="Text Box 631"/>
          <p:cNvSpPr txBox="1">
            <a:spLocks noChangeArrowheads="1"/>
          </p:cNvSpPr>
          <p:nvPr/>
        </p:nvSpPr>
        <p:spPr bwMode="auto">
          <a:xfrm>
            <a:off x="6209035" y="1484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202" name="Text Box 632"/>
          <p:cNvSpPr txBox="1">
            <a:spLocks noChangeArrowheads="1"/>
          </p:cNvSpPr>
          <p:nvPr/>
        </p:nvSpPr>
        <p:spPr bwMode="auto">
          <a:xfrm>
            <a:off x="8442647" y="13350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203" name="Text Box 670"/>
          <p:cNvSpPr txBox="1">
            <a:spLocks noChangeArrowheads="1"/>
          </p:cNvSpPr>
          <p:nvPr/>
        </p:nvSpPr>
        <p:spPr bwMode="auto">
          <a:xfrm>
            <a:off x="5204148" y="487349"/>
            <a:ext cx="1444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4" name="Text Box 671"/>
          <p:cNvSpPr txBox="1">
            <a:spLocks noChangeArrowheads="1"/>
          </p:cNvSpPr>
          <p:nvPr/>
        </p:nvSpPr>
        <p:spPr bwMode="auto">
          <a:xfrm>
            <a:off x="2814960" y="1443024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5" name="Text Box 672"/>
          <p:cNvSpPr txBox="1">
            <a:spLocks noChangeArrowheads="1"/>
          </p:cNvSpPr>
          <p:nvPr/>
        </p:nvSpPr>
        <p:spPr bwMode="auto">
          <a:xfrm>
            <a:off x="4815210" y="1451141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6" name="Text Box 673"/>
          <p:cNvSpPr txBox="1">
            <a:spLocks noChangeArrowheads="1"/>
          </p:cNvSpPr>
          <p:nvPr/>
        </p:nvSpPr>
        <p:spPr bwMode="auto">
          <a:xfrm>
            <a:off x="7019454" y="1431810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7" name="Text Box 674"/>
          <p:cNvSpPr txBox="1">
            <a:spLocks noChangeArrowheads="1"/>
          </p:cNvSpPr>
          <p:nvPr/>
        </p:nvSpPr>
        <p:spPr bwMode="auto">
          <a:xfrm>
            <a:off x="9053835" y="1443024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34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animBg="1"/>
      <p:bldP spid="176" grpId="0"/>
      <p:bldP spid="177" grpId="0"/>
      <p:bldP spid="178" grpId="0"/>
      <p:bldP spid="188" grpId="0" animBg="1"/>
      <p:bldP spid="1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lang="zh-CN" altLang="en-US" dirty="0"/>
              <a:t>求最小成本的分支限界法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ĉ</a:t>
            </a:r>
            <a:r>
              <a:rPr lang="zh-CN" altLang="en-US" dirty="0"/>
              <a:t>的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求最小</a:t>
            </a:r>
            <a:r>
              <a:rPr lang="zh-CN" altLang="en-US" dirty="0"/>
              <a:t>成本的</a:t>
            </a:r>
            <a:r>
              <a:rPr lang="en-US" altLang="zh-CN" dirty="0"/>
              <a:t>LC-</a:t>
            </a:r>
            <a:r>
              <a:rPr lang="zh-CN" altLang="en-US" dirty="0"/>
              <a:t>分支限界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加速寻找</a:t>
            </a:r>
            <a:r>
              <a:rPr lang="zh-CN" altLang="en-US" dirty="0"/>
              <a:t>最小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最小成本上界</a:t>
            </a:r>
            <a:r>
              <a:rPr lang="en-US" altLang="zh-CN" dirty="0" smtClean="0"/>
              <a:t>U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ĉ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 smtClean="0"/>
              <a:t>求最小成本的分枝限界</a:t>
            </a:r>
            <a:r>
              <a:rPr lang="zh-CN" altLang="en-US" dirty="0"/>
              <a:t>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ECE5-3B3B-418D-BF0A-DB112CC6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ĉ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4DCC6-1054-4B9C-8331-9A03D10E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7006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LC-</a:t>
            </a:r>
            <a:r>
              <a:rPr lang="zh-CN" altLang="en-US" sz="2400" dirty="0"/>
              <a:t>检索的算法</a:t>
            </a:r>
            <a:r>
              <a:rPr lang="en-US" altLang="zh-CN" sz="2400" dirty="0" smtClean="0"/>
              <a:t>BB</a:t>
            </a:r>
            <a:r>
              <a:rPr lang="zh-CN" altLang="en-US" sz="2400" dirty="0"/>
              <a:t>是否一定能找到具有最小成本的答案结点</a:t>
            </a:r>
            <a:r>
              <a:rPr lang="en-US" altLang="zh-CN" sz="2400" dirty="0"/>
              <a:t>G</a:t>
            </a:r>
            <a:r>
              <a:rPr lang="zh-CN" altLang="en-US" sz="2400" dirty="0"/>
              <a:t>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F67E4-69FD-41CB-9D60-49DF68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08CD9085-3109-4DD3-9868-3B9D265F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4680565"/>
            <a:ext cx="1658937" cy="520700"/>
          </a:xfrm>
          <a:prstGeom prst="wedgeRectCallout">
            <a:avLst>
              <a:gd name="adj1" fmla="val -50000"/>
              <a:gd name="adj2" fmla="val -8037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latin typeface="幼圆" panose="02010509060101010101" pitchFamily="49" charset="-122"/>
                <a:ea typeface="幼圆" panose="02010509060101010101" pitchFamily="49" charset="-122"/>
              </a:rPr>
              <a:t>答案结点</a:t>
            </a:r>
          </a:p>
        </p:txBody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109E7BE3-3350-4BBF-8C69-FB9ABBD4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500561"/>
            <a:ext cx="466725" cy="763588"/>
          </a:xfrm>
          <a:prstGeom prst="wedgeRectCallout">
            <a:avLst>
              <a:gd name="adj1" fmla="val 70750"/>
              <a:gd name="adj2" fmla="val 31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ĉ</a:t>
            </a:r>
            <a:endParaRPr lang="en-US" altLang="zh-CN" dirty="0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5BD82988-5A44-4E4A-A731-CB2DBC35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731" y="280694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556" y="321969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C103B8BE-D559-47AD-A138-93550455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132" y="3938836"/>
            <a:ext cx="2206625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43">
            <a:extLst>
              <a:ext uri="{FF2B5EF4-FFF2-40B4-BE49-F238E27FC236}">
                <a16:creationId xmlns:a16="http://schemas.microsoft.com/office/drawing/2014/main" id="{A7FC1AD4-1E19-465B-8B09-D2556CB5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345" y="3875098"/>
            <a:ext cx="1003300" cy="111125"/>
          </a:xfrm>
          <a:prstGeom prst="rightArrow">
            <a:avLst>
              <a:gd name="adj1" fmla="val 50000"/>
              <a:gd name="adj2" fmla="val 225714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F681DE08-3682-4FB9-92BB-B1C80B39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81" y="3680075"/>
            <a:ext cx="14927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c(X)&gt;c(Y)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ĉ(X)&lt;ĉ(Y)</a:t>
            </a: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EEC4DCC6-1054-4B9C-8331-9A03D10EE5FB}"/>
              </a:ext>
            </a:extLst>
          </p:cNvPr>
          <p:cNvSpPr txBox="1">
            <a:spLocks/>
          </p:cNvSpPr>
          <p:nvPr/>
        </p:nvSpPr>
        <p:spPr>
          <a:xfrm>
            <a:off x="846222" y="5284195"/>
            <a:ext cx="10515600" cy="111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对于每一对结点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，当且仅当</a:t>
            </a:r>
            <a:r>
              <a:rPr lang="en-US" altLang="zh-CN" sz="2400" dirty="0">
                <a:solidFill>
                  <a:srgbClr val="FF0000"/>
                </a:solidFill>
              </a:rPr>
              <a:t>c(X)&lt;c(Y)</a:t>
            </a:r>
            <a:r>
              <a:rPr lang="zh-CN" altLang="en-US" sz="2400" dirty="0">
                <a:solidFill>
                  <a:srgbClr val="FF0000"/>
                </a:solidFill>
              </a:rPr>
              <a:t>时有</a:t>
            </a:r>
            <a:r>
              <a:rPr lang="en-US" altLang="zh-CN" sz="2400" dirty="0">
                <a:solidFill>
                  <a:srgbClr val="FF0000"/>
                </a:solidFill>
              </a:rPr>
              <a:t>ĉ(X)&lt; ĉ(Y)</a:t>
            </a:r>
            <a:r>
              <a:rPr lang="zh-CN" altLang="en-US" sz="2400" dirty="0"/>
              <a:t>。那么在使</a:t>
            </a:r>
            <a:r>
              <a:rPr lang="en-US" altLang="zh-CN" sz="2400" dirty="0"/>
              <a:t>ĉ</a:t>
            </a:r>
            <a:r>
              <a:rPr lang="zh-CN" altLang="en-US" sz="2400" dirty="0"/>
              <a:t>作为</a:t>
            </a:r>
            <a:r>
              <a:rPr lang="en-US" altLang="zh-CN" sz="2400" dirty="0"/>
              <a:t>c</a:t>
            </a:r>
            <a:r>
              <a:rPr lang="zh-CN" altLang="en-US" sz="2400" dirty="0"/>
              <a:t>的估计值时，算法</a:t>
            </a:r>
            <a:r>
              <a:rPr lang="en-US" altLang="zh-CN" sz="2400" dirty="0" smtClean="0"/>
              <a:t>BB</a:t>
            </a:r>
            <a:r>
              <a:rPr lang="zh-CN" altLang="en-US" sz="2400" dirty="0"/>
              <a:t>到达一个最小的成本答案结点且终止。</a:t>
            </a:r>
            <a:endParaRPr lang="en-US" altLang="zh-CN" sz="2400" dirty="0"/>
          </a:p>
        </p:txBody>
      </p:sp>
      <p:sp>
        <p:nvSpPr>
          <p:cNvPr id="45" name="矩形 44"/>
          <p:cNvSpPr/>
          <p:nvPr/>
        </p:nvSpPr>
        <p:spPr>
          <a:xfrm>
            <a:off x="3940312" y="2075016"/>
            <a:ext cx="72682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…..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生成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所有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儿子结点，判断每个子结点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是答案结点，输出从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的路径，操作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结束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….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38932" y="2954587"/>
            <a:ext cx="3565525" cy="1685925"/>
            <a:chOff x="1138932" y="2954587"/>
            <a:chExt cx="3565525" cy="1685925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508FCCBF-CFAC-47AA-9548-C4D50F10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932" y="2954587"/>
              <a:ext cx="3565525" cy="1685925"/>
              <a:chOff x="468" y="1536"/>
              <a:chExt cx="2246" cy="1062"/>
            </a:xfrm>
          </p:grpSpPr>
          <p:grpSp>
            <p:nvGrpSpPr>
              <p:cNvPr id="6" name="Group 18">
                <a:extLst>
                  <a:ext uri="{FF2B5EF4-FFF2-40B4-BE49-F238E27FC236}">
                    <a16:creationId xmlns:a16="http://schemas.microsoft.com/office/drawing/2014/main" id="{992B47F1-D41F-4CFE-999B-8A3122C25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1670"/>
                <a:ext cx="1212" cy="819"/>
                <a:chOff x="921" y="1472"/>
                <a:chExt cx="1212" cy="819"/>
              </a:xfrm>
            </p:grpSpPr>
            <p:sp>
              <p:nvSpPr>
                <p:cNvPr id="21" name="Oval 4">
                  <a:extLst>
                    <a:ext uri="{FF2B5EF4-FFF2-40B4-BE49-F238E27FC236}">
                      <a16:creationId xmlns:a16="http://schemas.microsoft.com/office/drawing/2014/main" id="{8D98616E-387E-4680-A981-726E5191F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472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2" name="Oval 5">
                  <a:extLst>
                    <a:ext uri="{FF2B5EF4-FFF2-40B4-BE49-F238E27FC236}">
                      <a16:creationId xmlns:a16="http://schemas.microsoft.com/office/drawing/2014/main" id="{8F5B9D9B-3A92-4B56-9EA5-DC2341B1F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748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3" name="Oval 6">
                  <a:extLst>
                    <a:ext uri="{FF2B5EF4-FFF2-40B4-BE49-F238E27FC236}">
                      <a16:creationId xmlns:a16="http://schemas.microsoft.com/office/drawing/2014/main" id="{03860ECF-D791-4FAA-9216-225AE71A1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0" y="173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4" name="Oval 7">
                  <a:extLst>
                    <a:ext uri="{FF2B5EF4-FFF2-40B4-BE49-F238E27FC236}">
                      <a16:creationId xmlns:a16="http://schemas.microsoft.com/office/drawing/2014/main" id="{D9B37485-F723-4334-985A-F5E6F0212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209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5" name="Oval 8">
                  <a:extLst>
                    <a:ext uri="{FF2B5EF4-FFF2-40B4-BE49-F238E27FC236}">
                      <a16:creationId xmlns:a16="http://schemas.microsoft.com/office/drawing/2014/main" id="{57749D34-4E9E-45FE-88A0-6AD40322D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2090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cxnSp>
              <p:nvCxnSpPr>
                <p:cNvPr id="28" name="AutoShape 12">
                  <a:extLst>
                    <a:ext uri="{FF2B5EF4-FFF2-40B4-BE49-F238E27FC236}">
                      <a16:creationId xmlns:a16="http://schemas.microsoft.com/office/drawing/2014/main" id="{01C3456E-16FC-4336-BABB-89E9BD871250}"/>
                    </a:ext>
                  </a:extLst>
                </p:cNvPr>
                <p:cNvCxnSpPr>
                  <a:cxnSpLocks noChangeShapeType="1"/>
                  <a:stCxn id="21" idx="3"/>
                  <a:endCxn id="22" idx="7"/>
                </p:cNvCxnSpPr>
                <p:nvPr/>
              </p:nvCxnSpPr>
              <p:spPr bwMode="auto">
                <a:xfrm flipH="1">
                  <a:off x="1150" y="1636"/>
                  <a:ext cx="294" cy="1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13">
                  <a:extLst>
                    <a:ext uri="{FF2B5EF4-FFF2-40B4-BE49-F238E27FC236}">
                      <a16:creationId xmlns:a16="http://schemas.microsoft.com/office/drawing/2014/main" id="{179F7C5C-6C0D-405B-BB9F-33D96A93D3B0}"/>
                    </a:ext>
                  </a:extLst>
                </p:cNvPr>
                <p:cNvCxnSpPr>
                  <a:cxnSpLocks noChangeShapeType="1"/>
                  <a:stCxn id="21" idx="5"/>
                  <a:endCxn id="23" idx="1"/>
                </p:cNvCxnSpPr>
                <p:nvPr/>
              </p:nvCxnSpPr>
              <p:spPr bwMode="auto">
                <a:xfrm>
                  <a:off x="1567" y="1636"/>
                  <a:ext cx="288" cy="13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14">
                  <a:extLst>
                    <a:ext uri="{FF2B5EF4-FFF2-40B4-BE49-F238E27FC236}">
                      <a16:creationId xmlns:a16="http://schemas.microsoft.com/office/drawing/2014/main" id="{F763A33B-45DD-4E69-AF06-9597A08E72C5}"/>
                    </a:ext>
                  </a:extLst>
                </p:cNvPr>
                <p:cNvCxnSpPr>
                  <a:cxnSpLocks noChangeShapeType="1"/>
                  <a:stCxn id="22" idx="3"/>
                  <a:endCxn id="48" idx="7"/>
                </p:cNvCxnSpPr>
                <p:nvPr/>
              </p:nvCxnSpPr>
              <p:spPr bwMode="auto">
                <a:xfrm flipH="1">
                  <a:off x="921" y="1912"/>
                  <a:ext cx="106" cy="21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5">
                  <a:extLst>
                    <a:ext uri="{FF2B5EF4-FFF2-40B4-BE49-F238E27FC236}">
                      <a16:creationId xmlns:a16="http://schemas.microsoft.com/office/drawing/2014/main" id="{69A635C2-E12B-4DC5-AEED-32B13D12E49C}"/>
                    </a:ext>
                  </a:extLst>
                </p:cNvPr>
                <p:cNvCxnSpPr>
                  <a:cxnSpLocks noChangeShapeType="1"/>
                  <a:stCxn id="24" idx="1"/>
                  <a:endCxn id="22" idx="5"/>
                </p:cNvCxnSpPr>
                <p:nvPr/>
              </p:nvCxnSpPr>
              <p:spPr bwMode="auto">
                <a:xfrm flipH="1" flipV="1">
                  <a:off x="1150" y="1912"/>
                  <a:ext cx="129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16">
                  <a:extLst>
                    <a:ext uri="{FF2B5EF4-FFF2-40B4-BE49-F238E27FC236}">
                      <a16:creationId xmlns:a16="http://schemas.microsoft.com/office/drawing/2014/main" id="{63C45D61-15A5-4340-98F9-E33CF34865F3}"/>
                    </a:ext>
                  </a:extLst>
                </p:cNvPr>
                <p:cNvCxnSpPr>
                  <a:cxnSpLocks noChangeShapeType="1"/>
                  <a:stCxn id="23" idx="3"/>
                  <a:endCxn id="25" idx="7"/>
                </p:cNvCxnSpPr>
                <p:nvPr/>
              </p:nvCxnSpPr>
              <p:spPr bwMode="auto">
                <a:xfrm flipH="1">
                  <a:off x="1735" y="1903"/>
                  <a:ext cx="120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7">
                  <a:extLst>
                    <a:ext uri="{FF2B5EF4-FFF2-40B4-BE49-F238E27FC236}">
                      <a16:creationId xmlns:a16="http://schemas.microsoft.com/office/drawing/2014/main" id="{75240603-5A88-432A-B042-DE89563064B7}"/>
                    </a:ext>
                  </a:extLst>
                </p:cNvPr>
                <p:cNvCxnSpPr>
                  <a:cxnSpLocks noChangeShapeType="1"/>
                  <a:stCxn id="23" idx="5"/>
                  <a:endCxn id="46" idx="1"/>
                </p:cNvCxnSpPr>
                <p:nvPr/>
              </p:nvCxnSpPr>
              <p:spPr bwMode="auto">
                <a:xfrm>
                  <a:off x="1978" y="1903"/>
                  <a:ext cx="155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" name="Text Box 19">
                <a:extLst>
                  <a:ext uri="{FF2B5EF4-FFF2-40B4-BE49-F238E27FC236}">
                    <a16:creationId xmlns:a16="http://schemas.microsoft.com/office/drawing/2014/main" id="{947B432C-7DC2-415C-9D9B-0A1B43DA0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4" y="1536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8" name="Rectangle 20">
                <a:extLst>
                  <a:ext uri="{FF2B5EF4-FFF2-40B4-BE49-F238E27FC236}">
                    <a16:creationId xmlns:a16="http://schemas.microsoft.com/office/drawing/2014/main" id="{75EB711A-777D-4E68-A666-39FFAC19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165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0</a:t>
                </a:r>
              </a:p>
            </p:txBody>
          </p:sp>
          <p:sp>
            <p:nvSpPr>
              <p:cNvPr id="9" name="Text Box 21">
                <a:extLst>
                  <a:ext uri="{FF2B5EF4-FFF2-40B4-BE49-F238E27FC236}">
                    <a16:creationId xmlns:a16="http://schemas.microsoft.com/office/drawing/2014/main" id="{FCE2F0BE-BE1A-432B-BE77-7639AA760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30F5060B-2BF9-4710-AEE0-54017414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</a:t>
                </a:r>
              </a:p>
            </p:txBody>
          </p:sp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8AE81E4A-A832-41A2-B231-7357A92F5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" y="2187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12" name="Rectangle 24">
                <a:extLst>
                  <a:ext uri="{FF2B5EF4-FFF2-40B4-BE49-F238E27FC236}">
                    <a16:creationId xmlns:a16="http://schemas.microsoft.com/office/drawing/2014/main" id="{A6539E26-0EF2-487C-A41E-A61FCB85A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305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13" name="Text Box 25">
                <a:extLst>
                  <a:ext uri="{FF2B5EF4-FFF2-40B4-BE49-F238E27FC236}">
                    <a16:creationId xmlns:a16="http://schemas.microsoft.com/office/drawing/2014/main" id="{554667DB-674D-4295-9B49-01ADCA085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202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D95E6B7B-C961-4055-A7F2-E646AF2F6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230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1ED7CA7E-943D-46F6-87DF-6692D27DF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/>
                  <a:t>10</a:t>
                </a:r>
              </a:p>
            </p:txBody>
          </p:sp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42861BA2-6094-4863-989C-9CDB01C5A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4</a:t>
                </a:r>
              </a:p>
            </p:txBody>
          </p:sp>
          <p:sp>
            <p:nvSpPr>
              <p:cNvPr id="17" name="Text Box 29">
                <a:extLst>
                  <a:ext uri="{FF2B5EF4-FFF2-40B4-BE49-F238E27FC236}">
                    <a16:creationId xmlns:a16="http://schemas.microsoft.com/office/drawing/2014/main" id="{FCD0FD34-3DD5-4BE7-934C-020122B73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2208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B1788049-46D2-4CE9-ABE3-8862BB93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31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19" name="Text Box 31">
                <a:extLst>
                  <a:ext uri="{FF2B5EF4-FFF2-40B4-BE49-F238E27FC236}">
                    <a16:creationId xmlns:a16="http://schemas.microsoft.com/office/drawing/2014/main" id="{C6424F2F-4D2F-41C2-9231-E18E796EE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2184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8A179371-6CFF-4999-BAC7-47C91625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230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</p:grp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052" y="4154009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670" y="4157308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53" name="Oval 7">
            <a:extLst>
              <a:ext uri="{FF2B5EF4-FFF2-40B4-BE49-F238E27FC236}">
                <a16:creationId xmlns:a16="http://schemas.microsoft.com/office/drawing/2014/main" id="{D9B37485-F723-4334-985A-F5E6F021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52" y="4161086"/>
            <a:ext cx="269874" cy="315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4967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6" grpId="1"/>
      <p:bldP spid="37" grpId="0"/>
      <p:bldP spid="40" grpId="0" animBg="1"/>
      <p:bldP spid="41" grpId="0"/>
      <p:bldP spid="43" grpId="0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327D8-6145-4871-B49A-A60C6B4F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83" y="42026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ĉ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9DCD7-1BCE-428B-9A0A-08C75E0E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32448"/>
            <a:ext cx="10515600" cy="51706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算法</a:t>
            </a:r>
            <a:r>
              <a:rPr lang="en-US" altLang="zh-CN" sz="2400" dirty="0" smtClean="0"/>
              <a:t>BB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LC-</a:t>
            </a:r>
            <a:r>
              <a:rPr lang="zh-CN" altLang="en-US" sz="2400" dirty="0" smtClean="0"/>
              <a:t>检索寻找具有</a:t>
            </a:r>
            <a:r>
              <a:rPr lang="zh-CN" altLang="en-US" sz="2400" dirty="0"/>
              <a:t>最小成本的答案</a:t>
            </a:r>
            <a:r>
              <a:rPr lang="zh-CN" altLang="en-US" sz="2400" dirty="0" smtClean="0"/>
              <a:t>结点，则</a:t>
            </a:r>
            <a:r>
              <a:rPr lang="en-US" altLang="zh-CN" sz="2400" dirty="0" smtClean="0"/>
              <a:t>ĉ</a:t>
            </a:r>
            <a:r>
              <a:rPr lang="zh-CN" altLang="en-US" sz="2400" dirty="0" smtClean="0"/>
              <a:t>要满足：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易于计算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对于每一个结点</a:t>
            </a:r>
            <a:r>
              <a:rPr lang="en-US" altLang="zh-CN" dirty="0"/>
              <a:t>X</a:t>
            </a:r>
            <a:r>
              <a:rPr lang="zh-CN" altLang="en-US" dirty="0"/>
              <a:t>， </a:t>
            </a:r>
            <a:r>
              <a:rPr lang="en-US" altLang="zh-CN" dirty="0" smtClean="0"/>
              <a:t>ĉ(X</a:t>
            </a:r>
            <a:r>
              <a:rPr lang="en-US" altLang="zh-CN" dirty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≤</a:t>
            </a:r>
            <a:r>
              <a:rPr lang="en-US" altLang="zh-CN" dirty="0" smtClean="0"/>
              <a:t> </a:t>
            </a:r>
            <a:r>
              <a:rPr lang="en-US" altLang="zh-CN" dirty="0"/>
              <a:t>c(X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对于答案</a:t>
            </a:r>
            <a:r>
              <a:rPr lang="zh-CN" altLang="en-US" dirty="0"/>
              <a:t>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，有</a:t>
            </a:r>
            <a:r>
              <a:rPr lang="en-US" altLang="zh-CN" dirty="0"/>
              <a:t>ĉ(X) = c(X)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c(X</a:t>
            </a:r>
            <a:r>
              <a:rPr lang="en-US" altLang="zh-CN" dirty="0"/>
              <a:t>)&lt;c(Y)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有</a:t>
            </a:r>
            <a:r>
              <a:rPr lang="en-US" altLang="zh-CN" dirty="0"/>
              <a:t>ĉ(X)&lt; ĉ(Y)</a:t>
            </a:r>
            <a:endParaRPr lang="en-US" altLang="zh-CN" dirty="0" smtClean="0"/>
          </a:p>
          <a:p>
            <a:r>
              <a:rPr lang="zh-CN" altLang="en-US" sz="2400" dirty="0" smtClean="0"/>
              <a:t>一般只能找到满足前三项要求的</a:t>
            </a:r>
            <a:r>
              <a:rPr lang="en-US" altLang="zh-CN" sz="2400" dirty="0" smtClean="0"/>
              <a:t>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92FD3-5E63-4127-9206-64A83728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003" y="2902377"/>
            <a:ext cx="1512168" cy="427423"/>
          </a:xfrm>
          <a:prstGeom prst="wedgeRoundRectCallout">
            <a:avLst>
              <a:gd name="adj1" fmla="val -65594"/>
              <a:gd name="adj2" fmla="val -494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难以实现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907484"/>
            <a:ext cx="2376264" cy="614708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改进算法：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5BD82988-5A44-4E4A-A731-CB2DBC35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196" y="199061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71" y="24359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2" name="矩形 41"/>
          <p:cNvSpPr/>
          <p:nvPr/>
        </p:nvSpPr>
        <p:spPr>
          <a:xfrm>
            <a:off x="2782384" y="3983934"/>
            <a:ext cx="802980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…..</a:t>
            </a:r>
          </a:p>
          <a:p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答案结点，输出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的路径，操作结束；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生成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所有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儿子结点：</a:t>
            </a:r>
            <a:endParaRPr lang="en-US" altLang="zh-CN" sz="240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642" y="241129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4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9775" y="29947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7464152" y="2204864"/>
            <a:ext cx="3565525" cy="1685925"/>
            <a:chOff x="1138932" y="2954587"/>
            <a:chExt cx="3565525" cy="1685925"/>
          </a:xfrm>
        </p:grpSpPr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508FCCBF-CFAC-47AA-9548-C4D50F10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932" y="2954587"/>
              <a:ext cx="3565525" cy="1685925"/>
              <a:chOff x="468" y="1536"/>
              <a:chExt cx="2246" cy="1062"/>
            </a:xfrm>
          </p:grpSpPr>
          <p:grpSp>
            <p:nvGrpSpPr>
              <p:cNvPr id="76" name="Group 18">
                <a:extLst>
                  <a:ext uri="{FF2B5EF4-FFF2-40B4-BE49-F238E27FC236}">
                    <a16:creationId xmlns:a16="http://schemas.microsoft.com/office/drawing/2014/main" id="{992B47F1-D41F-4CFE-999B-8A3122C25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1670"/>
                <a:ext cx="1212" cy="819"/>
                <a:chOff x="921" y="1472"/>
                <a:chExt cx="1212" cy="819"/>
              </a:xfrm>
            </p:grpSpPr>
            <p:sp>
              <p:nvSpPr>
                <p:cNvPr id="91" name="Oval 4">
                  <a:extLst>
                    <a:ext uri="{FF2B5EF4-FFF2-40B4-BE49-F238E27FC236}">
                      <a16:creationId xmlns:a16="http://schemas.microsoft.com/office/drawing/2014/main" id="{8D98616E-387E-4680-A981-726E5191F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472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2" name="Oval 5">
                  <a:extLst>
                    <a:ext uri="{FF2B5EF4-FFF2-40B4-BE49-F238E27FC236}">
                      <a16:creationId xmlns:a16="http://schemas.microsoft.com/office/drawing/2014/main" id="{8F5B9D9B-3A92-4B56-9EA5-DC2341B1F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748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3" name="Oval 6">
                  <a:extLst>
                    <a:ext uri="{FF2B5EF4-FFF2-40B4-BE49-F238E27FC236}">
                      <a16:creationId xmlns:a16="http://schemas.microsoft.com/office/drawing/2014/main" id="{03860ECF-D791-4FAA-9216-225AE71A1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0" y="173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4" name="Oval 7">
                  <a:extLst>
                    <a:ext uri="{FF2B5EF4-FFF2-40B4-BE49-F238E27FC236}">
                      <a16:creationId xmlns:a16="http://schemas.microsoft.com/office/drawing/2014/main" id="{D9B37485-F723-4334-985A-F5E6F0212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209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5" name="Oval 8">
                  <a:extLst>
                    <a:ext uri="{FF2B5EF4-FFF2-40B4-BE49-F238E27FC236}">
                      <a16:creationId xmlns:a16="http://schemas.microsoft.com/office/drawing/2014/main" id="{57749D34-4E9E-45FE-88A0-6AD40322D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2090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cxnSp>
              <p:nvCxnSpPr>
                <p:cNvPr id="96" name="AutoShape 12">
                  <a:extLst>
                    <a:ext uri="{FF2B5EF4-FFF2-40B4-BE49-F238E27FC236}">
                      <a16:creationId xmlns:a16="http://schemas.microsoft.com/office/drawing/2014/main" id="{01C3456E-16FC-4336-BABB-89E9BD871250}"/>
                    </a:ext>
                  </a:extLst>
                </p:cNvPr>
                <p:cNvCxnSpPr>
                  <a:cxnSpLocks noChangeShapeType="1"/>
                  <a:stCxn id="91" idx="3"/>
                  <a:endCxn id="92" idx="7"/>
                </p:cNvCxnSpPr>
                <p:nvPr/>
              </p:nvCxnSpPr>
              <p:spPr bwMode="auto">
                <a:xfrm flipH="1">
                  <a:off x="1150" y="1636"/>
                  <a:ext cx="294" cy="1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13">
                  <a:extLst>
                    <a:ext uri="{FF2B5EF4-FFF2-40B4-BE49-F238E27FC236}">
                      <a16:creationId xmlns:a16="http://schemas.microsoft.com/office/drawing/2014/main" id="{179F7C5C-6C0D-405B-BB9F-33D96A93D3B0}"/>
                    </a:ext>
                  </a:extLst>
                </p:cNvPr>
                <p:cNvCxnSpPr>
                  <a:cxnSpLocks noChangeShapeType="1"/>
                  <a:stCxn id="91" idx="5"/>
                  <a:endCxn id="93" idx="1"/>
                </p:cNvCxnSpPr>
                <p:nvPr/>
              </p:nvCxnSpPr>
              <p:spPr bwMode="auto">
                <a:xfrm>
                  <a:off x="1567" y="1636"/>
                  <a:ext cx="288" cy="13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AutoShape 14">
                  <a:extLst>
                    <a:ext uri="{FF2B5EF4-FFF2-40B4-BE49-F238E27FC236}">
                      <a16:creationId xmlns:a16="http://schemas.microsoft.com/office/drawing/2014/main" id="{F763A33B-45DD-4E69-AF06-9597A08E72C5}"/>
                    </a:ext>
                  </a:extLst>
                </p:cNvPr>
                <p:cNvCxnSpPr>
                  <a:cxnSpLocks noChangeShapeType="1"/>
                  <a:stCxn id="92" idx="3"/>
                  <a:endCxn id="75" idx="7"/>
                </p:cNvCxnSpPr>
                <p:nvPr/>
              </p:nvCxnSpPr>
              <p:spPr bwMode="auto">
                <a:xfrm flipH="1">
                  <a:off x="921" y="1912"/>
                  <a:ext cx="106" cy="21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AutoShape 15">
                  <a:extLst>
                    <a:ext uri="{FF2B5EF4-FFF2-40B4-BE49-F238E27FC236}">
                      <a16:creationId xmlns:a16="http://schemas.microsoft.com/office/drawing/2014/main" id="{69A635C2-E12B-4DC5-AEED-32B13D12E49C}"/>
                    </a:ext>
                  </a:extLst>
                </p:cNvPr>
                <p:cNvCxnSpPr>
                  <a:cxnSpLocks noChangeShapeType="1"/>
                  <a:stCxn id="94" idx="1"/>
                  <a:endCxn id="92" idx="5"/>
                </p:cNvCxnSpPr>
                <p:nvPr/>
              </p:nvCxnSpPr>
              <p:spPr bwMode="auto">
                <a:xfrm flipH="1" flipV="1">
                  <a:off x="1150" y="1912"/>
                  <a:ext cx="129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AutoShape 16">
                  <a:extLst>
                    <a:ext uri="{FF2B5EF4-FFF2-40B4-BE49-F238E27FC236}">
                      <a16:creationId xmlns:a16="http://schemas.microsoft.com/office/drawing/2014/main" id="{63C45D61-15A5-4340-98F9-E33CF34865F3}"/>
                    </a:ext>
                  </a:extLst>
                </p:cNvPr>
                <p:cNvCxnSpPr>
                  <a:cxnSpLocks noChangeShapeType="1"/>
                  <a:stCxn id="93" idx="3"/>
                  <a:endCxn id="95" idx="7"/>
                </p:cNvCxnSpPr>
                <p:nvPr/>
              </p:nvCxnSpPr>
              <p:spPr bwMode="auto">
                <a:xfrm flipH="1">
                  <a:off x="1735" y="1903"/>
                  <a:ext cx="120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AutoShape 17">
                  <a:extLst>
                    <a:ext uri="{FF2B5EF4-FFF2-40B4-BE49-F238E27FC236}">
                      <a16:creationId xmlns:a16="http://schemas.microsoft.com/office/drawing/2014/main" id="{75240603-5A88-432A-B042-DE89563064B7}"/>
                    </a:ext>
                  </a:extLst>
                </p:cNvPr>
                <p:cNvCxnSpPr>
                  <a:cxnSpLocks noChangeShapeType="1"/>
                  <a:stCxn id="93" idx="5"/>
                  <a:endCxn id="74" idx="1"/>
                </p:cNvCxnSpPr>
                <p:nvPr/>
              </p:nvCxnSpPr>
              <p:spPr bwMode="auto">
                <a:xfrm>
                  <a:off x="1978" y="1903"/>
                  <a:ext cx="155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7" name="Text Box 19">
                <a:extLst>
                  <a:ext uri="{FF2B5EF4-FFF2-40B4-BE49-F238E27FC236}">
                    <a16:creationId xmlns:a16="http://schemas.microsoft.com/office/drawing/2014/main" id="{947B432C-7DC2-415C-9D9B-0A1B43DA0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4" y="1536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78" name="Rectangle 20">
                <a:extLst>
                  <a:ext uri="{FF2B5EF4-FFF2-40B4-BE49-F238E27FC236}">
                    <a16:creationId xmlns:a16="http://schemas.microsoft.com/office/drawing/2014/main" id="{75EB711A-777D-4E68-A666-39FFAC19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165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0</a:t>
                </a:r>
              </a:p>
            </p:txBody>
          </p:sp>
          <p:sp>
            <p:nvSpPr>
              <p:cNvPr id="79" name="Text Box 21">
                <a:extLst>
                  <a:ext uri="{FF2B5EF4-FFF2-40B4-BE49-F238E27FC236}">
                    <a16:creationId xmlns:a16="http://schemas.microsoft.com/office/drawing/2014/main" id="{FCE2F0BE-BE1A-432B-BE77-7639AA760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80" name="Rectangle 22">
                <a:extLst>
                  <a:ext uri="{FF2B5EF4-FFF2-40B4-BE49-F238E27FC236}">
                    <a16:creationId xmlns:a16="http://schemas.microsoft.com/office/drawing/2014/main" id="{30F5060B-2BF9-4710-AEE0-54017414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</a:t>
                </a:r>
              </a:p>
            </p:txBody>
          </p:sp>
          <p:sp>
            <p:nvSpPr>
              <p:cNvPr id="81" name="Text Box 23">
                <a:extLst>
                  <a:ext uri="{FF2B5EF4-FFF2-40B4-BE49-F238E27FC236}">
                    <a16:creationId xmlns:a16="http://schemas.microsoft.com/office/drawing/2014/main" id="{8AE81E4A-A832-41A2-B231-7357A92F5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" y="2187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82" name="Rectangle 24">
                <a:extLst>
                  <a:ext uri="{FF2B5EF4-FFF2-40B4-BE49-F238E27FC236}">
                    <a16:creationId xmlns:a16="http://schemas.microsoft.com/office/drawing/2014/main" id="{A6539E26-0EF2-487C-A41E-A61FCB85A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305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83" name="Text Box 25">
                <a:extLst>
                  <a:ext uri="{FF2B5EF4-FFF2-40B4-BE49-F238E27FC236}">
                    <a16:creationId xmlns:a16="http://schemas.microsoft.com/office/drawing/2014/main" id="{554667DB-674D-4295-9B49-01ADCA085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202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84" name="Rectangle 26">
                <a:extLst>
                  <a:ext uri="{FF2B5EF4-FFF2-40B4-BE49-F238E27FC236}">
                    <a16:creationId xmlns:a16="http://schemas.microsoft.com/office/drawing/2014/main" id="{D95E6B7B-C961-4055-A7F2-E646AF2F6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230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85" name="Text Box 27">
                <a:extLst>
                  <a:ext uri="{FF2B5EF4-FFF2-40B4-BE49-F238E27FC236}">
                    <a16:creationId xmlns:a16="http://schemas.microsoft.com/office/drawing/2014/main" id="{1ED7CA7E-943D-46F6-87DF-6692D27DF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/>
                  <a:t>10</a:t>
                </a:r>
              </a:p>
            </p:txBody>
          </p:sp>
          <p:sp>
            <p:nvSpPr>
              <p:cNvPr id="86" name="Rectangle 28">
                <a:extLst>
                  <a:ext uri="{FF2B5EF4-FFF2-40B4-BE49-F238E27FC236}">
                    <a16:creationId xmlns:a16="http://schemas.microsoft.com/office/drawing/2014/main" id="{42861BA2-6094-4863-989C-9CDB01C5A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4</a:t>
                </a:r>
              </a:p>
            </p:txBody>
          </p:sp>
          <p:sp>
            <p:nvSpPr>
              <p:cNvPr id="87" name="Text Box 29">
                <a:extLst>
                  <a:ext uri="{FF2B5EF4-FFF2-40B4-BE49-F238E27FC236}">
                    <a16:creationId xmlns:a16="http://schemas.microsoft.com/office/drawing/2014/main" id="{FCD0FD34-3DD5-4BE7-934C-020122B73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2208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88" name="Rectangle 30">
                <a:extLst>
                  <a:ext uri="{FF2B5EF4-FFF2-40B4-BE49-F238E27FC236}">
                    <a16:creationId xmlns:a16="http://schemas.microsoft.com/office/drawing/2014/main" id="{B1788049-46D2-4CE9-ABE3-8862BB93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31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89" name="Text Box 31">
                <a:extLst>
                  <a:ext uri="{FF2B5EF4-FFF2-40B4-BE49-F238E27FC236}">
                    <a16:creationId xmlns:a16="http://schemas.microsoft.com/office/drawing/2014/main" id="{C6424F2F-4D2F-41C2-9231-E18E796EE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2184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90" name="Rectangle 32">
                <a:extLst>
                  <a:ext uri="{FF2B5EF4-FFF2-40B4-BE49-F238E27FC236}">
                    <a16:creationId xmlns:a16="http://schemas.microsoft.com/office/drawing/2014/main" id="{8A179371-6CFF-4999-BAC7-47C91625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230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</p:grp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052" y="4154009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670" y="4157308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02" name="Oval 7">
            <a:extLst>
              <a:ext uri="{FF2B5EF4-FFF2-40B4-BE49-F238E27FC236}">
                <a16:creationId xmlns:a16="http://schemas.microsoft.com/office/drawing/2014/main" id="{D9B37485-F723-4334-985A-F5E6F021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272" y="3405754"/>
            <a:ext cx="278200" cy="315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03" name="矩形 102"/>
          <p:cNvSpPr/>
          <p:nvPr/>
        </p:nvSpPr>
        <p:spPr>
          <a:xfrm>
            <a:off x="1212177" y="5717062"/>
            <a:ext cx="7821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思考：如何证明改进后找到的答案结点一定是最小成本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3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8" grpId="0"/>
      <p:bldP spid="38" grpId="1"/>
      <p:bldP spid="39" grpId="0"/>
      <p:bldP spid="39" grpId="1"/>
      <p:bldP spid="42" grpId="0" animBg="1"/>
      <p:bldP spid="43" grpId="0"/>
      <p:bldP spid="43" grpId="1"/>
      <p:bldP spid="44" grpId="0"/>
      <p:bldP spid="44" grpId="1"/>
      <p:bldP spid="102" grpId="0" animBg="1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一般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方法适用的问题特点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分支限界法的基本思想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抽象化描述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分枝限界法的不同检索方式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理解</a:t>
            </a:r>
            <a:r>
              <a:rPr lang="en-US" altLang="zh-CN" dirty="0"/>
              <a:t>FIFO-</a:t>
            </a:r>
            <a:r>
              <a:rPr lang="zh-CN" altLang="en-US" dirty="0"/>
              <a:t>分支限界法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838" y="285304"/>
            <a:ext cx="10749962" cy="8953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算法</a:t>
            </a:r>
            <a:r>
              <a:rPr lang="en-US" altLang="zh-CN" dirty="0" smtClean="0"/>
              <a:t>8.2 </a:t>
            </a:r>
            <a:r>
              <a:rPr lang="zh-CN" altLang="en-US" dirty="0" smtClean="0"/>
              <a:t>求最小成本的</a:t>
            </a:r>
            <a:r>
              <a:rPr lang="en-US" altLang="zh-CN" dirty="0" smtClean="0"/>
              <a:t>LC-</a:t>
            </a:r>
            <a:r>
              <a:rPr lang="zh-CN" altLang="en-US" dirty="0"/>
              <a:t>分支</a:t>
            </a:r>
            <a:r>
              <a:rPr lang="zh-CN" altLang="en-US" dirty="0" smtClean="0"/>
              <a:t>限界算法</a:t>
            </a:r>
            <a:endParaRPr lang="zh-CN" altLang="en-US" dirty="0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5400" y="1223391"/>
            <a:ext cx="10658400" cy="50259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procedure LC(T</a:t>
            </a:r>
            <a:r>
              <a:rPr lang="en-US" altLang="zh-CN" sz="2200" dirty="0"/>
              <a:t>, ĉ</a:t>
            </a:r>
            <a:r>
              <a:rPr lang="en-US" altLang="zh-CN" sz="2200" dirty="0" smtClean="0"/>
              <a:t>)</a:t>
            </a:r>
            <a:r>
              <a:rPr lang="en-US" altLang="zh-CN" sz="2000" dirty="0"/>
              <a:t> //</a:t>
            </a:r>
            <a:r>
              <a:rPr lang="zh-CN" altLang="en-US" sz="2000" dirty="0"/>
              <a:t>为找出最小成本答案</a:t>
            </a:r>
            <a:r>
              <a:rPr lang="zh-CN" altLang="en-US" sz="2000" dirty="0" smtClean="0"/>
              <a:t>结点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E←</a:t>
            </a:r>
            <a:r>
              <a:rPr lang="en-US" altLang="zh-CN" sz="2200" dirty="0" smtClean="0"/>
              <a:t>T, </a:t>
            </a:r>
            <a:r>
              <a:rPr lang="zh-CN" altLang="en-US" sz="2200" dirty="0" smtClean="0"/>
              <a:t>将</a:t>
            </a:r>
            <a:r>
              <a:rPr lang="zh-CN" altLang="en-US" sz="2200" dirty="0"/>
              <a:t>活结点表初始化为空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loop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if E</a:t>
            </a:r>
            <a:r>
              <a:rPr lang="zh-CN" altLang="en-US" sz="2200" dirty="0"/>
              <a:t>是</a:t>
            </a:r>
            <a:r>
              <a:rPr lang="zh-CN" altLang="en-US" sz="2200" dirty="0">
                <a:solidFill>
                  <a:srgbClr val="FF0000"/>
                </a:solidFill>
              </a:rPr>
              <a:t>答案</a:t>
            </a:r>
            <a:r>
              <a:rPr lang="zh-CN" altLang="en-US" sz="2200" dirty="0"/>
              <a:t>结点 </a:t>
            </a:r>
            <a:r>
              <a:rPr lang="en-US" altLang="zh-CN" sz="2200" dirty="0"/>
              <a:t>then </a:t>
            </a:r>
            <a:r>
              <a:rPr lang="zh-CN" altLang="en-US" sz="2200" dirty="0"/>
              <a:t>输出从</a:t>
            </a:r>
            <a:r>
              <a:rPr lang="en-US" altLang="zh-CN" sz="2200" dirty="0"/>
              <a:t>E</a:t>
            </a:r>
            <a:r>
              <a:rPr lang="zh-CN" altLang="en-US" sz="2200" dirty="0"/>
              <a:t>到</a:t>
            </a:r>
            <a:r>
              <a:rPr lang="en-US" altLang="zh-CN" sz="2200" dirty="0"/>
              <a:t>T</a:t>
            </a:r>
            <a:r>
              <a:rPr lang="zh-CN" altLang="en-US" sz="2200" dirty="0"/>
              <a:t>的那条路径</a:t>
            </a:r>
            <a:r>
              <a:rPr lang="en-US" altLang="zh-CN" sz="2200" dirty="0"/>
              <a:t>; </a:t>
            </a:r>
            <a:r>
              <a:rPr lang="en-US" altLang="zh-CN" sz="2200" dirty="0" smtClean="0"/>
              <a:t>return; endif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for E</a:t>
            </a:r>
            <a:r>
              <a:rPr lang="zh-CN" altLang="en-US" sz="2200" dirty="0"/>
              <a:t>的每个儿子</a:t>
            </a:r>
            <a:r>
              <a:rPr lang="en-US" altLang="zh-CN" sz="2200" dirty="0"/>
              <a:t>X do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if </a:t>
            </a:r>
            <a:r>
              <a:rPr lang="en-US" altLang="zh-CN" sz="2200" dirty="0"/>
              <a:t>B(X) </a:t>
            </a:r>
            <a:r>
              <a:rPr lang="en-US" altLang="zh-CN" sz="2200" dirty="0" smtClean="0"/>
              <a:t>then </a:t>
            </a:r>
            <a:r>
              <a:rPr lang="en-US" altLang="zh-CN" sz="2200" dirty="0"/>
              <a:t>call ADD(X</a:t>
            </a:r>
            <a:r>
              <a:rPr lang="en-US" altLang="zh-CN" sz="2200" dirty="0" smtClean="0"/>
              <a:t>); PARENT(X</a:t>
            </a:r>
            <a:r>
              <a:rPr lang="en-US" altLang="zh-CN" sz="2200" dirty="0"/>
              <a:t>)←E; </a:t>
            </a:r>
            <a:r>
              <a:rPr lang="en-US" altLang="zh-CN" sz="2200" dirty="0" smtClean="0"/>
              <a:t>endif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repeat</a:t>
            </a:r>
            <a:endParaRPr lang="en-US" altLang="zh-CN" sz="22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if </a:t>
            </a:r>
            <a:r>
              <a:rPr lang="zh-CN" altLang="en-US" sz="2200" dirty="0"/>
              <a:t>不再有活结点 </a:t>
            </a:r>
            <a:r>
              <a:rPr lang="en-US" altLang="zh-CN" sz="2200" dirty="0"/>
              <a:t>then print(“no answer node”); stop; endif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call </a:t>
            </a:r>
            <a:r>
              <a:rPr lang="en-US" altLang="zh-CN" sz="2200" dirty="0"/>
              <a:t>LEAST(E)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repeat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end </a:t>
            </a:r>
            <a:r>
              <a:rPr lang="en-US" altLang="zh-CN" sz="2200" dirty="0" smtClean="0"/>
              <a:t>LC</a:t>
            </a:r>
            <a:endParaRPr lang="en-US" altLang="zh-CN" sz="2200" dirty="0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2FE92FD3-5E63-4127-9206-64A83728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11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4149080"/>
            <a:ext cx="1728192" cy="427423"/>
          </a:xfrm>
          <a:prstGeom prst="wedgeRoundRectCallout">
            <a:avLst>
              <a:gd name="adj1" fmla="val -50768"/>
              <a:gd name="adj2" fmla="val -7488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选择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最小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135560" y="4683496"/>
            <a:ext cx="8568952" cy="144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活结点表中的每一个结点</a:t>
            </a:r>
            <a:r>
              <a:rPr lang="en-US" altLang="zh-CN" sz="2400" dirty="0"/>
              <a:t>L</a:t>
            </a:r>
            <a:r>
              <a:rPr lang="zh-CN" altLang="en-US" sz="2400" dirty="0"/>
              <a:t>，一定有</a:t>
            </a:r>
            <a:r>
              <a:rPr lang="en-US" altLang="zh-CN" sz="2400" dirty="0">
                <a:solidFill>
                  <a:srgbClr val="FF0000"/>
                </a:solidFill>
              </a:rPr>
              <a:t>ĉ(E)</a:t>
            </a:r>
            <a:r>
              <a:rPr lang="en-US" altLang="en-US" sz="2400" dirty="0">
                <a:solidFill>
                  <a:srgbClr val="FF0000"/>
                </a:solidFill>
              </a:rPr>
              <a:t>≤</a:t>
            </a:r>
            <a:r>
              <a:rPr lang="en-US" altLang="zh-CN" sz="2400" dirty="0">
                <a:solidFill>
                  <a:srgbClr val="FF0000"/>
                </a:solidFill>
              </a:rPr>
              <a:t>ĉ(L)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ĉ</a:t>
            </a:r>
            <a:r>
              <a:rPr lang="zh-CN" altLang="en-US" sz="2400" dirty="0" smtClean="0"/>
              <a:t>定义知，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是答案结点时</a:t>
            </a:r>
            <a:r>
              <a:rPr lang="en-US" altLang="zh-CN" sz="2400" dirty="0"/>
              <a:t>c(E</a:t>
            </a:r>
            <a:r>
              <a:rPr lang="en-US" altLang="zh-CN" sz="2400" dirty="0" smtClean="0"/>
              <a:t>)=ĉ(E)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c(E)=</a:t>
            </a:r>
            <a:r>
              <a:rPr lang="en-US" altLang="zh-CN" sz="2400" dirty="0"/>
              <a:t>ĉ(E)</a:t>
            </a:r>
            <a:r>
              <a:rPr lang="en-US" altLang="en-US" sz="2400" dirty="0" smtClean="0"/>
              <a:t>≤</a:t>
            </a:r>
            <a:r>
              <a:rPr lang="en-US" altLang="zh-CN" sz="2400" dirty="0"/>
              <a:t>ĉ(L) </a:t>
            </a:r>
            <a:r>
              <a:rPr lang="en-US" altLang="en-US" sz="2400" dirty="0" smtClean="0"/>
              <a:t>≤</a:t>
            </a:r>
            <a:r>
              <a:rPr lang="en-US" altLang="zh-CN" sz="2400" dirty="0"/>
              <a:t>c(L)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因此，算法</a:t>
            </a:r>
            <a:r>
              <a:rPr lang="en-US" altLang="zh-CN" sz="2400" dirty="0" smtClean="0"/>
              <a:t>LC</a:t>
            </a:r>
            <a:r>
              <a:rPr lang="zh-CN" altLang="en-US" sz="2400" dirty="0" smtClean="0"/>
              <a:t>选中</a:t>
            </a:r>
            <a:r>
              <a:rPr lang="zh-CN" altLang="en-US" sz="2400" dirty="0"/>
              <a:t>成本</a:t>
            </a:r>
            <a:r>
              <a:rPr lang="zh-CN" altLang="en-US" sz="2400" dirty="0">
                <a:solidFill>
                  <a:srgbClr val="FF0000"/>
                </a:solidFill>
              </a:rPr>
              <a:t>最小</a:t>
            </a:r>
            <a:r>
              <a:rPr lang="zh-CN" altLang="en-US" sz="2400" dirty="0" smtClean="0"/>
              <a:t>的答案结点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6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79776"/>
            <a:ext cx="8229600" cy="12648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dirty="0" smtClean="0"/>
              <a:t>加速寻找最小成本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772816"/>
            <a:ext cx="10585176" cy="420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分支限界法找最小成本的答案结点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基本思想：生成当前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儿子结点之后，再从活结点表中选择一个新的结点成为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智能</a:t>
            </a:r>
            <a:r>
              <a:rPr lang="zh-CN" altLang="en-US" dirty="0"/>
              <a:t>优化：设置一个</a:t>
            </a:r>
            <a:r>
              <a:rPr lang="zh-CN" altLang="en-US" dirty="0" smtClean="0"/>
              <a:t>成本估计函数</a:t>
            </a:r>
            <a:r>
              <a:rPr lang="en-US" altLang="zh-CN" dirty="0">
                <a:solidFill>
                  <a:srgbClr val="FF0000"/>
                </a:solidFill>
              </a:rPr>
              <a:t>ĉ(X)</a:t>
            </a:r>
            <a:r>
              <a:rPr lang="zh-CN" altLang="en-US" dirty="0" smtClean="0"/>
              <a:t>，给</a:t>
            </a:r>
            <a:r>
              <a:rPr lang="zh-CN" altLang="en-US" dirty="0"/>
              <a:t>出经由结点</a:t>
            </a:r>
            <a:r>
              <a:rPr lang="en-US" altLang="zh-CN" dirty="0"/>
              <a:t>X</a:t>
            </a:r>
            <a:r>
              <a:rPr lang="zh-CN" altLang="en-US" dirty="0"/>
              <a:t>到达答案结点的成本下界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ĉ(X)</a:t>
            </a:r>
            <a:r>
              <a:rPr lang="en-US" altLang="en-US" dirty="0" smtClean="0"/>
              <a:t>≤</a:t>
            </a:r>
            <a:r>
              <a:rPr lang="en-US" altLang="zh-CN" dirty="0" smtClean="0"/>
              <a:t>c(X)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进一步加速</a:t>
            </a:r>
            <a:r>
              <a:rPr lang="zh-CN" altLang="en-US" dirty="0" smtClean="0"/>
              <a:t>：设置</a:t>
            </a:r>
            <a:r>
              <a:rPr lang="zh-CN" altLang="en-US" dirty="0"/>
              <a:t>一个最小成本上界</a:t>
            </a:r>
            <a:r>
              <a:rPr lang="en-US" altLang="zh-CN" dirty="0">
                <a:solidFill>
                  <a:srgbClr val="FF3300"/>
                </a:solidFill>
              </a:rPr>
              <a:t>U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/>
              <a:t>U</a:t>
            </a:r>
            <a:r>
              <a:rPr lang="zh-CN" altLang="en-US" dirty="0"/>
              <a:t>也可能恰好</a:t>
            </a:r>
            <a:r>
              <a:rPr lang="zh-CN" altLang="en-US" dirty="0" smtClean="0"/>
              <a:t>就是一个成本</a:t>
            </a:r>
            <a:r>
              <a:rPr lang="zh-CN" altLang="en-US" dirty="0"/>
              <a:t>值。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83432" y="4869160"/>
            <a:ext cx="9935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注意：在寻找最小成本时，满足约束条件的解结点并不一定是答案结点，同时还要使目标函数取极小值。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2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71650"/>
            <a:ext cx="10657184" cy="4033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1) </a:t>
            </a:r>
            <a:r>
              <a:rPr lang="zh-CN" altLang="en-US" dirty="0"/>
              <a:t>改变极大化问题的目标函数</a:t>
            </a:r>
            <a:r>
              <a:rPr lang="zh-CN" altLang="en-US" dirty="0" smtClean="0"/>
              <a:t>，将问题</a:t>
            </a:r>
            <a:r>
              <a:rPr lang="zh-CN" altLang="en-US" dirty="0"/>
              <a:t>转化为</a:t>
            </a:r>
            <a:r>
              <a:rPr lang="zh-CN" altLang="en-US" dirty="0">
                <a:solidFill>
                  <a:srgbClr val="FF0000"/>
                </a:solidFill>
              </a:rPr>
              <a:t>极小化</a:t>
            </a:r>
            <a:r>
              <a:rPr lang="zh-CN" altLang="en-US" dirty="0"/>
              <a:t>问题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2) </a:t>
            </a:r>
            <a:r>
              <a:rPr lang="zh-CN" altLang="en-US" dirty="0"/>
              <a:t>把目标函数作为成本函数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3) </a:t>
            </a:r>
            <a:r>
              <a:rPr lang="zh-CN" altLang="en-US" dirty="0"/>
              <a:t>约束条件作为限界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4) </a:t>
            </a:r>
            <a:r>
              <a:rPr lang="zh-CN" altLang="en-US" dirty="0"/>
              <a:t>问题转化为寻找状态空间树</a:t>
            </a:r>
            <a:r>
              <a:rPr lang="zh-CN" altLang="en-US" dirty="0" smtClean="0"/>
              <a:t>中最小成本的</a:t>
            </a:r>
            <a:r>
              <a:rPr lang="zh-CN" altLang="en-US" dirty="0"/>
              <a:t>答案结点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5) </a:t>
            </a:r>
            <a:r>
              <a:rPr lang="zh-CN" altLang="en-US" dirty="0"/>
              <a:t>设计成本估计函数</a:t>
            </a:r>
            <a:r>
              <a:rPr lang="en-US" altLang="zh-CN" dirty="0">
                <a:solidFill>
                  <a:srgbClr val="FF0000"/>
                </a:solidFill>
              </a:rPr>
              <a:t>ĉ(X)</a:t>
            </a:r>
            <a:r>
              <a:rPr lang="zh-CN" altLang="en-US" dirty="0"/>
              <a:t>，</a:t>
            </a:r>
            <a:r>
              <a:rPr lang="en-US" altLang="zh-CN" dirty="0"/>
              <a:t>ĉ(X)</a:t>
            </a:r>
            <a:r>
              <a:rPr lang="en-US" altLang="en-US" dirty="0"/>
              <a:t>≤</a:t>
            </a:r>
            <a:r>
              <a:rPr lang="en-US" altLang="zh-CN" dirty="0"/>
              <a:t>c(X</a:t>
            </a:r>
            <a:r>
              <a:rPr lang="en-US" altLang="zh-CN" dirty="0" smtClean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6) </a:t>
            </a:r>
            <a:r>
              <a:rPr lang="zh-CN" altLang="en-US" dirty="0"/>
              <a:t>还</a:t>
            </a:r>
            <a:r>
              <a:rPr lang="zh-CN" altLang="en-US" dirty="0" smtClean="0"/>
              <a:t>可以</a:t>
            </a:r>
            <a:r>
              <a:rPr lang="zh-CN" altLang="en-US" dirty="0"/>
              <a:t>设计最小成本的上界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c(X)</a:t>
            </a:r>
            <a:r>
              <a:rPr lang="en-US" altLang="en-US" dirty="0" smtClean="0"/>
              <a:t>≤</a:t>
            </a:r>
            <a:r>
              <a:rPr lang="en-US" altLang="zh-CN" dirty="0" smtClean="0"/>
              <a:t>U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7) </a:t>
            </a:r>
            <a:r>
              <a:rPr lang="zh-CN" altLang="en-US" dirty="0"/>
              <a:t>基于</a:t>
            </a:r>
            <a:r>
              <a:rPr lang="en-US" altLang="zh-CN" dirty="0"/>
              <a:t>ĉ(X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进行分枝限界搜索</a:t>
            </a:r>
            <a:endParaRPr lang="zh-CN" altLang="en-US" dirty="0"/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title"/>
          </p:nvPr>
        </p:nvSpPr>
        <p:spPr>
          <a:xfrm>
            <a:off x="767408" y="236538"/>
            <a:ext cx="10009112" cy="139858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ĉ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求最小成本的分枝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限界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最小成本上界</a:t>
            </a:r>
            <a:r>
              <a:rPr lang="en-US" altLang="zh-CN" dirty="0"/>
              <a:t>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147" y="1273201"/>
            <a:ext cx="10226352" cy="50831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U</a:t>
            </a:r>
            <a:r>
              <a:rPr lang="zh-CN" altLang="en-US" sz="2400" dirty="0" smtClean="0"/>
              <a:t>的取值</a:t>
            </a:r>
            <a:r>
              <a:rPr lang="zh-CN" altLang="en-US" sz="2400" dirty="0"/>
              <a:t>：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初始值≥最小成本答案结点的</a:t>
            </a:r>
            <a:r>
              <a:rPr lang="zh-CN" altLang="en-US" dirty="0" smtClean="0"/>
              <a:t>成本，通过启发性</a:t>
            </a:r>
            <a:r>
              <a:rPr lang="zh-CN" altLang="en-US" dirty="0"/>
              <a:t>方法得到，或</a:t>
            </a:r>
            <a:r>
              <a:rPr lang="zh-CN" altLang="en-US" dirty="0" smtClean="0"/>
              <a:t>∞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/>
              <a:t>随着结点的访问不断</a:t>
            </a:r>
            <a:r>
              <a:rPr lang="zh-CN" altLang="en-US" sz="2400" dirty="0" smtClean="0">
                <a:solidFill>
                  <a:srgbClr val="FF0000"/>
                </a:solidFill>
              </a:rPr>
              <a:t>改小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 smtClean="0"/>
              <a:t>U</a:t>
            </a:r>
            <a:r>
              <a:rPr lang="zh-CN" altLang="en-US" sz="2400" dirty="0"/>
              <a:t>的使用</a:t>
            </a:r>
            <a:r>
              <a:rPr lang="en-US" altLang="zh-CN" sz="2400" dirty="0"/>
              <a:t>: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/>
              <a:t>若</a:t>
            </a:r>
            <a:r>
              <a:rPr lang="en-US" altLang="zh-CN" dirty="0"/>
              <a:t>U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成本值</a:t>
            </a:r>
            <a:r>
              <a:rPr lang="en-US" altLang="zh-CN" dirty="0"/>
              <a:t>, </a:t>
            </a:r>
            <a:r>
              <a:rPr lang="en-US" altLang="zh-CN" dirty="0" smtClean="0"/>
              <a:t>ĉ(X</a:t>
            </a:r>
            <a:r>
              <a:rPr lang="en-US" altLang="zh-CN" dirty="0"/>
              <a:t>)&gt;=U</a:t>
            </a:r>
            <a:r>
              <a:rPr lang="zh-CN" altLang="en-US" dirty="0"/>
              <a:t>的所有活结点</a:t>
            </a:r>
            <a:r>
              <a:rPr lang="en-US" altLang="zh-CN" dirty="0"/>
              <a:t>X</a:t>
            </a:r>
            <a:r>
              <a:rPr lang="zh-CN" altLang="en-US" dirty="0"/>
              <a:t>可以被</a:t>
            </a:r>
            <a:r>
              <a:rPr lang="zh-CN" altLang="en-US" dirty="0" smtClean="0"/>
              <a:t>杀死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U</a:t>
            </a:r>
            <a:r>
              <a:rPr lang="zh-CN" altLang="en-US" dirty="0" smtClean="0"/>
              <a:t>是</a:t>
            </a:r>
            <a:r>
              <a:rPr lang="zh-CN" altLang="en-US" dirty="0"/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上界值</a:t>
            </a:r>
            <a:r>
              <a:rPr lang="en-US" altLang="zh-CN" dirty="0" smtClean="0"/>
              <a:t>, ĉ(X</a:t>
            </a:r>
            <a:r>
              <a:rPr lang="en-US" altLang="zh-CN" dirty="0"/>
              <a:t>)&gt;U</a:t>
            </a:r>
            <a:r>
              <a:rPr lang="zh-CN" altLang="en-US" dirty="0"/>
              <a:t>的所有活结点</a:t>
            </a:r>
            <a:r>
              <a:rPr lang="en-US" altLang="zh-CN" dirty="0"/>
              <a:t>X</a:t>
            </a:r>
            <a:r>
              <a:rPr lang="zh-CN" altLang="en-US" dirty="0"/>
              <a:t>可以被杀死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：还没有</a:t>
            </a:r>
            <a:r>
              <a:rPr lang="zh-CN" altLang="en-US" dirty="0" smtClean="0"/>
              <a:t>找到任何一个解结点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：找到一个解结点，</a:t>
            </a:r>
            <a:r>
              <a:rPr lang="zh-CN" altLang="en-US" dirty="0"/>
              <a:t>但是它的成本值</a:t>
            </a:r>
            <a:r>
              <a:rPr lang="zh-CN" altLang="en-US" dirty="0" smtClean="0"/>
              <a:t>大于上界值</a:t>
            </a:r>
            <a:r>
              <a:rPr lang="zh-CN" altLang="en-US" dirty="0"/>
              <a:t>，</a:t>
            </a:r>
            <a:r>
              <a:rPr lang="zh-CN" altLang="en-US" dirty="0" smtClean="0"/>
              <a:t>说明它的</a:t>
            </a:r>
            <a:r>
              <a:rPr lang="zh-CN" altLang="en-US" dirty="0"/>
              <a:t>子孙中还有成本更小</a:t>
            </a:r>
            <a:r>
              <a:rPr lang="zh-CN" altLang="en-US" dirty="0" smtClean="0"/>
              <a:t>的解结点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/>
              <a:t>U</a:t>
            </a:r>
            <a:r>
              <a:rPr lang="zh-CN" altLang="en-US" dirty="0" smtClean="0"/>
              <a:t>取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的上界</a:t>
            </a:r>
            <a:r>
              <a:rPr lang="zh-CN" altLang="en-US" dirty="0"/>
              <a:t>值。</a:t>
            </a:r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5229200"/>
            <a:ext cx="3600400" cy="936104"/>
          </a:xfrm>
          <a:prstGeom prst="wedgeRoundRectCallout">
            <a:avLst>
              <a:gd name="adj1" fmla="val 35807"/>
              <a:gd name="adj2" fmla="val -8044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当前解结点非叶结点，常见于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k-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元组解空间树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574" y="188640"/>
            <a:ext cx="10010328" cy="1325563"/>
          </a:xfrm>
        </p:spPr>
        <p:txBody>
          <a:bodyPr/>
          <a:lstStyle/>
          <a:p>
            <a:r>
              <a:rPr lang="zh-CN" altLang="en-US" dirty="0" smtClean="0"/>
              <a:t>合并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的使用情景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514203"/>
            <a:ext cx="10658400" cy="47275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/>
              <a:t>U</a:t>
            </a:r>
            <a:r>
              <a:rPr lang="zh-CN" altLang="en-US" sz="2400" dirty="0" smtClean="0"/>
              <a:t>是当前遍历过的部分解空间树的上界估计值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u(X)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的上界估计函数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定义一个足够小的正常数</a:t>
            </a:r>
            <a:r>
              <a:rPr lang="el-GR" altLang="zh-CN" sz="2400" dirty="0" smtClean="0"/>
              <a:t>ε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l-GR" dirty="0" smtClean="0"/>
              <a:t>满足</a:t>
            </a:r>
            <a:r>
              <a:rPr lang="zh-CN" altLang="el-GR" dirty="0"/>
              <a:t>对</a:t>
            </a:r>
            <a:r>
              <a:rPr lang="zh-CN" altLang="el-GR" dirty="0" smtClean="0"/>
              <a:t>任意结点</a:t>
            </a:r>
            <a:r>
              <a:rPr lang="el-GR" altLang="zh-CN" dirty="0"/>
              <a:t>X</a:t>
            </a:r>
            <a:r>
              <a:rPr lang="en-US" altLang="zh-CN" dirty="0"/>
              <a:t>,</a:t>
            </a:r>
            <a:r>
              <a:rPr lang="el-GR" altLang="zh-CN" dirty="0"/>
              <a:t>Y</a:t>
            </a:r>
            <a:r>
              <a:rPr lang="zh-CN" altLang="el-GR" dirty="0"/>
              <a:t>，如果</a:t>
            </a:r>
            <a:r>
              <a:rPr lang="en-US" altLang="zh-CN" dirty="0"/>
              <a:t>u(X</a:t>
            </a:r>
            <a:r>
              <a:rPr lang="en-US" altLang="zh-CN" dirty="0" smtClean="0"/>
              <a:t>)&lt;u(Y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u(X</a:t>
            </a:r>
            <a:r>
              <a:rPr lang="en-US" altLang="zh-CN" dirty="0" smtClean="0"/>
              <a:t>)&lt;u(X</a:t>
            </a:r>
            <a:r>
              <a:rPr lang="en-US" altLang="zh-CN" dirty="0"/>
              <a:t>)+</a:t>
            </a:r>
            <a:r>
              <a:rPr lang="el-GR" altLang="zh-CN" dirty="0"/>
              <a:t>ε</a:t>
            </a:r>
            <a:r>
              <a:rPr lang="en-US" altLang="zh-CN" dirty="0" smtClean="0"/>
              <a:t>&lt;u(Y)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判断结点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满足以下条件时修改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zh-CN" altLang="en-US" dirty="0" smtClean="0"/>
              <a:t>解结点且</a:t>
            </a:r>
            <a:r>
              <a:rPr lang="zh-CN" altLang="en-US" dirty="0"/>
              <a:t>成本</a:t>
            </a:r>
            <a:r>
              <a:rPr lang="en-US" altLang="zh-CN" dirty="0"/>
              <a:t>&lt;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U←min</a:t>
            </a:r>
            <a:r>
              <a:rPr lang="en-US" altLang="zh-CN" dirty="0" smtClean="0"/>
              <a:t>(X</a:t>
            </a:r>
            <a:r>
              <a:rPr lang="zh-CN" altLang="en-US" dirty="0"/>
              <a:t>的成本</a:t>
            </a:r>
            <a:r>
              <a:rPr lang="en-US" altLang="zh-CN" dirty="0"/>
              <a:t>,u(X</a:t>
            </a:r>
            <a:r>
              <a:rPr lang="en-US" altLang="zh-CN" dirty="0" smtClean="0"/>
              <a:t>)+</a:t>
            </a:r>
            <a:r>
              <a:rPr lang="el-GR" altLang="zh-CN" dirty="0" smtClean="0"/>
              <a:t>ε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不是解结点且</a:t>
            </a:r>
            <a:r>
              <a:rPr lang="en-US" altLang="zh-CN" dirty="0" smtClean="0"/>
              <a:t>u(X</a:t>
            </a:r>
            <a:r>
              <a:rPr lang="en-US" altLang="zh-CN" dirty="0"/>
              <a:t>)+</a:t>
            </a:r>
            <a:r>
              <a:rPr lang="el-GR" altLang="zh-CN" dirty="0"/>
              <a:t>ε</a:t>
            </a:r>
            <a:r>
              <a:rPr lang="en-US" altLang="zh-CN" dirty="0" smtClean="0"/>
              <a:t>&lt;U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</a:t>
            </a:r>
            <a:r>
              <a:rPr lang="en-US" altLang="zh-CN" dirty="0" err="1"/>
              <a:t>u</a:t>
            </a:r>
            <a:r>
              <a:rPr lang="en-US" altLang="zh-CN" dirty="0"/>
              <a:t>(X)+</a:t>
            </a:r>
            <a:r>
              <a:rPr lang="el-GR" altLang="zh-CN" dirty="0"/>
              <a:t>ε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检验结点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满足以下条件时被杀死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ĉ(X</a:t>
            </a:r>
            <a:r>
              <a:rPr lang="en-US" altLang="zh-CN" dirty="0"/>
              <a:t>)&gt;=U</a:t>
            </a:r>
            <a:r>
              <a:rPr lang="zh-CN" altLang="en-US" dirty="0"/>
              <a:t>时，</a:t>
            </a:r>
            <a:r>
              <a:rPr lang="en-US" altLang="zh-CN" dirty="0"/>
              <a:t>X</a:t>
            </a:r>
            <a:r>
              <a:rPr lang="zh-CN" altLang="en-US" dirty="0"/>
              <a:t>被</a:t>
            </a:r>
            <a:r>
              <a:rPr lang="zh-CN" altLang="en-US" dirty="0" smtClean="0"/>
              <a:t>杀死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sz="2800" dirty="0" smtClean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sz="2000" dirty="0" smtClean="0"/>
          </a:p>
          <a:p>
            <a:pPr>
              <a:spcBef>
                <a:spcPts val="0"/>
              </a:spcBef>
            </a:pPr>
            <a:endParaRPr lang="zh-CN" altLang="el-GR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9" y="145255"/>
            <a:ext cx="10515600" cy="1325563"/>
          </a:xfrm>
        </p:spPr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算法思想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9" y="1235987"/>
            <a:ext cx="10805019" cy="48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：初始化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令根结点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是当前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结点；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和答案解</a:t>
            </a:r>
            <a:r>
              <a:rPr lang="en-US" altLang="zh-CN" dirty="0" err="1" smtClean="0"/>
              <a:t>ans</a:t>
            </a:r>
            <a:r>
              <a:rPr lang="zh-CN" altLang="en-US" dirty="0" smtClean="0"/>
              <a:t>赋初值：如果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是解结点，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U←min</a:t>
            </a:r>
            <a:r>
              <a:rPr lang="en-US" altLang="zh-CN" dirty="0" smtClean="0"/>
              <a:t>(T</a:t>
            </a:r>
            <a:r>
              <a:rPr lang="zh-CN" altLang="en-US" dirty="0" smtClean="0"/>
              <a:t>的成本</a:t>
            </a:r>
            <a:r>
              <a:rPr lang="en-US" altLang="zh-CN" dirty="0" smtClean="0"/>
              <a:t>,u(T)+</a:t>
            </a:r>
            <a:r>
              <a:rPr lang="el-GR" altLang="zh-CN" dirty="0" smtClean="0"/>
              <a:t>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ans←T</a:t>
            </a:r>
            <a:r>
              <a:rPr lang="zh-CN" altLang="en-US" dirty="0" smtClean="0"/>
              <a:t>；否则</a:t>
            </a:r>
            <a:r>
              <a:rPr lang="en-US" altLang="zh-CN" dirty="0" err="1" smtClean="0"/>
              <a:t>U←u</a:t>
            </a:r>
            <a:r>
              <a:rPr lang="en-US" altLang="zh-CN" dirty="0" smtClean="0"/>
              <a:t>(T)+</a:t>
            </a:r>
            <a:r>
              <a:rPr lang="el-GR" altLang="zh-CN" dirty="0" smtClean="0"/>
              <a:t>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ans←0</a:t>
            </a:r>
            <a:r>
              <a:rPr lang="zh-CN" altLang="en-US" dirty="0" smtClean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活结点队列置为空；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：对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的每个子结点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进行检验，添加到队列中，并修改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值：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ĉ(X)&lt;U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加入到队列中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进一步判断：如果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是解结点且成本</a:t>
            </a:r>
            <a:r>
              <a:rPr lang="en-US" altLang="zh-CN" dirty="0" smtClean="0"/>
              <a:t>&lt;U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U←min</a:t>
            </a:r>
            <a:r>
              <a:rPr lang="en-US" altLang="zh-CN" dirty="0" smtClean="0"/>
              <a:t>(X</a:t>
            </a:r>
            <a:r>
              <a:rPr lang="zh-CN" altLang="en-US" dirty="0" smtClean="0"/>
              <a:t>的成本</a:t>
            </a:r>
            <a:r>
              <a:rPr lang="en-US" altLang="zh-CN" dirty="0" smtClean="0"/>
              <a:t>,u(X)+ </a:t>
            </a:r>
            <a:r>
              <a:rPr lang="el-GR" altLang="zh-CN" dirty="0" smtClean="0"/>
              <a:t>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ans←X</a:t>
            </a:r>
            <a:r>
              <a:rPr lang="zh-CN" altLang="en-US" dirty="0" smtClean="0"/>
              <a:t>；否则，如果</a:t>
            </a:r>
            <a:r>
              <a:rPr lang="en-US" altLang="zh-CN" dirty="0" smtClean="0"/>
              <a:t>u(X)+</a:t>
            </a:r>
            <a:r>
              <a:rPr lang="el-GR" altLang="zh-CN" dirty="0" smtClean="0"/>
              <a:t>ε</a:t>
            </a:r>
            <a:r>
              <a:rPr lang="en-US" altLang="zh-CN" dirty="0" smtClean="0"/>
              <a:t>&lt;U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U←u</a:t>
            </a:r>
            <a:r>
              <a:rPr lang="en-US" altLang="zh-CN" dirty="0" smtClean="0"/>
              <a:t>(X)+</a:t>
            </a:r>
            <a:r>
              <a:rPr lang="el-GR" altLang="zh-CN" dirty="0" smtClean="0"/>
              <a:t>ε</a:t>
            </a:r>
            <a:r>
              <a:rPr lang="zh-CN" altLang="en-US" dirty="0" smtClean="0"/>
              <a:t>；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若队列为空，打印当前</a:t>
            </a:r>
            <a:r>
              <a:rPr lang="en-US" altLang="zh-CN" sz="2400" dirty="0" err="1" smtClean="0"/>
              <a:t>ans</a:t>
            </a:r>
            <a:r>
              <a:rPr lang="zh-CN" altLang="en-US" sz="2400" dirty="0" smtClean="0"/>
              <a:t>；否则从队列中获取下一个活结点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ĉ(E)&lt;U,</a:t>
            </a:r>
            <a:r>
              <a:rPr lang="zh-CN" altLang="en-US" sz="2400" dirty="0" smtClean="0"/>
              <a:t>转到步骤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，否则转到步骤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295800" y="500271"/>
            <a:ext cx="662473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假定状态空间树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至少包含一个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解结点，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不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可行结点的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估计值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ĉ(X)=∞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；可行结点的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估计值 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ĉ(X)≤c(X)≤u(X)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5270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00835" y="440953"/>
            <a:ext cx="9671629" cy="614363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算法</a:t>
            </a:r>
            <a:r>
              <a:rPr lang="en-US" altLang="zh-CN" sz="3600" dirty="0" smtClean="0"/>
              <a:t>8.3 </a:t>
            </a:r>
            <a:r>
              <a:rPr lang="zh-CN" altLang="en-US" sz="3600" dirty="0"/>
              <a:t>找最小</a:t>
            </a:r>
            <a:r>
              <a:rPr lang="zh-CN" altLang="en-US" sz="3600" dirty="0" smtClean="0"/>
              <a:t>成本的</a:t>
            </a:r>
            <a:r>
              <a:rPr lang="en-US" altLang="zh-CN" sz="3600" dirty="0"/>
              <a:t>FIFO</a:t>
            </a:r>
            <a:r>
              <a:rPr lang="zh-CN" altLang="en-US" sz="3600" dirty="0"/>
              <a:t>分枝限界算法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3392" y="1455862"/>
            <a:ext cx="10037688" cy="4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procedure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FIFOBB(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T,ĉ,u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,cost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E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←T; PARENT(E)←0;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(cost(T),u(T)+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ans←T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else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(T)+</a:t>
            </a:r>
            <a:r>
              <a:rPr lang="el-GR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ans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←0 ;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将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队列初始化为空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loop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for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的每个儿子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 do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call ADDQ(X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PARENT(X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)←E;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cost(X) 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dirty="0" smtClean="0"/>
              <a:t>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(cost(X),u(X)+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ans←X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&lt;U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endcase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  repeat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loop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队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列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空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print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(‘least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cost =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‘, U); 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输出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的那条路径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 return; 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  <a:endParaRPr lang="en-US" altLang="zh-CN" sz="2000" b="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call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DELETEQ(E);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if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ĉ(E)&lt;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exit;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repeat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repeat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 FIFOBB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11424" y="1748242"/>
            <a:ext cx="9821664" cy="93610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21695" y="2968498"/>
            <a:ext cx="9821664" cy="1240946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21695" y="4246903"/>
            <a:ext cx="9821664" cy="11686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8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12" y="5635612"/>
            <a:ext cx="4032448" cy="500726"/>
          </a:xfrm>
          <a:prstGeom prst="wedgeRectCallout">
            <a:avLst>
              <a:gd name="adj1" fmla="val -25089"/>
              <a:gd name="adj2" fmla="val -48776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思考：请验证算法的正确性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120" y="233128"/>
            <a:ext cx="10515600" cy="8316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算法</a:t>
            </a:r>
            <a:r>
              <a:rPr lang="en-US" altLang="zh-CN" sz="3600" dirty="0" smtClean="0"/>
              <a:t>8.4 </a:t>
            </a:r>
            <a:r>
              <a:rPr lang="zh-CN" altLang="en-US" sz="3600" dirty="0" smtClean="0"/>
              <a:t>找</a:t>
            </a:r>
            <a:r>
              <a:rPr lang="zh-CN" altLang="en-US" sz="3600" dirty="0"/>
              <a:t>最小成本的</a:t>
            </a:r>
            <a:r>
              <a:rPr lang="en-US" altLang="zh-CN" sz="3600" dirty="0"/>
              <a:t>LC</a:t>
            </a:r>
            <a:r>
              <a:rPr lang="zh-CN" altLang="en-US" sz="3600" dirty="0"/>
              <a:t>分枝</a:t>
            </a:r>
            <a:r>
              <a:rPr lang="en-US" altLang="zh-CN" sz="3600" dirty="0"/>
              <a:t>-</a:t>
            </a:r>
            <a:r>
              <a:rPr lang="zh-CN" altLang="en-US" sz="3600" dirty="0"/>
              <a:t>限界法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1508" y="1300758"/>
            <a:ext cx="976099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procedure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LCBB(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T,ĉ,u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,cost)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E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←T; PARENT(E)←0;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(cost(T),u(T)+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T;else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(T)+</a:t>
            </a:r>
            <a:r>
              <a:rPr lang="el-GR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ans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←0 ;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将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活结点表初始化为空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loop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for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的每个儿子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 do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call ADD(X); PARENT(X)←E;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cost(X)&lt;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(cost(X),u(X)+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&lt;U: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endcase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endif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repeat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</a:t>
            </a:r>
            <a:endParaRPr lang="en-US" altLang="zh-CN" sz="2000" b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不再有活结点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or 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下一个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E-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结点有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ĉ≥U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lang="en-US" altLang="zh-CN" sz="2000" b="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then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print (‘least cost = ‘ ,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U); 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输出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的那条路径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 return; 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call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LEAST(E);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repeat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 FIFOBB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127448" y="1588889"/>
            <a:ext cx="9505055" cy="941377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27448" y="2815841"/>
            <a:ext cx="9505055" cy="1170769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7448" y="4067773"/>
            <a:ext cx="9505055" cy="885786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" name="圆角矩形标注 8"/>
          <p:cNvSpPr/>
          <p:nvPr/>
        </p:nvSpPr>
        <p:spPr>
          <a:xfrm>
            <a:off x="2927648" y="5257583"/>
            <a:ext cx="4785299" cy="784225"/>
          </a:xfrm>
          <a:prstGeom prst="wedgeRoundRectCallout">
            <a:avLst>
              <a:gd name="adj1" fmla="val -43813"/>
              <a:gd name="adj2" fmla="val -9156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函数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ADD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：加一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个结点到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min-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堆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中；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函数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LEAST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堆中删去堆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顶结点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en-US" dirty="0" smtClean="0"/>
              <a:t>带有期限</a:t>
            </a:r>
            <a:r>
              <a:rPr lang="zh-CN" altLang="en-US" dirty="0"/>
              <a:t>的</a:t>
            </a:r>
            <a:r>
              <a:rPr lang="zh-CN" altLang="en-US" dirty="0" smtClean="0"/>
              <a:t>作业调度问题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055440" y="1479550"/>
            <a:ext cx="8229600" cy="487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问题描述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问题</a:t>
            </a:r>
            <a:r>
              <a:rPr lang="zh-CN" altLang="en-US" dirty="0" smtClean="0"/>
              <a:t>实例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限界函数</a:t>
            </a:r>
            <a:r>
              <a:rPr lang="en-US" altLang="zh-CN" dirty="0"/>
              <a:t>B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成本</a:t>
            </a:r>
            <a:r>
              <a:rPr lang="zh-CN" altLang="en-US" dirty="0" smtClean="0"/>
              <a:t>下界函数</a:t>
            </a:r>
            <a:r>
              <a:rPr lang="en-US" altLang="zh-CN" dirty="0"/>
              <a:t>ĉ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成本上界</a:t>
            </a:r>
            <a:r>
              <a:rPr lang="en-US" altLang="zh-CN" dirty="0"/>
              <a:t>U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FIFO</a:t>
            </a:r>
            <a:r>
              <a:rPr lang="zh-CN" altLang="en-US" dirty="0"/>
              <a:t>分支</a:t>
            </a:r>
            <a:r>
              <a:rPr lang="en-US" altLang="zh-CN" dirty="0"/>
              <a:t>-</a:t>
            </a:r>
            <a:r>
              <a:rPr lang="zh-CN" altLang="en-US" dirty="0"/>
              <a:t>限界</a:t>
            </a:r>
            <a:r>
              <a:rPr lang="zh-CN" altLang="en-US" dirty="0" smtClean="0"/>
              <a:t>法实例运行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9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个作业和一台处理机，每个作业</a:t>
            </a:r>
            <a:r>
              <a:rPr lang="en-US" altLang="zh-CN" dirty="0" err="1"/>
              <a:t>i</a:t>
            </a:r>
            <a:r>
              <a:rPr lang="zh-CN" altLang="en-US" dirty="0"/>
              <a:t>由一个三元组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,d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,t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表示，表示作业需要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个时间处理完毕，如果在期限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之前没有完成则要交付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的罚款。</a:t>
            </a:r>
          </a:p>
          <a:p>
            <a:r>
              <a:rPr lang="zh-CN" altLang="en-US" dirty="0"/>
              <a:t>问题目标：从这</a:t>
            </a:r>
            <a:r>
              <a:rPr lang="en-US" altLang="zh-CN" dirty="0"/>
              <a:t>n</a:t>
            </a:r>
            <a:r>
              <a:rPr lang="zh-CN" altLang="en-US" dirty="0"/>
              <a:t>个作业中选取一个子集合</a:t>
            </a:r>
            <a:r>
              <a:rPr lang="en-US" altLang="zh-CN" dirty="0"/>
              <a:t>J</a:t>
            </a:r>
            <a:r>
              <a:rPr lang="zh-CN" altLang="en-US" dirty="0"/>
              <a:t>，使</a:t>
            </a:r>
            <a:r>
              <a:rPr lang="en-US" altLang="zh-CN" dirty="0"/>
              <a:t>J</a:t>
            </a:r>
            <a:r>
              <a:rPr lang="zh-CN" altLang="en-US" dirty="0"/>
              <a:t>中作业都能在相应的期限内</a:t>
            </a:r>
            <a:r>
              <a:rPr lang="zh-CN" altLang="en-US" dirty="0" smtClean="0"/>
              <a:t>完成，</a:t>
            </a:r>
            <a:r>
              <a:rPr lang="zh-CN" altLang="en-US" dirty="0"/>
              <a:t>而</a:t>
            </a:r>
            <a:r>
              <a:rPr lang="zh-CN" altLang="en-US" dirty="0" smtClean="0"/>
              <a:t>不在</a:t>
            </a:r>
            <a:r>
              <a:rPr lang="en-US" altLang="zh-CN" dirty="0"/>
              <a:t>J</a:t>
            </a:r>
            <a:r>
              <a:rPr lang="zh-CN" altLang="en-US" dirty="0"/>
              <a:t>中的作业罚款总数最小。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6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方法适用的问题特点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与回溯法类似，分支限界法同样适用于求解组合数较大的问题，特别是组合优化问题</a:t>
            </a:r>
            <a:r>
              <a:rPr lang="en-US" altLang="zh-CN" dirty="0"/>
              <a:t>(</a:t>
            </a:r>
            <a:r>
              <a:rPr lang="zh-CN" altLang="en-US" dirty="0"/>
              <a:t>求最优解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分支限界法中，</a:t>
            </a:r>
            <a:r>
              <a:rPr kumimoji="1" lang="zh-CN" altLang="en-US" dirty="0"/>
              <a:t>解的形式化表达、显示约束条件、隐式约束条件、解空间和解空间树等概念均与回溯法相同</a:t>
            </a:r>
            <a:endParaRPr kumimoji="1" lang="en-US" altLang="zh-CN" dirty="0"/>
          </a:p>
          <a:p>
            <a:r>
              <a:rPr kumimoji="1" lang="zh-CN" altLang="en-US" dirty="0"/>
              <a:t>两者主要区别在于</a:t>
            </a:r>
            <a:r>
              <a:rPr kumimoji="1" lang="en-US" altLang="zh-CN" dirty="0" smtClean="0"/>
              <a:t>E-</a:t>
            </a:r>
            <a:r>
              <a:rPr kumimoji="1" lang="zh-CN" altLang="en-US" dirty="0" smtClean="0"/>
              <a:t>结点</a:t>
            </a:r>
            <a:r>
              <a:rPr kumimoji="1" lang="en-US" altLang="zh-CN" dirty="0" smtClean="0"/>
              <a:t>(</a:t>
            </a:r>
            <a:r>
              <a:rPr kumimoji="1" lang="zh-CN" altLang="en-US" dirty="0"/>
              <a:t>即</a:t>
            </a:r>
            <a:r>
              <a:rPr kumimoji="1" lang="zh-CN" altLang="en-US" dirty="0" smtClean="0"/>
              <a:t>扩展结点</a:t>
            </a:r>
            <a:r>
              <a:rPr kumimoji="1" lang="en-US" altLang="zh-CN" dirty="0" smtClean="0"/>
              <a:t>)</a:t>
            </a:r>
            <a:r>
              <a:rPr kumimoji="1" lang="zh-CN" altLang="en-US" dirty="0"/>
              <a:t>处理方式不同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TextBox 53"/>
          <p:cNvSpPr txBox="1"/>
          <p:nvPr/>
        </p:nvSpPr>
        <p:spPr>
          <a:xfrm>
            <a:off x="4367808" y="4941168"/>
            <a:ext cx="6912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清华大学出版社出版的屈婉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玲等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编著的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算法设计与分析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中认为：“分支限界是回溯算法的变种”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问题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242" y="1319089"/>
            <a:ext cx="10513558" cy="508314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/>
              <a:t>n=4, 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,t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)=(5,1,1</a:t>
            </a:r>
            <a:r>
              <a:rPr lang="en-US" altLang="zh-CN" sz="2400" dirty="0" smtClean="0"/>
              <a:t>); (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)=(10,3,2); </a:t>
            </a:r>
            <a:r>
              <a:rPr lang="en-US" altLang="zh-CN" sz="2400" dirty="0" smtClean="0"/>
              <a:t>(p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,t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/>
              <a:t>)=(6,2,1</a:t>
            </a:r>
            <a:r>
              <a:rPr lang="en-US" altLang="zh-CN" sz="2400" dirty="0" smtClean="0"/>
              <a:t>);(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)=(3,1,1);</a:t>
            </a:r>
          </a:p>
          <a:p>
            <a:pPr eaLnBrk="1" hangingPunct="1"/>
            <a:r>
              <a:rPr lang="zh-CN" altLang="en-US" sz="2400" dirty="0"/>
              <a:t>解空间的表示方法</a:t>
            </a:r>
          </a:p>
          <a:p>
            <a:pPr lvl="1"/>
            <a:r>
              <a:rPr lang="zh-CN" altLang="en-US" dirty="0"/>
              <a:t>大小可变的</a:t>
            </a:r>
            <a:r>
              <a:rPr lang="en-US" altLang="zh-CN" dirty="0">
                <a:solidFill>
                  <a:srgbClr val="FF0000"/>
                </a:solidFill>
              </a:rPr>
              <a:t>k-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,..X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k≤n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显示约束条件：元组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表示选中的作业下标</a:t>
            </a:r>
            <a:r>
              <a:rPr lang="en-US" altLang="zh-CN" dirty="0"/>
              <a:t>, 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≤</a:t>
            </a:r>
            <a:r>
              <a:rPr kumimoji="1" lang="en-US" altLang="zh-CN" dirty="0" smtClean="0"/>
              <a:t>x</a:t>
            </a:r>
            <a:r>
              <a:rPr kumimoji="1" lang="en-US" altLang="zh-CN" baseline="-25000" dirty="0" smtClean="0"/>
              <a:t>i+1</a:t>
            </a:r>
            <a:r>
              <a:rPr kumimoji="1" lang="en-US" altLang="zh-CN" dirty="0" smtClean="0"/>
              <a:t>, 1</a:t>
            </a:r>
            <a:r>
              <a:rPr kumimoji="1" lang="en-US" altLang="zh-CN" dirty="0"/>
              <a:t>≤i&lt;k</a:t>
            </a:r>
            <a:endParaRPr lang="zh-CN" altLang="en-US" dirty="0"/>
          </a:p>
          <a:p>
            <a:pPr lvl="1"/>
            <a:r>
              <a:rPr lang="zh-CN" altLang="en-US" dirty="0" smtClean="0"/>
              <a:t>隐式约束条件：作业能在期限前完成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目标函数：未选中的作业罚款总数最小</a:t>
            </a:r>
          </a:p>
          <a:p>
            <a:pPr eaLnBrk="1" hangingPunct="1"/>
            <a:r>
              <a:rPr lang="zh-CN" altLang="en-US" sz="2400" dirty="0" smtClean="0"/>
              <a:t>状态空间树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共计</a:t>
            </a:r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n</a:t>
            </a:r>
            <a:r>
              <a:rPr kumimoji="1" lang="en-US" altLang="zh-CN" dirty="0" smtClean="0"/>
              <a:t>=16</a:t>
            </a:r>
            <a:r>
              <a:rPr kumimoji="1" lang="zh-CN" altLang="en-US" dirty="0" smtClean="0"/>
              <a:t>个结点</a:t>
            </a:r>
            <a:endParaRPr lang="zh-CN" altLang="en-US" dirty="0" smtClean="0"/>
          </a:p>
          <a:p>
            <a:pPr lvl="1" eaLnBrk="1" hangingPunct="1"/>
            <a:r>
              <a:rPr kumimoji="1" lang="zh-CN" altLang="en-US" dirty="0" smtClean="0"/>
              <a:t>圆形</a:t>
            </a:r>
            <a:r>
              <a:rPr kumimoji="1" lang="zh-CN" altLang="en-US" dirty="0"/>
              <a:t>结点表示答案结点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可行解</a:t>
            </a:r>
            <a:r>
              <a:rPr kumimoji="1" lang="en-US" altLang="zh-CN" dirty="0"/>
              <a:t>)</a:t>
            </a:r>
          </a:p>
          <a:p>
            <a:pPr lvl="1" eaLnBrk="1" hangingPunct="1"/>
            <a:r>
              <a:rPr kumimoji="1" lang="zh-CN" altLang="en-US" dirty="0"/>
              <a:t>方形结点表示不可行结点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72" name="Group 68"/>
          <p:cNvGrpSpPr>
            <a:grpSpLocks/>
          </p:cNvGrpSpPr>
          <p:nvPr/>
        </p:nvGrpSpPr>
        <p:grpSpPr bwMode="auto">
          <a:xfrm>
            <a:off x="7917825" y="2890172"/>
            <a:ext cx="2125353" cy="1007991"/>
            <a:chOff x="2475" y="1585"/>
            <a:chExt cx="1389" cy="782"/>
          </a:xfrm>
          <a:noFill/>
        </p:grpSpPr>
        <p:sp>
          <p:nvSpPr>
            <p:cNvPr id="44089" name="Oval 8"/>
            <p:cNvSpPr>
              <a:spLocks noChangeArrowheads="1"/>
            </p:cNvSpPr>
            <p:nvPr/>
          </p:nvSpPr>
          <p:spPr bwMode="auto">
            <a:xfrm>
              <a:off x="3241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10</a:t>
              </a:r>
            </a:p>
          </p:txBody>
        </p:sp>
        <p:cxnSp>
          <p:nvCxnSpPr>
            <p:cNvPr id="44090" name="AutoShape 10"/>
            <p:cNvCxnSpPr>
              <a:cxnSpLocks noChangeShapeType="1"/>
              <a:stCxn id="44061" idx="4"/>
              <a:endCxn id="44089" idx="0"/>
            </p:cNvCxnSpPr>
            <p:nvPr/>
          </p:nvCxnSpPr>
          <p:spPr bwMode="auto">
            <a:xfrm>
              <a:off x="2989" y="1585"/>
              <a:ext cx="389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91" name="Text Box 12"/>
            <p:cNvSpPr txBox="1">
              <a:spLocks noChangeArrowheads="1"/>
            </p:cNvSpPr>
            <p:nvPr/>
          </p:nvSpPr>
          <p:spPr bwMode="auto">
            <a:xfrm>
              <a:off x="3238" y="172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  <p:sp>
          <p:nvSpPr>
            <p:cNvPr id="44092" name="Oval 13"/>
            <p:cNvSpPr>
              <a:spLocks noChangeArrowheads="1"/>
            </p:cNvSpPr>
            <p:nvPr/>
          </p:nvSpPr>
          <p:spPr bwMode="auto">
            <a:xfrm>
              <a:off x="2680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44093" name="AutoShape 14"/>
            <p:cNvCxnSpPr>
              <a:cxnSpLocks noChangeShapeType="1"/>
              <a:stCxn id="44061" idx="4"/>
              <a:endCxn id="44092" idx="0"/>
            </p:cNvCxnSpPr>
            <p:nvPr/>
          </p:nvCxnSpPr>
          <p:spPr bwMode="auto">
            <a:xfrm flipH="1">
              <a:off x="2817" y="1585"/>
              <a:ext cx="172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94" name="Text Box 15"/>
            <p:cNvSpPr txBox="1">
              <a:spLocks noChangeArrowheads="1"/>
            </p:cNvSpPr>
            <p:nvPr/>
          </p:nvSpPr>
          <p:spPr bwMode="auto">
            <a:xfrm>
              <a:off x="2475" y="171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</p:grp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9915612" y="3540347"/>
            <a:ext cx="388356" cy="3597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11</a:t>
            </a:r>
          </a:p>
        </p:txBody>
      </p:sp>
      <p:cxnSp>
        <p:nvCxnSpPr>
          <p:cNvPr id="98322" name="AutoShape 18"/>
          <p:cNvCxnSpPr>
            <a:cxnSpLocks noChangeShapeType="1"/>
            <a:stCxn id="44064" idx="4"/>
            <a:endCxn id="98321" idx="0"/>
          </p:cNvCxnSpPr>
          <p:nvPr/>
        </p:nvCxnSpPr>
        <p:spPr bwMode="auto">
          <a:xfrm>
            <a:off x="10103282" y="2899077"/>
            <a:ext cx="6508" cy="64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0045193" y="3070056"/>
            <a:ext cx="9937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=4</a:t>
            </a:r>
          </a:p>
        </p:txBody>
      </p:sp>
      <p:grpSp>
        <p:nvGrpSpPr>
          <p:cNvPr id="98382" name="Group 78"/>
          <p:cNvGrpSpPr>
            <a:grpSpLocks/>
          </p:cNvGrpSpPr>
          <p:nvPr/>
        </p:nvGrpSpPr>
        <p:grpSpPr bwMode="auto">
          <a:xfrm>
            <a:off x="5126888" y="2924200"/>
            <a:ext cx="2822085" cy="993971"/>
            <a:chOff x="663" y="1604"/>
            <a:chExt cx="1959" cy="780"/>
          </a:xfrm>
          <a:noFill/>
        </p:grpSpPr>
        <p:cxnSp>
          <p:nvCxnSpPr>
            <p:cNvPr id="44080" name="AutoShape 28"/>
            <p:cNvCxnSpPr>
              <a:cxnSpLocks noChangeShapeType="1"/>
              <a:stCxn id="44070" idx="4"/>
              <a:endCxn id="44082" idx="0"/>
            </p:cNvCxnSpPr>
            <p:nvPr/>
          </p:nvCxnSpPr>
          <p:spPr bwMode="auto">
            <a:xfrm>
              <a:off x="1725" y="1604"/>
              <a:ext cx="4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81" name="AutoShape 32"/>
            <p:cNvCxnSpPr>
              <a:cxnSpLocks noChangeShapeType="1"/>
              <a:stCxn id="44070" idx="4"/>
              <a:endCxn id="44084" idx="0"/>
            </p:cNvCxnSpPr>
            <p:nvPr/>
          </p:nvCxnSpPr>
          <p:spPr bwMode="auto">
            <a:xfrm flipH="1">
              <a:off x="1107" y="1604"/>
              <a:ext cx="618" cy="47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82" name="Oval 26"/>
            <p:cNvSpPr>
              <a:spLocks noChangeArrowheads="1"/>
            </p:cNvSpPr>
            <p:nvPr/>
          </p:nvSpPr>
          <p:spPr bwMode="auto">
            <a:xfrm>
              <a:off x="1634" y="2096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7</a:t>
              </a:r>
            </a:p>
          </p:txBody>
        </p:sp>
        <p:sp>
          <p:nvSpPr>
            <p:cNvPr id="44083" name="Text Box 30"/>
            <p:cNvSpPr txBox="1">
              <a:spLocks noChangeArrowheads="1"/>
            </p:cNvSpPr>
            <p:nvPr/>
          </p:nvSpPr>
          <p:spPr bwMode="auto">
            <a:xfrm>
              <a:off x="135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44084" name="Oval 31"/>
            <p:cNvSpPr>
              <a:spLocks noChangeArrowheads="1"/>
            </p:cNvSpPr>
            <p:nvPr/>
          </p:nvSpPr>
          <p:spPr bwMode="auto">
            <a:xfrm>
              <a:off x="970" y="2081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6</a:t>
              </a:r>
            </a:p>
          </p:txBody>
        </p:sp>
        <p:sp>
          <p:nvSpPr>
            <p:cNvPr id="44085" name="Text Box 33"/>
            <p:cNvSpPr txBox="1">
              <a:spLocks noChangeArrowheads="1"/>
            </p:cNvSpPr>
            <p:nvPr/>
          </p:nvSpPr>
          <p:spPr bwMode="auto">
            <a:xfrm>
              <a:off x="66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44086" name="Rectangle 35"/>
            <p:cNvSpPr>
              <a:spLocks noChangeArrowheads="1"/>
            </p:cNvSpPr>
            <p:nvPr/>
          </p:nvSpPr>
          <p:spPr bwMode="auto">
            <a:xfrm>
              <a:off x="2163" y="2096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8</a:t>
              </a:r>
            </a:p>
          </p:txBody>
        </p:sp>
        <p:cxnSp>
          <p:nvCxnSpPr>
            <p:cNvPr id="44087" name="AutoShape 36"/>
            <p:cNvCxnSpPr>
              <a:cxnSpLocks noChangeShapeType="1"/>
              <a:stCxn id="44070" idx="4"/>
              <a:endCxn id="44086" idx="0"/>
            </p:cNvCxnSpPr>
            <p:nvPr/>
          </p:nvCxnSpPr>
          <p:spPr bwMode="auto">
            <a:xfrm>
              <a:off x="1725" y="1604"/>
              <a:ext cx="59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88" name="Text Box 37"/>
            <p:cNvSpPr txBox="1">
              <a:spLocks noChangeArrowheads="1"/>
            </p:cNvSpPr>
            <p:nvPr/>
          </p:nvSpPr>
          <p:spPr bwMode="auto">
            <a:xfrm>
              <a:off x="1996" y="166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6482587" y="4438503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14</a:t>
            </a:r>
          </a:p>
        </p:txBody>
      </p:sp>
      <p:cxnSp>
        <p:nvCxnSpPr>
          <p:cNvPr id="98347" name="AutoShape 43"/>
          <p:cNvCxnSpPr>
            <a:cxnSpLocks noChangeShapeType="1"/>
            <a:stCxn id="98346" idx="0"/>
            <a:endCxn id="44082" idx="4"/>
          </p:cNvCxnSpPr>
          <p:nvPr/>
        </p:nvCxnSpPr>
        <p:spPr bwMode="auto">
          <a:xfrm flipV="1">
            <a:off x="6711956" y="3918171"/>
            <a:ext cx="11089" cy="52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376" name="Group 72"/>
          <p:cNvGrpSpPr>
            <a:grpSpLocks/>
          </p:cNvGrpSpPr>
          <p:nvPr/>
        </p:nvGrpSpPr>
        <p:grpSpPr bwMode="auto">
          <a:xfrm>
            <a:off x="4804351" y="3899373"/>
            <a:ext cx="1985756" cy="862662"/>
            <a:chOff x="455" y="2378"/>
            <a:chExt cx="1287" cy="681"/>
          </a:xfrm>
          <a:noFill/>
        </p:grpSpPr>
        <p:sp>
          <p:nvSpPr>
            <p:cNvPr id="44074" name="Rectangle 38"/>
            <p:cNvSpPr>
              <a:spLocks noChangeArrowheads="1"/>
            </p:cNvSpPr>
            <p:nvPr/>
          </p:nvSpPr>
          <p:spPr bwMode="auto">
            <a:xfrm>
              <a:off x="597" y="2801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12</a:t>
              </a:r>
            </a:p>
          </p:txBody>
        </p:sp>
        <p:cxnSp>
          <p:nvCxnSpPr>
            <p:cNvPr id="44075" name="AutoShape 39"/>
            <p:cNvCxnSpPr>
              <a:cxnSpLocks noChangeShapeType="1"/>
              <a:stCxn id="44074" idx="0"/>
              <a:endCxn id="44084" idx="4"/>
            </p:cNvCxnSpPr>
            <p:nvPr/>
          </p:nvCxnSpPr>
          <p:spPr bwMode="auto">
            <a:xfrm flipV="1">
              <a:off x="755" y="2378"/>
              <a:ext cx="324" cy="42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6" name="Rectangle 40"/>
            <p:cNvSpPr>
              <a:spLocks noChangeArrowheads="1"/>
            </p:cNvSpPr>
            <p:nvPr/>
          </p:nvSpPr>
          <p:spPr bwMode="auto">
            <a:xfrm>
              <a:off x="1082" y="2801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13</a:t>
              </a:r>
            </a:p>
          </p:txBody>
        </p:sp>
        <p:cxnSp>
          <p:nvCxnSpPr>
            <p:cNvPr id="44077" name="AutoShape 41"/>
            <p:cNvCxnSpPr>
              <a:cxnSpLocks noChangeShapeType="1"/>
              <a:stCxn id="44076" idx="0"/>
              <a:endCxn id="44084" idx="4"/>
            </p:cNvCxnSpPr>
            <p:nvPr/>
          </p:nvCxnSpPr>
          <p:spPr bwMode="auto">
            <a:xfrm flipH="1" flipV="1">
              <a:off x="1079" y="2378"/>
              <a:ext cx="161" cy="42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8" name="Text Box 44"/>
            <p:cNvSpPr txBox="1">
              <a:spLocks noChangeArrowheads="1"/>
            </p:cNvSpPr>
            <p:nvPr/>
          </p:nvSpPr>
          <p:spPr bwMode="auto">
            <a:xfrm>
              <a:off x="455" y="2385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44079" name="Text Box 45"/>
            <p:cNvSpPr txBox="1">
              <a:spLocks noChangeArrowheads="1"/>
            </p:cNvSpPr>
            <p:nvPr/>
          </p:nvSpPr>
          <p:spPr bwMode="auto">
            <a:xfrm>
              <a:off x="1116" y="240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6661901" y="3958146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8224599" y="4420940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15</a:t>
            </a:r>
          </a:p>
        </p:txBody>
      </p:sp>
      <p:cxnSp>
        <p:nvCxnSpPr>
          <p:cNvPr id="98352" name="AutoShape 48"/>
          <p:cNvCxnSpPr>
            <a:cxnSpLocks noChangeShapeType="1"/>
            <a:stCxn id="98351" idx="0"/>
            <a:endCxn id="44092" idx="4"/>
          </p:cNvCxnSpPr>
          <p:nvPr/>
        </p:nvCxnSpPr>
        <p:spPr bwMode="auto">
          <a:xfrm flipH="1" flipV="1">
            <a:off x="8441130" y="3898163"/>
            <a:ext cx="12838" cy="52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53" name="Text Box 49"/>
          <p:cNvSpPr txBox="1">
            <a:spLocks noChangeArrowheads="1"/>
          </p:cNvSpPr>
          <p:nvPr/>
        </p:nvSpPr>
        <p:spPr bwMode="auto">
          <a:xfrm>
            <a:off x="7768380" y="4012818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98355" name="AutoShape 51"/>
          <p:cNvSpPr>
            <a:spLocks noChangeArrowheads="1"/>
          </p:cNvSpPr>
          <p:nvPr/>
        </p:nvSpPr>
        <p:spPr bwMode="auto">
          <a:xfrm>
            <a:off x="5638899" y="5186250"/>
            <a:ext cx="2473325" cy="685111"/>
          </a:xfrm>
          <a:prstGeom prst="wedgeRectCallout">
            <a:avLst>
              <a:gd name="adj1" fmla="val -25801"/>
              <a:gd name="adj2" fmla="val -48931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</a:rPr>
              <a:t>期限不相容：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</a:rPr>
              <a:t>不可行的子集合</a:t>
            </a:r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799139" y="466725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CCFF"/>
              </a:solidFill>
            </a:endParaRPr>
          </a:p>
        </p:txBody>
      </p:sp>
      <p:grpSp>
        <p:nvGrpSpPr>
          <p:cNvPr id="98369" name="Group 65"/>
          <p:cNvGrpSpPr>
            <a:grpSpLocks/>
          </p:cNvGrpSpPr>
          <p:nvPr/>
        </p:nvGrpSpPr>
        <p:grpSpPr bwMode="auto">
          <a:xfrm>
            <a:off x="6455765" y="1340768"/>
            <a:ext cx="4968826" cy="1583511"/>
            <a:chOff x="1542" y="482"/>
            <a:chExt cx="3392" cy="1131"/>
          </a:xfrm>
          <a:noFill/>
        </p:grpSpPr>
        <p:sp>
          <p:nvSpPr>
            <p:cNvPr id="44060" name="Oval 6"/>
            <p:cNvSpPr>
              <a:spLocks noChangeArrowheads="1"/>
            </p:cNvSpPr>
            <p:nvPr/>
          </p:nvSpPr>
          <p:spPr bwMode="auto">
            <a:xfrm>
              <a:off x="2930" y="492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061" name="Oval 7"/>
            <p:cNvSpPr>
              <a:spLocks noChangeArrowheads="1"/>
            </p:cNvSpPr>
            <p:nvPr/>
          </p:nvSpPr>
          <p:spPr bwMode="auto">
            <a:xfrm>
              <a:off x="2940" y="1302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44062" name="AutoShape 9"/>
            <p:cNvCxnSpPr>
              <a:cxnSpLocks noChangeShapeType="1"/>
              <a:stCxn id="44060" idx="4"/>
              <a:endCxn id="44061" idx="0"/>
            </p:cNvCxnSpPr>
            <p:nvPr/>
          </p:nvCxnSpPr>
          <p:spPr bwMode="auto">
            <a:xfrm>
              <a:off x="3067" y="743"/>
              <a:ext cx="10" cy="55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2515" y="93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44064" name="Oval 16"/>
            <p:cNvSpPr>
              <a:spLocks noChangeArrowheads="1"/>
            </p:cNvSpPr>
            <p:nvPr/>
          </p:nvSpPr>
          <p:spPr bwMode="auto">
            <a:xfrm>
              <a:off x="3895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44065" name="AutoShape 20"/>
            <p:cNvCxnSpPr>
              <a:cxnSpLocks noChangeShapeType="1"/>
              <a:stCxn id="44060" idx="4"/>
              <a:endCxn id="44064" idx="0"/>
            </p:cNvCxnSpPr>
            <p:nvPr/>
          </p:nvCxnSpPr>
          <p:spPr bwMode="auto">
            <a:xfrm>
              <a:off x="3067" y="743"/>
              <a:ext cx="965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6" name="Oval 21"/>
            <p:cNvSpPr>
              <a:spLocks noChangeArrowheads="1"/>
            </p:cNvSpPr>
            <p:nvPr/>
          </p:nvSpPr>
          <p:spPr bwMode="auto">
            <a:xfrm>
              <a:off x="4660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4067" name="AutoShape 22"/>
            <p:cNvCxnSpPr>
              <a:cxnSpLocks noChangeShapeType="1"/>
              <a:stCxn id="44060" idx="4"/>
              <a:endCxn id="44066" idx="0"/>
            </p:cNvCxnSpPr>
            <p:nvPr/>
          </p:nvCxnSpPr>
          <p:spPr bwMode="auto">
            <a:xfrm>
              <a:off x="3067" y="743"/>
              <a:ext cx="1730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3141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=3</a:t>
              </a:r>
            </a:p>
          </p:txBody>
        </p:sp>
        <p:sp>
          <p:nvSpPr>
            <p:cNvPr id="44069" name="Text Box 24"/>
            <p:cNvSpPr txBox="1">
              <a:spLocks noChangeArrowheads="1"/>
            </p:cNvSpPr>
            <p:nvPr/>
          </p:nvSpPr>
          <p:spPr bwMode="auto">
            <a:xfrm>
              <a:off x="4276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=4</a:t>
              </a:r>
            </a:p>
          </p:txBody>
        </p:sp>
        <p:sp>
          <p:nvSpPr>
            <p:cNvPr id="44070" name="Oval 25"/>
            <p:cNvSpPr>
              <a:spLocks noChangeArrowheads="1"/>
            </p:cNvSpPr>
            <p:nvPr/>
          </p:nvSpPr>
          <p:spPr bwMode="auto">
            <a:xfrm>
              <a:off x="1542" y="1326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44071" name="AutoShape 27"/>
            <p:cNvCxnSpPr>
              <a:cxnSpLocks noChangeShapeType="1"/>
              <a:stCxn id="44060" idx="4"/>
              <a:endCxn id="44070" idx="0"/>
            </p:cNvCxnSpPr>
            <p:nvPr/>
          </p:nvCxnSpPr>
          <p:spPr bwMode="auto">
            <a:xfrm flipH="1">
              <a:off x="1679" y="743"/>
              <a:ext cx="1388" cy="5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2" name="Text Box 29"/>
            <p:cNvSpPr txBox="1">
              <a:spLocks noChangeArrowheads="1"/>
            </p:cNvSpPr>
            <p:nvPr/>
          </p:nvSpPr>
          <p:spPr bwMode="auto">
            <a:xfrm>
              <a:off x="1621" y="947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44073" name="Text Box 53"/>
            <p:cNvSpPr txBox="1">
              <a:spLocks noChangeArrowheads="1"/>
            </p:cNvSpPr>
            <p:nvPr/>
          </p:nvSpPr>
          <p:spPr bwMode="auto">
            <a:xfrm>
              <a:off x="2720" y="482"/>
              <a:ext cx="25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4050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837573" y="1326370"/>
            <a:ext cx="3546874" cy="13308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n=4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k-</a:t>
            </a:r>
            <a:r>
              <a:rPr lang="zh-CN" altLang="en-US" sz="2400" dirty="0">
                <a:solidFill>
                  <a:srgbClr val="FF0000"/>
                </a:solidFill>
              </a:rPr>
              <a:t>元组</a:t>
            </a:r>
            <a:r>
              <a:rPr lang="zh-CN" altLang="en-US" sz="2400" dirty="0" smtClean="0"/>
              <a:t>表示状态空间树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en-US" altLang="zh-CN" sz="2400" dirty="0"/>
              <a:t>FIFO</a:t>
            </a:r>
            <a:r>
              <a:rPr lang="zh-CN" altLang="en-US" sz="2400" dirty="0"/>
              <a:t>分支</a:t>
            </a:r>
            <a:r>
              <a:rPr lang="en-US" altLang="zh-CN" sz="2400" dirty="0"/>
              <a:t>-</a:t>
            </a:r>
            <a:r>
              <a:rPr lang="zh-CN" altLang="en-US" sz="2400" dirty="0"/>
              <a:t>限界</a:t>
            </a:r>
            <a:r>
              <a:rPr lang="zh-CN" altLang="en-US" sz="2400" dirty="0" smtClean="0"/>
              <a:t>法</a:t>
            </a:r>
            <a:endParaRPr lang="en-US" altLang="zh-CN" sz="2400" dirty="0"/>
          </a:p>
        </p:txBody>
      </p:sp>
      <p:cxnSp>
        <p:nvCxnSpPr>
          <p:cNvPr id="98368" name="AutoShape 64"/>
          <p:cNvCxnSpPr>
            <a:cxnSpLocks noChangeShapeType="1"/>
            <a:stCxn id="98355" idx="0"/>
            <a:endCxn id="44086" idx="2"/>
          </p:cNvCxnSpPr>
          <p:nvPr/>
        </p:nvCxnSpPr>
        <p:spPr bwMode="auto">
          <a:xfrm rot="5400000" flipH="1" flipV="1">
            <a:off x="6542307" y="4213197"/>
            <a:ext cx="1306309" cy="639798"/>
          </a:xfrm>
          <a:prstGeom prst="bentConnector3">
            <a:avLst>
              <a:gd name="adj1" fmla="val 1634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78" name="AutoShape 74"/>
          <p:cNvCxnSpPr>
            <a:cxnSpLocks noChangeShapeType="1"/>
            <a:stCxn id="44074" idx="2"/>
            <a:endCxn id="98355" idx="1"/>
          </p:cNvCxnSpPr>
          <p:nvPr/>
        </p:nvCxnSpPr>
        <p:spPr bwMode="auto">
          <a:xfrm rot="16200000" flipH="1">
            <a:off x="5069680" y="4959586"/>
            <a:ext cx="766771" cy="371667"/>
          </a:xfrm>
          <a:prstGeom prst="bentConnector2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79" name="AutoShape 75"/>
          <p:cNvCxnSpPr>
            <a:cxnSpLocks noChangeShapeType="1"/>
            <a:stCxn id="44076" idx="2"/>
            <a:endCxn id="98355" idx="0"/>
          </p:cNvCxnSpPr>
          <p:nvPr/>
        </p:nvCxnSpPr>
        <p:spPr bwMode="auto">
          <a:xfrm rot="16200000" flipH="1">
            <a:off x="6233451" y="4544138"/>
            <a:ext cx="424215" cy="86000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80" name="AutoShape 76"/>
          <p:cNvCxnSpPr>
            <a:cxnSpLocks noChangeShapeType="1"/>
            <a:stCxn id="98346" idx="2"/>
            <a:endCxn id="98355" idx="0"/>
          </p:cNvCxnSpPr>
          <p:nvPr/>
        </p:nvCxnSpPr>
        <p:spPr bwMode="auto">
          <a:xfrm rot="16200000" flipH="1">
            <a:off x="6576014" y="4886701"/>
            <a:ext cx="435491" cy="163606"/>
          </a:xfrm>
          <a:prstGeom prst="bentConnector3">
            <a:avLst>
              <a:gd name="adj1" fmla="val 52019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81" name="AutoShape 77"/>
          <p:cNvCxnSpPr>
            <a:cxnSpLocks noChangeShapeType="1"/>
            <a:stCxn id="98351" idx="2"/>
            <a:endCxn id="98355" idx="3"/>
          </p:cNvCxnSpPr>
          <p:nvPr/>
        </p:nvCxnSpPr>
        <p:spPr bwMode="auto">
          <a:xfrm rot="5400000">
            <a:off x="7885291" y="4960129"/>
            <a:ext cx="795610" cy="341744"/>
          </a:xfrm>
          <a:prstGeom prst="bentConnector2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83" name="AutoShape 79"/>
          <p:cNvSpPr>
            <a:spLocks noChangeArrowheads="1"/>
          </p:cNvSpPr>
          <p:nvPr/>
        </p:nvSpPr>
        <p:spPr bwMode="auto">
          <a:xfrm>
            <a:off x="8899867" y="4178337"/>
            <a:ext cx="1762125" cy="454795"/>
          </a:xfrm>
          <a:prstGeom prst="wedgeRectCallout">
            <a:avLst>
              <a:gd name="adj1" fmla="val -62196"/>
              <a:gd name="adj2" fmla="val -11594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最优解</a:t>
            </a:r>
            <a:r>
              <a:rPr lang="en-US" altLang="zh-CN" sz="2000" b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{2,3}</a:t>
            </a:r>
          </a:p>
        </p:txBody>
      </p:sp>
      <p:sp>
        <p:nvSpPr>
          <p:cNvPr id="44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75021" y="154380"/>
            <a:ext cx="3192463" cy="1081889"/>
          </a:xfrm>
        </p:spPr>
        <p:txBody>
          <a:bodyPr>
            <a:normAutofit/>
          </a:bodyPr>
          <a:lstStyle/>
          <a:p>
            <a:r>
              <a:rPr lang="zh-CN" altLang="en-US" dirty="0"/>
              <a:t>限界函数</a:t>
            </a:r>
            <a:r>
              <a:rPr lang="en-US" altLang="zh-CN" dirty="0"/>
              <a:t>B</a:t>
            </a:r>
          </a:p>
        </p:txBody>
      </p:sp>
      <p:sp>
        <p:nvSpPr>
          <p:cNvPr id="1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132" name="Rectangle 55"/>
          <p:cNvSpPr txBox="1">
            <a:spLocks noChangeArrowheads="1"/>
          </p:cNvSpPr>
          <p:nvPr/>
        </p:nvSpPr>
        <p:spPr>
          <a:xfrm>
            <a:off x="852132" y="2603136"/>
            <a:ext cx="3759870" cy="199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/>
              <a:t>作业实例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)=(5,1,1)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)=(10,3,2)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)=(6,2,1)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)=(3,1,1)</a:t>
            </a:r>
            <a:endParaRPr lang="en-US" altLang="zh-CN" dirty="0"/>
          </a:p>
        </p:txBody>
      </p:sp>
      <p:sp>
        <p:nvSpPr>
          <p:cNvPr id="67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48" y="4633439"/>
            <a:ext cx="3382518" cy="500726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个活结点通过检验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1" grpId="0" animBg="1"/>
      <p:bldP spid="98323" grpId="0"/>
      <p:bldP spid="98346" grpId="0" animBg="1"/>
      <p:bldP spid="98350" grpId="0"/>
      <p:bldP spid="98351" grpId="0" animBg="1"/>
      <p:bldP spid="98353" grpId="0"/>
      <p:bldP spid="98355" grpId="0" animBg="1"/>
      <p:bldP spid="98356" grpId="0"/>
      <p:bldP spid="98383" grpId="0" animBg="1"/>
      <p:bldP spid="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04079"/>
            <a:ext cx="10515600" cy="1147522"/>
          </a:xfrm>
        </p:spPr>
        <p:txBody>
          <a:bodyPr>
            <a:normAutofit/>
          </a:bodyPr>
          <a:lstStyle/>
          <a:p>
            <a:r>
              <a:rPr lang="zh-CN" altLang="en-US" dirty="0"/>
              <a:t>成本</a:t>
            </a:r>
            <a:r>
              <a:rPr lang="zh-CN" altLang="en-US" dirty="0" smtClean="0"/>
              <a:t>下界函数</a:t>
            </a:r>
            <a:r>
              <a:rPr lang="en-US" altLang="zh-CN" dirty="0" smtClean="0"/>
              <a:t>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36683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定义下界函数</a:t>
            </a:r>
            <a:r>
              <a:rPr lang="en-US" altLang="zh-CN" sz="2400" dirty="0"/>
              <a:t>ĉ(X)</a:t>
            </a:r>
            <a:r>
              <a:rPr lang="zh-CN" altLang="en-US" sz="2400" dirty="0"/>
              <a:t>，使得</a:t>
            </a:r>
            <a:r>
              <a:rPr lang="en-US" altLang="zh-CN" sz="2400" dirty="0">
                <a:solidFill>
                  <a:srgbClr val="FF0000"/>
                </a:solidFill>
              </a:rPr>
              <a:t>ĉ(X)</a:t>
            </a:r>
            <a:r>
              <a:rPr lang="en-US" altLang="en-US" sz="2400" dirty="0">
                <a:solidFill>
                  <a:srgbClr val="FF0000"/>
                </a:solidFill>
              </a:rPr>
              <a:t>≤</a:t>
            </a:r>
            <a:r>
              <a:rPr lang="en-US" altLang="zh-CN" sz="2400" dirty="0">
                <a:solidFill>
                  <a:srgbClr val="FF0000"/>
                </a:solidFill>
              </a:rPr>
              <a:t>c(X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/>
              <a:t>设</a:t>
            </a:r>
            <a:r>
              <a:rPr lang="en-US" altLang="zh-CN" dirty="0" err="1"/>
              <a:t>Sx</a:t>
            </a:r>
            <a:r>
              <a:rPr lang="zh-CN" altLang="en-US" dirty="0"/>
              <a:t>是</a:t>
            </a:r>
            <a:r>
              <a:rPr lang="zh-CN" altLang="en-US" dirty="0" smtClean="0"/>
              <a:t>根结点到达</a:t>
            </a:r>
            <a:r>
              <a:rPr lang="zh-CN" altLang="en-US" dirty="0"/>
              <a:t>结点</a:t>
            </a:r>
            <a:r>
              <a:rPr lang="en-US" altLang="zh-CN" dirty="0"/>
              <a:t>X</a:t>
            </a:r>
            <a:r>
              <a:rPr lang="zh-CN" altLang="en-US" dirty="0"/>
              <a:t>时选中的作业</a:t>
            </a:r>
            <a:r>
              <a:rPr lang="zh-CN" altLang="en-US" dirty="0" smtClean="0"/>
              <a:t>集合</a:t>
            </a:r>
            <a:endParaRPr lang="zh-CN" altLang="en-US" dirty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/>
              <a:t>令</a:t>
            </a:r>
            <a:r>
              <a:rPr lang="en-US" altLang="zh-CN" dirty="0"/>
              <a:t>m=max{</a:t>
            </a:r>
            <a:r>
              <a:rPr lang="en-US" altLang="zh-CN" dirty="0" err="1"/>
              <a:t>i|i∈Sx</a:t>
            </a:r>
            <a:r>
              <a:rPr lang="en-US" altLang="zh-CN" dirty="0"/>
              <a:t>}</a:t>
            </a:r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/>
              <a:t>ĉ(X)=∑p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，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zh-CN" altLang="en-US" dirty="0" smtClean="0"/>
              <a:t>可行解</a:t>
            </a:r>
            <a:endParaRPr lang="zh-CN" altLang="en-US" dirty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endParaRPr lang="en-US" altLang="zh-CN" dirty="0" smtClean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 smtClean="0"/>
              <a:t>ĉ(X</a:t>
            </a:r>
            <a:r>
              <a:rPr lang="en-US" altLang="zh-CN" dirty="0"/>
              <a:t>)=∞</a:t>
            </a:r>
            <a:r>
              <a:rPr lang="zh-CN" altLang="en-US" dirty="0"/>
              <a:t>，若</a:t>
            </a:r>
            <a:r>
              <a:rPr lang="en-US" altLang="zh-CN" dirty="0"/>
              <a:t>X</a:t>
            </a:r>
            <a:r>
              <a:rPr lang="zh-CN" altLang="en-US" dirty="0"/>
              <a:t>是不</a:t>
            </a:r>
            <a:r>
              <a:rPr lang="zh-CN" altLang="en-US" dirty="0" smtClean="0"/>
              <a:t>可行解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29789" y="3064875"/>
            <a:ext cx="1313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b="0" dirty="0" err="1"/>
              <a:t>i</a:t>
            </a:r>
            <a:r>
              <a:rPr lang="en-US" altLang="zh-CN" sz="1800" b="0" dirty="0"/>
              <a:t>&lt;m, </a:t>
            </a:r>
            <a:r>
              <a:rPr lang="en-US" altLang="zh-CN" sz="1800" b="0" dirty="0" err="1" smtClean="0"/>
              <a:t>i</a:t>
            </a:r>
            <a:r>
              <a:rPr lang="zh-CN" altLang="en-US" sz="1800" dirty="0" smtClean="0"/>
              <a:t>∉ </a:t>
            </a:r>
            <a:r>
              <a:rPr lang="en-US" altLang="zh-CN" sz="1800" b="0" dirty="0" err="1" smtClean="0"/>
              <a:t>Sx</a:t>
            </a:r>
            <a:endParaRPr lang="en-US" altLang="zh-CN" sz="1800" b="0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6743010" y="2533082"/>
            <a:ext cx="2088232" cy="2071344"/>
            <a:chOff x="3003" y="2631"/>
            <a:chExt cx="1373" cy="1428"/>
          </a:xfrm>
          <a:noFill/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441" y="2631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432" y="3180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886" y="3771"/>
              <a:ext cx="274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/>
                <a:t>10</a:t>
              </a:r>
            </a:p>
          </p:txBody>
        </p:sp>
        <p:cxnSp>
          <p:nvCxnSpPr>
            <p:cNvPr id="10" name="AutoShape 11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 flipH="1">
              <a:off x="3569" y="2882"/>
              <a:ext cx="9" cy="29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3569" y="3467"/>
              <a:ext cx="454" cy="30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3" y="2882"/>
              <a:ext cx="626" cy="2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1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750" y="3427"/>
              <a:ext cx="626" cy="2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8870929" y="2897163"/>
            <a:ext cx="115127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/>
              <a:t> ĉ(1</a:t>
            </a:r>
            <a:r>
              <a:rPr lang="en-US" altLang="zh-CN" sz="2400" b="0" dirty="0"/>
              <a:t>)=0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8955121" y="3303125"/>
            <a:ext cx="15732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ĉ(3)=5 {1}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967312" y="4144795"/>
            <a:ext cx="21097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ĉ(10)=11 {1,3}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772397" y="4186342"/>
            <a:ext cx="416734" cy="417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9</a:t>
            </a:r>
          </a:p>
        </p:txBody>
      </p:sp>
      <p:cxnSp>
        <p:nvCxnSpPr>
          <p:cNvPr id="18" name="AutoShape 14"/>
          <p:cNvCxnSpPr>
            <a:cxnSpLocks noChangeShapeType="1"/>
            <a:stCxn id="8" idx="4"/>
            <a:endCxn id="17" idx="0"/>
          </p:cNvCxnSpPr>
          <p:nvPr/>
        </p:nvCxnSpPr>
        <p:spPr bwMode="auto">
          <a:xfrm flipH="1">
            <a:off x="6980764" y="3745717"/>
            <a:ext cx="623090" cy="44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529126" y="3661852"/>
            <a:ext cx="9521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=3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975092" y="3721157"/>
            <a:ext cx="15732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ĉ(9)=5 {1}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384032" y="2319391"/>
            <a:ext cx="111483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c(1)=8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079386" y="3241402"/>
            <a:ext cx="38935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458245" y="4037154"/>
            <a:ext cx="38935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627121" y="4049291"/>
            <a:ext cx="63270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9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21" y="4957245"/>
            <a:ext cx="9883357" cy="996755"/>
          </a:xfrm>
          <a:prstGeom prst="wedgeRoundRectCallout">
            <a:avLst>
              <a:gd name="adj1" fmla="val -2945"/>
              <a:gd name="adj2" fmla="val -6870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对于答案结点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，当是叶结点时，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)=c(x)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；否则，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</a:t>
            </a:r>
            <a:r>
              <a:rPr lang="en-US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≠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c(x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。因此，算法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LC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并不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能求出最优解。</a:t>
            </a:r>
          </a:p>
        </p:txBody>
      </p:sp>
    </p:spTree>
    <p:extLst>
      <p:ext uri="{BB962C8B-B14F-4D97-AF65-F5344CB8AC3E}">
        <p14:creationId xmlns:p14="http://schemas.microsoft.com/office/powerpoint/2010/main" val="16261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975643"/>
          </a:xfrm>
        </p:spPr>
        <p:txBody>
          <a:bodyPr/>
          <a:lstStyle/>
          <a:p>
            <a:r>
              <a:rPr lang="zh-CN" altLang="en-US" dirty="0" smtClean="0"/>
              <a:t>每个答案结点的</a:t>
            </a:r>
            <a:r>
              <a:rPr lang="en-US" altLang="zh-CN" dirty="0"/>
              <a:t>ĉ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7054233" y="3250212"/>
            <a:ext cx="2125353" cy="1007991"/>
            <a:chOff x="2475" y="1585"/>
            <a:chExt cx="1389" cy="782"/>
          </a:xfrm>
          <a:noFill/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241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10</a:t>
              </a:r>
            </a:p>
          </p:txBody>
        </p:sp>
        <p:cxnSp>
          <p:nvCxnSpPr>
            <p:cNvPr id="7" name="AutoShape 10"/>
            <p:cNvCxnSpPr>
              <a:cxnSpLocks noChangeShapeType="1"/>
              <a:stCxn id="40" idx="4"/>
              <a:endCxn id="6" idx="0"/>
            </p:cNvCxnSpPr>
            <p:nvPr/>
          </p:nvCxnSpPr>
          <p:spPr bwMode="auto">
            <a:xfrm>
              <a:off x="2989" y="1585"/>
              <a:ext cx="389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238" y="172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2680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10" name="AutoShape 14"/>
            <p:cNvCxnSpPr>
              <a:cxnSpLocks noChangeShapeType="1"/>
              <a:stCxn id="40" idx="4"/>
              <a:endCxn id="9" idx="0"/>
            </p:cNvCxnSpPr>
            <p:nvPr/>
          </p:nvCxnSpPr>
          <p:spPr bwMode="auto">
            <a:xfrm flipH="1">
              <a:off x="2817" y="1585"/>
              <a:ext cx="172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475" y="171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</p:grp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9052020" y="3900387"/>
            <a:ext cx="388356" cy="3597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11</a:t>
            </a:r>
          </a:p>
        </p:txBody>
      </p:sp>
      <p:cxnSp>
        <p:nvCxnSpPr>
          <p:cNvPr id="13" name="AutoShape 18"/>
          <p:cNvCxnSpPr>
            <a:cxnSpLocks noChangeShapeType="1"/>
            <a:stCxn id="43" idx="4"/>
            <a:endCxn id="12" idx="0"/>
          </p:cNvCxnSpPr>
          <p:nvPr/>
        </p:nvCxnSpPr>
        <p:spPr bwMode="auto">
          <a:xfrm>
            <a:off x="9239690" y="3259117"/>
            <a:ext cx="6508" cy="64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9181601" y="3430096"/>
            <a:ext cx="9937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=4</a:t>
            </a:r>
          </a:p>
        </p:txBody>
      </p:sp>
      <p:grpSp>
        <p:nvGrpSpPr>
          <p:cNvPr id="15" name="Group 78"/>
          <p:cNvGrpSpPr>
            <a:grpSpLocks/>
          </p:cNvGrpSpPr>
          <p:nvPr/>
        </p:nvGrpSpPr>
        <p:grpSpPr bwMode="auto">
          <a:xfrm>
            <a:off x="4263296" y="3284240"/>
            <a:ext cx="2822085" cy="993971"/>
            <a:chOff x="663" y="1604"/>
            <a:chExt cx="1959" cy="780"/>
          </a:xfrm>
          <a:noFill/>
        </p:grpSpPr>
        <p:cxnSp>
          <p:nvCxnSpPr>
            <p:cNvPr id="16" name="AutoShape 28"/>
            <p:cNvCxnSpPr>
              <a:cxnSpLocks noChangeShapeType="1"/>
              <a:stCxn id="49" idx="4"/>
              <a:endCxn id="18" idx="0"/>
            </p:cNvCxnSpPr>
            <p:nvPr/>
          </p:nvCxnSpPr>
          <p:spPr bwMode="auto">
            <a:xfrm flipH="1">
              <a:off x="1771" y="1604"/>
              <a:ext cx="4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2"/>
            <p:cNvCxnSpPr>
              <a:cxnSpLocks noChangeShapeType="1"/>
              <a:stCxn id="49" idx="4"/>
              <a:endCxn id="20" idx="0"/>
            </p:cNvCxnSpPr>
            <p:nvPr/>
          </p:nvCxnSpPr>
          <p:spPr bwMode="auto">
            <a:xfrm flipH="1">
              <a:off x="1107" y="1604"/>
              <a:ext cx="668" cy="47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1634" y="2096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7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135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20" name="Oval 31"/>
            <p:cNvSpPr>
              <a:spLocks noChangeArrowheads="1"/>
            </p:cNvSpPr>
            <p:nvPr/>
          </p:nvSpPr>
          <p:spPr bwMode="auto">
            <a:xfrm>
              <a:off x="970" y="2081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6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66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2163" y="2096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8</a:t>
              </a:r>
            </a:p>
          </p:txBody>
        </p:sp>
        <p:cxnSp>
          <p:nvCxnSpPr>
            <p:cNvPr id="23" name="AutoShape 36"/>
            <p:cNvCxnSpPr>
              <a:cxnSpLocks noChangeShapeType="1"/>
              <a:stCxn id="49" idx="4"/>
              <a:endCxn id="22" idx="0"/>
            </p:cNvCxnSpPr>
            <p:nvPr/>
          </p:nvCxnSpPr>
          <p:spPr bwMode="auto">
            <a:xfrm>
              <a:off x="1775" y="1604"/>
              <a:ext cx="54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996" y="166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5618995" y="4798543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14</a:t>
            </a:r>
          </a:p>
        </p:txBody>
      </p:sp>
      <p:cxnSp>
        <p:nvCxnSpPr>
          <p:cNvPr id="26" name="AutoShape 43"/>
          <p:cNvCxnSpPr>
            <a:cxnSpLocks noChangeShapeType="1"/>
            <a:stCxn id="25" idx="0"/>
            <a:endCxn id="18" idx="4"/>
          </p:cNvCxnSpPr>
          <p:nvPr/>
        </p:nvCxnSpPr>
        <p:spPr bwMode="auto">
          <a:xfrm flipV="1">
            <a:off x="5848364" y="4278211"/>
            <a:ext cx="11089" cy="52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929958" y="4259413"/>
            <a:ext cx="1996557" cy="862662"/>
            <a:chOff x="448" y="2378"/>
            <a:chExt cx="1294" cy="681"/>
          </a:xfrm>
          <a:noFill/>
        </p:grpSpPr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685" y="2794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12</a:t>
              </a:r>
            </a:p>
          </p:txBody>
        </p:sp>
        <p:cxnSp>
          <p:nvCxnSpPr>
            <p:cNvPr id="29" name="AutoShape 39"/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843" y="2378"/>
              <a:ext cx="236" cy="41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1116" y="2801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13</a:t>
              </a:r>
            </a:p>
          </p:txBody>
        </p:sp>
        <p:cxnSp>
          <p:nvCxnSpPr>
            <p:cNvPr id="31" name="AutoShape 41"/>
            <p:cNvCxnSpPr>
              <a:cxnSpLocks noChangeShapeType="1"/>
              <a:stCxn id="30" idx="0"/>
              <a:endCxn id="20" idx="4"/>
            </p:cNvCxnSpPr>
            <p:nvPr/>
          </p:nvCxnSpPr>
          <p:spPr bwMode="auto">
            <a:xfrm flipH="1" flipV="1">
              <a:off x="1079" y="2378"/>
              <a:ext cx="195" cy="42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448" y="241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116" y="240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5798309" y="4318186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7361007" y="4780980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15</a:t>
            </a:r>
          </a:p>
        </p:txBody>
      </p:sp>
      <p:cxnSp>
        <p:nvCxnSpPr>
          <p:cNvPr id="36" name="AutoShape 48"/>
          <p:cNvCxnSpPr>
            <a:cxnSpLocks noChangeShapeType="1"/>
            <a:stCxn id="35" idx="0"/>
            <a:endCxn id="9" idx="4"/>
          </p:cNvCxnSpPr>
          <p:nvPr/>
        </p:nvCxnSpPr>
        <p:spPr bwMode="auto">
          <a:xfrm flipH="1" flipV="1">
            <a:off x="7577538" y="4258203"/>
            <a:ext cx="12838" cy="52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6904788" y="4372858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5663952" y="1700808"/>
            <a:ext cx="4897048" cy="1583511"/>
            <a:chOff x="1591" y="482"/>
            <a:chExt cx="3343" cy="1131"/>
          </a:xfrm>
          <a:noFill/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2930" y="492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2940" y="1302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41" name="AutoShape 9"/>
            <p:cNvCxnSpPr>
              <a:cxnSpLocks noChangeShapeType="1"/>
              <a:stCxn id="39" idx="4"/>
              <a:endCxn id="40" idx="0"/>
            </p:cNvCxnSpPr>
            <p:nvPr/>
          </p:nvCxnSpPr>
          <p:spPr bwMode="auto">
            <a:xfrm>
              <a:off x="3067" y="743"/>
              <a:ext cx="10" cy="55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515" y="93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3895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44" name="AutoShape 20"/>
            <p:cNvCxnSpPr>
              <a:cxnSpLocks noChangeShapeType="1"/>
              <a:stCxn id="39" idx="4"/>
              <a:endCxn id="43" idx="0"/>
            </p:cNvCxnSpPr>
            <p:nvPr/>
          </p:nvCxnSpPr>
          <p:spPr bwMode="auto">
            <a:xfrm>
              <a:off x="3067" y="743"/>
              <a:ext cx="965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4660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6" name="AutoShape 22"/>
            <p:cNvCxnSpPr>
              <a:cxnSpLocks noChangeShapeType="1"/>
              <a:stCxn id="39" idx="4"/>
              <a:endCxn id="45" idx="0"/>
            </p:cNvCxnSpPr>
            <p:nvPr/>
          </p:nvCxnSpPr>
          <p:spPr bwMode="auto">
            <a:xfrm>
              <a:off x="3067" y="743"/>
              <a:ext cx="1730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141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=3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4276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=4</a:t>
              </a:r>
            </a:p>
          </p:txBody>
        </p:sp>
        <p:sp>
          <p:nvSpPr>
            <p:cNvPr id="49" name="Oval 25"/>
            <p:cNvSpPr>
              <a:spLocks noChangeArrowheads="1"/>
            </p:cNvSpPr>
            <p:nvPr/>
          </p:nvSpPr>
          <p:spPr bwMode="auto">
            <a:xfrm>
              <a:off x="1591" y="1326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50" name="AutoShape 27"/>
            <p:cNvCxnSpPr>
              <a:cxnSpLocks noChangeShapeType="1"/>
              <a:stCxn id="39" idx="4"/>
              <a:endCxn id="49" idx="0"/>
            </p:cNvCxnSpPr>
            <p:nvPr/>
          </p:nvCxnSpPr>
          <p:spPr bwMode="auto">
            <a:xfrm flipH="1">
              <a:off x="1728" y="743"/>
              <a:ext cx="1339" cy="5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1621" y="947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2720" y="482"/>
              <a:ext cx="25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55"/>
          <p:cNvSpPr txBox="1">
            <a:spLocks noChangeArrowheads="1"/>
          </p:cNvSpPr>
          <p:nvPr/>
        </p:nvSpPr>
        <p:spPr>
          <a:xfrm>
            <a:off x="746837" y="1604029"/>
            <a:ext cx="3759870" cy="199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/>
              <a:t>作业实例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)=(5,1,1)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)=(10,3,2)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)=(6,2,1)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)=(3,1,1)</a:t>
            </a:r>
            <a:endParaRPr lang="en-US" altLang="zh-CN" dirty="0"/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7299554" y="1488162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5327573" y="2869620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7283997" y="2840876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8574668" y="2837855"/>
            <a:ext cx="580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9678488" y="2840894"/>
            <a:ext cx="525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4377508" y="3862690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5179810" y="3871231"/>
            <a:ext cx="508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7031531" y="3871231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7805282" y="3851651"/>
            <a:ext cx="565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8590914" y="3833882"/>
            <a:ext cx="561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69" name="Text Box 54"/>
          <p:cNvSpPr txBox="1">
            <a:spLocks noChangeArrowheads="1"/>
          </p:cNvSpPr>
          <p:nvPr/>
        </p:nvSpPr>
        <p:spPr bwMode="auto">
          <a:xfrm>
            <a:off x="7294059" y="1770204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endParaRPr lang="en-US" altLang="zh-CN" sz="20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成本上界</a:t>
            </a:r>
            <a:r>
              <a:rPr lang="en-US" altLang="zh-CN" dirty="0">
                <a:solidFill>
                  <a:schemeClr val="tx2"/>
                </a:solidFill>
              </a:rPr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63833" y="1412776"/>
            <a:ext cx="4428434" cy="2795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成本估计函数</a:t>
            </a:r>
            <a:r>
              <a:rPr lang="en-US" altLang="zh-CN" sz="2600" dirty="0" smtClean="0"/>
              <a:t>ĉ(X)</a:t>
            </a:r>
          </a:p>
          <a:p>
            <a:pPr lvl="1"/>
            <a:r>
              <a:rPr lang="en-US" altLang="zh-CN" sz="2600" dirty="0" smtClean="0"/>
              <a:t>ĉ(X)=∑p</a:t>
            </a:r>
            <a:r>
              <a:rPr lang="en-US" altLang="zh-CN" sz="2600" baseline="-25000" dirty="0" smtClean="0"/>
              <a:t>i</a:t>
            </a:r>
            <a:r>
              <a:rPr lang="zh-CN" altLang="en-US" sz="2600" dirty="0" smtClean="0"/>
              <a:t>，若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是可行解；</a:t>
            </a:r>
          </a:p>
          <a:p>
            <a:pPr lvl="1"/>
            <a:endParaRPr lang="en-US" altLang="zh-CN" sz="2600" dirty="0" smtClean="0"/>
          </a:p>
          <a:p>
            <a:pPr lvl="1"/>
            <a:r>
              <a:rPr lang="en-US" altLang="zh-CN" sz="2600" dirty="0" smtClean="0"/>
              <a:t>ĉ(X)=∞</a:t>
            </a:r>
            <a:r>
              <a:rPr lang="zh-CN" altLang="en-US" sz="2600" dirty="0" smtClean="0"/>
              <a:t>，若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不可行解。</a:t>
            </a:r>
            <a:endParaRPr lang="en-US" altLang="zh-CN" sz="2600" dirty="0" smtClean="0"/>
          </a:p>
          <a:p>
            <a:r>
              <a:rPr lang="zh-CN" altLang="en-US" sz="2600" dirty="0"/>
              <a:t>最小成本</a:t>
            </a:r>
            <a:r>
              <a:rPr lang="zh-CN" altLang="en-US" sz="2600" dirty="0" smtClean="0"/>
              <a:t>上界</a:t>
            </a:r>
            <a:r>
              <a:rPr lang="en-US" altLang="zh-CN" sz="2600" dirty="0" smtClean="0"/>
              <a:t>u(X</a:t>
            </a:r>
            <a:r>
              <a:rPr lang="en-US" altLang="zh-CN" sz="2600" dirty="0"/>
              <a:t>)=∑p</a:t>
            </a:r>
            <a:r>
              <a:rPr lang="en-US" altLang="zh-CN" sz="2600" baseline="-25000" dirty="0"/>
              <a:t>i</a:t>
            </a:r>
          </a:p>
          <a:p>
            <a:pPr>
              <a:buNone/>
            </a:pPr>
            <a:r>
              <a:rPr lang="en-US" altLang="zh-CN" sz="2600" dirty="0"/>
              <a:t>     </a:t>
            </a:r>
            <a:r>
              <a:rPr lang="en-US" altLang="zh-CN" sz="2600" dirty="0" smtClean="0"/>
              <a:t>U=min{u(X</a:t>
            </a:r>
            <a:r>
              <a:rPr lang="en-US" altLang="zh-CN" sz="2600" dirty="0"/>
              <a:t>)}</a:t>
            </a:r>
          </a:p>
          <a:p>
            <a:pPr lvl="1"/>
            <a:endParaRPr lang="zh-CN" altLang="en-US" dirty="0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528048" y="1718621"/>
            <a:ext cx="4897048" cy="1583511"/>
            <a:chOff x="1591" y="482"/>
            <a:chExt cx="3343" cy="1131"/>
          </a:xfrm>
          <a:noFill/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930" y="492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940" y="1302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9" name="AutoShape 9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>
              <a:off x="3067" y="743"/>
              <a:ext cx="10" cy="55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515" y="93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3895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12" name="AutoShape 20"/>
            <p:cNvCxnSpPr>
              <a:cxnSpLocks noChangeShapeType="1"/>
              <a:stCxn id="7" idx="4"/>
              <a:endCxn id="11" idx="0"/>
            </p:cNvCxnSpPr>
            <p:nvPr/>
          </p:nvCxnSpPr>
          <p:spPr bwMode="auto">
            <a:xfrm>
              <a:off x="3067" y="743"/>
              <a:ext cx="965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4660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14" name="AutoShape 22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>
              <a:off x="3067" y="743"/>
              <a:ext cx="1730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141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=3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276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=4</a:t>
              </a: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1591" y="1326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8" name="AutoShape 27"/>
            <p:cNvCxnSpPr>
              <a:cxnSpLocks noChangeShapeType="1"/>
              <a:stCxn id="7" idx="4"/>
              <a:endCxn id="17" idx="0"/>
            </p:cNvCxnSpPr>
            <p:nvPr/>
          </p:nvCxnSpPr>
          <p:spPr bwMode="auto">
            <a:xfrm flipH="1">
              <a:off x="1728" y="743"/>
              <a:ext cx="1339" cy="5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1621" y="947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2720" y="482"/>
              <a:ext cx="25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6191669" y="2887433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8148093" y="2858689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9438764" y="2855668"/>
            <a:ext cx="580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10542584" y="2858707"/>
            <a:ext cx="525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8158155" y="1788017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endParaRPr lang="en-US" altLang="zh-CN" sz="20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6" name="Group 68"/>
          <p:cNvGrpSpPr>
            <a:grpSpLocks/>
          </p:cNvGrpSpPr>
          <p:nvPr/>
        </p:nvGrpSpPr>
        <p:grpSpPr bwMode="auto">
          <a:xfrm>
            <a:off x="7918329" y="3268025"/>
            <a:ext cx="2125353" cy="1007991"/>
            <a:chOff x="2475" y="1585"/>
            <a:chExt cx="1389" cy="782"/>
          </a:xfrm>
          <a:noFill/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3241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10</a:t>
              </a:r>
            </a:p>
          </p:txBody>
        </p:sp>
        <p:cxnSp>
          <p:nvCxnSpPr>
            <p:cNvPr id="28" name="AutoShape 10"/>
            <p:cNvCxnSpPr>
              <a:cxnSpLocks noChangeShapeType="1"/>
              <a:endCxn id="27" idx="0"/>
            </p:cNvCxnSpPr>
            <p:nvPr/>
          </p:nvCxnSpPr>
          <p:spPr bwMode="auto">
            <a:xfrm>
              <a:off x="2989" y="1585"/>
              <a:ext cx="389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238" y="172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2680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31" name="AutoShape 14"/>
            <p:cNvCxnSpPr>
              <a:cxnSpLocks noChangeShapeType="1"/>
              <a:endCxn id="30" idx="0"/>
            </p:cNvCxnSpPr>
            <p:nvPr/>
          </p:nvCxnSpPr>
          <p:spPr bwMode="auto">
            <a:xfrm flipH="1">
              <a:off x="2817" y="1585"/>
              <a:ext cx="172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2475" y="171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</p:grpSp>
      <p:grpSp>
        <p:nvGrpSpPr>
          <p:cNvPr id="36" name="Group 78"/>
          <p:cNvGrpSpPr>
            <a:grpSpLocks/>
          </p:cNvGrpSpPr>
          <p:nvPr/>
        </p:nvGrpSpPr>
        <p:grpSpPr bwMode="auto">
          <a:xfrm>
            <a:off x="5425591" y="3302053"/>
            <a:ext cx="2523886" cy="993971"/>
            <a:chOff x="870" y="1604"/>
            <a:chExt cx="1752" cy="780"/>
          </a:xfrm>
          <a:noFill/>
        </p:grpSpPr>
        <p:cxnSp>
          <p:nvCxnSpPr>
            <p:cNvPr id="37" name="AutoShape 28"/>
            <p:cNvCxnSpPr>
              <a:cxnSpLocks noChangeShapeType="1"/>
              <a:endCxn id="39" idx="0"/>
            </p:cNvCxnSpPr>
            <p:nvPr/>
          </p:nvCxnSpPr>
          <p:spPr bwMode="auto">
            <a:xfrm flipH="1">
              <a:off x="1771" y="1604"/>
              <a:ext cx="4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2"/>
            <p:cNvCxnSpPr>
              <a:cxnSpLocks noChangeShapeType="1"/>
              <a:endCxn id="41" idx="0"/>
            </p:cNvCxnSpPr>
            <p:nvPr/>
          </p:nvCxnSpPr>
          <p:spPr bwMode="auto">
            <a:xfrm flipH="1">
              <a:off x="1107" y="1604"/>
              <a:ext cx="668" cy="47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1634" y="2096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7</a:t>
              </a: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1353" y="1691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970" y="2081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6</a:t>
              </a: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70" y="1691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163" y="2096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8</a:t>
              </a:r>
            </a:p>
          </p:txBody>
        </p:sp>
        <p:cxnSp>
          <p:nvCxnSpPr>
            <p:cNvPr id="44" name="AutoShape 36"/>
            <p:cNvCxnSpPr>
              <a:cxnSpLocks noChangeShapeType="1"/>
              <a:endCxn id="43" idx="0"/>
            </p:cNvCxnSpPr>
            <p:nvPr/>
          </p:nvCxnSpPr>
          <p:spPr bwMode="auto">
            <a:xfrm>
              <a:off x="1775" y="1604"/>
              <a:ext cx="54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1996" y="166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483091" y="4816356"/>
            <a:ext cx="458737" cy="31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14</a:t>
            </a:r>
          </a:p>
        </p:txBody>
      </p:sp>
      <p:cxnSp>
        <p:nvCxnSpPr>
          <p:cNvPr id="47" name="AutoShape 43"/>
          <p:cNvCxnSpPr>
            <a:cxnSpLocks noChangeShapeType="1"/>
            <a:stCxn id="46" idx="0"/>
            <a:endCxn id="39" idx="4"/>
          </p:cNvCxnSpPr>
          <p:nvPr/>
        </p:nvCxnSpPr>
        <p:spPr bwMode="auto">
          <a:xfrm flipV="1">
            <a:off x="6712460" y="4296024"/>
            <a:ext cx="11089" cy="52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" name="Group 72"/>
          <p:cNvGrpSpPr>
            <a:grpSpLocks/>
          </p:cNvGrpSpPr>
          <p:nvPr/>
        </p:nvGrpSpPr>
        <p:grpSpPr bwMode="auto">
          <a:xfrm>
            <a:off x="4506526" y="4277227"/>
            <a:ext cx="1996557" cy="853795"/>
            <a:chOff x="448" y="2378"/>
            <a:chExt cx="1294" cy="674"/>
          </a:xfrm>
          <a:noFill/>
        </p:grpSpPr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685" y="2794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12</a:t>
              </a:r>
            </a:p>
          </p:txBody>
        </p:sp>
        <p:cxnSp>
          <p:nvCxnSpPr>
            <p:cNvPr id="50" name="AutoShape 39"/>
            <p:cNvCxnSpPr>
              <a:cxnSpLocks noChangeShapeType="1"/>
              <a:stCxn id="49" idx="0"/>
              <a:endCxn id="41" idx="4"/>
            </p:cNvCxnSpPr>
            <p:nvPr/>
          </p:nvCxnSpPr>
          <p:spPr bwMode="auto">
            <a:xfrm flipV="1">
              <a:off x="843" y="2378"/>
              <a:ext cx="422" cy="41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1099" y="2794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13</a:t>
              </a:r>
            </a:p>
          </p:txBody>
        </p:sp>
        <p:cxnSp>
          <p:nvCxnSpPr>
            <p:cNvPr id="52" name="AutoShape 41"/>
            <p:cNvCxnSpPr>
              <a:cxnSpLocks noChangeShapeType="1"/>
              <a:stCxn id="51" idx="0"/>
              <a:endCxn id="41" idx="4"/>
            </p:cNvCxnSpPr>
            <p:nvPr/>
          </p:nvCxnSpPr>
          <p:spPr bwMode="auto">
            <a:xfrm flipV="1">
              <a:off x="1257" y="2378"/>
              <a:ext cx="8" cy="41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448" y="241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1116" y="240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662405" y="4335999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8214760" y="4827626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15</a:t>
            </a:r>
          </a:p>
        </p:txBody>
      </p:sp>
      <p:cxnSp>
        <p:nvCxnSpPr>
          <p:cNvPr id="57" name="AutoShape 48"/>
          <p:cNvCxnSpPr>
            <a:cxnSpLocks noChangeShapeType="1"/>
            <a:stCxn id="56" idx="0"/>
            <a:endCxn id="30" idx="4"/>
          </p:cNvCxnSpPr>
          <p:nvPr/>
        </p:nvCxnSpPr>
        <p:spPr bwMode="auto">
          <a:xfrm flipH="1" flipV="1">
            <a:off x="8441634" y="4276016"/>
            <a:ext cx="2495" cy="551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768884" y="4390671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6191669" y="2887433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5275047" y="3795411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6104572" y="3808474"/>
            <a:ext cx="508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7957519" y="3782922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8704717" y="3772562"/>
            <a:ext cx="565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6123478" y="3118672"/>
            <a:ext cx="563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19</a:t>
            </a:r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8047038" y="3088890"/>
            <a:ext cx="563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73" name="Text Box 64"/>
          <p:cNvSpPr txBox="1">
            <a:spLocks noChangeArrowheads="1"/>
          </p:cNvSpPr>
          <p:nvPr/>
        </p:nvSpPr>
        <p:spPr bwMode="auto">
          <a:xfrm>
            <a:off x="5278189" y="4027135"/>
            <a:ext cx="466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9420870" y="3102526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10508018" y="3095470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kill</a:t>
            </a: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6091870" y="4030628"/>
            <a:ext cx="50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6871138" y="4030370"/>
            <a:ext cx="49990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7954720" y="4005064"/>
            <a:ext cx="466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8623744" y="4005122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0" name="Text Box 94"/>
          <p:cNvSpPr txBox="1">
            <a:spLocks noChangeArrowheads="1"/>
          </p:cNvSpPr>
          <p:nvPr/>
        </p:nvSpPr>
        <p:spPr bwMode="auto">
          <a:xfrm>
            <a:off x="4877981" y="5133690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1" name="Text Box 95"/>
          <p:cNvSpPr txBox="1">
            <a:spLocks noChangeArrowheads="1"/>
          </p:cNvSpPr>
          <p:nvPr/>
        </p:nvSpPr>
        <p:spPr bwMode="auto">
          <a:xfrm>
            <a:off x="5511551" y="5117882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5" name="Text Box 98"/>
          <p:cNvSpPr txBox="1">
            <a:spLocks noChangeArrowheads="1"/>
          </p:cNvSpPr>
          <p:nvPr/>
        </p:nvSpPr>
        <p:spPr bwMode="auto">
          <a:xfrm>
            <a:off x="8199097" y="5117746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6" name="Oval 17"/>
          <p:cNvSpPr>
            <a:spLocks noChangeArrowheads="1"/>
          </p:cNvSpPr>
          <p:nvPr/>
        </p:nvSpPr>
        <p:spPr bwMode="auto">
          <a:xfrm>
            <a:off x="9913271" y="3916288"/>
            <a:ext cx="388356" cy="3597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11</a:t>
            </a:r>
          </a:p>
        </p:txBody>
      </p:sp>
      <p:cxnSp>
        <p:nvCxnSpPr>
          <p:cNvPr id="87" name="AutoShape 18"/>
          <p:cNvCxnSpPr>
            <a:cxnSpLocks noChangeShapeType="1"/>
            <a:stCxn id="11" idx="4"/>
            <a:endCxn id="86" idx="0"/>
          </p:cNvCxnSpPr>
          <p:nvPr/>
        </p:nvCxnSpPr>
        <p:spPr bwMode="auto">
          <a:xfrm>
            <a:off x="10103787" y="3276930"/>
            <a:ext cx="3662" cy="639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0062138" y="3448849"/>
            <a:ext cx="9937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=4</a:t>
            </a:r>
          </a:p>
        </p:txBody>
      </p:sp>
      <p:sp>
        <p:nvSpPr>
          <p:cNvPr id="96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665" y="5583299"/>
            <a:ext cx="3382518" cy="500726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个活结点通过检验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2335662" y="4179928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2346313" y="4584037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346313" y="4988146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2335662" y="5392255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624668" y="3549382"/>
            <a:ext cx="757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b="0" dirty="0" err="1" smtClean="0"/>
              <a:t>i</a:t>
            </a:r>
            <a:r>
              <a:rPr lang="zh-CN" altLang="en-US" sz="1800" dirty="0" smtClean="0"/>
              <a:t>∉ </a:t>
            </a:r>
            <a:r>
              <a:rPr lang="en-US" altLang="zh-CN" sz="1800" b="0" dirty="0" err="1" smtClean="0"/>
              <a:t>Sx</a:t>
            </a:r>
            <a:endParaRPr lang="en-US" altLang="zh-CN" sz="1800" b="0" dirty="0"/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874913" y="2220512"/>
            <a:ext cx="1313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b="0" dirty="0" err="1"/>
              <a:t>i</a:t>
            </a:r>
            <a:r>
              <a:rPr lang="en-US" altLang="zh-CN" sz="1800" b="0" dirty="0"/>
              <a:t>&lt;m, </a:t>
            </a:r>
            <a:r>
              <a:rPr lang="en-US" altLang="zh-CN" sz="1800" b="0" dirty="0" err="1" smtClean="0"/>
              <a:t>i</a:t>
            </a:r>
            <a:r>
              <a:rPr lang="zh-CN" altLang="en-US" sz="1800" dirty="0" smtClean="0"/>
              <a:t>∉ </a:t>
            </a:r>
            <a:r>
              <a:rPr lang="en-US" altLang="zh-CN" sz="1800" b="0" dirty="0" err="1" smtClean="0"/>
              <a:t>Sx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2793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5" grpId="0"/>
      <p:bldP spid="96" grpId="0"/>
      <p:bldP spid="98" grpId="0" animBg="1"/>
      <p:bldP spid="99" grpId="0" animBg="1"/>
      <p:bldP spid="100" grpId="0" animBg="1"/>
      <p:bldP spid="10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831627"/>
          </a:xfrm>
        </p:spPr>
        <p:txBody>
          <a:bodyPr/>
          <a:lstStyle/>
          <a:p>
            <a:r>
              <a:rPr lang="en-US" altLang="zh-CN" dirty="0" smtClean="0"/>
              <a:t>FIFO-</a:t>
            </a:r>
            <a:r>
              <a:rPr lang="zh-CN" altLang="en-US" dirty="0" smtClean="0"/>
              <a:t>分支限界法实例运行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65" y="1113420"/>
            <a:ext cx="11162456" cy="4468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n=4; 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)=(5,1,1); (p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)=(10,3,2</a:t>
            </a:r>
            <a:r>
              <a:rPr lang="en-US" altLang="zh-CN" sz="2400" dirty="0" smtClean="0"/>
              <a:t>);(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)=(6,2,1);  (p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)=(3,1,1);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9799" y="6112207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Rectangle 101"/>
          <p:cNvSpPr>
            <a:spLocks noChangeArrowheads="1"/>
          </p:cNvSpPr>
          <p:nvPr/>
        </p:nvSpPr>
        <p:spPr bwMode="auto">
          <a:xfrm>
            <a:off x="3100798" y="208402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ĉ</a:t>
            </a:r>
          </a:p>
        </p:txBody>
      </p:sp>
      <p:graphicFrame>
        <p:nvGraphicFramePr>
          <p:cNvPr id="6" name="Group 2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69649"/>
              </p:ext>
            </p:extLst>
          </p:nvPr>
        </p:nvGraphicFramePr>
        <p:xfrm>
          <a:off x="3435761" y="1745883"/>
          <a:ext cx="7340755" cy="14624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96"/>
          <p:cNvSpPr>
            <a:spLocks noChangeArrowheads="1"/>
          </p:cNvSpPr>
          <p:nvPr/>
        </p:nvSpPr>
        <p:spPr bwMode="auto">
          <a:xfrm>
            <a:off x="2207568" y="1710200"/>
            <a:ext cx="1244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结点编号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Rectangle 197"/>
          <p:cNvSpPr>
            <a:spLocks noChangeArrowheads="1"/>
          </p:cNvSpPr>
          <p:nvPr/>
        </p:nvSpPr>
        <p:spPr bwMode="auto">
          <a:xfrm>
            <a:off x="3089787" y="2816038"/>
            <a:ext cx="33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4" name="Text Box 91"/>
          <p:cNvSpPr txBox="1">
            <a:spLocks noChangeArrowheads="1"/>
          </p:cNvSpPr>
          <p:nvPr/>
        </p:nvSpPr>
        <p:spPr bwMode="auto">
          <a:xfrm>
            <a:off x="978869" y="3107188"/>
            <a:ext cx="439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U</a:t>
            </a:r>
            <a:endParaRPr lang="en-US" altLang="zh-CN" sz="2000" b="0" dirty="0"/>
          </a:p>
        </p:txBody>
      </p:sp>
      <p:sp>
        <p:nvSpPr>
          <p:cNvPr id="15" name="Text Box 98"/>
          <p:cNvSpPr txBox="1">
            <a:spLocks noChangeArrowheads="1"/>
          </p:cNvSpPr>
          <p:nvPr/>
        </p:nvSpPr>
        <p:spPr bwMode="auto">
          <a:xfrm>
            <a:off x="1550904" y="3094989"/>
            <a:ext cx="825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ans</a:t>
            </a:r>
          </a:p>
        </p:txBody>
      </p:sp>
      <p:sp>
        <p:nvSpPr>
          <p:cNvPr id="16" name="Text Box 99"/>
          <p:cNvSpPr txBox="1">
            <a:spLocks noChangeArrowheads="1"/>
          </p:cNvSpPr>
          <p:nvPr/>
        </p:nvSpPr>
        <p:spPr bwMode="auto">
          <a:xfrm>
            <a:off x="1700570" y="3590498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693779" y="4025049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sp>
        <p:nvSpPr>
          <p:cNvPr id="18" name="Oval 204"/>
          <p:cNvSpPr>
            <a:spLocks noChangeArrowheads="1"/>
          </p:cNvSpPr>
          <p:nvPr/>
        </p:nvSpPr>
        <p:spPr bwMode="auto">
          <a:xfrm>
            <a:off x="8335555" y="3345382"/>
            <a:ext cx="377053" cy="32665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</a:t>
            </a:r>
          </a:p>
        </p:txBody>
      </p:sp>
      <p:sp>
        <p:nvSpPr>
          <p:cNvPr id="19" name="Oval 205"/>
          <p:cNvSpPr>
            <a:spLocks noChangeArrowheads="1"/>
          </p:cNvSpPr>
          <p:nvPr/>
        </p:nvSpPr>
        <p:spPr bwMode="auto">
          <a:xfrm>
            <a:off x="7989021" y="4050394"/>
            <a:ext cx="377053" cy="373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3</a:t>
            </a:r>
          </a:p>
        </p:txBody>
      </p:sp>
      <p:cxnSp>
        <p:nvCxnSpPr>
          <p:cNvPr id="20" name="AutoShape 206"/>
          <p:cNvCxnSpPr>
            <a:cxnSpLocks noChangeShapeType="1"/>
            <a:stCxn id="18" idx="4"/>
            <a:endCxn id="19" idx="0"/>
          </p:cNvCxnSpPr>
          <p:nvPr/>
        </p:nvCxnSpPr>
        <p:spPr bwMode="auto">
          <a:xfrm flipH="1">
            <a:off x="8177548" y="3672040"/>
            <a:ext cx="346534" cy="37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07"/>
          <p:cNvSpPr txBox="1">
            <a:spLocks noChangeArrowheads="1"/>
          </p:cNvSpPr>
          <p:nvPr/>
        </p:nvSpPr>
        <p:spPr bwMode="auto">
          <a:xfrm>
            <a:off x="8031736" y="3691589"/>
            <a:ext cx="27797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sp>
        <p:nvSpPr>
          <p:cNvPr id="22" name="Oval 208"/>
          <p:cNvSpPr>
            <a:spLocks noChangeArrowheads="1"/>
          </p:cNvSpPr>
          <p:nvPr/>
        </p:nvSpPr>
        <p:spPr bwMode="auto">
          <a:xfrm>
            <a:off x="8962159" y="4045633"/>
            <a:ext cx="377053" cy="3735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4</a:t>
            </a:r>
          </a:p>
        </p:txBody>
      </p:sp>
      <p:cxnSp>
        <p:nvCxnSpPr>
          <p:cNvPr id="23" name="AutoShape 209"/>
          <p:cNvCxnSpPr>
            <a:cxnSpLocks noChangeShapeType="1"/>
            <a:stCxn id="18" idx="4"/>
            <a:endCxn id="22" idx="0"/>
          </p:cNvCxnSpPr>
          <p:nvPr/>
        </p:nvCxnSpPr>
        <p:spPr bwMode="auto">
          <a:xfrm>
            <a:off x="8524082" y="3672040"/>
            <a:ext cx="626604" cy="373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10"/>
          <p:cNvSpPr>
            <a:spLocks noChangeArrowheads="1"/>
          </p:cNvSpPr>
          <p:nvPr/>
        </p:nvSpPr>
        <p:spPr bwMode="auto">
          <a:xfrm>
            <a:off x="9922596" y="4059919"/>
            <a:ext cx="377053" cy="3735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5</a:t>
            </a:r>
          </a:p>
        </p:txBody>
      </p:sp>
      <p:cxnSp>
        <p:nvCxnSpPr>
          <p:cNvPr id="25" name="AutoShape 211"/>
          <p:cNvCxnSpPr>
            <a:cxnSpLocks noChangeShapeType="1"/>
            <a:stCxn id="18" idx="4"/>
            <a:endCxn id="24" idx="0"/>
          </p:cNvCxnSpPr>
          <p:nvPr/>
        </p:nvCxnSpPr>
        <p:spPr bwMode="auto">
          <a:xfrm>
            <a:off x="8524082" y="3672040"/>
            <a:ext cx="1587041" cy="387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12"/>
          <p:cNvSpPr txBox="1">
            <a:spLocks noChangeArrowheads="1"/>
          </p:cNvSpPr>
          <p:nvPr/>
        </p:nvSpPr>
        <p:spPr bwMode="auto">
          <a:xfrm>
            <a:off x="8914644" y="3706907"/>
            <a:ext cx="45824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27" name="Text Box 213"/>
          <p:cNvSpPr txBox="1">
            <a:spLocks noChangeArrowheads="1"/>
          </p:cNvSpPr>
          <p:nvPr/>
        </p:nvSpPr>
        <p:spPr bwMode="auto">
          <a:xfrm>
            <a:off x="9859747" y="3706907"/>
            <a:ext cx="32476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4</a:t>
            </a:r>
          </a:p>
        </p:txBody>
      </p:sp>
      <p:sp>
        <p:nvSpPr>
          <p:cNvPr id="28" name="Oval 214"/>
          <p:cNvSpPr>
            <a:spLocks noChangeArrowheads="1"/>
          </p:cNvSpPr>
          <p:nvPr/>
        </p:nvSpPr>
        <p:spPr bwMode="auto">
          <a:xfrm>
            <a:off x="6849196" y="4034519"/>
            <a:ext cx="377053" cy="373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cxnSp>
        <p:nvCxnSpPr>
          <p:cNvPr id="29" name="AutoShape 215"/>
          <p:cNvCxnSpPr>
            <a:cxnSpLocks noChangeShapeType="1"/>
            <a:stCxn id="18" idx="4"/>
            <a:endCxn id="28" idx="0"/>
          </p:cNvCxnSpPr>
          <p:nvPr/>
        </p:nvCxnSpPr>
        <p:spPr bwMode="auto">
          <a:xfrm flipH="1">
            <a:off x="7037723" y="3672040"/>
            <a:ext cx="1486359" cy="3624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216"/>
          <p:cNvSpPr txBox="1">
            <a:spLocks noChangeArrowheads="1"/>
          </p:cNvSpPr>
          <p:nvPr/>
        </p:nvSpPr>
        <p:spPr bwMode="auto">
          <a:xfrm>
            <a:off x="7165012" y="3665171"/>
            <a:ext cx="3110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>
            <a:off x="6031668" y="6039835"/>
            <a:ext cx="30893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2" name="Line 223"/>
          <p:cNvSpPr>
            <a:spLocks noChangeShapeType="1"/>
          </p:cNvSpPr>
          <p:nvPr/>
        </p:nvSpPr>
        <p:spPr bwMode="auto">
          <a:xfrm>
            <a:off x="6031669" y="6394829"/>
            <a:ext cx="3154698" cy="12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3" name="Text Box 224"/>
          <p:cNvSpPr txBox="1">
            <a:spLocks noChangeArrowheads="1"/>
          </p:cNvSpPr>
          <p:nvPr/>
        </p:nvSpPr>
        <p:spPr bwMode="auto">
          <a:xfrm>
            <a:off x="5326818" y="6005406"/>
            <a:ext cx="70485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队列</a:t>
            </a:r>
          </a:p>
        </p:txBody>
      </p:sp>
      <p:cxnSp>
        <p:nvCxnSpPr>
          <p:cNvPr id="34" name="AutoShape 226"/>
          <p:cNvCxnSpPr>
            <a:cxnSpLocks noChangeShapeType="1"/>
            <a:stCxn id="28" idx="4"/>
            <a:endCxn id="36" idx="0"/>
          </p:cNvCxnSpPr>
          <p:nvPr/>
        </p:nvCxnSpPr>
        <p:spPr bwMode="auto">
          <a:xfrm flipH="1">
            <a:off x="6670951" y="4408028"/>
            <a:ext cx="366772" cy="353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227"/>
          <p:cNvCxnSpPr>
            <a:cxnSpLocks noChangeShapeType="1"/>
            <a:stCxn id="28" idx="4"/>
            <a:endCxn id="38" idx="0"/>
          </p:cNvCxnSpPr>
          <p:nvPr/>
        </p:nvCxnSpPr>
        <p:spPr bwMode="auto">
          <a:xfrm flipH="1">
            <a:off x="5999902" y="4408028"/>
            <a:ext cx="1037821" cy="366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228"/>
          <p:cNvSpPr>
            <a:spLocks noChangeArrowheads="1"/>
          </p:cNvSpPr>
          <p:nvPr/>
        </p:nvSpPr>
        <p:spPr bwMode="auto">
          <a:xfrm>
            <a:off x="6482424" y="4761624"/>
            <a:ext cx="377053" cy="3748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7</a:t>
            </a:r>
          </a:p>
        </p:txBody>
      </p:sp>
      <p:sp>
        <p:nvSpPr>
          <p:cNvPr id="37" name="Text Box 229"/>
          <p:cNvSpPr txBox="1">
            <a:spLocks noChangeArrowheads="1"/>
          </p:cNvSpPr>
          <p:nvPr/>
        </p:nvSpPr>
        <p:spPr bwMode="auto">
          <a:xfrm>
            <a:off x="6555438" y="4373370"/>
            <a:ext cx="35228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38" name="Oval 230"/>
          <p:cNvSpPr>
            <a:spLocks noChangeArrowheads="1"/>
          </p:cNvSpPr>
          <p:nvPr/>
        </p:nvSpPr>
        <p:spPr bwMode="auto">
          <a:xfrm>
            <a:off x="5811375" y="4774273"/>
            <a:ext cx="377053" cy="3748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6</a:t>
            </a:r>
          </a:p>
        </p:txBody>
      </p:sp>
      <p:sp>
        <p:nvSpPr>
          <p:cNvPr id="39" name="Text Box 231"/>
          <p:cNvSpPr txBox="1">
            <a:spLocks noChangeArrowheads="1"/>
          </p:cNvSpPr>
          <p:nvPr/>
        </p:nvSpPr>
        <p:spPr bwMode="auto">
          <a:xfrm>
            <a:off x="6031828" y="4393033"/>
            <a:ext cx="33323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2</a:t>
            </a:r>
          </a:p>
        </p:txBody>
      </p:sp>
      <p:sp>
        <p:nvSpPr>
          <p:cNvPr id="40" name="Rectangle 232"/>
          <p:cNvSpPr>
            <a:spLocks noChangeArrowheads="1"/>
          </p:cNvSpPr>
          <p:nvPr/>
        </p:nvSpPr>
        <p:spPr bwMode="auto">
          <a:xfrm>
            <a:off x="7120846" y="4771426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8</a:t>
            </a:r>
          </a:p>
        </p:txBody>
      </p:sp>
      <p:cxnSp>
        <p:nvCxnSpPr>
          <p:cNvPr id="41" name="AutoShape 233"/>
          <p:cNvCxnSpPr>
            <a:cxnSpLocks noChangeShapeType="1"/>
            <a:stCxn id="28" idx="4"/>
            <a:endCxn id="40" idx="0"/>
          </p:cNvCxnSpPr>
          <p:nvPr/>
        </p:nvCxnSpPr>
        <p:spPr bwMode="auto">
          <a:xfrm>
            <a:off x="7037723" y="4408028"/>
            <a:ext cx="300548" cy="3633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234"/>
          <p:cNvSpPr txBox="1">
            <a:spLocks noChangeArrowheads="1"/>
          </p:cNvSpPr>
          <p:nvPr/>
        </p:nvSpPr>
        <p:spPr bwMode="auto">
          <a:xfrm>
            <a:off x="7138744" y="4384453"/>
            <a:ext cx="43760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sp>
        <p:nvSpPr>
          <p:cNvPr id="43" name="Rectangle 236"/>
          <p:cNvSpPr>
            <a:spLocks noChangeArrowheads="1"/>
          </p:cNvSpPr>
          <p:nvPr/>
        </p:nvSpPr>
        <p:spPr bwMode="auto">
          <a:xfrm>
            <a:off x="958311" y="2764740"/>
            <a:ext cx="803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000" b="0" dirty="0"/>
              <a:t>ε</a:t>
            </a:r>
            <a:r>
              <a:rPr lang="en-US" altLang="zh-CN" sz="2000" b="0" dirty="0"/>
              <a:t>=0.1</a:t>
            </a:r>
          </a:p>
        </p:txBody>
      </p:sp>
      <p:sp>
        <p:nvSpPr>
          <p:cNvPr id="44" name="Text Box 237"/>
          <p:cNvSpPr txBox="1">
            <a:spLocks noChangeArrowheads="1"/>
          </p:cNvSpPr>
          <p:nvPr/>
        </p:nvSpPr>
        <p:spPr bwMode="auto">
          <a:xfrm>
            <a:off x="6355518" y="6021288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sp>
        <p:nvSpPr>
          <p:cNvPr id="45" name="Text Box 238"/>
          <p:cNvSpPr txBox="1">
            <a:spLocks noChangeArrowheads="1"/>
          </p:cNvSpPr>
          <p:nvPr/>
        </p:nvSpPr>
        <p:spPr bwMode="auto">
          <a:xfrm>
            <a:off x="6647618" y="6021288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3</a:t>
            </a:r>
          </a:p>
        </p:txBody>
      </p:sp>
      <p:sp>
        <p:nvSpPr>
          <p:cNvPr id="46" name="Text Box 241"/>
          <p:cNvSpPr txBox="1">
            <a:spLocks noChangeArrowheads="1"/>
          </p:cNvSpPr>
          <p:nvPr/>
        </p:nvSpPr>
        <p:spPr bwMode="auto">
          <a:xfrm>
            <a:off x="1688433" y="4534636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47" name="Text Box 242"/>
          <p:cNvSpPr txBox="1">
            <a:spLocks noChangeArrowheads="1"/>
          </p:cNvSpPr>
          <p:nvPr/>
        </p:nvSpPr>
        <p:spPr bwMode="auto">
          <a:xfrm>
            <a:off x="2363776" y="3124350"/>
            <a:ext cx="66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E</a:t>
            </a:r>
          </a:p>
        </p:txBody>
      </p:sp>
      <p:sp>
        <p:nvSpPr>
          <p:cNvPr id="48" name="Text Box 243"/>
          <p:cNvSpPr txBox="1">
            <a:spLocks noChangeArrowheads="1"/>
          </p:cNvSpPr>
          <p:nvPr/>
        </p:nvSpPr>
        <p:spPr bwMode="auto">
          <a:xfrm>
            <a:off x="2366841" y="3601074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49" name="Text Box 244"/>
          <p:cNvSpPr txBox="1">
            <a:spLocks noChangeArrowheads="1"/>
          </p:cNvSpPr>
          <p:nvPr/>
        </p:nvSpPr>
        <p:spPr bwMode="auto">
          <a:xfrm>
            <a:off x="2366841" y="452703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2</a:t>
            </a:r>
          </a:p>
        </p:txBody>
      </p:sp>
      <p:sp>
        <p:nvSpPr>
          <p:cNvPr id="50" name="Text Box 245"/>
          <p:cNvSpPr txBox="1">
            <a:spLocks noChangeArrowheads="1"/>
          </p:cNvSpPr>
          <p:nvPr/>
        </p:nvSpPr>
        <p:spPr bwMode="auto">
          <a:xfrm>
            <a:off x="7000043" y="6032401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6</a:t>
            </a:r>
          </a:p>
        </p:txBody>
      </p:sp>
      <p:sp>
        <p:nvSpPr>
          <p:cNvPr id="51" name="Text Box 246"/>
          <p:cNvSpPr txBox="1">
            <a:spLocks noChangeArrowheads="1"/>
          </p:cNvSpPr>
          <p:nvPr/>
        </p:nvSpPr>
        <p:spPr bwMode="auto">
          <a:xfrm>
            <a:off x="1678128" y="4972833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6</a:t>
            </a:r>
          </a:p>
        </p:txBody>
      </p:sp>
      <p:sp>
        <p:nvSpPr>
          <p:cNvPr id="52" name="Text Box 247"/>
          <p:cNvSpPr txBox="1">
            <a:spLocks noChangeArrowheads="1"/>
          </p:cNvSpPr>
          <p:nvPr/>
        </p:nvSpPr>
        <p:spPr bwMode="auto">
          <a:xfrm>
            <a:off x="2371179" y="498412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3</a:t>
            </a:r>
          </a:p>
        </p:txBody>
      </p:sp>
      <p:sp>
        <p:nvSpPr>
          <p:cNvPr id="53" name="Oval 249"/>
          <p:cNvSpPr>
            <a:spLocks noChangeArrowheads="1"/>
          </p:cNvSpPr>
          <p:nvPr/>
        </p:nvSpPr>
        <p:spPr bwMode="auto">
          <a:xfrm>
            <a:off x="8428162" y="4719945"/>
            <a:ext cx="377053" cy="3748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10</a:t>
            </a:r>
          </a:p>
        </p:txBody>
      </p:sp>
      <p:cxnSp>
        <p:nvCxnSpPr>
          <p:cNvPr id="54" name="AutoShape 250"/>
          <p:cNvCxnSpPr>
            <a:cxnSpLocks noChangeShapeType="1"/>
            <a:stCxn id="19" idx="4"/>
            <a:endCxn id="53" idx="0"/>
          </p:cNvCxnSpPr>
          <p:nvPr/>
        </p:nvCxnSpPr>
        <p:spPr bwMode="auto">
          <a:xfrm>
            <a:off x="8177548" y="4423903"/>
            <a:ext cx="439141" cy="296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251"/>
          <p:cNvSpPr txBox="1">
            <a:spLocks noChangeArrowheads="1"/>
          </p:cNvSpPr>
          <p:nvPr/>
        </p:nvSpPr>
        <p:spPr bwMode="auto">
          <a:xfrm>
            <a:off x="8394044" y="4361831"/>
            <a:ext cx="3619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sp>
        <p:nvSpPr>
          <p:cNvPr id="56" name="Oval 252"/>
          <p:cNvSpPr>
            <a:spLocks noChangeArrowheads="1"/>
          </p:cNvSpPr>
          <p:nvPr/>
        </p:nvSpPr>
        <p:spPr bwMode="auto">
          <a:xfrm>
            <a:off x="7821145" y="4723018"/>
            <a:ext cx="377053" cy="3748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7" name="AutoShape 253"/>
          <p:cNvCxnSpPr>
            <a:cxnSpLocks noChangeShapeType="1"/>
            <a:stCxn id="19" idx="4"/>
            <a:endCxn id="56" idx="0"/>
          </p:cNvCxnSpPr>
          <p:nvPr/>
        </p:nvCxnSpPr>
        <p:spPr bwMode="auto">
          <a:xfrm flipH="1">
            <a:off x="8009672" y="4423903"/>
            <a:ext cx="167876" cy="299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54"/>
          <p:cNvSpPr txBox="1">
            <a:spLocks noChangeArrowheads="1"/>
          </p:cNvSpPr>
          <p:nvPr/>
        </p:nvSpPr>
        <p:spPr bwMode="auto">
          <a:xfrm>
            <a:off x="7777688" y="4386644"/>
            <a:ext cx="35090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59" name="Text Box 255"/>
          <p:cNvSpPr txBox="1">
            <a:spLocks noChangeArrowheads="1"/>
          </p:cNvSpPr>
          <p:nvPr/>
        </p:nvSpPr>
        <p:spPr bwMode="auto">
          <a:xfrm>
            <a:off x="7352468" y="6021288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9</a:t>
            </a:r>
          </a:p>
        </p:txBody>
      </p:sp>
      <p:sp>
        <p:nvSpPr>
          <p:cNvPr id="60" name="Text Box 256"/>
          <p:cNvSpPr txBox="1">
            <a:spLocks noChangeArrowheads="1"/>
          </p:cNvSpPr>
          <p:nvPr/>
        </p:nvSpPr>
        <p:spPr bwMode="auto">
          <a:xfrm>
            <a:off x="1689265" y="5445795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9</a:t>
            </a:r>
          </a:p>
        </p:txBody>
      </p:sp>
      <p:sp>
        <p:nvSpPr>
          <p:cNvPr id="61" name="Text Box 257"/>
          <p:cNvSpPr txBox="1">
            <a:spLocks noChangeArrowheads="1"/>
          </p:cNvSpPr>
          <p:nvPr/>
        </p:nvSpPr>
        <p:spPr bwMode="auto">
          <a:xfrm>
            <a:off x="2376302" y="5449429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6</a:t>
            </a: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5374209" y="5372943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12</a:t>
            </a:r>
          </a:p>
        </p:txBody>
      </p:sp>
      <p:cxnSp>
        <p:nvCxnSpPr>
          <p:cNvPr id="63" name="AutoShape 261"/>
          <p:cNvCxnSpPr>
            <a:cxnSpLocks noChangeShapeType="1"/>
            <a:stCxn id="62" idx="0"/>
            <a:endCxn id="38" idx="4"/>
          </p:cNvCxnSpPr>
          <p:nvPr/>
        </p:nvCxnSpPr>
        <p:spPr bwMode="auto">
          <a:xfrm flipV="1">
            <a:off x="5591634" y="5149084"/>
            <a:ext cx="408268" cy="2238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6175256" y="5365321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13</a:t>
            </a:r>
          </a:p>
        </p:txBody>
      </p:sp>
      <p:cxnSp>
        <p:nvCxnSpPr>
          <p:cNvPr id="65" name="AutoShape 263"/>
          <p:cNvCxnSpPr>
            <a:cxnSpLocks noChangeShapeType="1"/>
            <a:stCxn id="64" idx="0"/>
            <a:endCxn id="38" idx="4"/>
          </p:cNvCxnSpPr>
          <p:nvPr/>
        </p:nvCxnSpPr>
        <p:spPr bwMode="auto">
          <a:xfrm flipH="1" flipV="1">
            <a:off x="5999902" y="5149084"/>
            <a:ext cx="392779" cy="21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264"/>
          <p:cNvSpPr txBox="1">
            <a:spLocks noChangeArrowheads="1"/>
          </p:cNvSpPr>
          <p:nvPr/>
        </p:nvSpPr>
        <p:spPr bwMode="auto">
          <a:xfrm>
            <a:off x="5390708" y="5034816"/>
            <a:ext cx="27797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6186193" y="5029434"/>
            <a:ext cx="4307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sp>
        <p:nvSpPr>
          <p:cNvPr id="68" name="Text Box 266"/>
          <p:cNvSpPr txBox="1">
            <a:spLocks noChangeArrowheads="1"/>
          </p:cNvSpPr>
          <p:nvPr/>
        </p:nvSpPr>
        <p:spPr bwMode="auto">
          <a:xfrm>
            <a:off x="2366841" y="5914736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9</a:t>
            </a: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7792246" y="5396944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15</a:t>
            </a:r>
          </a:p>
        </p:txBody>
      </p:sp>
      <p:sp>
        <p:nvSpPr>
          <p:cNvPr id="70" name="Text Box 268"/>
          <p:cNvSpPr txBox="1">
            <a:spLocks noChangeArrowheads="1"/>
          </p:cNvSpPr>
          <p:nvPr/>
        </p:nvSpPr>
        <p:spPr bwMode="auto">
          <a:xfrm>
            <a:off x="7697265" y="5078163"/>
            <a:ext cx="43072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cxnSp>
        <p:nvCxnSpPr>
          <p:cNvPr id="71" name="AutoShape 269"/>
          <p:cNvCxnSpPr>
            <a:cxnSpLocks noChangeShapeType="1"/>
            <a:stCxn id="69" idx="0"/>
            <a:endCxn id="56" idx="4"/>
          </p:cNvCxnSpPr>
          <p:nvPr/>
        </p:nvCxnSpPr>
        <p:spPr bwMode="auto">
          <a:xfrm flipV="1">
            <a:off x="8009671" y="5097829"/>
            <a:ext cx="1" cy="299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圆角矩形 91"/>
          <p:cNvSpPr/>
          <p:nvPr/>
        </p:nvSpPr>
        <p:spPr>
          <a:xfrm>
            <a:off x="897131" y="3611651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888479" y="4077072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65393" y="4530466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860234" y="4983860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60234" y="5445795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196"/>
          <p:cNvSpPr>
            <a:spLocks noChangeArrowheads="1"/>
          </p:cNvSpPr>
          <p:nvPr/>
        </p:nvSpPr>
        <p:spPr bwMode="auto">
          <a:xfrm>
            <a:off x="2754478" y="2448197"/>
            <a:ext cx="718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2002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4" grpId="0"/>
      <p:bldP spid="44" grpId="1"/>
      <p:bldP spid="45" grpId="0"/>
      <p:bldP spid="45" grpId="1"/>
      <p:bldP spid="46" grpId="0"/>
      <p:bldP spid="49" grpId="0"/>
      <p:bldP spid="50" grpId="0"/>
      <p:bldP spid="50" grpId="1"/>
      <p:bldP spid="51" grpId="0"/>
      <p:bldP spid="52" grpId="0"/>
      <p:bldP spid="59" grpId="0"/>
      <p:bldP spid="59" grpId="1"/>
      <p:bldP spid="60" grpId="0"/>
      <p:bldP spid="61" grpId="0"/>
      <p:bldP spid="68" grpId="0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0/1</a:t>
            </a:r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个问题实例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成本函数</a:t>
            </a:r>
            <a:r>
              <a:rPr lang="en-US" altLang="zh-CN" dirty="0"/>
              <a:t>c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成本下界函数</a:t>
            </a:r>
            <a:r>
              <a:rPr lang="en-US" altLang="zh-CN" dirty="0" smtClean="0"/>
              <a:t>ĉ</a:t>
            </a:r>
            <a:r>
              <a:rPr lang="zh-CN" altLang="en-US" dirty="0" smtClean="0"/>
              <a:t>与成本上界函数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LC</a:t>
            </a:r>
            <a:r>
              <a:rPr lang="zh-CN" altLang="en-US" dirty="0" smtClean="0"/>
              <a:t>分支限界法实例运行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9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0/1</a:t>
            </a:r>
            <a:r>
              <a:rPr kumimoji="1" lang="zh-CN" altLang="en-US" dirty="0"/>
              <a:t>背包问题要求物品或者整件装入背包中</a:t>
            </a:r>
            <a:r>
              <a:rPr kumimoji="1" lang="en-US" altLang="zh-CN" dirty="0"/>
              <a:t>, </a:t>
            </a:r>
            <a:r>
              <a:rPr kumimoji="1" lang="zh-CN" altLang="en-US" dirty="0"/>
              <a:t>或者根本不装入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即不能装入物品的一部分</a:t>
            </a:r>
            <a:r>
              <a:rPr kumimoji="1" lang="en-US" altLang="zh-CN" dirty="0"/>
              <a:t>), </a:t>
            </a:r>
            <a:r>
              <a:rPr kumimoji="1" lang="zh-CN" altLang="en-US" dirty="0"/>
              <a:t>所以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限定只能取</a:t>
            </a:r>
            <a:r>
              <a:rPr kumimoji="1" lang="en-US" altLang="zh-CN" dirty="0"/>
              <a:t>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lang="zh-CN" altLang="en-US" sz="2400" dirty="0"/>
          </a:p>
          <a:p>
            <a:endParaRPr kumimoji="1"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40087" y="3140968"/>
            <a:ext cx="623217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B21BE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    0/1</a:t>
            </a: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背包问题的形式描述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buClrTx/>
              <a:buSzTx/>
              <a:buFontTx/>
              <a:buNone/>
            </a:pPr>
            <a:r>
              <a:rPr kumimoji="1" lang="zh-CN" altLang="en-US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极大化    ∑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                  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=0</a:t>
            </a: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或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1,  p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&gt;0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约束条件 ∑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w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≤M       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w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&gt;0, 1≤i≤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endParaRPr kumimoji="1" lang="en-US" altLang="zh-CN" sz="24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63752" y="3884537"/>
            <a:ext cx="72008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98280" y="4365103"/>
            <a:ext cx="75756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</p:spTree>
    <p:extLst>
      <p:ext uri="{BB962C8B-B14F-4D97-AF65-F5344CB8AC3E}">
        <p14:creationId xmlns:p14="http://schemas.microsoft.com/office/powerpoint/2010/main" val="10257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76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一个问题实例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077"/>
            <a:ext cx="10515600" cy="4680520"/>
          </a:xfrm>
        </p:spPr>
        <p:txBody>
          <a:bodyPr>
            <a:normAutofit/>
          </a:bodyPr>
          <a:lstStyle/>
          <a:p>
            <a:pPr indent="-252000">
              <a:lnSpc>
                <a:spcPct val="100000"/>
              </a:lnSpc>
            </a:pPr>
            <a:r>
              <a:rPr lang="en-US" altLang="zh-CN" sz="2400" dirty="0"/>
              <a:t>n=4, M=15</a:t>
            </a:r>
            <a:r>
              <a:rPr lang="zh-CN" altLang="en-US" sz="2400" dirty="0"/>
              <a:t>，</a:t>
            </a:r>
            <a:r>
              <a:rPr kumimoji="1" lang="en-US" altLang="zh-CN" sz="2400" dirty="0"/>
              <a:t>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)=(10,10,12,18)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)=(2,4,6,9</a:t>
            </a:r>
            <a:r>
              <a:rPr kumimoji="1" lang="en-US" altLang="zh-CN" sz="2400" dirty="0" smtClean="0"/>
              <a:t>)</a:t>
            </a:r>
            <a:endParaRPr kumimoji="1"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解空间的表示方法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n-</a:t>
            </a:r>
            <a:r>
              <a:rPr lang="zh-CN" altLang="en-US" dirty="0" smtClean="0"/>
              <a:t>元组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,..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n=4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显示约束条件：</a:t>
            </a:r>
            <a:r>
              <a:rPr kumimoji="1" lang="en-US" altLang="zh-CN" dirty="0" smtClean="0"/>
              <a:t>X</a:t>
            </a:r>
            <a:r>
              <a:rPr kumimoji="1" lang="en-US" altLang="zh-CN" baseline="-25000" dirty="0" smtClean="0"/>
              <a:t>i </a:t>
            </a:r>
            <a:r>
              <a:rPr lang="en-US" altLang="zh-CN" dirty="0" smtClean="0"/>
              <a:t>=0/1, </a:t>
            </a:r>
            <a:r>
              <a:rPr kumimoji="1" lang="en-US" altLang="zh-CN" dirty="0"/>
              <a:t>1≤</a:t>
            </a:r>
            <a:r>
              <a:rPr kumimoji="1" lang="en-US" altLang="zh-CN" dirty="0" smtClean="0"/>
              <a:t>i≤n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隐式约束</a:t>
            </a:r>
            <a:r>
              <a:rPr lang="zh-CN" altLang="en-US" dirty="0"/>
              <a:t>条件</a:t>
            </a:r>
            <a:r>
              <a:rPr lang="zh-CN" altLang="en-US" dirty="0" smtClean="0"/>
              <a:t>：选中的物品不违反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的限制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目标函数</a:t>
            </a:r>
            <a:r>
              <a:rPr lang="zh-CN" altLang="en-US" dirty="0" smtClean="0"/>
              <a:t>：选中的物品效益和极大化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状态空间树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共计</a:t>
            </a:r>
            <a:r>
              <a:rPr kumimoji="1" lang="en-US" altLang="zh-CN" dirty="0"/>
              <a:t>31</a:t>
            </a:r>
            <a:r>
              <a:rPr kumimoji="1" lang="zh-CN" altLang="en-US" dirty="0" smtClean="0"/>
              <a:t>个结点，</a:t>
            </a:r>
            <a:r>
              <a:rPr kumimoji="1" lang="en-US" altLang="zh-CN" dirty="0" smtClean="0"/>
              <a:t>15</a:t>
            </a:r>
            <a:r>
              <a:rPr kumimoji="1" lang="zh-CN" altLang="en-US" dirty="0"/>
              <a:t>个非</a:t>
            </a:r>
            <a:r>
              <a:rPr kumimoji="1" lang="zh-CN" altLang="en-US" dirty="0" smtClean="0"/>
              <a:t>叶结点和</a:t>
            </a:r>
            <a:r>
              <a:rPr kumimoji="1" lang="en-US" altLang="zh-CN" dirty="0"/>
              <a:t>16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叶结点，</a:t>
            </a:r>
            <a:r>
              <a:rPr lang="zh-CN" altLang="en-US" dirty="0" smtClean="0"/>
              <a:t>答案结点在叶结点中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将物品按照</a:t>
            </a:r>
            <a:r>
              <a:rPr lang="en-US" altLang="zh-CN" sz="2400" dirty="0"/>
              <a:t>p/w</a:t>
            </a:r>
            <a:r>
              <a:rPr lang="zh-CN" altLang="en-US" sz="2400" dirty="0"/>
              <a:t>非增次序</a:t>
            </a:r>
            <a:r>
              <a:rPr lang="zh-CN" altLang="en-US" sz="2400" dirty="0" smtClean="0"/>
              <a:t>排列，利用贪心法探查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831558" y="1700808"/>
            <a:ext cx="10153128" cy="3886200"/>
          </a:xfrm>
        </p:spPr>
        <p:txBody>
          <a:bodyPr/>
          <a:lstStyle/>
          <a:p>
            <a:r>
              <a:rPr lang="zh-CN" altLang="en-US" sz="2400" dirty="0"/>
              <a:t>原问题寻找</a:t>
            </a:r>
            <a:r>
              <a:rPr lang="zh-CN" altLang="en-US" sz="2400" dirty="0" smtClean="0"/>
              <a:t>最大成本结点，转换目标函数，修改</a:t>
            </a:r>
            <a:r>
              <a:rPr lang="zh-CN" altLang="en-US" sz="2400" dirty="0"/>
              <a:t>最优解定义为极小值。</a:t>
            </a:r>
            <a:endParaRPr lang="en-US" altLang="zh-CN" sz="2400" dirty="0"/>
          </a:p>
          <a:p>
            <a:r>
              <a:rPr lang="zh-CN" altLang="en-US" sz="2400" dirty="0"/>
              <a:t>为了使最小成本</a:t>
            </a:r>
            <a:r>
              <a:rPr lang="zh-CN" altLang="en-US" sz="2400" dirty="0" smtClean="0"/>
              <a:t>答案结点与</a:t>
            </a:r>
            <a:r>
              <a:rPr lang="zh-CN" altLang="en-US" sz="2400" dirty="0"/>
              <a:t>最优解相对应</a:t>
            </a:r>
            <a:r>
              <a:rPr lang="zh-CN" altLang="en-US" sz="2400" dirty="0" smtClean="0"/>
              <a:t>，结点</a:t>
            </a:r>
            <a:r>
              <a:rPr lang="en-US" altLang="zh-CN" sz="2400" dirty="0" smtClean="0"/>
              <a:t>X</a:t>
            </a:r>
            <a:r>
              <a:rPr lang="zh-CN" altLang="en-US" sz="2400" dirty="0"/>
              <a:t>定义成本函数</a:t>
            </a:r>
            <a:r>
              <a:rPr lang="en-US" altLang="zh-CN" sz="2400" dirty="0"/>
              <a:t>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dirty="0"/>
              <a:t>c(X)= -</a:t>
            </a:r>
            <a:r>
              <a:rPr kumimoji="1" lang="zh-CN" altLang="en-US" dirty="0"/>
              <a:t>∑</a:t>
            </a:r>
            <a:r>
              <a:rPr kumimoji="1" lang="en-US" altLang="zh-CN" dirty="0" err="1"/>
              <a:t>p</a:t>
            </a:r>
            <a:r>
              <a:rPr kumimoji="1" lang="en-US" altLang="zh-CN" baseline="-25000" dirty="0" err="1"/>
              <a:t>i</a:t>
            </a:r>
            <a:r>
              <a:rPr kumimoji="1" lang="en-US" altLang="zh-CN" dirty="0" err="1"/>
              <a:t>x</a:t>
            </a:r>
            <a:r>
              <a:rPr kumimoji="1" lang="en-US" altLang="zh-CN" baseline="-25000" dirty="0" err="1"/>
              <a:t>i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答案结点</a:t>
            </a:r>
            <a:endParaRPr kumimoji="1" lang="en-US" altLang="zh-CN" dirty="0"/>
          </a:p>
          <a:p>
            <a:pPr lvl="1"/>
            <a:r>
              <a:rPr lang="en-US" altLang="zh-CN" dirty="0"/>
              <a:t>c(X)=∞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是不可行的</a:t>
            </a:r>
            <a:r>
              <a:rPr lang="zh-CN" altLang="en-US" dirty="0" smtClean="0"/>
              <a:t>叶结点</a:t>
            </a:r>
            <a:endParaRPr lang="en-US" altLang="zh-CN" dirty="0"/>
          </a:p>
          <a:p>
            <a:pPr lvl="1"/>
            <a:r>
              <a:rPr lang="en-US" altLang="zh-CN" dirty="0"/>
              <a:t>c(X)=</a:t>
            </a:r>
            <a:r>
              <a:rPr lang="en-US" altLang="zh-CN" dirty="0" smtClean="0"/>
              <a:t>min{c(X</a:t>
            </a:r>
            <a:r>
              <a:rPr lang="zh-CN" altLang="en-US" dirty="0" smtClean="0"/>
              <a:t>的左儿子</a:t>
            </a:r>
            <a:r>
              <a:rPr lang="en-US" altLang="zh-CN" dirty="0" smtClean="0"/>
              <a:t>)),c(X</a:t>
            </a:r>
            <a:r>
              <a:rPr lang="zh-CN" altLang="en-US" dirty="0" smtClean="0"/>
              <a:t>的右儿子</a:t>
            </a:r>
            <a:r>
              <a:rPr lang="en-US" altLang="zh-CN" dirty="0" smtClean="0"/>
              <a:t>)}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是非叶结点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2279576" y="3018438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52076"/>
            <a:ext cx="8229600" cy="1204912"/>
          </a:xfrm>
        </p:spPr>
        <p:txBody>
          <a:bodyPr/>
          <a:lstStyle/>
          <a:p>
            <a:pPr eaLnBrk="1" hangingPunct="1"/>
            <a:r>
              <a:rPr kumimoji="1" lang="zh-CN" altLang="en-US" dirty="0"/>
              <a:t>分枝限界法的基本思想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328236"/>
            <a:ext cx="10513168" cy="4276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/>
              <a:t>针对问题定义解空间树结构：元组、显式约束条件、隐式约束条件。 </a:t>
            </a:r>
          </a:p>
          <a:p>
            <a:pPr>
              <a:lnSpc>
                <a:spcPct val="100000"/>
              </a:lnSpc>
            </a:pPr>
            <a:r>
              <a:rPr kumimoji="1" lang="zh-CN" altLang="en-US" sz="2400" dirty="0"/>
              <a:t>检验问题满足多米诺性质。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假设</a:t>
            </a:r>
            <a:r>
              <a:rPr lang="zh-CN" altLang="en-US" sz="2400" dirty="0"/>
              <a:t>当前寻找一个</a:t>
            </a:r>
            <a:r>
              <a:rPr lang="zh-CN" altLang="en-US" sz="2400" dirty="0" smtClean="0"/>
              <a:t>答案结点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</a:t>
            </a:r>
            <a:r>
              <a:rPr lang="zh-CN" altLang="en-US" dirty="0" smtClean="0"/>
              <a:t>根结点</a:t>
            </a:r>
            <a:r>
              <a:rPr lang="en-US" altLang="zh-CN" dirty="0" smtClean="0"/>
              <a:t>T</a:t>
            </a:r>
            <a:r>
              <a:rPr lang="zh-CN" altLang="en-US" dirty="0"/>
              <a:t>是</a:t>
            </a:r>
            <a:r>
              <a:rPr lang="zh-CN" altLang="en-US" dirty="0" smtClean="0"/>
              <a:t>答案结点，</a:t>
            </a:r>
            <a:r>
              <a:rPr lang="zh-CN" altLang="en-US" dirty="0"/>
              <a:t>输出</a:t>
            </a:r>
            <a:r>
              <a:rPr lang="zh-CN" altLang="en-US" dirty="0" smtClean="0"/>
              <a:t>该结点，</a:t>
            </a:r>
            <a:r>
              <a:rPr lang="zh-CN" altLang="en-US" dirty="0"/>
              <a:t>操作结束；否则令</a:t>
            </a:r>
            <a:r>
              <a:rPr lang="en-US" altLang="zh-CN" dirty="0"/>
              <a:t>T</a:t>
            </a:r>
            <a:r>
              <a:rPr lang="zh-CN" altLang="en-US" dirty="0"/>
              <a:t>是当前</a:t>
            </a:r>
            <a:r>
              <a:rPr lang="zh-CN" altLang="en-US" dirty="0" smtClean="0"/>
              <a:t>扩展结点</a:t>
            </a:r>
            <a:r>
              <a:rPr lang="en-US" altLang="zh-CN" dirty="0" smtClean="0"/>
              <a:t>E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生成</a:t>
            </a:r>
            <a:r>
              <a:rPr lang="en-US" altLang="zh-CN" sz="2400" dirty="0"/>
              <a:t>E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所有</a:t>
            </a:r>
            <a:r>
              <a:rPr lang="zh-CN" altLang="en-US" sz="2400" dirty="0"/>
              <a:t>儿子结点，判断每个子结点</a:t>
            </a:r>
            <a:r>
              <a:rPr lang="en-US" altLang="zh-CN" sz="2400" dirty="0"/>
              <a:t>X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是答案结点，输出从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的路径，操作结束；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检验</a:t>
            </a:r>
            <a:r>
              <a:rPr lang="en-US" altLang="zh-CN" dirty="0"/>
              <a:t>X</a:t>
            </a:r>
            <a:r>
              <a:rPr lang="zh-CN" altLang="en-US" dirty="0"/>
              <a:t>，如果满足限界函数</a:t>
            </a:r>
            <a:r>
              <a:rPr lang="en-US" altLang="zh-CN" dirty="0"/>
              <a:t>B</a:t>
            </a:r>
            <a:r>
              <a:rPr lang="zh-CN" altLang="en-US" dirty="0"/>
              <a:t>，则将</a:t>
            </a:r>
            <a:r>
              <a:rPr lang="en-US" altLang="zh-CN" dirty="0"/>
              <a:t>X</a:t>
            </a:r>
            <a:r>
              <a:rPr lang="zh-CN" altLang="en-US" dirty="0"/>
              <a:t>添加到活结点表中；否则舍弃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从</a:t>
            </a:r>
            <a:r>
              <a:rPr lang="zh-CN" altLang="en-US" sz="2400" dirty="0" smtClean="0"/>
              <a:t>活结点表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选择</a:t>
            </a:r>
            <a:r>
              <a:rPr lang="zh-CN" altLang="en-US" sz="2400" dirty="0"/>
              <a:t>下一</a:t>
            </a:r>
            <a:r>
              <a:rPr lang="zh-CN" altLang="en-US" sz="2400" dirty="0" smtClean="0"/>
              <a:t>个结点成为</a:t>
            </a:r>
            <a:r>
              <a:rPr lang="zh-CN" altLang="en-US" sz="2400" dirty="0"/>
              <a:t>新的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结点，</a:t>
            </a:r>
            <a:r>
              <a:rPr lang="zh-CN" altLang="en-US" sz="2400" dirty="0"/>
              <a:t>重复上述操作。如果</a:t>
            </a:r>
            <a:r>
              <a:rPr lang="zh-CN" altLang="en-US" sz="2400" dirty="0" smtClean="0"/>
              <a:t>活结点表</a:t>
            </a:r>
            <a:r>
              <a:rPr lang="zh-CN" altLang="en-US" sz="2400" dirty="0"/>
              <a:t>为空，则算法以失败结束。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991544" y="5618014"/>
            <a:ext cx="80648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剪枝作用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：限界函数避免生成那些不包含答案结点的子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树。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6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792163" y="260648"/>
            <a:ext cx="10515600" cy="1325563"/>
          </a:xfrm>
        </p:spPr>
        <p:txBody>
          <a:bodyPr/>
          <a:lstStyle/>
          <a:p>
            <a:r>
              <a:rPr lang="en-US" altLang="zh-CN" dirty="0"/>
              <a:t>ĉ</a:t>
            </a:r>
            <a:r>
              <a:rPr lang="zh-CN" altLang="en-US" dirty="0"/>
              <a:t>函数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823248" y="1586211"/>
            <a:ext cx="10889375" cy="46942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/>
              <a:t>对于成本估计函数</a:t>
            </a:r>
            <a:r>
              <a:rPr lang="en-US" altLang="zh-CN" sz="2400" dirty="0"/>
              <a:t>ĉ</a:t>
            </a:r>
            <a:r>
              <a:rPr lang="zh-CN" altLang="en-US" sz="2400" dirty="0"/>
              <a:t>和成本上界函数</a:t>
            </a:r>
            <a:r>
              <a:rPr lang="en-US" altLang="zh-CN" sz="2400" dirty="0"/>
              <a:t>U</a:t>
            </a:r>
            <a:r>
              <a:rPr lang="zh-CN" altLang="en-US" sz="2400" dirty="0"/>
              <a:t>，</a:t>
            </a:r>
            <a:r>
              <a:rPr lang="en-US" altLang="zh-CN" sz="2400" dirty="0"/>
              <a:t>ĉ(X)≤c(X)</a:t>
            </a:r>
            <a:r>
              <a:rPr lang="en-US" altLang="zh-CN" sz="2400" dirty="0" smtClean="0"/>
              <a:t>≤u(X</a:t>
            </a:r>
            <a:r>
              <a:rPr lang="en-US" altLang="zh-CN" sz="2400" dirty="0"/>
              <a:t>)≤0</a:t>
            </a:r>
            <a:r>
              <a:rPr lang="zh-CN" altLang="en-US" sz="2400" dirty="0"/>
              <a:t>。如下设计</a:t>
            </a:r>
            <a:r>
              <a:rPr lang="en-US" altLang="zh-CN" sz="2400" dirty="0"/>
              <a:t>ĉ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 smtClean="0"/>
              <a:t>对于</a:t>
            </a:r>
            <a:r>
              <a:rPr lang="en-US" altLang="zh-CN" sz="2400" dirty="0" smtClean="0"/>
              <a:t>X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贪心</a:t>
            </a:r>
            <a:r>
              <a:rPr lang="zh-CN" altLang="en-US" sz="2400" dirty="0"/>
              <a:t>序列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r>
              <a:rPr lang="en-US" altLang="zh-CN" dirty="0"/>
              <a:t>ĉ(X):</a:t>
            </a:r>
            <a:r>
              <a:rPr lang="zh-CN" altLang="en-US" dirty="0"/>
              <a:t>从</a:t>
            </a:r>
            <a:r>
              <a:rPr lang="zh-CN" altLang="en-US" dirty="0" smtClean="0"/>
              <a:t>根结点到结点</a:t>
            </a:r>
            <a:r>
              <a:rPr lang="en-US" altLang="zh-CN" dirty="0" smtClean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贪心解</a:t>
            </a:r>
            <a:r>
              <a:rPr lang="zh-CN" altLang="en-US" dirty="0"/>
              <a:t>的相反数，</a:t>
            </a:r>
            <a:r>
              <a:rPr lang="zh-CN" altLang="en-US" dirty="0" smtClean="0"/>
              <a:t>显然</a:t>
            </a:r>
            <a:r>
              <a:rPr lang="en-US" altLang="zh-CN" dirty="0" smtClean="0"/>
              <a:t>|</a:t>
            </a:r>
            <a:r>
              <a:rPr lang="en-US" altLang="zh-CN" dirty="0"/>
              <a:t>c(X)| </a:t>
            </a:r>
            <a:r>
              <a:rPr lang="en-US" altLang="zh-CN" dirty="0" smtClean="0"/>
              <a:t>≤ |</a:t>
            </a:r>
            <a:r>
              <a:rPr lang="en-US" altLang="zh-CN" dirty="0"/>
              <a:t>ĉ(X)|</a:t>
            </a:r>
            <a:r>
              <a:rPr lang="zh-CN" altLang="en-US" dirty="0"/>
              <a:t>，即</a:t>
            </a:r>
            <a:r>
              <a:rPr lang="en-US" altLang="zh-CN" dirty="0"/>
              <a:t>ĉ(X)≤c(X)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r>
              <a:rPr lang="en-US" altLang="zh-CN" dirty="0" smtClean="0"/>
              <a:t>u(X</a:t>
            </a:r>
            <a:r>
              <a:rPr lang="en-US" altLang="zh-CN" dirty="0"/>
              <a:t>):</a:t>
            </a:r>
            <a:r>
              <a:rPr lang="zh-CN" altLang="en-US" dirty="0"/>
              <a:t>从</a:t>
            </a:r>
            <a:r>
              <a:rPr lang="zh-CN" altLang="en-US" dirty="0" smtClean="0"/>
              <a:t>根结点到结点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贪心解整取</a:t>
            </a:r>
            <a:r>
              <a:rPr lang="zh-CN" altLang="en-US" dirty="0" smtClean="0"/>
              <a:t>部分效益</a:t>
            </a:r>
            <a:r>
              <a:rPr lang="zh-CN" altLang="en-US" dirty="0"/>
              <a:t>值的相反数，显然</a:t>
            </a:r>
            <a:r>
              <a:rPr lang="en-US" altLang="zh-CN" dirty="0"/>
              <a:t>c(X)</a:t>
            </a:r>
            <a:r>
              <a:rPr lang="en-US" altLang="zh-CN" dirty="0" smtClean="0"/>
              <a:t>≤u(X</a:t>
            </a:r>
            <a:r>
              <a:rPr lang="en-US" altLang="zh-CN" dirty="0"/>
              <a:t>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7349" name="TextBox 3"/>
          <p:cNvSpPr txBox="1">
            <a:spLocks noChangeArrowheads="1"/>
          </p:cNvSpPr>
          <p:nvPr/>
        </p:nvSpPr>
        <p:spPr bwMode="auto">
          <a:xfrm>
            <a:off x="3071664" y="2496275"/>
            <a:ext cx="3673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…</a:t>
            </a:r>
            <a:r>
              <a:rPr lang="en-US" altLang="zh-CN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…,x</a:t>
            </a:r>
            <a:r>
              <a:rPr lang="en-US" altLang="zh-CN" sz="2400" b="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j-1   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j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j+1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……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endParaRPr lang="en-US" altLang="zh-CN" sz="2400" b="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…</a:t>
            </a:r>
            <a:r>
              <a:rPr lang="en-US" altLang="zh-CN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 1…1,  </a:t>
            </a:r>
            <a:r>
              <a:rPr lang="en-US" altLang="zh-CN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j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, 0, ….., 0 </a:t>
            </a:r>
            <a:endParaRPr lang="zh-CN" altLang="en-US" sz="24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3" name="线形标注 2 2"/>
          <p:cNvSpPr/>
          <p:nvPr/>
        </p:nvSpPr>
        <p:spPr>
          <a:xfrm>
            <a:off x="3503712" y="3501529"/>
            <a:ext cx="1008112" cy="431800"/>
          </a:xfrm>
          <a:prstGeom prst="borderCallout2">
            <a:avLst>
              <a:gd name="adj1" fmla="val 23983"/>
              <a:gd name="adj2" fmla="val 101559"/>
              <a:gd name="adj3" fmla="val 23983"/>
              <a:gd name="adj4" fmla="val 118363"/>
              <a:gd name="adj5" fmla="val -225625"/>
              <a:gd name="adj6" fmla="val 117811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│u(X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)│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3503713" y="4069031"/>
            <a:ext cx="1008112" cy="431800"/>
          </a:xfrm>
          <a:prstGeom prst="borderCallout2">
            <a:avLst>
              <a:gd name="adj1" fmla="val 27574"/>
              <a:gd name="adj2" fmla="val 100646"/>
              <a:gd name="adj3" fmla="val 27575"/>
              <a:gd name="adj4" fmla="val 157205"/>
              <a:gd name="adj5" fmla="val -355656"/>
              <a:gd name="adj6" fmla="val 15731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|ĉ(X)|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672" y="2636912"/>
            <a:ext cx="864096" cy="6903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92" y="67136"/>
            <a:ext cx="10515600" cy="1244491"/>
          </a:xfrm>
        </p:spPr>
        <p:txBody>
          <a:bodyPr/>
          <a:lstStyle/>
          <a:p>
            <a:r>
              <a:rPr lang="en-US" altLang="zh-CN" dirty="0"/>
              <a:t>ĉ</a:t>
            </a:r>
            <a:r>
              <a:rPr lang="zh-CN" altLang="en-US" dirty="0" smtClean="0"/>
              <a:t>值与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06586"/>
              </p:ext>
            </p:extLst>
          </p:nvPr>
        </p:nvGraphicFramePr>
        <p:xfrm>
          <a:off x="956363" y="1556792"/>
          <a:ext cx="4632487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78">
                  <a:extLst>
                    <a:ext uri="{9D8B030D-6E8A-4147-A177-3AD203B41FA5}">
                      <a16:colId xmlns:a16="http://schemas.microsoft.com/office/drawing/2014/main" val="2211611519"/>
                    </a:ext>
                  </a:extLst>
                </a:gridCol>
                <a:gridCol w="1375367">
                  <a:extLst>
                    <a:ext uri="{9D8B030D-6E8A-4147-A177-3AD203B41FA5}">
                      <a16:colId xmlns:a16="http://schemas.microsoft.com/office/drawing/2014/main" val="25160347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13052680"/>
                    </a:ext>
                  </a:extLst>
                </a:gridCol>
                <a:gridCol w="1118546">
                  <a:extLst>
                    <a:ext uri="{9D8B030D-6E8A-4147-A177-3AD203B41FA5}">
                      <a16:colId xmlns:a16="http://schemas.microsoft.com/office/drawing/2014/main" val="1032388848"/>
                    </a:ext>
                  </a:extLst>
                </a:gridCol>
              </a:tblGrid>
              <a:tr h="371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结点编号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贪心策略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ĉ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0654"/>
                  </a:ext>
                </a:extLst>
              </a:tr>
              <a:tr h="292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8221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37729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5/9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8939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16223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1,0,1,7/9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-36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28693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0933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1,1,0,1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96429"/>
                  </a:ext>
                </a:extLst>
              </a:tr>
              <a:tr h="371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8(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舍弃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00484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1,1,1,0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94308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1,1,0,1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6469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1,1,0,0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-20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-20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0578"/>
                  </a:ext>
                </a:extLst>
              </a:tr>
            </a:tbl>
          </a:graphicData>
        </a:graphic>
      </p:graphicFrame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689792" y="1152770"/>
            <a:ext cx="10515600" cy="511478"/>
          </a:xfrm>
        </p:spPr>
        <p:txBody>
          <a:bodyPr/>
          <a:lstStyle/>
          <a:p>
            <a:pPr indent="-252000">
              <a:lnSpc>
                <a:spcPct val="90000"/>
              </a:lnSpc>
            </a:pPr>
            <a:r>
              <a:rPr lang="en-US" altLang="zh-CN" sz="2400" dirty="0"/>
              <a:t>n=4, M=15</a:t>
            </a:r>
            <a:r>
              <a:rPr lang="zh-CN" altLang="en-US" sz="2400" dirty="0"/>
              <a:t>，</a:t>
            </a:r>
            <a:r>
              <a:rPr kumimoji="1" lang="en-US" altLang="zh-CN" sz="2400" dirty="0"/>
              <a:t>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)=(10,10,12,18)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)=(2,4,6,9</a:t>
            </a:r>
            <a:r>
              <a:rPr kumimoji="1" lang="en-US" altLang="zh-CN" sz="2400" dirty="0" smtClean="0"/>
              <a:t>)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672064" y="2131654"/>
            <a:ext cx="3502979" cy="3024336"/>
            <a:chOff x="5928975" y="1988840"/>
            <a:chExt cx="4080881" cy="3270278"/>
          </a:xfrm>
        </p:grpSpPr>
        <p:sp>
          <p:nvSpPr>
            <p:cNvPr id="6" name="Text Box 66"/>
            <p:cNvSpPr txBox="1">
              <a:spLocks noChangeArrowheads="1"/>
            </p:cNvSpPr>
            <p:nvPr/>
          </p:nvSpPr>
          <p:spPr bwMode="auto">
            <a:xfrm>
              <a:off x="7857334" y="2152179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kumimoji="1"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7" name="Text Box 68"/>
            <p:cNvSpPr txBox="1">
              <a:spLocks noChangeArrowheads="1"/>
            </p:cNvSpPr>
            <p:nvPr/>
          </p:nvSpPr>
          <p:spPr bwMode="auto">
            <a:xfrm>
              <a:off x="7001921" y="2920767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6464720" y="3570927"/>
              <a:ext cx="904006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9" name="Text Box 76"/>
            <p:cNvSpPr txBox="1">
              <a:spLocks noChangeArrowheads="1"/>
            </p:cNvSpPr>
            <p:nvPr/>
          </p:nvSpPr>
          <p:spPr bwMode="auto">
            <a:xfrm>
              <a:off x="8366832" y="2861484"/>
              <a:ext cx="445933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7682067" y="3563294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7343293" y="4395258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8248219" y="4379287"/>
              <a:ext cx="39893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8497304" y="1988840"/>
              <a:ext cx="496321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7794579" y="2624634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9364147" y="2564107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152042" y="3242670"/>
              <a:ext cx="494695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485860" y="3962750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879445" y="3933054"/>
              <a:ext cx="496322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7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574661" y="3212975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529789" y="4820330"/>
              <a:ext cx="510120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8248219" y="4820330"/>
              <a:ext cx="518282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>
              <a:stCxn id="13" idx="4"/>
              <a:endCxn id="14" idx="0"/>
            </p:cNvCxnSpPr>
            <p:nvPr/>
          </p:nvCxnSpPr>
          <p:spPr bwMode="auto">
            <a:xfrm flipH="1">
              <a:off x="8042740" y="2450582"/>
              <a:ext cx="702725" cy="17405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3" idx="4"/>
              <a:endCxn id="15" idx="0"/>
            </p:cNvCxnSpPr>
            <p:nvPr/>
          </p:nvCxnSpPr>
          <p:spPr bwMode="auto">
            <a:xfrm>
              <a:off x="8745466" y="2450582"/>
              <a:ext cx="866030" cy="113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6" idx="0"/>
            </p:cNvCxnSpPr>
            <p:nvPr/>
          </p:nvCxnSpPr>
          <p:spPr bwMode="auto">
            <a:xfrm flipH="1">
              <a:off x="7399389" y="3086377"/>
              <a:ext cx="643351" cy="156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9" idx="0"/>
              <a:endCxn id="14" idx="4"/>
            </p:cNvCxnSpPr>
            <p:nvPr/>
          </p:nvCxnSpPr>
          <p:spPr bwMode="auto">
            <a:xfrm flipH="1" flipV="1">
              <a:off x="8042740" y="3086377"/>
              <a:ext cx="779269" cy="126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4"/>
              <a:endCxn id="17" idx="0"/>
            </p:cNvCxnSpPr>
            <p:nvPr/>
          </p:nvCxnSpPr>
          <p:spPr bwMode="auto">
            <a:xfrm flipH="1">
              <a:off x="6734020" y="3704413"/>
              <a:ext cx="665369" cy="258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6" idx="4"/>
              <a:endCxn id="18" idx="0"/>
            </p:cNvCxnSpPr>
            <p:nvPr/>
          </p:nvCxnSpPr>
          <p:spPr bwMode="auto">
            <a:xfrm>
              <a:off x="7399391" y="3704413"/>
              <a:ext cx="728216" cy="228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8" idx="4"/>
              <a:endCxn id="20" idx="0"/>
            </p:cNvCxnSpPr>
            <p:nvPr/>
          </p:nvCxnSpPr>
          <p:spPr bwMode="auto">
            <a:xfrm flipH="1">
              <a:off x="7784849" y="4394798"/>
              <a:ext cx="342758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4"/>
              <a:endCxn id="21" idx="0"/>
            </p:cNvCxnSpPr>
            <p:nvPr/>
          </p:nvCxnSpPr>
          <p:spPr bwMode="auto">
            <a:xfrm>
              <a:off x="8127607" y="4394798"/>
              <a:ext cx="379754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9124299" y="2160821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cxnSp>
          <p:nvCxnSpPr>
            <p:cNvPr id="31" name="直接连接符 30"/>
            <p:cNvCxnSpPr>
              <a:stCxn id="17" idx="4"/>
              <a:endCxn id="32" idx="0"/>
            </p:cNvCxnSpPr>
            <p:nvPr/>
          </p:nvCxnSpPr>
          <p:spPr bwMode="auto">
            <a:xfrm flipH="1">
              <a:off x="6391330" y="4424494"/>
              <a:ext cx="342691" cy="4377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155585" y="4862243"/>
              <a:ext cx="471487" cy="396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6925157" y="4822556"/>
              <a:ext cx="484187" cy="436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>
              <a:stCxn id="17" idx="4"/>
              <a:endCxn id="33" idx="0"/>
            </p:cNvCxnSpPr>
            <p:nvPr/>
          </p:nvCxnSpPr>
          <p:spPr bwMode="auto">
            <a:xfrm>
              <a:off x="6734021" y="4424494"/>
              <a:ext cx="433230" cy="39806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5928975" y="4395378"/>
              <a:ext cx="825793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38" name="Text Box 79"/>
            <p:cNvSpPr txBox="1">
              <a:spLocks noChangeArrowheads="1"/>
            </p:cNvSpPr>
            <p:nvPr/>
          </p:nvSpPr>
          <p:spPr bwMode="auto">
            <a:xfrm>
              <a:off x="6856012" y="4386728"/>
              <a:ext cx="398937" cy="370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右大括号 39"/>
          <p:cNvSpPr/>
          <p:nvPr/>
        </p:nvSpPr>
        <p:spPr>
          <a:xfrm>
            <a:off x="5367219" y="5195599"/>
            <a:ext cx="221631" cy="1034292"/>
          </a:xfrm>
          <a:prstGeom prst="rightBrace">
            <a:avLst>
              <a:gd name="adj1" fmla="val 4702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690090" y="5512690"/>
            <a:ext cx="52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=C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87"/>
            <a:ext cx="10515600" cy="1325563"/>
          </a:xfrm>
        </p:spPr>
        <p:txBody>
          <a:bodyPr/>
          <a:lstStyle/>
          <a:p>
            <a:r>
              <a:rPr lang="en-US" altLang="zh-CN" dirty="0"/>
              <a:t>LC-</a:t>
            </a:r>
            <a:r>
              <a:rPr lang="zh-CN" altLang="en-US" dirty="0"/>
              <a:t>分支限界法</a:t>
            </a:r>
            <a:r>
              <a:rPr lang="zh-CN" altLang="en-US" dirty="0" smtClean="0"/>
              <a:t>实例运行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063" y="1083062"/>
            <a:ext cx="10018318" cy="520088"/>
          </a:xfrm>
        </p:spPr>
        <p:txBody>
          <a:bodyPr>
            <a:normAutofit/>
          </a:bodyPr>
          <a:lstStyle/>
          <a:p>
            <a:pPr indent="-252000">
              <a:lnSpc>
                <a:spcPct val="90000"/>
              </a:lnSpc>
            </a:pPr>
            <a:r>
              <a:rPr lang="en-US" altLang="zh-CN" sz="2400" dirty="0"/>
              <a:t>n=4, M=15</a:t>
            </a:r>
            <a:r>
              <a:rPr lang="zh-CN" altLang="en-US" sz="2400" dirty="0"/>
              <a:t>，</a:t>
            </a:r>
            <a:r>
              <a:rPr kumimoji="1" lang="en-US" altLang="zh-CN" sz="2400" dirty="0"/>
              <a:t>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)=(10,10,12,18)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)=(2,4,6,9</a:t>
            </a:r>
            <a:r>
              <a:rPr kumimoji="1"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84" name="Rectangle 101"/>
          <p:cNvSpPr>
            <a:spLocks noChangeArrowheads="1"/>
          </p:cNvSpPr>
          <p:nvPr/>
        </p:nvSpPr>
        <p:spPr bwMode="auto">
          <a:xfrm>
            <a:off x="4632618" y="19090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ĉ</a:t>
            </a:r>
          </a:p>
        </p:txBody>
      </p:sp>
      <p:graphicFrame>
        <p:nvGraphicFramePr>
          <p:cNvPr id="85" name="Group 2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200887"/>
              </p:ext>
            </p:extLst>
          </p:nvPr>
        </p:nvGraphicFramePr>
        <p:xfrm>
          <a:off x="4981031" y="1590702"/>
          <a:ext cx="5904350" cy="1096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2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Rectangle 197"/>
          <p:cNvSpPr>
            <a:spLocks noChangeArrowheads="1"/>
          </p:cNvSpPr>
          <p:nvPr/>
        </p:nvSpPr>
        <p:spPr bwMode="auto">
          <a:xfrm>
            <a:off x="4633356" y="2285576"/>
            <a:ext cx="33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20" name="Rectangle 236"/>
          <p:cNvSpPr>
            <a:spLocks noChangeArrowheads="1"/>
          </p:cNvSpPr>
          <p:nvPr/>
        </p:nvSpPr>
        <p:spPr bwMode="auto">
          <a:xfrm>
            <a:off x="966672" y="2428116"/>
            <a:ext cx="803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000" b="0" dirty="0">
                <a:solidFill>
                  <a:srgbClr val="FF0000"/>
                </a:solidFill>
              </a:rPr>
              <a:t>ε</a:t>
            </a:r>
            <a:r>
              <a:rPr lang="en-US" altLang="zh-CN" sz="2000" b="0" dirty="0">
                <a:solidFill>
                  <a:srgbClr val="FF0000"/>
                </a:solidFill>
              </a:rPr>
              <a:t>=0.1</a:t>
            </a:r>
          </a:p>
        </p:txBody>
      </p:sp>
      <p:sp>
        <p:nvSpPr>
          <p:cNvPr id="121" name="矩形 120"/>
          <p:cNvSpPr/>
          <p:nvPr/>
        </p:nvSpPr>
        <p:spPr>
          <a:xfrm>
            <a:off x="941579" y="2862122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活结点表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3" name="Text Box 91"/>
          <p:cNvSpPr txBox="1">
            <a:spLocks noChangeArrowheads="1"/>
          </p:cNvSpPr>
          <p:nvPr/>
        </p:nvSpPr>
        <p:spPr bwMode="auto">
          <a:xfrm>
            <a:off x="2620536" y="2864740"/>
            <a:ext cx="439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U</a:t>
            </a:r>
            <a:endParaRPr lang="en-US" altLang="zh-CN" sz="2000" b="0" dirty="0"/>
          </a:p>
        </p:txBody>
      </p:sp>
      <p:sp>
        <p:nvSpPr>
          <p:cNvPr id="124" name="Text Box 98"/>
          <p:cNvSpPr txBox="1">
            <a:spLocks noChangeArrowheads="1"/>
          </p:cNvSpPr>
          <p:nvPr/>
        </p:nvSpPr>
        <p:spPr bwMode="auto">
          <a:xfrm>
            <a:off x="3336587" y="2852541"/>
            <a:ext cx="825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ans</a:t>
            </a:r>
          </a:p>
        </p:txBody>
      </p:sp>
      <p:sp>
        <p:nvSpPr>
          <p:cNvPr id="126" name="Text Box 242"/>
          <p:cNvSpPr txBox="1">
            <a:spLocks noChangeArrowheads="1"/>
          </p:cNvSpPr>
          <p:nvPr/>
        </p:nvSpPr>
        <p:spPr bwMode="auto">
          <a:xfrm>
            <a:off x="4149459" y="2881902"/>
            <a:ext cx="66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E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2375393" y="3291467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7333968" y="2867461"/>
            <a:ext cx="3502979" cy="3024336"/>
            <a:chOff x="5928975" y="1988840"/>
            <a:chExt cx="4080881" cy="3270278"/>
          </a:xfrm>
        </p:grpSpPr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7857334" y="2152179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kumimoji="1"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0" name="Text Box 68"/>
            <p:cNvSpPr txBox="1">
              <a:spLocks noChangeArrowheads="1"/>
            </p:cNvSpPr>
            <p:nvPr/>
          </p:nvSpPr>
          <p:spPr bwMode="auto">
            <a:xfrm>
              <a:off x="7001921" y="2920767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131" name="Text Box 69"/>
            <p:cNvSpPr txBox="1">
              <a:spLocks noChangeArrowheads="1"/>
            </p:cNvSpPr>
            <p:nvPr/>
          </p:nvSpPr>
          <p:spPr bwMode="auto">
            <a:xfrm>
              <a:off x="6464720" y="3570927"/>
              <a:ext cx="90400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132" name="Text Box 76"/>
            <p:cNvSpPr txBox="1">
              <a:spLocks noChangeArrowheads="1"/>
            </p:cNvSpPr>
            <p:nvPr/>
          </p:nvSpPr>
          <p:spPr bwMode="auto">
            <a:xfrm>
              <a:off x="8366832" y="2861484"/>
              <a:ext cx="445934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sp>
          <p:nvSpPr>
            <p:cNvPr id="133" name="Text Box 77"/>
            <p:cNvSpPr txBox="1">
              <a:spLocks noChangeArrowheads="1"/>
            </p:cNvSpPr>
            <p:nvPr/>
          </p:nvSpPr>
          <p:spPr bwMode="auto">
            <a:xfrm>
              <a:off x="7682067" y="3563294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4" name="Text Box 78"/>
            <p:cNvSpPr txBox="1">
              <a:spLocks noChangeArrowheads="1"/>
            </p:cNvSpPr>
            <p:nvPr/>
          </p:nvSpPr>
          <p:spPr bwMode="auto">
            <a:xfrm>
              <a:off x="7343294" y="4395258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5" name="Text Box 79"/>
            <p:cNvSpPr txBox="1">
              <a:spLocks noChangeArrowheads="1"/>
            </p:cNvSpPr>
            <p:nvPr/>
          </p:nvSpPr>
          <p:spPr bwMode="auto">
            <a:xfrm>
              <a:off x="8248219" y="4379287"/>
              <a:ext cx="398937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497304" y="1988840"/>
              <a:ext cx="496321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7" name="椭圆 136"/>
            <p:cNvSpPr/>
            <p:nvPr/>
          </p:nvSpPr>
          <p:spPr bwMode="auto">
            <a:xfrm>
              <a:off x="7794579" y="2624634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9364147" y="2564107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7152042" y="3242670"/>
              <a:ext cx="494695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0" name="椭圆 139"/>
            <p:cNvSpPr/>
            <p:nvPr/>
          </p:nvSpPr>
          <p:spPr bwMode="auto">
            <a:xfrm>
              <a:off x="6485860" y="3962750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1" name="椭圆 140"/>
            <p:cNvSpPr/>
            <p:nvPr/>
          </p:nvSpPr>
          <p:spPr bwMode="auto">
            <a:xfrm>
              <a:off x="7879445" y="3933054"/>
              <a:ext cx="496322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7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2" name="椭圆 141"/>
            <p:cNvSpPr/>
            <p:nvPr/>
          </p:nvSpPr>
          <p:spPr bwMode="auto">
            <a:xfrm>
              <a:off x="8574661" y="3212975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3" name="椭圆 142"/>
            <p:cNvSpPr/>
            <p:nvPr/>
          </p:nvSpPr>
          <p:spPr bwMode="auto">
            <a:xfrm>
              <a:off x="7529789" y="4820330"/>
              <a:ext cx="510120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8248219" y="4820330"/>
              <a:ext cx="518282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45" name="直接连接符 144"/>
            <p:cNvCxnSpPr>
              <a:stCxn id="136" idx="4"/>
              <a:endCxn id="137" idx="0"/>
            </p:cNvCxnSpPr>
            <p:nvPr/>
          </p:nvCxnSpPr>
          <p:spPr bwMode="auto">
            <a:xfrm flipH="1">
              <a:off x="8042740" y="2450582"/>
              <a:ext cx="702725" cy="17405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36" idx="4"/>
              <a:endCxn id="138" idx="0"/>
            </p:cNvCxnSpPr>
            <p:nvPr/>
          </p:nvCxnSpPr>
          <p:spPr bwMode="auto">
            <a:xfrm>
              <a:off x="8745466" y="2450582"/>
              <a:ext cx="866030" cy="113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7" idx="4"/>
              <a:endCxn id="139" idx="0"/>
            </p:cNvCxnSpPr>
            <p:nvPr/>
          </p:nvCxnSpPr>
          <p:spPr bwMode="auto">
            <a:xfrm flipH="1">
              <a:off x="7399389" y="3086377"/>
              <a:ext cx="643351" cy="156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42" idx="0"/>
              <a:endCxn id="137" idx="4"/>
            </p:cNvCxnSpPr>
            <p:nvPr/>
          </p:nvCxnSpPr>
          <p:spPr bwMode="auto">
            <a:xfrm flipH="1" flipV="1">
              <a:off x="8042740" y="3086377"/>
              <a:ext cx="779269" cy="126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9" idx="4"/>
              <a:endCxn id="140" idx="0"/>
            </p:cNvCxnSpPr>
            <p:nvPr/>
          </p:nvCxnSpPr>
          <p:spPr bwMode="auto">
            <a:xfrm flipH="1">
              <a:off x="6734020" y="3704413"/>
              <a:ext cx="665369" cy="258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9" idx="4"/>
              <a:endCxn id="141" idx="0"/>
            </p:cNvCxnSpPr>
            <p:nvPr/>
          </p:nvCxnSpPr>
          <p:spPr bwMode="auto">
            <a:xfrm>
              <a:off x="7399391" y="3704413"/>
              <a:ext cx="728216" cy="228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41" idx="4"/>
              <a:endCxn id="143" idx="0"/>
            </p:cNvCxnSpPr>
            <p:nvPr/>
          </p:nvCxnSpPr>
          <p:spPr bwMode="auto">
            <a:xfrm flipH="1">
              <a:off x="7784849" y="4394798"/>
              <a:ext cx="342758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41" idx="4"/>
              <a:endCxn id="144" idx="0"/>
            </p:cNvCxnSpPr>
            <p:nvPr/>
          </p:nvCxnSpPr>
          <p:spPr bwMode="auto">
            <a:xfrm>
              <a:off x="8127607" y="4394798"/>
              <a:ext cx="379754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66"/>
            <p:cNvSpPr txBox="1">
              <a:spLocks noChangeArrowheads="1"/>
            </p:cNvSpPr>
            <p:nvPr/>
          </p:nvSpPr>
          <p:spPr bwMode="auto">
            <a:xfrm>
              <a:off x="9124300" y="2160821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cxnSp>
          <p:nvCxnSpPr>
            <p:cNvPr id="154" name="直接连接符 153"/>
            <p:cNvCxnSpPr>
              <a:stCxn id="140" idx="4"/>
              <a:endCxn id="155" idx="0"/>
            </p:cNvCxnSpPr>
            <p:nvPr/>
          </p:nvCxnSpPr>
          <p:spPr bwMode="auto">
            <a:xfrm flipH="1">
              <a:off x="6391330" y="4424494"/>
              <a:ext cx="342691" cy="4377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6155585" y="4862243"/>
              <a:ext cx="471487" cy="396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6925157" y="4822556"/>
              <a:ext cx="484187" cy="436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直接连接符 156"/>
            <p:cNvCxnSpPr>
              <a:stCxn id="140" idx="4"/>
              <a:endCxn id="156" idx="0"/>
            </p:cNvCxnSpPr>
            <p:nvPr/>
          </p:nvCxnSpPr>
          <p:spPr bwMode="auto">
            <a:xfrm>
              <a:off x="6734021" y="4424494"/>
              <a:ext cx="433230" cy="39806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78"/>
            <p:cNvSpPr txBox="1">
              <a:spLocks noChangeArrowheads="1"/>
            </p:cNvSpPr>
            <p:nvPr/>
          </p:nvSpPr>
          <p:spPr bwMode="auto">
            <a:xfrm>
              <a:off x="5928975" y="4395378"/>
              <a:ext cx="825793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6856012" y="4386728"/>
              <a:ext cx="398937" cy="401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0" name="Text Box 243"/>
          <p:cNvSpPr txBox="1">
            <a:spLocks noChangeArrowheads="1"/>
          </p:cNvSpPr>
          <p:nvPr/>
        </p:nvSpPr>
        <p:spPr bwMode="auto">
          <a:xfrm>
            <a:off x="4135084" y="327730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163" name="Text Box 243"/>
          <p:cNvSpPr txBox="1">
            <a:spLocks noChangeArrowheads="1"/>
          </p:cNvSpPr>
          <p:nvPr/>
        </p:nvSpPr>
        <p:spPr bwMode="auto">
          <a:xfrm>
            <a:off x="1279131" y="3731964"/>
            <a:ext cx="68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2,3</a:t>
            </a:r>
            <a:endParaRPr lang="en-US" altLang="zh-CN" sz="2000" b="0" dirty="0"/>
          </a:p>
        </p:txBody>
      </p:sp>
      <p:sp>
        <p:nvSpPr>
          <p:cNvPr id="164" name="圆角矩形 163"/>
          <p:cNvSpPr/>
          <p:nvPr/>
        </p:nvSpPr>
        <p:spPr>
          <a:xfrm>
            <a:off x="2360004" y="3723515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 Box 243"/>
          <p:cNvSpPr txBox="1">
            <a:spLocks noChangeArrowheads="1"/>
          </p:cNvSpPr>
          <p:nvPr/>
        </p:nvSpPr>
        <p:spPr bwMode="auto">
          <a:xfrm>
            <a:off x="4115328" y="3710658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2</a:t>
            </a:r>
            <a:endParaRPr lang="en-US" altLang="zh-CN" sz="2000" b="0" dirty="0"/>
          </a:p>
        </p:txBody>
      </p:sp>
      <p:sp>
        <p:nvSpPr>
          <p:cNvPr id="166" name="Text Box 243"/>
          <p:cNvSpPr txBox="1">
            <a:spLocks noChangeArrowheads="1"/>
          </p:cNvSpPr>
          <p:nvPr/>
        </p:nvSpPr>
        <p:spPr bwMode="auto">
          <a:xfrm>
            <a:off x="1176452" y="4176629"/>
            <a:ext cx="781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3,4,5</a:t>
            </a:r>
            <a:endParaRPr lang="en-US" altLang="zh-CN" sz="2000" b="0" dirty="0"/>
          </a:p>
        </p:txBody>
      </p:sp>
      <p:sp>
        <p:nvSpPr>
          <p:cNvPr id="167" name="Text Box 243"/>
          <p:cNvSpPr txBox="1">
            <a:spLocks noChangeArrowheads="1"/>
          </p:cNvSpPr>
          <p:nvPr/>
        </p:nvSpPr>
        <p:spPr bwMode="auto">
          <a:xfrm>
            <a:off x="1319717" y="3286004"/>
            <a:ext cx="68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空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352267" y="4155563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 Box 243"/>
          <p:cNvSpPr txBox="1">
            <a:spLocks noChangeArrowheads="1"/>
          </p:cNvSpPr>
          <p:nvPr/>
        </p:nvSpPr>
        <p:spPr bwMode="auto">
          <a:xfrm>
            <a:off x="4103424" y="4155563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4</a:t>
            </a:r>
            <a:endParaRPr lang="en-US" altLang="zh-CN" sz="2000" b="0" dirty="0"/>
          </a:p>
        </p:txBody>
      </p:sp>
      <p:sp>
        <p:nvSpPr>
          <p:cNvPr id="170" name="Text Box 243"/>
          <p:cNvSpPr txBox="1">
            <a:spLocks noChangeArrowheads="1"/>
          </p:cNvSpPr>
          <p:nvPr/>
        </p:nvSpPr>
        <p:spPr bwMode="auto">
          <a:xfrm>
            <a:off x="1092316" y="4600511"/>
            <a:ext cx="1023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3,5,6,7</a:t>
            </a:r>
            <a:endParaRPr lang="en-US" altLang="zh-CN" sz="2000" b="0" dirty="0"/>
          </a:p>
        </p:txBody>
      </p:sp>
      <p:sp>
        <p:nvSpPr>
          <p:cNvPr id="171" name="圆角矩形 170"/>
          <p:cNvSpPr/>
          <p:nvPr/>
        </p:nvSpPr>
        <p:spPr>
          <a:xfrm>
            <a:off x="2352267" y="4587611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-37.9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 Box 243"/>
          <p:cNvSpPr txBox="1">
            <a:spLocks noChangeArrowheads="1"/>
          </p:cNvSpPr>
          <p:nvPr/>
        </p:nvSpPr>
        <p:spPr bwMode="auto">
          <a:xfrm>
            <a:off x="4103424" y="4587611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6</a:t>
            </a:r>
            <a:endParaRPr lang="en-US" altLang="zh-CN" sz="2000" b="0" dirty="0"/>
          </a:p>
        </p:txBody>
      </p:sp>
      <p:sp>
        <p:nvSpPr>
          <p:cNvPr id="173" name="Text Box 243"/>
          <p:cNvSpPr txBox="1">
            <a:spLocks noChangeArrowheads="1"/>
          </p:cNvSpPr>
          <p:nvPr/>
        </p:nvSpPr>
        <p:spPr bwMode="auto">
          <a:xfrm>
            <a:off x="4632618" y="4587611"/>
            <a:ext cx="18234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大于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4" name="Text Box 243"/>
          <p:cNvSpPr txBox="1">
            <a:spLocks noChangeArrowheads="1"/>
          </p:cNvSpPr>
          <p:nvPr/>
        </p:nvSpPr>
        <p:spPr bwMode="auto">
          <a:xfrm>
            <a:off x="1176452" y="5027192"/>
            <a:ext cx="1023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3,5,7</a:t>
            </a:r>
            <a:endParaRPr lang="en-US" altLang="zh-CN" sz="2000" b="0" dirty="0"/>
          </a:p>
        </p:txBody>
      </p:sp>
      <p:sp>
        <p:nvSpPr>
          <p:cNvPr id="175" name="圆角矩形 174"/>
          <p:cNvSpPr/>
          <p:nvPr/>
        </p:nvSpPr>
        <p:spPr>
          <a:xfrm>
            <a:off x="2324910" y="5016869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-37.9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 Box 243"/>
          <p:cNvSpPr txBox="1">
            <a:spLocks noChangeArrowheads="1"/>
          </p:cNvSpPr>
          <p:nvPr/>
        </p:nvSpPr>
        <p:spPr bwMode="auto">
          <a:xfrm>
            <a:off x="4082622" y="502719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7</a:t>
            </a:r>
            <a:endParaRPr lang="en-US" altLang="zh-CN" sz="2000" b="0" dirty="0"/>
          </a:p>
        </p:txBody>
      </p:sp>
      <p:sp>
        <p:nvSpPr>
          <p:cNvPr id="177" name="圆角矩形 176"/>
          <p:cNvSpPr/>
          <p:nvPr/>
        </p:nvSpPr>
        <p:spPr>
          <a:xfrm>
            <a:off x="2324909" y="5460608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-38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 Box 243"/>
          <p:cNvSpPr txBox="1">
            <a:spLocks noChangeArrowheads="1"/>
          </p:cNvSpPr>
          <p:nvPr/>
        </p:nvSpPr>
        <p:spPr bwMode="auto">
          <a:xfrm>
            <a:off x="4595421" y="5032516"/>
            <a:ext cx="26465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入表，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大于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9" name="Text Box 243"/>
          <p:cNvSpPr txBox="1">
            <a:spLocks noChangeArrowheads="1"/>
          </p:cNvSpPr>
          <p:nvPr/>
        </p:nvSpPr>
        <p:spPr bwMode="auto">
          <a:xfrm>
            <a:off x="1149904" y="5439455"/>
            <a:ext cx="1023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3,5,10</a:t>
            </a:r>
            <a:endParaRPr lang="en-US" altLang="zh-CN" sz="2000" b="0" dirty="0"/>
          </a:p>
        </p:txBody>
      </p:sp>
      <p:sp>
        <p:nvSpPr>
          <p:cNvPr id="180" name="Text Box 243"/>
          <p:cNvSpPr txBox="1">
            <a:spLocks noChangeArrowheads="1"/>
          </p:cNvSpPr>
          <p:nvPr/>
        </p:nvSpPr>
        <p:spPr bwMode="auto">
          <a:xfrm>
            <a:off x="3983358" y="5466535"/>
            <a:ext cx="563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</a:rPr>
              <a:t>10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182" name="Text Box 242"/>
          <p:cNvSpPr txBox="1">
            <a:spLocks noChangeArrowheads="1"/>
          </p:cNvSpPr>
          <p:nvPr/>
        </p:nvSpPr>
        <p:spPr bwMode="auto">
          <a:xfrm>
            <a:off x="4798456" y="2862122"/>
            <a:ext cx="1201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儿子结点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3" name="Text Box 243"/>
          <p:cNvSpPr txBox="1">
            <a:spLocks noChangeArrowheads="1"/>
          </p:cNvSpPr>
          <p:nvPr/>
        </p:nvSpPr>
        <p:spPr bwMode="auto">
          <a:xfrm>
            <a:off x="4903398" y="3263807"/>
            <a:ext cx="11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2,3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4" name="Text Box 243"/>
          <p:cNvSpPr txBox="1">
            <a:spLocks noChangeArrowheads="1"/>
          </p:cNvSpPr>
          <p:nvPr/>
        </p:nvSpPr>
        <p:spPr bwMode="auto">
          <a:xfrm>
            <a:off x="4913537" y="3702319"/>
            <a:ext cx="11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4,5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5" name="Text Box 243"/>
          <p:cNvSpPr txBox="1">
            <a:spLocks noChangeArrowheads="1"/>
          </p:cNvSpPr>
          <p:nvPr/>
        </p:nvSpPr>
        <p:spPr bwMode="auto">
          <a:xfrm>
            <a:off x="4932135" y="4138796"/>
            <a:ext cx="11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6,7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6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084" y="5898821"/>
            <a:ext cx="2441711" cy="533186"/>
          </a:xfrm>
          <a:prstGeom prst="wedgeRoundRectCallout">
            <a:avLst>
              <a:gd name="adj1" fmla="val -38834"/>
              <a:gd name="adj2" fmla="val -72282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ĉ≥</a:t>
            </a:r>
            <a:r>
              <a:rPr lang="en-US" altLang="zh-CN" sz="2400" dirty="0" err="1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40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算法结束</a:t>
            </a:r>
            <a:endParaRPr lang="en-US" altLang="zh-CN" sz="240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7" name="Text Box 243"/>
          <p:cNvSpPr txBox="1">
            <a:spLocks noChangeArrowheads="1"/>
          </p:cNvSpPr>
          <p:nvPr/>
        </p:nvSpPr>
        <p:spPr bwMode="auto">
          <a:xfrm>
            <a:off x="3367940" y="5458047"/>
            <a:ext cx="563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</a:rPr>
              <a:t>10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72" name="Rectangle 196"/>
          <p:cNvSpPr>
            <a:spLocks noChangeArrowheads="1"/>
          </p:cNvSpPr>
          <p:nvPr/>
        </p:nvSpPr>
        <p:spPr bwMode="auto">
          <a:xfrm>
            <a:off x="3755985" y="1560287"/>
            <a:ext cx="1244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结点编号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1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63" grpId="0"/>
      <p:bldP spid="164" grpId="0" animBg="1"/>
      <p:bldP spid="165" grpId="0"/>
      <p:bldP spid="166" grpId="0"/>
      <p:bldP spid="168" grpId="0" animBg="1"/>
      <p:bldP spid="169" grpId="0"/>
      <p:bldP spid="170" grpId="0"/>
      <p:bldP spid="171" grpId="0" animBg="1"/>
      <p:bldP spid="172" grpId="0"/>
      <p:bldP spid="173" grpId="0"/>
      <p:bldP spid="174" grpId="0"/>
      <p:bldP spid="175" grpId="0" animBg="1"/>
      <p:bldP spid="176" grpId="0"/>
      <p:bldP spid="177" grpId="0" animBg="1"/>
      <p:bldP spid="178" grpId="0"/>
      <p:bldP spid="179" grpId="0"/>
      <p:bldP spid="180" grpId="0"/>
      <p:bldP spid="183" grpId="0"/>
      <p:bldP spid="184" grpId="0"/>
      <p:bldP spid="185" grpId="0"/>
      <p:bldP spid="186" grpId="0" animBg="1"/>
      <p:bldP spid="18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8.7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分支限界法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回溯</a:t>
            </a:r>
            <a:r>
              <a:rPr lang="zh-CN" altLang="en-US" sz="2400" dirty="0" smtClean="0"/>
              <a:t>法的相同点：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同样</a:t>
            </a:r>
            <a:r>
              <a:rPr lang="zh-CN" altLang="en-US" dirty="0"/>
              <a:t>适用于求解组合数较大的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(/</a:t>
            </a:r>
            <a:r>
              <a:rPr lang="zh-CN" altLang="en-US" dirty="0" smtClean="0"/>
              <a:t>多阶段决策</a:t>
            </a:r>
            <a:r>
              <a:rPr lang="zh-CN" altLang="en-US" dirty="0"/>
              <a:t>问题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都是在解空间树上搜索答案结点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都会借助限界函数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进行剪枝</a:t>
            </a:r>
            <a:endParaRPr lang="en-US" altLang="zh-CN" dirty="0" smtClean="0"/>
          </a:p>
          <a:p>
            <a:r>
              <a:rPr lang="zh-CN" altLang="en-US" sz="2400" dirty="0" smtClean="0"/>
              <a:t>回溯法与分支限界法的不同点：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最本质的区别在于</a:t>
            </a:r>
            <a:r>
              <a:rPr kumimoji="1" lang="en-US" altLang="zh-CN" dirty="0" smtClean="0"/>
              <a:t>E-</a:t>
            </a:r>
            <a:r>
              <a:rPr kumimoji="1" lang="zh-CN" altLang="en-US" dirty="0"/>
              <a:t>结点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即扩展结点</a:t>
            </a:r>
            <a:r>
              <a:rPr kumimoji="1" lang="en-US" altLang="zh-CN" dirty="0"/>
              <a:t>)</a:t>
            </a:r>
            <a:r>
              <a:rPr kumimoji="1" lang="zh-CN" altLang="en-US" dirty="0"/>
              <a:t>处理方式</a:t>
            </a:r>
            <a:r>
              <a:rPr kumimoji="1" lang="zh-CN" altLang="en-US" dirty="0" smtClean="0"/>
              <a:t>不同，见第七章；</a:t>
            </a:r>
            <a:r>
              <a:rPr lang="zh-CN" altLang="en-US" dirty="0"/>
              <a:t>分支限界</a:t>
            </a:r>
            <a:r>
              <a:rPr lang="zh-CN" altLang="en-US" dirty="0" smtClean="0"/>
              <a:t>法还可以基于</a:t>
            </a:r>
            <a:r>
              <a:rPr lang="en-US" altLang="zh-CN" dirty="0" smtClean="0"/>
              <a:t>ĉ</a:t>
            </a:r>
            <a:r>
              <a:rPr lang="zh-CN" altLang="en-US" dirty="0"/>
              <a:t>选择，因此求最优解问题时效率更高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存储空间上，分支限界法需要额外维护活结点表，回溯法不需要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827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520" y="1340768"/>
            <a:ext cx="10515600" cy="46921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/>
              <a:t>分支限界法求解最优解，即寻找</a:t>
            </a:r>
            <a:r>
              <a:rPr lang="zh-CN" altLang="en-US" sz="2400" dirty="0"/>
              <a:t>状态空间树中最小成本的答案结点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目标函数</a:t>
            </a:r>
            <a:r>
              <a:rPr lang="zh-CN" altLang="en-US" dirty="0"/>
              <a:t>作为成本函数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约束条件</a:t>
            </a:r>
            <a:r>
              <a:rPr lang="zh-CN" altLang="en-US" dirty="0"/>
              <a:t>作为限界函数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设计</a:t>
            </a:r>
            <a:r>
              <a:rPr lang="zh-CN" altLang="en-US" dirty="0"/>
              <a:t>成本估计函数</a:t>
            </a:r>
            <a:r>
              <a:rPr lang="en-US" altLang="zh-CN" dirty="0">
                <a:solidFill>
                  <a:srgbClr val="FF0000"/>
                </a:solidFill>
              </a:rPr>
              <a:t>ĉ(X)</a:t>
            </a:r>
            <a:r>
              <a:rPr lang="zh-CN" altLang="en-US" dirty="0"/>
              <a:t>，</a:t>
            </a:r>
            <a:r>
              <a:rPr lang="en-US" altLang="zh-CN" dirty="0"/>
              <a:t>ĉ(X)</a:t>
            </a:r>
            <a:r>
              <a:rPr lang="en-US" altLang="en-US" dirty="0"/>
              <a:t>≤</a:t>
            </a:r>
            <a:r>
              <a:rPr lang="en-US" altLang="zh-CN" dirty="0"/>
              <a:t>c(X) 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设计</a:t>
            </a:r>
            <a:r>
              <a:rPr lang="zh-CN" altLang="en-US" dirty="0"/>
              <a:t>最小成本的上界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/>
              <a:t>，</a:t>
            </a:r>
            <a:r>
              <a:rPr lang="en-US" altLang="zh-CN" dirty="0"/>
              <a:t>c(X)</a:t>
            </a:r>
            <a:r>
              <a:rPr lang="en-US" altLang="en-US" dirty="0"/>
              <a:t>≤</a:t>
            </a:r>
            <a:r>
              <a:rPr lang="en-US" altLang="zh-CN" dirty="0"/>
              <a:t>U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基于</a:t>
            </a:r>
            <a:r>
              <a:rPr lang="en-US" altLang="zh-CN" dirty="0"/>
              <a:t>ĉ(X)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进行分枝限界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385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55750"/>
            <a:ext cx="10515600" cy="54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8.1 </a:t>
            </a:r>
            <a:r>
              <a:rPr lang="zh-CN" altLang="en-US" sz="2400" dirty="0" smtClean="0"/>
              <a:t>一般方法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掌握分支限界法适用</a:t>
            </a:r>
            <a:r>
              <a:rPr lang="zh-CN" altLang="en-US" dirty="0"/>
              <a:t>的问题</a:t>
            </a:r>
            <a:r>
              <a:rPr lang="zh-CN" altLang="en-US" dirty="0" smtClean="0"/>
              <a:t>特点，掌握分支</a:t>
            </a:r>
            <a:r>
              <a:rPr lang="zh-CN" altLang="en-US" dirty="0"/>
              <a:t>限界</a:t>
            </a:r>
            <a:r>
              <a:rPr lang="zh-CN" altLang="en-US" dirty="0" smtClean="0"/>
              <a:t>法求解问题的设计思想和一般方法，掌握分枝</a:t>
            </a:r>
            <a:r>
              <a:rPr lang="zh-CN" altLang="en-US" dirty="0"/>
              <a:t>限界法的不同检索</a:t>
            </a:r>
            <a:r>
              <a:rPr lang="zh-CN" altLang="en-US" dirty="0" smtClean="0"/>
              <a:t>方式的差异性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8.2 LC-</a:t>
            </a:r>
            <a:r>
              <a:rPr lang="zh-CN" altLang="en-US" sz="2400" dirty="0" smtClean="0"/>
              <a:t>检索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8.3 </a:t>
            </a:r>
            <a:r>
              <a:rPr lang="en-US" altLang="zh-CN" sz="2400" dirty="0"/>
              <a:t>15-</a:t>
            </a:r>
            <a:r>
              <a:rPr lang="zh-CN" altLang="en-US" sz="2400" dirty="0"/>
              <a:t>谜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掌握</a:t>
            </a:r>
            <a:r>
              <a:rPr lang="zh-CN" altLang="zh-CN" dirty="0"/>
              <a:t>结点成本函数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、</a:t>
            </a:r>
            <a:r>
              <a:rPr lang="zh-CN" altLang="zh-CN" dirty="0"/>
              <a:t>成本估计函数</a:t>
            </a:r>
            <a:r>
              <a:rPr lang="en-US" altLang="zh-CN" dirty="0" smtClean="0"/>
              <a:t>ĉ</a:t>
            </a:r>
            <a:r>
              <a:rPr lang="zh-CN" altLang="en-US" dirty="0" smtClean="0"/>
              <a:t>定义和</a:t>
            </a:r>
            <a:r>
              <a:rPr lang="en-US" altLang="zh-CN" dirty="0" smtClean="0"/>
              <a:t>LC-</a:t>
            </a:r>
            <a:r>
              <a:rPr lang="zh-CN" altLang="zh-CN" dirty="0"/>
              <a:t>检索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15-</a:t>
            </a:r>
            <a:r>
              <a:rPr lang="zh-CN" altLang="en-US" dirty="0" smtClean="0"/>
              <a:t>谜为例理解</a:t>
            </a:r>
            <a:r>
              <a:rPr lang="en-US" altLang="zh-CN" dirty="0" smtClean="0"/>
              <a:t>LC-</a:t>
            </a:r>
            <a:r>
              <a:rPr lang="zh-CN" altLang="en-US" dirty="0" smtClean="0"/>
              <a:t>检索的优势，掌握</a:t>
            </a:r>
            <a:r>
              <a:rPr lang="en-US" altLang="zh-CN" dirty="0" smtClean="0"/>
              <a:t>15-</a:t>
            </a:r>
            <a:r>
              <a:rPr lang="zh-CN" altLang="en-US" dirty="0" smtClean="0"/>
              <a:t>谜问题判定定理和</a:t>
            </a:r>
            <a:r>
              <a:rPr lang="en-US" altLang="zh-CN" dirty="0" smtClean="0"/>
              <a:t>ĉ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sz="2400" dirty="0"/>
              <a:t>8.4 </a:t>
            </a:r>
            <a:r>
              <a:rPr lang="zh-CN" altLang="en-US" sz="2400" dirty="0"/>
              <a:t>求最小成本的分支限界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zh-CN" dirty="0"/>
              <a:t>掌握分支限界法</a:t>
            </a:r>
            <a:r>
              <a:rPr lang="zh-CN" altLang="zh-CN" dirty="0" smtClean="0"/>
              <a:t>求最优解</a:t>
            </a:r>
            <a:r>
              <a:rPr lang="zh-CN" altLang="en-US" dirty="0"/>
              <a:t>问题</a:t>
            </a:r>
            <a:r>
              <a:rPr lang="zh-CN" altLang="zh-CN" dirty="0" smtClean="0"/>
              <a:t>的</a:t>
            </a:r>
            <a:r>
              <a:rPr lang="zh-CN" altLang="zh-CN" dirty="0"/>
              <a:t>一般</a:t>
            </a:r>
            <a:r>
              <a:rPr lang="zh-CN" altLang="zh-CN" dirty="0" smtClean="0"/>
              <a:t>算法设计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掌握基于</a:t>
            </a:r>
            <a:r>
              <a:rPr lang="en-US" altLang="zh-CN" dirty="0"/>
              <a:t>ĉ(X)</a:t>
            </a:r>
            <a:r>
              <a:rPr lang="zh-CN" altLang="en-US" dirty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优化算法的一般思想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7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37752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8.5 </a:t>
            </a:r>
            <a:r>
              <a:rPr lang="zh-CN" altLang="en-US" sz="2400" dirty="0" smtClean="0"/>
              <a:t>带有期限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作业调度问题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8.6 0/1</a:t>
            </a:r>
            <a:r>
              <a:rPr lang="zh-CN" altLang="en-US" sz="2400" dirty="0"/>
              <a:t>背包问题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掌握</a:t>
            </a:r>
            <a:r>
              <a:rPr lang="zh-CN" altLang="en-US" dirty="0"/>
              <a:t>经典</a:t>
            </a:r>
            <a:r>
              <a:rPr lang="zh-CN" altLang="en-US" dirty="0" smtClean="0"/>
              <a:t>问题的</a:t>
            </a:r>
            <a:r>
              <a:rPr kumimoji="1" lang="zh-CN" altLang="en-US" dirty="0" smtClean="0"/>
              <a:t>解空间构造方法，掌握限界函数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的设计和优化思想，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ĉ(X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的经典设计方法，掌握基于</a:t>
            </a:r>
            <a:r>
              <a:rPr lang="en-US" altLang="zh-CN" dirty="0" smtClean="0"/>
              <a:t>ĉ(X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的分支限界优化算法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8624" y="4653136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能够识别出</a:t>
            </a:r>
            <a:r>
              <a:rPr lang="zh-CN" altLang="zh-CN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适合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分支限界法</a:t>
            </a:r>
            <a:r>
              <a:rPr lang="zh-CN" altLang="zh-CN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可计算性问题、独立设计算法和分析算法复杂度。</a:t>
            </a:r>
            <a:endParaRPr lang="zh-CN" altLang="en-US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69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本 章 结 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333" y="304333"/>
            <a:ext cx="10515600" cy="759619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8.1 </a:t>
            </a:r>
            <a:r>
              <a:rPr lang="zh-CN" altLang="en-US" dirty="0" smtClean="0"/>
              <a:t> </a:t>
            </a:r>
            <a:r>
              <a:rPr lang="zh-CN" altLang="en-US" dirty="0"/>
              <a:t>分支限界法的抽象化描述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333" y="1100080"/>
            <a:ext cx="10515600" cy="5112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procedure </a:t>
            </a:r>
            <a:r>
              <a:rPr lang="en-US" altLang="zh-CN" sz="2200" dirty="0" smtClean="0"/>
              <a:t>BB(T</a:t>
            </a:r>
            <a:r>
              <a:rPr lang="en-US" altLang="zh-CN" sz="22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If T</a:t>
            </a:r>
            <a:r>
              <a:rPr lang="zh-CN" altLang="en-US" sz="2200" dirty="0"/>
              <a:t>是答案结点 </a:t>
            </a:r>
            <a:r>
              <a:rPr lang="en-US" altLang="zh-CN" sz="2200" dirty="0"/>
              <a:t>then </a:t>
            </a:r>
            <a:r>
              <a:rPr lang="zh-CN" altLang="en-US" sz="2200" dirty="0"/>
              <a:t>输出</a:t>
            </a:r>
            <a:r>
              <a:rPr lang="en-US" altLang="zh-CN" sz="2200" dirty="0"/>
              <a:t>T; return endif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E←T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/>
              <a:t>将活结点表初始化为空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loop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for E</a:t>
            </a:r>
            <a:r>
              <a:rPr lang="zh-CN" altLang="en-US" sz="2200" dirty="0"/>
              <a:t>的每个儿子</a:t>
            </a:r>
            <a:r>
              <a:rPr lang="en-US" altLang="zh-CN" sz="2200" dirty="0"/>
              <a:t>X do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     if X</a:t>
            </a:r>
            <a:r>
              <a:rPr lang="zh-CN" altLang="en-US" sz="2200" dirty="0"/>
              <a:t>是答案结点 </a:t>
            </a:r>
            <a:r>
              <a:rPr lang="en-US" altLang="zh-CN" sz="2200" dirty="0"/>
              <a:t>then </a:t>
            </a:r>
            <a:r>
              <a:rPr lang="zh-CN" altLang="en-US" sz="2200" dirty="0"/>
              <a:t>输出从</a:t>
            </a:r>
            <a:r>
              <a:rPr lang="en-US" altLang="zh-CN" sz="2200" dirty="0"/>
              <a:t>X</a:t>
            </a:r>
            <a:r>
              <a:rPr lang="zh-CN" altLang="en-US" sz="2200" dirty="0"/>
              <a:t>到</a:t>
            </a:r>
            <a:r>
              <a:rPr lang="en-US" altLang="zh-CN" sz="2200" dirty="0"/>
              <a:t>T</a:t>
            </a:r>
            <a:r>
              <a:rPr lang="zh-CN" altLang="en-US" sz="2200" dirty="0"/>
              <a:t>的那条路径</a:t>
            </a:r>
            <a:r>
              <a:rPr lang="en-US" altLang="zh-CN" sz="2200" dirty="0"/>
              <a:t>; </a:t>
            </a:r>
            <a:r>
              <a:rPr lang="en-US" altLang="zh-CN" sz="2200" dirty="0" smtClean="0"/>
              <a:t>return</a:t>
            </a:r>
            <a:r>
              <a:rPr lang="en-US" altLang="zh-CN" sz="2200" dirty="0"/>
              <a:t>; endif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      if </a:t>
            </a:r>
            <a:r>
              <a:rPr lang="en-US" altLang="zh-CN" sz="2200" dirty="0"/>
              <a:t>B(X) then call </a:t>
            </a:r>
            <a:r>
              <a:rPr lang="en-US" altLang="zh-CN" sz="2200" dirty="0">
                <a:solidFill>
                  <a:srgbClr val="FF0000"/>
                </a:solidFill>
              </a:rPr>
              <a:t>ADD(X)</a:t>
            </a:r>
            <a:r>
              <a:rPr lang="en-US" altLang="zh-CN" sz="2200" dirty="0"/>
              <a:t>;PARENT(X)←E endif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repeat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if </a:t>
            </a:r>
            <a:r>
              <a:rPr lang="zh-CN" altLang="en-US" sz="2200" dirty="0"/>
              <a:t>不再有活结点 </a:t>
            </a:r>
            <a:r>
              <a:rPr lang="en-US" altLang="zh-CN" sz="2200" dirty="0"/>
              <a:t>then print(“no answer node”); stop; endif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call </a:t>
            </a:r>
            <a:r>
              <a:rPr lang="en-US" altLang="zh-CN" sz="2200" dirty="0">
                <a:solidFill>
                  <a:srgbClr val="FF0000"/>
                </a:solidFill>
              </a:rPr>
              <a:t>LEAST(E)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repeat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end BANDB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99656" y="5036687"/>
            <a:ext cx="8928992" cy="8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ADD(X)</a:t>
            </a:r>
            <a:r>
              <a:rPr lang="en-US" altLang="zh-CN" sz="2000" dirty="0"/>
              <a:t>:</a:t>
            </a:r>
            <a:r>
              <a:rPr lang="zh-CN" altLang="en-US" sz="2000" dirty="0"/>
              <a:t>将</a:t>
            </a:r>
            <a:r>
              <a:rPr lang="en-US" altLang="zh-CN" sz="2000" dirty="0"/>
              <a:t>X</a:t>
            </a:r>
            <a:r>
              <a:rPr lang="zh-CN" altLang="en-US" sz="2000" dirty="0"/>
              <a:t>添加到</a:t>
            </a:r>
            <a:r>
              <a:rPr lang="zh-CN" altLang="en-US" sz="2000" dirty="0" smtClean="0"/>
              <a:t>活结点表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LEAST(E)</a:t>
            </a:r>
            <a:r>
              <a:rPr lang="en-US" altLang="zh-CN" sz="2000" dirty="0"/>
              <a:t>: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活结点表</a:t>
            </a:r>
            <a:r>
              <a:rPr lang="zh-CN" altLang="en-US" sz="2000" dirty="0"/>
              <a:t>中选中一</a:t>
            </a:r>
            <a:r>
              <a:rPr lang="zh-CN" altLang="en-US" sz="2000" dirty="0" smtClean="0"/>
              <a:t>个结点赋值</a:t>
            </a:r>
            <a:r>
              <a:rPr lang="zh-CN" altLang="en-US" sz="2000" dirty="0"/>
              <a:t>给</a:t>
            </a:r>
            <a:r>
              <a:rPr lang="en-US" altLang="zh-CN" sz="2000" dirty="0"/>
              <a:t>E</a:t>
            </a:r>
            <a:r>
              <a:rPr lang="zh-CN" altLang="en-US" sz="2000" dirty="0"/>
              <a:t>，并从表中删除</a:t>
            </a:r>
            <a:r>
              <a:rPr lang="zh-CN" altLang="en-US" sz="2000" dirty="0" smtClean="0"/>
              <a:t>该结点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  <p:sp>
        <p:nvSpPr>
          <p:cNvPr id="7" name="TextBox 53"/>
          <p:cNvSpPr txBox="1"/>
          <p:nvPr/>
        </p:nvSpPr>
        <p:spPr>
          <a:xfrm>
            <a:off x="2351584" y="5868562"/>
            <a:ext cx="7272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思考：如果想获得所有可行解，算法怎样设计？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00056" y="1120895"/>
            <a:ext cx="2708340" cy="508793"/>
          </a:xfrm>
          <a:prstGeom prst="wedgeRoundRectCallout">
            <a:avLst>
              <a:gd name="adj1" fmla="val -46803"/>
              <a:gd name="adj2" fmla="val -8225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找一个</a:t>
            </a: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答案结点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4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分枝限界法的不同检索方式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810772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根据活结点检索次序，分枝限界策略可以分为：</a:t>
            </a:r>
          </a:p>
          <a:p>
            <a:pPr lvl="1"/>
            <a:r>
              <a:rPr kumimoji="1" lang="en-US" altLang="zh-CN" dirty="0"/>
              <a:t>FIFO</a:t>
            </a:r>
            <a:r>
              <a:rPr kumimoji="1" lang="zh-CN" altLang="en-US" dirty="0"/>
              <a:t>检索：</a:t>
            </a:r>
            <a:r>
              <a:rPr kumimoji="1" lang="zh-CN" altLang="en-US" dirty="0" smtClean="0"/>
              <a:t>活结点采用</a:t>
            </a:r>
            <a:r>
              <a:rPr kumimoji="1" lang="zh-CN" altLang="en-US" dirty="0">
                <a:solidFill>
                  <a:srgbClr val="FF0000"/>
                </a:solidFill>
              </a:rPr>
              <a:t>先进先出</a:t>
            </a:r>
            <a:r>
              <a:rPr kumimoji="1" lang="zh-CN" altLang="en-US" dirty="0"/>
              <a:t>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队列</a:t>
            </a:r>
            <a:r>
              <a:rPr kumimoji="1" lang="en-US" altLang="zh-CN" dirty="0"/>
              <a:t>)</a:t>
            </a:r>
            <a:r>
              <a:rPr kumimoji="1" lang="zh-CN" altLang="en-US" dirty="0"/>
              <a:t>出活结点表。</a:t>
            </a:r>
          </a:p>
          <a:p>
            <a:pPr lvl="1"/>
            <a:r>
              <a:rPr kumimoji="1" lang="en-US" altLang="zh-CN" dirty="0"/>
              <a:t>LIFO</a:t>
            </a:r>
            <a:r>
              <a:rPr kumimoji="1" lang="zh-CN" altLang="en-US" dirty="0"/>
              <a:t>检索：</a:t>
            </a:r>
            <a:r>
              <a:rPr kumimoji="1" lang="zh-CN" altLang="en-US" dirty="0" smtClean="0"/>
              <a:t>活结点采用</a:t>
            </a:r>
            <a:r>
              <a:rPr kumimoji="1" lang="zh-CN" altLang="en-US" dirty="0">
                <a:solidFill>
                  <a:srgbClr val="FF0000"/>
                </a:solidFill>
              </a:rPr>
              <a:t>后进先出</a:t>
            </a:r>
            <a:r>
              <a:rPr kumimoji="1" lang="zh-CN" altLang="en-US" dirty="0"/>
              <a:t>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</a:t>
            </a:r>
            <a:r>
              <a:rPr kumimoji="1" lang="en-US" altLang="zh-CN" dirty="0"/>
              <a:t>)</a:t>
            </a:r>
            <a:r>
              <a:rPr kumimoji="1" lang="zh-CN" altLang="en-US" dirty="0"/>
              <a:t>出活结点表。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LC</a:t>
            </a:r>
            <a:r>
              <a:rPr kumimoji="1" lang="zh-CN" altLang="en-US" dirty="0"/>
              <a:t>检索：定义成本估计函数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ĉ</a:t>
            </a:r>
            <a:r>
              <a:rPr kumimoji="1" lang="zh-CN" altLang="en-US" dirty="0"/>
              <a:t>，令</a:t>
            </a:r>
            <a:r>
              <a:rPr kumimoji="1" lang="zh-CN" altLang="en-US" dirty="0">
                <a:solidFill>
                  <a:srgbClr val="FF0000"/>
                </a:solidFill>
              </a:rPr>
              <a:t>最小</a:t>
            </a:r>
            <a:r>
              <a:rPr kumimoji="1" lang="zh-CN" altLang="en-US" dirty="0"/>
              <a:t>函数值的</a:t>
            </a:r>
            <a:r>
              <a:rPr kumimoji="1" lang="zh-CN" altLang="en-US" dirty="0" smtClean="0"/>
              <a:t>活结点出活</a:t>
            </a:r>
            <a:r>
              <a:rPr kumimoji="1" lang="zh-CN" altLang="en-US" dirty="0"/>
              <a:t>结点表。</a:t>
            </a:r>
            <a:endParaRPr kumimoji="1" lang="en-US" altLang="zh-CN" dirty="0"/>
          </a:p>
          <a:p>
            <a:r>
              <a:rPr lang="zh-CN" altLang="en-US" sz="2400" dirty="0"/>
              <a:t>若</a:t>
            </a:r>
            <a:r>
              <a:rPr lang="en-US" altLang="zh-CN" sz="2400" dirty="0" smtClean="0"/>
              <a:t>BB</a:t>
            </a:r>
            <a:r>
              <a:rPr lang="zh-CN" altLang="en-US" sz="2400" dirty="0"/>
              <a:t>算法中</a:t>
            </a:r>
            <a:r>
              <a:rPr lang="en-US" altLang="zh-CN" sz="2400" dirty="0"/>
              <a:t>ADD</a:t>
            </a:r>
            <a:r>
              <a:rPr lang="zh-CN" altLang="en-US" sz="2400" dirty="0"/>
              <a:t>和</a:t>
            </a:r>
            <a:r>
              <a:rPr lang="en-US" altLang="zh-CN" sz="2400" dirty="0"/>
              <a:t>LEAST</a:t>
            </a:r>
            <a:r>
              <a:rPr lang="zh-CN" altLang="en-US" sz="2400" dirty="0"/>
              <a:t>遵循：</a:t>
            </a:r>
            <a:endParaRPr lang="en-US" altLang="zh-CN" sz="2400" dirty="0"/>
          </a:p>
          <a:p>
            <a:pPr lvl="1"/>
            <a:r>
              <a:rPr kumimoji="1" lang="en-US" altLang="zh-CN" dirty="0"/>
              <a:t>FIFO</a:t>
            </a:r>
            <a:r>
              <a:rPr kumimoji="1" lang="zh-CN" altLang="en-US" dirty="0"/>
              <a:t>检索，算法即为</a:t>
            </a:r>
            <a:r>
              <a:rPr kumimoji="1" lang="en-US" altLang="zh-CN" dirty="0">
                <a:solidFill>
                  <a:srgbClr val="FF0000"/>
                </a:solidFill>
              </a:rPr>
              <a:t>FIFO-</a:t>
            </a:r>
            <a:r>
              <a:rPr kumimoji="1" lang="zh-CN" altLang="en-US" dirty="0">
                <a:solidFill>
                  <a:srgbClr val="FF0000"/>
                </a:solidFill>
              </a:rPr>
              <a:t>分支限界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LIFO</a:t>
            </a:r>
            <a:r>
              <a:rPr kumimoji="1" lang="zh-CN" altLang="en-US" dirty="0"/>
              <a:t>检索，算法即为</a:t>
            </a:r>
            <a:r>
              <a:rPr kumimoji="1" lang="en-US" altLang="zh-CN" dirty="0">
                <a:solidFill>
                  <a:srgbClr val="FF0000"/>
                </a:solidFill>
              </a:rPr>
              <a:t>LIFO -</a:t>
            </a:r>
            <a:r>
              <a:rPr kumimoji="1" lang="zh-CN" altLang="en-US" dirty="0">
                <a:solidFill>
                  <a:srgbClr val="FF0000"/>
                </a:solidFill>
              </a:rPr>
              <a:t>分支限界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LC</a:t>
            </a:r>
            <a:r>
              <a:rPr kumimoji="1" lang="zh-CN" altLang="en-US" dirty="0"/>
              <a:t>检索，算法即为</a:t>
            </a:r>
            <a:r>
              <a:rPr kumimoji="1" lang="en-US" altLang="zh-CN" dirty="0">
                <a:solidFill>
                  <a:srgbClr val="FF0000"/>
                </a:solidFill>
              </a:rPr>
              <a:t>LC -</a:t>
            </a:r>
            <a:r>
              <a:rPr kumimoji="1" lang="zh-CN" altLang="en-US" dirty="0">
                <a:solidFill>
                  <a:srgbClr val="FF0000"/>
                </a:solidFill>
              </a:rPr>
              <a:t>分支限界</a:t>
            </a:r>
            <a:r>
              <a:rPr kumimoji="1" lang="zh-CN" altLang="en-US" dirty="0"/>
              <a:t>。</a:t>
            </a:r>
          </a:p>
          <a:p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824192" y="1570062"/>
            <a:ext cx="1936750" cy="481421"/>
          </a:xfrm>
          <a:prstGeom prst="wedgeRoundRectCallout">
            <a:avLst>
              <a:gd name="adj1" fmla="val -47047"/>
              <a:gd name="adj2" fmla="val 75248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类似于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BSF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336360" y="2373261"/>
            <a:ext cx="2066801" cy="473295"/>
          </a:xfrm>
          <a:prstGeom prst="wedgeRoundRectCallout">
            <a:avLst>
              <a:gd name="adj1" fmla="val -57493"/>
              <a:gd name="adj2" fmla="val 83571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类似于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D-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7FD99F1-40E0-4297-A76E-E7A6B898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280" y="5549288"/>
            <a:ext cx="2066801" cy="473295"/>
          </a:xfrm>
          <a:prstGeom prst="wedgeRoundRectCallout">
            <a:avLst>
              <a:gd name="adj1" fmla="val -45990"/>
              <a:gd name="adj2" fmla="val -86444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限界指限界函数</a:t>
            </a:r>
          </a:p>
        </p:txBody>
      </p:sp>
    </p:spTree>
    <p:extLst>
      <p:ext uri="{BB962C8B-B14F-4D97-AF65-F5344CB8AC3E}">
        <p14:creationId xmlns:p14="http://schemas.microsoft.com/office/powerpoint/2010/main" val="11784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09136-BF86-4FC5-A5EF-16D7135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129641"/>
            <a:ext cx="10515600" cy="903635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FIFO-</a:t>
            </a:r>
            <a:r>
              <a:rPr lang="zh-CN" altLang="en-US" dirty="0"/>
              <a:t>分支限界法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6E4FF-E078-498E-8161-B46A5EB3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23" y="976047"/>
            <a:ext cx="10515600" cy="718778"/>
          </a:xfrm>
        </p:spPr>
        <p:txBody>
          <a:bodyPr/>
          <a:lstStyle/>
          <a:p>
            <a:r>
              <a:rPr lang="zh-CN" altLang="en-US" dirty="0"/>
              <a:t>四皇后问题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51532-31BB-469C-8376-2EA038C7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B828B-B9D6-4388-B476-AC48E884C5CB}"/>
              </a:ext>
            </a:extLst>
          </p:cNvPr>
          <p:cNvGrpSpPr>
            <a:grpSpLocks/>
          </p:cNvGrpSpPr>
          <p:nvPr/>
        </p:nvGrpSpPr>
        <p:grpSpPr bwMode="auto">
          <a:xfrm>
            <a:off x="3747977" y="2675608"/>
            <a:ext cx="2206625" cy="949325"/>
            <a:chOff x="1521" y="2296"/>
            <a:chExt cx="1390" cy="598"/>
          </a:xfrm>
          <a:noFill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CBB292-5CF3-47A2-8154-B09FF8EB9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682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4CBFD6-74D7-4F57-BB64-EA3C1151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682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5C3E3F-5BF6-427D-9822-3635C5FF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700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1F65D69-F3CD-4286-B146-C7690E409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3" y="2296"/>
              <a:ext cx="553" cy="3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EF74ADF9-55B9-4D4F-9EA9-5851E54CE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5" y="2298"/>
              <a:ext cx="82" cy="36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E590182-0246-43E8-B8A7-AB9EEAFCF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2299"/>
              <a:ext cx="362" cy="4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ED2AE48A-99ED-4812-AF0F-C61BDAC69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2482"/>
              <a:ext cx="18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67EA91AC-98C9-4802-950A-40E35DAF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2491"/>
              <a:ext cx="3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BADB983-CF9C-4791-8748-D840B83FF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2475"/>
              <a:ext cx="4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5285A8-1EC6-4C01-B7C3-A755B303DB0C}"/>
              </a:ext>
            </a:extLst>
          </p:cNvPr>
          <p:cNvGrpSpPr>
            <a:grpSpLocks/>
          </p:cNvGrpSpPr>
          <p:nvPr/>
        </p:nvGrpSpPr>
        <p:grpSpPr bwMode="auto">
          <a:xfrm>
            <a:off x="5143390" y="1277531"/>
            <a:ext cx="811213" cy="401638"/>
            <a:chOff x="2562" y="1490"/>
            <a:chExt cx="511" cy="253"/>
          </a:xfrm>
          <a:noFill/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D0D2C5-D5A1-40AE-A683-5F2F4402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527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D44E24F9-6E6F-4AAC-9DBC-D775212AC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490"/>
              <a:ext cx="213" cy="25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401AB-F7D3-40A3-B307-69FFD07DEE89}"/>
              </a:ext>
            </a:extLst>
          </p:cNvPr>
          <p:cNvGrpSpPr>
            <a:grpSpLocks/>
          </p:cNvGrpSpPr>
          <p:nvPr/>
        </p:nvGrpSpPr>
        <p:grpSpPr bwMode="auto">
          <a:xfrm>
            <a:off x="1469914" y="2642267"/>
            <a:ext cx="2054225" cy="920750"/>
            <a:chOff x="86" y="2275"/>
            <a:chExt cx="1294" cy="580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F9B806-D359-40CC-AD3B-F96F67D7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" y="2661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E6B63B-F755-44AF-AB5B-98DA604B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2661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C4357B-D09B-4C0E-96D2-2D70C830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661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5D0FED3-041E-4245-81D3-519D361D8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" y="2275"/>
              <a:ext cx="767" cy="3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51F06185-7DC6-4ADA-B409-2085261A7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" y="2296"/>
              <a:ext cx="213" cy="3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42CD083-5167-49F2-A0C8-2FFF76976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" y="2275"/>
              <a:ext cx="276" cy="3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49AF61FD-C9D0-4ADC-8A32-495795D0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2434"/>
              <a:ext cx="149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74860AB1-C63C-4673-9422-6CFF91E1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461"/>
              <a:ext cx="149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67362974-37B0-4D0D-89CB-DE96CA251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454"/>
              <a:ext cx="244" cy="25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28" name="Group 158">
            <a:extLst>
              <a:ext uri="{FF2B5EF4-FFF2-40B4-BE49-F238E27FC236}">
                <a16:creationId xmlns:a16="http://schemas.microsoft.com/office/drawing/2014/main" id="{5FAC5798-7867-459C-91F9-B862B1B2943D}"/>
              </a:ext>
            </a:extLst>
          </p:cNvPr>
          <p:cNvGrpSpPr>
            <a:grpSpLocks/>
          </p:cNvGrpSpPr>
          <p:nvPr/>
        </p:nvGrpSpPr>
        <p:grpSpPr bwMode="auto">
          <a:xfrm>
            <a:off x="2663714" y="4623470"/>
            <a:ext cx="544513" cy="877887"/>
            <a:chOff x="934" y="2341"/>
            <a:chExt cx="343" cy="553"/>
          </a:xfrm>
          <a:noFill/>
        </p:grpSpPr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BFFBB2B8-2A11-4A3A-ABCE-C9ED497D0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639"/>
              <a:ext cx="255" cy="25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E5FFB6B-2CBE-47C7-91CF-47D83151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2341"/>
              <a:ext cx="0" cy="29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D6E7ACBD-04FF-4562-A4AE-B89D38978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2469"/>
              <a:ext cx="29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30</a:t>
              </a: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38443175-FAD9-4AED-B02F-F92D26F078F2}"/>
              </a:ext>
            </a:extLst>
          </p:cNvPr>
          <p:cNvGrpSpPr>
            <a:grpSpLocks/>
          </p:cNvGrpSpPr>
          <p:nvPr/>
        </p:nvGrpSpPr>
        <p:grpSpPr bwMode="auto">
          <a:xfrm>
            <a:off x="2779601" y="3556670"/>
            <a:ext cx="1200150" cy="1082676"/>
            <a:chOff x="1007" y="1669"/>
            <a:chExt cx="756" cy="682"/>
          </a:xfrm>
          <a:noFill/>
        </p:grpSpPr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3F377B2C-99C2-4B00-94B1-D35256C51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086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34" name="Oval 30">
              <a:extLst>
                <a:ext uri="{FF2B5EF4-FFF2-40B4-BE49-F238E27FC236}">
                  <a16:creationId xmlns:a16="http://schemas.microsoft.com/office/drawing/2014/main" id="{ECB591EF-6ACF-453F-B8A9-4AB2D64D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086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A2A9A2EC-9A7F-45FF-8C00-B6F12CB69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3" y="1669"/>
              <a:ext cx="132" cy="41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A734F750-116F-40AC-86E0-512A684E1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669"/>
              <a:ext cx="195" cy="41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2EA8ED2B-252E-44D8-BF40-CA3E4FF92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1876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11F875A3-81A8-486F-B3B4-D586B758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867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20</a:t>
              </a:r>
            </a:p>
          </p:txBody>
        </p:sp>
      </p:grpSp>
      <p:grpSp>
        <p:nvGrpSpPr>
          <p:cNvPr id="39" name="Group 112">
            <a:extLst>
              <a:ext uri="{FF2B5EF4-FFF2-40B4-BE49-F238E27FC236}">
                <a16:creationId xmlns:a16="http://schemas.microsoft.com/office/drawing/2014/main" id="{6F62A7CC-CA2B-4E63-AA0E-37737AA3F836}"/>
              </a:ext>
            </a:extLst>
          </p:cNvPr>
          <p:cNvGrpSpPr>
            <a:grpSpLocks/>
          </p:cNvGrpSpPr>
          <p:nvPr/>
        </p:nvGrpSpPr>
        <p:grpSpPr bwMode="auto">
          <a:xfrm>
            <a:off x="1612788" y="3563020"/>
            <a:ext cx="1296988" cy="1076325"/>
            <a:chOff x="272" y="1673"/>
            <a:chExt cx="817" cy="678"/>
          </a:xfrm>
          <a:noFill/>
        </p:grpSpPr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61575E0-D9CE-4D28-9E29-B6882987E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867"/>
              <a:ext cx="32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7015107D-0174-4DA1-BCA1-7B091FF8C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086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67D3C552-9182-42E7-9D55-C1C8717F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86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DC116FC8-08A8-4504-979C-3549A8AE3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1673"/>
              <a:ext cx="335" cy="4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DEBB92F4-3064-4760-B88F-A3A128CA1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702"/>
              <a:ext cx="5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E51DC9B5-F698-47D1-A505-BA96EDF01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840"/>
              <a:ext cx="37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18</a:t>
              </a: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49F79B6B-F06D-4732-ACA3-B1C8294CD779}"/>
              </a:ext>
            </a:extLst>
          </p:cNvPr>
          <p:cNvGrpSpPr>
            <a:grpSpLocks/>
          </p:cNvGrpSpPr>
          <p:nvPr/>
        </p:nvGrpSpPr>
        <p:grpSpPr bwMode="auto">
          <a:xfrm>
            <a:off x="2284302" y="1641510"/>
            <a:ext cx="6961187" cy="1072196"/>
            <a:chOff x="599" y="1712"/>
            <a:chExt cx="4385" cy="608"/>
          </a:xfrm>
          <a:noFill/>
        </p:grpSpPr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5EF5E3AE-40A2-4DE2-BA41-47379CCF7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4" y="1714"/>
              <a:ext cx="1822" cy="3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D48E4A79-B10A-464D-8F10-0993FA088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6" y="1721"/>
              <a:ext cx="469" cy="36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EA407FA3-323F-400F-BF34-21B00D070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721"/>
              <a:ext cx="478" cy="36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7A83DA17-128C-441D-809D-0BFB556C9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712"/>
              <a:ext cx="1990" cy="43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49">
              <a:extLst>
                <a:ext uri="{FF2B5EF4-FFF2-40B4-BE49-F238E27FC236}">
                  <a16:creationId xmlns:a16="http://schemas.microsoft.com/office/drawing/2014/main" id="{91BB01C8-F143-45D4-B46A-3F80E8730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916"/>
              <a:ext cx="311" cy="372"/>
              <a:chOff x="3168" y="1916"/>
              <a:chExt cx="311" cy="372"/>
            </a:xfrm>
            <a:grpFill/>
          </p:grpSpPr>
          <p:sp>
            <p:nvSpPr>
              <p:cNvPr id="61" name="Oval 50">
                <a:extLst>
                  <a:ext uri="{FF2B5EF4-FFF2-40B4-BE49-F238E27FC236}">
                    <a16:creationId xmlns:a16="http://schemas.microsoft.com/office/drawing/2014/main" id="{299F25F5-DA61-41EC-973E-272B926E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94"/>
                <a:ext cx="256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34</a:t>
                </a:r>
              </a:p>
            </p:txBody>
          </p:sp>
          <p:sp>
            <p:nvSpPr>
              <p:cNvPr id="62" name="Text Box 51">
                <a:extLst>
                  <a:ext uri="{FF2B5EF4-FFF2-40B4-BE49-F238E27FC236}">
                    <a16:creationId xmlns:a16="http://schemas.microsoft.com/office/drawing/2014/main" id="{4122905B-A349-490E-9479-FEFC4B2D5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1916"/>
                <a:ext cx="149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52" name="Group 52">
              <a:extLst>
                <a:ext uri="{FF2B5EF4-FFF2-40B4-BE49-F238E27FC236}">
                  <a16:creationId xmlns:a16="http://schemas.microsoft.com/office/drawing/2014/main" id="{5E63EB03-41BF-449F-80DD-080D6FF56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0" y="1907"/>
              <a:ext cx="304" cy="413"/>
              <a:chOff x="4680" y="1907"/>
              <a:chExt cx="304" cy="413"/>
            </a:xfrm>
            <a:grpFill/>
          </p:grpSpPr>
          <p:sp>
            <p:nvSpPr>
              <p:cNvPr id="59" name="Oval 53">
                <a:extLst>
                  <a:ext uri="{FF2B5EF4-FFF2-40B4-BE49-F238E27FC236}">
                    <a16:creationId xmlns:a16="http://schemas.microsoft.com/office/drawing/2014/main" id="{2EF1AB74-6184-42B6-A214-6DB44B154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2126"/>
                <a:ext cx="255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60" name="Text Box 54">
                <a:extLst>
                  <a:ext uri="{FF2B5EF4-FFF2-40B4-BE49-F238E27FC236}">
                    <a16:creationId xmlns:a16="http://schemas.microsoft.com/office/drawing/2014/main" id="{9ED1DDEC-F397-4CE4-88A6-12E81F704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1907"/>
                <a:ext cx="149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53" name="Group 55">
              <a:extLst>
                <a:ext uri="{FF2B5EF4-FFF2-40B4-BE49-F238E27FC236}">
                  <a16:creationId xmlns:a16="http://schemas.microsoft.com/office/drawing/2014/main" id="{292E3341-D737-4E1A-98E8-7E4D662A2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2" y="1965"/>
              <a:ext cx="405" cy="319"/>
              <a:chOff x="1982" y="1965"/>
              <a:chExt cx="405" cy="319"/>
            </a:xfrm>
            <a:grpFill/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5F2FB20-3D05-4838-A7AD-C7BFAEC8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090"/>
                <a:ext cx="256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18</a:t>
                </a:r>
              </a:p>
            </p:txBody>
          </p:sp>
          <p:sp>
            <p:nvSpPr>
              <p:cNvPr id="58" name="Text Box 57">
                <a:extLst>
                  <a:ext uri="{FF2B5EF4-FFF2-40B4-BE49-F238E27FC236}">
                    <a16:creationId xmlns:a16="http://schemas.microsoft.com/office/drawing/2014/main" id="{BBF8D88F-1923-4A24-98F1-2D97E993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2" y="1965"/>
                <a:ext cx="149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4" name="Group 58">
              <a:extLst>
                <a:ext uri="{FF2B5EF4-FFF2-40B4-BE49-F238E27FC236}">
                  <a16:creationId xmlns:a16="http://schemas.microsoft.com/office/drawing/2014/main" id="{1AE72A45-1750-46B6-B3F1-397C661BB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" y="2015"/>
              <a:ext cx="496" cy="269"/>
              <a:chOff x="599" y="2015"/>
              <a:chExt cx="496" cy="269"/>
            </a:xfrm>
            <a:grpFill/>
          </p:grpSpPr>
          <p:sp>
            <p:nvSpPr>
              <p:cNvPr id="55" name="Oval 59">
                <a:extLst>
                  <a:ext uri="{FF2B5EF4-FFF2-40B4-BE49-F238E27FC236}">
                    <a16:creationId xmlns:a16="http://schemas.microsoft.com/office/drawing/2014/main" id="{E0E2E50E-1654-4068-9DFE-9063830A6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2090"/>
                <a:ext cx="255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6" name="Text Box 60">
                <a:extLst>
                  <a:ext uri="{FF2B5EF4-FFF2-40B4-BE49-F238E27FC236}">
                    <a16:creationId xmlns:a16="http://schemas.microsoft.com/office/drawing/2014/main" id="{4B8B1145-1214-437F-B960-08D1A0742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15"/>
                <a:ext cx="213" cy="25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3" name="Group 64">
            <a:extLst>
              <a:ext uri="{FF2B5EF4-FFF2-40B4-BE49-F238E27FC236}">
                <a16:creationId xmlns:a16="http://schemas.microsoft.com/office/drawing/2014/main" id="{2BB4D03C-DB2A-4E00-B195-CDEAC2F85065}"/>
              </a:ext>
            </a:extLst>
          </p:cNvPr>
          <p:cNvGrpSpPr>
            <a:grpSpLocks/>
          </p:cNvGrpSpPr>
          <p:nvPr/>
        </p:nvGrpSpPr>
        <p:grpSpPr bwMode="auto">
          <a:xfrm>
            <a:off x="5772038" y="2685131"/>
            <a:ext cx="2249488" cy="935038"/>
            <a:chOff x="2796" y="2302"/>
            <a:chExt cx="1417" cy="589"/>
          </a:xfrm>
          <a:noFill/>
        </p:grpSpPr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B5E6C715-B7F7-4388-97BE-ED3AD15B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697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35</a:t>
              </a:r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D46E6376-D209-490C-89AF-E6246F3A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2697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F2C0EF53-7F2F-42CB-B1E6-2249B984C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688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7FD63482-7179-40D2-B8A2-C18D8382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7" y="2311"/>
              <a:ext cx="329" cy="3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6B3C9BF-B363-43C8-9DB5-24492D53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3" y="2302"/>
              <a:ext cx="217" cy="3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7DA9595-9BA9-43CE-A501-A6A45DE6C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2302"/>
              <a:ext cx="636" cy="39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 Box 71">
              <a:extLst>
                <a:ext uri="{FF2B5EF4-FFF2-40B4-BE49-F238E27FC236}">
                  <a16:creationId xmlns:a16="http://schemas.microsoft.com/office/drawing/2014/main" id="{A47C63B4-C660-4265-953E-F6B8E4837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488"/>
              <a:ext cx="30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CA8B1ACE-5BFE-4640-9BF2-AFD52F540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488"/>
              <a:ext cx="3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72" name="Text Box 73">
              <a:extLst>
                <a:ext uri="{FF2B5EF4-FFF2-40B4-BE49-F238E27FC236}">
                  <a16:creationId xmlns:a16="http://schemas.microsoft.com/office/drawing/2014/main" id="{94DCF96B-87BF-4C9F-B80F-DC44500B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472"/>
              <a:ext cx="4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14</a:t>
              </a:r>
            </a:p>
          </p:txBody>
        </p:sp>
      </p:grpSp>
      <p:grpSp>
        <p:nvGrpSpPr>
          <p:cNvPr id="73" name="Group 74">
            <a:extLst>
              <a:ext uri="{FF2B5EF4-FFF2-40B4-BE49-F238E27FC236}">
                <a16:creationId xmlns:a16="http://schemas.microsoft.com/office/drawing/2014/main" id="{33073092-D7A0-4E88-8B95-1570546B480C}"/>
              </a:ext>
            </a:extLst>
          </p:cNvPr>
          <p:cNvGrpSpPr>
            <a:grpSpLocks/>
          </p:cNvGrpSpPr>
          <p:nvPr/>
        </p:nvGrpSpPr>
        <p:grpSpPr bwMode="auto">
          <a:xfrm>
            <a:off x="8053276" y="2697833"/>
            <a:ext cx="2278062" cy="960438"/>
            <a:chOff x="4233" y="2310"/>
            <a:chExt cx="1435" cy="605"/>
          </a:xfrm>
          <a:noFill/>
        </p:grpSpPr>
        <p:sp>
          <p:nvSpPr>
            <p:cNvPr id="74" name="Oval 75">
              <a:extLst>
                <a:ext uri="{FF2B5EF4-FFF2-40B4-BE49-F238E27FC236}">
                  <a16:creationId xmlns:a16="http://schemas.microsoft.com/office/drawing/2014/main" id="{3C9747F5-AABD-43BC-9227-489B65B1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703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51</a:t>
              </a:r>
            </a:p>
          </p:txBody>
        </p:sp>
        <p:sp>
          <p:nvSpPr>
            <p:cNvPr id="75" name="Oval 76">
              <a:extLst>
                <a:ext uri="{FF2B5EF4-FFF2-40B4-BE49-F238E27FC236}">
                  <a16:creationId xmlns:a16="http://schemas.microsoft.com/office/drawing/2014/main" id="{F98F15A9-9FC9-4056-8FCD-2B94FFDA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712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FF42ED35-FC82-45B5-AAE9-A525E456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2721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61</a:t>
              </a: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C35FDBC-E595-404B-997B-1DCAE654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4" y="2310"/>
              <a:ext cx="331" cy="4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E33F225-0487-4824-9209-E0485D028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2324"/>
              <a:ext cx="140" cy="3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42592D59-7EEF-4009-87CA-D0E42E167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" y="2317"/>
              <a:ext cx="488" cy="39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 Box 81">
              <a:extLst>
                <a:ext uri="{FF2B5EF4-FFF2-40B4-BE49-F238E27FC236}">
                  <a16:creationId xmlns:a16="http://schemas.microsoft.com/office/drawing/2014/main" id="{AD3C64F1-B068-4141-988A-1D2FA836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494"/>
              <a:ext cx="30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81" name="Text Box 82">
              <a:extLst>
                <a:ext uri="{FF2B5EF4-FFF2-40B4-BE49-F238E27FC236}">
                  <a16:creationId xmlns:a16="http://schemas.microsoft.com/office/drawing/2014/main" id="{A275DE4B-09D9-4F5C-92DC-729AF30F2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" y="2503"/>
              <a:ext cx="3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82" name="Text Box 83">
              <a:extLst>
                <a:ext uri="{FF2B5EF4-FFF2-40B4-BE49-F238E27FC236}">
                  <a16:creationId xmlns:a16="http://schemas.microsoft.com/office/drawing/2014/main" id="{48356EBF-0A59-4A8B-8C76-3695C0AE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2496"/>
              <a:ext cx="4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17</a:t>
              </a:r>
            </a:p>
          </p:txBody>
        </p:sp>
      </p:grpSp>
      <p:sp>
        <p:nvSpPr>
          <p:cNvPr id="83" name="Text Box 102">
            <a:extLst>
              <a:ext uri="{FF2B5EF4-FFF2-40B4-BE49-F238E27FC236}">
                <a16:creationId xmlns:a16="http://schemas.microsoft.com/office/drawing/2014/main" id="{8670EB4E-381E-4865-8751-C082B0D5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876" y="352015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84" name="Text Box 111">
            <a:extLst>
              <a:ext uri="{FF2B5EF4-FFF2-40B4-BE49-F238E27FC236}">
                <a16:creationId xmlns:a16="http://schemas.microsoft.com/office/drawing/2014/main" id="{58BC923E-9398-4E81-A011-4448009A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988" y="3529681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Text Box 113">
            <a:extLst>
              <a:ext uri="{FF2B5EF4-FFF2-40B4-BE49-F238E27FC236}">
                <a16:creationId xmlns:a16="http://schemas.microsoft.com/office/drawing/2014/main" id="{232535B1-6969-4A59-87AB-2D28644C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13" y="353920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86" name="Group 121">
            <a:extLst>
              <a:ext uri="{FF2B5EF4-FFF2-40B4-BE49-F238E27FC236}">
                <a16:creationId xmlns:a16="http://schemas.microsoft.com/office/drawing/2014/main" id="{ABDC80DD-A20F-47B8-9A7F-64649BB4567E}"/>
              </a:ext>
            </a:extLst>
          </p:cNvPr>
          <p:cNvGrpSpPr>
            <a:grpSpLocks/>
          </p:cNvGrpSpPr>
          <p:nvPr/>
        </p:nvGrpSpPr>
        <p:grpSpPr bwMode="auto">
          <a:xfrm>
            <a:off x="4617926" y="3620170"/>
            <a:ext cx="1200150" cy="1014412"/>
            <a:chOff x="2165" y="1709"/>
            <a:chExt cx="756" cy="639"/>
          </a:xfrm>
          <a:noFill/>
        </p:grpSpPr>
        <p:sp>
          <p:nvSpPr>
            <p:cNvPr id="87" name="Oval 115">
              <a:extLst>
                <a:ext uri="{FF2B5EF4-FFF2-40B4-BE49-F238E27FC236}">
                  <a16:creationId xmlns:a16="http://schemas.microsoft.com/office/drawing/2014/main" id="{BA95184C-80F1-4A75-B57F-C9E3742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083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88" name="Oval 116">
              <a:extLst>
                <a:ext uri="{FF2B5EF4-FFF2-40B4-BE49-F238E27FC236}">
                  <a16:creationId xmlns:a16="http://schemas.microsoft.com/office/drawing/2014/main" id="{A847F3AC-A4CF-4A18-BD35-1A1A36FA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083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89" name="Line 117">
              <a:extLst>
                <a:ext uri="{FF2B5EF4-FFF2-40B4-BE49-F238E27FC236}">
                  <a16:creationId xmlns:a16="http://schemas.microsoft.com/office/drawing/2014/main" id="{C7CF6A2A-50C6-4751-AD52-AEECF9301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709"/>
              <a:ext cx="335" cy="3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Line 118">
              <a:extLst>
                <a:ext uri="{FF2B5EF4-FFF2-40B4-BE49-F238E27FC236}">
                  <a16:creationId xmlns:a16="http://schemas.microsoft.com/office/drawing/2014/main" id="{D56C1470-6E1B-42DB-95F7-43816AA1B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715"/>
              <a:ext cx="5" cy="36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 Box 119">
              <a:extLst>
                <a:ext uri="{FF2B5EF4-FFF2-40B4-BE49-F238E27FC236}">
                  <a16:creationId xmlns:a16="http://schemas.microsoft.com/office/drawing/2014/main" id="{7F67BD6F-B3C4-41D7-BFA3-839D6BC45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873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92" name="Text Box 120">
              <a:extLst>
                <a:ext uri="{FF2B5EF4-FFF2-40B4-BE49-F238E27FC236}">
                  <a16:creationId xmlns:a16="http://schemas.microsoft.com/office/drawing/2014/main" id="{090B495B-831D-4761-AD71-FBA2D7969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864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22</a:t>
              </a:r>
            </a:p>
          </p:txBody>
        </p:sp>
      </p:grpSp>
      <p:grpSp>
        <p:nvGrpSpPr>
          <p:cNvPr id="93" name="Group 124">
            <a:extLst>
              <a:ext uri="{FF2B5EF4-FFF2-40B4-BE49-F238E27FC236}">
                <a16:creationId xmlns:a16="http://schemas.microsoft.com/office/drawing/2014/main" id="{4843CEA1-56DA-4C28-AB83-F9A8F41275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92663" y="3613820"/>
            <a:ext cx="1200150" cy="1039812"/>
            <a:chOff x="2165" y="1693"/>
            <a:chExt cx="756" cy="655"/>
          </a:xfrm>
          <a:noFill/>
        </p:grpSpPr>
        <p:sp>
          <p:nvSpPr>
            <p:cNvPr id="94" name="Oval 125">
              <a:extLst>
                <a:ext uri="{FF2B5EF4-FFF2-40B4-BE49-F238E27FC236}">
                  <a16:creationId xmlns:a16="http://schemas.microsoft.com/office/drawing/2014/main" id="{2C791B0D-F315-4DDB-9DAE-6AF8C38F2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083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38</a:t>
              </a:r>
            </a:p>
          </p:txBody>
        </p:sp>
        <p:sp>
          <p:nvSpPr>
            <p:cNvPr id="95" name="Oval 126">
              <a:extLst>
                <a:ext uri="{FF2B5EF4-FFF2-40B4-BE49-F238E27FC236}">
                  <a16:creationId xmlns:a16="http://schemas.microsoft.com/office/drawing/2014/main" id="{BCB422CB-2A9B-413F-BCFE-191DA24E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083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96" name="Line 127">
              <a:extLst>
                <a:ext uri="{FF2B5EF4-FFF2-40B4-BE49-F238E27FC236}">
                  <a16:creationId xmlns:a16="http://schemas.microsoft.com/office/drawing/2014/main" id="{17446C3B-1AB2-44C9-B664-DAB023FCE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697"/>
              <a:ext cx="347" cy="3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128">
              <a:extLst>
                <a:ext uri="{FF2B5EF4-FFF2-40B4-BE49-F238E27FC236}">
                  <a16:creationId xmlns:a16="http://schemas.microsoft.com/office/drawing/2014/main" id="{1C71AAB9-9ED8-4A62-8DEC-8D372A542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1" y="1693"/>
              <a:ext cx="7" cy="3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 Box 129">
              <a:extLst>
                <a:ext uri="{FF2B5EF4-FFF2-40B4-BE49-F238E27FC236}">
                  <a16:creationId xmlns:a16="http://schemas.microsoft.com/office/drawing/2014/main" id="{47182CE1-C2FD-4126-8DF0-2F63AB755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873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99" name="Text Box 130">
              <a:extLst>
                <a:ext uri="{FF2B5EF4-FFF2-40B4-BE49-F238E27FC236}">
                  <a16:creationId xmlns:a16="http://schemas.microsoft.com/office/drawing/2014/main" id="{FBEAD4A2-875A-4735-8D73-DC78D231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864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25</a:t>
              </a:r>
            </a:p>
          </p:txBody>
        </p:sp>
      </p:grpSp>
      <p:sp>
        <p:nvSpPr>
          <p:cNvPr id="100" name="Text Box 131">
            <a:extLst>
              <a:ext uri="{FF2B5EF4-FFF2-40B4-BE49-F238E27FC236}">
                <a16:creationId xmlns:a16="http://schemas.microsoft.com/office/drawing/2014/main" id="{5EEE7F8D-8210-40EA-9DE5-256FE7D8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726" y="352650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01" name="Text Box 132">
            <a:extLst>
              <a:ext uri="{FF2B5EF4-FFF2-40B4-BE49-F238E27FC236}">
                <a16:creationId xmlns:a16="http://schemas.microsoft.com/office/drawing/2014/main" id="{84FE4554-78C7-4FDF-A0D7-326431DB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051" y="351380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2" name="Group 137">
            <a:extLst>
              <a:ext uri="{FF2B5EF4-FFF2-40B4-BE49-F238E27FC236}">
                <a16:creationId xmlns:a16="http://schemas.microsoft.com/office/drawing/2014/main" id="{98DCA2C0-157E-416F-9CCC-806F58454EAC}"/>
              </a:ext>
            </a:extLst>
          </p:cNvPr>
          <p:cNvGrpSpPr>
            <a:grpSpLocks/>
          </p:cNvGrpSpPr>
          <p:nvPr/>
        </p:nvGrpSpPr>
        <p:grpSpPr bwMode="auto">
          <a:xfrm>
            <a:off x="7521463" y="3643984"/>
            <a:ext cx="1296988" cy="1046163"/>
            <a:chOff x="272" y="1692"/>
            <a:chExt cx="817" cy="659"/>
          </a:xfrm>
          <a:noFill/>
        </p:grpSpPr>
        <p:sp>
          <p:nvSpPr>
            <p:cNvPr id="103" name="Text Box 138">
              <a:extLst>
                <a:ext uri="{FF2B5EF4-FFF2-40B4-BE49-F238E27FC236}">
                  <a16:creationId xmlns:a16="http://schemas.microsoft.com/office/drawing/2014/main" id="{A7E2F061-E886-469F-9FB9-3E6D4AF94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867"/>
              <a:ext cx="32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27</a:t>
              </a:r>
            </a:p>
          </p:txBody>
        </p:sp>
        <p:sp>
          <p:nvSpPr>
            <p:cNvPr id="104" name="Oval 139">
              <a:extLst>
                <a:ext uri="{FF2B5EF4-FFF2-40B4-BE49-F238E27FC236}">
                  <a16:creationId xmlns:a16="http://schemas.microsoft.com/office/drawing/2014/main" id="{E6800D07-9B3B-4206-B7FA-453E6C81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086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52</a:t>
              </a:r>
            </a:p>
          </p:txBody>
        </p:sp>
        <p:sp>
          <p:nvSpPr>
            <p:cNvPr id="105" name="Oval 140">
              <a:extLst>
                <a:ext uri="{FF2B5EF4-FFF2-40B4-BE49-F238E27FC236}">
                  <a16:creationId xmlns:a16="http://schemas.microsoft.com/office/drawing/2014/main" id="{36BE4E2A-EFC0-4A7D-AD92-5D4F4548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86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54</a:t>
              </a:r>
            </a:p>
          </p:txBody>
        </p:sp>
        <p:sp>
          <p:nvSpPr>
            <p:cNvPr id="106" name="Line 141">
              <a:extLst>
                <a:ext uri="{FF2B5EF4-FFF2-40B4-BE49-F238E27FC236}">
                  <a16:creationId xmlns:a16="http://schemas.microsoft.com/office/drawing/2014/main" id="{9C96D6AD-3049-4B27-8FE7-153D3C240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1692"/>
              <a:ext cx="335" cy="3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Line 142">
              <a:extLst>
                <a:ext uri="{FF2B5EF4-FFF2-40B4-BE49-F238E27FC236}">
                  <a16:creationId xmlns:a16="http://schemas.microsoft.com/office/drawing/2014/main" id="{D3FDCCC8-E7DB-4606-A312-05BF901A9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702"/>
              <a:ext cx="5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 Box 143">
              <a:extLst>
                <a:ext uri="{FF2B5EF4-FFF2-40B4-BE49-F238E27FC236}">
                  <a16:creationId xmlns:a16="http://schemas.microsoft.com/office/drawing/2014/main" id="{83F31530-695B-43CA-8B94-F297B3D8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840"/>
              <a:ext cx="37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26</a:t>
              </a:r>
            </a:p>
          </p:txBody>
        </p:sp>
      </p:grpSp>
      <p:grpSp>
        <p:nvGrpSpPr>
          <p:cNvPr id="109" name="Group 146">
            <a:extLst>
              <a:ext uri="{FF2B5EF4-FFF2-40B4-BE49-F238E27FC236}">
                <a16:creationId xmlns:a16="http://schemas.microsoft.com/office/drawing/2014/main" id="{78D6072A-DCD4-4A32-876A-8E96E67667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81938" y="3659856"/>
            <a:ext cx="1200150" cy="1030288"/>
            <a:chOff x="2165" y="1699"/>
            <a:chExt cx="756" cy="649"/>
          </a:xfrm>
          <a:noFill/>
        </p:grpSpPr>
        <p:sp>
          <p:nvSpPr>
            <p:cNvPr id="110" name="Oval 147">
              <a:extLst>
                <a:ext uri="{FF2B5EF4-FFF2-40B4-BE49-F238E27FC236}">
                  <a16:creationId xmlns:a16="http://schemas.microsoft.com/office/drawing/2014/main" id="{56546F03-E90B-44DE-9D8F-28A477EF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083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59</a:t>
              </a:r>
            </a:p>
          </p:txBody>
        </p:sp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1D52560E-4CD1-4405-902C-1D55CFA12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083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57</a:t>
              </a:r>
            </a:p>
          </p:txBody>
        </p:sp>
        <p:sp>
          <p:nvSpPr>
            <p:cNvPr id="112" name="Line 149">
              <a:extLst>
                <a:ext uri="{FF2B5EF4-FFF2-40B4-BE49-F238E27FC236}">
                  <a16:creationId xmlns:a16="http://schemas.microsoft.com/office/drawing/2014/main" id="{A7B6473B-C9B2-4423-A2AD-15C175D81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699"/>
              <a:ext cx="322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Line 150">
              <a:extLst>
                <a:ext uri="{FF2B5EF4-FFF2-40B4-BE49-F238E27FC236}">
                  <a16:creationId xmlns:a16="http://schemas.microsoft.com/office/drawing/2014/main" id="{DD780659-1769-474A-901F-8DED7C43D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1699"/>
              <a:ext cx="18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 Box 151">
              <a:extLst>
                <a:ext uri="{FF2B5EF4-FFF2-40B4-BE49-F238E27FC236}">
                  <a16:creationId xmlns:a16="http://schemas.microsoft.com/office/drawing/2014/main" id="{A62D0CAB-7C66-4334-9C6D-70B211C17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873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28</a:t>
              </a:r>
            </a:p>
          </p:txBody>
        </p:sp>
        <p:sp>
          <p:nvSpPr>
            <p:cNvPr id="115" name="Text Box 152">
              <a:extLst>
                <a:ext uri="{FF2B5EF4-FFF2-40B4-BE49-F238E27FC236}">
                  <a16:creationId xmlns:a16="http://schemas.microsoft.com/office/drawing/2014/main" id="{3703F6EA-19CD-4A37-9106-9F10B9F87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864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29</a:t>
              </a:r>
            </a:p>
          </p:txBody>
        </p:sp>
      </p:grpSp>
      <p:sp>
        <p:nvSpPr>
          <p:cNvPr id="116" name="Text Box 155">
            <a:extLst>
              <a:ext uri="{FF2B5EF4-FFF2-40B4-BE49-F238E27FC236}">
                <a16:creationId xmlns:a16="http://schemas.microsoft.com/office/drawing/2014/main" id="{F1CB9CB6-5638-4CAF-BF65-37620FA7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701" y="3578894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17" name="Text Box 156">
            <a:extLst>
              <a:ext uri="{FF2B5EF4-FFF2-40B4-BE49-F238E27FC236}">
                <a16:creationId xmlns:a16="http://schemas.microsoft.com/office/drawing/2014/main" id="{E18EA954-75A8-4AE8-9D1E-0A3246085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713" y="4579019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18" name="Text Box 157">
            <a:extLst>
              <a:ext uri="{FF2B5EF4-FFF2-40B4-BE49-F238E27FC236}">
                <a16:creationId xmlns:a16="http://schemas.microsoft.com/office/drawing/2014/main" id="{8ABC12BE-EB89-46E8-8171-1E435EAA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201" y="4590131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19" name="Text Box 160">
            <a:extLst>
              <a:ext uri="{FF2B5EF4-FFF2-40B4-BE49-F238E27FC236}">
                <a16:creationId xmlns:a16="http://schemas.microsoft.com/office/drawing/2014/main" id="{98B2AC66-A0CA-441E-BA3C-9187C97F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1901" y="4620294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20" name="Group 161">
            <a:extLst>
              <a:ext uri="{FF2B5EF4-FFF2-40B4-BE49-F238E27FC236}">
                <a16:creationId xmlns:a16="http://schemas.microsoft.com/office/drawing/2014/main" id="{C2B99C1E-9480-4A9C-8EE1-1C995B37C337}"/>
              </a:ext>
            </a:extLst>
          </p:cNvPr>
          <p:cNvGrpSpPr>
            <a:grpSpLocks/>
          </p:cNvGrpSpPr>
          <p:nvPr/>
        </p:nvGrpSpPr>
        <p:grpSpPr bwMode="auto">
          <a:xfrm>
            <a:off x="4481401" y="4639345"/>
            <a:ext cx="544512" cy="877887"/>
            <a:chOff x="934" y="2341"/>
            <a:chExt cx="343" cy="553"/>
          </a:xfrm>
          <a:noFill/>
        </p:grpSpPr>
        <p:sp>
          <p:nvSpPr>
            <p:cNvPr id="121" name="Oval 162">
              <a:extLst>
                <a:ext uri="{FF2B5EF4-FFF2-40B4-BE49-F238E27FC236}">
                  <a16:creationId xmlns:a16="http://schemas.microsoft.com/office/drawing/2014/main" id="{50CE6427-ACA3-4708-98A0-A362829A2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639"/>
              <a:ext cx="255" cy="25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22" name="Line 163">
              <a:extLst>
                <a:ext uri="{FF2B5EF4-FFF2-40B4-BE49-F238E27FC236}">
                  <a16:creationId xmlns:a16="http://schemas.microsoft.com/office/drawing/2014/main" id="{9BC07A7E-8B90-4914-9F64-2940340D4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2341"/>
              <a:ext cx="0" cy="29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 Box 164">
              <a:extLst>
                <a:ext uri="{FF2B5EF4-FFF2-40B4-BE49-F238E27FC236}">
                  <a16:creationId xmlns:a16="http://schemas.microsoft.com/office/drawing/2014/main" id="{973EA72D-1DEA-4F94-91CD-D04EC6203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2469"/>
              <a:ext cx="29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31</a:t>
              </a:r>
            </a:p>
          </p:txBody>
        </p:sp>
      </p:grpSp>
      <p:sp>
        <p:nvSpPr>
          <p:cNvPr id="124" name="Text Box 166">
            <a:extLst>
              <a:ext uri="{FF2B5EF4-FFF2-40B4-BE49-F238E27FC236}">
                <a16:creationId xmlns:a16="http://schemas.microsoft.com/office/drawing/2014/main" id="{ECD92F68-C40C-45EB-B6EC-5F32C619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338" y="466315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26" name="Text Box 169">
            <a:extLst>
              <a:ext uri="{FF2B5EF4-FFF2-40B4-BE49-F238E27FC236}">
                <a16:creationId xmlns:a16="http://schemas.microsoft.com/office/drawing/2014/main" id="{C03E55CE-6CE9-476E-9D3B-5022A88D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89" y="5476890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67" name="Text Box 166">
            <a:extLst>
              <a:ext uri="{FF2B5EF4-FFF2-40B4-BE49-F238E27FC236}">
                <a16:creationId xmlns:a16="http://schemas.microsoft.com/office/drawing/2014/main" id="{C3D8F6BE-8CC0-4BED-81FA-9F59D414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17" y="4653574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68" name="Text Box 166">
            <a:extLst>
              <a:ext uri="{FF2B5EF4-FFF2-40B4-BE49-F238E27FC236}">
                <a16:creationId xmlns:a16="http://schemas.microsoft.com/office/drawing/2014/main" id="{452B22D5-41CE-4652-B91E-24C65440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735" y="4645850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70" name="Text Box 166">
            <a:extLst>
              <a:ext uri="{FF2B5EF4-FFF2-40B4-BE49-F238E27FC236}">
                <a16:creationId xmlns:a16="http://schemas.microsoft.com/office/drawing/2014/main" id="{4DED7973-0C16-4C7E-8066-40B6CC3E4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904" y="4653574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71" name="Text Box 166">
            <a:extLst>
              <a:ext uri="{FF2B5EF4-FFF2-40B4-BE49-F238E27FC236}">
                <a16:creationId xmlns:a16="http://schemas.microsoft.com/office/drawing/2014/main" id="{A7DF641F-A8C1-4ACB-B3EF-03C7CEA7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7114" y="4642461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72" name="TextBox 53">
            <a:extLst>
              <a:ext uri="{FF2B5EF4-FFF2-40B4-BE49-F238E27FC236}">
                <a16:creationId xmlns:a16="http://schemas.microsoft.com/office/drawing/2014/main" id="{260A2E72-0925-4A31-86F2-074EA8D3ED1B}"/>
              </a:ext>
            </a:extLst>
          </p:cNvPr>
          <p:cNvSpPr txBox="1"/>
          <p:nvPr/>
        </p:nvSpPr>
        <p:spPr>
          <a:xfrm>
            <a:off x="1236315" y="5883298"/>
            <a:ext cx="939688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FIFO-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分枝限界法一共处理了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31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个结点，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回溯法一共处理了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个结点。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100" grpId="0"/>
      <p:bldP spid="101" grpId="0"/>
      <p:bldP spid="116" grpId="0"/>
      <p:bldP spid="117" grpId="0"/>
      <p:bldP spid="118" grpId="0"/>
      <p:bldP spid="119" grpId="0"/>
      <p:bldP spid="124" grpId="0"/>
      <p:bldP spid="126" grpId="0"/>
      <p:bldP spid="167" grpId="0"/>
      <p:bldP spid="168" grpId="0"/>
      <p:bldP spid="170" grpId="0"/>
      <p:bldP spid="171" grpId="0"/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en-US" altLang="zh-CN" dirty="0"/>
              <a:t>LC-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LC-</a:t>
            </a:r>
            <a:r>
              <a:rPr lang="zh-CN" altLang="en-US" dirty="0"/>
              <a:t>检索的优点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的量化方法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区分状态空间树</a:t>
            </a:r>
            <a:r>
              <a:rPr lang="zh-CN" altLang="en-US" dirty="0" smtClean="0"/>
              <a:t>中结点</a:t>
            </a:r>
            <a:r>
              <a:rPr lang="en-US" altLang="zh-CN" dirty="0" smtClean="0"/>
              <a:t>X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定义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成本估计函数</a:t>
            </a:r>
            <a:r>
              <a:rPr lang="en-US" altLang="zh-CN" dirty="0"/>
              <a:t>ĉ</a:t>
            </a:r>
            <a:r>
              <a:rPr lang="zh-CN" altLang="en-US" dirty="0"/>
              <a:t>定义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LC-</a:t>
            </a:r>
            <a:r>
              <a:rPr lang="zh-CN" altLang="en-US" dirty="0"/>
              <a:t>检索总结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6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算法分析新模板2023" id="{FADB3A85-5174-4FA5-A51F-55BEA2B76671}" vid="{DDE32136-80A6-4B40-8420-6E71B6F924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33332</TotalTime>
  <Words>6265</Words>
  <Application>Microsoft Office PowerPoint</Application>
  <PresentationFormat>宽屏</PresentationFormat>
  <Paragraphs>1881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等线</vt:lpstr>
      <vt:lpstr>宋体</vt:lpstr>
      <vt:lpstr>幼圆</vt:lpstr>
      <vt:lpstr>Arial</vt:lpstr>
      <vt:lpstr>Arial Black</vt:lpstr>
      <vt:lpstr>Calibri</vt:lpstr>
      <vt:lpstr>Symbol</vt:lpstr>
      <vt:lpstr>Times New Roman</vt:lpstr>
      <vt:lpstr>Wingdings</vt:lpstr>
      <vt:lpstr>算法分析模板0731</vt:lpstr>
      <vt:lpstr>第八章 分支限界法</vt:lpstr>
      <vt:lpstr>目录</vt:lpstr>
      <vt:lpstr>8.1 一般方法</vt:lpstr>
      <vt:lpstr>方法适用的问题特点</vt:lpstr>
      <vt:lpstr>分枝限界法的基本思想</vt:lpstr>
      <vt:lpstr>算法8.1  分支限界法的抽象化描述</vt:lpstr>
      <vt:lpstr>分枝限界法的不同检索方式</vt:lpstr>
      <vt:lpstr>理解FIFO-分支限界法</vt:lpstr>
      <vt:lpstr>8.2 LC-检索</vt:lpstr>
      <vt:lpstr>LC-检索的优点</vt:lpstr>
      <vt:lpstr>成本函数c的量化方法</vt:lpstr>
      <vt:lpstr>区分状态空间树中结点X</vt:lpstr>
      <vt:lpstr>成本函数c定义</vt:lpstr>
      <vt:lpstr>成本函数c的例子</vt:lpstr>
      <vt:lpstr>成本估计函数ĉ定义</vt:lpstr>
      <vt:lpstr>LC-检索总结</vt:lpstr>
      <vt:lpstr>LC-检索总结</vt:lpstr>
      <vt:lpstr>8.3 15-谜问题</vt:lpstr>
      <vt:lpstr>问题描述</vt:lpstr>
      <vt:lpstr>状态空间树</vt:lpstr>
      <vt:lpstr>函数定义</vt:lpstr>
      <vt:lpstr>判定定理</vt:lpstr>
      <vt:lpstr>FIFO-检索</vt:lpstr>
      <vt:lpstr>深度优先检索</vt:lpstr>
      <vt:lpstr>LC-检索</vt:lpstr>
      <vt:lpstr>LC-检索</vt:lpstr>
      <vt:lpstr>8.4 求最小成本的分支限界法</vt:lpstr>
      <vt:lpstr>ĉ的特性</vt:lpstr>
      <vt:lpstr>ĉ的特性</vt:lpstr>
      <vt:lpstr>算法8.2 求最小成本的LC-分支限界算法</vt:lpstr>
      <vt:lpstr>加速寻找最小成本</vt:lpstr>
      <vt:lpstr>基于ĉ和U求最小成本的分枝-限界法</vt:lpstr>
      <vt:lpstr>最小成本上界U</vt:lpstr>
      <vt:lpstr>合并U的使用情景</vt:lpstr>
      <vt:lpstr>FIFO算法思想</vt:lpstr>
      <vt:lpstr>算法8.3 找最小成本的FIFO分枝限界算法</vt:lpstr>
      <vt:lpstr>算法8.4 找最小成本的LC分枝-限界法</vt:lpstr>
      <vt:lpstr>8.5 带有期限的作业调度问题</vt:lpstr>
      <vt:lpstr>问题描述</vt:lpstr>
      <vt:lpstr>一个问题实例</vt:lpstr>
      <vt:lpstr>限界函数B</vt:lpstr>
      <vt:lpstr>成本下界函数ĉ</vt:lpstr>
      <vt:lpstr>每个答案结点的ĉ值</vt:lpstr>
      <vt:lpstr>成本上界U</vt:lpstr>
      <vt:lpstr>FIFO-分支限界法实例运行</vt:lpstr>
      <vt:lpstr>8.6 0/1背包问题</vt:lpstr>
      <vt:lpstr>问题描述</vt:lpstr>
      <vt:lpstr>一个问题实例</vt:lpstr>
      <vt:lpstr>成本函数c</vt:lpstr>
      <vt:lpstr>ĉ函数与u函数</vt:lpstr>
      <vt:lpstr>ĉ值与U值</vt:lpstr>
      <vt:lpstr>LC-分支限界法实例运行</vt:lpstr>
      <vt:lpstr>8.7 小结</vt:lpstr>
      <vt:lpstr>PowerPoint 演示文稿</vt:lpstr>
      <vt:lpstr>PowerPoint 演示文稿</vt:lpstr>
      <vt:lpstr>PowerPoint 演示文稿</vt:lpstr>
      <vt:lpstr>本 章 结 束</vt:lpstr>
    </vt:vector>
  </TitlesOfParts>
  <Company>南京理工大学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导引</dc:title>
  <dc:creator>龚文杰</dc:creator>
  <cp:lastModifiedBy>Nina</cp:lastModifiedBy>
  <cp:revision>1994</cp:revision>
  <dcterms:created xsi:type="dcterms:W3CDTF">2010-09-17T03:09:33Z</dcterms:created>
  <dcterms:modified xsi:type="dcterms:W3CDTF">2024-02-18T06:12:37Z</dcterms:modified>
</cp:coreProperties>
</file>