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71" r:id="rId2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4A84"/>
    <a:srgbClr val="274A83"/>
    <a:srgbClr val="2A4852"/>
    <a:srgbClr val="7BA7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1" autoAdjust="0"/>
    <p:restoredTop sz="94648"/>
  </p:normalViewPr>
  <p:slideViewPr>
    <p:cSldViewPr snapToObjects="1">
      <p:cViewPr>
        <p:scale>
          <a:sx n="170" d="100"/>
          <a:sy n="170" d="100"/>
        </p:scale>
        <p:origin x="-16" y="-17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A022295-2DC1-49A1-BC3A-97B5D9DC4F5A}" type="datetime1">
              <a:rPr lang="en-US" altLang="en-US"/>
              <a:pPr>
                <a:defRPr/>
              </a:pPr>
              <a:t>2/1/24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777DDC8C-CD67-45A0-BE36-D4631BB49F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483307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8F261056-A95B-4F1E-97BD-9C10C8B51BDB}" type="datetime1">
              <a:rPr lang="en-US" altLang="en-US"/>
              <a:pPr>
                <a:defRPr/>
              </a:pPr>
              <a:t>2/1/24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BDA2312-359F-4F12-838D-E66CD84588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17879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71039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0FA29-A87A-48FD-8616-98A08B151EB1}" type="datetime1">
              <a:rPr lang="en-US" altLang="en-US"/>
              <a:pPr>
                <a:defRPr/>
              </a:pPr>
              <a:t>2/1/24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AF27C-A5D1-42EC-88BB-90803EF0F0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941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CEFAFA-B457-44EC-B81D-047DAC2D1C44}" type="datetime1">
              <a:rPr lang="en-US" altLang="en-US"/>
              <a:pPr>
                <a:defRPr/>
              </a:pPr>
              <a:t>2/1/24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E0875B-D025-4059-993F-E1E137F047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4976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943F2C-4D77-47FB-8A11-09136724CFB6}" type="datetime1">
              <a:rPr lang="en-US" altLang="en-US"/>
              <a:pPr>
                <a:defRPr/>
              </a:pPr>
              <a:t>2/1/24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9EB31F-EB3F-48BF-B7E6-4D46F1EB8D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545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230188" y="1704975"/>
            <a:ext cx="4330700" cy="23923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Rectangle 2"/>
          <p:cNvSpPr/>
          <p:nvPr userDrawn="1"/>
        </p:nvSpPr>
        <p:spPr>
          <a:xfrm>
            <a:off x="230188" y="4168775"/>
            <a:ext cx="4330700" cy="268922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4637088" y="1704975"/>
            <a:ext cx="4330700" cy="23923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4637088" y="4167188"/>
            <a:ext cx="4329112" cy="269081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230188" y="1776413"/>
            <a:ext cx="4330700" cy="88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4638675" y="1774825"/>
            <a:ext cx="4329113" cy="889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230188" y="4237038"/>
            <a:ext cx="4330700" cy="904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637088" y="4237038"/>
            <a:ext cx="4329112" cy="9048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0" name="Picture 1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76200"/>
            <a:ext cx="1600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030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73300"/>
            <a:ext cx="4038600" cy="38528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93A68E-9A04-42F4-9E67-5C5650BB6E49}" type="datetime1">
              <a:rPr lang="en-US" altLang="en-US"/>
              <a:pPr>
                <a:defRPr/>
              </a:pPr>
              <a:t>2/1/24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8F8103-DD27-4060-B608-78B3B2C05F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1934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E65FF1-0347-4F4F-8CFC-FA1B958E79E4}" type="datetime1">
              <a:rPr lang="en-US" altLang="en-US"/>
              <a:pPr>
                <a:defRPr/>
              </a:pPr>
              <a:t>2/1/24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028945-5FAE-475D-B406-280EC04148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5707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BB845-1F09-4A90-8541-F3708FC8C76B}" type="datetime1">
              <a:rPr lang="en-US" altLang="en-US"/>
              <a:pPr>
                <a:defRPr/>
              </a:pPr>
              <a:t>2/1/24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914B8C-9164-46FE-842D-F3578258EA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0991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31270-D174-4034-9CBF-5CBE8C6329EB}" type="datetime1">
              <a:rPr lang="en-US" altLang="en-US"/>
              <a:pPr>
                <a:defRPr/>
              </a:pPr>
              <a:t>2/1/24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03AC56-6FCC-49A9-B8D4-47B07296E1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24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09600"/>
            <a:ext cx="5111750" cy="5853113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C412D-AD5C-4D99-9ECD-50EF23542AA3}" type="datetime1">
              <a:rPr lang="en-US" altLang="en-US"/>
              <a:pPr>
                <a:defRPr/>
              </a:pPr>
              <a:t>2/1/24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68250B-53DA-4FFA-ABD4-4DC1E0D4B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5191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60020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A30EEE-1C7F-46CE-AC35-5D2E7D450EBC}" type="datetime1">
              <a:rPr lang="en-US" altLang="en-US"/>
              <a:pPr>
                <a:defRPr/>
              </a:pPr>
              <a:t>2/1/24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11A053-015B-49E0-98E6-97689C37B6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828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121443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447800"/>
            <a:ext cx="6477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Title goes here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73300"/>
            <a:ext cx="8229600" cy="382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8438"/>
            <a:ext cx="2743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6781800"/>
            <a:ext cx="9144000" cy="76200"/>
          </a:xfrm>
          <a:prstGeom prst="rect">
            <a:avLst/>
          </a:prstGeom>
          <a:solidFill>
            <a:srgbClr val="274A8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  <p:sldLayoutId id="2147484001" r:id="rId3"/>
    <p:sldLayoutId id="2147484002" r:id="rId4"/>
    <p:sldLayoutId id="2147484003" r:id="rId5"/>
    <p:sldLayoutId id="2147484004" r:id="rId6"/>
    <p:sldLayoutId id="2147484005" r:id="rId7"/>
    <p:sldLayoutId id="2147484006" r:id="rId8"/>
    <p:sldLayoutId id="2147484007" r:id="rId9"/>
    <p:sldLayoutId id="2147484008" r:id="rId10"/>
    <p:sldLayoutId id="2147484009" r:id="rId11"/>
  </p:sldLayoutIdLst>
  <p:hf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Helvetica"/>
          <a:ea typeface="ＭＳ Ｐゴシック" charset="-128"/>
          <a:cs typeface="Helvetica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Helvetica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Helvetica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Helvetica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Helvetica" charset="0"/>
          <a:ea typeface="ＭＳ Ｐゴシック" charset="-128"/>
          <a:cs typeface="Helvetica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4400">
          <a:solidFill>
            <a:srgbClr val="77933C"/>
          </a:solidFill>
          <a:latin typeface="Helvetica" charset="0"/>
          <a:ea typeface="ＭＳ Ｐゴシック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4400">
          <a:solidFill>
            <a:srgbClr val="77933C"/>
          </a:solidFill>
          <a:latin typeface="Helvetica" charset="0"/>
          <a:ea typeface="ＭＳ Ｐゴシック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4400">
          <a:solidFill>
            <a:srgbClr val="77933C"/>
          </a:solidFill>
          <a:latin typeface="Helvetica" charset="0"/>
          <a:ea typeface="ＭＳ Ｐゴシック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4400">
          <a:solidFill>
            <a:srgbClr val="77933C"/>
          </a:solidFill>
          <a:latin typeface="Helvetica" charset="0"/>
          <a:ea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b="1" kern="1200">
          <a:solidFill>
            <a:schemeClr val="accent2"/>
          </a:solidFill>
          <a:latin typeface="Helvetica"/>
          <a:ea typeface="ＭＳ Ｐゴシック" charset="-128"/>
          <a:cs typeface="Helvetica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accent1"/>
          </a:solidFill>
          <a:latin typeface="Helvetica"/>
          <a:ea typeface="ＭＳ Ｐゴシック" charset="-128"/>
          <a:cs typeface="Helvetica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Helvetica"/>
          <a:ea typeface="ＭＳ Ｐゴシック" charset="-128"/>
          <a:cs typeface="Helvetica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Helvetica"/>
          <a:ea typeface="ＭＳ Ｐゴシック" charset="-128"/>
          <a:cs typeface="Helvetica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Helvetica"/>
          <a:ea typeface="ＭＳ Ｐゴシック" charset="-128"/>
          <a:cs typeface="Helvetic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Box 13"/>
          <p:cNvSpPr txBox="1">
            <a:spLocks noChangeArrowheads="1"/>
          </p:cNvSpPr>
          <p:nvPr/>
        </p:nvSpPr>
        <p:spPr bwMode="auto">
          <a:xfrm>
            <a:off x="185738" y="1812925"/>
            <a:ext cx="4298950" cy="264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2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accent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solidFill>
                  <a:schemeClr val="tx1"/>
                </a:solidFill>
                <a:latin typeface="65 Helvetica Medium" charset="0"/>
              </a:rPr>
              <a:t>TECHNOLOGY DEVELOPMENT</a:t>
            </a:r>
            <a:endParaRPr lang="en-US" altLang="en-US" sz="1600" dirty="0">
              <a:solidFill>
                <a:schemeClr val="tx1"/>
              </a:solidFill>
              <a:latin typeface="65 Helvetica Medium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55 Helvetica Roman" charset="0"/>
              </a:rPr>
              <a:t>Technology/Research Overview: </a:t>
            </a:r>
            <a:r>
              <a:rPr lang="en-US" altLang="en-US" sz="1000" b="0" i="1" dirty="0">
                <a:solidFill>
                  <a:srgbClr val="FF0000"/>
                </a:solidFill>
                <a:latin typeface="55 Helvetica Roman" charset="0"/>
              </a:rPr>
              <a:t>The team has developed a new programming system that allows programmers develop distributed applications: 1) faster, 2) without expertise in networking and distributed systems, 3) in new domains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dirty="0">
              <a:solidFill>
                <a:schemeClr val="tx1"/>
              </a:solidFill>
              <a:latin typeface="55 Helvetica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55 Helvetica Roman" charset="0"/>
              </a:rPr>
              <a:t>Intellectual Property Protection</a:t>
            </a:r>
            <a:r>
              <a:rPr lang="en-US" altLang="en-US" sz="1000" b="0" dirty="0">
                <a:solidFill>
                  <a:schemeClr val="tx1"/>
                </a:solidFill>
                <a:latin typeface="55 Helvetica Roman" charset="0"/>
              </a:rPr>
              <a:t>: </a:t>
            </a:r>
            <a:r>
              <a:rPr lang="en-US" altLang="en-US" sz="1000" b="0" i="1" dirty="0">
                <a:solidFill>
                  <a:srgbClr val="FF0000"/>
                </a:solidFill>
                <a:latin typeface="55 Helvetica Roman" charset="0"/>
              </a:rPr>
              <a:t>N/A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b="0" dirty="0">
              <a:solidFill>
                <a:schemeClr val="tx1"/>
              </a:solidFill>
              <a:latin typeface="55 Helvetica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55 Helvetica Roman" charset="0"/>
              </a:rPr>
              <a:t>Stage of Development</a:t>
            </a:r>
            <a:r>
              <a:rPr lang="en-US" altLang="en-US" sz="1000" b="0" dirty="0">
                <a:solidFill>
                  <a:schemeClr val="tx1"/>
                </a:solidFill>
                <a:latin typeface="55 Helvetica Roman" charset="0"/>
              </a:rPr>
              <a:t>: </a:t>
            </a:r>
            <a:r>
              <a:rPr lang="en-US" altLang="en-US" sz="1000" b="0" i="1" dirty="0">
                <a:solidFill>
                  <a:srgbClr val="FF0000"/>
                </a:solidFill>
                <a:latin typeface="55 Helvetica Roman" charset="0"/>
              </a:rPr>
              <a:t>Basic research and research-level prototype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b="0" i="1" dirty="0">
              <a:solidFill>
                <a:srgbClr val="FF0000"/>
              </a:solidFill>
              <a:latin typeface="55 Helvetica Roman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000" dirty="0">
                <a:solidFill>
                  <a:srgbClr val="000000"/>
                </a:solidFill>
                <a:latin typeface="55 Helvetica Roman" charset="0"/>
              </a:rPr>
              <a:t>Value Proposition: </a:t>
            </a:r>
            <a:r>
              <a:rPr lang="en-US" altLang="en-US" sz="1000" b="0" i="1" dirty="0">
                <a:solidFill>
                  <a:srgbClr val="FF0000"/>
                </a:solidFill>
                <a:latin typeface="55 Helvetica Roman" charset="0"/>
              </a:rPr>
              <a:t>Allowing software project teams to: 1) shorten time-to-market, 2) increase performance of their applications and user satisfaction, 3) decrease maintenance costs, 4) attain new users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b="0" i="1" dirty="0">
              <a:solidFill>
                <a:srgbClr val="FF0000"/>
              </a:solidFill>
              <a:latin typeface="55 Helvetica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b="0" i="1" dirty="0">
              <a:solidFill>
                <a:srgbClr val="FF0000"/>
              </a:solidFill>
              <a:latin typeface="55 Helvetica Roman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000" b="0" dirty="0">
                <a:solidFill>
                  <a:srgbClr val="FF0000"/>
                </a:solidFill>
                <a:latin typeface="55 Helvetica Roman" charset="0"/>
              </a:rPr>
              <a:t>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b="0" i="1" dirty="0">
              <a:solidFill>
                <a:srgbClr val="FF0000"/>
              </a:solidFill>
              <a:latin typeface="55 Helvetica Roman" charset="0"/>
            </a:endParaRPr>
          </a:p>
        </p:txBody>
      </p:sp>
      <p:sp>
        <p:nvSpPr>
          <p:cNvPr id="14339" name="TextBox 14"/>
          <p:cNvSpPr txBox="1">
            <a:spLocks noChangeArrowheads="1"/>
          </p:cNvSpPr>
          <p:nvPr/>
        </p:nvSpPr>
        <p:spPr bwMode="auto">
          <a:xfrm>
            <a:off x="4646613" y="1825625"/>
            <a:ext cx="4297362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2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accent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solidFill>
                  <a:schemeClr val="tx1"/>
                </a:solidFill>
                <a:latin typeface="65 Helvetica Medium" charset="0"/>
              </a:rPr>
              <a:t>COMPANY INTRODUCTION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55 Helvetica Roman" charset="0"/>
              </a:rPr>
              <a:t>Mission: </a:t>
            </a:r>
            <a:r>
              <a:rPr lang="en-US" altLang="en-US" sz="1000" b="0" i="1" dirty="0">
                <a:solidFill>
                  <a:srgbClr val="FF0000"/>
                </a:solidFill>
                <a:latin typeface="55 Helvetica Roman" charset="0"/>
              </a:rPr>
              <a:t>To improve distributed development by transforming great science into easy-to-use system giving power </a:t>
            </a:r>
            <a:r>
              <a:rPr lang="en-US" altLang="en-US" sz="1000" b="0" i="1" dirty="0">
                <a:solidFill>
                  <a:schemeClr val="tx1"/>
                </a:solidFill>
                <a:latin typeface="55 Helvetica Roman" charset="0"/>
              </a:rPr>
              <a:t>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dirty="0">
              <a:solidFill>
                <a:schemeClr val="tx1"/>
              </a:solidFill>
              <a:latin typeface="55 Helvetica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55 Helvetica Roman" charset="0"/>
              </a:rPr>
              <a:t>Founded</a:t>
            </a:r>
            <a:r>
              <a:rPr lang="en-US" altLang="en-US" sz="1000" b="0" dirty="0">
                <a:solidFill>
                  <a:schemeClr val="tx1"/>
                </a:solidFill>
                <a:latin typeface="55 Helvetica Roman" charset="0"/>
              </a:rPr>
              <a:t>: </a:t>
            </a:r>
            <a:r>
              <a:rPr lang="en-US" altLang="en-US" sz="1000" b="0" i="1" dirty="0">
                <a:solidFill>
                  <a:srgbClr val="FF0000"/>
                </a:solidFill>
                <a:latin typeface="55 Helvetica Roman" charset="0"/>
              </a:rPr>
              <a:t>n/a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i="1" dirty="0">
              <a:solidFill>
                <a:schemeClr val="tx1"/>
              </a:solidFill>
              <a:latin typeface="55 Helvetica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55 Helvetica Roman" charset="0"/>
              </a:rPr>
              <a:t>Number of Employees: </a:t>
            </a:r>
            <a:r>
              <a:rPr lang="en-US" altLang="en-US" sz="1000" b="0" i="1" dirty="0">
                <a:solidFill>
                  <a:srgbClr val="FF0000"/>
                </a:solidFill>
                <a:latin typeface="55 Helvetica Roman" charset="0"/>
              </a:rPr>
              <a:t>n/a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dirty="0">
              <a:solidFill>
                <a:schemeClr val="tx1"/>
              </a:solidFill>
              <a:latin typeface="55 Helvetica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55 Helvetica Roman" charset="0"/>
              </a:rPr>
              <a:t>Facility Description</a:t>
            </a:r>
            <a:r>
              <a:rPr lang="en-US" altLang="en-US" sz="1000" b="0" dirty="0">
                <a:solidFill>
                  <a:schemeClr val="tx1"/>
                </a:solidFill>
                <a:latin typeface="55 Helvetica Roman" charset="0"/>
              </a:rPr>
              <a:t>: </a:t>
            </a:r>
            <a:r>
              <a:rPr lang="en-US" altLang="en-US" sz="1000" b="0" i="1" dirty="0">
                <a:solidFill>
                  <a:srgbClr val="FF0000"/>
                </a:solidFill>
                <a:latin typeface="55 Helvetica Roman" charset="0"/>
              </a:rPr>
              <a:t>We are currently developing this method CSAIL, MIT.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dirty="0">
              <a:solidFill>
                <a:schemeClr val="tx1"/>
              </a:solidFill>
              <a:latin typeface="55 Helvetica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55 Helvetica Roman" charset="0"/>
              </a:rPr>
              <a:t>Product Sales: </a:t>
            </a:r>
            <a:r>
              <a:rPr lang="en-US" altLang="en-US" sz="1000" b="0" i="1" dirty="0">
                <a:solidFill>
                  <a:srgbClr val="FF0000"/>
                </a:solidFill>
                <a:latin typeface="55 Helvetica Roman" charset="0"/>
              </a:rPr>
              <a:t>None</a:t>
            </a:r>
            <a:r>
              <a:rPr lang="en-US" altLang="en-US" sz="1000" b="0" dirty="0">
                <a:solidFill>
                  <a:srgbClr val="FF0000"/>
                </a:solidFill>
                <a:latin typeface="55 Helvetica Roman" charset="0"/>
              </a:rPr>
              <a:t> </a:t>
            </a:r>
            <a:r>
              <a:rPr lang="en-US" altLang="en-US" sz="1000" b="0" i="1" dirty="0">
                <a:solidFill>
                  <a:srgbClr val="FF0000"/>
                </a:solidFill>
                <a:latin typeface="55 Helvetica Roman" charset="0"/>
              </a:rPr>
              <a:t>to</a:t>
            </a:r>
            <a:r>
              <a:rPr lang="en-US" altLang="en-US" sz="1000" b="0" dirty="0">
                <a:solidFill>
                  <a:srgbClr val="FF0000"/>
                </a:solidFill>
                <a:latin typeface="55 Helvetica Roman" charset="0"/>
              </a:rPr>
              <a:t> </a:t>
            </a:r>
            <a:r>
              <a:rPr lang="en-US" altLang="en-US" sz="1000" b="0" i="1" dirty="0">
                <a:solidFill>
                  <a:srgbClr val="FF0000"/>
                </a:solidFill>
                <a:latin typeface="55 Helvetica Roman" charset="0"/>
              </a:rPr>
              <a:t>date</a:t>
            </a:r>
          </a:p>
        </p:txBody>
      </p:sp>
      <p:sp>
        <p:nvSpPr>
          <p:cNvPr id="14340" name="TextBox 15"/>
          <p:cNvSpPr txBox="1">
            <a:spLocks noChangeArrowheads="1"/>
          </p:cNvSpPr>
          <p:nvPr/>
        </p:nvSpPr>
        <p:spPr bwMode="auto">
          <a:xfrm>
            <a:off x="200025" y="4343400"/>
            <a:ext cx="42973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2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accent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 b="0" dirty="0">
                <a:solidFill>
                  <a:schemeClr val="tx1"/>
                </a:solidFill>
                <a:latin typeface="65 Helvetica Medium" charset="0"/>
              </a:rPr>
              <a:t>RESEARCH NEED</a:t>
            </a:r>
            <a:endParaRPr lang="en-US" altLang="en-US" sz="1000" b="0" dirty="0">
              <a:solidFill>
                <a:schemeClr val="tx1"/>
              </a:solidFill>
              <a:latin typeface="65 Helvetica Medium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b="0" i="1" dirty="0">
                <a:solidFill>
                  <a:srgbClr val="FF0000"/>
                </a:solidFill>
                <a:latin typeface="65 Helvetica Medium" charset="0"/>
              </a:rPr>
              <a:t>Seeking funding to test this platform on practical systems, mainly in the space of distributed programming for developing multiplayer games.</a:t>
            </a:r>
          </a:p>
        </p:txBody>
      </p:sp>
      <p:sp>
        <p:nvSpPr>
          <p:cNvPr id="14341" name="TextBox 17"/>
          <p:cNvSpPr txBox="1">
            <a:spLocks noChangeArrowheads="1"/>
          </p:cNvSpPr>
          <p:nvPr/>
        </p:nvSpPr>
        <p:spPr bwMode="auto">
          <a:xfrm>
            <a:off x="4632325" y="4343400"/>
            <a:ext cx="4297363" cy="187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2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accent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600" b="0" dirty="0">
                <a:solidFill>
                  <a:srgbClr val="000000"/>
                </a:solidFill>
              </a:rPr>
              <a:t>OPPORTUNITY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en-US" sz="1000" dirty="0">
                <a:solidFill>
                  <a:srgbClr val="000000"/>
                </a:solidFill>
                <a:latin typeface="55 Helvetica Roman" charset="0"/>
              </a:rPr>
              <a:t>Need/Problem</a:t>
            </a:r>
            <a:r>
              <a:rPr lang="en-US" altLang="en-US" sz="1000" dirty="0">
                <a:solidFill>
                  <a:schemeClr val="tx1"/>
                </a:solidFill>
                <a:latin typeface="55 Helvetica Roman" charset="0"/>
              </a:rPr>
              <a:t>:</a:t>
            </a:r>
            <a:r>
              <a:rPr lang="en-US" altLang="en-US" sz="1000" dirty="0">
                <a:solidFill>
                  <a:srgbClr val="FF0000"/>
                </a:solidFill>
                <a:latin typeface="55 Helvetica Roman" charset="0"/>
              </a:rPr>
              <a:t> </a:t>
            </a:r>
            <a:r>
              <a:rPr lang="en-US" altLang="en-US" sz="1000" b="0" i="1" dirty="0">
                <a:solidFill>
                  <a:srgbClr val="FF0000"/>
                </a:solidFill>
                <a:latin typeface="55 Helvetica Roman" charset="0"/>
              </a:rPr>
              <a:t>Small development teams and indie game studios are struggling to implement and deliver their multiplayer games.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000" b="0" dirty="0">
              <a:solidFill>
                <a:srgbClr val="FF0000"/>
              </a:solidFill>
              <a:latin typeface="55 Helvetica Roman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000" dirty="0">
                <a:solidFill>
                  <a:srgbClr val="000000"/>
                </a:solidFill>
                <a:latin typeface="55 Helvetica Roman" charset="0"/>
              </a:rPr>
              <a:t>Target  Customer: </a:t>
            </a:r>
            <a:r>
              <a:rPr lang="en-US" altLang="en-US" sz="1000" b="0" i="1" dirty="0">
                <a:solidFill>
                  <a:srgbClr val="FF0000"/>
                </a:solidFill>
                <a:latin typeface="55 Helvetica Roman" charset="0"/>
              </a:rPr>
              <a:t>A significant number of small development teams and indie game studios that do not have the opportunity for developing multiplayer games and reach more customers/players.</a:t>
            </a:r>
          </a:p>
          <a:p>
            <a:pPr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000" b="0" dirty="0">
              <a:solidFill>
                <a:srgbClr val="000000"/>
              </a:solidFill>
              <a:latin typeface="55 Helvetica Roman" charset="0"/>
            </a:endParaRP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000" dirty="0">
                <a:solidFill>
                  <a:srgbClr val="000000"/>
                </a:solidFill>
                <a:latin typeface="55 Helvetica Roman" charset="0"/>
              </a:rPr>
              <a:t>Market Opportunity: </a:t>
            </a:r>
            <a:r>
              <a:rPr lang="en-US" altLang="en-US" sz="1000" b="0" i="1" dirty="0">
                <a:solidFill>
                  <a:srgbClr val="FF0000"/>
                </a:solidFill>
                <a:latin typeface="55 Helvetica Roman" charset="0"/>
              </a:rPr>
              <a:t>Our technology aims to address the rise in need of various complex distributed software, including mission-critical areas and distributed robotics.</a:t>
            </a:r>
          </a:p>
        </p:txBody>
      </p:sp>
      <p:sp>
        <p:nvSpPr>
          <p:cNvPr id="14342" name="TextBox 19"/>
          <p:cNvSpPr txBox="1">
            <a:spLocks noChangeArrowheads="1"/>
          </p:cNvSpPr>
          <p:nvPr/>
        </p:nvSpPr>
        <p:spPr bwMode="auto">
          <a:xfrm>
            <a:off x="254000" y="1335088"/>
            <a:ext cx="2236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2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accent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85 Helvetica Heavy" charset="0"/>
              </a:rPr>
              <a:t>Company</a:t>
            </a:r>
            <a:r>
              <a:rPr lang="en-US" altLang="en-US" sz="1000" b="0" dirty="0">
                <a:solidFill>
                  <a:schemeClr val="tx1"/>
                </a:solidFill>
                <a:latin typeface="85 Helvetica Heavy" charset="0"/>
              </a:rPr>
              <a:t>: </a:t>
            </a:r>
            <a:endParaRPr lang="en-US" altLang="en-US" sz="1000" b="0" dirty="0">
              <a:latin typeface="55 Helvetica Roman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000" b="0" dirty="0">
              <a:solidFill>
                <a:schemeClr val="tx1"/>
              </a:solidFill>
              <a:latin typeface="65 Helvetica Medium" charset="0"/>
            </a:endParaRPr>
          </a:p>
        </p:txBody>
      </p:sp>
      <p:sp>
        <p:nvSpPr>
          <p:cNvPr id="14343" name="TextBox 20"/>
          <p:cNvSpPr txBox="1">
            <a:spLocks noChangeArrowheads="1"/>
          </p:cNvSpPr>
          <p:nvPr/>
        </p:nvSpPr>
        <p:spPr bwMode="auto">
          <a:xfrm>
            <a:off x="2514600" y="1355725"/>
            <a:ext cx="2236787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2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accent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85 Helvetica Heavy" charset="0"/>
              </a:rPr>
              <a:t>State: </a:t>
            </a:r>
            <a:endParaRPr lang="en-US" altLang="en-US" sz="1000" b="0" dirty="0">
              <a:solidFill>
                <a:schemeClr val="tx1"/>
              </a:solidFill>
              <a:latin typeface="65 Helvetica Medium" charset="0"/>
            </a:endParaRPr>
          </a:p>
        </p:txBody>
      </p:sp>
      <p:sp>
        <p:nvSpPr>
          <p:cNvPr id="14344" name="TextBox 21"/>
          <p:cNvSpPr txBox="1">
            <a:spLocks noChangeArrowheads="1"/>
          </p:cNvSpPr>
          <p:nvPr/>
        </p:nvSpPr>
        <p:spPr bwMode="auto">
          <a:xfrm>
            <a:off x="3402012" y="1346200"/>
            <a:ext cx="2236788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2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accent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85 Helvetica Heavy" charset="0"/>
              </a:rPr>
              <a:t>Name: </a:t>
            </a:r>
            <a:endParaRPr lang="en-US" altLang="en-US" sz="1000" b="0" dirty="0">
              <a:solidFill>
                <a:schemeClr val="tx1"/>
              </a:solidFill>
              <a:latin typeface="65 Helvetica Medium" charset="0"/>
            </a:endParaRPr>
          </a:p>
        </p:txBody>
      </p:sp>
      <p:sp>
        <p:nvSpPr>
          <p:cNvPr id="14345" name="TextBox 22"/>
          <p:cNvSpPr txBox="1">
            <a:spLocks noChangeArrowheads="1"/>
          </p:cNvSpPr>
          <p:nvPr/>
        </p:nvSpPr>
        <p:spPr bwMode="auto">
          <a:xfrm>
            <a:off x="5273673" y="1355567"/>
            <a:ext cx="2238375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2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accent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85 Helvetica Heavy" charset="0"/>
              </a:rPr>
              <a:t>Email: </a:t>
            </a:r>
            <a:endParaRPr lang="en-US" altLang="en-US" sz="1000" b="0" dirty="0">
              <a:solidFill>
                <a:schemeClr val="tx1"/>
              </a:solidFill>
              <a:latin typeface="65 Helvetica Medium" charset="0"/>
            </a:endParaRPr>
          </a:p>
        </p:txBody>
      </p:sp>
      <p:sp>
        <p:nvSpPr>
          <p:cNvPr id="14346" name="TextBox 23"/>
          <p:cNvSpPr txBox="1">
            <a:spLocks noChangeArrowheads="1"/>
          </p:cNvSpPr>
          <p:nvPr/>
        </p:nvSpPr>
        <p:spPr bwMode="auto">
          <a:xfrm>
            <a:off x="7239000" y="1355725"/>
            <a:ext cx="2236788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 b="1">
                <a:solidFill>
                  <a:schemeClr val="accent2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accent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  <a:cs typeface="Helvetica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000" dirty="0">
                <a:solidFill>
                  <a:schemeClr val="tx1"/>
                </a:solidFill>
                <a:latin typeface="85 Helvetica Heavy" charset="0"/>
              </a:rPr>
              <a:t>Phone</a:t>
            </a:r>
            <a:r>
              <a:rPr lang="en-US" altLang="en-US" sz="1000" b="0" dirty="0">
                <a:solidFill>
                  <a:schemeClr val="tx1"/>
                </a:solidFill>
                <a:latin typeface="85 Helvetica Heavy" charset="0"/>
              </a:rPr>
              <a:t>: </a:t>
            </a:r>
            <a:endParaRPr lang="en-US" altLang="en-US" sz="1000" b="0" dirty="0">
              <a:solidFill>
                <a:schemeClr val="tx1"/>
              </a:solidFill>
              <a:latin typeface="65 Helvetica Medium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oston Event">
      <a:dk1>
        <a:sysClr val="windowText" lastClr="000000"/>
      </a:dk1>
      <a:lt1>
        <a:sysClr val="window" lastClr="FFFFFF"/>
      </a:lt1>
      <a:dk2>
        <a:srgbClr val="274A84"/>
      </a:dk2>
      <a:lt2>
        <a:srgbClr val="EEECE1"/>
      </a:lt2>
      <a:accent1>
        <a:srgbClr val="274A84"/>
      </a:accent1>
      <a:accent2>
        <a:srgbClr val="D8242A"/>
      </a:accent2>
      <a:accent3>
        <a:srgbClr val="004A84"/>
      </a:accent3>
      <a:accent4>
        <a:srgbClr val="274AC1"/>
      </a:accent4>
      <a:accent5>
        <a:srgbClr val="80242A"/>
      </a:accent5>
      <a:accent6>
        <a:srgbClr val="FF242A"/>
      </a:accent6>
      <a:hlink>
        <a:srgbClr val="3D242A"/>
      </a:hlink>
      <a:folHlink>
        <a:srgbClr val="D8002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1449</TotalTime>
  <Words>255</Words>
  <Application>Microsoft Macintosh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55 Helvetica Roman</vt:lpstr>
      <vt:lpstr>65 Helvetica Medium</vt:lpstr>
      <vt:lpstr>85 Helvetica Heavy</vt:lpstr>
      <vt:lpstr>Arial</vt:lpstr>
      <vt:lpstr>Calibri</vt:lpstr>
      <vt:lpstr>Helvetica</vt:lpstr>
      <vt:lpstr>Office Theme</vt:lpstr>
      <vt:lpstr>PowerPoint Presentation</vt:lpstr>
    </vt:vector>
  </TitlesOfParts>
  <Company>Dawnbreaker,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Annie Tay</dc:creator>
  <cp:lastModifiedBy>Ivan Kuraj</cp:lastModifiedBy>
  <cp:revision>117</cp:revision>
  <cp:lastPrinted>2015-10-28T18:02:40Z</cp:lastPrinted>
  <dcterms:created xsi:type="dcterms:W3CDTF">2012-03-25T20:44:25Z</dcterms:created>
  <dcterms:modified xsi:type="dcterms:W3CDTF">2024-02-01T17:35:47Z</dcterms:modified>
</cp:coreProperties>
</file>