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1">
          <p15:clr>
            <a:srgbClr val="A4A3A4"/>
          </p15:clr>
        </p15:guide>
        <p15:guide id="2" pos="2880">
          <p15:clr>
            <a:srgbClr val="A4A3A4"/>
          </p15:clr>
        </p15:guide>
        <p15:guide id="3" pos="385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1" orient="horz"/>
        <p:guide pos="2880"/>
        <p:guide pos="38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e5ef88c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e5ef88c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e5ef88c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e5ef88c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e5ef88c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e5ef88c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e5ef88c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e5ef88c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e5ef88c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7e5ef88c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e5ef88c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e5ef88c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e5ef88c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7e5ef88c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e5ef88c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e5ef88c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7e5ef88c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7e5ef88c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e5ef88c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e5ef88c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e5ef88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e5ef88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e5ef88c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e5ef88c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e5ef88c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7e5ef88c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7e5ef88c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7e5ef88c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e5ef88cb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e5ef88cb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7e5ef88cb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7e5ef88cb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7e5ef88cb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7e5ef88cb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7e5ef88cb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7e5ef88cb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7e5ef88cb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7e5ef88cb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7e5ef88cb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7e5ef88c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7e5ef88c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7e5ef88c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e5ef88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e5ef88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7e5ef88cb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7e5ef88cb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7e5ef88cb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7e5ef88c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e5ef88cb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e5ef88c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7e5ef88cb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7e5ef88c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e5ef88cb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7e5ef88cb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e5ef88c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e5ef88c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a554db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a554db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e5ef88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e5ef88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e5ef88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e5ef88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e5ef88c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e5ef88c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e5ef88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e5ef88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25294">
            <a:off x="2524175" y="1329137"/>
            <a:ext cx="3284551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Primero comenzamos por saber cómo funciona la web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225198">
            <a:off x="2567458" y="2915895"/>
            <a:ext cx="2649227" cy="638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[Inglés básico]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 rot="-225179">
            <a:off x="2523385" y="1304980"/>
            <a:ext cx="4024130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Ahora comencemos con lo que nos importa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		HTML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 rot="-5639202">
            <a:off x="-84736" y="466087"/>
            <a:ext cx="4258906" cy="377627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168523" y="267054"/>
            <a:ext cx="3658522" cy="4173588"/>
            <a:chOff x="816224" y="2107962"/>
            <a:chExt cx="1608000" cy="2133300"/>
          </a:xfrm>
        </p:grpSpPr>
        <p:sp>
          <p:nvSpPr>
            <p:cNvPr id="176" name="Google Shape;176;p23"/>
            <p:cNvSpPr/>
            <p:nvPr/>
          </p:nvSpPr>
          <p:spPr>
            <a:xfrm rot="-237893">
              <a:off x="884814" y="2156379"/>
              <a:ext cx="1470820" cy="2036466"/>
            </a:xfrm>
            <a:prstGeom prst="rect">
              <a:avLst/>
            </a:prstGeom>
            <a:solidFill>
              <a:srgbClr val="00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-237255">
              <a:off x="974061" y="2434256"/>
              <a:ext cx="1174596" cy="112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D9F0FF"/>
                  </a:solidFill>
                </a:rPr>
                <a:t>HTML es un “lenguaje de programación” que se utiliza para el desarrollo de las páginas web y sus siglas significan Lenguaje de marcas de hipertexto (hyper text mankup lenguage)</a:t>
              </a:r>
              <a:endParaRPr sz="1800">
                <a:solidFill>
                  <a:srgbClr val="D9F0FF"/>
                </a:solidFill>
              </a:endParaRPr>
            </a:p>
          </p:txBody>
        </p:sp>
      </p:grpSp>
      <p:sp>
        <p:nvSpPr>
          <p:cNvPr id="178" name="Google Shape;178;p23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10449661">
            <a:off x="3238914" y="1639621"/>
            <a:ext cx="4196271" cy="247075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91479">
            <a:off x="3316475" y="1747419"/>
            <a:ext cx="4001054" cy="224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 rot="-225179">
            <a:off x="2559935" y="1326530"/>
            <a:ext cx="4024130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Como sus siglas indican, este lenguaje se maneja por medio de etiquetas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Ejemplo :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&lt;etiqueta&gt; 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&lt;/etiqueta&gt;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 rot="-225167">
            <a:off x="2567504" y="3017927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 rot="248">
            <a:off x="437864" y="258600"/>
            <a:ext cx="83172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Comencemos observando básica: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 rot="-225167">
            <a:off x="2567504" y="3017927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76" y="830400"/>
            <a:ext cx="8150025" cy="45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 rot="256">
            <a:off x="437885" y="258462"/>
            <a:ext cx="40242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Aquí </a:t>
            </a: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está</a:t>
            </a: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el resultado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 rot="-225167">
            <a:off x="2567504" y="3017927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288" y="1345200"/>
            <a:ext cx="56102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 rot="241">
            <a:off x="437863" y="258600"/>
            <a:ext cx="85725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Ahora una pequeña lista de etiquetas necesarias: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insertar una imagen: 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&lt;img src =  “Dirección de la imagen a insertar ” height= “porcentaje de altura” width = “porcentaje de anchura”&gt;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 rot="-225167">
            <a:off x="2567504" y="3017927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00" y="2860975"/>
            <a:ext cx="8886574" cy="1016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 rot="256">
            <a:off x="437885" y="258462"/>
            <a:ext cx="40242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El resultado se ve así</a:t>
            </a:r>
            <a:endParaRPr sz="2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 rot="-225167">
            <a:off x="2567504" y="3017927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063" y="1028075"/>
            <a:ext cx="56102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Ahora veamos cómo crear un texto que te redireccione a una página: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&lt;a href = “Dirección a la cual quieres que redireccione al seleccionar”&gt; texto &lt;/a href&gt;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50" y="3135450"/>
            <a:ext cx="8658925" cy="12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 rot="253">
            <a:off x="188689" y="11497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Aquí el resultado: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675" y="734875"/>
            <a:ext cx="58674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 rot="190">
            <a:off x="4153546" y="1841025"/>
            <a:ext cx="54306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Como nota la etiqueta &lt;a&gt;texto&lt;/a&gt;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define un hipervínculo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 rot="240">
            <a:off x="162451" y="300"/>
            <a:ext cx="85926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Veamos un poco del estilo de texto en html: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definir un párrafo utilizamos la etiqueta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						</a:t>
            </a:r>
            <a:r>
              <a:rPr b="1"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&lt;p&gt; texto &lt;/p&gt;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agregar un salto de línea se utiliza la etiqueta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				&lt;p&gt; texto &lt;br&gt;  mas texto &lt;/p&gt;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hacer </a:t>
            </a: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énfasis</a:t>
            </a: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en una parte del teto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&lt;p&gt; texto &lt;em&gt; texto importante&lt;/em&gt; más texto &lt;/p&gt;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Caso contrario, para indicar información secundaria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&lt;p&gt; texto &lt;small&gt; texto secundario &lt;/small&gt; más texto &lt;/p&gt;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indicar un texto incorrecto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		&lt;p&gt; texto &lt;s&gt;texto incorrecto&lt;/s&gt; más texto &lt;/p&gt;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indicar un cita o referencia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&lt;p&gt; texto &lt;cite&gt;cita de alguna fuente&lt;/cite&gt; más texto &lt;/p&gt;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resaltar un texto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		&lt;p&gt; texto &lt;mark&gt; texto resaltado &lt;/mark&gt; más texto &lt;/p&gt;</a:t>
            </a:r>
            <a:endParaRPr b="1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5639202">
            <a:off x="-84736" y="466087"/>
            <a:ext cx="4258906" cy="377627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168523" y="267054"/>
            <a:ext cx="3658522" cy="4173588"/>
            <a:chOff x="816224" y="2107962"/>
            <a:chExt cx="1608000" cy="2133300"/>
          </a:xfrm>
        </p:grpSpPr>
        <p:sp>
          <p:nvSpPr>
            <p:cNvPr id="69" name="Google Shape;69;p14"/>
            <p:cNvSpPr/>
            <p:nvPr/>
          </p:nvSpPr>
          <p:spPr>
            <a:xfrm rot="-237893">
              <a:off x="884814" y="2156379"/>
              <a:ext cx="1470820" cy="2036466"/>
            </a:xfrm>
            <a:prstGeom prst="rect">
              <a:avLst/>
            </a:prstGeom>
            <a:solidFill>
              <a:srgbClr val="00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 rot="-237255">
              <a:off x="907078" y="2200561"/>
              <a:ext cx="1174596" cy="112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FFFF"/>
                  </a:solidFill>
                </a:rPr>
                <a:t>Protocolo de transmisión (TCP) y protocolo </a:t>
              </a:r>
              <a:endParaRPr sz="1800">
                <a:solidFill>
                  <a:srgbClr val="D9F0FF"/>
                </a:solidFill>
              </a:endParaRPr>
            </a:p>
          </p:txBody>
        </p:sp>
      </p:grpSp>
      <p:sp>
        <p:nvSpPr>
          <p:cNvPr id="71" name="Google Shape;71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10356129">
            <a:off x="3218889" y="1388792"/>
            <a:ext cx="4196229" cy="296347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72932">
            <a:off x="3533308" y="1613181"/>
            <a:ext cx="3406282" cy="2514688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2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Veamos un ejemplo: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5725"/>
            <a:ext cx="9144000" cy="35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Aquí tenemos el resultado: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3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27" y="1219827"/>
            <a:ext cx="6739361" cy="35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cambiar la alineación de un texto: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Derecha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&lt;p align = “right”&gt; texto a la derecha &lt;/p&gt;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Centrado 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&lt;p align= “center”&gt; texto centrado &lt;/p&gt;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Izquierda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&lt;p align = “left” &gt; texto a la izquierda &lt;/p&gt;</a:t>
            </a:r>
            <a:endParaRPr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00" y="3335800"/>
            <a:ext cx="8157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 rot="253">
            <a:off x="345214" y="2830200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 igual manera se utiliza el atributo align para indicar si quieres que el texto tenga una </a:t>
            </a: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alineación</a:t>
            </a: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justificada entre otras.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9940"/>
            <a:ext cx="9144000" cy="124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cambiar el tamaño de fuente de un texto en html se indica con la etiqueta &lt;Hn&gt; /Hn&gt; donde n es el número de la fuente, mientras más pequeño es el número más grande es la letra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89" y="2574314"/>
            <a:ext cx="8157000" cy="208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cambiar la tipografía de la letra de un texto se indica con la siguiente etiqueta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&lt;FONT FACE = “fuente de texto”&gt; &lt;/FONT&gt;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3" y="2411238"/>
            <a:ext cx="8143875" cy="16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876" y="940238"/>
            <a:ext cx="7515725" cy="30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3" name="Google Shape;32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600" y="423225"/>
            <a:ext cx="7520800" cy="39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-15240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Finalmente observaremos cómo manejar una tabla en html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indicar el inicio de una tabla se utiliza la etiqueta &lt;table borde = “Porcentaje de línea de separación”&gt; &lt;/table&gt;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Se indica la construcción de la tabla por columnas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Veamos un ejemplo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1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50" y="1003325"/>
            <a:ext cx="31051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1"/>
          <p:cNvPicPr preferRelativeResize="0"/>
          <p:nvPr/>
        </p:nvPicPr>
        <p:blipFill rotWithShape="1">
          <a:blip r:embed="rId5">
            <a:alphaModFix/>
          </a:blip>
          <a:srcRect b="35645" l="0" r="0" t="0"/>
          <a:stretch/>
        </p:blipFill>
        <p:spPr>
          <a:xfrm>
            <a:off x="4078425" y="1519175"/>
            <a:ext cx="4881925" cy="17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 rot="-225179">
            <a:off x="2523385" y="1304980"/>
            <a:ext cx="4024130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Pero existen otras cosas relacionadas igual de importante para entender el mundo del internet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[Inglés básico]</a:t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2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Tablas con cabeceras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700" y="1078275"/>
            <a:ext cx="7331350" cy="39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3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3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El resultado obtenido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9" name="Google Shape;359;p43"/>
          <p:cNvPicPr preferRelativeResize="0"/>
          <p:nvPr/>
        </p:nvPicPr>
        <p:blipFill rotWithShape="1">
          <a:blip r:embed="rId4">
            <a:alphaModFix/>
          </a:blip>
          <a:srcRect b="25550" l="0" r="0" t="0"/>
          <a:stretch/>
        </p:blipFill>
        <p:spPr>
          <a:xfrm>
            <a:off x="430388" y="1273300"/>
            <a:ext cx="8408075" cy="2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4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4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agregar un título a una tabla utilizamos la etiqueta &lt;caption&gt; título &lt;/caption&gt;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Para que la tabla se vea decente utilizamos la propiedad scope la cual se indica dentro de las etiquetas de los encabezados de la tabla la cual aplica a las columnas (&lt;th scope = “col”&gt; ) o a las filas </a:t>
            </a: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(&lt;th scope = “row”&gt; )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5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6" name="Google Shape;3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75" y="110338"/>
            <a:ext cx="8018250" cy="49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/>
          <p:nvPr/>
        </p:nvSpPr>
        <p:spPr>
          <a:xfrm>
            <a:off x="0" y="1825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 txBox="1"/>
          <p:nvPr/>
        </p:nvSpPr>
        <p:spPr>
          <a:xfrm rot="253">
            <a:off x="555914" y="423525"/>
            <a:ext cx="8157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5" name="Google Shape;385;p46"/>
          <p:cNvPicPr preferRelativeResize="0"/>
          <p:nvPr/>
        </p:nvPicPr>
        <p:blipFill rotWithShape="1">
          <a:blip r:embed="rId4">
            <a:alphaModFix/>
          </a:blip>
          <a:srcRect b="21085" l="0" r="0" t="0"/>
          <a:stretch/>
        </p:blipFill>
        <p:spPr>
          <a:xfrm>
            <a:off x="177563" y="334425"/>
            <a:ext cx="8788875" cy="38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 rot="-225179">
            <a:off x="2523385" y="1304980"/>
            <a:ext cx="4024130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Palabras clave</a:t>
            </a: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.Protocolo https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.DNS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.TCP 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.IP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19675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 rot="-5639202">
            <a:off x="-131673" y="564462"/>
            <a:ext cx="4258906" cy="377627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168523" y="326979"/>
            <a:ext cx="3658522" cy="4173588"/>
            <a:chOff x="816224" y="2021745"/>
            <a:chExt cx="1608000" cy="2133300"/>
          </a:xfrm>
        </p:grpSpPr>
        <p:sp>
          <p:nvSpPr>
            <p:cNvPr id="103" name="Google Shape;103;p17"/>
            <p:cNvSpPr/>
            <p:nvPr/>
          </p:nvSpPr>
          <p:spPr>
            <a:xfrm rot="-237893">
              <a:off x="884814" y="2070162"/>
              <a:ext cx="1470820" cy="2036466"/>
            </a:xfrm>
            <a:prstGeom prst="rect">
              <a:avLst/>
            </a:prstGeom>
            <a:solidFill>
              <a:srgbClr val="00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 rot="-237255">
              <a:off x="955525" y="2110837"/>
              <a:ext cx="1174596" cy="112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FFFF"/>
                  </a:solidFill>
                </a:rPr>
                <a:t>Uno de los </a:t>
              </a:r>
              <a:r>
                <a:rPr b="1" lang="es" sz="1800">
                  <a:solidFill>
                    <a:srgbClr val="FFFFFF"/>
                  </a:solidFill>
                </a:rPr>
                <a:t>componentes</a:t>
              </a:r>
              <a:r>
                <a:rPr b="1" lang="es" sz="1800">
                  <a:solidFill>
                    <a:srgbClr val="FFFFFF"/>
                  </a:solidFill>
                </a:rPr>
                <a:t> fundamentales es el protocolo http (Protocolo de trasferencia de hipertexto) que en pocas palabras define un idioma para que las computadoras y los servidores se communuquen</a:t>
              </a:r>
              <a:endParaRPr sz="1800">
                <a:solidFill>
                  <a:srgbClr val="D9F0FF"/>
                </a:solidFill>
              </a:endParaRPr>
            </a:p>
          </p:txBody>
        </p:sp>
      </p:grpSp>
      <p:sp>
        <p:nvSpPr>
          <p:cNvPr id="105" name="Google Shape;105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10356129">
            <a:off x="3218889" y="1388792"/>
            <a:ext cx="4196229" cy="296347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99987">
            <a:off x="3561949" y="1654593"/>
            <a:ext cx="3349007" cy="243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 rot="-5639168">
            <a:off x="-418619" y="671419"/>
            <a:ext cx="4751494" cy="378771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98373" y="254606"/>
            <a:ext cx="3728630" cy="4589582"/>
            <a:chOff x="816224" y="2107962"/>
            <a:chExt cx="1608000" cy="2133300"/>
          </a:xfrm>
        </p:grpSpPr>
        <p:sp>
          <p:nvSpPr>
            <p:cNvPr id="116" name="Google Shape;116;p18"/>
            <p:cNvSpPr/>
            <p:nvPr/>
          </p:nvSpPr>
          <p:spPr>
            <a:xfrm rot="-237893">
              <a:off x="884814" y="2156379"/>
              <a:ext cx="1470820" cy="2036466"/>
            </a:xfrm>
            <a:prstGeom prst="rect">
              <a:avLst/>
            </a:prstGeom>
            <a:solidFill>
              <a:srgbClr val="00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 txBox="1"/>
            <p:nvPr/>
          </p:nvSpPr>
          <p:spPr>
            <a:xfrm rot="-237255">
              <a:off x="940570" y="2200561"/>
              <a:ext cx="1174596" cy="112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rgbClr val="FFFFFF"/>
                  </a:solidFill>
                </a:rPr>
                <a:t>DNS: Sistema de nombres de dominio (Por sus siglas en ingles Dominiam name system) en breves palabras es como tener una lista de direcciones desitios web, y su funcionalidad es; cuando buscas una página, el navegador busca el dominio de esa página para saber que existe</a:t>
              </a:r>
              <a:endParaRPr sz="1700">
                <a:solidFill>
                  <a:srgbClr val="D9F0FF"/>
                </a:solidFill>
              </a:endParaRPr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10356129">
            <a:off x="3218889" y="1388792"/>
            <a:ext cx="4196229" cy="296347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1135">
            <a:off x="3338106" y="1608465"/>
            <a:ext cx="3949088" cy="24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 rot="-5639202">
            <a:off x="-84736" y="466087"/>
            <a:ext cx="4258906" cy="377627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168523" y="267054"/>
            <a:ext cx="3658522" cy="4173588"/>
            <a:chOff x="816224" y="2107962"/>
            <a:chExt cx="1608000" cy="2133300"/>
          </a:xfrm>
        </p:grpSpPr>
        <p:sp>
          <p:nvSpPr>
            <p:cNvPr id="129" name="Google Shape;129;p19"/>
            <p:cNvSpPr/>
            <p:nvPr/>
          </p:nvSpPr>
          <p:spPr>
            <a:xfrm rot="-237893">
              <a:off x="884814" y="2156379"/>
              <a:ext cx="1470820" cy="2036466"/>
            </a:xfrm>
            <a:prstGeom prst="rect">
              <a:avLst/>
            </a:prstGeom>
            <a:solidFill>
              <a:srgbClr val="00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 txBox="1"/>
            <p:nvPr/>
          </p:nvSpPr>
          <p:spPr>
            <a:xfrm rot="-237255">
              <a:off x="974061" y="2434256"/>
              <a:ext cx="1174596" cy="112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D9F0FF"/>
                  </a:solidFill>
                </a:rPr>
                <a:t>TCP protocolo de control de transmisión (transmission control protocol) se encarga de crear conexiones  de flujo de datos entre el cliente y servidor para garantizar que los datos sean entregados de manera correcta</a:t>
              </a:r>
              <a:endParaRPr sz="1800">
                <a:solidFill>
                  <a:srgbClr val="D9F0FF"/>
                </a:solidFill>
              </a:endParaRPr>
            </a:p>
          </p:txBody>
        </p:sp>
      </p:grpSp>
      <p:sp>
        <p:nvSpPr>
          <p:cNvPr id="131" name="Google Shape;131;p19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250" y="428178"/>
            <a:ext cx="5995504" cy="22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 rot="-5639202">
            <a:off x="-84736" y="466087"/>
            <a:ext cx="4258906" cy="377627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168523" y="267054"/>
            <a:ext cx="3658522" cy="4173588"/>
            <a:chOff x="816224" y="2107962"/>
            <a:chExt cx="1608000" cy="2133300"/>
          </a:xfrm>
        </p:grpSpPr>
        <p:sp>
          <p:nvSpPr>
            <p:cNvPr id="141" name="Google Shape;141;p20"/>
            <p:cNvSpPr/>
            <p:nvPr/>
          </p:nvSpPr>
          <p:spPr>
            <a:xfrm rot="-237893">
              <a:off x="884814" y="2156379"/>
              <a:ext cx="1470820" cy="2036466"/>
            </a:xfrm>
            <a:prstGeom prst="rect">
              <a:avLst/>
            </a:prstGeom>
            <a:solidFill>
              <a:srgbClr val="008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 txBox="1"/>
            <p:nvPr/>
          </p:nvSpPr>
          <p:spPr>
            <a:xfrm rot="-237255">
              <a:off x="894728" y="2210784"/>
              <a:ext cx="1174596" cy="1120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D9F0FF"/>
                  </a:solidFill>
                </a:rPr>
                <a:t>IP: internet protocol es un número de identificación de un dispositivo conectado a internet que contiene información como el lugar donde te conectas, el proveedor de internet, entre otras, y esta información se utiliza para verificar tu identidad </a:t>
              </a:r>
              <a:endParaRPr sz="1800">
                <a:solidFill>
                  <a:srgbClr val="D9F0FF"/>
                </a:solidFill>
              </a:endParaRPr>
            </a:p>
          </p:txBody>
        </p:sp>
      </p:grpSp>
      <p:sp>
        <p:nvSpPr>
          <p:cNvPr id="143" name="Google Shape;143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10800000">
            <a:off x="3528193" y="1332659"/>
            <a:ext cx="4196100" cy="2963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5775" y="1468400"/>
            <a:ext cx="2722125" cy="2722125"/>
          </a:xfrm>
          <a:prstGeom prst="rect">
            <a:avLst/>
          </a:prstGeom>
          <a:noFill/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-236797">
            <a:off x="2298923" y="966127"/>
            <a:ext cx="4546181" cy="32113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 rot="-225179">
            <a:off x="2523385" y="1304980"/>
            <a:ext cx="4024130" cy="17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Esa fue una breve pero necesaria introducción para comprender el funcionamiento de internet</a:t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 rot="-225167">
            <a:off x="2567504" y="2915902"/>
            <a:ext cx="2649281" cy="63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