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70" r:id="rId5"/>
    <p:sldId id="257" r:id="rId6"/>
    <p:sldId id="263" r:id="rId7"/>
    <p:sldId id="258" r:id="rId8"/>
    <p:sldId id="264" r:id="rId9"/>
    <p:sldId id="259" r:id="rId10"/>
    <p:sldId id="265" r:id="rId11"/>
    <p:sldId id="260" r:id="rId12"/>
    <p:sldId id="266" r:id="rId13"/>
    <p:sldId id="26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7C8E-AD22-05B7-4F8C-4277CF7CB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0AE9B-261D-3DE7-0E59-0771310A0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FCF6-C73E-2A90-87AA-48293571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C44E-5F03-E5E1-3344-78DE84A8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0C18-2F9E-5CAF-598F-FA92604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77AE-D0D6-FE66-B128-5B80147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CAD64-5FAB-C39A-8F41-A61501E3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FA5E-28AF-E557-E12D-01F7E1D6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0376-9AD3-0374-33DC-6E3DEAA1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9D61-658B-6965-3638-80ACA2ED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0BF5-CC8F-CFCD-9D3F-E1FDF795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E22B-9264-8B4A-D197-CA75D523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0338-CBDE-9855-51A6-AC8D8859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D0FE-0B11-6DF7-16B3-9323B3AF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8AB4-6735-76ED-1FE2-8ED79C06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7B1F-7EF4-430F-64EA-ACD34825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173A-FFB8-4242-06D3-244E9C12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D8F6-4C71-3C9E-3700-D86D51B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E84C-A16A-5511-9BAC-1FA63E71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C0EC-BC6F-BE84-9459-5F34EBF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772-7208-F96E-6531-411479F6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6F43-D98A-BFC6-BDDE-B5E9C3B8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9DFF-F3DF-BC7A-9C91-D0591AEC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B864-A2FE-FB4E-8CAA-1F36773F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D4A1-6B02-C5DF-9452-C59CFDA1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BA4A-41B8-157E-7795-454E091D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3043-08BE-1507-AAA3-47E0D318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6A67C-5997-E01C-DEA8-9BAD4A11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B24F-036C-B626-2877-0129C175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97E1-0700-92D7-7F3A-1893DC5E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F79A-6965-97AF-3EC6-ACAB05CC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80C-6C4A-326A-FF8B-D526EE21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2C99-D11C-4051-D7E6-870A4648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530A-25C2-2165-A6E7-0FF39E1E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31A1F-21D9-A8C0-18E2-EBD9934B2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C9F90-AC6D-2F1F-6B2E-90D8F3403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8DE47-50FA-A582-814B-B8C998CB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A56B7-3611-310D-A068-4BDBE021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7F5B8-1963-8D41-0CD1-9AE56457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9BFA-D8DF-0FC1-BA76-19D33496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534F-4F01-AD01-4CCF-95CF9DAF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04E0B-F59F-1245-703D-5E888DE4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50A5C-9519-3DDF-3B75-DB89ABF3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A864B-78E7-295D-5FFE-3B021338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C4312-9DF1-944C-2068-DE9E95B9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54A26-D73C-93C7-58D7-20786706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6013-86FF-2541-4447-059C501A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A3E2-90F1-F038-F8C1-844F98BD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CDB10-20F2-DD7B-2C71-E0C395466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7F5D-6B70-08E9-141C-A90A7E1E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49DD9-72EB-9F09-0043-2B190B21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8C41-6E08-DE97-D064-C548831D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1F1-B7A2-16C1-2EA6-8A48887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A74B7-2CAD-9FF2-2DE3-50C6AB0E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B14E-2E5D-4D96-A8FD-4CD343F9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23E51-DF79-19BE-829A-D60A5942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83CB-D60A-3A2E-7D73-E7B6C78A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6C09-53FE-7247-BA0F-41F98A3D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04BB4-52B1-9E71-9C4E-20B018B8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C61CF-6D48-4243-9092-1823576C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20FA-8E50-3AE1-E3A0-459E938E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644FE-562C-401D-8F4D-8C6CAC9B5F7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655A-651D-7832-3AE2-126F2D37A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14EF-6D45-F89F-0EA9-E36282C1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CBF9F255-3566-C21A-B00C-00C5233BD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1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57FAA-12C6-B7B9-40AB-1F88346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5AE4E81-E3E1-8F68-413C-404506E5E00A}"/>
              </a:ext>
            </a:extLst>
          </p:cNvPr>
          <p:cNvSpPr txBox="1"/>
          <p:nvPr/>
        </p:nvSpPr>
        <p:spPr>
          <a:xfrm>
            <a:off x="545222" y="4351239"/>
            <a:ext cx="11101565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green circle (      )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Reverse the order of sounds and say them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</a:t>
            </a:r>
          </a:p>
          <a:p>
            <a:pPr algn="ctr"/>
            <a:r>
              <a:rPr lang="en-US" sz="3900" dirty="0">
                <a:solidFill>
                  <a:schemeClr val="bg1"/>
                </a:solidFill>
                <a:latin typeface="Menlo"/>
              </a:rPr>
              <a:t>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D4B31-97DC-B7B5-E6AC-8177CC7B7919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2" name="Picture 1" descr="A black and white screen with white text">
            <a:extLst>
              <a:ext uri="{FF2B5EF4-FFF2-40B4-BE49-F238E27FC236}">
                <a16:creationId xmlns:a16="http://schemas.microsoft.com/office/drawing/2014/main" id="{BFC97D69-8780-3C91-3DF0-749659D5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2" b="42359"/>
          <a:stretch/>
        </p:blipFill>
        <p:spPr>
          <a:xfrm>
            <a:off x="0" y="2956561"/>
            <a:ext cx="12192000" cy="995680"/>
          </a:xfrm>
          <a:prstGeom prst="rect">
            <a:avLst/>
          </a:prstGeom>
        </p:spPr>
      </p:pic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B669571-6612-132B-E03C-A933DB078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10" y="4432519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9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3803988E-AA88-E136-AD00-ACFC9513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7330F-ACEA-3D7B-D9E8-5456D3CA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203A73B-4464-4217-5C1E-17A2C0778F44}"/>
              </a:ext>
            </a:extLst>
          </p:cNvPr>
          <p:cNvSpPr txBox="1"/>
          <p:nvPr/>
        </p:nvSpPr>
        <p:spPr>
          <a:xfrm>
            <a:off x="2537686" y="4351239"/>
            <a:ext cx="711662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Once you see the cue, </a:t>
            </a:r>
            <a:r>
              <a:rPr lang="en-US" sz="3900" b="0" i="0" u="sng" dirty="0">
                <a:solidFill>
                  <a:schemeClr val="bg1"/>
                </a:solidFill>
                <a:effectLst/>
                <a:latin typeface="Menlo"/>
              </a:rPr>
              <a:t>do nothing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CAE30-03FE-881F-6DA4-44CFFF2CB207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5" name="Picture 4" descr="A screenshot of a black screen">
            <a:extLst>
              <a:ext uri="{FF2B5EF4-FFF2-40B4-BE49-F238E27FC236}">
                <a16:creationId xmlns:a16="http://schemas.microsoft.com/office/drawing/2014/main" id="{0FF85C45-2648-FB9D-90C0-84696026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4" b="44139"/>
          <a:stretch/>
        </p:blipFill>
        <p:spPr>
          <a:xfrm>
            <a:off x="0" y="3007361"/>
            <a:ext cx="1219200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5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FA05139-82CB-0BC0-2A3C-56DBF90EA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5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AA06E-E03B-73D9-757E-28D4AC0C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ECF57-2AD8-2869-76D6-B72E6EF3461E}"/>
              </a:ext>
            </a:extLst>
          </p:cNvPr>
          <p:cNvSpPr txBox="1"/>
          <p:nvPr/>
        </p:nvSpPr>
        <p:spPr>
          <a:xfrm>
            <a:off x="3421999" y="540132"/>
            <a:ext cx="5348002" cy="577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1 2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Repeat both.</a:t>
            </a:r>
          </a:p>
          <a:p>
            <a:pPr>
              <a:lnSpc>
                <a:spcPct val="125000"/>
              </a:lnSpc>
            </a:pPr>
            <a:r>
              <a:rPr lang="en-US" sz="6000" dirty="0">
                <a:solidFill>
                  <a:schemeClr val="bg1"/>
                </a:solidFill>
                <a:latin typeface="Menlo"/>
              </a:rPr>
              <a:t>1   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Repeat the first.</a:t>
            </a:r>
          </a:p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2   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Repeat the second.</a:t>
            </a:r>
          </a:p>
          <a:p>
            <a:pPr>
              <a:lnSpc>
                <a:spcPct val="125000"/>
              </a:lnSpc>
            </a:pPr>
            <a:r>
              <a:rPr lang="en-US" sz="6000" dirty="0">
                <a:solidFill>
                  <a:schemeClr val="bg1"/>
                </a:solidFill>
                <a:latin typeface="Menlo"/>
              </a:rPr>
              <a:t>2 1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Reverse and say.</a:t>
            </a:r>
          </a:p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0   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Do nothing.</a:t>
            </a:r>
          </a:p>
        </p:txBody>
      </p:sp>
    </p:spTree>
    <p:extLst>
      <p:ext uri="{BB962C8B-B14F-4D97-AF65-F5344CB8AC3E}">
        <p14:creationId xmlns:p14="http://schemas.microsoft.com/office/powerpoint/2010/main" val="120873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9B012-ED7A-67D5-CDF1-DB923572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DA2FA-E2ED-9099-5DEF-BA558F83BB5E}"/>
              </a:ext>
            </a:extLst>
          </p:cNvPr>
          <p:cNvSpPr txBox="1"/>
          <p:nvPr/>
        </p:nvSpPr>
        <p:spPr>
          <a:xfrm>
            <a:off x="2532172" y="1570350"/>
            <a:ext cx="7127657" cy="371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4800" b="0" i="0" dirty="0">
                <a:solidFill>
                  <a:schemeClr val="bg1"/>
                </a:solidFill>
                <a:effectLst/>
                <a:latin typeface="Menlo"/>
              </a:rPr>
              <a:t>Space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Continue the experiment.</a:t>
            </a:r>
          </a:p>
          <a:p>
            <a:pPr>
              <a:lnSpc>
                <a:spcPct val="125000"/>
              </a:lnSpc>
            </a:pPr>
            <a:r>
              <a:rPr lang="en-US" sz="4800" dirty="0">
                <a:solidFill>
                  <a:schemeClr val="bg1"/>
                </a:solidFill>
                <a:latin typeface="Menlo"/>
              </a:rPr>
              <a:t>Q         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Quit.</a:t>
            </a:r>
          </a:p>
          <a:p>
            <a:pPr>
              <a:lnSpc>
                <a:spcPct val="125000"/>
              </a:lnSpc>
            </a:pPr>
            <a:r>
              <a:rPr lang="en-US" sz="4800" b="0" i="0" dirty="0">
                <a:solidFill>
                  <a:schemeClr val="bg1"/>
                </a:solidFill>
                <a:effectLst/>
                <a:latin typeface="Menlo"/>
              </a:rPr>
              <a:t>R        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Repeat the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whole practice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sz="4800" dirty="0">
                <a:solidFill>
                  <a:schemeClr val="bg1"/>
                </a:solidFill>
                <a:latin typeface="Menlo"/>
              </a:rPr>
              <a:t>P         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Repeat the mixed practice only.</a:t>
            </a:r>
          </a:p>
        </p:txBody>
      </p:sp>
    </p:spTree>
    <p:extLst>
      <p:ext uri="{BB962C8B-B14F-4D97-AF65-F5344CB8AC3E}">
        <p14:creationId xmlns:p14="http://schemas.microsoft.com/office/powerpoint/2010/main" val="15848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038DD-7D9C-66B0-34FD-E37D4B290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A8631BC-1EEF-6611-7DC9-EC385058F524}"/>
              </a:ext>
            </a:extLst>
          </p:cNvPr>
          <p:cNvSpPr txBox="1"/>
          <p:nvPr/>
        </p:nvSpPr>
        <p:spPr>
          <a:xfrm>
            <a:off x="1700437" y="4351239"/>
            <a:ext cx="87911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       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sounds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        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pic>
        <p:nvPicPr>
          <p:cNvPr id="17" name="Picture 1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2EBE3F2-7E67-292B-645B-B9D4AC3E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6" b="42212"/>
          <a:stretch/>
        </p:blipFill>
        <p:spPr>
          <a:xfrm>
            <a:off x="0" y="2865121"/>
            <a:ext cx="12192000" cy="1097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0E55D3-FC20-5F93-82F8-C9BF6A8CE7FF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3" name="Picture 2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8F3FFD8B-4B8A-2C41-F51D-F66A994D5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0" y="4351239"/>
            <a:ext cx="675421" cy="675421"/>
          </a:xfrm>
          <a:prstGeom prst="rect">
            <a:avLst/>
          </a:prstGeom>
        </p:spPr>
      </p:pic>
      <p:pic>
        <p:nvPicPr>
          <p:cNvPr id="4" name="Picture 3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86D279C0-CAB4-E8D8-A861-B563E2CF4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98" y="4997570"/>
            <a:ext cx="675421" cy="6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5F03A7-A3B3-2F7A-349A-50C3A24D7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FC3E2D4-694E-697E-8389-F2B33CEA2EE1}"/>
              </a:ext>
            </a:extLst>
          </p:cNvPr>
          <p:cNvSpPr txBox="1"/>
          <p:nvPr/>
        </p:nvSpPr>
        <p:spPr>
          <a:xfrm>
            <a:off x="1266570" y="4351239"/>
            <a:ext cx="96588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等线" panose="02010600030101010101" pitchFamily="2" charset="-122"/>
                <a:cs typeface="+mn-cs"/>
              </a:rPr>
              <a:t>another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delay, you will see a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green circle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Repeat the sounds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once the circle appears.</a:t>
            </a:r>
          </a:p>
        </p:txBody>
      </p:sp>
      <p:pic>
        <p:nvPicPr>
          <p:cNvPr id="17" name="Picture 1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3C4E5C4-80CE-E826-C1EA-A1F58350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6" b="42212"/>
          <a:stretch/>
        </p:blipFill>
        <p:spPr>
          <a:xfrm>
            <a:off x="0" y="2865121"/>
            <a:ext cx="12192000" cy="1097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9EF6B7-2E99-AEDE-49E9-098CC2217F7A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You will hear two sounds (sounds 1 and 2).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Keep them in mind.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a delay, you will see a cue on screen:</a:t>
            </a:r>
          </a:p>
        </p:txBody>
      </p:sp>
    </p:spTree>
    <p:extLst>
      <p:ext uri="{BB962C8B-B14F-4D97-AF65-F5344CB8AC3E}">
        <p14:creationId xmlns:p14="http://schemas.microsoft.com/office/powerpoint/2010/main" val="262033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8E10C-BE19-1D23-59D5-62361372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EE7E71-B81D-BCC9-95F8-7317F3C2893E}"/>
              </a:ext>
            </a:extLst>
          </p:cNvPr>
          <p:cNvSpPr txBox="1"/>
          <p:nvPr/>
        </p:nvSpPr>
        <p:spPr>
          <a:xfrm>
            <a:off x="715942" y="4351239"/>
            <a:ext cx="107601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等线" panose="02010600030101010101" pitchFamily="2" charset="-122"/>
                <a:cs typeface="+mn-cs"/>
              </a:rPr>
              <a:t>another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delay, you will see a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green circle (      )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Repeat the sounds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once the circle appears.</a:t>
            </a:r>
          </a:p>
        </p:txBody>
      </p:sp>
      <p:pic>
        <p:nvPicPr>
          <p:cNvPr id="17" name="Picture 1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A8E78F1-822D-3D8F-17BF-CBC29A14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6" b="42212"/>
          <a:stretch/>
        </p:blipFill>
        <p:spPr>
          <a:xfrm>
            <a:off x="0" y="2865121"/>
            <a:ext cx="12192000" cy="1097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F84B08-B8FB-59B0-31BC-A18F5B12DC9C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You will hear two sounds (sounds 1 and 2).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Keep them in mind.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a delay, you will see a cue on screen:</a:t>
            </a:r>
          </a:p>
        </p:txBody>
      </p:sp>
      <p:pic>
        <p:nvPicPr>
          <p:cNvPr id="2" name="Picture 1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88556D1D-AFE5-621F-EE4F-C5B0145F3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14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8CD509B-2B19-1653-0117-F07ED8E0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62BD35-DE96-EB7D-FE30-DBA682D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7A1FAA1-97C7-4888-DD6F-12C411928B93}"/>
              </a:ext>
            </a:extLst>
          </p:cNvPr>
          <p:cNvSpPr txBox="1"/>
          <p:nvPr/>
        </p:nvSpPr>
        <p:spPr>
          <a:xfrm>
            <a:off x="602129" y="4351239"/>
            <a:ext cx="109877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green circle (      )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first sound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8D9B0-02A9-66F3-F158-2F24BD9232C0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2" name="Picture 1" descr="A black and white screen with white text">
            <a:extLst>
              <a:ext uri="{FF2B5EF4-FFF2-40B4-BE49-F238E27FC236}">
                <a16:creationId xmlns:a16="http://schemas.microsoft.com/office/drawing/2014/main" id="{B9899FA4-2A91-F832-0F3A-0409DD371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57" b="42656"/>
          <a:stretch/>
        </p:blipFill>
        <p:spPr>
          <a:xfrm>
            <a:off x="0" y="2926081"/>
            <a:ext cx="12192000" cy="1005840"/>
          </a:xfrm>
          <a:prstGeom prst="rect">
            <a:avLst/>
          </a:prstGeom>
        </p:spPr>
      </p:pic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5AED9760-52BA-E03E-CCB8-1D7BC0F4E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937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2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CCB30B8-F023-AC96-5FE1-FCBD61F8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4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1920D-4398-D3FC-310B-63C8ABB6B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8C2575D-FF43-EEEF-45B0-F1A53E984FB9}"/>
              </a:ext>
            </a:extLst>
          </p:cNvPr>
          <p:cNvSpPr txBox="1"/>
          <p:nvPr/>
        </p:nvSpPr>
        <p:spPr>
          <a:xfrm>
            <a:off x="659032" y="4351239"/>
            <a:ext cx="108739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green circle (      ).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</a:t>
            </a:r>
            <a:r>
              <a:rPr lang="en-US" altLang="zh-CN" sz="3900" u="sng" dirty="0">
                <a:solidFill>
                  <a:schemeClr val="bg1"/>
                </a:solidFill>
                <a:latin typeface="Menlo"/>
              </a:rPr>
              <a:t>second</a:t>
            </a:r>
            <a:r>
              <a:rPr lang="en-US" sz="3900" u="sng" dirty="0">
                <a:solidFill>
                  <a:schemeClr val="bg1"/>
                </a:solidFill>
                <a:latin typeface="Menlo"/>
              </a:rPr>
              <a:t> sound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F9187-B376-732A-9130-2767CB214478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5" name="Picture 4" descr="A black and white screen with white text">
            <a:extLst>
              <a:ext uri="{FF2B5EF4-FFF2-40B4-BE49-F238E27FC236}">
                <a16:creationId xmlns:a16="http://schemas.microsoft.com/office/drawing/2014/main" id="{2D847588-6135-78C9-9824-BB6B694DD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2" b="42804"/>
          <a:stretch/>
        </p:blipFill>
        <p:spPr>
          <a:xfrm>
            <a:off x="0" y="2956561"/>
            <a:ext cx="12192000" cy="965200"/>
          </a:xfrm>
          <a:prstGeom prst="rect">
            <a:avLst/>
          </a:prstGeom>
        </p:spPr>
      </p:pic>
      <p:pic>
        <p:nvPicPr>
          <p:cNvPr id="2" name="Picture 1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F46E411-0732-7C59-D4EA-546A260C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20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F01B4522-C1CA-218C-8710-B2D2D169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1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374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Menlo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Baishen Liang, Ph.D.</dc:creator>
  <cp:lastModifiedBy>Baishen Liang, Ph.D.</cp:lastModifiedBy>
  <cp:revision>15</cp:revision>
  <dcterms:created xsi:type="dcterms:W3CDTF">2024-11-21T20:21:04Z</dcterms:created>
  <dcterms:modified xsi:type="dcterms:W3CDTF">2024-11-22T20:59:44Z</dcterms:modified>
</cp:coreProperties>
</file>