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75" r:id="rId9"/>
    <p:sldId id="280" r:id="rId10"/>
    <p:sldId id="264" r:id="rId11"/>
    <p:sldId id="276" r:id="rId12"/>
    <p:sldId id="265" r:id="rId13"/>
    <p:sldId id="266" r:id="rId14"/>
    <p:sldId id="277" r:id="rId15"/>
    <p:sldId id="267" r:id="rId16"/>
    <p:sldId id="278" r:id="rId17"/>
    <p:sldId id="279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2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D584-418E-4CA5-8C9F-89B2A9A334C1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A093-667D-4338-84A0-8C95B87E31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15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D584-418E-4CA5-8C9F-89B2A9A334C1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A093-667D-4338-84A0-8C95B87E31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19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D584-418E-4CA5-8C9F-89B2A9A334C1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A093-667D-4338-84A0-8C95B87E31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28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D584-418E-4CA5-8C9F-89B2A9A334C1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A093-667D-4338-84A0-8C95B87E31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68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D584-418E-4CA5-8C9F-89B2A9A334C1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A093-667D-4338-84A0-8C95B87E31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88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D584-418E-4CA5-8C9F-89B2A9A334C1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A093-667D-4338-84A0-8C95B87E31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81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D584-418E-4CA5-8C9F-89B2A9A334C1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A093-667D-4338-84A0-8C95B87E31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59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D584-418E-4CA5-8C9F-89B2A9A334C1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A093-667D-4338-84A0-8C95B87E31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33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D584-418E-4CA5-8C9F-89B2A9A334C1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A093-667D-4338-84A0-8C95B87E31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88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D584-418E-4CA5-8C9F-89B2A9A334C1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A093-667D-4338-84A0-8C95B87E31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13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D584-418E-4CA5-8C9F-89B2A9A334C1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A093-667D-4338-84A0-8C95B87E31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82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D584-418E-4CA5-8C9F-89B2A9A334C1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DA093-667D-4338-84A0-8C95B87E31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43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mtClean="0"/>
              <a:t>ゆるロジらじお </a:t>
            </a:r>
            <a:r>
              <a:rPr kumimoji="1" lang="en-US" altLang="ja-JP" smtClean="0"/>
              <a:t>8.13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03648" y="4005064"/>
            <a:ext cx="6400800" cy="622920"/>
          </a:xfrm>
        </p:spPr>
        <p:txBody>
          <a:bodyPr/>
          <a:lstStyle/>
          <a:p>
            <a:r>
              <a:rPr kumimoji="1" lang="ja-JP" altLang="en-US" smtClean="0"/>
              <a:t>今日はひたすらロジ作だ！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91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彼女は親切です</a:t>
            </a:r>
            <a:r>
              <a:rPr lang="ja-JP" altLang="en-US" smtClean="0"/>
              <a:t>。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mtClean="0"/>
              <a:t>彼女</a:t>
            </a:r>
            <a:endParaRPr lang="en-US" altLang="ja-JP" smtClean="0"/>
          </a:p>
          <a:p>
            <a:pPr marL="0" indent="0">
              <a:buNone/>
            </a:pPr>
            <a:r>
              <a:rPr kumimoji="1" lang="ja-JP" altLang="en-US" smtClean="0"/>
              <a:t>① 以前までの会話に出てきた女の人 </a:t>
            </a:r>
            <a:r>
              <a:rPr kumimoji="1" lang="en-US" altLang="ja-JP" smtClean="0"/>
              <a:t>: ri/ra/ru</a:t>
            </a:r>
          </a:p>
          <a:p>
            <a:pPr marL="0" indent="0">
              <a:buNone/>
            </a:pPr>
            <a:r>
              <a:rPr lang="ja-JP" altLang="en-US" smtClean="0"/>
              <a:t>② 「こちら、あちら、そちら」と同等文句 </a:t>
            </a:r>
            <a:r>
              <a:rPr lang="en-US" altLang="ja-JP" smtClean="0"/>
              <a:t>: ti/ta/tu</a:t>
            </a:r>
          </a:p>
          <a:p>
            <a:pPr marL="0" indent="0">
              <a:buNone/>
            </a:pPr>
            <a:r>
              <a:rPr kumimoji="1" lang="ja-JP" altLang="en-US" smtClean="0"/>
              <a:t>③ 私の恋人 </a:t>
            </a:r>
            <a:r>
              <a:rPr kumimoji="1" lang="en-US" altLang="ja-JP" smtClean="0"/>
              <a:t>: lo pampe’o be mi </a:t>
            </a:r>
          </a:p>
          <a:p>
            <a:pPr marL="0" indent="0">
              <a:buNone/>
            </a:pPr>
            <a:r>
              <a:rPr lang="ja-JP" altLang="en-US" smtClean="0"/>
              <a:t>親切 </a:t>
            </a:r>
            <a:r>
              <a:rPr lang="en-US" altLang="ja-JP" smtClean="0"/>
              <a:t>: xendo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 b="1" smtClean="0"/>
              <a:t>ra xendo, ti xendo, lo pampe’o be mi cu xendo</a:t>
            </a:r>
          </a:p>
        </p:txBody>
      </p:sp>
    </p:spTree>
    <p:extLst>
      <p:ext uri="{BB962C8B-B14F-4D97-AF65-F5344CB8AC3E}">
        <p14:creationId xmlns:p14="http://schemas.microsoft.com/office/powerpoint/2010/main" val="417734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kumimoji="1" lang="ja-JP" altLang="en-US" smtClean="0"/>
              <a:t>感情・態度の</a:t>
            </a:r>
            <a:r>
              <a:rPr kumimoji="1" lang="en-US" altLang="ja-JP" smtClean="0"/>
              <a:t>brivla</a:t>
            </a:r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102657"/>
              </p:ext>
            </p:extLst>
          </p:nvPr>
        </p:nvGraphicFramePr>
        <p:xfrm>
          <a:off x="251520" y="1196752"/>
          <a:ext cx="8712968" cy="3474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48272"/>
                <a:gridCol w="1872208"/>
                <a:gridCol w="2214246"/>
                <a:gridCol w="2178242"/>
              </a:tblGrid>
              <a:tr h="54203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嬉しい</a:t>
                      </a:r>
                      <a:endParaRPr kumimoji="1" lang="en-US" altLang="ja-JP" sz="3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gleki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smtClean="0"/>
                        <a:t>怖い</a:t>
                      </a:r>
                      <a:endParaRPr lang="en-US" altLang="ja-JP" sz="3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terpa</a:t>
                      </a:r>
                    </a:p>
                  </a:txBody>
                  <a:tcPr/>
                </a:tc>
              </a:tr>
              <a:tr h="54203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寂しい</a:t>
                      </a:r>
                      <a:endParaRPr kumimoji="1" lang="en-US" altLang="ja-JP" sz="3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caucni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厳しい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jursa</a:t>
                      </a:r>
                      <a:endParaRPr kumimoji="1" lang="ja-JP" altLang="en-US" sz="3200"/>
                    </a:p>
                  </a:txBody>
                  <a:tcPr/>
                </a:tc>
              </a:tr>
              <a:tr h="54203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孤独だ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seicni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優しい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toljursa</a:t>
                      </a:r>
                      <a:endParaRPr kumimoji="1" lang="ja-JP" altLang="en-US" sz="3200"/>
                    </a:p>
                  </a:txBody>
                  <a:tcPr/>
                </a:tc>
              </a:tr>
              <a:tr h="54203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悲しい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badri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嫉妬した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jilra</a:t>
                      </a:r>
                      <a:endParaRPr kumimoji="1" lang="ja-JP" altLang="en-US" sz="3200"/>
                    </a:p>
                  </a:txBody>
                  <a:tcPr/>
                </a:tc>
              </a:tr>
              <a:tr h="54203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怒っている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fengu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残酷だ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kusru</a:t>
                      </a:r>
                      <a:endParaRPr kumimoji="1" lang="ja-JP" altLang="en-US" sz="3200"/>
                    </a:p>
                  </a:txBody>
                  <a:tcPr/>
                </a:tc>
              </a:tr>
              <a:tr h="54203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イライラする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fegmli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smtClean="0"/>
                        <a:t>親切だ</a:t>
                      </a:r>
                      <a:endParaRPr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xendo</a:t>
                      </a:r>
                      <a:endParaRPr kumimoji="1" lang="ja-JP" altLang="en-US" sz="3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0" y="486916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smtClean="0"/>
              <a:t>caucni = claxu + cinmo = </a:t>
            </a:r>
            <a:r>
              <a:rPr kumimoji="1" lang="ja-JP" altLang="en-US" sz="3600" smtClean="0"/>
              <a:t>欠く </a:t>
            </a:r>
            <a:r>
              <a:rPr kumimoji="1" lang="en-US" altLang="ja-JP" sz="3600" smtClean="0"/>
              <a:t>+ </a:t>
            </a:r>
            <a:r>
              <a:rPr kumimoji="1" lang="ja-JP" altLang="en-US" sz="3600" smtClean="0"/>
              <a:t>感じる</a:t>
            </a:r>
            <a:endParaRPr kumimoji="1" lang="en-US" altLang="ja-JP" sz="3600" smtClean="0"/>
          </a:p>
          <a:p>
            <a:r>
              <a:rPr lang="en-US" altLang="ja-JP" sz="3600" smtClean="0"/>
              <a:t>seicni = sepli + cinmo = </a:t>
            </a:r>
            <a:r>
              <a:rPr lang="ja-JP" altLang="en-US" sz="3600" smtClean="0"/>
              <a:t>隔絶された </a:t>
            </a:r>
            <a:r>
              <a:rPr lang="en-US" altLang="ja-JP" sz="3600" smtClean="0"/>
              <a:t>+ </a:t>
            </a:r>
            <a:r>
              <a:rPr lang="ja-JP" altLang="en-US" sz="3600" smtClean="0"/>
              <a:t>感じる</a:t>
            </a:r>
            <a:r>
              <a:rPr lang="en-US" altLang="ja-JP" sz="3600" smtClean="0"/>
              <a:t> </a:t>
            </a:r>
            <a:endParaRPr kumimoji="1" lang="en-US" altLang="ja-JP" sz="3600" smtClean="0"/>
          </a:p>
          <a:p>
            <a:r>
              <a:rPr kumimoji="1" lang="en-US" altLang="ja-JP" sz="3600" smtClean="0"/>
              <a:t>fegmli = fengu + milxe = </a:t>
            </a:r>
            <a:r>
              <a:rPr kumimoji="1" lang="ja-JP" altLang="en-US" sz="3600" smtClean="0"/>
              <a:t>怒った </a:t>
            </a:r>
            <a:r>
              <a:rPr kumimoji="1" lang="en-US" altLang="ja-JP" sz="3600" smtClean="0"/>
              <a:t>+ </a:t>
            </a:r>
            <a:r>
              <a:rPr kumimoji="1" lang="ja-JP" altLang="en-US" sz="3600" smtClean="0"/>
              <a:t>（程度）</a:t>
            </a:r>
            <a:r>
              <a:rPr lang="ja-JP" altLang="en-US" sz="3600" smtClean="0"/>
              <a:t>穏やか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182184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あの猫はあなたのペットですか</a:t>
            </a:r>
            <a:r>
              <a:rPr lang="ja-JP" altLang="en-US" smtClean="0"/>
              <a:t>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mlatu : </a:t>
            </a:r>
            <a:r>
              <a:rPr kumimoji="1" lang="ja-JP" altLang="en-US" smtClean="0"/>
              <a:t>猫</a:t>
            </a:r>
            <a:endParaRPr kumimoji="1" lang="en-US" altLang="ja-JP" smtClean="0"/>
          </a:p>
          <a:p>
            <a:r>
              <a:rPr lang="en-US" altLang="ja-JP" smtClean="0"/>
              <a:t>dalpe’o : x1 </a:t>
            </a:r>
            <a:r>
              <a:rPr lang="ja-JP" altLang="en-US" smtClean="0"/>
              <a:t>は</a:t>
            </a:r>
            <a:r>
              <a:rPr lang="en-US" altLang="ja-JP" smtClean="0"/>
              <a:t>x2</a:t>
            </a:r>
            <a:r>
              <a:rPr lang="ja-JP" altLang="en-US" smtClean="0"/>
              <a:t>のペット</a:t>
            </a:r>
            <a:endParaRPr lang="en-US" altLang="ja-JP"/>
          </a:p>
          <a:p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xu tu noi mlatu [ku’o] cu </a:t>
            </a:r>
            <a:r>
              <a:rPr lang="en-US" altLang="ja-JP" smtClean="0"/>
              <a:t>dalpe’o </a:t>
            </a:r>
            <a:r>
              <a:rPr lang="en-US" altLang="ja-JP" smtClean="0"/>
              <a:t>do</a:t>
            </a:r>
          </a:p>
          <a:p>
            <a:pPr marL="0" indent="0">
              <a:buNone/>
            </a:pPr>
            <a:r>
              <a:rPr lang="en-US" altLang="ja-JP" smtClean="0"/>
              <a:t>xu lo vu mlatu [ku] cu </a:t>
            </a:r>
            <a:r>
              <a:rPr lang="en-US" altLang="ja-JP" smtClean="0"/>
              <a:t>dalpe’o </a:t>
            </a:r>
            <a:r>
              <a:rPr lang="en-US" altLang="ja-JP" smtClean="0"/>
              <a:t>do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 smtClean="0"/>
              <a:t>dalpe’o </a:t>
            </a:r>
            <a:r>
              <a:rPr lang="en-US" altLang="ja-JP" smtClean="0"/>
              <a:t>= danlu + pendo = </a:t>
            </a:r>
            <a:r>
              <a:rPr lang="ja-JP" altLang="en-US" smtClean="0"/>
              <a:t>動物 </a:t>
            </a:r>
            <a:r>
              <a:rPr lang="en-US" altLang="ja-JP" smtClean="0"/>
              <a:t>+ </a:t>
            </a:r>
            <a:r>
              <a:rPr lang="ja-JP" altLang="en-US" smtClean="0"/>
              <a:t>友達</a:t>
            </a:r>
            <a:r>
              <a:rPr lang="en-US" altLang="ja-JP" smtClean="0"/>
              <a:t> 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1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私の息子は大学生です。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息子 </a:t>
            </a:r>
            <a:r>
              <a:rPr lang="en-US" altLang="ja-JP" smtClean="0"/>
              <a:t>: bersa : </a:t>
            </a:r>
            <a:r>
              <a:rPr lang="en-US" altLang="ja-JP"/>
              <a:t>x1</a:t>
            </a:r>
            <a:r>
              <a:rPr lang="ja-JP" altLang="en-US"/>
              <a:t>は</a:t>
            </a:r>
            <a:r>
              <a:rPr lang="en-US" altLang="ja-JP"/>
              <a:t>x2</a:t>
            </a:r>
            <a:r>
              <a:rPr lang="ja-JP" altLang="en-US"/>
              <a:t>（親）の</a:t>
            </a:r>
            <a:r>
              <a:rPr lang="ja-JP" altLang="en-US" smtClean="0"/>
              <a:t>息子</a:t>
            </a:r>
            <a:endParaRPr lang="en-US" altLang="ja-JP" smtClean="0"/>
          </a:p>
          <a:p>
            <a:r>
              <a:rPr kumimoji="1" lang="ja-JP" altLang="en-US" smtClean="0"/>
              <a:t>大学 </a:t>
            </a:r>
            <a:r>
              <a:rPr kumimoji="1" lang="en-US" altLang="ja-JP" smtClean="0"/>
              <a:t>: balcu’e : banli + ckule = </a:t>
            </a:r>
            <a:r>
              <a:rPr kumimoji="1" lang="ja-JP" altLang="en-US" smtClean="0"/>
              <a:t>偉大 </a:t>
            </a:r>
            <a:r>
              <a:rPr kumimoji="1" lang="en-US" altLang="ja-JP" smtClean="0"/>
              <a:t>+ </a:t>
            </a:r>
            <a:r>
              <a:rPr kumimoji="1" lang="ja-JP" altLang="en-US" smtClean="0"/>
              <a:t>学校</a:t>
            </a:r>
            <a:endParaRPr kumimoji="1" lang="en-US" altLang="ja-JP" smtClean="0"/>
          </a:p>
          <a:p>
            <a:r>
              <a:rPr lang="ja-JP" altLang="en-US" smtClean="0"/>
              <a:t>大学生</a:t>
            </a:r>
            <a:r>
              <a:rPr lang="en-US" altLang="ja-JP"/>
              <a:t> </a:t>
            </a:r>
            <a:r>
              <a:rPr lang="en-US" altLang="ja-JP" smtClean="0"/>
              <a:t>: balcu’e tadni</a:t>
            </a:r>
          </a:p>
          <a:p>
            <a:endParaRPr kumimoji="1" lang="en-US" altLang="ja-JP"/>
          </a:p>
          <a:p>
            <a:r>
              <a:rPr lang="en-US" altLang="ja-JP" smtClean="0">
                <a:solidFill>
                  <a:schemeClr val="accent2"/>
                </a:solidFill>
              </a:rPr>
              <a:t>lo bersa be mi [be’o] cu balcu’e tadni 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4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親族</a:t>
            </a:r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52014"/>
              </p:ext>
            </p:extLst>
          </p:nvPr>
        </p:nvGraphicFramePr>
        <p:xfrm>
          <a:off x="251520" y="1556792"/>
          <a:ext cx="8712968" cy="3888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28192"/>
                <a:gridCol w="2592288"/>
                <a:gridCol w="2214246"/>
                <a:gridCol w="2178242"/>
              </a:tblGrid>
              <a:tr h="64807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母</a:t>
                      </a:r>
                      <a:endParaRPr kumimoji="1" lang="en-US" altLang="ja-JP" sz="3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mamta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smtClean="0"/>
                        <a:t>兄弟姉妹</a:t>
                      </a:r>
                      <a:endParaRPr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3200" smtClean="0"/>
                        <a:t>tunba</a:t>
                      </a:r>
                      <a:endParaRPr lang="ja-JP" altLang="en-US" sz="320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父</a:t>
                      </a:r>
                      <a:endParaRPr kumimoji="1" lang="en-US" altLang="ja-JP" sz="3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patfu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smtClean="0"/>
                        <a:t>いとこ</a:t>
                      </a:r>
                      <a:endParaRPr lang="en-US" altLang="ja-JP" sz="3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tamne</a:t>
                      </a:r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息子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bersa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おじ</a:t>
                      </a:r>
                      <a:r>
                        <a:rPr kumimoji="1" lang="en-US" altLang="ja-JP" sz="3200" smtClean="0"/>
                        <a:t>/</a:t>
                      </a:r>
                      <a:r>
                        <a:rPr kumimoji="1" lang="ja-JP" altLang="en-US" sz="3200" smtClean="0"/>
                        <a:t>おば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famti</a:t>
                      </a:r>
                      <a:endParaRPr kumimoji="1" lang="ja-JP" altLang="en-US" sz="320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娘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tixnu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親</a:t>
                      </a:r>
                      <a:r>
                        <a:rPr kumimoji="1" lang="en-US" altLang="ja-JP" sz="3200" smtClean="0"/>
                        <a:t>/</a:t>
                      </a:r>
                      <a:r>
                        <a:rPr kumimoji="1" lang="ja-JP" altLang="en-US" sz="3200" smtClean="0"/>
                        <a:t>育てる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rirni</a:t>
                      </a:r>
                      <a:endParaRPr kumimoji="1" lang="ja-JP" altLang="en-US" sz="320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兄</a:t>
                      </a:r>
                      <a:r>
                        <a:rPr kumimoji="1" lang="en-US" altLang="ja-JP" sz="3200" smtClean="0"/>
                        <a:t>/</a:t>
                      </a:r>
                      <a:r>
                        <a:rPr kumimoji="1" lang="ja-JP" altLang="en-US" sz="3200" smtClean="0"/>
                        <a:t>弟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bruna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家族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lanzu</a:t>
                      </a:r>
                      <a:endParaRPr kumimoji="1" lang="ja-JP" altLang="en-US" sz="320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姉</a:t>
                      </a:r>
                      <a:r>
                        <a:rPr kumimoji="1" lang="en-US" altLang="ja-JP" sz="3200" smtClean="0"/>
                        <a:t>/</a:t>
                      </a:r>
                      <a:r>
                        <a:rPr kumimoji="1" lang="ja-JP" altLang="en-US" sz="3200" smtClean="0"/>
                        <a:t>妹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mensi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467544" y="585780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smtClean="0"/>
              <a:t>lo junla pe lo patfu be mi : </a:t>
            </a:r>
            <a:r>
              <a:rPr kumimoji="1" lang="ja-JP" altLang="en-US" sz="3600" smtClean="0"/>
              <a:t>私の父の時計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7601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その少女の目は青いですか</a:t>
            </a:r>
            <a:r>
              <a:rPr lang="ja-JP" altLang="en-US" smtClean="0"/>
              <a:t>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le nixli : (</a:t>
            </a:r>
            <a:r>
              <a:rPr kumimoji="1" lang="ja-JP" altLang="en-US" smtClean="0"/>
              <a:t>私の頭の中に思い描く）</a:t>
            </a:r>
            <a:r>
              <a:rPr lang="ja-JP" altLang="en-US" smtClean="0"/>
              <a:t>あの少女</a:t>
            </a:r>
            <a:endParaRPr lang="en-US" altLang="ja-JP" smtClean="0"/>
          </a:p>
          <a:p>
            <a:r>
              <a:rPr lang="en-US" altLang="ja-JP" smtClean="0"/>
              <a:t>kanla : </a:t>
            </a:r>
            <a:r>
              <a:rPr lang="en-US" altLang="ja-JP"/>
              <a:t>x1</a:t>
            </a:r>
            <a:r>
              <a:rPr lang="ja-JP" altLang="en-US"/>
              <a:t>は</a:t>
            </a:r>
            <a:r>
              <a:rPr lang="en-US" altLang="ja-JP">
                <a:solidFill>
                  <a:schemeClr val="accent2"/>
                </a:solidFill>
              </a:rPr>
              <a:t>x2</a:t>
            </a:r>
            <a:r>
              <a:rPr lang="ja-JP" altLang="en-US">
                <a:solidFill>
                  <a:schemeClr val="accent2"/>
                </a:solidFill>
              </a:rPr>
              <a:t>（本体）</a:t>
            </a:r>
            <a:r>
              <a:rPr lang="ja-JP" altLang="en-US"/>
              <a:t>の目／眼／視覚器官； </a:t>
            </a:r>
            <a:r>
              <a:rPr lang="en-US" altLang="ja-JP"/>
              <a:t>x1</a:t>
            </a:r>
            <a:r>
              <a:rPr lang="ja-JP" altLang="en-US"/>
              <a:t>は視覚者</a:t>
            </a:r>
            <a:endParaRPr lang="en-US" altLang="ja-JP" smtClean="0"/>
          </a:p>
          <a:p>
            <a:pPr marL="0" indent="0">
              <a:buNone/>
            </a:pPr>
            <a:endParaRPr kumimoji="1" lang="en-US" altLang="ja-JP" smtClean="0"/>
          </a:p>
          <a:p>
            <a:pPr marL="0" indent="0">
              <a:buNone/>
            </a:pPr>
            <a:r>
              <a:rPr lang="en-US" altLang="ja-JP" smtClean="0"/>
              <a:t>xu lo kanla </a:t>
            </a:r>
            <a:r>
              <a:rPr lang="en-US" altLang="ja-JP" smtClean="0">
                <a:solidFill>
                  <a:schemeClr val="accent2"/>
                </a:solidFill>
              </a:rPr>
              <a:t>be le nixli </a:t>
            </a:r>
            <a:r>
              <a:rPr lang="en-US" altLang="ja-JP" smtClean="0"/>
              <a:t>[be’o] cu blanu</a:t>
            </a:r>
          </a:p>
          <a:p>
            <a:pPr marL="0" indent="0">
              <a:buNone/>
            </a:pPr>
            <a:r>
              <a:rPr kumimoji="1" lang="en-US" altLang="ja-JP" smtClean="0"/>
              <a:t>xu lo kanla </a:t>
            </a:r>
            <a:r>
              <a:rPr kumimoji="1" lang="en-US" altLang="ja-JP" smtClean="0">
                <a:solidFill>
                  <a:schemeClr val="accent2"/>
                </a:solidFill>
              </a:rPr>
              <a:t>poi le nixli cu ponse ku’o </a:t>
            </a:r>
            <a:r>
              <a:rPr kumimoji="1" lang="en-US" altLang="ja-JP" smtClean="0"/>
              <a:t>cu blanu</a:t>
            </a:r>
          </a:p>
          <a:p>
            <a:pPr marL="0" indent="0">
              <a:buNone/>
            </a:pPr>
            <a:r>
              <a:rPr lang="en-US" altLang="ja-JP" smtClean="0"/>
              <a:t>xu lo kanla </a:t>
            </a:r>
            <a:r>
              <a:rPr lang="en-US" altLang="ja-JP" smtClean="0">
                <a:solidFill>
                  <a:schemeClr val="accent2"/>
                </a:solidFill>
              </a:rPr>
              <a:t>po’e lo nixli </a:t>
            </a:r>
            <a:r>
              <a:rPr lang="en-US" altLang="ja-JP" smtClean="0"/>
              <a:t>cu blanu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9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身体</a:t>
            </a:r>
            <a:r>
              <a:rPr kumimoji="1" lang="en-US" altLang="ja-JP" smtClean="0"/>
              <a:t>(xadni)</a:t>
            </a:r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840808"/>
              </p:ext>
            </p:extLst>
          </p:nvPr>
        </p:nvGraphicFramePr>
        <p:xfrm>
          <a:off x="251520" y="1412776"/>
          <a:ext cx="8712968" cy="51845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60240"/>
                <a:gridCol w="2160240"/>
                <a:gridCol w="2214246"/>
                <a:gridCol w="2178242"/>
              </a:tblGrid>
              <a:tr h="648072">
                <a:tc>
                  <a:txBody>
                    <a:bodyPr/>
                    <a:lstStyle/>
                    <a:p>
                      <a:r>
                        <a:rPr lang="ja-JP" altLang="en-US" sz="3200" smtClean="0"/>
                        <a:t>胸</a:t>
                      </a:r>
                      <a:r>
                        <a:rPr lang="en-US" altLang="ja-JP" sz="3200" smtClean="0"/>
                        <a:t>(breast)</a:t>
                      </a:r>
                      <a:endParaRPr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3200" smtClean="0"/>
                        <a:t>tatru</a:t>
                      </a:r>
                      <a:endParaRPr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手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xance</a:t>
                      </a:r>
                      <a:endParaRPr kumimoji="1" lang="ja-JP" altLang="en-US" sz="320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胸</a:t>
                      </a:r>
                      <a:r>
                        <a:rPr kumimoji="1" lang="en-US" altLang="ja-JP" sz="3200" smtClean="0"/>
                        <a:t>(chest)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cutne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smtClean="0"/>
                        <a:t>腕</a:t>
                      </a:r>
                      <a:endParaRPr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3200" smtClean="0"/>
                        <a:t>birka</a:t>
                      </a:r>
                      <a:endParaRPr lang="ja-JP" altLang="en-US" sz="320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首</a:t>
                      </a:r>
                      <a:endParaRPr kumimoji="1" lang="en-US" altLang="ja-JP" sz="3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cnebo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smtClean="0"/>
                        <a:t>脚</a:t>
                      </a:r>
                      <a:endParaRPr lang="en-US" altLang="ja-JP" sz="3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tuple</a:t>
                      </a:r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腹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betfu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足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jamfu</a:t>
                      </a:r>
                      <a:endParaRPr kumimoji="1" lang="ja-JP" altLang="en-US" sz="320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頭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stedu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指</a:t>
                      </a:r>
                      <a:r>
                        <a:rPr kumimoji="1" lang="en-US" altLang="ja-JP" sz="3200" smtClean="0"/>
                        <a:t>/</a:t>
                      </a:r>
                      <a:r>
                        <a:rPr kumimoji="1" lang="ja-JP" altLang="en-US" sz="3200" smtClean="0"/>
                        <a:t>つま先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begji</a:t>
                      </a:r>
                      <a:endParaRPr kumimoji="1" lang="ja-JP" altLang="en-US" sz="320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顔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flira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親指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tamji</a:t>
                      </a:r>
                      <a:endParaRPr kumimoji="1" lang="ja-JP" altLang="en-US" sz="320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目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kanla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耳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kerlo</a:t>
                      </a:r>
                      <a:endParaRPr kumimoji="1" lang="ja-JP" altLang="en-US" sz="320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鼻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nazbi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口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moklu</a:t>
                      </a:r>
                      <a:endParaRPr kumimoji="1" lang="ja-JP" altLang="en-US" sz="32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1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11560" y="836712"/>
            <a:ext cx="1728192" cy="1800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483768" y="836712"/>
            <a:ext cx="1728192" cy="180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499992" y="838480"/>
            <a:ext cx="1728192" cy="180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495152" y="838480"/>
            <a:ext cx="1728192" cy="1800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11560" y="2890728"/>
            <a:ext cx="1728192" cy="1800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504920" y="2890728"/>
            <a:ext cx="1728192" cy="1800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499992" y="2890728"/>
            <a:ext cx="1728192" cy="1800200"/>
          </a:xfrm>
          <a:prstGeom prst="rect">
            <a:avLst/>
          </a:prstGeom>
          <a:solidFill>
            <a:srgbClr val="F67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516216" y="2890728"/>
            <a:ext cx="1728192" cy="1800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11560" y="4874364"/>
            <a:ext cx="1728192" cy="18002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504920" y="4874364"/>
            <a:ext cx="1728192" cy="1800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535313" y="4874364"/>
            <a:ext cx="1728192" cy="18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71800" y="301091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smtClean="0"/>
              <a:t>lo skari pe la .lojban.</a:t>
            </a:r>
            <a:endParaRPr kumimoji="1" lang="ja-JP" altLang="en-US" sz="280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53598" y="1553914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smtClean="0"/>
              <a:t>xunre</a:t>
            </a:r>
            <a:endParaRPr kumimoji="1" lang="ja-JP" altLang="en-US" sz="2400" b="1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85439" y="1507747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smtClean="0"/>
              <a:t>narju</a:t>
            </a:r>
            <a:endParaRPr kumimoji="1" lang="ja-JP" altLang="en-US" sz="2400" b="1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77351" y="1507747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smtClean="0"/>
              <a:t>pelxu</a:t>
            </a:r>
            <a:endParaRPr kumimoji="1" lang="ja-JP" altLang="en-US" sz="2400" b="1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837190" y="1507747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smtClean="0"/>
              <a:t>crino</a:t>
            </a:r>
            <a:endParaRPr kumimoji="1" lang="ja-JP" altLang="en-US" sz="2400" b="1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862530" y="3559995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smtClean="0"/>
              <a:t>grusi</a:t>
            </a:r>
            <a:endParaRPr kumimoji="1" lang="ja-JP" altLang="en-US" sz="2400" b="1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42030" y="3375329"/>
            <a:ext cx="1044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smtClean="0"/>
              <a:t>blabi</a:t>
            </a:r>
          </a:p>
          <a:p>
            <a:pPr algn="ctr"/>
            <a:r>
              <a:rPr lang="en-US" altLang="ja-JP" sz="2400" b="1" smtClean="0"/>
              <a:t>xunre</a:t>
            </a:r>
            <a:endParaRPr kumimoji="1" lang="ja-JP" altLang="en-US" sz="2400" b="1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846958" y="3544492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smtClean="0"/>
              <a:t>zirpu</a:t>
            </a:r>
            <a:endParaRPr kumimoji="1" lang="ja-JP" altLang="en-US" sz="2400" b="1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53598" y="3559995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smtClean="0"/>
              <a:t>blanu</a:t>
            </a:r>
            <a:endParaRPr kumimoji="1" lang="ja-JP" altLang="en-US" sz="2400" b="1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74750" y="5543631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smtClean="0"/>
              <a:t>bunre</a:t>
            </a:r>
            <a:endParaRPr kumimoji="1" lang="ja-JP" altLang="en-US" sz="2400" b="1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825806" y="5544942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smtClean="0">
                <a:solidFill>
                  <a:schemeClr val="bg1"/>
                </a:solidFill>
              </a:rPr>
              <a:t>xekri</a:t>
            </a:r>
            <a:endParaRPr kumimoji="1" lang="ja-JP" altLang="en-US" sz="2400" b="1">
              <a:solidFill>
                <a:schemeClr val="bg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893149" y="5544942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smtClean="0"/>
              <a:t>blabi</a:t>
            </a:r>
            <a:endParaRPr kumimoji="1"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12263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お題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210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mtClean="0"/>
              <a:t>これはなんですか？ ー カメラです。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私</a:t>
            </a:r>
            <a:r>
              <a:rPr lang="ja-JP" altLang="en-US" smtClean="0"/>
              <a:t>は学生です。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君</a:t>
            </a:r>
            <a:r>
              <a:rPr lang="ja-JP" altLang="en-US" smtClean="0"/>
              <a:t>の妻は医者ですか？</a:t>
            </a:r>
            <a:r>
              <a:rPr lang="en-US" altLang="ja-JP" smtClean="0"/>
              <a:t>―</a:t>
            </a:r>
            <a:r>
              <a:rPr lang="ja-JP" altLang="en-US" smtClean="0"/>
              <a:t>いえ、看護師です。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mtClean="0"/>
              <a:t>彼女は親切です。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mtClean="0"/>
              <a:t>あの猫はあなたのペットですか？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私</a:t>
            </a:r>
            <a:r>
              <a:rPr lang="ja-JP" altLang="en-US" smtClean="0"/>
              <a:t>の息子は大学生です。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mtClean="0"/>
              <a:t>その少女の目は青いですか？</a:t>
            </a:r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90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これはなんですか？ ー カメラです</a:t>
            </a:r>
            <a:r>
              <a:rPr lang="ja-JP" altLang="en-US" smtClean="0"/>
              <a:t>。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ti : </a:t>
            </a:r>
            <a:r>
              <a:rPr kumimoji="1" lang="ja-JP" altLang="en-US" smtClean="0"/>
              <a:t>これ</a:t>
            </a:r>
            <a:endParaRPr kumimoji="1" lang="en-US" altLang="ja-JP" smtClean="0"/>
          </a:p>
          <a:p>
            <a:r>
              <a:rPr lang="en-US" altLang="ja-JP" smtClean="0"/>
              <a:t>selbri</a:t>
            </a:r>
            <a:r>
              <a:rPr lang="ja-JP" altLang="en-US" smtClean="0"/>
              <a:t>が何かを尋ねる </a:t>
            </a:r>
            <a:r>
              <a:rPr lang="en-US" altLang="ja-JP" smtClean="0"/>
              <a:t>-&gt; mo</a:t>
            </a:r>
          </a:p>
          <a:p>
            <a:r>
              <a:rPr kumimoji="1" lang="ja-JP" altLang="en-US"/>
              <a:t>これはなんです</a:t>
            </a:r>
            <a:r>
              <a:rPr kumimoji="1" lang="ja-JP" altLang="en-US" smtClean="0"/>
              <a:t>か？ </a:t>
            </a:r>
            <a:r>
              <a:rPr kumimoji="1" lang="en-US" altLang="ja-JP" smtClean="0"/>
              <a:t>-&gt; </a:t>
            </a:r>
            <a:r>
              <a:rPr kumimoji="1" lang="en-US" altLang="ja-JP" smtClean="0">
                <a:solidFill>
                  <a:srgbClr val="FF0000"/>
                </a:solidFill>
              </a:rPr>
              <a:t>ti mo</a:t>
            </a:r>
          </a:p>
          <a:p>
            <a:r>
              <a:rPr lang="en-US" altLang="ja-JP" smtClean="0"/>
              <a:t>do mo (</a:t>
            </a:r>
            <a:r>
              <a:rPr lang="ja-JP" altLang="en-US" smtClean="0"/>
              <a:t>あなたは誰？どう？何してるの？）</a:t>
            </a:r>
            <a:endParaRPr lang="en-US" altLang="ja-JP" smtClean="0"/>
          </a:p>
          <a:p>
            <a:r>
              <a:rPr lang="ja-JP" altLang="en-US" smtClean="0"/>
              <a:t>「これについて説明してください」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en-US" altLang="ja-JP" smtClean="0">
                <a:solidFill>
                  <a:srgbClr val="FF0000"/>
                </a:solidFill>
              </a:rPr>
              <a:t>.e’o ko ciksi ti</a:t>
            </a:r>
          </a:p>
          <a:p>
            <a:r>
              <a:rPr lang="en-US" altLang="ja-JP" smtClean="0"/>
              <a:t>kacma : </a:t>
            </a:r>
            <a:r>
              <a:rPr lang="ja-JP" altLang="en-US" smtClean="0"/>
              <a:t>カメラ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71518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/>
          <a:lstStyle/>
          <a:p>
            <a:r>
              <a:rPr kumimoji="1" lang="ja-JP" altLang="en-US" smtClean="0"/>
              <a:t>モノの語彙</a:t>
            </a:r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062884"/>
              </p:ext>
            </p:extLst>
          </p:nvPr>
        </p:nvGraphicFramePr>
        <p:xfrm>
          <a:off x="251520" y="1052736"/>
          <a:ext cx="8712968" cy="5212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2459"/>
                <a:gridCol w="2668021"/>
                <a:gridCol w="2214246"/>
                <a:gridCol w="2178242"/>
              </a:tblGrid>
              <a:tr h="54203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灰皿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fegyfesti</a:t>
                      </a:r>
                      <a:r>
                        <a:rPr kumimoji="1" lang="en-US" altLang="ja-JP" sz="3200" baseline="0" smtClean="0"/>
                        <a:t> palne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牛乳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ladru</a:t>
                      </a:r>
                      <a:endParaRPr kumimoji="1" lang="ja-JP" altLang="en-US" sz="3200"/>
                    </a:p>
                  </a:txBody>
                  <a:tcPr/>
                </a:tc>
              </a:tr>
              <a:tr h="54203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時計</a:t>
                      </a:r>
                      <a:endParaRPr kumimoji="1" lang="en-US" altLang="ja-JP" sz="3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junla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林檎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plise</a:t>
                      </a:r>
                      <a:endParaRPr kumimoji="1" lang="ja-JP" altLang="en-US" sz="3200"/>
                    </a:p>
                  </a:txBody>
                  <a:tcPr/>
                </a:tc>
              </a:tr>
              <a:tr h="54203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枕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(sipna) kicne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チョコレート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cakla</a:t>
                      </a:r>
                      <a:endParaRPr kumimoji="1" lang="ja-JP" altLang="en-US" sz="3200"/>
                    </a:p>
                  </a:txBody>
                  <a:tcPr/>
                </a:tc>
              </a:tr>
              <a:tr h="54203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手紙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xatra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コーヒー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ckafi</a:t>
                      </a:r>
                      <a:endParaRPr kumimoji="1" lang="ja-JP" altLang="en-US" sz="3200"/>
                    </a:p>
                  </a:txBody>
                  <a:tcPr/>
                </a:tc>
              </a:tr>
              <a:tr h="54203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警官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pulji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靴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cutci</a:t>
                      </a:r>
                      <a:endParaRPr kumimoji="1" lang="ja-JP" altLang="en-US" sz="3200"/>
                    </a:p>
                  </a:txBody>
                  <a:tcPr/>
                </a:tc>
              </a:tr>
              <a:tr h="54203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秘書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ci’arse’u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smtClean="0"/>
                        <a:t>カバン</a:t>
                      </a:r>
                      <a:endParaRPr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dakli</a:t>
                      </a:r>
                      <a:endParaRPr kumimoji="1" lang="ja-JP" altLang="en-US" sz="3200"/>
                    </a:p>
                  </a:txBody>
                  <a:tcPr/>
                </a:tc>
              </a:tr>
              <a:tr h="542032">
                <a:tc>
                  <a:txBody>
                    <a:bodyPr/>
                    <a:lstStyle/>
                    <a:p>
                      <a:r>
                        <a:rPr lang="ja-JP" altLang="en-US" sz="3200" smtClean="0"/>
                        <a:t>ペン</a:t>
                      </a:r>
                      <a:endParaRPr lang="en-US" altLang="ja-JP" sz="3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penbi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猫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mlatu</a:t>
                      </a:r>
                      <a:endParaRPr kumimoji="1" lang="ja-JP" altLang="en-US" sz="3200"/>
                    </a:p>
                  </a:txBody>
                  <a:tcPr/>
                </a:tc>
              </a:tr>
              <a:tr h="54203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鉛筆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pinsi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犬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gerku</a:t>
                      </a:r>
                      <a:endParaRPr kumimoji="1" lang="ja-JP" altLang="en-US" sz="3200"/>
                    </a:p>
                  </a:txBody>
                  <a:tcPr/>
                </a:tc>
              </a:tr>
              <a:tr h="542032"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車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karce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smtClean="0"/>
                        <a:t>鳥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cipni</a:t>
                      </a:r>
                      <a:endParaRPr kumimoji="1" lang="ja-JP" altLang="en-US" sz="32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7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注釈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544616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灰皿：</a:t>
            </a:r>
            <a:r>
              <a:rPr lang="en-US" altLang="ja-JP"/>
              <a:t> </a:t>
            </a:r>
            <a:r>
              <a:rPr kumimoji="1" lang="en-US" altLang="ja-JP" smtClean="0"/>
              <a:t>fegyfesti palne = fagri + festi + palne </a:t>
            </a:r>
          </a:p>
          <a:p>
            <a:pPr marL="0" indent="0">
              <a:buNone/>
            </a:pPr>
            <a:r>
              <a:rPr lang="en-US" altLang="ja-JP"/>
              <a:t>	</a:t>
            </a:r>
            <a:r>
              <a:rPr kumimoji="1" lang="en-US" altLang="ja-JP" smtClean="0"/>
              <a:t>= </a:t>
            </a:r>
            <a:r>
              <a:rPr kumimoji="1" lang="ja-JP" altLang="en-US" smtClean="0"/>
              <a:t>火 </a:t>
            </a:r>
            <a:r>
              <a:rPr kumimoji="1" lang="en-US" altLang="ja-JP" smtClean="0"/>
              <a:t>+ </a:t>
            </a:r>
            <a:r>
              <a:rPr kumimoji="1" lang="ja-JP" altLang="en-US" smtClean="0"/>
              <a:t>老廃物 </a:t>
            </a:r>
            <a:r>
              <a:rPr kumimoji="1" lang="en-US" altLang="ja-JP" smtClean="0"/>
              <a:t>+ </a:t>
            </a:r>
            <a:r>
              <a:rPr kumimoji="1" lang="ja-JP" altLang="en-US" smtClean="0"/>
              <a:t>皿</a:t>
            </a:r>
            <a:endParaRPr kumimoji="1" lang="en-US" altLang="ja-JP" smtClean="0"/>
          </a:p>
          <a:p>
            <a:r>
              <a:rPr lang="ja-JP" altLang="en-US" smtClean="0"/>
              <a:t>秘書</a:t>
            </a:r>
            <a:r>
              <a:rPr lang="en-US" altLang="ja-JP" smtClean="0"/>
              <a:t>: </a:t>
            </a:r>
            <a:r>
              <a:rPr kumimoji="1" lang="en-US" altLang="ja-JP" smtClean="0"/>
              <a:t> ci’arse’u = ciska + r + selfu </a:t>
            </a:r>
          </a:p>
          <a:p>
            <a:pPr marL="0" indent="0">
              <a:buNone/>
            </a:pPr>
            <a:r>
              <a:rPr lang="en-US" altLang="ja-JP"/>
              <a:t>	</a:t>
            </a:r>
            <a:r>
              <a:rPr kumimoji="1" lang="en-US" altLang="ja-JP" smtClean="0"/>
              <a:t>= </a:t>
            </a:r>
            <a:r>
              <a:rPr kumimoji="1" lang="ja-JP" altLang="en-US" smtClean="0"/>
              <a:t>書く </a:t>
            </a:r>
            <a:r>
              <a:rPr kumimoji="1" lang="en-US" altLang="ja-JP" smtClean="0"/>
              <a:t>+ </a:t>
            </a:r>
            <a:r>
              <a:rPr kumimoji="1" lang="ja-JP" altLang="en-US" smtClean="0"/>
              <a:t>仕える</a:t>
            </a:r>
            <a:endParaRPr kumimoji="1" lang="en-US" altLang="ja-JP" smtClean="0"/>
          </a:p>
          <a:p>
            <a:pPr marL="0" indent="0">
              <a:buNone/>
            </a:pPr>
            <a:r>
              <a:rPr lang="en-US" altLang="ja-JP" smtClean="0"/>
              <a:t>※brivla(gismu,lujvo,fu’ivla)</a:t>
            </a:r>
            <a:r>
              <a:rPr lang="ja-JP" altLang="en-US" smtClean="0"/>
              <a:t>は、最初５文字に必ず連続子音がなければならない。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ci’ase’u</a:t>
            </a:r>
            <a:r>
              <a:rPr lang="ja-JP" altLang="en-US" smtClean="0"/>
              <a:t>だと分裂してしまうから</a:t>
            </a:r>
            <a:r>
              <a:rPr lang="en-US" altLang="ja-JP" smtClean="0"/>
              <a:t>r</a:t>
            </a:r>
            <a:r>
              <a:rPr lang="ja-JP" altLang="en-US" smtClean="0"/>
              <a:t>を挟んでいる。</a:t>
            </a:r>
            <a:endParaRPr lang="en-US" altLang="ja-JP" smtClean="0"/>
          </a:p>
          <a:p>
            <a:pPr marL="0" indent="0">
              <a:buNone/>
            </a:pPr>
            <a:r>
              <a:rPr lang="ja-JP" altLang="en-US" smtClean="0"/>
              <a:t>（→</a:t>
            </a:r>
            <a:r>
              <a:rPr lang="en-US" altLang="ja-JP" smtClean="0"/>
              <a:t>lujvo</a:t>
            </a:r>
            <a:r>
              <a:rPr lang="ja-JP" altLang="en-US" smtClean="0"/>
              <a:t>の作り方：味噌煮込みロジバン補足１，２）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3225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smtClean="0"/>
              <a:t>私は学生です。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980728"/>
            <a:ext cx="8964488" cy="5544616"/>
          </a:xfrm>
        </p:spPr>
        <p:txBody>
          <a:bodyPr>
            <a:normAutofit lnSpcReduction="10000"/>
          </a:bodyPr>
          <a:lstStyle/>
          <a:p>
            <a:r>
              <a:rPr lang="en-US" altLang="ja-JP" smtClean="0"/>
              <a:t>tadni : </a:t>
            </a:r>
            <a:r>
              <a:rPr lang="en-US" altLang="ja-JP"/>
              <a:t>x1</a:t>
            </a:r>
            <a:r>
              <a:rPr lang="ja-JP" altLang="en-US"/>
              <a:t>は</a:t>
            </a:r>
            <a:r>
              <a:rPr lang="en-US" altLang="ja-JP"/>
              <a:t>x2</a:t>
            </a:r>
            <a:r>
              <a:rPr lang="ja-JP" altLang="en-US"/>
              <a:t>を学ぶ／研究する； </a:t>
            </a:r>
            <a:r>
              <a:rPr lang="en-US" altLang="ja-JP"/>
              <a:t>x1</a:t>
            </a:r>
            <a:r>
              <a:rPr lang="ja-JP" altLang="en-US"/>
              <a:t>は学生／研究家／</a:t>
            </a:r>
            <a:r>
              <a:rPr lang="ja-JP" altLang="en-US" smtClean="0"/>
              <a:t>学者</a:t>
            </a:r>
            <a:endParaRPr lang="en-US" altLang="ja-JP" smtClean="0"/>
          </a:p>
          <a:p>
            <a:r>
              <a:rPr lang="en-US" altLang="ja-JP" smtClean="0"/>
              <a:t>cilre: x1</a:t>
            </a:r>
            <a:r>
              <a:rPr lang="ja-JP" altLang="en-US"/>
              <a:t>は</a:t>
            </a:r>
            <a:r>
              <a:rPr lang="en-US" altLang="ja-JP"/>
              <a:t>x2</a:t>
            </a:r>
            <a:r>
              <a:rPr lang="ja-JP" altLang="en-US"/>
              <a:t>（命題）・</a:t>
            </a:r>
            <a:r>
              <a:rPr lang="en-US" altLang="ja-JP"/>
              <a:t>x3</a:t>
            </a:r>
            <a:r>
              <a:rPr lang="ja-JP" altLang="en-US"/>
              <a:t>（題目）を</a:t>
            </a:r>
            <a:r>
              <a:rPr lang="en-US" altLang="ja-JP"/>
              <a:t>x4</a:t>
            </a:r>
            <a:r>
              <a:rPr lang="ja-JP" altLang="en-US"/>
              <a:t>（情報源）から</a:t>
            </a:r>
            <a:r>
              <a:rPr lang="en-US" altLang="ja-JP"/>
              <a:t>x5</a:t>
            </a:r>
            <a:r>
              <a:rPr lang="ja-JP" altLang="en-US"/>
              <a:t>（方法）によって</a:t>
            </a:r>
            <a:r>
              <a:rPr lang="ja-JP" altLang="en-US" smtClean="0"/>
              <a:t>習う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	mi cilre </a:t>
            </a:r>
            <a:r>
              <a:rPr lang="en-US" altLang="ja-JP" smtClean="0">
                <a:solidFill>
                  <a:schemeClr val="accent2"/>
                </a:solidFill>
              </a:rPr>
              <a:t>fi </a:t>
            </a:r>
            <a:r>
              <a:rPr lang="en-US" altLang="ja-JP" smtClean="0"/>
              <a:t>lo saske – </a:t>
            </a:r>
            <a:r>
              <a:rPr lang="ja-JP" altLang="en-US" smtClean="0"/>
              <a:t>私は科学を習う</a:t>
            </a:r>
            <a:endParaRPr lang="en-US" altLang="ja-JP" smtClean="0"/>
          </a:p>
          <a:p>
            <a:pPr marL="0" indent="0">
              <a:buNone/>
            </a:pPr>
            <a:r>
              <a:rPr kumimoji="1" lang="en-US" altLang="ja-JP" smtClean="0"/>
              <a:t>※cilre</a:t>
            </a:r>
            <a:r>
              <a:rPr kumimoji="1" lang="ja-JP" altLang="en-US" smtClean="0"/>
              <a:t>は主体的</a:t>
            </a:r>
            <a:r>
              <a:rPr kumimoji="1" lang="en-US" altLang="ja-JP" smtClean="0"/>
              <a:t>(</a:t>
            </a:r>
            <a:r>
              <a:rPr kumimoji="1" lang="ja-JP" altLang="en-US" smtClean="0"/>
              <a:t>教師を必ず必要としない</a:t>
            </a:r>
            <a:r>
              <a:rPr kumimoji="1" lang="en-US" altLang="ja-JP" smtClean="0"/>
              <a:t>)</a:t>
            </a:r>
          </a:p>
          <a:p>
            <a:r>
              <a:rPr lang="en-US" altLang="ja-JP" smtClean="0"/>
              <a:t>ctuca : x1</a:t>
            </a:r>
            <a:r>
              <a:rPr lang="ja-JP" altLang="en-US"/>
              <a:t>は</a:t>
            </a:r>
            <a:r>
              <a:rPr lang="en-US" altLang="ja-JP"/>
              <a:t>x2</a:t>
            </a:r>
            <a:r>
              <a:rPr lang="ja-JP" altLang="en-US"/>
              <a:t>（生徒／門下生）に</a:t>
            </a:r>
            <a:r>
              <a:rPr lang="en-US" altLang="ja-JP"/>
              <a:t>x3</a:t>
            </a:r>
            <a:r>
              <a:rPr lang="ja-JP" altLang="en-US"/>
              <a:t>（命題）・</a:t>
            </a:r>
            <a:r>
              <a:rPr lang="en-US" altLang="ja-JP"/>
              <a:t>x4</a:t>
            </a:r>
            <a:r>
              <a:rPr lang="ja-JP" altLang="en-US"/>
              <a:t>（題目）を</a:t>
            </a:r>
            <a:r>
              <a:rPr lang="en-US" altLang="ja-JP"/>
              <a:t>x5</a:t>
            </a:r>
            <a:r>
              <a:rPr lang="ja-JP" altLang="en-US"/>
              <a:t>（方法）で</a:t>
            </a:r>
            <a:r>
              <a:rPr lang="ja-JP" altLang="en-US" smtClean="0"/>
              <a:t>教える</a:t>
            </a:r>
            <a:endParaRPr kumimoji="1" lang="en-US" altLang="ja-JP" smtClean="0"/>
          </a:p>
          <a:p>
            <a:pPr marL="0" indent="0">
              <a:buNone/>
            </a:pPr>
            <a:r>
              <a:rPr lang="en-US" altLang="ja-JP" smtClean="0"/>
              <a:t>mi ctuca rodo </a:t>
            </a:r>
            <a:r>
              <a:rPr lang="en-US" altLang="ja-JP" smtClean="0">
                <a:solidFill>
                  <a:schemeClr val="accent2"/>
                </a:solidFill>
              </a:rPr>
              <a:t>fo</a:t>
            </a:r>
            <a:r>
              <a:rPr lang="en-US" altLang="ja-JP" smtClean="0"/>
              <a:t> la .lojban. – </a:t>
            </a:r>
            <a:r>
              <a:rPr lang="ja-JP" altLang="en-US" smtClean="0"/>
              <a:t>私はみなさんにロジバンを教える。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 b="1" smtClean="0"/>
              <a:t>mi tadni 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1722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mtClean="0"/>
              <a:t>君の妻は医者ですか？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―</a:t>
            </a:r>
            <a:r>
              <a:rPr lang="ja-JP" altLang="en-US" smtClean="0"/>
              <a:t>いえ、看護師です。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556792"/>
            <a:ext cx="8291264" cy="4785395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mtClean="0"/>
              <a:t>所有格をどう表すか？</a:t>
            </a:r>
            <a:endParaRPr kumimoji="1" lang="en-US" altLang="ja-JP" smtClean="0"/>
          </a:p>
          <a:p>
            <a:pPr marL="0" indent="0">
              <a:buNone/>
            </a:pPr>
            <a:r>
              <a:rPr lang="ja-JP" altLang="en-US" smtClean="0"/>
              <a:t>① </a:t>
            </a:r>
            <a:r>
              <a:rPr lang="en-US" altLang="ja-JP" smtClean="0"/>
              <a:t>selbri</a:t>
            </a:r>
            <a:r>
              <a:rPr lang="ja-JP" altLang="en-US" smtClean="0"/>
              <a:t>の</a:t>
            </a:r>
            <a:r>
              <a:rPr lang="en-US" altLang="ja-JP" smtClean="0"/>
              <a:t>PS</a:t>
            </a:r>
            <a:r>
              <a:rPr lang="ja-JP" altLang="en-US" smtClean="0"/>
              <a:t>を上手く使う。</a:t>
            </a:r>
            <a:r>
              <a:rPr lang="en-US" altLang="ja-JP" smtClean="0"/>
              <a:t>-&gt; be, bei</a:t>
            </a:r>
          </a:p>
          <a:p>
            <a:pPr marL="0" indent="0">
              <a:buNone/>
            </a:pPr>
            <a:r>
              <a:rPr kumimoji="1" lang="ja-JP" altLang="en-US" smtClean="0"/>
              <a:t>② </a:t>
            </a:r>
            <a:r>
              <a:rPr kumimoji="1" lang="en-US" altLang="ja-JP" smtClean="0"/>
              <a:t>pe, po, po’e </a:t>
            </a:r>
            <a:r>
              <a:rPr kumimoji="1" lang="ja-JP" altLang="en-US" smtClean="0"/>
              <a:t>を使う。≒ </a:t>
            </a:r>
            <a:r>
              <a:rPr kumimoji="1" lang="en-US" altLang="ja-JP" smtClean="0"/>
              <a:t>of</a:t>
            </a:r>
          </a:p>
          <a:p>
            <a:pPr marL="0" indent="0">
              <a:buNone/>
            </a:pPr>
            <a:r>
              <a:rPr lang="ja-JP" altLang="en-US" smtClean="0"/>
              <a:t>妻 </a:t>
            </a:r>
            <a:r>
              <a:rPr lang="en-US" altLang="ja-JP" smtClean="0"/>
              <a:t>: </a:t>
            </a:r>
            <a:r>
              <a:rPr lang="ja-JP" altLang="en-US" smtClean="0"/>
              <a:t>婚約者 </a:t>
            </a:r>
            <a:r>
              <a:rPr lang="en-US" altLang="ja-JP" smtClean="0"/>
              <a:t>= speni : x1</a:t>
            </a:r>
            <a:r>
              <a:rPr lang="ja-JP" altLang="en-US" smtClean="0"/>
              <a:t>は</a:t>
            </a:r>
            <a:r>
              <a:rPr lang="en-US" altLang="ja-JP" smtClean="0"/>
              <a:t>x2</a:t>
            </a:r>
            <a:r>
              <a:rPr lang="ja-JP" altLang="en-US" smtClean="0"/>
              <a:t>と結婚している</a:t>
            </a:r>
            <a:endParaRPr lang="en-US" altLang="ja-JP" smtClean="0"/>
          </a:p>
          <a:p>
            <a:pPr marL="0" indent="0">
              <a:buNone/>
            </a:pPr>
            <a:r>
              <a:rPr lang="ja-JP" altLang="en-US" smtClean="0"/>
              <a:t>医者 </a:t>
            </a:r>
            <a:r>
              <a:rPr lang="en-US" altLang="ja-JP" smtClean="0"/>
              <a:t>: mikce, </a:t>
            </a:r>
            <a:r>
              <a:rPr lang="ja-JP" altLang="en-US" smtClean="0"/>
              <a:t>看護師 </a:t>
            </a:r>
            <a:r>
              <a:rPr lang="en-US" altLang="ja-JP" smtClean="0"/>
              <a:t>: kujmikce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 smtClean="0"/>
              <a:t>① </a:t>
            </a:r>
            <a:r>
              <a:rPr kumimoji="1" lang="en-US" altLang="ja-JP" smtClean="0"/>
              <a:t>xu lo speni be do [be’o] cu mikce</a:t>
            </a:r>
          </a:p>
          <a:p>
            <a:pPr marL="0" indent="0">
              <a:buNone/>
            </a:pPr>
            <a:r>
              <a:rPr lang="ja-JP" altLang="en-US" smtClean="0"/>
              <a:t>② </a:t>
            </a:r>
            <a:r>
              <a:rPr lang="en-US" altLang="ja-JP" smtClean="0"/>
              <a:t>xu lo speni pe do cu mikce</a:t>
            </a:r>
          </a:p>
          <a:p>
            <a:pPr marL="0" indent="0">
              <a:buNone/>
            </a:pPr>
            <a:r>
              <a:rPr kumimoji="1" lang="en-US" altLang="ja-JP" smtClean="0"/>
              <a:t>- na go’i .i ri (le speni) kujmikce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81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ja-JP" smtClean="0"/>
              <a:t>sumti</a:t>
            </a:r>
            <a:r>
              <a:rPr lang="ja-JP" altLang="en-US" smtClean="0"/>
              <a:t>をより豊かに</a:t>
            </a:r>
            <a:r>
              <a:rPr lang="en-US" altLang="ja-JP"/>
              <a:t>(</a:t>
            </a:r>
            <a:r>
              <a:rPr kumimoji="1" lang="en-US" altLang="ja-JP" smtClean="0"/>
              <a:t>be,bei)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070" y="980728"/>
            <a:ext cx="9120929" cy="5616624"/>
          </a:xfrm>
        </p:spPr>
        <p:txBody>
          <a:bodyPr/>
          <a:lstStyle/>
          <a:p>
            <a:r>
              <a:rPr kumimoji="1" lang="ja-JP" altLang="en-US" smtClean="0"/>
              <a:t>家へ行く人</a:t>
            </a:r>
            <a:endParaRPr kumimoji="1" lang="en-US" altLang="ja-JP" smtClean="0"/>
          </a:p>
          <a:p>
            <a:pPr marL="0" indent="0">
              <a:buNone/>
            </a:pPr>
            <a:r>
              <a:rPr lang="ja-JP" altLang="en-US" smtClean="0"/>
              <a:t>家へ行く </a:t>
            </a:r>
            <a:r>
              <a:rPr lang="en-US" altLang="ja-JP" smtClean="0"/>
              <a:t>= klama lo zdani</a:t>
            </a:r>
          </a:p>
          <a:p>
            <a:pPr marL="0" indent="0">
              <a:buNone/>
            </a:pPr>
            <a:r>
              <a:rPr lang="en-US" altLang="ja-JP" smtClean="0"/>
              <a:t>bridi</a:t>
            </a:r>
            <a:r>
              <a:rPr lang="ja-JP" altLang="en-US" smtClean="0"/>
              <a:t>は</a:t>
            </a:r>
            <a:r>
              <a:rPr lang="en-US" altLang="ja-JP" smtClean="0"/>
              <a:t>sumti</a:t>
            </a:r>
            <a:r>
              <a:rPr lang="ja-JP" altLang="en-US" smtClean="0"/>
              <a:t>化できない。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selbri</a:t>
            </a:r>
            <a:r>
              <a:rPr lang="ja-JP" altLang="en-US" smtClean="0"/>
              <a:t>なら</a:t>
            </a:r>
            <a:r>
              <a:rPr lang="en-US" altLang="ja-JP" smtClean="0"/>
              <a:t>sumti</a:t>
            </a:r>
            <a:r>
              <a:rPr lang="ja-JP" altLang="en-US" smtClean="0"/>
              <a:t>化できる</a:t>
            </a:r>
            <a:r>
              <a:rPr lang="en-US" altLang="ja-JP" smtClean="0"/>
              <a:t> </a:t>
            </a:r>
            <a:r>
              <a:rPr lang="ja-JP" altLang="en-US" smtClean="0"/>
              <a:t>。</a:t>
            </a:r>
            <a:endParaRPr lang="en-US" altLang="ja-JP" smtClean="0"/>
          </a:p>
          <a:p>
            <a:pPr marL="0" indent="0">
              <a:buNone/>
            </a:pPr>
            <a:r>
              <a:rPr kumimoji="1" lang="en-US" altLang="ja-JP" smtClean="0"/>
              <a:t>lo klama [ku] </a:t>
            </a:r>
            <a:r>
              <a:rPr kumimoji="1" lang="en-US" altLang="ja-JP" smtClean="0">
                <a:solidFill>
                  <a:schemeClr val="accent2"/>
                </a:solidFill>
              </a:rPr>
              <a:t>be lo zdani</a:t>
            </a:r>
            <a:r>
              <a:rPr kumimoji="1" lang="en-US" altLang="ja-JP" smtClean="0"/>
              <a:t> = </a:t>
            </a:r>
            <a:r>
              <a:rPr kumimoji="1" lang="ja-JP" altLang="en-US" smtClean="0"/>
              <a:t>家へ行く人</a:t>
            </a:r>
            <a:endParaRPr kumimoji="1" lang="en-US" altLang="ja-JP" smtClean="0"/>
          </a:p>
          <a:p>
            <a:pPr marL="0" indent="0">
              <a:buNone/>
            </a:pPr>
            <a:r>
              <a:rPr lang="ja-JP" altLang="en-US" smtClean="0"/>
              <a:t>・家へバーから行く人</a:t>
            </a:r>
            <a:endParaRPr lang="en-US" altLang="ja-JP" smtClean="0"/>
          </a:p>
          <a:p>
            <a:pPr marL="0" indent="0">
              <a:buNone/>
            </a:pPr>
            <a:r>
              <a:rPr kumimoji="1" lang="ja-JP" altLang="en-US" smtClean="0"/>
              <a:t>家へバーから行く </a:t>
            </a:r>
            <a:r>
              <a:rPr kumimoji="1" lang="en-US" altLang="ja-JP" smtClean="0"/>
              <a:t>= klama lo zdani lo barja</a:t>
            </a:r>
          </a:p>
          <a:p>
            <a:pPr marL="0" indent="0">
              <a:buNone/>
            </a:pPr>
            <a:r>
              <a:rPr lang="en-US" altLang="ja-JP" smtClean="0"/>
              <a:t>lo klama be </a:t>
            </a:r>
            <a:r>
              <a:rPr lang="en-US" altLang="ja-JP" u="sng" smtClean="0"/>
              <a:t>lo zdani be lo barja  </a:t>
            </a:r>
            <a:r>
              <a:rPr lang="en-US" altLang="ja-JP" smtClean="0"/>
              <a:t>(zdani</a:t>
            </a:r>
            <a:r>
              <a:rPr lang="ja-JP" altLang="en-US" smtClean="0"/>
              <a:t>の</a:t>
            </a:r>
            <a:r>
              <a:rPr lang="en-US" altLang="ja-JP" smtClean="0"/>
              <a:t>x2=lo barja)</a:t>
            </a:r>
          </a:p>
          <a:p>
            <a:pPr marL="0" indent="0">
              <a:buNone/>
            </a:pPr>
            <a:r>
              <a:rPr kumimoji="1" lang="ja-JP" altLang="en-US" smtClean="0"/>
              <a:t>◯ </a:t>
            </a:r>
            <a:r>
              <a:rPr kumimoji="1" lang="en-US" altLang="ja-JP" smtClean="0"/>
              <a:t>lo klama be lo zdani </a:t>
            </a:r>
            <a:r>
              <a:rPr kumimoji="1" lang="en-US" altLang="ja-JP" smtClean="0">
                <a:solidFill>
                  <a:schemeClr val="accent2"/>
                </a:solidFill>
              </a:rPr>
              <a:t>bei</a:t>
            </a:r>
            <a:r>
              <a:rPr kumimoji="1" lang="en-US" altLang="ja-JP" smtClean="0"/>
              <a:t> lo barja </a:t>
            </a:r>
            <a:r>
              <a:rPr kumimoji="1" lang="en-US" altLang="ja-JP" smtClean="0">
                <a:solidFill>
                  <a:schemeClr val="accent2"/>
                </a:solidFill>
              </a:rPr>
              <a:t>be’o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8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関係・所有・譲渡不可能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4997152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pe : A pe B = B</a:t>
            </a:r>
            <a:r>
              <a:rPr kumimoji="1" lang="ja-JP" altLang="en-US" smtClean="0"/>
              <a:t>となんらかの関係がある</a:t>
            </a:r>
            <a:r>
              <a:rPr kumimoji="1" lang="en-US" altLang="ja-JP" smtClean="0"/>
              <a:t>A</a:t>
            </a:r>
          </a:p>
          <a:p>
            <a:pPr marL="0" indent="0">
              <a:buNone/>
            </a:pPr>
            <a:r>
              <a:rPr lang="ja-JP" altLang="en-US" smtClean="0"/>
              <a:t>「の」「</a:t>
            </a:r>
            <a:r>
              <a:rPr lang="en-US" altLang="ja-JP" smtClean="0"/>
              <a:t>of</a:t>
            </a:r>
            <a:r>
              <a:rPr lang="ja-JP" altLang="en-US" smtClean="0"/>
              <a:t>」</a:t>
            </a:r>
            <a:r>
              <a:rPr lang="en-US" altLang="ja-JP" smtClean="0"/>
              <a:t>, lo bangu pe mi/do = lo mi/do bangu</a:t>
            </a:r>
          </a:p>
          <a:p>
            <a:pPr marL="0" indent="0">
              <a:buNone/>
            </a:pPr>
            <a:r>
              <a:rPr lang="en-US" altLang="ja-JP" smtClean="0"/>
              <a:t>lo mamta pe lo nixli =</a:t>
            </a:r>
            <a:r>
              <a:rPr lang="ja-JP" altLang="en-US" smtClean="0"/>
              <a:t>△</a:t>
            </a:r>
            <a:r>
              <a:rPr lang="en-US" altLang="ja-JP" smtClean="0"/>
              <a:t> lo lo nixli  mamta  </a:t>
            </a:r>
            <a:endParaRPr kumimoji="1" lang="en-US" altLang="ja-JP" smtClean="0"/>
          </a:p>
          <a:p>
            <a:r>
              <a:rPr lang="en-US" altLang="ja-JP" smtClean="0"/>
              <a:t>po: A po B = B</a:t>
            </a:r>
            <a:r>
              <a:rPr lang="ja-JP" altLang="en-US" smtClean="0"/>
              <a:t>に所有されている</a:t>
            </a:r>
            <a:r>
              <a:rPr lang="en-US" altLang="ja-JP" smtClean="0"/>
              <a:t>A</a:t>
            </a:r>
          </a:p>
          <a:p>
            <a:pPr marL="0" indent="0">
              <a:buNone/>
            </a:pPr>
            <a:r>
              <a:rPr lang="en-US" altLang="ja-JP" smtClean="0"/>
              <a:t>lo junla po mi = </a:t>
            </a:r>
            <a:r>
              <a:rPr lang="ja-JP" altLang="en-US" smtClean="0"/>
              <a:t>私の所有している時計</a:t>
            </a:r>
            <a:endParaRPr lang="en-US" altLang="ja-JP" smtClean="0"/>
          </a:p>
          <a:p>
            <a:r>
              <a:rPr kumimoji="1" lang="en-US" altLang="ja-JP" smtClean="0"/>
              <a:t>po’e : A po’e B = B</a:t>
            </a:r>
            <a:r>
              <a:rPr lang="ja-JP" altLang="en-US" smtClean="0"/>
              <a:t>の譲渡不可能な</a:t>
            </a:r>
            <a:r>
              <a:rPr lang="en-US" altLang="ja-JP" smtClean="0"/>
              <a:t>A</a:t>
            </a:r>
          </a:p>
          <a:p>
            <a:pPr marL="0" indent="0">
              <a:buNone/>
            </a:pPr>
            <a:r>
              <a:rPr kumimoji="1" lang="en-US" altLang="ja-JP" smtClean="0"/>
              <a:t>ex)</a:t>
            </a:r>
            <a:r>
              <a:rPr kumimoji="1" lang="ja-JP" altLang="en-US" smtClean="0"/>
              <a:t>親、</a:t>
            </a:r>
            <a:r>
              <a:rPr lang="ja-JP" altLang="en-US" smtClean="0"/>
              <a:t>腕、</a:t>
            </a:r>
            <a:r>
              <a:rPr lang="en-US" altLang="ja-JP" smtClean="0"/>
              <a:t>… </a:t>
            </a:r>
            <a:r>
              <a:rPr lang="ja-JP" altLang="en-US" smtClean="0"/>
              <a:t>：定義上誰かに渡すことはできない</a:t>
            </a:r>
            <a:endParaRPr lang="en-US" altLang="ja-JP" smtClean="0"/>
          </a:p>
          <a:p>
            <a:pPr marL="0" indent="0" algn="ctr">
              <a:buNone/>
            </a:pPr>
            <a:r>
              <a:rPr lang="ja-JP" altLang="en-US" sz="4000" b="1" smtClean="0">
                <a:solidFill>
                  <a:schemeClr val="accent2"/>
                </a:solidFill>
              </a:rPr>
              <a:t>迷ったら</a:t>
            </a:r>
            <a:r>
              <a:rPr lang="en-US" altLang="ja-JP" sz="4000" b="1" smtClean="0">
                <a:solidFill>
                  <a:schemeClr val="accent2"/>
                </a:solidFill>
              </a:rPr>
              <a:t>pe</a:t>
            </a:r>
            <a:r>
              <a:rPr lang="ja-JP" altLang="en-US" sz="4000" b="1" smtClean="0">
                <a:solidFill>
                  <a:schemeClr val="accent2"/>
                </a:solidFill>
              </a:rPr>
              <a:t>を使え！</a:t>
            </a:r>
            <a:endParaRPr lang="en-US" altLang="ja-JP" sz="4000" b="1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3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895</Words>
  <Application>Microsoft Office PowerPoint</Application>
  <PresentationFormat>画面に合わせる (4:3)</PresentationFormat>
  <Paragraphs>226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Office ​​テーマ</vt:lpstr>
      <vt:lpstr>ゆるロジらじお 8.13</vt:lpstr>
      <vt:lpstr>お題</vt:lpstr>
      <vt:lpstr>これはなんですか？ ー カメラです。</vt:lpstr>
      <vt:lpstr>モノの語彙</vt:lpstr>
      <vt:lpstr>注釈</vt:lpstr>
      <vt:lpstr>私は学生です。</vt:lpstr>
      <vt:lpstr>君の妻は医者ですか？ ―いえ、看護師です。</vt:lpstr>
      <vt:lpstr>sumtiをより豊かに(be,bei)</vt:lpstr>
      <vt:lpstr>関係・所有・譲渡不可能</vt:lpstr>
      <vt:lpstr>彼女は親切です。</vt:lpstr>
      <vt:lpstr>感情・態度のbrivla</vt:lpstr>
      <vt:lpstr>あの猫はあなたのペットですか？</vt:lpstr>
      <vt:lpstr>私の息子は大学生です。</vt:lpstr>
      <vt:lpstr>親族</vt:lpstr>
      <vt:lpstr>その少女の目は青いですか？</vt:lpstr>
      <vt:lpstr>身体(xadni)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ゆるロジらじお 8.13</dc:title>
  <dc:creator>Shotaro</dc:creator>
  <cp:lastModifiedBy>Shotaro</cp:lastModifiedBy>
  <cp:revision>23</cp:revision>
  <dcterms:created xsi:type="dcterms:W3CDTF">2013-08-13T07:19:41Z</dcterms:created>
  <dcterms:modified xsi:type="dcterms:W3CDTF">2013-08-14T09:59:31Z</dcterms:modified>
</cp:coreProperties>
</file>