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58" r:id="rId9"/>
    <p:sldId id="25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5" r:id="rId19"/>
    <p:sldId id="279" r:id="rId20"/>
    <p:sldId id="266" r:id="rId21"/>
    <p:sldId id="267" r:id="rId22"/>
    <p:sldId id="268" r:id="rId23"/>
    <p:sldId id="269" r:id="rId24"/>
    <p:sldId id="270" r:id="rId25"/>
    <p:sldId id="280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3" autoAdjust="0"/>
    <p:restoredTop sz="94660"/>
  </p:normalViewPr>
  <p:slideViewPr>
    <p:cSldViewPr>
      <p:cViewPr varScale="1">
        <p:scale>
          <a:sx n="66" d="100"/>
          <a:sy n="66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0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0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84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1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30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8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8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94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30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7BE6-33E5-4A4F-8BC6-7805DE70F8D2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1682-B1DA-47EA-8D40-5DDC22AF0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86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872208"/>
          </a:xfrm>
        </p:spPr>
        <p:txBody>
          <a:bodyPr/>
          <a:lstStyle/>
          <a:p>
            <a:r>
              <a:rPr kumimoji="1" lang="ja-JP" altLang="en-US" err="1" smtClean="0"/>
              <a:t>ゆる</a:t>
            </a:r>
            <a:r>
              <a:rPr kumimoji="1" lang="ja-JP" altLang="en-US" smtClean="0"/>
              <a:t>ロジらじお</a:t>
            </a:r>
            <a:r>
              <a:rPr kumimoji="1" lang="en-US" altLang="ja-JP" smtClean="0"/>
              <a:t>8.12</a:t>
            </a:r>
            <a:br>
              <a:rPr kumimoji="1" lang="en-US" altLang="ja-JP" smtClean="0"/>
            </a:br>
            <a:r>
              <a:rPr kumimoji="1" lang="en-US" altLang="ja-JP" smtClean="0"/>
              <a:t>lo </a:t>
            </a:r>
            <a:r>
              <a:rPr lang="en-US" altLang="ja-JP" smtClean="0"/>
              <a:t>kluza jboselcradi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やろう</a:t>
            </a:r>
            <a:r>
              <a:rPr lang="ja-JP" altLang="en-US" err="1" smtClean="0"/>
              <a:t>ぜ</a:t>
            </a:r>
            <a:r>
              <a:rPr lang="ja-JP" altLang="en-US" smtClean="0"/>
              <a:t>ロジ作！</a:t>
            </a:r>
            <a:endParaRPr lang="en-US" altLang="ja-JP" smtClean="0"/>
          </a:p>
          <a:p>
            <a:r>
              <a:rPr lang="en-US" altLang="ja-JP" err="1" smtClean="0"/>
              <a:t>ko</a:t>
            </a:r>
            <a:r>
              <a:rPr lang="en-US" altLang="ja-JP" smtClean="0"/>
              <a:t> </a:t>
            </a:r>
            <a:r>
              <a:rPr lang="en-US" altLang="ja-JP" err="1" smtClean="0"/>
              <a:t>finti</a:t>
            </a:r>
            <a:r>
              <a:rPr lang="en-US" altLang="ja-JP" smtClean="0"/>
              <a:t> lo </a:t>
            </a:r>
            <a:r>
              <a:rPr lang="en-US" altLang="ja-JP" err="1" smtClean="0"/>
              <a:t>lojbau</a:t>
            </a:r>
            <a:r>
              <a:rPr lang="en-US" altLang="ja-JP" smtClean="0"/>
              <a:t> </a:t>
            </a:r>
            <a:r>
              <a:rPr lang="en-US" altLang="ja-JP" err="1" smtClean="0"/>
              <a:t>jufra</a:t>
            </a:r>
            <a:endParaRPr lang="en-US" altLang="ja-JP" smtClean="0"/>
          </a:p>
          <a:p>
            <a:r>
              <a:rPr kumimoji="1" lang="ja-JP" altLang="en-US" smtClean="0"/>
              <a:t>あと数字</a:t>
            </a:r>
            <a:r>
              <a:rPr kumimoji="1" lang="en-US" altLang="ja-JP" smtClean="0"/>
              <a:t>(18</a:t>
            </a:r>
            <a:r>
              <a:rPr kumimoji="1" lang="ja-JP" altLang="en-US" smtClean="0"/>
              <a:t>章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1,2 </a:t>
            </a:r>
            <a:r>
              <a:rPr kumimoji="1" lang="ja-JP" altLang="en-US" smtClean="0"/>
              <a:t>普通の数字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kumimoji="1" lang="en-US" altLang="ja-JP" b="1" smtClean="0"/>
              <a:t>pa re ci vo mu xa ze bi so no</a:t>
            </a:r>
          </a:p>
          <a:p>
            <a:r>
              <a:rPr lang="en-US" altLang="ja-JP" b="1" smtClean="0"/>
              <a:t>1 2 3 4 5 6 7 8 9 0</a:t>
            </a:r>
          </a:p>
          <a:p>
            <a:r>
              <a:rPr lang="en-US" altLang="ja-JP" b="1" smtClean="0"/>
              <a:t>aeiou</a:t>
            </a:r>
            <a:r>
              <a:rPr lang="ja-JP" altLang="en-US" b="1" smtClean="0"/>
              <a:t>則</a:t>
            </a:r>
            <a:endParaRPr lang="en-US" altLang="ja-JP" b="1" smtClean="0"/>
          </a:p>
          <a:p>
            <a:endParaRPr kumimoji="1" lang="en-US" altLang="ja-JP" b="1"/>
          </a:p>
          <a:p>
            <a:r>
              <a:rPr lang="en-US" altLang="ja-JP" b="1"/>
              <a:t>dau fei gai jau rei(xei) vai</a:t>
            </a:r>
          </a:p>
          <a:p>
            <a:r>
              <a:rPr kumimoji="1" lang="en-US" altLang="ja-JP" b="1" smtClean="0"/>
              <a:t>10 11 12 13 14 15 (16</a:t>
            </a:r>
            <a:r>
              <a:rPr kumimoji="1" lang="ja-JP" altLang="en-US" b="1" smtClean="0"/>
              <a:t>進数用</a:t>
            </a:r>
            <a:r>
              <a:rPr kumimoji="1" lang="en-US" altLang="ja-JP" b="1" smtClean="0"/>
              <a:t>,</a:t>
            </a:r>
            <a:r>
              <a:rPr kumimoji="1" lang="ja-JP" altLang="en-US" b="1" smtClean="0"/>
              <a:t>時間とかにも</a:t>
            </a:r>
            <a:r>
              <a:rPr kumimoji="1" lang="en-US" altLang="ja-JP" b="1" smtClean="0"/>
              <a:t>)</a:t>
            </a:r>
          </a:p>
          <a:p>
            <a:r>
              <a:rPr lang="en-US" altLang="ja-JP" b="1" smtClean="0"/>
              <a:t>xei</a:t>
            </a:r>
            <a:r>
              <a:rPr lang="ja-JP" altLang="en-US" b="1" smtClean="0"/>
              <a:t>は試験的（</a:t>
            </a:r>
            <a:r>
              <a:rPr lang="en-US" altLang="ja-JP" b="1" smtClean="0"/>
              <a:t>rei</a:t>
            </a:r>
            <a:r>
              <a:rPr lang="ja-JP" altLang="en-US" b="1" smtClean="0"/>
              <a:t>と</a:t>
            </a:r>
            <a:r>
              <a:rPr lang="en-US" altLang="ja-JP" b="1" smtClean="0"/>
              <a:t>re</a:t>
            </a:r>
            <a:r>
              <a:rPr lang="ja-JP" altLang="en-US" b="1" smtClean="0"/>
              <a:t>が紛らわしいため）</a:t>
            </a:r>
            <a:endParaRPr lang="en-US" altLang="ja-JP" b="1" smtClean="0"/>
          </a:p>
          <a:p>
            <a:r>
              <a:rPr kumimoji="1" lang="en-US" altLang="ja-JP" b="1" smtClean="0"/>
              <a:t>au ei ai </a:t>
            </a:r>
            <a:r>
              <a:rPr lang="ja-JP" altLang="en-US" b="1"/>
              <a:t>順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565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11</a:t>
            </a:r>
            <a:r>
              <a:rPr lang="ja-JP" altLang="en-US" smtClean="0"/>
              <a:t>以上の数字</a:t>
            </a:r>
            <a:r>
              <a:rPr lang="en-US" altLang="ja-JP" smtClean="0"/>
              <a:t>, 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141168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単に桁の数字を言う</a:t>
            </a:r>
            <a:endParaRPr kumimoji="1" lang="en-US" altLang="ja-JP" smtClean="0"/>
          </a:p>
          <a:p>
            <a:r>
              <a:rPr lang="en-US" altLang="ja-JP" smtClean="0"/>
              <a:t>pare = 12</a:t>
            </a:r>
          </a:p>
          <a:p>
            <a:r>
              <a:rPr lang="en-US" altLang="ja-JP" smtClean="0"/>
              <a:t>parecivomuxazebiso = 123456789</a:t>
            </a:r>
          </a:p>
          <a:p>
            <a:r>
              <a:rPr lang="en-US" altLang="ja-JP" smtClean="0"/>
              <a:t>xo : </a:t>
            </a:r>
            <a:r>
              <a:rPr lang="ja-JP" altLang="en-US" smtClean="0"/>
              <a:t>そこに適切な数を入れさせる</a:t>
            </a:r>
            <a:endParaRPr lang="en-US" altLang="ja-JP"/>
          </a:p>
          <a:p>
            <a:pPr lvl="1"/>
            <a:r>
              <a:rPr lang="en-US" altLang="ja-JP" smtClean="0"/>
              <a:t>paxo 1</a:t>
            </a:r>
            <a:r>
              <a:rPr lang="ja-JP" altLang="en-US" smtClean="0"/>
              <a:t>？ </a:t>
            </a:r>
            <a:r>
              <a:rPr lang="en-US" altLang="ja-JP" smtClean="0"/>
              <a:t>= </a:t>
            </a:r>
            <a:r>
              <a:rPr lang="ja-JP" altLang="en-US" smtClean="0"/>
              <a:t>十といくら？</a:t>
            </a:r>
            <a:endParaRPr lang="en-US" altLang="ja-JP" smtClean="0"/>
          </a:p>
          <a:p>
            <a:r>
              <a:rPr lang="en-US" altLang="ja-JP" smtClean="0"/>
              <a:t>xo’e : </a:t>
            </a:r>
            <a:r>
              <a:rPr lang="ja-JP" altLang="en-US" smtClean="0"/>
              <a:t>ほにゃらら　</a:t>
            </a:r>
            <a:r>
              <a:rPr lang="en-US" altLang="ja-JP" smtClean="0"/>
              <a:t>parexo’e = </a:t>
            </a:r>
            <a:r>
              <a:rPr lang="ja-JP" altLang="en-US" smtClean="0"/>
              <a:t>百二十といくらか</a:t>
            </a:r>
            <a:endParaRPr lang="en-US" altLang="ja-JP" smtClean="0"/>
          </a:p>
          <a:p>
            <a:r>
              <a:rPr lang="en-US" altLang="ja-JP" smtClean="0"/>
              <a:t>pi :</a:t>
            </a:r>
            <a:r>
              <a:rPr lang="ja-JP" altLang="en-US" smtClean="0"/>
              <a:t>小数点 </a:t>
            </a:r>
            <a:r>
              <a:rPr lang="en-US" altLang="ja-JP" smtClean="0"/>
              <a:t>papimu = 1.5, pimubiso = 0.589</a:t>
            </a:r>
          </a:p>
          <a:p>
            <a:r>
              <a:rPr lang="en-US" altLang="ja-JP" smtClean="0"/>
              <a:t>pi’e :</a:t>
            </a:r>
            <a:r>
              <a:rPr lang="ja-JP" altLang="en-US" smtClean="0"/>
              <a:t>区切り点 </a:t>
            </a:r>
            <a:r>
              <a:rPr lang="en-US" altLang="ja-JP" smtClean="0"/>
              <a:t>pa pi’e reno pi’e vono = 1,20,40</a:t>
            </a:r>
          </a:p>
          <a:p>
            <a:pPr lvl="1"/>
            <a:r>
              <a:rPr lang="ja-JP" altLang="en-US" smtClean="0"/>
              <a:t>時間を言う時によくつかう。</a:t>
            </a:r>
            <a:r>
              <a:rPr lang="en-US" altLang="ja-JP" smtClean="0"/>
              <a:t>reno pi’e remu = 20:25</a:t>
            </a:r>
          </a:p>
          <a:p>
            <a:endParaRPr lang="en-US" altLang="ja-JP" smtClean="0"/>
          </a:p>
          <a:p>
            <a:pPr lvl="1"/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5744" y="1196752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/>
              <a:t>fi’e </a:t>
            </a:r>
            <a:r>
              <a:rPr kumimoji="1" lang="ja-JP" altLang="en-US" sz="2800" smtClean="0"/>
              <a:t>分数のスラッシュ</a:t>
            </a:r>
            <a:endParaRPr kumimoji="1" lang="en-US" altLang="ja-JP" sz="2800" smtClean="0"/>
          </a:p>
          <a:p>
            <a:r>
              <a:rPr lang="en-US" altLang="ja-JP" sz="2800" smtClean="0"/>
              <a:t>refi’emu – 2/5</a:t>
            </a:r>
          </a:p>
          <a:p>
            <a:r>
              <a:rPr kumimoji="1" lang="en-US" altLang="ja-JP" sz="2800" smtClean="0"/>
              <a:t>fi’epanono – 1/100</a:t>
            </a:r>
          </a:p>
        </p:txBody>
      </p:sp>
    </p:spTree>
    <p:extLst>
      <p:ext uri="{BB962C8B-B14F-4D97-AF65-F5344CB8AC3E}">
        <p14:creationId xmlns:p14="http://schemas.microsoft.com/office/powerpoint/2010/main" val="35164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/>
              <a:t>4 </a:t>
            </a:r>
            <a:r>
              <a:rPr lang="ja-JP" altLang="en-US" smtClean="0"/>
              <a:t>大雑把</a:t>
            </a:r>
            <a:r>
              <a:rPr lang="ja-JP" altLang="en-US"/>
              <a:t>な</a:t>
            </a:r>
            <a:r>
              <a:rPr kumimoji="1" lang="ja-JP" altLang="en-US" smtClean="0"/>
              <a:t>数字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r>
              <a:rPr kumimoji="1" lang="en-US" altLang="ja-JP" b="1" smtClean="0"/>
              <a:t>ro : </a:t>
            </a:r>
            <a:r>
              <a:rPr kumimoji="1" lang="ja-JP" altLang="en-US" b="1" smtClean="0"/>
              <a:t>すべて</a:t>
            </a:r>
            <a:endParaRPr kumimoji="1" lang="en-US" altLang="ja-JP" b="1" smtClean="0"/>
          </a:p>
          <a:p>
            <a:r>
              <a:rPr lang="en-US" altLang="ja-JP" b="1" smtClean="0"/>
              <a:t>so’a : </a:t>
            </a:r>
            <a:r>
              <a:rPr lang="ja-JP" altLang="en-US" b="1" smtClean="0"/>
              <a:t>ほとんどすべて</a:t>
            </a:r>
            <a:endParaRPr lang="en-US" altLang="ja-JP" b="1" smtClean="0"/>
          </a:p>
          <a:p>
            <a:r>
              <a:rPr kumimoji="1" lang="en-US" altLang="ja-JP" b="1" smtClean="0"/>
              <a:t>so’e : </a:t>
            </a:r>
            <a:r>
              <a:rPr kumimoji="1" lang="ja-JP" altLang="en-US" b="1" smtClean="0"/>
              <a:t>ほとんど</a:t>
            </a:r>
            <a:endParaRPr kumimoji="1" lang="en-US" altLang="ja-JP" b="1" smtClean="0"/>
          </a:p>
          <a:p>
            <a:r>
              <a:rPr lang="en-US" altLang="ja-JP" b="1" smtClean="0"/>
              <a:t>so’i : </a:t>
            </a:r>
            <a:r>
              <a:rPr lang="ja-JP" altLang="en-US" b="1" smtClean="0"/>
              <a:t>たくさん</a:t>
            </a:r>
            <a:endParaRPr lang="en-US" altLang="ja-JP" b="1" smtClean="0"/>
          </a:p>
          <a:p>
            <a:r>
              <a:rPr kumimoji="1" lang="en-US" altLang="ja-JP" b="1" smtClean="0"/>
              <a:t>so’o : </a:t>
            </a:r>
            <a:r>
              <a:rPr kumimoji="1" lang="ja-JP" altLang="en-US" b="1" smtClean="0"/>
              <a:t>いくつか</a:t>
            </a:r>
            <a:endParaRPr kumimoji="1" lang="en-US" altLang="ja-JP" b="1" smtClean="0"/>
          </a:p>
          <a:p>
            <a:r>
              <a:rPr lang="en-US" altLang="ja-JP" b="1" smtClean="0"/>
              <a:t>so’u : </a:t>
            </a:r>
            <a:r>
              <a:rPr lang="ja-JP" altLang="en-US" b="1" smtClean="0"/>
              <a:t>少しだけ</a:t>
            </a:r>
            <a:endParaRPr lang="en-US" altLang="ja-JP" b="1" smtClean="0"/>
          </a:p>
          <a:p>
            <a:pPr lvl="1"/>
            <a:r>
              <a:rPr kumimoji="1" lang="en-US" altLang="ja-JP" b="1" smtClean="0"/>
              <a:t>aeiou</a:t>
            </a:r>
            <a:r>
              <a:rPr kumimoji="1" lang="ja-JP" altLang="en-US" b="1" smtClean="0"/>
              <a:t>則</a:t>
            </a:r>
            <a:endParaRPr kumimoji="1" lang="en-US" altLang="ja-JP" b="1" smtClean="0"/>
          </a:p>
          <a:p>
            <a:pPr marL="457200" lvl="1" indent="0">
              <a:buNone/>
            </a:pPr>
            <a:r>
              <a:rPr lang="en-US" altLang="ja-JP" b="1" smtClean="0"/>
              <a:t>so’i prenu cu klama lo barja</a:t>
            </a:r>
          </a:p>
          <a:p>
            <a:pPr marL="457200" lvl="1" indent="0">
              <a:buNone/>
            </a:pPr>
            <a:r>
              <a:rPr kumimoji="1" lang="en-US" altLang="ja-JP" b="1" smtClean="0"/>
              <a:t>= </a:t>
            </a:r>
            <a:r>
              <a:rPr kumimoji="1" lang="ja-JP" altLang="en-US" b="1" smtClean="0"/>
              <a:t>たくさんの人がバーに来た。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0121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4 </a:t>
            </a:r>
            <a:r>
              <a:rPr kumimoji="1" lang="ja-JP" altLang="en-US" smtClean="0"/>
              <a:t>色々な使い方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5069160"/>
          </a:xfrm>
        </p:spPr>
        <p:txBody>
          <a:bodyPr>
            <a:noAutofit/>
          </a:bodyPr>
          <a:lstStyle/>
          <a:p>
            <a:r>
              <a:rPr lang="ja-JP" altLang="en-US" sz="3600" b="1" smtClean="0"/>
              <a:t>普通の数字と一緒に使うと、補足事項的</a:t>
            </a:r>
            <a:endParaRPr lang="en-US" altLang="ja-JP" sz="3600" b="1" smtClean="0"/>
          </a:p>
          <a:p>
            <a:pPr lvl="1"/>
            <a:r>
              <a:rPr lang="en-US" altLang="ja-JP" sz="3200" b="1"/>
              <a:t> pare so’i = 12</a:t>
            </a:r>
            <a:r>
              <a:rPr lang="ja-JP" altLang="en-US" sz="3200" b="1"/>
              <a:t>（それは大きな数）</a:t>
            </a:r>
            <a:endParaRPr lang="en-US" altLang="ja-JP" sz="3200" b="1"/>
          </a:p>
          <a:p>
            <a:pPr lvl="1"/>
            <a:r>
              <a:rPr lang="en-US" altLang="ja-JP" sz="3200" b="1" smtClean="0"/>
              <a:t>so’i pare = </a:t>
            </a:r>
            <a:r>
              <a:rPr lang="ja-JP" altLang="en-US" sz="3200" b="1" smtClean="0"/>
              <a:t>大きな数</a:t>
            </a:r>
            <a:r>
              <a:rPr lang="en-US" altLang="ja-JP" sz="3200" b="1" smtClean="0"/>
              <a:t>(12)</a:t>
            </a:r>
          </a:p>
          <a:p>
            <a:pPr lvl="1"/>
            <a:r>
              <a:rPr lang="ja-JP" altLang="en-US" sz="3200" b="1"/>
              <a:t>後置</a:t>
            </a:r>
            <a:r>
              <a:rPr lang="ja-JP" altLang="en-US" sz="3200" b="1" smtClean="0"/>
              <a:t>修飾的にとらえる</a:t>
            </a:r>
            <a:endParaRPr lang="en-US" altLang="ja-JP" sz="3200" b="1"/>
          </a:p>
          <a:p>
            <a:r>
              <a:rPr kumimoji="1" lang="en-US" altLang="ja-JP" sz="3600" b="1" smtClean="0"/>
              <a:t>pi</a:t>
            </a:r>
            <a:r>
              <a:rPr kumimoji="1" lang="ja-JP" altLang="en-US" sz="3600" b="1" smtClean="0"/>
              <a:t>と併用すると、部分の度合いを表す</a:t>
            </a:r>
            <a:endParaRPr kumimoji="1" lang="en-US" altLang="ja-JP" sz="3600" b="1" smtClean="0"/>
          </a:p>
          <a:p>
            <a:pPr lvl="1"/>
            <a:r>
              <a:rPr lang="en-US" altLang="ja-JP" sz="3200" b="1" smtClean="0"/>
              <a:t>piro – </a:t>
            </a:r>
            <a:r>
              <a:rPr lang="ja-JP" altLang="en-US" sz="3200" b="1" smtClean="0"/>
              <a:t>その全体</a:t>
            </a:r>
            <a:r>
              <a:rPr lang="en-US" altLang="ja-JP" sz="3200" b="1" smtClean="0"/>
              <a:t>(whole)</a:t>
            </a:r>
          </a:p>
          <a:p>
            <a:pPr lvl="1"/>
            <a:r>
              <a:rPr kumimoji="1" lang="en-US" altLang="ja-JP" sz="3200" b="1" smtClean="0"/>
              <a:t>piso’i – </a:t>
            </a:r>
            <a:r>
              <a:rPr kumimoji="1" lang="ja-JP" altLang="en-US" sz="3200" b="1" smtClean="0"/>
              <a:t>その多く</a:t>
            </a:r>
            <a:endParaRPr lang="en-US" altLang="ja-JP" sz="3200" b="1"/>
          </a:p>
          <a:p>
            <a:pPr lvl="1"/>
            <a:r>
              <a:rPr kumimoji="1" lang="en-US" altLang="ja-JP" sz="3200" b="1" smtClean="0"/>
              <a:t>xu do citka piso’i lo titnanba</a:t>
            </a:r>
          </a:p>
        </p:txBody>
      </p:sp>
    </p:spTree>
    <p:extLst>
      <p:ext uri="{BB962C8B-B14F-4D97-AF65-F5344CB8AC3E}">
        <p14:creationId xmlns:p14="http://schemas.microsoft.com/office/powerpoint/2010/main" val="20420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5, </a:t>
            </a:r>
            <a:r>
              <a:rPr kumimoji="1" lang="ja-JP" altLang="en-US" smtClean="0"/>
              <a:t>もっと主観な数字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kumimoji="1" lang="en-US" altLang="ja-JP" sz="3600" smtClean="0"/>
              <a:t>du’e : </a:t>
            </a:r>
            <a:r>
              <a:rPr kumimoji="1" lang="ja-JP" altLang="en-US" sz="3600" smtClean="0"/>
              <a:t>多すぎる～</a:t>
            </a:r>
            <a:endParaRPr kumimoji="1" lang="en-US" altLang="ja-JP" sz="3600" smtClean="0"/>
          </a:p>
          <a:p>
            <a:r>
              <a:rPr lang="en-US" altLang="ja-JP" sz="3600" smtClean="0"/>
              <a:t>mo’a : </a:t>
            </a:r>
            <a:r>
              <a:rPr lang="ja-JP" altLang="en-US" sz="3600" smtClean="0"/>
              <a:t>少なすぎる～</a:t>
            </a:r>
            <a:endParaRPr lang="en-US" altLang="ja-JP" sz="3600" smtClean="0"/>
          </a:p>
          <a:p>
            <a:r>
              <a:rPr kumimoji="1" lang="en-US" altLang="ja-JP" sz="3600" smtClean="0"/>
              <a:t>rau : </a:t>
            </a:r>
            <a:r>
              <a:rPr lang="ja-JP" altLang="en-US" sz="3600" smtClean="0"/>
              <a:t>十分</a:t>
            </a:r>
            <a:endParaRPr lang="en-US" altLang="ja-JP" sz="3600" smtClean="0"/>
          </a:p>
          <a:p>
            <a:r>
              <a:rPr kumimoji="1" lang="ja-JP" altLang="en-US" sz="3600"/>
              <a:t>さっき</a:t>
            </a:r>
            <a:r>
              <a:rPr kumimoji="1" lang="ja-JP" altLang="en-US" sz="3600" smtClean="0"/>
              <a:t>と同じように働く</a:t>
            </a:r>
            <a:endParaRPr lang="en-US" altLang="ja-JP" sz="3600" smtClean="0"/>
          </a:p>
          <a:p>
            <a:pPr lvl="1"/>
            <a:r>
              <a:rPr kumimoji="1" lang="en-US" altLang="ja-JP" sz="3200" smtClean="0"/>
              <a:t>du’e pare – 12</a:t>
            </a:r>
            <a:r>
              <a:rPr kumimoji="1" lang="ja-JP" altLang="en-US" sz="3200" smtClean="0"/>
              <a:t>という大きすぎる数字</a:t>
            </a:r>
            <a:endParaRPr kumimoji="1" lang="en-US" altLang="ja-JP" sz="3200" smtClean="0"/>
          </a:p>
          <a:p>
            <a:pPr lvl="1"/>
            <a:r>
              <a:rPr lang="en-US" altLang="ja-JP" sz="3200" smtClean="0"/>
              <a:t>du’e prenu – </a:t>
            </a:r>
            <a:r>
              <a:rPr lang="ja-JP" altLang="en-US" sz="3200" smtClean="0"/>
              <a:t>多すぎる人</a:t>
            </a:r>
            <a:endParaRPr lang="en-US" altLang="ja-JP" sz="3200" smtClean="0"/>
          </a:p>
          <a:p>
            <a:pPr lvl="1"/>
            <a:r>
              <a:rPr lang="en-US" altLang="ja-JP" sz="3200" smtClean="0"/>
              <a:t>rau sakta – </a:t>
            </a:r>
            <a:r>
              <a:rPr lang="ja-JP" altLang="en-US" sz="3200" smtClean="0"/>
              <a:t>十分な砂糖</a:t>
            </a:r>
            <a:endParaRPr lang="en-US" altLang="ja-JP" sz="3200" smtClean="0"/>
          </a:p>
          <a:p>
            <a:pPr lvl="1"/>
            <a:r>
              <a:rPr kumimoji="1" lang="en-US" altLang="ja-JP" sz="3200" smtClean="0"/>
              <a:t>pare du’e prenu – 12</a:t>
            </a:r>
            <a:r>
              <a:rPr kumimoji="1" lang="ja-JP" altLang="en-US" sz="3200" smtClean="0"/>
              <a:t>人（これは多すぎる）</a:t>
            </a:r>
            <a:endParaRPr kumimoji="1" lang="en-US" altLang="ja-JP" sz="3200" smtClean="0"/>
          </a:p>
        </p:txBody>
      </p:sp>
    </p:spTree>
    <p:extLst>
      <p:ext uri="{BB962C8B-B14F-4D97-AF65-F5344CB8AC3E}">
        <p14:creationId xmlns:p14="http://schemas.microsoft.com/office/powerpoint/2010/main" val="2512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6 </a:t>
            </a:r>
            <a:r>
              <a:rPr lang="ja-JP" altLang="en-US"/>
              <a:t>後ろ</a:t>
            </a:r>
            <a:r>
              <a:rPr lang="ja-JP" altLang="en-US" smtClean="0"/>
              <a:t>の数字をとりこむ数字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b="1" smtClean="0"/>
              <a:t>da’a : </a:t>
            </a:r>
            <a:r>
              <a:rPr kumimoji="1" lang="ja-JP" altLang="en-US" b="1" smtClean="0"/>
              <a:t>～を除くすべて</a:t>
            </a:r>
            <a:endParaRPr kumimoji="1" lang="en-US" altLang="ja-JP" b="1" smtClean="0"/>
          </a:p>
          <a:p>
            <a:r>
              <a:rPr lang="en-US" altLang="ja-JP" b="1" smtClean="0"/>
              <a:t>su’e : </a:t>
            </a:r>
            <a:r>
              <a:rPr lang="ja-JP" altLang="en-US" b="1" smtClean="0"/>
              <a:t>多くて～（～以下）</a:t>
            </a:r>
            <a:endParaRPr lang="en-US" altLang="ja-JP" b="1" smtClean="0"/>
          </a:p>
          <a:p>
            <a:r>
              <a:rPr kumimoji="1" lang="en-US" altLang="ja-JP" b="1" smtClean="0"/>
              <a:t>su’o : </a:t>
            </a:r>
            <a:r>
              <a:rPr kumimoji="1" lang="ja-JP" altLang="en-US" b="1" smtClean="0"/>
              <a:t>少なくとも～（～以上）</a:t>
            </a:r>
            <a:endParaRPr kumimoji="1" lang="en-US" altLang="ja-JP" b="1" smtClean="0"/>
          </a:p>
          <a:p>
            <a:r>
              <a:rPr lang="en-US" altLang="ja-JP" b="1" smtClean="0"/>
              <a:t>za’u : </a:t>
            </a:r>
            <a:r>
              <a:rPr lang="ja-JP" altLang="en-US" b="1" smtClean="0"/>
              <a:t>～より大きい</a:t>
            </a:r>
            <a:endParaRPr lang="en-US" altLang="ja-JP" b="1" smtClean="0"/>
          </a:p>
          <a:p>
            <a:r>
              <a:rPr kumimoji="1" lang="en-US" altLang="ja-JP" b="1" smtClean="0"/>
              <a:t>me’i : </a:t>
            </a:r>
            <a:r>
              <a:rPr kumimoji="1" lang="ja-JP" altLang="en-US" b="1" smtClean="0"/>
              <a:t>～より小さい</a:t>
            </a:r>
            <a:endParaRPr kumimoji="1" lang="en-US" altLang="ja-JP" b="1" smtClean="0"/>
          </a:p>
          <a:p>
            <a:r>
              <a:rPr lang="en-US" altLang="ja-JP" b="1" smtClean="0"/>
              <a:t>so’i </a:t>
            </a:r>
            <a:r>
              <a:rPr lang="en-US" altLang="ja-JP" b="1" smtClean="0">
                <a:solidFill>
                  <a:schemeClr val="accent2"/>
                </a:solidFill>
              </a:rPr>
              <a:t>pare da’a mu</a:t>
            </a:r>
            <a:r>
              <a:rPr lang="en-US" altLang="ja-JP" b="1" smtClean="0"/>
              <a:t> – 5</a:t>
            </a:r>
            <a:r>
              <a:rPr lang="ja-JP" altLang="en-US" b="1" smtClean="0"/>
              <a:t>を除く、</a:t>
            </a:r>
            <a:r>
              <a:rPr lang="en-US" altLang="ja-JP" b="1" smtClean="0"/>
              <a:t>12</a:t>
            </a:r>
            <a:r>
              <a:rPr lang="ja-JP" altLang="en-US" b="1" smtClean="0"/>
              <a:t>という多数</a:t>
            </a:r>
            <a:endParaRPr lang="en-US" altLang="ja-JP" b="1" smtClean="0"/>
          </a:p>
          <a:p>
            <a:r>
              <a:rPr lang="en-US" altLang="ja-JP" b="1" smtClean="0"/>
              <a:t>mi ponse </a:t>
            </a:r>
            <a:r>
              <a:rPr lang="en-US" altLang="ja-JP" b="1" smtClean="0">
                <a:solidFill>
                  <a:schemeClr val="accent2"/>
                </a:solidFill>
              </a:rPr>
              <a:t>so’u</a:t>
            </a:r>
            <a:r>
              <a:rPr lang="en-US" altLang="ja-JP" b="1" smtClean="0"/>
              <a:t> </a:t>
            </a:r>
            <a:r>
              <a:rPr lang="en-US" altLang="ja-JP" b="1" smtClean="0">
                <a:solidFill>
                  <a:schemeClr val="accent2"/>
                </a:solidFill>
              </a:rPr>
              <a:t>me’i panono</a:t>
            </a:r>
            <a:r>
              <a:rPr lang="en-US" altLang="ja-JP" b="1" smtClean="0"/>
              <a:t> kanjunla</a:t>
            </a:r>
          </a:p>
          <a:p>
            <a:pPr lvl="1"/>
            <a:r>
              <a:rPr lang="ja-JP" altLang="en-US" b="1"/>
              <a:t>私</a:t>
            </a:r>
            <a:r>
              <a:rPr lang="ja-JP" altLang="en-US" b="1" smtClean="0"/>
              <a:t>は少ししか</a:t>
            </a:r>
            <a:r>
              <a:rPr lang="en-US" altLang="ja-JP" b="1" smtClean="0"/>
              <a:t>(100</a:t>
            </a:r>
            <a:r>
              <a:rPr lang="ja-JP" altLang="en-US" b="1" smtClean="0"/>
              <a:t>未満</a:t>
            </a:r>
            <a:r>
              <a:rPr lang="en-US" altLang="ja-JP" b="1" smtClean="0"/>
              <a:t>)</a:t>
            </a:r>
            <a:r>
              <a:rPr lang="ja-JP" altLang="en-US" b="1" smtClean="0"/>
              <a:t>腕時計をもっていない。</a:t>
            </a:r>
            <a:endParaRPr kumimoji="1" lang="en-US" altLang="ja-JP" b="1" smtClean="0"/>
          </a:p>
          <a:p>
            <a:r>
              <a:rPr lang="en-US" altLang="ja-JP" b="1" smtClean="0">
                <a:solidFill>
                  <a:schemeClr val="accent2"/>
                </a:solidFill>
              </a:rPr>
              <a:t>da’a so’u</a:t>
            </a:r>
            <a:r>
              <a:rPr lang="ja-JP" altLang="en-US" b="1">
                <a:solidFill>
                  <a:schemeClr val="accent2"/>
                </a:solidFill>
              </a:rPr>
              <a:t> </a:t>
            </a:r>
            <a:r>
              <a:rPr lang="en-US" altLang="ja-JP" b="1" smtClean="0">
                <a:solidFill>
                  <a:schemeClr val="accent2"/>
                </a:solidFill>
              </a:rPr>
              <a:t>(= so’a)</a:t>
            </a:r>
            <a:r>
              <a:rPr lang="en-US" altLang="ja-JP" b="1" smtClean="0"/>
              <a:t> prenu klama ti</a:t>
            </a:r>
          </a:p>
          <a:p>
            <a:pPr lvl="1"/>
            <a:r>
              <a:rPr kumimoji="1" lang="ja-JP" altLang="en-US" b="1" smtClean="0"/>
              <a:t>少しを除くすべての人がここに来た。</a:t>
            </a:r>
            <a:endParaRPr kumimoji="1" lang="en-US" altLang="ja-JP" b="1" smtClean="0"/>
          </a:p>
          <a:p>
            <a:pPr lvl="1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8975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7 ki’o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li…lo’o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kumimoji="1" lang="en-US" altLang="ja-JP" smtClean="0"/>
              <a:t>ki’o </a:t>
            </a:r>
            <a:r>
              <a:rPr kumimoji="1" lang="ja-JP" altLang="en-US" smtClean="0"/>
              <a:t>千、コンマ</a:t>
            </a:r>
            <a:endParaRPr kumimoji="1" lang="en-US" altLang="ja-JP" smtClean="0"/>
          </a:p>
          <a:p>
            <a:r>
              <a:rPr lang="en-US" altLang="ja-JP" smtClean="0"/>
              <a:t>paki’opareci = 1 123</a:t>
            </a:r>
          </a:p>
          <a:p>
            <a:r>
              <a:rPr lang="en-US" altLang="ja-JP" smtClean="0"/>
              <a:t>paki’oso = 1 009</a:t>
            </a:r>
          </a:p>
          <a:p>
            <a:r>
              <a:rPr kumimoji="1" lang="en-US" altLang="ja-JP" smtClean="0"/>
              <a:t>paki’oki’o = pa</a:t>
            </a:r>
            <a:r>
              <a:rPr kumimoji="1" lang="en-US" altLang="ja-JP" smtClean="0">
                <a:solidFill>
                  <a:schemeClr val="accent2"/>
                </a:solidFill>
              </a:rPr>
              <a:t>ki’ononono</a:t>
            </a:r>
            <a:r>
              <a:rPr kumimoji="1" lang="en-US" altLang="ja-JP" smtClean="0">
                <a:solidFill>
                  <a:schemeClr val="tx2"/>
                </a:solidFill>
              </a:rPr>
              <a:t>ki’ononono</a:t>
            </a:r>
            <a:r>
              <a:rPr kumimoji="1" lang="en-US" altLang="ja-JP" smtClean="0"/>
              <a:t>=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					</a:t>
            </a:r>
            <a:r>
              <a:rPr kumimoji="1" lang="en-US" altLang="ja-JP" smtClean="0"/>
              <a:t> 1</a:t>
            </a:r>
            <a:r>
              <a:rPr kumimoji="1" lang="en-US" altLang="ja-JP" smtClean="0">
                <a:solidFill>
                  <a:schemeClr val="accent2"/>
                </a:solidFill>
              </a:rPr>
              <a:t> 000 </a:t>
            </a:r>
            <a:r>
              <a:rPr kumimoji="1" lang="en-US" altLang="ja-JP" smtClean="0">
                <a:solidFill>
                  <a:schemeClr val="tx2"/>
                </a:solidFill>
              </a:rPr>
              <a:t>000</a:t>
            </a:r>
          </a:p>
          <a:p>
            <a:pPr marL="0" indent="0">
              <a:buNone/>
            </a:pPr>
            <a:r>
              <a:rPr lang="ja-JP" altLang="en-US" smtClean="0"/>
              <a:t>・</a:t>
            </a:r>
            <a:r>
              <a:rPr lang="en-US" altLang="ja-JP" smtClean="0"/>
              <a:t>li…lo’o</a:t>
            </a:r>
            <a:r>
              <a:rPr lang="ja-JP" altLang="en-US" smtClean="0"/>
              <a:t>：数字の</a:t>
            </a:r>
            <a:r>
              <a:rPr lang="en-US" altLang="ja-JP" smtClean="0"/>
              <a:t>gadri </a:t>
            </a:r>
            <a:r>
              <a:rPr lang="ja-JP" altLang="en-US" smtClean="0"/>
              <a:t>「～という数字」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mi nelci li bi = </a:t>
            </a:r>
            <a:r>
              <a:rPr kumimoji="1" lang="ja-JP" altLang="en-US" smtClean="0"/>
              <a:t>私は</a:t>
            </a:r>
            <a:r>
              <a:rPr kumimoji="1" lang="en-US" altLang="ja-JP" smtClean="0"/>
              <a:t>8</a:t>
            </a:r>
            <a:r>
              <a:rPr kumimoji="1" lang="ja-JP" altLang="en-US" smtClean="0"/>
              <a:t>という数字が好きだ。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lo nu mi denpa cu cacra li papimu</a:t>
            </a:r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- </a:t>
            </a:r>
            <a:r>
              <a:rPr kumimoji="1" lang="ja-JP" altLang="en-US" smtClean="0"/>
              <a:t>私が待ったのは</a:t>
            </a:r>
            <a:r>
              <a:rPr kumimoji="1" lang="en-US" altLang="ja-JP" smtClean="0"/>
              <a:t>1.5</a:t>
            </a:r>
            <a:r>
              <a:rPr kumimoji="1" lang="ja-JP" altLang="en-US" smtClean="0"/>
              <a:t>という数字の時間だ。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8 </a:t>
            </a:r>
            <a:r>
              <a:rPr kumimoji="1" lang="ja-JP" altLang="en-US" smtClean="0"/>
              <a:t>数字をとりこむ</a:t>
            </a:r>
            <a:r>
              <a:rPr kumimoji="1" lang="en-US" altLang="ja-JP" smtClean="0"/>
              <a:t>cmavo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4006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mai : </a:t>
            </a:r>
            <a:r>
              <a:rPr kumimoji="1" lang="ja-JP" altLang="en-US" smtClean="0"/>
              <a:t>序数変換　</a:t>
            </a:r>
            <a:r>
              <a:rPr kumimoji="1" lang="en-US" altLang="ja-JP" smtClean="0"/>
              <a:t>-&gt; pamai 1</a:t>
            </a:r>
            <a:r>
              <a:rPr kumimoji="1" lang="ja-JP" altLang="en-US" smtClean="0"/>
              <a:t>番目に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e’o pamai ko jmina lo silna lo ladru</a:t>
            </a:r>
          </a:p>
          <a:p>
            <a:pPr marL="0" indent="0">
              <a:buNone/>
            </a:pPr>
            <a:r>
              <a:rPr lang="en-US" altLang="ja-JP" smtClean="0"/>
              <a:t>= </a:t>
            </a:r>
            <a:r>
              <a:rPr lang="ja-JP" altLang="en-US" smtClean="0"/>
              <a:t>まず、塩を牛乳に加えてください。</a:t>
            </a:r>
            <a:endParaRPr lang="en-US" altLang="ja-JP" smtClean="0"/>
          </a:p>
          <a:p>
            <a:r>
              <a:rPr lang="en-US" altLang="ja-JP" smtClean="0"/>
              <a:t>moi 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（集合）・</a:t>
            </a:r>
            <a:r>
              <a:rPr lang="en-US" altLang="ja-JP"/>
              <a:t>x3</a:t>
            </a:r>
            <a:r>
              <a:rPr lang="ja-JP" altLang="en-US"/>
              <a:t>（原理）における</a:t>
            </a:r>
            <a:r>
              <a:rPr lang="en-US" altLang="ja-JP"/>
              <a:t>n</a:t>
            </a:r>
            <a:r>
              <a:rPr lang="ja-JP" altLang="en-US" smtClean="0"/>
              <a:t>番目</a:t>
            </a:r>
            <a:endParaRPr lang="en-US" altLang="ja-JP" smtClean="0"/>
          </a:p>
          <a:p>
            <a:pPr lvl="1"/>
            <a:r>
              <a:rPr lang="en-US" altLang="ja-JP" sz="3600" smtClean="0"/>
              <a:t>mi </a:t>
            </a:r>
            <a:r>
              <a:rPr lang="en-US" altLang="ja-JP" sz="3600" smtClean="0">
                <a:solidFill>
                  <a:srgbClr val="FF0000"/>
                </a:solidFill>
              </a:rPr>
              <a:t>remoi</a:t>
            </a:r>
            <a:r>
              <a:rPr lang="en-US" altLang="ja-JP" sz="3600" smtClean="0"/>
              <a:t> lo lanzu lo ka rajycla</a:t>
            </a:r>
          </a:p>
          <a:p>
            <a:r>
              <a:rPr lang="en-US" altLang="ja-JP" sz="3600" smtClean="0"/>
              <a:t>mei : </a:t>
            </a:r>
            <a:r>
              <a:rPr lang="ja-JP" altLang="en-US" sz="3600"/>
              <a:t> </a:t>
            </a:r>
            <a:r>
              <a:rPr lang="en-US" altLang="ja-JP"/>
              <a:t>x1 </a:t>
            </a:r>
            <a:r>
              <a:rPr lang="ja-JP" altLang="en-US"/>
              <a:t>は</a:t>
            </a:r>
            <a:r>
              <a:rPr lang="en-US" altLang="ja-JP">
                <a:solidFill>
                  <a:schemeClr val="tx2"/>
                </a:solidFill>
              </a:rPr>
              <a:t>x2(</a:t>
            </a:r>
            <a:r>
              <a:rPr lang="ja-JP" altLang="en-US">
                <a:solidFill>
                  <a:schemeClr val="tx2"/>
                </a:solidFill>
              </a:rPr>
              <a:t>集合）</a:t>
            </a:r>
            <a:r>
              <a:rPr lang="ja-JP" altLang="en-US"/>
              <a:t>からなる群で、その群は</a:t>
            </a:r>
            <a:r>
              <a:rPr lang="en-US" altLang="ja-JP"/>
              <a:t>n</a:t>
            </a:r>
            <a:r>
              <a:rPr lang="ja-JP" altLang="en-US"/>
              <a:t>個の</a:t>
            </a:r>
            <a:r>
              <a:rPr lang="en-US" altLang="ja-JP">
                <a:solidFill>
                  <a:schemeClr val="accent2"/>
                </a:solidFill>
              </a:rPr>
              <a:t>x3</a:t>
            </a:r>
            <a:r>
              <a:rPr lang="ja-JP" altLang="en-US">
                <a:solidFill>
                  <a:schemeClr val="accent2"/>
                </a:solidFill>
              </a:rPr>
              <a:t>を有している</a:t>
            </a:r>
            <a:r>
              <a:rPr lang="ja-JP" altLang="en-US" smtClean="0">
                <a:solidFill>
                  <a:schemeClr val="accent2"/>
                </a:solidFill>
              </a:rPr>
              <a:t>。</a:t>
            </a:r>
            <a:endParaRPr lang="en-US" altLang="ja-JP">
              <a:solidFill>
                <a:schemeClr val="accent2"/>
              </a:solidFill>
            </a:endParaRPr>
          </a:p>
          <a:p>
            <a:pPr lvl="1"/>
            <a:r>
              <a:rPr lang="en-US" altLang="ja-JP" sz="3600" smtClean="0"/>
              <a:t>ti ci mei </a:t>
            </a:r>
            <a:r>
              <a:rPr lang="en-US" altLang="ja-JP" sz="3600" smtClean="0">
                <a:solidFill>
                  <a:schemeClr val="tx2"/>
                </a:solidFill>
              </a:rPr>
              <a:t>lo’i prenu</a:t>
            </a:r>
            <a:r>
              <a:rPr lang="en-US" altLang="ja-JP" sz="3600" smtClean="0"/>
              <a:t> </a:t>
            </a:r>
            <a:r>
              <a:rPr lang="en-US" altLang="ja-JP" sz="3600" smtClean="0">
                <a:solidFill>
                  <a:schemeClr val="accent2"/>
                </a:solidFill>
              </a:rPr>
              <a:t>lo nanla  </a:t>
            </a:r>
            <a:endParaRPr lang="en-US" altLang="ja-JP" sz="4000" smtClean="0">
              <a:solidFill>
                <a:schemeClr val="accent2"/>
              </a:solidFill>
            </a:endParaRPr>
          </a:p>
          <a:p>
            <a:r>
              <a:rPr lang="en-US" altLang="ja-JP" smtClean="0">
                <a:solidFill>
                  <a:srgbClr val="FF0000"/>
                </a:solidFill>
              </a:rPr>
              <a:t>roi</a:t>
            </a:r>
            <a:r>
              <a:rPr lang="en-US" altLang="ja-JP" smtClean="0"/>
              <a:t> : </a:t>
            </a:r>
            <a:r>
              <a:rPr lang="ja-JP" altLang="en-US" smtClean="0"/>
              <a:t>～回（の頻度で） </a:t>
            </a:r>
            <a:endParaRPr lang="en-US" altLang="ja-JP" smtClean="0"/>
          </a:p>
          <a:p>
            <a:r>
              <a:rPr lang="en-US" altLang="ja-JP" smtClean="0">
                <a:solidFill>
                  <a:schemeClr val="accent1"/>
                </a:solidFill>
              </a:rPr>
              <a:t>.aicai mi na cusku lu </a:t>
            </a:r>
            <a:r>
              <a:rPr lang="en-US" altLang="ja-JP" b="1" smtClean="0">
                <a:solidFill>
                  <a:schemeClr val="accent1"/>
                </a:solidFill>
              </a:rPr>
              <a:t>mi baze’e noroi prami li’u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roroi – </a:t>
            </a:r>
            <a:r>
              <a:rPr lang="ja-JP" altLang="en-US" smtClean="0"/>
              <a:t>いつも</a:t>
            </a:r>
            <a:r>
              <a:rPr lang="en-US" altLang="ja-JP" smtClean="0"/>
              <a:t>, so’eroi - </a:t>
            </a:r>
            <a:r>
              <a:rPr lang="ja-JP" altLang="en-US" smtClean="0"/>
              <a:t>たいてい</a:t>
            </a:r>
            <a:r>
              <a:rPr lang="en-US" altLang="ja-JP" smtClean="0"/>
              <a:t> </a:t>
            </a:r>
          </a:p>
          <a:p>
            <a:endParaRPr lang="en-US" altLang="ja-JP" smtClean="0"/>
          </a:p>
          <a:p>
            <a:pPr marL="0" indent="0">
              <a:buNone/>
            </a:pP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042" y="0"/>
            <a:ext cx="8229600" cy="980728"/>
          </a:xfrm>
        </p:spPr>
        <p:txBody>
          <a:bodyPr/>
          <a:lstStyle/>
          <a:p>
            <a:r>
              <a:rPr kumimoji="1" lang="ja-JP" altLang="en-US" smtClean="0"/>
              <a:t>量化と複数形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6266" y="635920"/>
            <a:ext cx="8569867" cy="6222079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mtClean="0"/>
              <a:t>量化： </a:t>
            </a:r>
            <a:r>
              <a:rPr lang="en-US" altLang="ja-JP" smtClean="0">
                <a:solidFill>
                  <a:schemeClr val="tx2"/>
                </a:solidFill>
              </a:rPr>
              <a:t>re</a:t>
            </a:r>
            <a:r>
              <a:rPr lang="en-US" altLang="ja-JP" smtClean="0"/>
              <a:t> lo </a:t>
            </a:r>
            <a:r>
              <a:rPr lang="en-US" altLang="ja-JP" smtClean="0">
                <a:solidFill>
                  <a:schemeClr val="accent2"/>
                </a:solidFill>
              </a:rPr>
              <a:t>pano</a:t>
            </a:r>
            <a:r>
              <a:rPr lang="en-US" altLang="ja-JP" smtClean="0"/>
              <a:t> prenu</a:t>
            </a:r>
            <a:r>
              <a:rPr lang="ja-JP" altLang="en-US"/>
              <a:t> </a:t>
            </a:r>
            <a:r>
              <a:rPr lang="en-US" altLang="ja-JP" smtClean="0"/>
              <a:t>cu pinxe lo birje</a:t>
            </a:r>
          </a:p>
          <a:p>
            <a:r>
              <a:rPr kumimoji="1" lang="ja-JP" altLang="en-US" smtClean="0">
                <a:solidFill>
                  <a:schemeClr val="accent2"/>
                </a:solidFill>
              </a:rPr>
              <a:t>中の数字</a:t>
            </a:r>
            <a:r>
              <a:rPr kumimoji="1" lang="ja-JP" altLang="en-US" smtClean="0"/>
              <a:t>：議論領域の数</a:t>
            </a:r>
            <a:endParaRPr kumimoji="1" lang="en-US" altLang="ja-JP" smtClean="0"/>
          </a:p>
          <a:p>
            <a:r>
              <a:rPr lang="ja-JP" altLang="en-US" smtClean="0">
                <a:solidFill>
                  <a:schemeClr val="tx2"/>
                </a:solidFill>
              </a:rPr>
              <a:t>外の数字</a:t>
            </a:r>
            <a:r>
              <a:rPr lang="ja-JP" altLang="en-US" smtClean="0"/>
              <a:t>：そのうちのきっかりいくつ</a:t>
            </a:r>
            <a:endParaRPr lang="en-US" altLang="ja-JP" smtClean="0"/>
          </a:p>
          <a:p>
            <a:r>
              <a:rPr kumimoji="1" lang="en-US" altLang="ja-JP" smtClean="0"/>
              <a:t>re lo prenu cu pinxe lo birje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= re prenu cu pinxe lo birje</a:t>
            </a:r>
          </a:p>
          <a:p>
            <a:pPr marL="0" indent="0">
              <a:buNone/>
            </a:pPr>
            <a:r>
              <a:rPr lang="ja-JP" altLang="en-US" smtClean="0"/>
              <a:t>・ </a:t>
            </a:r>
            <a:r>
              <a:rPr lang="en-US" altLang="ja-JP" smtClean="0"/>
              <a:t>lo prenu</a:t>
            </a:r>
            <a:r>
              <a:rPr lang="ja-JP" altLang="en-US"/>
              <a:t> </a:t>
            </a:r>
            <a:r>
              <a:rPr lang="en-US" altLang="ja-JP" smtClean="0"/>
              <a:t>cu pinxe lo birje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lo prenu </a:t>
            </a:r>
            <a:r>
              <a:rPr lang="ja-JP" altLang="en-US" smtClean="0"/>
              <a:t>に数字は想定しない</a:t>
            </a:r>
            <a:r>
              <a:rPr lang="en-US" altLang="ja-JP" smtClean="0"/>
              <a:t>(</a:t>
            </a:r>
            <a:r>
              <a:rPr lang="ja-JP" altLang="en-US" smtClean="0"/>
              <a:t>文脈が鍵）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・複数形は</a:t>
            </a:r>
            <a:r>
              <a:rPr lang="en-US" altLang="ja-JP" smtClean="0"/>
              <a:t>lo prenu</a:t>
            </a:r>
            <a:r>
              <a:rPr lang="ja-JP" altLang="en-US" smtClean="0"/>
              <a:t>でも表せられる。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su’o re prenu cu pinxe lo birje</a:t>
            </a:r>
          </a:p>
          <a:p>
            <a:pPr marL="0" indent="0">
              <a:buNone/>
            </a:pPr>
            <a:r>
              <a:rPr lang="ja-JP" altLang="en-US" smtClean="0"/>
              <a:t>・　</a:t>
            </a:r>
            <a:r>
              <a:rPr lang="en-US" altLang="ja-JP" smtClean="0"/>
              <a:t>so’i</a:t>
            </a:r>
            <a:r>
              <a:rPr lang="ja-JP" altLang="en-US" smtClean="0"/>
              <a:t> </a:t>
            </a:r>
            <a:r>
              <a:rPr lang="en-US" altLang="ja-JP" smtClean="0"/>
              <a:t>lo tu’o</a:t>
            </a:r>
            <a:r>
              <a:rPr lang="ja-JP" altLang="en-US" smtClean="0"/>
              <a:t> </a:t>
            </a:r>
            <a:r>
              <a:rPr lang="en-US" altLang="ja-JP" smtClean="0"/>
              <a:t>djacu </a:t>
            </a:r>
          </a:p>
          <a:p>
            <a:pPr marL="0" indent="0">
              <a:buNone/>
            </a:pPr>
            <a:r>
              <a:rPr lang="ja-JP" altLang="en-US" smtClean="0"/>
              <a:t>・　</a:t>
            </a:r>
            <a:r>
              <a:rPr lang="en-US" altLang="ja-JP" smtClean="0">
                <a:solidFill>
                  <a:schemeClr val="accent1"/>
                </a:solidFill>
              </a:rPr>
              <a:t>le va djacu</a:t>
            </a:r>
            <a:r>
              <a:rPr lang="en-US" altLang="ja-JP" smtClean="0"/>
              <a:t> cu ki’ogra li re ki’o </a:t>
            </a:r>
          </a:p>
          <a:p>
            <a:pPr marL="0" indent="0">
              <a:buNone/>
            </a:pPr>
            <a:r>
              <a:rPr lang="ja-JP" altLang="en-US" smtClean="0"/>
              <a:t>・  </a:t>
            </a:r>
            <a:r>
              <a:rPr lang="en-US" altLang="ja-JP" smtClean="0"/>
              <a:t>le va djacu noi ki’ogra li re ki’o 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6143892" y="2202069"/>
            <a:ext cx="2772816" cy="1397180"/>
            <a:chOff x="107504" y="3356992"/>
            <a:chExt cx="7388500" cy="3423622"/>
          </a:xfrm>
        </p:grpSpPr>
        <p:sp>
          <p:nvSpPr>
            <p:cNvPr id="4" name="円/楕円 3"/>
            <p:cNvSpPr/>
            <p:nvPr/>
          </p:nvSpPr>
          <p:spPr>
            <a:xfrm>
              <a:off x="1619672" y="371703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555776" y="3933056"/>
              <a:ext cx="432048" cy="43204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051720" y="450912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037024" y="4944410"/>
              <a:ext cx="432048" cy="4320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779912" y="4293096"/>
              <a:ext cx="432048" cy="4320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44008" y="537645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3563888" y="580850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104967" y="571088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227995" y="51212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795947" y="414908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114977" y="391514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6588224" y="527883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7063956" y="429309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07504" y="3356992"/>
              <a:ext cx="5256583" cy="34236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7761109" y="4328051"/>
            <a:ext cx="1157947" cy="1224136"/>
            <a:chOff x="6614733" y="3825044"/>
            <a:chExt cx="2078097" cy="2412268"/>
          </a:xfrm>
        </p:grpSpPr>
        <p:sp>
          <p:nvSpPr>
            <p:cNvPr id="19" name="円/楕円 18"/>
            <p:cNvSpPr/>
            <p:nvPr/>
          </p:nvSpPr>
          <p:spPr>
            <a:xfrm>
              <a:off x="7479951" y="4329100"/>
              <a:ext cx="507920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8140672" y="5013176"/>
              <a:ext cx="5079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587410" y="5733256"/>
              <a:ext cx="5079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8184910" y="3825044"/>
              <a:ext cx="5079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矢印コネクタ 35"/>
            <p:cNvCxnSpPr/>
            <p:nvPr/>
          </p:nvCxnSpPr>
          <p:spPr>
            <a:xfrm>
              <a:off x="6614733" y="4581129"/>
              <a:ext cx="5454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4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-9624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量の</a:t>
            </a:r>
            <a:r>
              <a:rPr kumimoji="1" lang="en-US" altLang="ja-JP" smtClean="0"/>
              <a:t>brivla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949280"/>
          </a:xfrm>
        </p:spPr>
        <p:txBody>
          <a:bodyPr>
            <a:normAutofit lnSpcReduction="10000"/>
          </a:bodyPr>
          <a:lstStyle/>
          <a:p>
            <a:r>
              <a:rPr kumimoji="1" lang="en-US" altLang="ja-JP" smtClean="0"/>
              <a:t>ki’ogra -&gt; kg</a:t>
            </a:r>
          </a:p>
          <a:p>
            <a:r>
              <a:rPr lang="en-US" altLang="ja-JP" smtClean="0">
                <a:solidFill>
                  <a:schemeClr val="accent1"/>
                </a:solidFill>
              </a:rPr>
              <a:t>grake -&gt; g</a:t>
            </a:r>
          </a:p>
          <a:p>
            <a:r>
              <a:rPr kumimoji="1" lang="en-US" altLang="ja-JP" smtClean="0">
                <a:solidFill>
                  <a:schemeClr val="accent1"/>
                </a:solidFill>
              </a:rPr>
              <a:t>litce -&gt; L</a:t>
            </a:r>
          </a:p>
          <a:p>
            <a:r>
              <a:rPr lang="en-US" altLang="ja-JP" smtClean="0"/>
              <a:t>megygra -&gt; t</a:t>
            </a:r>
          </a:p>
          <a:p>
            <a:r>
              <a:rPr kumimoji="1" lang="en-US" altLang="ja-JP" smtClean="0"/>
              <a:t>mikygra -&gt; μg</a:t>
            </a:r>
          </a:p>
          <a:p>
            <a:r>
              <a:rPr lang="en-US" altLang="ja-JP" smtClean="0"/>
              <a:t>milylitce -&gt; mL</a:t>
            </a:r>
          </a:p>
          <a:p>
            <a:r>
              <a:rPr kumimoji="1" lang="en-US" altLang="ja-JP" smtClean="0"/>
              <a:t>mucydekpu -&gt; </a:t>
            </a:r>
            <a:r>
              <a:rPr kumimoji="1" lang="ja-JP" altLang="en-US" smtClean="0"/>
              <a:t>スプーン</a:t>
            </a:r>
            <a:r>
              <a:rPr lang="en-US" altLang="ja-JP" smtClean="0"/>
              <a:t>(15mL)</a:t>
            </a:r>
          </a:p>
          <a:p>
            <a:r>
              <a:rPr kumimoji="1" lang="en-US" altLang="ja-JP" smtClean="0"/>
              <a:t>dekto(10), xekto(100), kilto(1000), megdo(M)</a:t>
            </a:r>
          </a:p>
          <a:p>
            <a:r>
              <a:rPr lang="en-US" altLang="ja-JP" smtClean="0">
                <a:solidFill>
                  <a:schemeClr val="accent1"/>
                </a:solidFill>
              </a:rPr>
              <a:t>kelvo</a:t>
            </a:r>
            <a:r>
              <a:rPr lang="en-US" altLang="ja-JP" smtClean="0"/>
              <a:t> -&gt; </a:t>
            </a:r>
            <a:r>
              <a:rPr lang="ja-JP" altLang="en-US" smtClean="0"/>
              <a:t>ケルビン　</a:t>
            </a:r>
            <a:r>
              <a:rPr lang="en-US" altLang="ja-JP" smtClean="0">
                <a:solidFill>
                  <a:schemeClr val="accent2"/>
                </a:solidFill>
              </a:rPr>
              <a:t>jacke’o</a:t>
            </a:r>
            <a:r>
              <a:rPr lang="en-US" altLang="ja-JP" smtClean="0"/>
              <a:t> -&gt; </a:t>
            </a:r>
            <a:r>
              <a:rPr lang="ja-JP" altLang="en-US" smtClean="0"/>
              <a:t>摂氏</a:t>
            </a:r>
            <a:endParaRPr lang="en-US" altLang="ja-JP" smtClean="0"/>
          </a:p>
          <a:p>
            <a:r>
              <a:rPr kumimoji="1" lang="en-US" altLang="ja-JP" smtClean="0">
                <a:solidFill>
                  <a:schemeClr val="accent1"/>
                </a:solidFill>
              </a:rPr>
              <a:t>mitre</a:t>
            </a:r>
            <a:r>
              <a:rPr kumimoji="1" lang="en-US" altLang="ja-JP" smtClean="0"/>
              <a:t> -&gt; </a:t>
            </a:r>
            <a:r>
              <a:rPr kumimoji="1" lang="ja-JP" altLang="en-US" smtClean="0"/>
              <a:t>メートル</a:t>
            </a:r>
            <a:endParaRPr kumimoji="1" lang="en-US" altLang="ja-JP" smtClean="0"/>
          </a:p>
          <a:p>
            <a:r>
              <a:rPr lang="en-US" altLang="ja-JP" smtClean="0"/>
              <a:t>molro -&gt; mol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79912" y="1576969"/>
            <a:ext cx="518457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4000" smtClean="0"/>
              <a:t>100m = pa xekto mitre</a:t>
            </a:r>
          </a:p>
          <a:p>
            <a:r>
              <a:rPr lang="en-US" altLang="ja-JP" sz="4000" smtClean="0"/>
              <a:t>= lo mitre be pa xekto</a:t>
            </a:r>
            <a:endParaRPr kumimoji="1" lang="ja-JP" altLang="en-US" sz="4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44008" y="836712"/>
            <a:ext cx="413421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4000" smtClean="0"/>
              <a:t>lo ladru pe ci litce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51707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ロジバン専用文字？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Shotaro\Dropbox\.lojban\ipa_vowel_100814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1642"/>
            <a:ext cx="9144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これらは子供向けの本</a:t>
            </a:r>
            <a:r>
              <a:rPr lang="ja-JP" altLang="en-US" smtClean="0"/>
              <a:t>です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/>
          <a:lstStyle/>
          <a:p>
            <a:r>
              <a:rPr kumimoji="1" lang="en-US" altLang="ja-JP" smtClean="0"/>
              <a:t>ti, su’o re ti -&gt; ti</a:t>
            </a:r>
            <a:r>
              <a:rPr kumimoji="1" lang="ja-JP" altLang="en-US" smtClean="0"/>
              <a:t>でいこう</a:t>
            </a:r>
            <a:endParaRPr kumimoji="1" lang="en-US" altLang="ja-JP" smtClean="0"/>
          </a:p>
          <a:p>
            <a:r>
              <a:rPr lang="ja-JP" altLang="en-US" smtClean="0"/>
              <a:t>子供 </a:t>
            </a:r>
            <a:r>
              <a:rPr lang="en-US" altLang="ja-JP" smtClean="0"/>
              <a:t>-&gt; verba</a:t>
            </a:r>
          </a:p>
          <a:p>
            <a:r>
              <a:rPr kumimoji="1" lang="ja-JP" altLang="en-US" smtClean="0"/>
              <a:t>本 </a:t>
            </a:r>
            <a:r>
              <a:rPr kumimoji="1" lang="en-US" altLang="ja-JP" smtClean="0"/>
              <a:t>-&gt; cukta</a:t>
            </a:r>
          </a:p>
          <a:p>
            <a:pPr marL="0" indent="0">
              <a:buNone/>
            </a:pPr>
            <a:r>
              <a:rPr lang="en-US" altLang="ja-JP" smtClean="0"/>
              <a:t>	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（内容）・</a:t>
            </a:r>
            <a:r>
              <a:rPr lang="en-US" altLang="ja-JP"/>
              <a:t>x3</a:t>
            </a:r>
            <a:r>
              <a:rPr lang="ja-JP" altLang="en-US"/>
              <a:t>（著者）・</a:t>
            </a:r>
            <a:r>
              <a:rPr lang="en-US" altLang="ja-JP">
                <a:solidFill>
                  <a:schemeClr val="accent2"/>
                </a:solidFill>
              </a:rPr>
              <a:t>x4</a:t>
            </a:r>
            <a:r>
              <a:rPr lang="ja-JP" altLang="en-US">
                <a:solidFill>
                  <a:schemeClr val="accent2"/>
                </a:solidFill>
              </a:rPr>
              <a:t>（読者）</a:t>
            </a:r>
            <a:r>
              <a:rPr lang="ja-JP" altLang="en-US"/>
              <a:t>・</a:t>
            </a:r>
            <a:r>
              <a:rPr lang="en-US" altLang="ja-JP"/>
              <a:t>x5</a:t>
            </a:r>
            <a:r>
              <a:rPr lang="ja-JP" altLang="en-US"/>
              <a:t>（媒体）の本／</a:t>
            </a:r>
            <a:r>
              <a:rPr lang="ja-JP" altLang="en-US" smtClean="0"/>
              <a:t>文献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ti [cu] cukta fo lo verba </a:t>
            </a:r>
            <a:endParaRPr kumimoji="1" lang="en-US" altLang="ja-JP" smtClean="0"/>
          </a:p>
          <a:p>
            <a:r>
              <a:rPr lang="en-US" altLang="ja-JP" smtClean="0"/>
              <a:t>sumtcita</a:t>
            </a:r>
            <a:r>
              <a:rPr lang="ja-JP" altLang="en-US" smtClean="0"/>
              <a:t>を使う </a:t>
            </a:r>
            <a:r>
              <a:rPr lang="en-US" altLang="ja-JP" smtClean="0"/>
              <a:t>-&gt; tefi’e </a:t>
            </a:r>
            <a:r>
              <a:rPr lang="ja-JP" altLang="en-US" smtClean="0"/>
              <a:t>～を作る目的として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ti cukta </a:t>
            </a:r>
            <a:r>
              <a:rPr kumimoji="1" lang="en-US" altLang="ja-JP" smtClean="0">
                <a:solidFill>
                  <a:schemeClr val="accent2"/>
                </a:solidFill>
              </a:rPr>
              <a:t>tefi’e lo verba 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これらの車はとても高い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ti noi karce ku’o mutce kargu </a:t>
            </a:r>
          </a:p>
          <a:p>
            <a:r>
              <a:rPr lang="en-US" altLang="ja-JP" smtClean="0"/>
              <a:t>karce : </a:t>
            </a:r>
            <a:r>
              <a:rPr lang="ja-JP" altLang="en-US" smtClean="0"/>
              <a:t>車</a:t>
            </a:r>
            <a:endParaRPr lang="en-US" altLang="ja-JP" smtClean="0"/>
          </a:p>
          <a:p>
            <a:r>
              <a:rPr kumimoji="1" lang="en-US" altLang="ja-JP" smtClean="0"/>
              <a:t>mutce : </a:t>
            </a:r>
            <a:r>
              <a:rPr kumimoji="1" lang="ja-JP" altLang="en-US" smtClean="0"/>
              <a:t>とても</a:t>
            </a:r>
            <a:endParaRPr kumimoji="1" lang="en-US" altLang="ja-JP" smtClean="0"/>
          </a:p>
          <a:p>
            <a:r>
              <a:rPr lang="en-US" altLang="ja-JP" smtClean="0"/>
              <a:t>kargu : </a:t>
            </a:r>
            <a:r>
              <a:rPr lang="ja-JP" altLang="en-US" smtClean="0"/>
              <a:t>高い、コストが高い</a:t>
            </a:r>
            <a:endParaRPr lang="en-US" altLang="ja-JP" smtClean="0"/>
          </a:p>
          <a:p>
            <a:r>
              <a:rPr kumimoji="1" lang="en-US" altLang="ja-JP" smtClean="0"/>
              <a:t>ti noi karce ku’o dukse kargu (</a:t>
            </a:r>
            <a:r>
              <a:rPr kumimoji="1" lang="ja-JP" altLang="en-US" smtClean="0"/>
              <a:t>高すぎる）</a:t>
            </a:r>
            <a:endParaRPr kumimoji="1" lang="en-US" altLang="ja-JP" smtClean="0"/>
          </a:p>
          <a:p>
            <a:r>
              <a:rPr lang="en-US" altLang="ja-JP" smtClean="0"/>
              <a:t>dukse </a:t>
            </a:r>
            <a:r>
              <a:rPr lang="ja-JP" altLang="en-US" smtClean="0"/>
              <a:t>≒ </a:t>
            </a:r>
            <a:r>
              <a:rPr lang="en-US" altLang="ja-JP" smtClean="0"/>
              <a:t>du’e</a:t>
            </a:r>
          </a:p>
          <a:p>
            <a:r>
              <a:rPr lang="en-US" altLang="ja-JP" smtClean="0"/>
              <a:t>ti to’e kargu -&gt; </a:t>
            </a:r>
            <a:r>
              <a:rPr lang="ja-JP" altLang="en-US" smtClean="0"/>
              <a:t>これは安い</a:t>
            </a:r>
            <a:endParaRPr lang="en-US" altLang="ja-JP" smtClean="0"/>
          </a:p>
          <a:p>
            <a:r>
              <a:rPr kumimoji="1" lang="en-US" altLang="ja-JP" smtClean="0"/>
              <a:t>to’e kargu -&gt; tolkargu </a:t>
            </a:r>
          </a:p>
          <a:p>
            <a:r>
              <a:rPr lang="en-US" altLang="ja-JP" smtClean="0"/>
              <a:t>ti noi karce ku’o je’a kargu = really expensive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これらは本です</a:t>
            </a:r>
            <a:r>
              <a:rPr lang="ja-JP" altLang="en-US" smtClean="0"/>
              <a:t>かそれ</a:t>
            </a:r>
            <a:r>
              <a:rPr lang="ja-JP" altLang="en-US"/>
              <a:t>とも雑誌です</a:t>
            </a:r>
            <a:r>
              <a:rPr lang="ja-JP" altLang="en-US" smtClean="0"/>
              <a:t>か</a:t>
            </a:r>
            <a:r>
              <a:rPr lang="en-US" altLang="ja-JP"/>
              <a:t>	</a:t>
            </a:r>
            <a:r>
              <a:rPr lang="ja-JP" altLang="en-US"/>
              <a:t>ー雑誌です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ti : </a:t>
            </a:r>
            <a:r>
              <a:rPr kumimoji="1" lang="ja-JP" altLang="en-US" smtClean="0"/>
              <a:t>これら</a:t>
            </a:r>
            <a:endParaRPr kumimoji="1" lang="en-US" altLang="ja-JP" smtClean="0"/>
          </a:p>
          <a:p>
            <a:r>
              <a:rPr lang="ja-JP" altLang="en-US" smtClean="0"/>
              <a:t>本 </a:t>
            </a:r>
            <a:r>
              <a:rPr lang="en-US" altLang="ja-JP" smtClean="0"/>
              <a:t>: cukta</a:t>
            </a:r>
          </a:p>
          <a:p>
            <a:r>
              <a:rPr kumimoji="1" lang="ja-JP" altLang="en-US" smtClean="0"/>
              <a:t>雑誌 </a:t>
            </a:r>
            <a:r>
              <a:rPr kumimoji="1" lang="en-US" altLang="ja-JP" smtClean="0"/>
              <a:t>: karni </a:t>
            </a:r>
          </a:p>
          <a:p>
            <a:endParaRPr kumimoji="1" lang="en-US" altLang="ja-JP" smtClean="0"/>
          </a:p>
          <a:p>
            <a:r>
              <a:rPr lang="en-US" altLang="ja-JP" b="1" smtClean="0"/>
              <a:t>ti [cu] cukta </a:t>
            </a:r>
            <a:r>
              <a:rPr lang="en-US" altLang="ja-JP" b="1" smtClean="0">
                <a:solidFill>
                  <a:schemeClr val="accent1"/>
                </a:solidFill>
              </a:rPr>
              <a:t>je’i</a:t>
            </a:r>
            <a:r>
              <a:rPr lang="en-US" altLang="ja-JP" b="1" smtClean="0"/>
              <a:t> karni ---- naje (ti karni)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9430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この男性たちはアメリカ人ですか、ドイツ人ですか　ー　どちらでもありません。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28800"/>
            <a:ext cx="9142536" cy="4525963"/>
          </a:xfrm>
        </p:spPr>
        <p:txBody>
          <a:bodyPr/>
          <a:lstStyle/>
          <a:p>
            <a:r>
              <a:rPr kumimoji="1" lang="en-US" altLang="ja-JP" smtClean="0"/>
              <a:t>ti noi nanmu (</a:t>
            </a:r>
            <a:r>
              <a:rPr lang="en-US" altLang="ja-JP" smtClean="0"/>
              <a:t>su’o re lo vi nanmu)</a:t>
            </a:r>
          </a:p>
          <a:p>
            <a:r>
              <a:rPr kumimoji="1" lang="en-US" altLang="ja-JP" smtClean="0"/>
              <a:t>merko [prenu]</a:t>
            </a:r>
          </a:p>
          <a:p>
            <a:r>
              <a:rPr lang="en-US" altLang="ja-JP" smtClean="0"/>
              <a:t>dotco [prenu]</a:t>
            </a:r>
          </a:p>
          <a:p>
            <a:r>
              <a:rPr lang="en-US" altLang="ja-JP" smtClean="0"/>
              <a:t>dotco merp</a:t>
            </a:r>
            <a:r>
              <a:rPr kumimoji="1" lang="en-US" altLang="ja-JP" smtClean="0"/>
              <a:t>re (</a:t>
            </a:r>
            <a:r>
              <a:rPr kumimoji="1" lang="ja-JP" altLang="en-US" smtClean="0"/>
              <a:t>ドイツ系アメリカ人）</a:t>
            </a:r>
            <a:endParaRPr kumimoji="1" lang="en-US" altLang="ja-JP" smtClean="0"/>
          </a:p>
          <a:p>
            <a:r>
              <a:rPr lang="en-US" altLang="ja-JP" smtClean="0"/>
              <a:t>ti noi nanmu ku’o merko je’i dotco – najenai</a:t>
            </a:r>
          </a:p>
          <a:p>
            <a:r>
              <a:rPr kumimoji="1" lang="en-US" altLang="ja-JP" smtClean="0"/>
              <a:t>ti noi nanmu ku’o merko </a:t>
            </a:r>
            <a:r>
              <a:rPr kumimoji="1" lang="en-US" altLang="ja-JP" smtClean="0">
                <a:solidFill>
                  <a:schemeClr val="accent1"/>
                </a:solidFill>
              </a:rPr>
              <a:t>je’i</a:t>
            </a:r>
            <a:r>
              <a:rPr kumimoji="1" lang="en-US" altLang="ja-JP" smtClean="0"/>
              <a:t> dotco prenu – najenai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明日遊びませんか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400600"/>
          </a:xfrm>
        </p:spPr>
        <p:txBody>
          <a:bodyPr>
            <a:normAutofit/>
          </a:bodyPr>
          <a:lstStyle/>
          <a:p>
            <a:r>
              <a:rPr lang="en-US" altLang="ja-JP" smtClean="0"/>
              <a:t>when --- ca</a:t>
            </a:r>
          </a:p>
          <a:p>
            <a:r>
              <a:rPr kumimoji="1" lang="ja-JP" altLang="en-US" smtClean="0"/>
              <a:t>明日 </a:t>
            </a:r>
            <a:r>
              <a:rPr kumimoji="1" lang="en-US" altLang="ja-JP" smtClean="0"/>
              <a:t>– bavlamdei &gt; balvi + lamji + djedi</a:t>
            </a:r>
          </a:p>
          <a:p>
            <a:r>
              <a:rPr lang="ja-JP" altLang="en-US" smtClean="0"/>
              <a:t>昨日 </a:t>
            </a:r>
            <a:r>
              <a:rPr lang="en-US" altLang="ja-JP" smtClean="0"/>
              <a:t>– prulamdei &gt; purci + lamji + djedi</a:t>
            </a:r>
          </a:p>
          <a:p>
            <a:r>
              <a:rPr kumimoji="1" lang="ja-JP" altLang="en-US" smtClean="0"/>
              <a:t>今日 </a:t>
            </a:r>
            <a:r>
              <a:rPr kumimoji="1" lang="en-US" altLang="ja-JP" smtClean="0"/>
              <a:t>– cabdei &gt; cabna + djedi</a:t>
            </a:r>
          </a:p>
          <a:p>
            <a:r>
              <a:rPr lang="en-US" altLang="ja-JP" smtClean="0"/>
              <a:t>ca lo bavlamdei = </a:t>
            </a:r>
            <a:r>
              <a:rPr lang="ja-JP" altLang="en-US" smtClean="0"/>
              <a:t>明日、</a:t>
            </a:r>
            <a:endParaRPr lang="en-US" altLang="ja-JP" smtClean="0"/>
          </a:p>
          <a:p>
            <a:r>
              <a:rPr kumimoji="1" lang="ja-JP" altLang="en-US" smtClean="0"/>
              <a:t>遊ぶ </a:t>
            </a:r>
            <a:r>
              <a:rPr lang="en-US" altLang="ja-JP" smtClean="0"/>
              <a:t>: penmi jikca (penjikca) = </a:t>
            </a:r>
            <a:r>
              <a:rPr lang="ja-JP" altLang="en-US" smtClean="0"/>
              <a:t>会う </a:t>
            </a:r>
            <a:r>
              <a:rPr lang="en-US" altLang="ja-JP" smtClean="0"/>
              <a:t>+ </a:t>
            </a:r>
            <a:r>
              <a:rPr lang="ja-JP" altLang="en-US" smtClean="0"/>
              <a:t>交流する</a:t>
            </a:r>
            <a:endParaRPr lang="en-US" altLang="ja-JP" smtClean="0"/>
          </a:p>
          <a:p>
            <a:r>
              <a:rPr kumimoji="1" lang="ja-JP" altLang="en-US" smtClean="0"/>
              <a:t>～しませんか </a:t>
            </a:r>
            <a:r>
              <a:rPr kumimoji="1" lang="en-US" altLang="ja-JP" smtClean="0"/>
              <a:t>= </a:t>
            </a:r>
            <a:r>
              <a:rPr kumimoji="1" lang="ja-JP" altLang="en-US" smtClean="0"/>
              <a:t>提案 </a:t>
            </a:r>
            <a:r>
              <a:rPr kumimoji="1" lang="en-US" altLang="ja-JP" smtClean="0"/>
              <a:t>= </a:t>
            </a:r>
            <a:r>
              <a:rPr kumimoji="1" lang="en-US" altLang="ja-JP" smtClean="0"/>
              <a:t>e’u</a:t>
            </a:r>
            <a:endParaRPr kumimoji="1" lang="en-US" altLang="ja-JP" smtClean="0"/>
          </a:p>
          <a:p>
            <a:r>
              <a:rPr lang="en-US" altLang="ja-JP" smtClean="0"/>
              <a:t>[.i] </a:t>
            </a:r>
            <a:r>
              <a:rPr lang="en-US" altLang="ja-JP" smtClean="0">
                <a:solidFill>
                  <a:schemeClr val="accent2"/>
                </a:solidFill>
              </a:rPr>
              <a:t>.</a:t>
            </a:r>
            <a:r>
              <a:rPr lang="en-US" altLang="ja-JP" smtClean="0">
                <a:solidFill>
                  <a:schemeClr val="accent2"/>
                </a:solidFill>
              </a:rPr>
              <a:t>e’u </a:t>
            </a:r>
            <a:r>
              <a:rPr lang="en-US" altLang="ja-JP" smtClean="0">
                <a:solidFill>
                  <a:schemeClr val="accent2"/>
                </a:solidFill>
              </a:rPr>
              <a:t>mi’o</a:t>
            </a:r>
            <a:r>
              <a:rPr lang="en-US" altLang="ja-JP" smtClean="0"/>
              <a:t> penmi jikca </a:t>
            </a:r>
            <a:r>
              <a:rPr lang="en-US" altLang="ja-JP" smtClean="0">
                <a:solidFill>
                  <a:schemeClr val="accent2"/>
                </a:solidFill>
              </a:rPr>
              <a:t>ca</a:t>
            </a:r>
            <a:r>
              <a:rPr lang="en-US" altLang="ja-JP" smtClean="0"/>
              <a:t> lo bavlamdei</a:t>
            </a:r>
          </a:p>
          <a:p>
            <a:r>
              <a:rPr kumimoji="1" lang="en-US" altLang="ja-JP" smtClean="0"/>
              <a:t>.</a:t>
            </a:r>
            <a:r>
              <a:rPr kumimoji="1" lang="en-US" altLang="ja-JP" smtClean="0"/>
              <a:t>e’u </a:t>
            </a:r>
            <a:r>
              <a:rPr kumimoji="1" lang="en-US" altLang="ja-JP" smtClean="0"/>
              <a:t>mi’o -&gt; let’s , mi’a=</a:t>
            </a:r>
            <a:r>
              <a:rPr kumimoji="1" lang="ja-JP" altLang="en-US" smtClean="0"/>
              <a:t>私と他人</a:t>
            </a:r>
            <a:r>
              <a:rPr kumimoji="1" lang="en-US" altLang="ja-JP" smtClean="0"/>
              <a:t>, ma’a=</a:t>
            </a:r>
            <a:r>
              <a:rPr kumimoji="1" lang="ja-JP" altLang="en-US" smtClean="0"/>
              <a:t>私君他人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宇宙人に気をつけよう</a:t>
            </a:r>
            <a:endParaRPr kumimoji="1" lang="ja-JP" alt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1"/>
          </p:nvPr>
        </p:nvSpPr>
        <p:spPr>
          <a:xfrm>
            <a:off x="395536" y="1628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smtClean="0">
                <a:solidFill>
                  <a:schemeClr val="tx2"/>
                </a:solidFill>
              </a:rPr>
              <a:t>我々は宇宙人だ　</a:t>
            </a:r>
            <a:r>
              <a:rPr kumimoji="1" lang="en-US" altLang="ja-JP" sz="3600" smtClean="0">
                <a:solidFill>
                  <a:schemeClr val="tx2"/>
                </a:solidFill>
              </a:rPr>
              <a:t>mi’a cu terdi fange</a:t>
            </a:r>
          </a:p>
          <a:p>
            <a:r>
              <a:rPr lang="en-US" altLang="ja-JP" sz="3600" smtClean="0">
                <a:solidFill>
                  <a:schemeClr val="tx2"/>
                </a:solidFill>
              </a:rPr>
              <a:t>mi’o cu terdi fange (</a:t>
            </a:r>
            <a:r>
              <a:rPr lang="ja-JP" altLang="en-US" sz="3600" smtClean="0">
                <a:solidFill>
                  <a:schemeClr val="tx2"/>
                </a:solidFill>
              </a:rPr>
              <a:t>突然の衝撃の告白）</a:t>
            </a:r>
            <a:endParaRPr lang="en-US" altLang="ja-JP" sz="3600" smtClean="0">
              <a:solidFill>
                <a:schemeClr val="tx2"/>
              </a:solidFill>
            </a:endParaRPr>
          </a:p>
          <a:p>
            <a:endParaRPr kumimoji="1" lang="en-US" altLang="ja-JP" sz="3600">
              <a:solidFill>
                <a:schemeClr val="tx2"/>
              </a:solidFill>
            </a:endParaRPr>
          </a:p>
          <a:p>
            <a:r>
              <a:rPr lang="en-US" altLang="ja-JP" sz="3600" smtClean="0">
                <a:solidFill>
                  <a:schemeClr val="tx2"/>
                </a:solidFill>
              </a:rPr>
              <a:t>mi cu mitcinse – </a:t>
            </a:r>
            <a:r>
              <a:rPr lang="ja-JP" altLang="en-US" sz="3600" smtClean="0">
                <a:solidFill>
                  <a:schemeClr val="tx2"/>
                </a:solidFill>
              </a:rPr>
              <a:t>俺はホモだ</a:t>
            </a:r>
            <a:endParaRPr lang="en-US" altLang="ja-JP" sz="3600" smtClean="0">
              <a:solidFill>
                <a:schemeClr val="tx2"/>
              </a:solidFill>
            </a:endParaRPr>
          </a:p>
          <a:p>
            <a:r>
              <a:rPr kumimoji="1" lang="en-US" altLang="ja-JP" sz="3600" smtClean="0">
                <a:solidFill>
                  <a:schemeClr val="tx2"/>
                </a:solidFill>
              </a:rPr>
              <a:t>mi’o mitcinse – </a:t>
            </a:r>
            <a:r>
              <a:rPr kumimoji="1" lang="ja-JP" altLang="en-US" sz="3600" smtClean="0">
                <a:solidFill>
                  <a:schemeClr val="tx2"/>
                </a:solidFill>
              </a:rPr>
              <a:t>俺とお前ホモやで</a:t>
            </a:r>
            <a:endParaRPr kumimoji="1" lang="en-US" altLang="ja-JP" sz="3600" smtClean="0">
              <a:solidFill>
                <a:schemeClr val="tx2"/>
              </a:solidFill>
            </a:endParaRPr>
          </a:p>
          <a:p>
            <a:r>
              <a:rPr lang="en-US" altLang="ja-JP" sz="3600" smtClean="0">
                <a:solidFill>
                  <a:schemeClr val="tx2"/>
                </a:solidFill>
              </a:rPr>
              <a:t>mi’a mitcinse – </a:t>
            </a:r>
            <a:r>
              <a:rPr lang="ja-JP" altLang="en-US" sz="3600" smtClean="0">
                <a:solidFill>
                  <a:schemeClr val="tx2"/>
                </a:solidFill>
              </a:rPr>
              <a:t>俺らホモやねん</a:t>
            </a:r>
            <a:endParaRPr kumimoji="1" lang="ja-JP" alt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7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Shotaro\Dropbox\.lojban\ipa_consonant_100814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65909"/>
            <a:ext cx="9144001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otaro\Dropbox\.lojban\coirodomi'ecog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02" y="2132856"/>
            <a:ext cx="9145016" cy="22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 descr="C:\Users\Shotaro\Dropbox\.lojban\魔女文字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" y="202749"/>
            <a:ext cx="887406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hotaro\Dropbox\.lojban\coiro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6"/>
            <a:ext cx="4286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3" name="Picture 3" descr="C:\Users\Shotaro\Dropbox\カメラアップロード\2013-06-24 11.37.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61" y="170025"/>
            <a:ext cx="5400600" cy="66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 descr="C:\Users\Shotaro\Dropbox\カメラアップロード\2013-06-24 11.37.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30336"/>
            <a:ext cx="7128793" cy="619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これらは子供向けの本です</a:t>
            </a:r>
            <a:endParaRPr kumimoji="1" lang="en-US" altLang="ja-JP" smtClean="0"/>
          </a:p>
          <a:p>
            <a:r>
              <a:rPr lang="ja-JP" altLang="en-US"/>
              <a:t>これら</a:t>
            </a:r>
            <a:r>
              <a:rPr lang="ja-JP" altLang="en-US" smtClean="0"/>
              <a:t>の車はとても高い</a:t>
            </a:r>
            <a:endParaRPr lang="en-US" altLang="ja-JP" smtClean="0"/>
          </a:p>
          <a:p>
            <a:r>
              <a:rPr kumimoji="1" lang="ja-JP" altLang="en-US"/>
              <a:t>これら</a:t>
            </a:r>
            <a:r>
              <a:rPr kumimoji="1" lang="ja-JP" altLang="en-US" smtClean="0"/>
              <a:t>は本ですか、それとも雑誌ですか</a:t>
            </a:r>
            <a:endParaRPr lang="en-US" altLang="ja-JP"/>
          </a:p>
          <a:p>
            <a:r>
              <a:rPr kumimoji="1" lang="ja-JP" altLang="en-US" smtClean="0"/>
              <a:t>　</a:t>
            </a:r>
            <a:r>
              <a:rPr kumimoji="1" lang="en-US" altLang="ja-JP" smtClean="0"/>
              <a:t>					</a:t>
            </a:r>
            <a:r>
              <a:rPr kumimoji="1" lang="ja-JP" altLang="en-US" err="1" smtClean="0"/>
              <a:t>ー</a:t>
            </a:r>
            <a:r>
              <a:rPr kumimoji="1" lang="ja-JP" altLang="en-US" smtClean="0"/>
              <a:t>雑誌です。</a:t>
            </a:r>
            <a:endParaRPr kumimoji="1" lang="en-US" altLang="ja-JP" smtClean="0"/>
          </a:p>
          <a:p>
            <a:r>
              <a:rPr lang="ja-JP" altLang="en-US" smtClean="0"/>
              <a:t>この男性たちはアメリカ人ですか、ドイツ人ですか　</a:t>
            </a:r>
            <a:r>
              <a:rPr lang="ja-JP" altLang="en-US" err="1" smtClean="0"/>
              <a:t>ー</a:t>
            </a:r>
            <a:r>
              <a:rPr lang="ja-JP" altLang="en-US" smtClean="0"/>
              <a:t>　</a:t>
            </a:r>
            <a:r>
              <a:rPr lang="ja-JP" altLang="en-US"/>
              <a:t>どちらでもありません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明日</a:t>
            </a:r>
            <a:r>
              <a:rPr kumimoji="1" lang="ja-JP" altLang="en-US">
                <a:solidFill>
                  <a:srgbClr val="FF0000"/>
                </a:solidFill>
              </a:rPr>
              <a:t>遊びません</a:t>
            </a:r>
            <a:r>
              <a:rPr kumimoji="1" lang="ja-JP" altLang="en-US" smtClean="0">
                <a:solidFill>
                  <a:srgbClr val="FF0000"/>
                </a:solidFill>
              </a:rPr>
              <a:t>か？</a:t>
            </a:r>
            <a:endParaRPr kumimoji="1" lang="en-US" altLang="ja-JP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kumimoji="1" lang="ja-JP" altLang="en-US" smtClean="0"/>
              <a:t>今日の文法講座～数字～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80728"/>
            <a:ext cx="8424936" cy="5472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pa re ci vo mu xa ze bi so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no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/>
              <a:t>dau fei gai jau rei(xei) vai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xo xo’e pi pi’e	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ro so’a so’e so’i so’o so’u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du’e mo’a rau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da’a su’e su’o za’u me’i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ki’o li…lo’o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mai </a:t>
            </a:r>
            <a:r>
              <a:rPr kumimoji="1" lang="en-US" altLang="ja-JP" smtClean="0">
                <a:solidFill>
                  <a:schemeClr val="bg1">
                    <a:lumMod val="65000"/>
                  </a:schemeClr>
                </a:solidFill>
              </a:rPr>
              <a:t>moi mei roi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820</Words>
  <Application>Microsoft Office PowerPoint</Application>
  <PresentationFormat>画面に合わせる (4:3)</PresentationFormat>
  <Paragraphs>181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Office ​​テーマ</vt:lpstr>
      <vt:lpstr>ゆるロジらじお8.12 lo kluza jboselcradi</vt:lpstr>
      <vt:lpstr>ロジバン専用文字？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お題</vt:lpstr>
      <vt:lpstr>今日の文法講座～数字～</vt:lpstr>
      <vt:lpstr>1,2 普通の数字</vt:lpstr>
      <vt:lpstr>11以上の数字, 3</vt:lpstr>
      <vt:lpstr>4 大雑把な数字</vt:lpstr>
      <vt:lpstr>4 色々な使い方</vt:lpstr>
      <vt:lpstr>5, もっと主観な数字</vt:lpstr>
      <vt:lpstr>6 後ろの数字をとりこむ数字</vt:lpstr>
      <vt:lpstr>7 ki’oとli…lo’o</vt:lpstr>
      <vt:lpstr>8 数字をとりこむcmavo</vt:lpstr>
      <vt:lpstr>量化と複数形</vt:lpstr>
      <vt:lpstr>量のbrivla</vt:lpstr>
      <vt:lpstr>これらは子供向けの本です</vt:lpstr>
      <vt:lpstr>これらの車はとても高い</vt:lpstr>
      <vt:lpstr>これらは本ですかそれとも雑誌ですか ー雑誌です。</vt:lpstr>
      <vt:lpstr>この男性たちはアメリカ人ですか、ドイツ人ですか　ー　どちらでもありません。</vt:lpstr>
      <vt:lpstr>明日遊びませんか</vt:lpstr>
      <vt:lpstr>宇宙人に気をつけよう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ゆるロジらじお8.12</dc:title>
  <dc:creator>Shotaro</dc:creator>
  <cp:lastModifiedBy>Shotaro</cp:lastModifiedBy>
  <cp:revision>36</cp:revision>
  <dcterms:created xsi:type="dcterms:W3CDTF">2013-08-12T05:07:01Z</dcterms:created>
  <dcterms:modified xsi:type="dcterms:W3CDTF">2013-08-15T17:15:16Z</dcterms:modified>
</cp:coreProperties>
</file>