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6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1BB02-9219-49D9-9001-8E7E4F24177E}" type="datetimeFigureOut">
              <a:rPr kumimoji="1" lang="ja-JP" altLang="en-US" smtClean="0"/>
              <a:t>2013/8/28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5F3FE-9AE1-4C08-8A03-077CC13B68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79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5F3FE-9AE1-4C08-8A03-077CC13B682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97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D1E0-E03A-4C83-B6EE-8C38DD7B0E67}" type="datetimeFigureOut">
              <a:rPr kumimoji="1" lang="ja-JP" altLang="en-US" smtClean="0"/>
              <a:t>2013/8/28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AD9C-407A-4959-98A9-2EF9BD7FFE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41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D1E0-E03A-4C83-B6EE-8C38DD7B0E67}" type="datetimeFigureOut">
              <a:rPr kumimoji="1" lang="ja-JP" altLang="en-US" smtClean="0"/>
              <a:t>2013/8/28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AD9C-407A-4959-98A9-2EF9BD7FFE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31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D1E0-E03A-4C83-B6EE-8C38DD7B0E67}" type="datetimeFigureOut">
              <a:rPr kumimoji="1" lang="ja-JP" altLang="en-US" smtClean="0"/>
              <a:t>2013/8/28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AD9C-407A-4959-98A9-2EF9BD7FFE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01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D1E0-E03A-4C83-B6EE-8C38DD7B0E67}" type="datetimeFigureOut">
              <a:rPr kumimoji="1" lang="ja-JP" altLang="en-US" smtClean="0"/>
              <a:t>2013/8/28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AD9C-407A-4959-98A9-2EF9BD7FFE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12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D1E0-E03A-4C83-B6EE-8C38DD7B0E67}" type="datetimeFigureOut">
              <a:rPr kumimoji="1" lang="ja-JP" altLang="en-US" smtClean="0"/>
              <a:t>2013/8/28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AD9C-407A-4959-98A9-2EF9BD7FFE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94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D1E0-E03A-4C83-B6EE-8C38DD7B0E67}" type="datetimeFigureOut">
              <a:rPr kumimoji="1" lang="ja-JP" altLang="en-US" smtClean="0"/>
              <a:t>2013/8/28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AD9C-407A-4959-98A9-2EF9BD7FFE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21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D1E0-E03A-4C83-B6EE-8C38DD7B0E67}" type="datetimeFigureOut">
              <a:rPr kumimoji="1" lang="ja-JP" altLang="en-US" smtClean="0"/>
              <a:t>2013/8/28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AD9C-407A-4959-98A9-2EF9BD7FFE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35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D1E0-E03A-4C83-B6EE-8C38DD7B0E67}" type="datetimeFigureOut">
              <a:rPr kumimoji="1" lang="ja-JP" altLang="en-US" smtClean="0"/>
              <a:t>2013/8/28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AD9C-407A-4959-98A9-2EF9BD7FFE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50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D1E0-E03A-4C83-B6EE-8C38DD7B0E67}" type="datetimeFigureOut">
              <a:rPr kumimoji="1" lang="ja-JP" altLang="en-US" smtClean="0"/>
              <a:t>2013/8/28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AD9C-407A-4959-98A9-2EF9BD7FFE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82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D1E0-E03A-4C83-B6EE-8C38DD7B0E67}" type="datetimeFigureOut">
              <a:rPr kumimoji="1" lang="ja-JP" altLang="en-US" smtClean="0"/>
              <a:t>2013/8/28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AD9C-407A-4959-98A9-2EF9BD7FFE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14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D1E0-E03A-4C83-B6EE-8C38DD7B0E67}" type="datetimeFigureOut">
              <a:rPr kumimoji="1" lang="ja-JP" altLang="en-US" smtClean="0"/>
              <a:t>2013/8/28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AD9C-407A-4959-98A9-2EF9BD7FFE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40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D1E0-E03A-4C83-B6EE-8C38DD7B0E67}" type="datetimeFigureOut">
              <a:rPr kumimoji="1" lang="ja-JP" altLang="en-US" smtClean="0"/>
              <a:t>2013/8/28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0AD9C-407A-4959-98A9-2EF9BD7FFE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15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mtClean="0"/>
              <a:t>ゆるロジらじお　</a:t>
            </a:r>
            <a:r>
              <a:rPr kumimoji="1" lang="en-US" altLang="ja-JP" smtClean="0"/>
              <a:t>8/28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mtClean="0"/>
              <a:t>ほんまに「ゆる」「ロジ」・・・？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8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distributive</a:t>
            </a:r>
            <a:r>
              <a:rPr lang="ja-JP" altLang="en-US"/>
              <a:t> </a:t>
            </a:r>
            <a:r>
              <a:rPr lang="en-US" altLang="ja-JP" smtClean="0"/>
              <a:t>or non-distributive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kumimoji="1" lang="en-US" altLang="ja-JP" smtClean="0"/>
              <a:t>lo</a:t>
            </a:r>
            <a:r>
              <a:rPr kumimoji="1" lang="ja-JP" altLang="en-US" smtClean="0"/>
              <a:t>系 </a:t>
            </a:r>
            <a:r>
              <a:rPr kumimoji="1" lang="en-US" altLang="ja-JP" smtClean="0"/>
              <a:t>-&gt; </a:t>
            </a:r>
            <a:r>
              <a:rPr lang="en-US" altLang="ja-JP" smtClean="0"/>
              <a:t>distributive</a:t>
            </a:r>
            <a:r>
              <a:rPr kumimoji="1" lang="ja-JP" altLang="en-US" smtClean="0"/>
              <a:t>な状態</a:t>
            </a:r>
            <a:endParaRPr kumimoji="1" lang="en-US" altLang="ja-JP" smtClean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en-US" altLang="ja-JP" smtClean="0"/>
              <a:t>lo nanmu cu bevri lo pipno – </a:t>
            </a:r>
            <a:r>
              <a:rPr lang="ja-JP" altLang="en-US" smtClean="0"/>
              <a:t>男らはピアノを運ぶ</a:t>
            </a:r>
            <a:endParaRPr lang="en-US" altLang="ja-JP" smtClean="0"/>
          </a:p>
          <a:p>
            <a:pPr marL="0" indent="0">
              <a:buNone/>
            </a:pPr>
            <a:r>
              <a:rPr kumimoji="1" lang="ja-JP" altLang="en-US"/>
              <a:t>　</a:t>
            </a:r>
            <a:r>
              <a:rPr kumimoji="1" lang="ja-JP" altLang="en-US" smtClean="0"/>
              <a:t>ある男はピアノを運び、違う男もピアノを運ぶ。</a:t>
            </a:r>
            <a:endParaRPr kumimoji="1" lang="en-US" altLang="ja-JP" smtClean="0"/>
          </a:p>
          <a:p>
            <a:pPr marL="0" indent="0">
              <a:buNone/>
            </a:pPr>
            <a:endParaRPr lang="en-US" altLang="ja-JP"/>
          </a:p>
          <a:p>
            <a:r>
              <a:rPr kumimoji="1" lang="en-US" altLang="ja-JP" smtClean="0"/>
              <a:t>loi </a:t>
            </a:r>
            <a:r>
              <a:rPr kumimoji="1" lang="ja-JP" altLang="en-US" smtClean="0"/>
              <a:t>系 </a:t>
            </a:r>
            <a:r>
              <a:rPr lang="en-US" altLang="ja-JP" smtClean="0"/>
              <a:t>-&gt; non-distributive </a:t>
            </a:r>
            <a:r>
              <a:rPr lang="ja-JP" altLang="en-US" smtClean="0"/>
              <a:t>な状態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/>
              <a:t> </a:t>
            </a:r>
            <a:r>
              <a:rPr lang="en-US" altLang="ja-JP" smtClean="0"/>
              <a:t>loi nanmu  cu bevri lo pipno</a:t>
            </a:r>
          </a:p>
          <a:p>
            <a:pPr marL="0" indent="0">
              <a:buNone/>
            </a:pPr>
            <a:r>
              <a:rPr lang="ja-JP" altLang="en-US" smtClean="0"/>
              <a:t>個としてはピアノは運んでおらず、“全体で”ピアノを運んでいる。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ex) </a:t>
            </a:r>
            <a:r>
              <a:rPr lang="ja-JP" altLang="en-US"/>
              <a:t>少年ら</a:t>
            </a:r>
            <a:r>
              <a:rPr lang="ja-JP" altLang="en-US" smtClean="0"/>
              <a:t>は合唱をした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300543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ロジバンの話終わり・・・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集合のところで</a:t>
            </a:r>
            <a:r>
              <a:rPr kumimoji="1" lang="en-US" altLang="ja-JP" smtClean="0"/>
              <a:t>”</a:t>
            </a:r>
            <a:r>
              <a:rPr kumimoji="1" lang="ja-JP" altLang="en-US" smtClean="0"/>
              <a:t>構造</a:t>
            </a:r>
            <a:r>
              <a:rPr kumimoji="1" lang="en-US" altLang="ja-JP" smtClean="0"/>
              <a:t>”</a:t>
            </a:r>
          </a:p>
          <a:p>
            <a:r>
              <a:rPr kumimoji="1" lang="ja-JP" altLang="en-US" smtClean="0"/>
              <a:t>「数学の集合」にも構造はあるのか？</a:t>
            </a:r>
            <a:endParaRPr kumimoji="1" lang="en-US" altLang="ja-JP" smtClean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ja-JP" altLang="en-US" smtClean="0"/>
              <a:t>→　あります。</a:t>
            </a:r>
            <a:endParaRPr lang="en-US" altLang="ja-JP" smtClean="0"/>
          </a:p>
          <a:p>
            <a:pPr marL="0" indent="0">
              <a:buNone/>
            </a:pPr>
            <a:r>
              <a:rPr kumimoji="1" lang="ja-JP" altLang="en-US"/>
              <a:t>　</a:t>
            </a:r>
            <a:r>
              <a:rPr kumimoji="1" lang="ja-JP" altLang="en-US" smtClean="0"/>
              <a:t>→　続きがみたいならば、次いきます。</a:t>
            </a:r>
            <a:endParaRPr kumimoji="1" lang="en-US" altLang="ja-JP" smtClean="0"/>
          </a:p>
          <a:p>
            <a:pPr marL="0" indent="0">
              <a:buNone/>
            </a:pP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460720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数学の集合にでてくる“構造”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mtClean="0"/>
              <a:t>※ </a:t>
            </a:r>
            <a:r>
              <a:rPr lang="ja-JP" altLang="en-US"/>
              <a:t>今</a:t>
            </a:r>
            <a:r>
              <a:rPr lang="ja-JP" altLang="en-US" smtClean="0"/>
              <a:t>からやるこれらを“構造”と呼んでいいかは不明</a:t>
            </a:r>
            <a:r>
              <a:rPr lang="en-US" altLang="ja-JP" smtClean="0"/>
              <a:t>…</a:t>
            </a:r>
            <a:r>
              <a:rPr lang="ja-JP" altLang="en-US" smtClean="0"/>
              <a:t>（厳密にはちょっと違う）。</a:t>
            </a:r>
            <a:endParaRPr lang="en-US" altLang="ja-JP" smtClean="0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kumimoji="1" lang="ja-JP" altLang="en-US" smtClean="0"/>
              <a:t>・位相構造</a:t>
            </a:r>
            <a:endParaRPr kumimoji="1" lang="en-US" altLang="ja-JP" smtClean="0"/>
          </a:p>
          <a:p>
            <a:pPr marL="0" indent="0">
              <a:buNone/>
            </a:pPr>
            <a:r>
              <a:rPr lang="ja-JP" altLang="en-US" smtClean="0"/>
              <a:t>・群構造（？）</a:t>
            </a:r>
            <a:endParaRPr lang="en-US" altLang="ja-JP" smtClean="0"/>
          </a:p>
          <a:p>
            <a:pPr marL="0" indent="0">
              <a:buNone/>
            </a:pPr>
            <a:r>
              <a:rPr kumimoji="1" lang="ja-JP" altLang="en-US" smtClean="0"/>
              <a:t>・～空間（ある意味</a:t>
            </a:r>
            <a:r>
              <a:rPr kumimoji="1" lang="en-US" altLang="ja-JP" smtClean="0"/>
              <a:t>”</a:t>
            </a:r>
            <a:r>
              <a:rPr kumimoji="1" lang="ja-JP" altLang="en-US" smtClean="0"/>
              <a:t>構造</a:t>
            </a:r>
            <a:r>
              <a:rPr kumimoji="1" lang="en-US" altLang="ja-JP" smtClean="0"/>
              <a:t>”)</a:t>
            </a:r>
          </a:p>
          <a:p>
            <a:pPr marL="0" indent="0">
              <a:buNone/>
            </a:pPr>
            <a:r>
              <a:rPr lang="ja-JP" altLang="en-US" smtClean="0"/>
              <a:t>・～関係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83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順序関係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二項演算子「≦」を定義する。</a:t>
            </a:r>
            <a:endParaRPr kumimoji="1" lang="en-US" altLang="ja-JP" smtClean="0"/>
          </a:p>
          <a:p>
            <a:pPr marL="0" indent="0">
              <a:buNone/>
            </a:pPr>
            <a:r>
              <a:rPr lang="ja-JP" altLang="en-US" smtClean="0"/>
              <a:t>★　半順序関係　（全部が比較できなくていい）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mtClean="0"/>
              <a:t>反射律 </a:t>
            </a:r>
            <a:r>
              <a:rPr kumimoji="1" lang="en-US" altLang="ja-JP" smtClean="0"/>
              <a:t>: </a:t>
            </a:r>
            <a:r>
              <a:rPr lang="ja-JP" altLang="en-US" smtClean="0"/>
              <a:t>自身は自身以上である。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推移</a:t>
            </a:r>
            <a:r>
              <a:rPr lang="ja-JP" altLang="en-US" smtClean="0"/>
              <a:t>律 </a:t>
            </a:r>
            <a:r>
              <a:rPr lang="en-US" altLang="ja-JP" smtClean="0"/>
              <a:t>: a</a:t>
            </a:r>
            <a:r>
              <a:rPr lang="ja-JP" altLang="en-US"/>
              <a:t> </a:t>
            </a:r>
            <a:r>
              <a:rPr lang="ja-JP" altLang="en-US" smtClean="0"/>
              <a:t>≦ </a:t>
            </a:r>
            <a:r>
              <a:rPr lang="en-US" altLang="ja-JP" smtClean="0"/>
              <a:t>b </a:t>
            </a:r>
            <a:r>
              <a:rPr lang="ja-JP" altLang="en-US" smtClean="0"/>
              <a:t>かつ </a:t>
            </a:r>
            <a:r>
              <a:rPr lang="en-US" altLang="ja-JP" smtClean="0"/>
              <a:t>b</a:t>
            </a:r>
            <a:r>
              <a:rPr lang="ja-JP" altLang="en-US"/>
              <a:t> </a:t>
            </a:r>
            <a:r>
              <a:rPr lang="ja-JP" altLang="en-US" smtClean="0"/>
              <a:t>≦ </a:t>
            </a:r>
            <a:r>
              <a:rPr lang="en-US" altLang="ja-JP" smtClean="0"/>
              <a:t>c </a:t>
            </a:r>
            <a:r>
              <a:rPr lang="ja-JP" altLang="en-US" smtClean="0"/>
              <a:t>⇒ </a:t>
            </a:r>
            <a:r>
              <a:rPr lang="en-US" altLang="ja-JP" smtClean="0"/>
              <a:t>a </a:t>
            </a:r>
            <a:r>
              <a:rPr lang="ja-JP" altLang="en-US" smtClean="0"/>
              <a:t>≦ </a:t>
            </a:r>
            <a:r>
              <a:rPr lang="en-US" altLang="ja-JP" smtClean="0"/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mtClean="0"/>
              <a:t>反対称律 </a:t>
            </a:r>
            <a:r>
              <a:rPr kumimoji="1" lang="en-US" altLang="ja-JP" smtClean="0"/>
              <a:t>: </a:t>
            </a:r>
            <a:r>
              <a:rPr lang="en-US" altLang="ja-JP" smtClean="0"/>
              <a:t>a</a:t>
            </a:r>
            <a:r>
              <a:rPr lang="ja-JP" altLang="en-US" smtClean="0"/>
              <a:t> ≦ </a:t>
            </a:r>
            <a:r>
              <a:rPr lang="en-US" altLang="ja-JP" smtClean="0"/>
              <a:t>b </a:t>
            </a:r>
            <a:r>
              <a:rPr lang="ja-JP" altLang="en-US" smtClean="0"/>
              <a:t>かつ </a:t>
            </a:r>
            <a:r>
              <a:rPr lang="en-US" altLang="ja-JP"/>
              <a:t>b</a:t>
            </a:r>
            <a:r>
              <a:rPr lang="ja-JP" altLang="en-US" smtClean="0"/>
              <a:t> ≦ </a:t>
            </a:r>
            <a:r>
              <a:rPr lang="en-US" altLang="ja-JP" smtClean="0"/>
              <a:t>a </a:t>
            </a:r>
            <a:r>
              <a:rPr lang="ja-JP" altLang="en-US" smtClean="0"/>
              <a:t>⇒ </a:t>
            </a:r>
            <a:r>
              <a:rPr lang="en-US" altLang="ja-JP" smtClean="0"/>
              <a:t>a = b</a:t>
            </a:r>
          </a:p>
          <a:p>
            <a:pPr marL="0" indent="0">
              <a:buNone/>
            </a:pPr>
            <a:r>
              <a:rPr lang="ja-JP" altLang="en-US" smtClean="0"/>
              <a:t>★　全順序関係 </a:t>
            </a:r>
            <a:r>
              <a:rPr lang="en-US" altLang="ja-JP" smtClean="0"/>
              <a:t>(</a:t>
            </a:r>
            <a:r>
              <a:rPr lang="ja-JP" altLang="en-US" smtClean="0"/>
              <a:t>全部の元が比較できる</a:t>
            </a:r>
            <a:r>
              <a:rPr lang="en-US" altLang="ja-JP" smtClean="0"/>
              <a:t>)</a:t>
            </a:r>
          </a:p>
          <a:p>
            <a:pPr marL="0" indent="0">
              <a:buNone/>
            </a:pPr>
            <a:r>
              <a:rPr lang="en-US" altLang="ja-JP" smtClean="0"/>
              <a:t>ex) </a:t>
            </a:r>
            <a:r>
              <a:rPr lang="ja-JP" altLang="en-US" smtClean="0"/>
              <a:t>自然数全体、実数全体、アルファベット</a:t>
            </a:r>
            <a:endParaRPr lang="en-US" altLang="ja-JP" smtClean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en-US" altLang="ja-JP" smtClean="0"/>
              <a:t>2</a:t>
            </a:r>
            <a:r>
              <a:rPr lang="ja-JP" altLang="en-US" smtClean="0"/>
              <a:t>次元実数ベクトル（ノルムとか）</a:t>
            </a:r>
            <a:r>
              <a:rPr lang="en-US" altLang="ja-JP" smtClean="0"/>
              <a:t> 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82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kumimoji="1" lang="ja-JP" altLang="en-US" smtClean="0"/>
              <a:t>群とか（群れじゃないよ！）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340768"/>
            <a:ext cx="9036496" cy="532859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mtClean="0"/>
              <a:t>閉じた二項演算子があって・・・・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mtClean="0"/>
              <a:t>結合則　</a:t>
            </a:r>
            <a:r>
              <a:rPr kumimoji="1" lang="en-US" altLang="ja-JP" smtClean="0"/>
              <a:t>f( </a:t>
            </a:r>
            <a:r>
              <a:rPr lang="en-US" altLang="ja-JP" smtClean="0"/>
              <a:t>f (a, b) , c) = f(a , f(b,c))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mtClean="0"/>
              <a:t>単位元　∃</a:t>
            </a:r>
            <a:r>
              <a:rPr kumimoji="1" lang="en-US" altLang="ja-JP" smtClean="0"/>
              <a:t>e </a:t>
            </a:r>
            <a:r>
              <a:rPr kumimoji="1" lang="ja-JP" altLang="en-US" smtClean="0"/>
              <a:t>∀ </a:t>
            </a:r>
            <a:r>
              <a:rPr kumimoji="1" lang="en-US" altLang="ja-JP" smtClean="0"/>
              <a:t>a  { f ( a , e ) =  a }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逆元　　　∀ </a:t>
            </a:r>
            <a:r>
              <a:rPr lang="en-US" altLang="ja-JP" smtClean="0"/>
              <a:t>a</a:t>
            </a:r>
            <a:r>
              <a:rPr lang="ja-JP" altLang="en-US"/>
              <a:t> </a:t>
            </a:r>
            <a:r>
              <a:rPr lang="ja-JP" altLang="en-US" smtClean="0"/>
              <a:t>∃</a:t>
            </a:r>
            <a:r>
              <a:rPr lang="en-US" altLang="ja-JP" smtClean="0"/>
              <a:t>x  { f (a , x ) = e }</a:t>
            </a:r>
          </a:p>
          <a:p>
            <a:pPr marL="0" indent="0">
              <a:buNone/>
            </a:pPr>
            <a:r>
              <a:rPr lang="en-US" altLang="ja-JP" smtClean="0"/>
              <a:t>ex) </a:t>
            </a:r>
            <a:r>
              <a:rPr lang="ja-JP" altLang="en-US" smtClean="0"/>
              <a:t>実数ベクトル</a:t>
            </a:r>
            <a:r>
              <a:rPr lang="en-US" altLang="ja-JP" smtClean="0"/>
              <a:t>(+)</a:t>
            </a:r>
            <a:r>
              <a:rPr lang="ja-JP" altLang="en-US" smtClean="0"/>
              <a:t>、 </a:t>
            </a:r>
            <a:r>
              <a:rPr lang="en-US" altLang="ja-JP" smtClean="0"/>
              <a:t>n</a:t>
            </a:r>
            <a:r>
              <a:rPr lang="ja-JP" altLang="en-US" smtClean="0"/>
              <a:t>次実数正則行列</a:t>
            </a:r>
            <a:r>
              <a:rPr lang="en-US" altLang="ja-JP" smtClean="0"/>
              <a:t>(</a:t>
            </a:r>
            <a:r>
              <a:rPr lang="ja-JP" altLang="en-US"/>
              <a:t>・</a:t>
            </a:r>
            <a:r>
              <a:rPr lang="en-US" altLang="ja-JP" smtClean="0"/>
              <a:t>)</a:t>
            </a:r>
            <a:r>
              <a:rPr lang="ja-JP" altLang="en-US" smtClean="0"/>
              <a:t>、</a:t>
            </a:r>
            <a:endParaRPr lang="en-US" altLang="ja-JP" smtClean="0"/>
          </a:p>
          <a:p>
            <a:pPr marL="0" indent="0">
              <a:buNone/>
            </a:pPr>
            <a:r>
              <a:rPr kumimoji="1" lang="ja-JP" altLang="en-US"/>
              <a:t>　</a:t>
            </a:r>
            <a:r>
              <a:rPr lang="ja-JP" altLang="en-US" smtClean="0"/>
              <a:t>整数</a:t>
            </a:r>
            <a:r>
              <a:rPr lang="en-US" altLang="ja-JP" smtClean="0"/>
              <a:t>(+)</a:t>
            </a:r>
          </a:p>
          <a:p>
            <a:pPr marL="0" indent="0">
              <a:buNone/>
            </a:pPr>
            <a:r>
              <a:rPr lang="ja-JP" altLang="en-US" smtClean="0"/>
              <a:t>①のみ成立 → 半群</a:t>
            </a:r>
            <a:endParaRPr lang="en-US" altLang="ja-JP" smtClean="0"/>
          </a:p>
          <a:p>
            <a:pPr marL="0" indent="0">
              <a:buNone/>
            </a:pPr>
            <a:r>
              <a:rPr lang="ja-JP" altLang="en-US" smtClean="0"/>
              <a:t>①</a:t>
            </a:r>
            <a:r>
              <a:rPr lang="en-US" altLang="ja-JP" smtClean="0"/>
              <a:t>+</a:t>
            </a:r>
            <a:r>
              <a:rPr lang="ja-JP" altLang="en-US" smtClean="0"/>
              <a:t>②が成立 → モノイド</a:t>
            </a:r>
            <a:r>
              <a:rPr lang="en-US" altLang="ja-JP" smtClean="0"/>
              <a:t>(Haskell</a:t>
            </a:r>
            <a:r>
              <a:rPr lang="ja-JP" altLang="en-US" smtClean="0"/>
              <a:t>にもでてくる！</a:t>
            </a:r>
            <a:r>
              <a:rPr lang="en-US" altLang="ja-JP" smtClean="0"/>
              <a:t>)</a:t>
            </a:r>
          </a:p>
          <a:p>
            <a:pPr marL="0" indent="0">
              <a:buNone/>
            </a:pPr>
            <a:r>
              <a:rPr lang="ja-JP" altLang="en-US" smtClean="0"/>
              <a:t>群 </a:t>
            </a:r>
            <a:r>
              <a:rPr lang="en-US" altLang="ja-JP" smtClean="0"/>
              <a:t>+ </a:t>
            </a:r>
            <a:r>
              <a:rPr lang="ja-JP" altLang="en-US" smtClean="0"/>
              <a:t>可換則 → アーベル群</a:t>
            </a:r>
            <a:endParaRPr lang="en-US" altLang="ja-JP"/>
          </a:p>
          <a:p>
            <a:pPr marL="0" indent="0">
              <a:buNone/>
            </a:pP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973700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一応みとこう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mtClean="0"/>
              <a:t>部分集合は元</a:t>
            </a:r>
            <a:r>
              <a:rPr kumimoji="1" lang="en-US" altLang="ja-JP" smtClean="0"/>
              <a:t>(</a:t>
            </a:r>
            <a:r>
              <a:rPr kumimoji="1" lang="ja-JP" altLang="en-US" smtClean="0"/>
              <a:t>もと</a:t>
            </a:r>
            <a:r>
              <a:rPr kumimoji="1" lang="en-US" altLang="ja-JP" smtClean="0"/>
              <a:t>)</a:t>
            </a:r>
            <a:r>
              <a:rPr kumimoji="1" lang="ja-JP" altLang="en-US" smtClean="0"/>
              <a:t>の集合と同じ構造をもつとは限らない。</a:t>
            </a:r>
            <a:endParaRPr kumimoji="1" lang="en-US" altLang="ja-JP" smtClean="0"/>
          </a:p>
          <a:p>
            <a:pPr marL="0" indent="0">
              <a:buNone/>
            </a:pPr>
            <a:r>
              <a:rPr lang="en-US" altLang="ja-JP" smtClean="0"/>
              <a:t>ex)</a:t>
            </a:r>
          </a:p>
          <a:p>
            <a:pPr marL="0" indent="0">
              <a:buNone/>
            </a:pPr>
            <a:r>
              <a:rPr lang="ja-JP" altLang="en-US" smtClean="0"/>
              <a:t>整数全体の集合　→　</a:t>
            </a:r>
            <a:r>
              <a:rPr lang="en-US" altLang="ja-JP" smtClean="0"/>
              <a:t>+</a:t>
            </a:r>
            <a:r>
              <a:rPr lang="ja-JP" altLang="en-US" smtClean="0"/>
              <a:t>でアーベル群をなす</a:t>
            </a:r>
            <a:endParaRPr lang="en-US" altLang="ja-JP" smtClean="0"/>
          </a:p>
          <a:p>
            <a:pPr marL="0" indent="0">
              <a:buNone/>
            </a:pPr>
            <a:r>
              <a:rPr kumimoji="1" lang="ja-JP" altLang="en-US" smtClean="0"/>
              <a:t>自然数全体集合　→　</a:t>
            </a:r>
            <a:r>
              <a:rPr kumimoji="1" lang="en-US" altLang="ja-JP" smtClean="0"/>
              <a:t>+</a:t>
            </a:r>
            <a:r>
              <a:rPr kumimoji="1" lang="ja-JP" altLang="en-US" smtClean="0"/>
              <a:t>でモノイドをなす</a:t>
            </a:r>
            <a:endParaRPr kumimoji="1" lang="en-US" altLang="ja-JP" smtClean="0"/>
          </a:p>
          <a:p>
            <a:pPr marL="0" indent="0">
              <a:buNone/>
            </a:pPr>
            <a:r>
              <a:rPr lang="en-US" altLang="ja-JP" smtClean="0"/>
              <a:t>{0,1,2} </a:t>
            </a:r>
            <a:r>
              <a:rPr lang="ja-JP" altLang="en-US" smtClean="0"/>
              <a:t>→　・で半群をなす</a:t>
            </a:r>
            <a:endParaRPr lang="en-US" altLang="ja-JP" smtClean="0"/>
          </a:p>
          <a:p>
            <a:pPr marL="0" indent="0">
              <a:buNone/>
            </a:pPr>
            <a:r>
              <a:rPr lang="ja-JP" altLang="en-US"/>
              <a:t>ブール代数</a:t>
            </a:r>
            <a:r>
              <a:rPr kumimoji="1" lang="en-US" altLang="ja-JP" smtClean="0"/>
              <a:t> </a:t>
            </a:r>
            <a:r>
              <a:rPr kumimoji="1" lang="ja-JP" altLang="en-US" smtClean="0"/>
              <a:t>→ </a:t>
            </a:r>
            <a:r>
              <a:rPr kumimoji="1" lang="en-US" altLang="ja-JP" smtClean="0"/>
              <a:t>+</a:t>
            </a:r>
            <a:r>
              <a:rPr kumimoji="1" lang="ja-JP" altLang="en-US" smtClean="0"/>
              <a:t>でモノイド（逆元がない？</a:t>
            </a:r>
            <a:r>
              <a:rPr kumimoji="1" lang="en-US" altLang="ja-JP" smtClean="0"/>
              <a:t>)</a:t>
            </a:r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en-US" altLang="ja-JP" smtClean="0"/>
              <a:t>	</a:t>
            </a:r>
            <a:r>
              <a:rPr lang="ja-JP" altLang="en-US" smtClean="0"/>
              <a:t>　→ </a:t>
            </a:r>
            <a:r>
              <a:rPr lang="en-US" altLang="ja-JP" smtClean="0"/>
              <a:t>*</a:t>
            </a:r>
            <a:r>
              <a:rPr lang="ja-JP" altLang="en-US" smtClean="0"/>
              <a:t>で半群（単位元なし？）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616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はじろじ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556792"/>
            <a:ext cx="8964488" cy="4525963"/>
          </a:xfrm>
        </p:spPr>
        <p:txBody>
          <a:bodyPr/>
          <a:lstStyle/>
          <a:p>
            <a:r>
              <a:rPr kumimoji="1" lang="ja-JP" altLang="en-US" smtClean="0"/>
              <a:t>山場は越えた！</a:t>
            </a:r>
            <a:endParaRPr kumimoji="1" lang="en-US" altLang="ja-JP" smtClean="0"/>
          </a:p>
          <a:p>
            <a:pPr fontAlgn="base"/>
            <a:r>
              <a:rPr lang="ja-JP" altLang="en-US"/>
              <a:t>音韻論　→　</a:t>
            </a:r>
            <a:r>
              <a:rPr lang="en-US" altLang="ja-JP"/>
              <a:t>COI</a:t>
            </a:r>
            <a:r>
              <a:rPr lang="ja-JP" altLang="en-US"/>
              <a:t>（あと</a:t>
            </a:r>
            <a:r>
              <a:rPr lang="en-US" altLang="ja-JP"/>
              <a:t>UI</a:t>
            </a:r>
            <a:r>
              <a:rPr lang="ja-JP" altLang="en-US"/>
              <a:t>ちょっと）　→　命題・述語・項の基礎　→ </a:t>
            </a:r>
            <a:r>
              <a:rPr lang="en-US" altLang="ja-JP"/>
              <a:t>bridi</a:t>
            </a:r>
            <a:r>
              <a:rPr lang="ja-JP" altLang="en-US"/>
              <a:t>と</a:t>
            </a:r>
            <a:r>
              <a:rPr lang="en-US" altLang="ja-JP"/>
              <a:t>selbri</a:t>
            </a:r>
            <a:r>
              <a:rPr lang="ja-JP" altLang="en-US"/>
              <a:t>と</a:t>
            </a:r>
            <a:r>
              <a:rPr lang="en-US" altLang="ja-JP"/>
              <a:t>sumti </a:t>
            </a:r>
          </a:p>
          <a:p>
            <a:pPr fontAlgn="base"/>
            <a:r>
              <a:rPr lang="en-US" altLang="ja-JP"/>
              <a:t>→lo</a:t>
            </a:r>
            <a:r>
              <a:rPr lang="ja-JP" altLang="en-US"/>
              <a:t>による描写</a:t>
            </a:r>
            <a:r>
              <a:rPr lang="en-US" altLang="ja-JP"/>
              <a:t>sumti</a:t>
            </a:r>
            <a:r>
              <a:rPr lang="ja-JP" altLang="en-US"/>
              <a:t>、</a:t>
            </a:r>
            <a:r>
              <a:rPr lang="en-US" altLang="ja-JP"/>
              <a:t>FA</a:t>
            </a:r>
            <a:r>
              <a:rPr lang="ja-JP" altLang="en-US"/>
              <a:t>類、</a:t>
            </a:r>
            <a:r>
              <a:rPr lang="en-US" altLang="ja-JP"/>
              <a:t>SE</a:t>
            </a:r>
            <a:r>
              <a:rPr lang="ja-JP" altLang="en-US"/>
              <a:t>類 → </a:t>
            </a:r>
            <a:r>
              <a:rPr lang="en-US" altLang="ja-JP">
                <a:solidFill>
                  <a:srgbClr val="FF0000"/>
                </a:solidFill>
              </a:rPr>
              <a:t>tanru (lujvo</a:t>
            </a:r>
            <a:r>
              <a:rPr lang="ja-JP" altLang="en-US">
                <a:solidFill>
                  <a:srgbClr val="FF0000"/>
                </a:solidFill>
              </a:rPr>
              <a:t>のちょっと紹介</a:t>
            </a:r>
            <a:r>
              <a:rPr lang="en-US" altLang="ja-JP">
                <a:solidFill>
                  <a:srgbClr val="FF0000"/>
                </a:solidFill>
              </a:rPr>
              <a:t>) → </a:t>
            </a:r>
            <a:r>
              <a:rPr lang="ja-JP" altLang="en-US">
                <a:solidFill>
                  <a:srgbClr val="FF0000"/>
                </a:solidFill>
              </a:rPr>
              <a:t>簡単な</a:t>
            </a:r>
            <a:r>
              <a:rPr lang="en-US" altLang="ja-JP">
                <a:solidFill>
                  <a:srgbClr val="FF0000"/>
                </a:solidFill>
              </a:rPr>
              <a:t>sumtcita</a:t>
            </a:r>
          </a:p>
          <a:p>
            <a:r>
              <a:rPr kumimoji="1" lang="en-US" altLang="ja-JP" smtClean="0"/>
              <a:t>sumtcita</a:t>
            </a:r>
            <a:r>
              <a:rPr lang="ja-JP" altLang="en-US" smtClean="0"/>
              <a:t>・・・抽象節を学んでからの方が有意義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95573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アンケート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tanru</a:t>
            </a:r>
          </a:p>
          <a:p>
            <a:r>
              <a:rPr kumimoji="1" lang="en-US" altLang="ja-JP" smtClean="0"/>
              <a:t>sumtcita</a:t>
            </a:r>
          </a:p>
          <a:p>
            <a:r>
              <a:rPr lang="en-US" altLang="ja-JP" smtClean="0"/>
              <a:t>PS</a:t>
            </a:r>
            <a:r>
              <a:rPr lang="ja-JP" altLang="en-US" smtClean="0"/>
              <a:t>の並び方</a:t>
            </a:r>
            <a:endParaRPr lang="en-US" altLang="ja-JP" smtClean="0"/>
          </a:p>
          <a:p>
            <a:r>
              <a:rPr lang="en-US" altLang="ja-JP" smtClean="0"/>
              <a:t>bu’u, ca, ne’i, re’o, ne’a, ka’a, ka’ai, sepi’o, gau</a:t>
            </a:r>
          </a:p>
          <a:p>
            <a:r>
              <a:rPr lang="en-US" altLang="ja-JP" smtClean="0"/>
              <a:t>la, UI</a:t>
            </a:r>
            <a:r>
              <a:rPr lang="ja-JP" altLang="en-US" smtClean="0"/>
              <a:t>の係り方</a:t>
            </a:r>
            <a:r>
              <a:rPr lang="en-US" altLang="ja-JP" smtClean="0"/>
              <a:t>, COI</a:t>
            </a:r>
            <a:r>
              <a:rPr lang="ja-JP" altLang="en-US" smtClean="0"/>
              <a:t>についての注意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1234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今日は！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smtClean="0"/>
              <a:t>群れ</a:t>
            </a:r>
            <a:r>
              <a:rPr lang="ja-JP" altLang="en-US" sz="4000" smtClean="0"/>
              <a:t>と集合の違いについて！</a:t>
            </a:r>
            <a:endParaRPr lang="en-US" altLang="ja-JP" sz="4000" smtClean="0"/>
          </a:p>
          <a:p>
            <a:pPr marL="0" indent="0">
              <a:buNone/>
            </a:pPr>
            <a:r>
              <a:rPr kumimoji="1" lang="en-US" altLang="ja-JP" sz="4000"/>
              <a:t>	</a:t>
            </a:r>
            <a:r>
              <a:rPr lang="ja-JP" altLang="en-US" sz="4000" smtClean="0"/>
              <a:t>→実は</a:t>
            </a:r>
            <a:r>
              <a:rPr lang="ja-JP" altLang="en-US" sz="4000" smtClean="0">
                <a:solidFill>
                  <a:srgbClr val="FF0000"/>
                </a:solidFill>
              </a:rPr>
              <a:t>全く種類の違うもの</a:t>
            </a:r>
            <a:r>
              <a:rPr lang="ja-JP" altLang="en-US" sz="4000" smtClean="0"/>
              <a:t>です。</a:t>
            </a:r>
            <a:endParaRPr lang="en-US" altLang="ja-JP" sz="4000" smtClean="0"/>
          </a:p>
          <a:p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156519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集合の性質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620" y="1628800"/>
            <a:ext cx="9144000" cy="30529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3600" smtClean="0"/>
              <a:t>濃度（要素数）</a:t>
            </a:r>
            <a:endParaRPr kumimoji="1" lang="en-US" altLang="ja-JP" sz="360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600"/>
              <a:t>帰属</a:t>
            </a:r>
            <a:r>
              <a:rPr lang="ja-JP" altLang="en-US" sz="3600" smtClean="0"/>
              <a:t>関係：それは仲間か？部外者か？</a:t>
            </a:r>
            <a:r>
              <a:rPr lang="en-US" altLang="ja-JP" sz="3600" smtClean="0"/>
              <a:t>(</a:t>
            </a:r>
            <a:r>
              <a:rPr lang="ja-JP" altLang="en-US" sz="3600" smtClean="0"/>
              <a:t>∈</a:t>
            </a:r>
            <a:r>
              <a:rPr lang="en-US" altLang="ja-JP" sz="360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600"/>
              <a:t>包含</a:t>
            </a:r>
            <a:r>
              <a:rPr kumimoji="1" lang="ja-JP" altLang="en-US" sz="3600" smtClean="0"/>
              <a:t>関係： 部分集合とか</a:t>
            </a:r>
            <a:r>
              <a:rPr lang="en-US" altLang="ja-JP" sz="3600"/>
              <a:t>(</a:t>
            </a:r>
            <a:r>
              <a:rPr kumimoji="1" lang="ja-JP" altLang="en-US" sz="3600" smtClean="0"/>
              <a:t>⊂</a:t>
            </a:r>
            <a:r>
              <a:rPr kumimoji="1" lang="en-US" altLang="ja-JP" sz="360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z="3600" smtClean="0">
                <a:solidFill>
                  <a:srgbClr val="FF0000"/>
                </a:solidFill>
              </a:rPr>
              <a:t>構造</a:t>
            </a:r>
            <a:r>
              <a:rPr lang="en-US" altLang="ja-JP" sz="3600">
                <a:solidFill>
                  <a:srgbClr val="FF0000"/>
                </a:solidFill>
              </a:rPr>
              <a:t> </a:t>
            </a:r>
            <a:r>
              <a:rPr lang="en-US" altLang="ja-JP" sz="3600" smtClean="0">
                <a:solidFill>
                  <a:srgbClr val="FF0000"/>
                </a:solidFill>
              </a:rPr>
              <a:t>/ </a:t>
            </a:r>
            <a:r>
              <a:rPr lang="ja-JP" altLang="en-US" sz="3600" smtClean="0">
                <a:solidFill>
                  <a:srgbClr val="FF0000"/>
                </a:solidFill>
              </a:rPr>
              <a:t>元と元にある関係</a:t>
            </a:r>
            <a:endParaRPr kumimoji="1" lang="ja-JP" altLang="en-US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2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とある</a:t>
            </a:r>
            <a:r>
              <a:rPr lang="ja-JP" altLang="en-US" smtClean="0"/>
              <a:t>米の集合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1560" y="1628800"/>
            <a:ext cx="5256584" cy="4525963"/>
          </a:xfrm>
        </p:spPr>
        <p:txBody>
          <a:bodyPr/>
          <a:lstStyle/>
          <a:p>
            <a:r>
              <a:rPr kumimoji="1" lang="ja-JP" altLang="en-US" smtClean="0"/>
              <a:t>濃度 </a:t>
            </a:r>
            <a:r>
              <a:rPr kumimoji="1" lang="en-US" altLang="ja-JP" smtClean="0"/>
              <a:t>: 500</a:t>
            </a:r>
            <a:r>
              <a:rPr lang="ja-JP" altLang="en-US" smtClean="0"/>
              <a:t>粒くらい？</a:t>
            </a:r>
            <a:endParaRPr lang="en-US" altLang="ja-JP" smtClean="0"/>
          </a:p>
          <a:p>
            <a:r>
              <a:rPr kumimoji="1" lang="ja-JP" altLang="en-US"/>
              <a:t>帰属</a:t>
            </a:r>
            <a:r>
              <a:rPr kumimoji="1" lang="ja-JP" altLang="en-US" smtClean="0"/>
              <a:t>関係 </a:t>
            </a:r>
            <a:r>
              <a:rPr kumimoji="1" lang="en-US" altLang="ja-JP" smtClean="0"/>
              <a:t>: </a:t>
            </a:r>
            <a:r>
              <a:rPr kumimoji="1" lang="ja-JP" altLang="en-US" smtClean="0"/>
              <a:t>おにぎり内？</a:t>
            </a:r>
            <a:endParaRPr kumimoji="1" lang="en-US" altLang="ja-JP" smtClean="0"/>
          </a:p>
          <a:p>
            <a:r>
              <a:rPr lang="ja-JP" altLang="en-US"/>
              <a:t>包含</a:t>
            </a:r>
            <a:r>
              <a:rPr lang="ja-JP" altLang="en-US" smtClean="0"/>
              <a:t>関係 </a:t>
            </a:r>
            <a:r>
              <a:rPr lang="en-US" altLang="ja-JP" smtClean="0"/>
              <a:t>: </a:t>
            </a:r>
            <a:r>
              <a:rPr lang="ja-JP" altLang="en-US" smtClean="0"/>
              <a:t>略</a:t>
            </a:r>
            <a:endParaRPr lang="en-US" altLang="ja-JP" smtClean="0"/>
          </a:p>
          <a:p>
            <a:r>
              <a:rPr lang="ja-JP" altLang="en-US" smtClean="0"/>
              <a:t>構造</a:t>
            </a:r>
            <a:endParaRPr lang="en-US" altLang="ja-JP" smtClean="0"/>
          </a:p>
          <a:p>
            <a:pPr marL="0" indent="0">
              <a:buNone/>
            </a:pPr>
            <a:r>
              <a:rPr kumimoji="1" lang="ja-JP" altLang="en-US"/>
              <a:t>　</a:t>
            </a:r>
            <a:r>
              <a:rPr kumimoji="1" lang="en-US" altLang="ja-JP" smtClean="0">
                <a:solidFill>
                  <a:srgbClr val="FF0000"/>
                </a:solidFill>
              </a:rPr>
              <a:t>(</a:t>
            </a:r>
            <a:r>
              <a:rPr kumimoji="1" lang="ja-JP" altLang="en-US" smtClean="0">
                <a:solidFill>
                  <a:srgbClr val="FF0000"/>
                </a:solidFill>
              </a:rPr>
              <a:t>おにぎりたらしめる構造</a:t>
            </a:r>
            <a:r>
              <a:rPr kumimoji="1" lang="en-US" altLang="ja-JP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kumimoji="1" lang="ja-JP" altLang="en-US" smtClean="0"/>
              <a:t>→ この集合は</a:t>
            </a:r>
            <a:r>
              <a:rPr kumimoji="1" lang="ja-JP" altLang="en-US" b="1" i="1" u="sng" smtClean="0"/>
              <a:t>おにぎり</a:t>
            </a:r>
            <a:endParaRPr kumimoji="1" lang="ja-JP" altLang="en-US" b="1" i="1" u="sng"/>
          </a:p>
        </p:txBody>
      </p:sp>
      <p:sp>
        <p:nvSpPr>
          <p:cNvPr id="4" name="二等辺三角形 3"/>
          <p:cNvSpPr/>
          <p:nvPr/>
        </p:nvSpPr>
        <p:spPr>
          <a:xfrm>
            <a:off x="6300192" y="2276872"/>
            <a:ext cx="2520280" cy="216024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7164288" y="3501008"/>
            <a:ext cx="792088" cy="936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7236296" y="4793787"/>
            <a:ext cx="144016" cy="288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8316416" y="5052511"/>
            <a:ext cx="144016" cy="288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7488324" y="5310314"/>
            <a:ext cx="144016" cy="288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85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とある紙の集合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ja-JP" altLang="en-US" smtClean="0"/>
              <a:t>濃度 </a:t>
            </a:r>
            <a:r>
              <a:rPr lang="en-US" altLang="ja-JP" smtClean="0"/>
              <a:t>: 500</a:t>
            </a:r>
            <a:r>
              <a:rPr lang="ja-JP" altLang="en-US" smtClean="0"/>
              <a:t>枚くらい</a:t>
            </a:r>
            <a:endParaRPr lang="en-US" altLang="ja-JP" smtClean="0"/>
          </a:p>
          <a:p>
            <a:r>
              <a:rPr lang="ja-JP" altLang="en-US" smtClean="0"/>
              <a:t>構造 </a:t>
            </a:r>
            <a:r>
              <a:rPr lang="en-US" altLang="ja-JP" smtClean="0"/>
              <a:t>:</a:t>
            </a:r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ja-JP" altLang="en-US" smtClean="0"/>
              <a:t>「本たらしめる構造」</a:t>
            </a:r>
            <a:endParaRPr lang="en-US" altLang="ja-JP" smtClean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ja-JP" altLang="en-US" smtClean="0"/>
              <a:t>「順序関係</a:t>
            </a:r>
            <a:r>
              <a:rPr lang="en-US" altLang="ja-JP" smtClean="0"/>
              <a:t>(</a:t>
            </a:r>
            <a:r>
              <a:rPr lang="ja-JP" altLang="en-US" smtClean="0"/>
              <a:t>ページ</a:t>
            </a:r>
            <a:r>
              <a:rPr lang="en-US" altLang="ja-JP" smtClean="0"/>
              <a:t>)</a:t>
            </a:r>
            <a:r>
              <a:rPr lang="ja-JP" altLang="en-US" smtClean="0"/>
              <a:t>」</a:t>
            </a:r>
            <a:endParaRPr lang="en-US" altLang="ja-JP" smtClean="0"/>
          </a:p>
          <a:p>
            <a:r>
              <a:rPr lang="ja-JP" altLang="en-US" smtClean="0"/>
              <a:t>帰属関係 </a:t>
            </a:r>
            <a:r>
              <a:rPr lang="en-US" altLang="ja-JP" smtClean="0"/>
              <a:t>: </a:t>
            </a:r>
            <a:r>
              <a:rPr lang="ja-JP" altLang="en-US" smtClean="0"/>
              <a:t>その本のページか？</a:t>
            </a:r>
            <a:endParaRPr lang="en-US" altLang="ja-JP" smtClean="0"/>
          </a:p>
          <a:p>
            <a:r>
              <a:rPr lang="ja-JP" altLang="en-US" smtClean="0"/>
              <a:t>包含関係 </a:t>
            </a:r>
            <a:r>
              <a:rPr lang="en-US" altLang="ja-JP" smtClean="0"/>
              <a:t>: </a:t>
            </a:r>
            <a:r>
              <a:rPr lang="ja-JP" altLang="en-US" smtClean="0"/>
              <a:t>省略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ja-JP" altLang="en-US" smtClean="0"/>
              <a:t>章たらしめる構造</a:t>
            </a:r>
            <a:endParaRPr lang="en-US" altLang="ja-JP" smtClean="0"/>
          </a:p>
          <a:p>
            <a:endParaRPr lang="en-US" altLang="ja-JP" smtClean="0"/>
          </a:p>
        </p:txBody>
      </p:sp>
      <p:pic>
        <p:nvPicPr>
          <p:cNvPr id="1027" name="Picture 3" descr="C:\Users\Shotaro\AppData\Local\Microsoft\Windows\Temporary Internet Files\Content.IE5\EDRJJKSF\MP90044829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32656"/>
            <a:ext cx="1944228" cy="29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www.kinokuniya.co.jp/images/goods/ar2/web/imgdata2/large/43200/432005716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054942"/>
            <a:ext cx="2663191" cy="378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84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smtClean="0"/>
              <a:t>とある</a:t>
            </a:r>
            <a:r>
              <a:rPr kumimoji="1" lang="en-US" altLang="ja-JP" smtClean="0"/>
              <a:t>H2SO4</a:t>
            </a:r>
            <a:r>
              <a:rPr kumimoji="1" lang="ja-JP" altLang="en-US" smtClean="0"/>
              <a:t>の集合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構造</a:t>
            </a:r>
            <a:r>
              <a:rPr kumimoji="1" lang="en-US" altLang="ja-JP" smtClean="0"/>
              <a:t>:</a:t>
            </a:r>
          </a:p>
          <a:p>
            <a:pPr marL="0" indent="0">
              <a:buNone/>
            </a:pPr>
            <a:r>
              <a:rPr lang="ja-JP" altLang="en-US" smtClean="0"/>
              <a:t>　「濃硫酸たらしめる構造」</a:t>
            </a:r>
            <a:endParaRPr lang="en-US" altLang="ja-JP" smtClean="0"/>
          </a:p>
          <a:p>
            <a:pPr marL="0" indent="0">
              <a:buNone/>
            </a:pPr>
            <a:r>
              <a:rPr kumimoji="1" lang="ja-JP" altLang="en-US"/>
              <a:t>　</a:t>
            </a:r>
            <a:r>
              <a:rPr kumimoji="1" lang="ja-JP" altLang="en-US" smtClean="0"/>
              <a:t>「液体たらしめる構造」</a:t>
            </a:r>
            <a:endParaRPr kumimoji="1" lang="en-US" altLang="ja-JP" smtClean="0"/>
          </a:p>
          <a:p>
            <a:r>
              <a:rPr kumimoji="1" lang="ja-JP" altLang="en-US" smtClean="0"/>
              <a:t>濃度： アボガドロ数オーダー？</a:t>
            </a:r>
            <a:endParaRPr kumimoji="1" lang="en-US" altLang="ja-JP" smtClean="0"/>
          </a:p>
          <a:p>
            <a:r>
              <a:rPr kumimoji="1" lang="ja-JP" altLang="en-US" smtClean="0"/>
              <a:t>帰属関係 </a:t>
            </a:r>
            <a:r>
              <a:rPr kumimoji="1" lang="en-US" altLang="ja-JP" smtClean="0"/>
              <a:t>: </a:t>
            </a:r>
            <a:r>
              <a:rPr kumimoji="1" lang="ja-JP" altLang="en-US" smtClean="0"/>
              <a:t>この瓶に入っているかどうか</a:t>
            </a:r>
            <a:endParaRPr kumimoji="1" lang="en-US" altLang="ja-JP" smtClean="0"/>
          </a:p>
          <a:p>
            <a:r>
              <a:rPr lang="ja-JP" altLang="en-US" smtClean="0"/>
              <a:t>包含関係 </a:t>
            </a:r>
            <a:r>
              <a:rPr lang="en-US" altLang="ja-JP" smtClean="0"/>
              <a:t>: </a:t>
            </a:r>
            <a:r>
              <a:rPr lang="ja-JP" altLang="en-US" smtClean="0"/>
              <a:t>省略</a:t>
            </a:r>
            <a:endParaRPr lang="en-US" altLang="ja-JP" smtClean="0"/>
          </a:p>
          <a:p>
            <a:pPr marL="0" indent="0">
              <a:buNone/>
            </a:pPr>
            <a:r>
              <a:rPr kumimoji="1" lang="en-US" altLang="ja-JP"/>
              <a:t>	</a:t>
            </a:r>
            <a:r>
              <a:rPr kumimoji="1" lang="ja-JP" altLang="en-US" smtClean="0"/>
              <a:t>→ 部分集合も「濃硫酸たらしめる構造」！</a:t>
            </a:r>
            <a:endParaRPr kumimoji="1" lang="en-US" altLang="ja-JP" smtClean="0"/>
          </a:p>
          <a:p>
            <a:endParaRPr kumimoji="1" lang="ja-JP" altLang="en-US"/>
          </a:p>
        </p:txBody>
      </p:sp>
      <p:pic>
        <p:nvPicPr>
          <p:cNvPr id="2050" name="Picture 2" descr="http://blueginkgo.cocolog-nifty.com/photos/uncategorized/2010/01/30/p100068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0"/>
            <a:ext cx="2951820" cy="393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92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とあるヒト細胞の集合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84784"/>
            <a:ext cx="8435280" cy="4349080"/>
          </a:xfrm>
        </p:spPr>
        <p:txBody>
          <a:bodyPr/>
          <a:lstStyle/>
          <a:p>
            <a:r>
              <a:rPr kumimoji="1" lang="ja-JP" altLang="en-US" smtClean="0"/>
              <a:t>構造 </a:t>
            </a:r>
            <a:r>
              <a:rPr kumimoji="1" lang="en-US" altLang="ja-JP" smtClean="0"/>
              <a:t>: </a:t>
            </a:r>
            <a:r>
              <a:rPr kumimoji="1" lang="ja-JP" altLang="en-US" smtClean="0"/>
              <a:t>「ヒトたらしめる構造」</a:t>
            </a:r>
            <a:endParaRPr kumimoji="1" lang="en-US" altLang="ja-JP" smtClean="0"/>
          </a:p>
          <a:p>
            <a:r>
              <a:rPr lang="ja-JP" altLang="en-US" smtClean="0"/>
              <a:t>濃度 </a:t>
            </a:r>
            <a:r>
              <a:rPr lang="en-US" altLang="ja-JP" smtClean="0"/>
              <a:t>: 60</a:t>
            </a:r>
            <a:r>
              <a:rPr lang="ja-JP" altLang="en-US" smtClean="0"/>
              <a:t>兆個くらい</a:t>
            </a:r>
            <a:endParaRPr lang="en-US" altLang="ja-JP" smtClean="0"/>
          </a:p>
          <a:p>
            <a:r>
              <a:rPr kumimoji="1" lang="ja-JP" altLang="en-US" smtClean="0"/>
              <a:t>帰属関係 </a:t>
            </a:r>
            <a:r>
              <a:rPr kumimoji="1" lang="en-US" altLang="ja-JP" smtClean="0"/>
              <a:t>: </a:t>
            </a:r>
            <a:r>
              <a:rPr kumimoji="1" lang="ja-JP" altLang="en-US" smtClean="0"/>
              <a:t>その人の細胞か否か</a:t>
            </a:r>
            <a:r>
              <a:rPr kumimoji="1" lang="en-US" altLang="ja-JP" smtClean="0"/>
              <a:t>(</a:t>
            </a:r>
            <a:r>
              <a:rPr kumimoji="1" lang="ja-JP" altLang="en-US" smtClean="0"/>
              <a:t>免疫反応</a:t>
            </a:r>
            <a:r>
              <a:rPr kumimoji="1" lang="en-US" altLang="ja-JP" smtClean="0"/>
              <a:t>!)</a:t>
            </a:r>
          </a:p>
          <a:p>
            <a:r>
              <a:rPr lang="ja-JP" altLang="en-US"/>
              <a:t>包含</a:t>
            </a:r>
            <a:r>
              <a:rPr lang="ja-JP" altLang="en-US" smtClean="0"/>
              <a:t>関係 </a:t>
            </a:r>
            <a:r>
              <a:rPr lang="en-US" altLang="ja-JP" smtClean="0"/>
              <a:t>: </a:t>
            </a:r>
          </a:p>
          <a:p>
            <a:pPr marL="0" indent="0">
              <a:buNone/>
            </a:pPr>
            <a:r>
              <a:rPr lang="ja-JP" altLang="en-US" smtClean="0"/>
              <a:t>　あいにく部分集合は「ヒトたらしめる構造」</a:t>
            </a:r>
            <a:r>
              <a:rPr lang="en-US" altLang="ja-JP" smtClean="0"/>
              <a:t>×</a:t>
            </a:r>
          </a:p>
          <a:p>
            <a:pPr marL="0" indent="0">
              <a:buNone/>
            </a:pPr>
            <a:r>
              <a:rPr kumimoji="1" lang="ja-JP" altLang="en-US"/>
              <a:t>　</a:t>
            </a:r>
            <a:r>
              <a:rPr kumimoji="1" lang="ja-JP" altLang="en-US" smtClean="0"/>
              <a:t>でも</a:t>
            </a:r>
            <a:endParaRPr kumimoji="1" lang="en-US" altLang="ja-JP" smtClean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kumimoji="1" lang="ja-JP" altLang="en-US" smtClean="0"/>
              <a:t>「心臓たらしめる構造」「手たらしめる構造</a:t>
            </a:r>
            <a:r>
              <a:rPr lang="ja-JP" altLang="en-US" smtClean="0"/>
              <a:t>」 </a:t>
            </a:r>
            <a:r>
              <a:rPr lang="en-US" altLang="ja-JP" smtClean="0"/>
              <a:t>etc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29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結局「集合」と言ったものの</a:t>
            </a:r>
            <a:r>
              <a:rPr kumimoji="1" lang="en-US" altLang="ja-JP" smtClean="0"/>
              <a:t>…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4525963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なんらか</a:t>
            </a:r>
            <a:r>
              <a:rPr lang="ja-JP" altLang="en-US" smtClean="0">
                <a:solidFill>
                  <a:srgbClr val="FF0000"/>
                </a:solidFill>
              </a:rPr>
              <a:t>の構造をもちだせば</a:t>
            </a:r>
            <a:r>
              <a:rPr lang="ja-JP" altLang="en-US" smtClean="0"/>
              <a:t>、色々集合！</a:t>
            </a:r>
            <a:endParaRPr lang="en-US" altLang="ja-JP" smtClean="0"/>
          </a:p>
          <a:p>
            <a:r>
              <a:rPr kumimoji="1" lang="ja-JP" altLang="en-US" smtClean="0"/>
              <a:t>１つ上の次元の「個」を形成する。</a:t>
            </a:r>
            <a:endParaRPr kumimoji="1" lang="en-US" altLang="ja-JP" smtClean="0"/>
          </a:p>
          <a:p>
            <a:r>
              <a:rPr lang="ja-JP" altLang="en-US"/>
              <a:t>あと</a:t>
            </a:r>
            <a:r>
              <a:rPr lang="ja-JP" altLang="en-US" smtClean="0"/>
              <a:t>は普通に数学的性質もある。</a:t>
            </a:r>
            <a:endParaRPr lang="en-US" altLang="ja-JP" smtClean="0"/>
          </a:p>
          <a:p>
            <a:endParaRPr kumimoji="1" lang="en-US" altLang="ja-JP"/>
          </a:p>
          <a:p>
            <a:r>
              <a:rPr lang="en-US" altLang="ja-JP" smtClean="0"/>
              <a:t>lo’i prenu </a:t>
            </a:r>
            <a:r>
              <a:rPr lang="ja-JP" altLang="en-US" smtClean="0"/>
              <a:t>～ 人間社会（かも？</a:t>
            </a:r>
            <a:r>
              <a:rPr lang="en-US" altLang="ja-JP" smtClean="0"/>
              <a:t>)</a:t>
            </a:r>
          </a:p>
          <a:p>
            <a:r>
              <a:rPr kumimoji="1" lang="en-US" altLang="ja-JP" smtClean="0"/>
              <a:t>lo’i tadni </a:t>
            </a:r>
            <a:r>
              <a:rPr kumimoji="1" lang="ja-JP" altLang="en-US" smtClean="0"/>
              <a:t>～ サークル </a:t>
            </a:r>
            <a:r>
              <a:rPr kumimoji="1" lang="en-US" altLang="ja-JP" smtClean="0"/>
              <a:t>/ </a:t>
            </a:r>
            <a:r>
              <a:rPr kumimoji="1" lang="ja-JP" altLang="en-US" smtClean="0"/>
              <a:t>部活 </a:t>
            </a:r>
            <a:r>
              <a:rPr kumimoji="1" lang="en-US" altLang="ja-JP" smtClean="0"/>
              <a:t>(</a:t>
            </a:r>
            <a:r>
              <a:rPr kumimoji="1" lang="ja-JP" altLang="en-US" smtClean="0"/>
              <a:t>かも</a:t>
            </a:r>
            <a:r>
              <a:rPr lang="ja-JP" altLang="en-US" smtClean="0"/>
              <a:t>？</a:t>
            </a:r>
            <a:r>
              <a:rPr lang="en-US" altLang="ja-JP" smtClean="0"/>
              <a:t>)</a:t>
            </a:r>
          </a:p>
          <a:p>
            <a:r>
              <a:rPr kumimoji="1" lang="en-US" altLang="ja-JP" smtClean="0"/>
              <a:t>lo’i tabno</a:t>
            </a:r>
            <a:r>
              <a:rPr kumimoji="1" lang="ja-JP" altLang="en-US" smtClean="0"/>
              <a:t>～黒鉛 </a:t>
            </a:r>
            <a:r>
              <a:rPr kumimoji="1" lang="en-US" altLang="ja-JP" smtClean="0"/>
              <a:t>/ </a:t>
            </a:r>
            <a:r>
              <a:rPr kumimoji="1" lang="ja-JP" altLang="en-US" smtClean="0"/>
              <a:t>ダイアモンド </a:t>
            </a:r>
            <a:r>
              <a:rPr kumimoji="1" lang="en-US" altLang="ja-JP" smtClean="0"/>
              <a:t>/</a:t>
            </a:r>
            <a:r>
              <a:rPr kumimoji="1" lang="ja-JP" altLang="en-US" smtClean="0"/>
              <a:t>フラーレン </a:t>
            </a:r>
            <a:r>
              <a:rPr kumimoji="1" lang="en-US" altLang="ja-JP" smtClean="0"/>
              <a:t>(</a:t>
            </a:r>
            <a:r>
              <a:rPr kumimoji="1" lang="ja-JP" altLang="en-US" smtClean="0"/>
              <a:t>かも</a:t>
            </a:r>
            <a:r>
              <a:rPr kumimoji="1" lang="en-US" altLang="ja-JP" smtClean="0"/>
              <a:t>?)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11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群れってなんだ？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loi broda</a:t>
            </a:r>
          </a:p>
          <a:p>
            <a:r>
              <a:rPr lang="ja-JP" altLang="en-US" smtClean="0"/>
              <a:t>「群れは命題の真偽状態を変える」</a:t>
            </a:r>
            <a:endParaRPr lang="en-US" altLang="ja-JP" smtClean="0"/>
          </a:p>
          <a:p>
            <a:pPr marL="0" indent="0">
              <a:buNone/>
            </a:pPr>
            <a:r>
              <a:rPr kumimoji="1" lang="ja-JP" altLang="en-US"/>
              <a:t>　</a:t>
            </a:r>
            <a:r>
              <a:rPr kumimoji="1" lang="ja-JP" altLang="en-US" smtClean="0"/>
              <a:t>→「個ではなく全体で真」</a:t>
            </a:r>
            <a:endParaRPr kumimoji="1" lang="en-US" altLang="ja-JP" smtClean="0"/>
          </a:p>
          <a:p>
            <a:r>
              <a:rPr kumimoji="1" lang="ja-JP" altLang="en-US" smtClean="0"/>
              <a:t>少年らは家を囲む。</a:t>
            </a:r>
            <a:endParaRPr kumimoji="1" lang="en-US" altLang="ja-JP" smtClean="0"/>
          </a:p>
          <a:p>
            <a:pPr marL="0" indent="0">
              <a:buNone/>
            </a:pPr>
            <a:r>
              <a:rPr lang="ja-JP" altLang="en-US" smtClean="0"/>
              <a:t>「囲む」 </a:t>
            </a:r>
            <a:r>
              <a:rPr lang="en-US" altLang="ja-JP" smtClean="0"/>
              <a:t>: </a:t>
            </a:r>
            <a:r>
              <a:rPr lang="ja-JP" altLang="en-US" smtClean="0"/>
              <a:t>複数人必要</a:t>
            </a:r>
            <a:endParaRPr lang="en-US" altLang="ja-JP" smtClean="0"/>
          </a:p>
          <a:p>
            <a:pPr marL="0" indent="0">
              <a:buNone/>
            </a:pPr>
            <a:r>
              <a:rPr lang="ja-JP" altLang="en-US" smtClean="0"/>
              <a:t>一人</a:t>
            </a:r>
            <a:r>
              <a:rPr lang="ja-JP" altLang="en-US"/>
              <a:t>で</a:t>
            </a:r>
            <a:r>
              <a:rPr lang="ja-JP" altLang="en-US" smtClean="0"/>
              <a:t>は</a:t>
            </a:r>
            <a:r>
              <a:rPr lang="en-US" altLang="ja-JP" smtClean="0"/>
              <a:t>”</a:t>
            </a:r>
            <a:r>
              <a:rPr lang="ja-JP" altLang="en-US" smtClean="0"/>
              <a:t>囲めない</a:t>
            </a:r>
            <a:r>
              <a:rPr lang="en-US" altLang="ja-JP" smtClean="0"/>
              <a:t>”</a:t>
            </a:r>
          </a:p>
          <a:p>
            <a:pPr marL="0" indent="0">
              <a:buNone/>
            </a:pPr>
            <a:endParaRPr kumimoji="1" lang="en-US" altLang="ja-JP" smtClean="0"/>
          </a:p>
          <a:p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4427984" y="3140968"/>
            <a:ext cx="3600400" cy="24482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5714268" y="3577580"/>
            <a:ext cx="21602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6732240" y="3573016"/>
            <a:ext cx="21602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6732240" y="4581128"/>
            <a:ext cx="21602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5832140" y="4539580"/>
            <a:ext cx="21602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5220072" y="4221088"/>
            <a:ext cx="21602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7452320" y="4149080"/>
            <a:ext cx="21602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6948264" y="2564904"/>
            <a:ext cx="122413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236296" y="2334071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broda</a:t>
            </a:r>
            <a:r>
              <a:rPr kumimoji="1" lang="ja-JP" altLang="en-US" sz="2400" smtClean="0"/>
              <a:t>の</a:t>
            </a:r>
            <a:r>
              <a:rPr kumimoji="1" lang="en-US" altLang="ja-JP" sz="2400" smtClean="0"/>
              <a:t>x1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30543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414</Words>
  <Application>Microsoft Office PowerPoint</Application>
  <PresentationFormat>画面に合わせる (4:3)</PresentationFormat>
  <Paragraphs>117</Paragraphs>
  <Slides>17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Office ​​テーマ</vt:lpstr>
      <vt:lpstr>ゆるロジらじお　8/28</vt:lpstr>
      <vt:lpstr>今日は！</vt:lpstr>
      <vt:lpstr>集合の性質</vt:lpstr>
      <vt:lpstr>とある米の集合</vt:lpstr>
      <vt:lpstr>とある紙の集合</vt:lpstr>
      <vt:lpstr>とあるH2SO4の集合</vt:lpstr>
      <vt:lpstr>とあるヒト細胞の集合</vt:lpstr>
      <vt:lpstr>結局「集合」と言ったものの…</vt:lpstr>
      <vt:lpstr>群れってなんだ？</vt:lpstr>
      <vt:lpstr>distributive or non-distributive</vt:lpstr>
      <vt:lpstr>ロジバンの話終わり・・・</vt:lpstr>
      <vt:lpstr>数学の集合にでてくる“構造”</vt:lpstr>
      <vt:lpstr>順序関係</vt:lpstr>
      <vt:lpstr>群とか（群れじゃないよ！）</vt:lpstr>
      <vt:lpstr>一応みとこう</vt:lpstr>
      <vt:lpstr>はじろじ</vt:lpstr>
      <vt:lpstr>アンケート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ゆるロジらじお　8/28</dc:title>
  <dc:creator>Shotaro</dc:creator>
  <cp:lastModifiedBy>Shotaro</cp:lastModifiedBy>
  <cp:revision>11</cp:revision>
  <dcterms:created xsi:type="dcterms:W3CDTF">2013-08-28T11:40:22Z</dcterms:created>
  <dcterms:modified xsi:type="dcterms:W3CDTF">2013-08-28T14:15:08Z</dcterms:modified>
</cp:coreProperties>
</file>