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68" r:id="rId16"/>
    <p:sldId id="269" r:id="rId17"/>
    <p:sldId id="270" r:id="rId18"/>
    <p:sldId id="271" r:id="rId19"/>
    <p:sldId id="278" r:id="rId20"/>
    <p:sldId id="273" r:id="rId21"/>
    <p:sldId id="274" r:id="rId22"/>
    <p:sldId id="279" r:id="rId23"/>
    <p:sldId id="275" r:id="rId24"/>
    <p:sldId id="276" r:id="rId25"/>
    <p:sldId id="280" r:id="rId26"/>
    <p:sldId id="281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3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3E398-42D8-4EDA-8461-E618D8965035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34211-60C3-4B99-9F6E-8D589F421B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74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34211-60C3-4B99-9F6E-8D589F421B4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ゆるロジらじお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smtClean="0"/>
              <a:t>大きな構造をみてみよう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88715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少し丁寧に</a:t>
            </a:r>
            <a:r>
              <a:rPr kumimoji="1" lang="en-US" altLang="ja-JP" smtClean="0"/>
              <a:t>… statement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 smtClean="0">
                <a:solidFill>
                  <a:schemeClr val="accent2"/>
                </a:solidFill>
              </a:rPr>
              <a:t>記述</a:t>
            </a:r>
            <a:r>
              <a:rPr lang="en-US" altLang="ja-JP" sz="4400" smtClean="0">
                <a:solidFill>
                  <a:schemeClr val="accent2"/>
                </a:solidFill>
              </a:rPr>
              <a:t>(statement) </a:t>
            </a:r>
            <a:r>
              <a:rPr lang="ja-JP" altLang="en-US" sz="4400"/>
              <a:t>は </a:t>
            </a:r>
            <a:r>
              <a:rPr lang="en-US" altLang="ja-JP" sz="4400" smtClean="0"/>
              <a:t>{</a:t>
            </a:r>
            <a:r>
              <a:rPr lang="en-US" altLang="ja-JP" sz="4400" smtClean="0">
                <a:solidFill>
                  <a:schemeClr val="accent2"/>
                </a:solidFill>
              </a:rPr>
              <a:t>i joik</a:t>
            </a:r>
            <a:r>
              <a:rPr lang="en-US" altLang="ja-JP" sz="4400" smtClean="0"/>
              <a:t>}</a:t>
            </a:r>
            <a:r>
              <a:rPr lang="ja-JP" altLang="en-US" sz="4400" smtClean="0"/>
              <a:t>によって繋げられた</a:t>
            </a:r>
            <a:r>
              <a:rPr lang="ja-JP" altLang="en-US" sz="4400" smtClean="0">
                <a:solidFill>
                  <a:schemeClr val="accent2"/>
                </a:solidFill>
              </a:rPr>
              <a:t>記述</a:t>
            </a:r>
            <a:r>
              <a:rPr lang="en-US" altLang="ja-JP" sz="4400" smtClean="0">
                <a:solidFill>
                  <a:schemeClr val="accent2"/>
                </a:solidFill>
              </a:rPr>
              <a:t>-1(statement-1)</a:t>
            </a:r>
            <a:r>
              <a:rPr lang="ja-JP" altLang="en-US" sz="4400" smtClean="0"/>
              <a:t>からなる。</a:t>
            </a:r>
            <a:endParaRPr lang="en-US" altLang="ja-JP" sz="4400"/>
          </a:p>
          <a:p>
            <a:pPr marL="0" indent="0">
              <a:buNone/>
            </a:pPr>
            <a:r>
              <a:rPr kumimoji="1" lang="en-US" altLang="ja-JP" sz="4000" smtClean="0"/>
              <a:t>※joik : JE </a:t>
            </a:r>
            <a:r>
              <a:rPr kumimoji="1" lang="ja-JP" altLang="en-US" sz="4000" smtClean="0"/>
              <a:t>と </a:t>
            </a:r>
            <a:r>
              <a:rPr kumimoji="1" lang="en-US" altLang="ja-JP" sz="4000" smtClean="0"/>
              <a:t>JOI </a:t>
            </a:r>
            <a:r>
              <a:rPr kumimoji="1" lang="ja-JP" altLang="en-US" sz="4000" smtClean="0"/>
              <a:t>と思ってください</a:t>
            </a:r>
            <a:endParaRPr kumimoji="1" lang="en-US" altLang="ja-JP" sz="4000" smtClean="0"/>
          </a:p>
          <a:p>
            <a:pPr marL="0" indent="0">
              <a:buNone/>
            </a:pPr>
            <a:r>
              <a:rPr lang="en-US" altLang="ja-JP" sz="4000" smtClean="0"/>
              <a:t>※</a:t>
            </a:r>
            <a:r>
              <a:rPr lang="ja-JP" altLang="en-US" sz="4000" smtClean="0"/>
              <a:t>新文法では</a:t>
            </a:r>
            <a:r>
              <a:rPr lang="en-US" altLang="ja-JP" sz="4000" smtClean="0"/>
              <a:t>JE</a:t>
            </a:r>
            <a:r>
              <a:rPr lang="ja-JP" altLang="en-US" sz="4000" smtClean="0"/>
              <a:t>は</a:t>
            </a:r>
            <a:r>
              <a:rPr lang="en-US" altLang="ja-JP" sz="4000" smtClean="0"/>
              <a:t>JOI</a:t>
            </a:r>
            <a:r>
              <a:rPr lang="ja-JP" altLang="en-US" sz="4000" smtClean="0"/>
              <a:t>に統合される。</a:t>
            </a:r>
            <a:endParaRPr lang="en-US" altLang="ja-JP" sz="4000" smtClean="0"/>
          </a:p>
          <a:p>
            <a:pPr marL="0" indent="0">
              <a:buNone/>
            </a:pPr>
            <a:r>
              <a:rPr kumimoji="1" lang="en-US" altLang="ja-JP" sz="4000" smtClean="0"/>
              <a:t>mu’a {mi prami do </a:t>
            </a:r>
            <a:r>
              <a:rPr kumimoji="1" lang="en-US" altLang="ja-JP" sz="4000" smtClean="0">
                <a:solidFill>
                  <a:schemeClr val="accent2"/>
                </a:solidFill>
              </a:rPr>
              <a:t>.ije </a:t>
            </a:r>
            <a:r>
              <a:rPr kumimoji="1" lang="en-US" altLang="ja-JP" sz="4000" smtClean="0"/>
              <a:t>do prami mi}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1593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少し丁寧に</a:t>
            </a:r>
            <a:r>
              <a:rPr kumimoji="1" lang="en-US" altLang="ja-JP" smtClean="0"/>
              <a:t>… statement-1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 smtClean="0">
                <a:solidFill>
                  <a:schemeClr val="accent2"/>
                </a:solidFill>
              </a:rPr>
              <a:t>記述</a:t>
            </a:r>
            <a:r>
              <a:rPr lang="en-US" altLang="ja-JP" sz="4400" smtClean="0">
                <a:solidFill>
                  <a:schemeClr val="accent2"/>
                </a:solidFill>
              </a:rPr>
              <a:t>-1(statement-1) </a:t>
            </a:r>
            <a:r>
              <a:rPr lang="ja-JP" altLang="en-US" sz="4400"/>
              <a:t>は </a:t>
            </a:r>
            <a:r>
              <a:rPr lang="en-US" altLang="ja-JP" sz="4400" smtClean="0"/>
              <a:t>{</a:t>
            </a:r>
            <a:r>
              <a:rPr lang="en-US" altLang="ja-JP" sz="4400" smtClean="0">
                <a:solidFill>
                  <a:schemeClr val="accent2"/>
                </a:solidFill>
              </a:rPr>
              <a:t>i joik? tag? bo</a:t>
            </a:r>
            <a:r>
              <a:rPr lang="en-US" altLang="ja-JP" sz="4400" smtClean="0"/>
              <a:t>}</a:t>
            </a:r>
            <a:r>
              <a:rPr lang="ja-JP" altLang="en-US" sz="4400" smtClean="0"/>
              <a:t>によって繋げられた</a:t>
            </a:r>
            <a:r>
              <a:rPr lang="ja-JP" altLang="en-US" sz="4400" smtClean="0">
                <a:solidFill>
                  <a:schemeClr val="accent2"/>
                </a:solidFill>
              </a:rPr>
              <a:t>文</a:t>
            </a:r>
            <a:r>
              <a:rPr lang="en-US" altLang="ja-JP" sz="4400" smtClean="0">
                <a:solidFill>
                  <a:schemeClr val="accent2"/>
                </a:solidFill>
              </a:rPr>
              <a:t>(sentence)</a:t>
            </a:r>
            <a:r>
              <a:rPr lang="ja-JP" altLang="en-US" sz="4400" smtClean="0"/>
              <a:t>からなる。</a:t>
            </a:r>
            <a:endParaRPr lang="en-US" altLang="ja-JP" sz="4400"/>
          </a:p>
          <a:p>
            <a:pPr marL="0" indent="0">
              <a:buNone/>
            </a:pPr>
            <a:r>
              <a:rPr kumimoji="1" lang="en-US" altLang="ja-JP" sz="4000" smtClean="0"/>
              <a:t>※ joik </a:t>
            </a:r>
            <a:r>
              <a:rPr kumimoji="1" lang="ja-JP" altLang="en-US" sz="4000" smtClean="0"/>
              <a:t>と </a:t>
            </a:r>
            <a:r>
              <a:rPr kumimoji="1" lang="en-US" altLang="ja-JP" sz="4000" smtClean="0"/>
              <a:t>tag</a:t>
            </a:r>
            <a:r>
              <a:rPr kumimoji="1" lang="ja-JP" altLang="en-US" sz="4000" smtClean="0"/>
              <a:t>はなくてもいいので、一番シンプルに書けば</a:t>
            </a:r>
            <a:r>
              <a:rPr kumimoji="1" lang="en-US" altLang="ja-JP" sz="4000" smtClean="0"/>
              <a:t>{</a:t>
            </a:r>
            <a:r>
              <a:rPr kumimoji="1" lang="en-US" altLang="ja-JP" sz="4000" smtClean="0">
                <a:solidFill>
                  <a:schemeClr val="accent2"/>
                </a:solidFill>
              </a:rPr>
              <a:t>i bo</a:t>
            </a:r>
            <a:r>
              <a:rPr kumimoji="1" lang="en-US" altLang="ja-JP" sz="4000" smtClean="0"/>
              <a:t>}</a:t>
            </a:r>
          </a:p>
          <a:p>
            <a:pPr marL="0" indent="0">
              <a:buNone/>
            </a:pPr>
            <a:r>
              <a:rPr lang="en-US" altLang="ja-JP" sz="4000" smtClean="0"/>
              <a:t>※</a:t>
            </a:r>
            <a:r>
              <a:rPr lang="ja-JP" altLang="en-US" sz="4000" smtClean="0"/>
              <a:t>新文法では</a:t>
            </a:r>
            <a:r>
              <a:rPr lang="en-US" altLang="ja-JP" sz="4000" smtClean="0"/>
              <a:t>JE</a:t>
            </a:r>
            <a:r>
              <a:rPr lang="ja-JP" altLang="en-US" sz="4000" smtClean="0"/>
              <a:t>は</a:t>
            </a:r>
            <a:r>
              <a:rPr lang="en-US" altLang="ja-JP" sz="4000" smtClean="0"/>
              <a:t>JOI</a:t>
            </a:r>
            <a:r>
              <a:rPr lang="ja-JP" altLang="en-US" sz="4000" smtClean="0"/>
              <a:t>に統合される。</a:t>
            </a:r>
            <a:endParaRPr lang="en-US" altLang="ja-JP" sz="4000" smtClean="0"/>
          </a:p>
        </p:txBody>
      </p:sp>
    </p:spTree>
    <p:extLst>
      <p:ext uri="{BB962C8B-B14F-4D97-AF65-F5344CB8AC3E}">
        <p14:creationId xmlns:p14="http://schemas.microsoft.com/office/powerpoint/2010/main" val="306498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結局何が大事なのか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12774"/>
            <a:ext cx="8496944" cy="5040560"/>
          </a:xfrm>
        </p:spPr>
        <p:txBody>
          <a:bodyPr/>
          <a:lstStyle/>
          <a:p>
            <a:r>
              <a:rPr kumimoji="1" lang="ja-JP" altLang="en-US" smtClean="0"/>
              <a:t>何で繋ぐかによって、文同士の結合強度が変わってくる。</a:t>
            </a:r>
            <a:endParaRPr kumimoji="1" lang="en-US" altLang="ja-JP" smtClean="0"/>
          </a:p>
          <a:p>
            <a:r>
              <a:rPr lang="en-US" altLang="ja-JP" smtClean="0">
                <a:solidFill>
                  <a:schemeClr val="accent2"/>
                </a:solidFill>
              </a:rPr>
              <a:t>naku</a:t>
            </a:r>
            <a:r>
              <a:rPr lang="ja-JP" altLang="en-US" smtClean="0">
                <a:solidFill>
                  <a:schemeClr val="accent2"/>
                </a:solidFill>
              </a:rPr>
              <a:t>や</a:t>
            </a:r>
            <a:r>
              <a:rPr lang="en-US" altLang="ja-JP" smtClean="0">
                <a:solidFill>
                  <a:schemeClr val="accent2"/>
                </a:solidFill>
              </a:rPr>
              <a:t>zo’u</a:t>
            </a:r>
            <a:r>
              <a:rPr lang="ja-JP" altLang="en-US" smtClean="0">
                <a:solidFill>
                  <a:schemeClr val="accent2"/>
                </a:solidFill>
              </a:rPr>
              <a:t>の係る範囲の理解に重要</a:t>
            </a:r>
            <a:endParaRPr lang="en-US" altLang="ja-JP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altLang="ja-JP" sz="4400" smtClean="0">
                <a:solidFill>
                  <a:schemeClr val="accent2"/>
                </a:solidFill>
              </a:rPr>
              <a:t>ni’o &lt; i &lt; i joik &lt; i (tag) (joik) bo </a:t>
            </a:r>
          </a:p>
          <a:p>
            <a:pPr marL="0" indent="0">
              <a:buNone/>
            </a:pP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broda i brode ni’o brodi ibo brodo ije brodu fa’o</a:t>
            </a:r>
            <a:endParaRPr lang="en-US" altLang="ja-JP" sz="4000" smtClean="0"/>
          </a:p>
        </p:txBody>
      </p:sp>
      <p:sp>
        <p:nvSpPr>
          <p:cNvPr id="4" name="左中かっこ 3"/>
          <p:cNvSpPr/>
          <p:nvPr/>
        </p:nvSpPr>
        <p:spPr>
          <a:xfrm rot="16200000">
            <a:off x="5040052" y="2852935"/>
            <a:ext cx="504056" cy="460851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中かっこ 4"/>
          <p:cNvSpPr/>
          <p:nvPr/>
        </p:nvSpPr>
        <p:spPr>
          <a:xfrm rot="16200000">
            <a:off x="1367644" y="4044152"/>
            <a:ext cx="504056" cy="230425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中かっこ 5"/>
          <p:cNvSpPr/>
          <p:nvPr/>
        </p:nvSpPr>
        <p:spPr>
          <a:xfrm rot="16200000">
            <a:off x="4213502" y="4222630"/>
            <a:ext cx="1077036" cy="2520280"/>
          </a:xfrm>
          <a:prstGeom prst="leftBrace">
            <a:avLst>
              <a:gd name="adj1" fmla="val 8333"/>
              <a:gd name="adj2" fmla="val 49496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7" name="左中かっこ 6"/>
          <p:cNvSpPr/>
          <p:nvPr/>
        </p:nvSpPr>
        <p:spPr>
          <a:xfrm rot="16200000">
            <a:off x="6706382" y="4502057"/>
            <a:ext cx="1023825" cy="1908214"/>
          </a:xfrm>
          <a:prstGeom prst="leftBrace">
            <a:avLst>
              <a:gd name="adj1" fmla="val 14525"/>
              <a:gd name="adj2" fmla="val 51619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9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95536" y="332656"/>
            <a:ext cx="8352928" cy="61926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745580" y="692696"/>
            <a:ext cx="7570836" cy="4036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773460" y="4869159"/>
            <a:ext cx="7542956" cy="1440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66592" y="4576771"/>
            <a:ext cx="1116124" cy="58477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smtClean="0"/>
              <a:t>ni’o</a:t>
            </a:r>
            <a:endParaRPr kumimoji="1" lang="ja-JP" altLang="en-US" sz="3200"/>
          </a:p>
        </p:txBody>
      </p:sp>
      <p:sp>
        <p:nvSpPr>
          <p:cNvPr id="13" name="正方形/長方形 12"/>
          <p:cNvSpPr/>
          <p:nvPr/>
        </p:nvSpPr>
        <p:spPr>
          <a:xfrm>
            <a:off x="1241250" y="1052736"/>
            <a:ext cx="4266854" cy="3365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652120" y="1052736"/>
            <a:ext cx="1161128" cy="3348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984268" y="1037253"/>
            <a:ext cx="1116124" cy="33843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79935" y="2391376"/>
            <a:ext cx="732225" cy="58477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smtClean="0"/>
              <a:t>i</a:t>
            </a:r>
            <a:endParaRPr kumimoji="1" lang="ja-JP" altLang="en-US" sz="320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436003" y="2391375"/>
            <a:ext cx="882098" cy="58477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smtClean="0"/>
              <a:t>i</a:t>
            </a:r>
            <a:endParaRPr kumimoji="1" lang="ja-JP" altLang="en-US" sz="3200"/>
          </a:p>
        </p:txBody>
      </p:sp>
      <p:sp>
        <p:nvSpPr>
          <p:cNvPr id="19" name="角丸四角形 18"/>
          <p:cNvSpPr/>
          <p:nvPr/>
        </p:nvSpPr>
        <p:spPr>
          <a:xfrm>
            <a:off x="1475656" y="1196753"/>
            <a:ext cx="2490936" cy="3065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0" name="角丸四角形 19"/>
          <p:cNvSpPr/>
          <p:nvPr/>
        </p:nvSpPr>
        <p:spPr>
          <a:xfrm>
            <a:off x="4139952" y="1196753"/>
            <a:ext cx="1018350" cy="3065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688178" y="2600836"/>
            <a:ext cx="1081359" cy="58477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smtClean="0"/>
              <a:t>i joik</a:t>
            </a:r>
            <a:endParaRPr kumimoji="1" lang="ja-JP" altLang="en-US" sz="3200"/>
          </a:p>
        </p:txBody>
      </p:sp>
      <p:sp>
        <p:nvSpPr>
          <p:cNvPr id="22" name="円/楕円 21"/>
          <p:cNvSpPr/>
          <p:nvPr/>
        </p:nvSpPr>
        <p:spPr>
          <a:xfrm>
            <a:off x="1610985" y="1422750"/>
            <a:ext cx="2049251" cy="1425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1706532" y="2997606"/>
            <a:ext cx="1929544" cy="11931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57" y="2662391"/>
            <a:ext cx="936105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smtClean="0"/>
              <a:t>i bo</a:t>
            </a:r>
            <a:endParaRPr kumimoji="1" lang="ja-JP" altLang="en-US" sz="280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8354" y="6093296"/>
            <a:ext cx="1116124" cy="58477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smtClean="0"/>
              <a:t>fa</a:t>
            </a:r>
            <a:r>
              <a:rPr kumimoji="1" lang="en-US" altLang="ja-JP" sz="3200" smtClean="0"/>
              <a:t>’o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17158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割と大事なこと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340768"/>
            <a:ext cx="9026996" cy="551723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冠頭</a:t>
            </a:r>
            <a:r>
              <a:rPr kumimoji="1" lang="en-US" altLang="ja-JP" smtClean="0"/>
              <a:t>(zo’u</a:t>
            </a:r>
            <a:r>
              <a:rPr kumimoji="1" lang="ja-JP" altLang="en-US" smtClean="0"/>
              <a:t>部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は</a:t>
            </a:r>
            <a:r>
              <a:rPr kumimoji="1" lang="en-US" altLang="ja-JP" smtClean="0">
                <a:solidFill>
                  <a:schemeClr val="accent2"/>
                </a:solidFill>
              </a:rPr>
              <a:t>statement-1,</a:t>
            </a:r>
          </a:p>
          <a:p>
            <a:pPr marL="0" indent="0">
              <a:buNone/>
            </a:pPr>
            <a:r>
              <a:rPr kumimoji="1" lang="en-US" altLang="ja-JP" smtClean="0">
                <a:solidFill>
                  <a:schemeClr val="accent2"/>
                </a:solidFill>
              </a:rPr>
              <a:t>				sentence </a:t>
            </a:r>
            <a:r>
              <a:rPr kumimoji="1" lang="ja-JP" altLang="en-US" smtClean="0"/>
              <a:t>に適用される。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>
                <a:solidFill>
                  <a:schemeClr val="accent2"/>
                </a:solidFill>
              </a:rPr>
              <a:t>＝ </a:t>
            </a:r>
            <a:r>
              <a:rPr lang="en-US" altLang="ja-JP" smtClean="0">
                <a:solidFill>
                  <a:schemeClr val="accent2"/>
                </a:solidFill>
              </a:rPr>
              <a:t>{i joik}, {i joik? tag? bo}</a:t>
            </a:r>
            <a:r>
              <a:rPr lang="ja-JP" altLang="en-US" smtClean="0">
                <a:solidFill>
                  <a:schemeClr val="accent2"/>
                </a:solidFill>
              </a:rPr>
              <a:t>で繋げると適用続行できる。</a:t>
            </a:r>
            <a:endParaRPr lang="en-US" altLang="ja-JP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kumimoji="1" lang="en-US" altLang="ja-JP" smtClean="0"/>
              <a:t>mu’a:</a:t>
            </a:r>
          </a:p>
          <a:p>
            <a:pPr>
              <a:buFontTx/>
              <a:buChar char="-"/>
            </a:pPr>
            <a:r>
              <a:rPr kumimoji="1" lang="en-US" altLang="ja-JP" smtClean="0"/>
              <a:t>lo xanto zo’u lo nazbi cu clani </a:t>
            </a:r>
            <a:r>
              <a:rPr kumimoji="1" lang="en-US" altLang="ja-JP" smtClean="0">
                <a:solidFill>
                  <a:schemeClr val="accent2"/>
                </a:solidFill>
              </a:rPr>
              <a:t>.i </a:t>
            </a:r>
            <a:r>
              <a:rPr kumimoji="1" lang="en-US" altLang="ja-JP" smtClean="0"/>
              <a:t>mi nelci</a:t>
            </a:r>
          </a:p>
          <a:p>
            <a:pPr>
              <a:buFontTx/>
              <a:buChar char="-"/>
            </a:pPr>
            <a:r>
              <a:rPr lang="en-US" altLang="ja-JP" smtClean="0"/>
              <a:t>lo xanto zo’u lo nazbi cu clani </a:t>
            </a:r>
            <a:r>
              <a:rPr lang="en-US" altLang="ja-JP" smtClean="0">
                <a:solidFill>
                  <a:schemeClr val="accent2"/>
                </a:solidFill>
              </a:rPr>
              <a:t>.ije(bo) </a:t>
            </a:r>
            <a:r>
              <a:rPr lang="en-US" altLang="ja-JP" smtClean="0"/>
              <a:t>mi </a:t>
            </a:r>
            <a:r>
              <a:rPr lang="en-US" altLang="ja-JP" smtClean="0"/>
              <a:t>nelci</a:t>
            </a:r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※</a:t>
            </a:r>
            <a:r>
              <a:rPr lang="ja-JP" altLang="en-US" smtClean="0"/>
              <a:t>注意：適用範囲の話は意味論</a:t>
            </a:r>
            <a:r>
              <a:rPr lang="en-US" altLang="ja-JP" smtClean="0"/>
              <a:t>, not </a:t>
            </a:r>
            <a:r>
              <a:rPr lang="ja-JP" altLang="en-US" smtClean="0"/>
              <a:t>統語論。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61752" y="3792784"/>
            <a:ext cx="4930328" cy="4676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73832" y="4357464"/>
            <a:ext cx="7666632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55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ni’o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853136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大きな構造をみてきたので、知らなくてもいいけど、知っているとお得なことについて</a:t>
            </a:r>
            <a:endParaRPr kumimoji="1" lang="en-US" altLang="ja-JP" smtClean="0"/>
          </a:p>
          <a:p>
            <a:pPr marL="0" indent="0" algn="ctr">
              <a:buNone/>
            </a:pPr>
            <a:r>
              <a:rPr lang="en-US" altLang="ja-JP" sz="6000" smtClean="0">
                <a:solidFill>
                  <a:schemeClr val="accent2"/>
                </a:solidFill>
              </a:rPr>
              <a:t>bridi</a:t>
            </a:r>
            <a:r>
              <a:rPr lang="ja-JP" altLang="en-US" sz="6000" smtClean="0">
                <a:solidFill>
                  <a:schemeClr val="accent2"/>
                </a:solidFill>
              </a:rPr>
              <a:t>演算子</a:t>
            </a:r>
            <a:endParaRPr lang="en-US" altLang="ja-JP" sz="6000" smtClean="0">
              <a:solidFill>
                <a:schemeClr val="accent2"/>
              </a:solidFill>
            </a:endParaRPr>
          </a:p>
          <a:p>
            <a:pPr>
              <a:buFontTx/>
              <a:buChar char="-"/>
            </a:pPr>
            <a:r>
              <a:rPr lang="ja-JP" altLang="en-US" smtClean="0"/>
              <a:t>束縛</a:t>
            </a:r>
            <a:r>
              <a:rPr lang="ja-JP" altLang="en-US"/>
              <a:t>変項 </a:t>
            </a:r>
            <a:r>
              <a:rPr lang="en-US" altLang="ja-JP"/>
              <a:t>(da, de, </a:t>
            </a:r>
            <a:r>
              <a:rPr lang="en-US" altLang="ja-JP" smtClean="0"/>
              <a:t>di)(</a:t>
            </a:r>
            <a:r>
              <a:rPr lang="ja-JP" altLang="en-US" smtClean="0"/>
              <a:t>厳密には外部数量詞</a:t>
            </a:r>
            <a:r>
              <a:rPr lang="en-US" altLang="ja-JP" smtClean="0"/>
              <a:t>)</a:t>
            </a:r>
          </a:p>
          <a:p>
            <a:pPr>
              <a:buFontTx/>
              <a:buChar char="-"/>
            </a:pPr>
            <a:r>
              <a:rPr lang="ja-JP" altLang="en-US" smtClean="0"/>
              <a:t>論理接続</a:t>
            </a:r>
            <a:endParaRPr lang="en-US" altLang="ja-JP" smtClean="0"/>
          </a:p>
          <a:p>
            <a:pPr>
              <a:buFontTx/>
              <a:buChar char="-"/>
            </a:pPr>
            <a:r>
              <a:rPr lang="en-US" altLang="ja-JP" smtClean="0"/>
              <a:t>BAI (as </a:t>
            </a:r>
            <a:r>
              <a:rPr lang="ja-JP" altLang="en-US" smtClean="0"/>
              <a:t>新文法</a:t>
            </a:r>
            <a:r>
              <a:rPr lang="en-US" altLang="ja-JP" smtClean="0"/>
              <a:t>, </a:t>
            </a:r>
            <a:r>
              <a:rPr lang="ja-JP" altLang="en-US" smtClean="0"/>
              <a:t>テンスも含む</a:t>
            </a:r>
            <a:r>
              <a:rPr lang="en-US" altLang="ja-JP" smtClean="0"/>
              <a:t>)</a:t>
            </a:r>
          </a:p>
          <a:p>
            <a:pPr>
              <a:buFontTx/>
              <a:buChar char="-"/>
            </a:pPr>
            <a:r>
              <a:rPr lang="en-US" altLang="ja-JP" smtClean="0"/>
              <a:t>na(ku</a:t>
            </a:r>
            <a:r>
              <a:rPr lang="en-US" altLang="ja-JP"/>
              <a:t>) </a:t>
            </a:r>
            <a:endParaRPr kumimoji="1" lang="ja-JP" altLang="en-US" sz="5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73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bridi</a:t>
            </a:r>
            <a:r>
              <a:rPr kumimoji="1" lang="ja-JP" altLang="en-US" smtClean="0"/>
              <a:t>演算子とは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061048"/>
          </a:xfrm>
        </p:spPr>
        <p:txBody>
          <a:bodyPr/>
          <a:lstStyle/>
          <a:p>
            <a:r>
              <a:rPr kumimoji="1" lang="ja-JP" altLang="en-US" smtClean="0"/>
              <a:t>文の構成要素のうち、</a:t>
            </a:r>
            <a:r>
              <a:rPr kumimoji="1" lang="ja-JP" altLang="en-US" smtClean="0">
                <a:solidFill>
                  <a:schemeClr val="tx2"/>
                </a:solidFill>
              </a:rPr>
              <a:t>意味論的に</a:t>
            </a:r>
            <a:r>
              <a:rPr kumimoji="1" lang="en-US" altLang="ja-JP" smtClean="0">
                <a:solidFill>
                  <a:schemeClr val="tx2"/>
                </a:solidFill>
              </a:rPr>
              <a:t>bridi</a:t>
            </a:r>
            <a:r>
              <a:rPr kumimoji="1" lang="ja-JP" altLang="en-US" smtClean="0">
                <a:solidFill>
                  <a:schemeClr val="tx2"/>
                </a:solidFill>
              </a:rPr>
              <a:t>全体に係るもの</a:t>
            </a:r>
            <a:r>
              <a:rPr kumimoji="1" lang="ja-JP" altLang="en-US" smtClean="0"/>
              <a:t>のこと。</a:t>
            </a:r>
            <a:r>
              <a:rPr lang="en-US" altLang="ja-JP"/>
              <a:t>(</a:t>
            </a:r>
            <a:r>
              <a:rPr lang="ja-JP" altLang="en-US" smtClean="0"/>
              <a:t>たしかにそうだ！</a:t>
            </a:r>
            <a:r>
              <a:rPr lang="en-US" altLang="ja-JP" smtClean="0"/>
              <a:t>)</a:t>
            </a:r>
          </a:p>
          <a:p>
            <a:r>
              <a:rPr kumimoji="1" lang="en-US" altLang="ja-JP" smtClean="0"/>
              <a:t>bridi</a:t>
            </a:r>
            <a:r>
              <a:rPr kumimoji="1" lang="ja-JP" altLang="en-US" smtClean="0"/>
              <a:t>演算子の性質：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① 名辞</a:t>
            </a:r>
            <a:r>
              <a:rPr lang="ja-JP" altLang="en-US"/>
              <a:t>の形で表現できるものであれば、</a:t>
            </a:r>
            <a:r>
              <a:rPr lang="ja-JP" altLang="en-US">
                <a:solidFill>
                  <a:schemeClr val="accent2"/>
                </a:solidFill>
              </a:rPr>
              <a:t>冠頭の名辞として置き換えても意味は変わらない</a:t>
            </a:r>
            <a:r>
              <a:rPr lang="ja-JP" altLang="en-US" smtClean="0"/>
              <a:t>。</a:t>
            </a:r>
            <a:endParaRPr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②</a:t>
            </a:r>
            <a:r>
              <a:rPr lang="en-US" altLang="ja-JP" smtClean="0"/>
              <a:t>bridi</a:t>
            </a:r>
            <a:r>
              <a:rPr lang="ja-JP" altLang="en-US" smtClean="0"/>
              <a:t>演算子</a:t>
            </a:r>
            <a:r>
              <a:rPr lang="ja-JP" altLang="en-US"/>
              <a:t>が</a:t>
            </a:r>
            <a:r>
              <a:rPr lang="en-US" altLang="ja-JP"/>
              <a:t>2</a:t>
            </a:r>
            <a:r>
              <a:rPr lang="ja-JP" altLang="en-US"/>
              <a:t>つ以上現れる場合は、</a:t>
            </a:r>
            <a:r>
              <a:rPr lang="ja-JP" altLang="en-US">
                <a:solidFill>
                  <a:schemeClr val="accent2"/>
                </a:solidFill>
              </a:rPr>
              <a:t>先に現れるブリディ演算子の方が外側に係る</a:t>
            </a:r>
            <a:r>
              <a:rPr lang="ja-JP" altLang="en-US"/>
              <a:t>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83275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ta’o </a:t>
            </a:r>
            <a:r>
              <a:rPr kumimoji="1" lang="ja-JP" altLang="en-US" smtClean="0"/>
              <a:t>名辞</a:t>
            </a:r>
            <a:r>
              <a:rPr kumimoji="1" lang="en-US" altLang="ja-JP" smtClean="0"/>
              <a:t>(sumsmi, term)</a:t>
            </a:r>
            <a:r>
              <a:rPr kumimoji="1" lang="ja-JP" altLang="en-US" smtClean="0"/>
              <a:t>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ja-JP" altLang="en-US" smtClean="0"/>
              <a:t>ただの</a:t>
            </a:r>
            <a:r>
              <a:rPr kumimoji="1" lang="en-US" altLang="ja-JP" smtClean="0"/>
              <a:t>sumti</a:t>
            </a:r>
          </a:p>
          <a:p>
            <a:pPr>
              <a:buFontTx/>
              <a:buChar char="-"/>
            </a:pPr>
            <a:r>
              <a:rPr kumimoji="1" lang="en-US" altLang="ja-JP" smtClean="0"/>
              <a:t>tag</a:t>
            </a:r>
            <a:r>
              <a:rPr kumimoji="1" lang="ja-JP" altLang="en-US" smtClean="0"/>
              <a:t>付き</a:t>
            </a:r>
            <a:r>
              <a:rPr kumimoji="1" lang="en-US" altLang="ja-JP" smtClean="0"/>
              <a:t>sumti</a:t>
            </a:r>
          </a:p>
          <a:p>
            <a:pPr>
              <a:buFontTx/>
              <a:buChar char="-"/>
            </a:pPr>
            <a:r>
              <a:rPr kumimoji="1" lang="en-US" altLang="ja-JP" smtClean="0"/>
              <a:t>tag ku</a:t>
            </a:r>
          </a:p>
          <a:p>
            <a:pPr>
              <a:buFontTx/>
              <a:buChar char="-"/>
            </a:pPr>
            <a:r>
              <a:rPr kumimoji="1" lang="en-US" altLang="ja-JP" smtClean="0"/>
              <a:t>naku</a:t>
            </a:r>
          </a:p>
          <a:p>
            <a:pPr marL="0" indent="0">
              <a:buNone/>
            </a:pPr>
            <a:r>
              <a:rPr kumimoji="1" lang="ja-JP" altLang="en-US" smtClean="0"/>
              <a:t>のこと。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(sumsmi &gt; sumti + simsa </a:t>
            </a:r>
            <a:r>
              <a:rPr lang="ja-JP" altLang="en-US" smtClean="0"/>
              <a:t>～ </a:t>
            </a:r>
            <a:r>
              <a:rPr lang="en-US" altLang="ja-JP" smtClean="0"/>
              <a:t>sumti</a:t>
            </a:r>
            <a:r>
              <a:rPr lang="ja-JP" altLang="en-US" smtClean="0"/>
              <a:t>類似語</a:t>
            </a:r>
            <a:r>
              <a:rPr lang="en-US" altLang="ja-JP" smtClean="0"/>
              <a:t>)</a:t>
            </a:r>
            <a:br>
              <a:rPr lang="en-US" altLang="ja-JP" smtClean="0"/>
            </a:br>
            <a:r>
              <a:rPr lang="ja-JP" altLang="en-US" smtClean="0">
                <a:solidFill>
                  <a:schemeClr val="accent2"/>
                </a:solidFill>
              </a:rPr>
              <a:t>論理</a:t>
            </a:r>
            <a:r>
              <a:rPr lang="ja-JP" altLang="en-US" smtClean="0">
                <a:solidFill>
                  <a:schemeClr val="accent2"/>
                </a:solidFill>
              </a:rPr>
              <a:t>接続以外の</a:t>
            </a:r>
            <a:r>
              <a:rPr lang="en-US" altLang="ja-JP" smtClean="0">
                <a:solidFill>
                  <a:schemeClr val="accent2"/>
                </a:solidFill>
              </a:rPr>
              <a:t>bridi</a:t>
            </a:r>
            <a:r>
              <a:rPr lang="ja-JP" altLang="en-US" smtClean="0">
                <a:solidFill>
                  <a:schemeClr val="accent2"/>
                </a:solidFill>
              </a:rPr>
              <a:t>演算子はすべて名辞</a:t>
            </a:r>
            <a:endParaRPr lang="en-US" altLang="ja-JP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ja-JP" smtClean="0">
                <a:solidFill>
                  <a:schemeClr val="bg2">
                    <a:lumMod val="50000"/>
                  </a:schemeClr>
                </a:solidFill>
              </a:rPr>
              <a:t>※ gek term+ vau gi term+ vau </a:t>
            </a:r>
            <a:r>
              <a:rPr lang="ja-JP" altLang="en-US" smtClean="0">
                <a:solidFill>
                  <a:schemeClr val="bg2">
                    <a:lumMod val="50000"/>
                  </a:schemeClr>
                </a:solidFill>
              </a:rPr>
              <a:t>も一応</a:t>
            </a:r>
            <a:r>
              <a:rPr lang="en-US" altLang="ja-JP" smtClean="0">
                <a:solidFill>
                  <a:schemeClr val="bg2">
                    <a:lumMod val="50000"/>
                  </a:schemeClr>
                </a:solidFill>
              </a:rPr>
              <a:t>term</a:t>
            </a:r>
            <a:endParaRPr kumimoji="1" lang="ja-JP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5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ta’onai bridi</a:t>
            </a:r>
            <a:r>
              <a:rPr lang="ja-JP" altLang="en-US" smtClean="0"/>
              <a:t>演算子の性質①</a:t>
            </a:r>
            <a:r>
              <a:rPr lang="en-US" altLang="ja-JP" smtClean="0"/>
              <a:t> 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5"/>
                </a:solidFill>
              </a:rPr>
              <a:t>mu’a xipa</a:t>
            </a:r>
            <a:r>
              <a:rPr lang="en-US" altLang="ja-JP" smtClean="0"/>
              <a:t>:</a:t>
            </a:r>
          </a:p>
          <a:p>
            <a:pPr marL="0" indent="0">
              <a:buNone/>
            </a:pPr>
            <a:r>
              <a:rPr kumimoji="1" lang="en-US" altLang="ja-JP" smtClean="0"/>
              <a:t>mi na nanmu</a:t>
            </a:r>
          </a:p>
          <a:p>
            <a:pPr marL="0" indent="0">
              <a:buNone/>
            </a:pPr>
            <a:r>
              <a:rPr kumimoji="1" lang="en-US" altLang="ja-JP" smtClean="0"/>
              <a:t>= (selbritcita -&gt; sumtcita) mi naku nanmu</a:t>
            </a:r>
          </a:p>
          <a:p>
            <a:pPr marL="0" indent="0">
              <a:buNone/>
            </a:pPr>
            <a:r>
              <a:rPr lang="en-US" altLang="ja-JP" smtClean="0"/>
              <a:t>= (</a:t>
            </a:r>
            <a:r>
              <a:rPr lang="ja-JP" altLang="en-US" smtClean="0"/>
              <a:t>冠頭へ移動</a:t>
            </a:r>
            <a:r>
              <a:rPr lang="en-US" altLang="ja-JP" smtClean="0"/>
              <a:t>)  naku zo’u mi nanmu</a:t>
            </a:r>
          </a:p>
          <a:p>
            <a:pPr marL="0" indent="0">
              <a:buNone/>
            </a:pPr>
            <a:r>
              <a:rPr lang="en-US" altLang="ja-JP" smtClean="0">
                <a:solidFill>
                  <a:schemeClr val="accent5"/>
                </a:solidFill>
              </a:rPr>
              <a:t>mu’a xire</a:t>
            </a:r>
            <a:r>
              <a:rPr lang="en-US" altLang="ja-JP" smtClean="0"/>
              <a:t>:</a:t>
            </a:r>
          </a:p>
          <a:p>
            <a:pPr marL="0" indent="0">
              <a:buNone/>
            </a:pPr>
            <a:r>
              <a:rPr lang="en-US" altLang="ja-JP" smtClean="0">
                <a:solidFill>
                  <a:schemeClr val="accent1"/>
                </a:solidFill>
              </a:rPr>
              <a:t>da</a:t>
            </a:r>
            <a:r>
              <a:rPr lang="en-US" altLang="ja-JP" smtClean="0"/>
              <a:t> </a:t>
            </a:r>
            <a:r>
              <a:rPr lang="en-US" altLang="ja-JP" smtClean="0">
                <a:solidFill>
                  <a:schemeClr val="accent1"/>
                </a:solidFill>
              </a:rPr>
              <a:t>pu</a:t>
            </a:r>
            <a:r>
              <a:rPr lang="en-US" altLang="ja-JP" smtClean="0"/>
              <a:t> nanmu </a:t>
            </a:r>
            <a:r>
              <a:rPr lang="en-US" altLang="ja-JP">
                <a:solidFill>
                  <a:schemeClr val="accent1"/>
                </a:solidFill>
              </a:rPr>
              <a:t>g</a:t>
            </a:r>
            <a:r>
              <a:rPr lang="en-US" altLang="ja-JP" smtClean="0">
                <a:solidFill>
                  <a:schemeClr val="accent1"/>
                </a:solidFill>
              </a:rPr>
              <a:t>au do </a:t>
            </a:r>
            <a:r>
              <a:rPr lang="en-US" altLang="ja-JP" smtClean="0"/>
              <a:t>= </a:t>
            </a:r>
            <a:r>
              <a:rPr lang="en-US" altLang="ja-JP" smtClean="0">
                <a:solidFill>
                  <a:schemeClr val="accent1"/>
                </a:solidFill>
              </a:rPr>
              <a:t>da</a:t>
            </a:r>
            <a:r>
              <a:rPr lang="en-US" altLang="ja-JP" smtClean="0"/>
              <a:t> </a:t>
            </a:r>
            <a:r>
              <a:rPr lang="en-US" altLang="ja-JP" smtClean="0">
                <a:solidFill>
                  <a:schemeClr val="accent1"/>
                </a:solidFill>
              </a:rPr>
              <a:t>puku</a:t>
            </a:r>
            <a:r>
              <a:rPr lang="en-US" altLang="ja-JP" smtClean="0"/>
              <a:t> nanmu </a:t>
            </a:r>
            <a:r>
              <a:rPr lang="en-US" altLang="ja-JP">
                <a:solidFill>
                  <a:schemeClr val="accent1"/>
                </a:solidFill>
              </a:rPr>
              <a:t>g</a:t>
            </a:r>
            <a:r>
              <a:rPr lang="en-US" altLang="ja-JP" smtClean="0">
                <a:solidFill>
                  <a:schemeClr val="accent1"/>
                </a:solidFill>
              </a:rPr>
              <a:t>au do</a:t>
            </a:r>
          </a:p>
          <a:p>
            <a:pPr marL="0" indent="0">
              <a:buNone/>
            </a:pPr>
            <a:r>
              <a:rPr lang="en-US" altLang="ja-JP" smtClean="0"/>
              <a:t>= </a:t>
            </a:r>
            <a:r>
              <a:rPr lang="en-US" altLang="ja-JP" smtClean="0">
                <a:solidFill>
                  <a:schemeClr val="accent1"/>
                </a:solidFill>
              </a:rPr>
              <a:t>(su’o) da puku</a:t>
            </a:r>
            <a:r>
              <a:rPr lang="en-US" altLang="ja-JP" smtClean="0"/>
              <a:t> </a:t>
            </a:r>
            <a:r>
              <a:rPr lang="en-US" altLang="ja-JP" smtClean="0">
                <a:solidFill>
                  <a:schemeClr val="accent1"/>
                </a:solidFill>
              </a:rPr>
              <a:t>gau do</a:t>
            </a:r>
            <a:r>
              <a:rPr lang="en-US" altLang="ja-JP" smtClean="0"/>
              <a:t> zo’u da nanmu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19631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実はちょっと注意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kumimoji="1" lang="en-US" altLang="ja-JP" smtClean="0"/>
              <a:t>zo’u</a:t>
            </a:r>
            <a:r>
              <a:rPr kumimoji="1" lang="ja-JP" altLang="en-US" smtClean="0"/>
              <a:t>が無い場合は</a:t>
            </a:r>
            <a:r>
              <a:rPr lang="ja-JP" altLang="en-US" smtClean="0"/>
              <a:t>名辞は</a:t>
            </a:r>
            <a:r>
              <a:rPr lang="en-US" altLang="ja-JP" smtClean="0"/>
              <a:t>{i joik}</a:t>
            </a:r>
            <a:r>
              <a:rPr lang="ja-JP" altLang="en-US" smtClean="0"/>
              <a:t>でも切れる。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 smtClean="0"/>
              <a:t>naku mi prami do .ije do prami mi</a:t>
            </a:r>
          </a:p>
          <a:p>
            <a:pPr marL="0" indent="0">
              <a:buNone/>
            </a:pPr>
            <a:r>
              <a:rPr lang="en-US" altLang="ja-JP" smtClean="0"/>
              <a:t>naku </a:t>
            </a:r>
            <a:r>
              <a:rPr lang="en-US" altLang="ja-JP" smtClean="0">
                <a:solidFill>
                  <a:schemeClr val="accent2"/>
                </a:solidFill>
              </a:rPr>
              <a:t>zo’u</a:t>
            </a:r>
            <a:r>
              <a:rPr lang="en-US" altLang="ja-JP" smtClean="0"/>
              <a:t> mi prami do .ije do prami mi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en-US" altLang="ja-JP" smtClean="0"/>
              <a:t>Q. </a:t>
            </a:r>
            <a:r>
              <a:rPr lang="ja-JP" altLang="en-US" smtClean="0"/>
              <a:t>じゃあ性質①成り立たないんじゃ？</a:t>
            </a:r>
            <a:endParaRPr lang="en-US" altLang="ja-JP" smtClean="0"/>
          </a:p>
          <a:p>
            <a:pPr marL="514350" indent="-514350">
              <a:buAutoNum type="alphaUcPeriod"/>
            </a:pPr>
            <a:r>
              <a:rPr lang="ja-JP" altLang="en-US" smtClean="0"/>
              <a:t>厳密に書けば、</a:t>
            </a:r>
            <a:r>
              <a:rPr lang="en-US" altLang="ja-JP" smtClean="0"/>
              <a:t>tu’e SUMSMI zo’u … tu’u </a:t>
            </a:r>
            <a:r>
              <a:rPr lang="ja-JP" altLang="en-US" smtClean="0"/>
              <a:t>かな</a:t>
            </a:r>
            <a:endParaRPr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冠頭に出せるとはいっても割と狭い冠頭（？）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67544" y="2300835"/>
            <a:ext cx="3024336" cy="3600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67544" y="2924944"/>
            <a:ext cx="6480720" cy="3600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42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あけましておめでとうございます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5400" smtClean="0"/>
              <a:t>.ui co’i ninyna’a doi .ui .i’i</a:t>
            </a:r>
          </a:p>
          <a:p>
            <a:pPr marL="0" indent="0">
              <a:buNone/>
            </a:pPr>
            <a:endParaRPr lang="en-US" altLang="ja-JP" sz="5400"/>
          </a:p>
          <a:p>
            <a:pPr marL="0" indent="0">
              <a:buNone/>
            </a:pPr>
            <a:r>
              <a:rPr kumimoji="1" lang="en-US" altLang="ja-JP" sz="5400" smtClean="0"/>
              <a:t>.ui ninyna’a / </a:t>
            </a:r>
            <a:r>
              <a:rPr kumimoji="1" lang="ja-JP" altLang="en-US" sz="5400" smtClean="0"/>
              <a:t>新年だ</a:t>
            </a:r>
            <a:r>
              <a:rPr kumimoji="1" lang="en-US" altLang="ja-JP" sz="5400" smtClean="0"/>
              <a:t>(</a:t>
            </a:r>
            <a:r>
              <a:rPr kumimoji="1" lang="ja-JP" altLang="en-US" sz="5400" smtClean="0"/>
              <a:t>嬉</a:t>
            </a:r>
            <a:r>
              <a:rPr kumimoji="1" lang="en-US" altLang="ja-JP" sz="5400" smtClean="0"/>
              <a:t>)</a:t>
            </a:r>
          </a:p>
          <a:p>
            <a:pPr marL="0" indent="0">
              <a:buNone/>
            </a:pPr>
            <a:r>
              <a:rPr lang="en-US" altLang="ja-JP" sz="5400" smtClean="0"/>
              <a:t>nin- + na’a- &gt;&gt; cnino + nanca</a:t>
            </a:r>
            <a:endParaRPr kumimoji="1" lang="en-US" altLang="ja-JP" sz="5400" smtClean="0"/>
          </a:p>
          <a:p>
            <a:pPr marL="0" indent="0">
              <a:buNone/>
            </a:pP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343309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bridi</a:t>
            </a:r>
            <a:r>
              <a:rPr kumimoji="1" lang="ja-JP" altLang="en-US" smtClean="0"/>
              <a:t>演算子の性質②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628800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5"/>
                </a:solidFill>
              </a:rPr>
              <a:t>- mu’a xipa</a:t>
            </a:r>
          </a:p>
          <a:p>
            <a:pPr marL="0" indent="0">
              <a:buNone/>
            </a:pPr>
            <a:r>
              <a:rPr lang="en-US" altLang="ja-JP" smtClean="0">
                <a:solidFill>
                  <a:schemeClr val="accent2"/>
                </a:solidFill>
              </a:rPr>
              <a:t>da</a:t>
            </a:r>
            <a:r>
              <a:rPr lang="en-US" altLang="ja-JP" smtClean="0"/>
              <a:t> </a:t>
            </a:r>
            <a:r>
              <a:rPr lang="en-US" altLang="ja-JP" smtClean="0">
                <a:solidFill>
                  <a:schemeClr val="accent1"/>
                </a:solidFill>
              </a:rPr>
              <a:t>de</a:t>
            </a:r>
            <a:r>
              <a:rPr lang="en-US" altLang="ja-JP" smtClean="0"/>
              <a:t> zo’u da prami de </a:t>
            </a:r>
            <a:r>
              <a:rPr lang="ja-JP" altLang="en-US" smtClean="0"/>
              <a:t>≠ </a:t>
            </a:r>
            <a:r>
              <a:rPr lang="en-US" altLang="ja-JP" smtClean="0">
                <a:solidFill>
                  <a:schemeClr val="accent1"/>
                </a:solidFill>
              </a:rPr>
              <a:t>de</a:t>
            </a:r>
            <a:r>
              <a:rPr lang="en-US" altLang="ja-JP" smtClean="0"/>
              <a:t> </a:t>
            </a:r>
            <a:r>
              <a:rPr lang="en-US" altLang="ja-JP" smtClean="0">
                <a:solidFill>
                  <a:schemeClr val="accent2"/>
                </a:solidFill>
              </a:rPr>
              <a:t>da</a:t>
            </a:r>
            <a:r>
              <a:rPr lang="en-US" altLang="ja-JP" smtClean="0"/>
              <a:t> zo’u da prami de</a:t>
            </a:r>
          </a:p>
          <a:p>
            <a:pPr marL="0" indent="0">
              <a:buNone/>
            </a:pPr>
            <a:r>
              <a:rPr kumimoji="1" lang="en-US" altLang="ja-JP" smtClean="0">
                <a:solidFill>
                  <a:schemeClr val="accent5"/>
                </a:solidFill>
              </a:rPr>
              <a:t>- mu’a xire</a:t>
            </a:r>
          </a:p>
          <a:p>
            <a:pPr marL="0" indent="0">
              <a:buNone/>
            </a:pPr>
            <a:r>
              <a:rPr lang="en-US" altLang="ja-JP" smtClean="0"/>
              <a:t>(a) </a:t>
            </a:r>
            <a:r>
              <a:rPr lang="en-US" altLang="ja-JP" smtClean="0">
                <a:solidFill>
                  <a:schemeClr val="accent2"/>
                </a:solidFill>
              </a:rPr>
              <a:t>mu’i ko’a </a:t>
            </a:r>
            <a:r>
              <a:rPr lang="en-US" altLang="ja-JP" smtClean="0">
                <a:solidFill>
                  <a:schemeClr val="tx2"/>
                </a:solidFill>
              </a:rPr>
              <a:t>naku</a:t>
            </a:r>
            <a:r>
              <a:rPr lang="en-US" altLang="ja-JP" smtClean="0"/>
              <a:t> zo’u broda</a:t>
            </a:r>
          </a:p>
          <a:p>
            <a:pPr marL="0" indent="0">
              <a:buNone/>
            </a:pPr>
            <a:r>
              <a:rPr kumimoji="1" lang="ja-JP" altLang="en-US" smtClean="0"/>
              <a:t>≠ </a:t>
            </a:r>
            <a:r>
              <a:rPr kumimoji="1" lang="en-US" altLang="ja-JP" smtClean="0"/>
              <a:t>(b) </a:t>
            </a:r>
            <a:r>
              <a:rPr lang="en-US" altLang="ja-JP" smtClean="0">
                <a:solidFill>
                  <a:schemeClr val="tx2"/>
                </a:solidFill>
              </a:rPr>
              <a:t>naku</a:t>
            </a:r>
            <a:r>
              <a:rPr lang="en-US" altLang="ja-JP" smtClean="0"/>
              <a:t> </a:t>
            </a:r>
            <a:r>
              <a:rPr lang="en-US" altLang="ja-JP" smtClean="0">
                <a:solidFill>
                  <a:schemeClr val="accent2"/>
                </a:solidFill>
              </a:rPr>
              <a:t>mu’i ko’a</a:t>
            </a:r>
            <a:r>
              <a:rPr lang="en-US" altLang="ja-JP" smtClean="0"/>
              <a:t> zo’u broda</a:t>
            </a:r>
          </a:p>
          <a:p>
            <a:pPr marL="514350" indent="-514350">
              <a:buAutoNum type="alphaLcParenBoth"/>
            </a:pPr>
            <a:r>
              <a:rPr lang="ja-JP" altLang="en-US" smtClean="0"/>
              <a:t>≒ </a:t>
            </a:r>
            <a:r>
              <a:rPr lang="en-US" altLang="ja-JP" smtClean="0"/>
              <a:t>mu’i ko’a na broda : </a:t>
            </a:r>
            <a:r>
              <a:rPr lang="ja-JP" altLang="en-US" smtClean="0"/>
              <a:t>～だから、～でない。</a:t>
            </a:r>
            <a:endParaRPr lang="en-US" altLang="ja-JP" smtClean="0"/>
          </a:p>
          <a:p>
            <a:pPr marL="514350" indent="-514350">
              <a:buAutoNum type="alphaLcParenBoth"/>
            </a:pPr>
            <a:r>
              <a:rPr lang="ja-JP" altLang="en-US" smtClean="0"/>
              <a:t>≒ </a:t>
            </a:r>
            <a:r>
              <a:rPr lang="en-US" altLang="ja-JP" smtClean="0"/>
              <a:t>na broda mu’i ko’a : </a:t>
            </a:r>
            <a:r>
              <a:rPr lang="ja-JP" altLang="en-US" smtClean="0"/>
              <a:t>～だから～、ではない。</a:t>
            </a:r>
            <a:endParaRPr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66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性質②　続き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5"/>
                </a:solidFill>
              </a:rPr>
              <a:t>- mu’a xici</a:t>
            </a:r>
          </a:p>
          <a:p>
            <a:pPr marL="0" indent="0">
              <a:buNone/>
            </a:pPr>
            <a:r>
              <a:rPr kumimoji="1" lang="en-US" altLang="ja-JP" smtClean="0"/>
              <a:t>mi na xagji mu’i lonu </a:t>
            </a:r>
            <a:r>
              <a:rPr kumimoji="1" lang="en-US" altLang="ja-JP" smtClean="0"/>
              <a:t>citka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~ </a:t>
            </a:r>
            <a:r>
              <a:rPr lang="ja-JP" altLang="en-US" smtClean="0"/>
              <a:t>私は</a:t>
            </a:r>
            <a:r>
              <a:rPr lang="ja-JP" altLang="en-US"/>
              <a:t>食べる</a:t>
            </a:r>
            <a:r>
              <a:rPr lang="ja-JP" altLang="en-US" smtClean="0"/>
              <a:t>からお腹が減る、ではない。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mu’i lonu citka mi na xagji</a:t>
            </a:r>
          </a:p>
          <a:p>
            <a:pPr marL="0" indent="0">
              <a:buNone/>
            </a:pPr>
            <a:r>
              <a:rPr lang="en-US" altLang="ja-JP" smtClean="0"/>
              <a:t>~ </a:t>
            </a:r>
            <a:r>
              <a:rPr lang="ja-JP" altLang="en-US" smtClean="0"/>
              <a:t>私は</a:t>
            </a:r>
            <a:r>
              <a:rPr lang="ja-JP" altLang="en-US"/>
              <a:t>食べる</a:t>
            </a:r>
            <a:r>
              <a:rPr lang="ja-JP" altLang="en-US" smtClean="0"/>
              <a:t>から、お腹が減らない。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 smtClean="0">
                <a:solidFill>
                  <a:schemeClr val="accent5"/>
                </a:solidFill>
              </a:rPr>
              <a:t>- mu’a xivo</a:t>
            </a:r>
          </a:p>
          <a:p>
            <a:pPr marL="0" indent="0">
              <a:buNone/>
            </a:pPr>
            <a:r>
              <a:rPr lang="en-US" altLang="ja-JP" smtClean="0"/>
              <a:t>puku </a:t>
            </a:r>
            <a:r>
              <a:rPr lang="en-US" altLang="ja-JP" smtClean="0"/>
              <a:t>naku mi nanmu </a:t>
            </a:r>
            <a:r>
              <a:rPr lang="en-US" altLang="ja-JP" smtClean="0"/>
              <a:t>/ </a:t>
            </a:r>
            <a:r>
              <a:rPr lang="ja-JP" altLang="en-US" smtClean="0"/>
              <a:t>過去に、男でないことがある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 smtClean="0"/>
              <a:t>naku </a:t>
            </a:r>
            <a:r>
              <a:rPr kumimoji="1" lang="en-US" altLang="ja-JP" smtClean="0"/>
              <a:t>mi pu </a:t>
            </a:r>
            <a:r>
              <a:rPr lang="en-US" altLang="ja-JP" smtClean="0"/>
              <a:t>nanmu</a:t>
            </a:r>
            <a:r>
              <a:rPr kumimoji="1" lang="en-US" altLang="ja-JP" smtClean="0"/>
              <a:t> </a:t>
            </a:r>
            <a:r>
              <a:rPr kumimoji="1" lang="en-US" altLang="ja-JP" smtClean="0"/>
              <a:t>/ </a:t>
            </a:r>
            <a:r>
              <a:rPr kumimoji="1" lang="ja-JP" altLang="en-US" smtClean="0"/>
              <a:t>過去に男</a:t>
            </a:r>
            <a:r>
              <a:rPr lang="ja-JP" altLang="en-US" smtClean="0"/>
              <a:t>、ではない</a:t>
            </a:r>
            <a:endParaRPr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（この場合はニアリーイコール？）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46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さらに続き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700808"/>
            <a:ext cx="8802307" cy="4525963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en-US" altLang="ja-JP" smtClean="0">
                <a:solidFill>
                  <a:schemeClr val="accent5"/>
                </a:solidFill>
              </a:rPr>
              <a:t>mu’a ximu</a:t>
            </a:r>
          </a:p>
          <a:p>
            <a:pPr marL="0" indent="0">
              <a:buNone/>
            </a:pPr>
            <a:r>
              <a:rPr kumimoji="1" lang="en-US" altLang="ja-JP" smtClean="0"/>
              <a:t>roroi ku naku mi prami do / </a:t>
            </a:r>
            <a:r>
              <a:rPr kumimoji="1" lang="ja-JP" altLang="en-US" smtClean="0"/>
              <a:t>常に愛していない。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naku roroiku mi prami do / </a:t>
            </a:r>
            <a:r>
              <a:rPr lang="ja-JP" altLang="en-US" smtClean="0"/>
              <a:t>常には愛していない。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ja-JP" altLang="en-US" b="1" i="1" u="sng">
                <a:solidFill>
                  <a:schemeClr val="accent2"/>
                </a:solidFill>
              </a:rPr>
              <a:t>「何処にでも置ける」けれども「順番を気にしないと意図してた意味と違ってしまう」という</a:t>
            </a:r>
            <a:r>
              <a:rPr lang="ja-JP" altLang="en-US" b="1" i="1" u="sng">
                <a:solidFill>
                  <a:schemeClr val="accent2"/>
                </a:solidFill>
              </a:rPr>
              <a:t>こと</a:t>
            </a:r>
            <a:r>
              <a:rPr lang="ja-JP" altLang="en-US" b="1" i="1" u="sng" smtClean="0">
                <a:solidFill>
                  <a:schemeClr val="accent2"/>
                </a:solidFill>
              </a:rPr>
              <a:t>です</a:t>
            </a:r>
            <a:r>
              <a:rPr lang="ja-JP" altLang="en-US" b="1" i="1" u="sng">
                <a:solidFill>
                  <a:schemeClr val="accent2"/>
                </a:solidFill>
              </a:rPr>
              <a:t>！</a:t>
            </a:r>
            <a:endParaRPr kumimoji="1" lang="ja-JP" altLang="en-US" b="1" i="1" u="sng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7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性質</a:t>
            </a:r>
            <a:r>
              <a:rPr lang="ja-JP" altLang="en-US" smtClean="0"/>
              <a:t>② </a:t>
            </a:r>
            <a:r>
              <a:rPr kumimoji="1" lang="ja-JP" altLang="en-US" smtClean="0"/>
              <a:t>論理接続との絡み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525658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/>
              <a:t>ge </a:t>
            </a:r>
            <a:r>
              <a:rPr kumimoji="1" lang="en-US" altLang="ja-JP" smtClean="0">
                <a:solidFill>
                  <a:schemeClr val="accent5"/>
                </a:solidFill>
              </a:rPr>
              <a:t>na</a:t>
            </a:r>
            <a:r>
              <a:rPr kumimoji="1" lang="en-US" altLang="ja-JP" smtClean="0"/>
              <a:t> broda gi brode </a:t>
            </a:r>
            <a:r>
              <a:rPr kumimoji="1" lang="ja-JP" altLang="en-US" smtClean="0">
                <a:solidFill>
                  <a:schemeClr val="accent2"/>
                </a:solidFill>
              </a:rPr>
              <a:t>≠</a:t>
            </a:r>
            <a:r>
              <a:rPr kumimoji="1" lang="ja-JP" altLang="en-US" smtClean="0"/>
              <a:t> </a:t>
            </a:r>
            <a:r>
              <a:rPr kumimoji="1" lang="en-US" altLang="ja-JP" smtClean="0">
                <a:solidFill>
                  <a:schemeClr val="accent5"/>
                </a:solidFill>
              </a:rPr>
              <a:t>na</a:t>
            </a:r>
            <a:r>
              <a:rPr kumimoji="1" lang="en-US" altLang="ja-JP" smtClean="0"/>
              <a:t>(ku) ge broda gi brode</a:t>
            </a:r>
          </a:p>
          <a:p>
            <a:pPr marL="0" indent="0">
              <a:buNone/>
            </a:pPr>
            <a:r>
              <a:rPr lang="ja-JP" altLang="en-US"/>
              <a:t>論理</a:t>
            </a:r>
            <a:r>
              <a:rPr lang="ja-JP" altLang="en-US" smtClean="0"/>
              <a:t>接続詞が先に処理されるため、</a:t>
            </a:r>
            <a:r>
              <a:rPr lang="en-US" altLang="ja-JP" smtClean="0">
                <a:solidFill>
                  <a:schemeClr val="accent1"/>
                </a:solidFill>
              </a:rPr>
              <a:t>naku</a:t>
            </a:r>
            <a:r>
              <a:rPr lang="ja-JP" altLang="en-US" smtClean="0">
                <a:solidFill>
                  <a:schemeClr val="accent1"/>
                </a:solidFill>
              </a:rPr>
              <a:t>は</a:t>
            </a:r>
            <a:r>
              <a:rPr lang="en-US" altLang="ja-JP" smtClean="0">
                <a:solidFill>
                  <a:schemeClr val="accent1"/>
                </a:solidFill>
              </a:rPr>
              <a:t>ge</a:t>
            </a:r>
            <a:r>
              <a:rPr lang="ja-JP" altLang="en-US">
                <a:solidFill>
                  <a:schemeClr val="accent1"/>
                </a:solidFill>
              </a:rPr>
              <a:t>の外</a:t>
            </a:r>
            <a:r>
              <a:rPr lang="ja-JP" altLang="en-US" smtClean="0">
                <a:solidFill>
                  <a:schemeClr val="accent1"/>
                </a:solidFill>
              </a:rPr>
              <a:t>に出られない</a:t>
            </a:r>
            <a:r>
              <a:rPr lang="ja-JP" altLang="en-US" smtClean="0"/>
              <a:t>。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 smtClean="0"/>
              <a:t>※</a:t>
            </a:r>
            <a:r>
              <a:rPr kumimoji="1" lang="ja-JP" altLang="en-US" smtClean="0"/>
              <a:t>ここでいう論理接続は、</a:t>
            </a:r>
            <a:r>
              <a:rPr lang="en-US" altLang="ja-JP" smtClean="0"/>
              <a:t>gek, gihek </a:t>
            </a:r>
            <a:r>
              <a:rPr lang="ja-JP" altLang="en-US" smtClean="0"/>
              <a:t>のことと思っていい</a:t>
            </a:r>
            <a:r>
              <a:rPr lang="en-US" altLang="ja-JP" smtClean="0"/>
              <a:t>(ijek</a:t>
            </a:r>
            <a:r>
              <a:rPr lang="ja-JP" altLang="en-US" smtClean="0"/>
              <a:t>は</a:t>
            </a:r>
            <a:r>
              <a:rPr lang="en-US" altLang="ja-JP" smtClean="0"/>
              <a:t>bridi</a:t>
            </a:r>
            <a:r>
              <a:rPr lang="ja-JP" altLang="en-US" smtClean="0"/>
              <a:t>より大きい構造</a:t>
            </a:r>
            <a:r>
              <a:rPr lang="en-US" altLang="ja-JP" smtClean="0"/>
              <a:t>)</a:t>
            </a:r>
            <a:r>
              <a:rPr lang="ja-JP" altLang="en-US" smtClean="0"/>
              <a:t>。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 smtClean="0"/>
              <a:t>broda gi’e naku brode </a:t>
            </a:r>
            <a:r>
              <a:rPr kumimoji="1" lang="ja-JP" altLang="en-US" smtClean="0">
                <a:solidFill>
                  <a:schemeClr val="accent2"/>
                </a:solidFill>
              </a:rPr>
              <a:t>≠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broda naku gi’e brode</a:t>
            </a:r>
          </a:p>
          <a:p>
            <a:pPr marL="0" indent="0">
              <a:buNone/>
            </a:pPr>
            <a:r>
              <a:rPr lang="ja-JP" altLang="en-US" smtClean="0">
                <a:solidFill>
                  <a:schemeClr val="accent2"/>
                </a:solidFill>
              </a:rPr>
              <a:t>≠ </a:t>
            </a:r>
            <a:r>
              <a:rPr lang="en-US" altLang="ja-JP" smtClean="0"/>
              <a:t>naku broda gi’e </a:t>
            </a:r>
            <a:r>
              <a:rPr lang="en-US" altLang="ja-JP" smtClean="0"/>
              <a:t>brode</a:t>
            </a:r>
          </a:p>
          <a:p>
            <a:pPr marL="0" indent="0">
              <a:buNone/>
            </a:pPr>
            <a:r>
              <a:rPr lang="en-US" altLang="ja-JP" smtClean="0"/>
              <a:t>※</a:t>
            </a:r>
            <a:r>
              <a:rPr lang="ja-JP" altLang="en-US" smtClean="0"/>
              <a:t>論理代数とは異なる優先順位なので注意。</a:t>
            </a:r>
            <a:endParaRPr kumimoji="1" lang="en-US" altLang="ja-JP" smtClean="0"/>
          </a:p>
          <a:p>
            <a:pPr marL="0" indent="0">
              <a:buNone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9873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bridi</a:t>
            </a:r>
            <a:r>
              <a:rPr kumimoji="1" lang="ja-JP" altLang="en-US" smtClean="0"/>
              <a:t>演算子　まとめ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628800"/>
            <a:ext cx="8686800" cy="4525963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bridi</a:t>
            </a:r>
            <a:r>
              <a:rPr kumimoji="1" lang="ja-JP" altLang="en-US" smtClean="0"/>
              <a:t>演算子というアイデアのおかげで、細かな</a:t>
            </a:r>
            <a:r>
              <a:rPr kumimoji="1" lang="en-US" altLang="ja-JP" smtClean="0"/>
              <a:t>bridi</a:t>
            </a:r>
            <a:r>
              <a:rPr kumimoji="1" lang="ja-JP" altLang="en-US" smtClean="0"/>
              <a:t>修飾関係がきちんと考えられる。</a:t>
            </a:r>
            <a:endParaRPr kumimoji="1" lang="en-US" altLang="ja-JP" smtClean="0"/>
          </a:p>
          <a:p>
            <a:r>
              <a:rPr lang="en-US" altLang="ja-JP" smtClean="0"/>
              <a:t>naku</a:t>
            </a:r>
            <a:r>
              <a:rPr lang="ja-JP" altLang="en-US" smtClean="0"/>
              <a:t>や</a:t>
            </a:r>
            <a:r>
              <a:rPr lang="en-US" altLang="ja-JP" smtClean="0"/>
              <a:t>tag</a:t>
            </a:r>
            <a:r>
              <a:rPr lang="ja-JP" altLang="en-US" smtClean="0"/>
              <a:t>、論理接続の相互作用という一見煩雑な関係もシンプルに語れる。</a:t>
            </a:r>
            <a:endParaRPr lang="en-US" altLang="ja-JP" smtClean="0"/>
          </a:p>
          <a:p>
            <a:r>
              <a:rPr kumimoji="1" lang="ja-JP" altLang="en-US" smtClean="0"/>
              <a:t>「</a:t>
            </a:r>
            <a:r>
              <a:rPr kumimoji="1" lang="en-US" altLang="ja-JP" smtClean="0"/>
              <a:t>tag</a:t>
            </a:r>
            <a:r>
              <a:rPr kumimoji="1" lang="ja-JP" altLang="en-US" smtClean="0"/>
              <a:t>付き</a:t>
            </a:r>
            <a:r>
              <a:rPr kumimoji="1" lang="en-US" altLang="ja-JP" smtClean="0"/>
              <a:t>sumti,tag ku </a:t>
            </a:r>
            <a:r>
              <a:rPr kumimoji="1" lang="ja-JP" altLang="en-US" smtClean="0"/>
              <a:t>は本質的に冠頭に置くものだ」という考えは思考を明晰にする。</a:t>
            </a:r>
            <a:endParaRPr kumimoji="1" lang="en-US" altLang="ja-JP" smtClean="0"/>
          </a:p>
          <a:p>
            <a:r>
              <a:rPr lang="ja-JP" altLang="en-US" smtClean="0"/>
              <a:t>テンス</a:t>
            </a:r>
            <a:r>
              <a:rPr lang="ja-JP" altLang="en-US"/>
              <a:t>の</a:t>
            </a:r>
            <a:r>
              <a:rPr lang="ja-JP" altLang="en-US" smtClean="0"/>
              <a:t>「架空旅行」も</a:t>
            </a:r>
            <a:r>
              <a:rPr lang="en-US" altLang="ja-JP" smtClean="0"/>
              <a:t>bridi</a:t>
            </a:r>
            <a:r>
              <a:rPr lang="ja-JP" altLang="en-US" smtClean="0"/>
              <a:t>演算子の性質で語れる？</a:t>
            </a:r>
            <a:r>
              <a:rPr kumimoji="1" lang="en-US" altLang="ja-JP" smtClean="0"/>
              <a:t> 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問題点</a:t>
            </a:r>
            <a:r>
              <a:rPr kumimoji="1" lang="en-US" altLang="ja-JP" smtClean="0"/>
              <a:t>: puzi bajra </a:t>
            </a:r>
            <a:r>
              <a:rPr kumimoji="1" lang="ja-JP" altLang="en-US" smtClean="0"/>
              <a:t>＝</a:t>
            </a:r>
            <a:r>
              <a:rPr kumimoji="1" lang="en-US" altLang="ja-JP" smtClean="0"/>
              <a:t>? puku ziku bajra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74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雑談＠ろじばん関係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puku baku zo’u mi bajra </a:t>
            </a:r>
          </a:p>
          <a:p>
            <a:r>
              <a:rPr lang="en-US" altLang="ja-JP" smtClean="0"/>
              <a:t>mi puba bajra / </a:t>
            </a:r>
            <a:r>
              <a:rPr lang="ja-JP" altLang="en-US" smtClean="0"/>
              <a:t>過去</a:t>
            </a:r>
            <a:r>
              <a:rPr lang="en-US" altLang="ja-JP" smtClean="0"/>
              <a:t>]</a:t>
            </a:r>
            <a:r>
              <a:rPr lang="ja-JP" altLang="en-US" smtClean="0"/>
              <a:t>未来</a:t>
            </a:r>
            <a:r>
              <a:rPr lang="en-US" altLang="ja-JP" smtClean="0"/>
              <a:t>]</a:t>
            </a:r>
            <a:r>
              <a:rPr lang="ja-JP" altLang="en-US" smtClean="0"/>
              <a:t>走る</a:t>
            </a:r>
            <a:endParaRPr lang="en-US" altLang="ja-JP" smtClean="0"/>
          </a:p>
          <a:p>
            <a:endParaRPr kumimoji="1" lang="en-US" altLang="ja-JP"/>
          </a:p>
          <a:p>
            <a:r>
              <a:rPr kumimoji="1" lang="en-US" altLang="ja-JP" smtClean="0"/>
              <a:t>mi puzi bajra / </a:t>
            </a:r>
            <a:r>
              <a:rPr kumimoji="1" lang="ja-JP" altLang="en-US" smtClean="0"/>
              <a:t>私はちょっと前に走る。</a:t>
            </a:r>
            <a:endParaRPr kumimoji="1" lang="en-US" altLang="ja-JP" smtClean="0"/>
          </a:p>
          <a:p>
            <a:r>
              <a:rPr lang="en-US" altLang="ja-JP" smtClean="0"/>
              <a:t>puku ziku zo’u mi bajra</a:t>
            </a:r>
          </a:p>
          <a:p>
            <a:pPr marL="0" indent="0">
              <a:buNone/>
            </a:pPr>
            <a:r>
              <a:rPr kumimoji="1" lang="en-US" altLang="ja-JP" smtClean="0"/>
              <a:t>/ </a:t>
            </a:r>
            <a:r>
              <a:rPr kumimoji="1" lang="ja-JP" altLang="en-US" smtClean="0"/>
              <a:t>過去において以下が成り立つ</a:t>
            </a:r>
            <a:r>
              <a:rPr kumimoji="1" lang="en-US" altLang="ja-JP" smtClean="0"/>
              <a:t>: </a:t>
            </a:r>
            <a:r>
              <a:rPr lang="ja-JP" altLang="en-US" smtClean="0"/>
              <a:t>短時間距離向こうで私は走る。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11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39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kumimoji="1" lang="ja-JP" altLang="en-US" smtClean="0"/>
              <a:t>目標と対象者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525963"/>
          </a:xfrm>
        </p:spPr>
        <p:txBody>
          <a:bodyPr>
            <a:normAutofit/>
          </a:bodyPr>
          <a:lstStyle/>
          <a:p>
            <a:r>
              <a:rPr kumimoji="1" lang="ja-JP" altLang="en-US" sz="3600" smtClean="0">
                <a:solidFill>
                  <a:schemeClr val="tx2"/>
                </a:solidFill>
              </a:rPr>
              <a:t>目標：</a:t>
            </a:r>
            <a:r>
              <a:rPr lang="ja-JP" altLang="en-US" sz="3600" smtClean="0">
                <a:solidFill>
                  <a:schemeClr val="tx2"/>
                </a:solidFill>
              </a:rPr>
              <a:t>新文法案の</a:t>
            </a:r>
            <a:r>
              <a:rPr lang="en-US" altLang="ja-JP" sz="3600" smtClean="0">
                <a:solidFill>
                  <a:schemeClr val="tx2"/>
                </a:solidFill>
              </a:rPr>
              <a:t>PEG</a:t>
            </a:r>
            <a:r>
              <a:rPr lang="ja-JP" altLang="en-US" sz="3600" smtClean="0">
                <a:solidFill>
                  <a:schemeClr val="tx2"/>
                </a:solidFill>
              </a:rPr>
              <a:t>を参考に、ロジバンテキストの大きな構造を捉えていく</a:t>
            </a:r>
            <a:endParaRPr lang="en-US" altLang="ja-JP" sz="3600" smtClean="0">
              <a:solidFill>
                <a:schemeClr val="tx2"/>
              </a:solidFill>
            </a:endParaRPr>
          </a:p>
          <a:p>
            <a:pPr lvl="1"/>
            <a:r>
              <a:rPr lang="ja-JP" altLang="en-US" sz="3200" smtClean="0"/>
              <a:t>より大きな視点でロジバンを見ることができる</a:t>
            </a:r>
            <a:endParaRPr lang="en-US" altLang="ja-JP" sz="3200" smtClean="0"/>
          </a:p>
          <a:p>
            <a:r>
              <a:rPr lang="ja-JP" altLang="en-US" sz="3600" smtClean="0">
                <a:solidFill>
                  <a:schemeClr val="tx2"/>
                </a:solidFill>
              </a:rPr>
              <a:t>対象者：基本的なロジバン文法を学んだ人（はじロジで言えば初級全部）</a:t>
            </a:r>
            <a:endParaRPr lang="en-US" altLang="ja-JP" sz="3600" smtClean="0">
              <a:solidFill>
                <a:schemeClr val="tx2"/>
              </a:solidFill>
            </a:endParaRPr>
          </a:p>
          <a:p>
            <a:pPr lvl="1"/>
            <a:r>
              <a:rPr lang="ja-JP" altLang="en-US" sz="3200" smtClean="0">
                <a:solidFill>
                  <a:schemeClr val="tx2"/>
                </a:solidFill>
              </a:rPr>
              <a:t>特に</a:t>
            </a:r>
            <a:r>
              <a:rPr lang="ja-JP" altLang="en-US" sz="3200" smtClean="0">
                <a:solidFill>
                  <a:schemeClr val="accent2"/>
                </a:solidFill>
              </a:rPr>
              <a:t>接続詞関連</a:t>
            </a:r>
            <a:r>
              <a:rPr lang="ja-JP" altLang="en-US" sz="3200" smtClean="0">
                <a:solidFill>
                  <a:schemeClr val="tx2"/>
                </a:solidFill>
              </a:rPr>
              <a:t>が大事！</a:t>
            </a:r>
            <a:endParaRPr lang="en-US" altLang="ja-JP" sz="320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ki’u ma </a:t>
            </a:r>
            <a:r>
              <a:rPr kumimoji="1" lang="ja-JP" altLang="en-US" smtClean="0"/>
              <a:t>新文法案の</a:t>
            </a:r>
            <a:r>
              <a:rPr kumimoji="1" lang="en-US" altLang="ja-JP" smtClean="0"/>
              <a:t>PEG</a:t>
            </a:r>
            <a:r>
              <a:rPr kumimoji="1" lang="ja-JP" altLang="en-US" smtClean="0"/>
              <a:t>なのか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80520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答えはひとつ。</a:t>
            </a:r>
            <a:endParaRPr kumimoji="1" lang="en-US" altLang="ja-JP" smtClean="0"/>
          </a:p>
          <a:p>
            <a:pPr marL="0" indent="0" algn="ctr">
              <a:buNone/>
            </a:pPr>
            <a:r>
              <a:rPr lang="en-US" altLang="ja-JP" sz="11600" smtClean="0">
                <a:solidFill>
                  <a:schemeClr val="accent2"/>
                </a:solidFill>
              </a:rPr>
              <a:t>frili (</a:t>
            </a:r>
            <a:r>
              <a:rPr lang="ja-JP" altLang="en-US" sz="11600" smtClean="0">
                <a:solidFill>
                  <a:schemeClr val="accent2"/>
                </a:solidFill>
              </a:rPr>
              <a:t>簡単</a:t>
            </a:r>
            <a:r>
              <a:rPr lang="en-US" altLang="ja-JP" sz="11600" smtClean="0">
                <a:solidFill>
                  <a:schemeClr val="accent2"/>
                </a:solidFill>
              </a:rPr>
              <a:t>)</a:t>
            </a:r>
            <a:endParaRPr lang="en-US" altLang="ja-JP" sz="540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altLang="ja-JP" sz="4000" smtClean="0">
                <a:solidFill>
                  <a:schemeClr val="accent2"/>
                </a:solidFill>
              </a:rPr>
              <a:t>sa</a:t>
            </a:r>
            <a:r>
              <a:rPr lang="ja-JP" altLang="en-US" sz="4000" smtClean="0">
                <a:solidFill>
                  <a:schemeClr val="accent2"/>
                </a:solidFill>
              </a:rPr>
              <a:t>が廃止になったので</a:t>
            </a:r>
            <a:r>
              <a:rPr lang="en-US" altLang="ja-JP" sz="4000" smtClean="0">
                <a:solidFill>
                  <a:schemeClr val="accent2"/>
                </a:solidFill>
              </a:rPr>
              <a:t>…</a:t>
            </a:r>
          </a:p>
          <a:p>
            <a:pPr marL="0" indent="0" algn="ctr">
              <a:buNone/>
            </a:pPr>
            <a:r>
              <a:rPr lang="en-US" altLang="ja-JP" sz="4000" smtClean="0">
                <a:solidFill>
                  <a:schemeClr val="accent2"/>
                </a:solidFill>
              </a:rPr>
              <a:t>cf) lo’ai </a:t>
            </a:r>
            <a:r>
              <a:rPr lang="ja-JP" altLang="en-US" sz="4000" smtClean="0">
                <a:solidFill>
                  <a:schemeClr val="accent2"/>
                </a:solidFill>
              </a:rPr>
              <a:t>訂正前</a:t>
            </a:r>
            <a:r>
              <a:rPr lang="en-US" altLang="ja-JP" sz="4000" smtClean="0">
                <a:solidFill>
                  <a:schemeClr val="accent2"/>
                </a:solidFill>
              </a:rPr>
              <a:t> sa’ai </a:t>
            </a:r>
            <a:r>
              <a:rPr lang="ja-JP" altLang="en-US" sz="4000" smtClean="0">
                <a:solidFill>
                  <a:schemeClr val="accent2"/>
                </a:solidFill>
              </a:rPr>
              <a:t>訂正後</a:t>
            </a:r>
            <a:r>
              <a:rPr lang="en-US" altLang="ja-JP" sz="4000" smtClean="0">
                <a:solidFill>
                  <a:schemeClr val="accent2"/>
                </a:solidFill>
              </a:rPr>
              <a:t> le’ai</a:t>
            </a:r>
          </a:p>
        </p:txBody>
      </p:sp>
    </p:spTree>
    <p:extLst>
      <p:ext uri="{BB962C8B-B14F-4D97-AF65-F5344CB8AC3E}">
        <p14:creationId xmlns:p14="http://schemas.microsoft.com/office/powerpoint/2010/main" val="184147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始める前に</a:t>
            </a:r>
            <a:r>
              <a:rPr kumimoji="1" lang="en-US" altLang="ja-JP" smtClean="0"/>
              <a:t>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268760"/>
            <a:ext cx="8445624" cy="5328592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600" smtClean="0"/>
              <a:t>完全に</a:t>
            </a:r>
            <a:r>
              <a:rPr kumimoji="1" lang="en-US" altLang="ja-JP" sz="3600" smtClean="0"/>
              <a:t>PEG</a:t>
            </a:r>
            <a:r>
              <a:rPr lang="ja-JP" altLang="en-US" sz="3600" smtClean="0"/>
              <a:t>の内容を反映していない。</a:t>
            </a:r>
            <a:endParaRPr lang="en-US" altLang="ja-JP" sz="3600" smtClean="0"/>
          </a:p>
          <a:p>
            <a:pPr lvl="1"/>
            <a:r>
              <a:rPr lang="ja-JP" altLang="en-US" sz="3200" smtClean="0"/>
              <a:t>私</a:t>
            </a:r>
            <a:r>
              <a:rPr kumimoji="1" lang="ja-JP" altLang="en-US" sz="3200" smtClean="0"/>
              <a:t>の不理解がある部分や、些末なところ</a:t>
            </a:r>
            <a:endParaRPr kumimoji="1" lang="en-US" altLang="ja-JP" sz="3200" smtClean="0"/>
          </a:p>
          <a:p>
            <a:r>
              <a:rPr lang="ja-JP" altLang="en-US" sz="3600" smtClean="0"/>
              <a:t>きちんと学ぶならやはり原文をみよう！</a:t>
            </a:r>
            <a:endParaRPr lang="en-US" altLang="ja-JP" sz="3600" smtClean="0"/>
          </a:p>
          <a:p>
            <a:pPr lvl="1"/>
            <a:r>
              <a:rPr kumimoji="1" lang="en-US" altLang="ja-JP" sz="2800" smtClean="0">
                <a:solidFill>
                  <a:schemeClr val="accent2"/>
                </a:solidFill>
              </a:rPr>
              <a:t>CLL</a:t>
            </a:r>
            <a:r>
              <a:rPr kumimoji="1" lang="ja-JP" altLang="en-US" sz="2800" smtClean="0">
                <a:solidFill>
                  <a:schemeClr val="accent2"/>
                </a:solidFill>
              </a:rPr>
              <a:t>日本語抄訳「新文法の</a:t>
            </a:r>
            <a:r>
              <a:rPr kumimoji="1" lang="en-US" altLang="ja-JP" sz="2800" smtClean="0">
                <a:solidFill>
                  <a:schemeClr val="accent2"/>
                </a:solidFill>
              </a:rPr>
              <a:t>PEG</a:t>
            </a:r>
            <a:r>
              <a:rPr kumimoji="1" lang="ja-JP" altLang="en-US" sz="2800" smtClean="0">
                <a:solidFill>
                  <a:schemeClr val="accent2"/>
                </a:solidFill>
              </a:rPr>
              <a:t>解説」</a:t>
            </a:r>
            <a:endParaRPr kumimoji="1" lang="en-US" altLang="ja-JP" sz="2800" smtClean="0">
              <a:solidFill>
                <a:schemeClr val="accent2"/>
              </a:solidFill>
            </a:endParaRPr>
          </a:p>
          <a:p>
            <a:r>
              <a:rPr kumimoji="1" lang="en-US" altLang="ja-JP" sz="3600" smtClean="0"/>
              <a:t>PEG</a:t>
            </a:r>
            <a:r>
              <a:rPr kumimoji="1" lang="ja-JP" altLang="en-US" sz="3600" smtClean="0"/>
              <a:t>の記号を少し使います。</a:t>
            </a:r>
            <a:endParaRPr kumimoji="1" lang="en-US" altLang="ja-JP" sz="3600" smtClean="0"/>
          </a:p>
          <a:p>
            <a:r>
              <a:rPr lang="en-US" altLang="ja-JP" sz="3600">
                <a:solidFill>
                  <a:schemeClr val="accent1"/>
                </a:solidFill>
              </a:rPr>
              <a:t> </a:t>
            </a:r>
            <a:r>
              <a:rPr lang="en-US" altLang="ja-JP" sz="3600" smtClean="0">
                <a:solidFill>
                  <a:schemeClr val="accent1"/>
                </a:solidFill>
              </a:rPr>
              <a:t>/ : </a:t>
            </a:r>
            <a:r>
              <a:rPr lang="ja-JP" altLang="en-US" sz="3600" smtClean="0">
                <a:solidFill>
                  <a:schemeClr val="accent1"/>
                </a:solidFill>
              </a:rPr>
              <a:t>または</a:t>
            </a:r>
            <a:endParaRPr lang="en-US" altLang="ja-JP" sz="3600" smtClean="0">
              <a:solidFill>
                <a:schemeClr val="accent1"/>
              </a:solidFill>
            </a:endParaRPr>
          </a:p>
          <a:p>
            <a:r>
              <a:rPr kumimoji="1" lang="en-US" altLang="ja-JP" sz="3600">
                <a:solidFill>
                  <a:schemeClr val="accent1"/>
                </a:solidFill>
              </a:rPr>
              <a:t> </a:t>
            </a:r>
            <a:r>
              <a:rPr kumimoji="1" lang="en-US" altLang="ja-JP" sz="3600" smtClean="0">
                <a:solidFill>
                  <a:schemeClr val="accent1"/>
                </a:solidFill>
              </a:rPr>
              <a:t>? : </a:t>
            </a:r>
            <a:r>
              <a:rPr kumimoji="1" lang="ja-JP" altLang="en-US" sz="3600" smtClean="0">
                <a:solidFill>
                  <a:schemeClr val="accent1"/>
                </a:solidFill>
              </a:rPr>
              <a:t>省略してもよい</a:t>
            </a:r>
            <a:endParaRPr kumimoji="1" lang="en-US" altLang="ja-JP" sz="3600" smtClean="0">
              <a:solidFill>
                <a:schemeClr val="accent1"/>
              </a:solidFill>
            </a:endParaRPr>
          </a:p>
          <a:p>
            <a:r>
              <a:rPr lang="en-US" altLang="ja-JP" sz="3600" smtClean="0">
                <a:solidFill>
                  <a:schemeClr val="accent1"/>
                </a:solidFill>
              </a:rPr>
              <a:t>* : 0</a:t>
            </a:r>
            <a:r>
              <a:rPr lang="ja-JP" altLang="en-US" sz="3600" smtClean="0">
                <a:solidFill>
                  <a:schemeClr val="accent1"/>
                </a:solidFill>
              </a:rPr>
              <a:t>以上</a:t>
            </a:r>
            <a:endParaRPr lang="en-US" altLang="ja-JP" sz="3600" smtClean="0">
              <a:solidFill>
                <a:schemeClr val="accent1"/>
              </a:solidFill>
            </a:endParaRPr>
          </a:p>
          <a:p>
            <a:r>
              <a:rPr kumimoji="1" lang="en-US" altLang="ja-JP" sz="3600" smtClean="0">
                <a:solidFill>
                  <a:schemeClr val="accent1"/>
                </a:solidFill>
              </a:rPr>
              <a:t>+ : 1</a:t>
            </a:r>
            <a:r>
              <a:rPr kumimoji="1" lang="ja-JP" altLang="en-US" sz="3600" smtClean="0">
                <a:solidFill>
                  <a:schemeClr val="accent1"/>
                </a:solidFill>
              </a:rPr>
              <a:t>以上</a:t>
            </a:r>
            <a:endParaRPr kumimoji="1" lang="en-US" altLang="ja-JP" sz="36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8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概観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Autofit/>
          </a:bodyPr>
          <a:lstStyle/>
          <a:p>
            <a:r>
              <a:rPr kumimoji="1" lang="en-US" altLang="ja-JP" smtClean="0"/>
              <a:t>text </a:t>
            </a:r>
            <a:r>
              <a:rPr kumimoji="1" lang="ja-JP" altLang="en-US" smtClean="0"/>
              <a:t>は </a:t>
            </a:r>
            <a:r>
              <a:rPr kumimoji="1" lang="en-US" altLang="ja-JP" smtClean="0"/>
              <a:t>paragraphs fa’o? </a:t>
            </a:r>
          </a:p>
          <a:p>
            <a:r>
              <a:rPr kumimoji="1" lang="en-US" altLang="ja-JP" smtClean="0"/>
              <a:t>paragraphs </a:t>
            </a:r>
            <a:r>
              <a:rPr kumimoji="1" lang="ja-JP" altLang="en-US" smtClean="0"/>
              <a:t>は </a:t>
            </a:r>
            <a:r>
              <a:rPr kumimoji="1" lang="en-US" altLang="ja-JP" smtClean="0"/>
              <a:t>paragraph (</a:t>
            </a:r>
            <a:r>
              <a:rPr kumimoji="1" lang="en-US" altLang="ja-JP" smtClean="0">
                <a:solidFill>
                  <a:schemeClr val="accent2"/>
                </a:solidFill>
              </a:rPr>
              <a:t>NIhO</a:t>
            </a:r>
            <a:r>
              <a:rPr kumimoji="1" lang="en-US" altLang="ja-JP" smtClean="0"/>
              <a:t> paragraph)*</a:t>
            </a:r>
          </a:p>
          <a:p>
            <a:r>
              <a:rPr lang="en-US" altLang="ja-JP" smtClean="0"/>
              <a:t>paragraph </a:t>
            </a:r>
            <a:r>
              <a:rPr lang="ja-JP" altLang="en-US" smtClean="0"/>
              <a:t>は </a:t>
            </a:r>
            <a:r>
              <a:rPr lang="en-US" altLang="ja-JP" smtClean="0"/>
              <a:t>statement (</a:t>
            </a:r>
            <a:r>
              <a:rPr lang="en-US" altLang="ja-JP" smtClean="0">
                <a:solidFill>
                  <a:schemeClr val="accent2"/>
                </a:solidFill>
              </a:rPr>
              <a:t>i</a:t>
            </a:r>
            <a:r>
              <a:rPr lang="en-US" altLang="ja-JP" smtClean="0"/>
              <a:t> statement)*</a:t>
            </a:r>
          </a:p>
          <a:p>
            <a:r>
              <a:rPr kumimoji="1" lang="en-US" altLang="ja-JP" smtClean="0"/>
              <a:t>statement </a:t>
            </a:r>
            <a:r>
              <a:rPr kumimoji="1" lang="ja-JP" altLang="en-US" smtClean="0"/>
              <a:t>は </a:t>
            </a:r>
            <a:r>
              <a:rPr kumimoji="1" lang="en-US" altLang="ja-JP" smtClean="0"/>
              <a:t>statement-1 (</a:t>
            </a:r>
            <a:r>
              <a:rPr kumimoji="1" lang="en-US" altLang="ja-JP" smtClean="0">
                <a:solidFill>
                  <a:schemeClr val="accent2"/>
                </a:solidFill>
              </a:rPr>
              <a:t>i joik </a:t>
            </a:r>
            <a:r>
              <a:rPr kumimoji="1" lang="en-US" altLang="ja-JP" smtClean="0"/>
              <a:t>statement-1)*</a:t>
            </a:r>
          </a:p>
          <a:p>
            <a:r>
              <a:rPr lang="en-US" altLang="ja-JP" smtClean="0"/>
              <a:t>statement-1 </a:t>
            </a:r>
            <a:r>
              <a:rPr lang="ja-JP" altLang="en-US" smtClean="0"/>
              <a:t>は 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/>
              <a:t>	 sentence (</a:t>
            </a:r>
            <a:r>
              <a:rPr lang="en-US" altLang="ja-JP" smtClean="0">
                <a:solidFill>
                  <a:schemeClr val="accent2"/>
                </a:solidFill>
              </a:rPr>
              <a:t>i joik? tag? bo </a:t>
            </a:r>
            <a:r>
              <a:rPr lang="en-US" altLang="ja-JP" smtClean="0"/>
              <a:t>sentence)*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44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少し丁寧に</a:t>
            </a:r>
            <a:r>
              <a:rPr kumimoji="1" lang="en-US" altLang="ja-JP" smtClean="0"/>
              <a:t>… text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988840"/>
            <a:ext cx="8568952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800" smtClean="0">
                <a:solidFill>
                  <a:schemeClr val="accent2"/>
                </a:solidFill>
              </a:rPr>
              <a:t>文章</a:t>
            </a:r>
            <a:r>
              <a:rPr lang="en-US" altLang="ja-JP" sz="4800" smtClean="0">
                <a:solidFill>
                  <a:schemeClr val="accent2"/>
                </a:solidFill>
              </a:rPr>
              <a:t>(text)</a:t>
            </a:r>
            <a:r>
              <a:rPr lang="ja-JP" altLang="en-US" sz="4800" smtClean="0"/>
              <a:t>は</a:t>
            </a:r>
            <a:r>
              <a:rPr lang="ja-JP" altLang="en-US" sz="4800" smtClean="0">
                <a:solidFill>
                  <a:schemeClr val="accent2"/>
                </a:solidFill>
              </a:rPr>
              <a:t>段落の集まり</a:t>
            </a:r>
            <a:r>
              <a:rPr lang="en-US" altLang="ja-JP" sz="4800" smtClean="0">
                <a:solidFill>
                  <a:schemeClr val="accent2"/>
                </a:solidFill>
              </a:rPr>
              <a:t>(paragraphs)</a:t>
            </a:r>
            <a:r>
              <a:rPr lang="ja-JP" altLang="en-US" sz="4800" smtClean="0"/>
              <a:t>からなり、締めるときは</a:t>
            </a:r>
            <a:r>
              <a:rPr lang="en-US" altLang="ja-JP" sz="4800" smtClean="0">
                <a:solidFill>
                  <a:schemeClr val="accent2"/>
                </a:solidFill>
              </a:rPr>
              <a:t>fa’o</a:t>
            </a:r>
            <a:r>
              <a:rPr lang="ja-JP" altLang="en-US" sz="4800" smtClean="0"/>
              <a:t>を使う。</a:t>
            </a:r>
            <a:endParaRPr lang="en-US" altLang="ja-JP" sz="4800" smtClean="0"/>
          </a:p>
          <a:p>
            <a:pPr marL="0" indent="0">
              <a:buNone/>
            </a:pP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en-US" altLang="ja-JP" sz="2800" smtClean="0"/>
              <a:t>※</a:t>
            </a:r>
            <a:r>
              <a:rPr lang="ja-JP" altLang="en-US" sz="2800" smtClean="0"/>
              <a:t>ロジバンには</a:t>
            </a:r>
            <a:r>
              <a:rPr lang="en-US" altLang="ja-JP" sz="2800" smtClean="0"/>
              <a:t>EOF(end of file)</a:t>
            </a:r>
            <a:r>
              <a:rPr lang="ja-JP" altLang="en-US" sz="2800" smtClean="0"/>
              <a:t>を表す言葉がある</a:t>
            </a:r>
            <a:endParaRPr lang="en-US" altLang="ja-JP" sz="2800" smtClean="0"/>
          </a:p>
          <a:p>
            <a:pPr marL="0" indent="0">
              <a:buNone/>
            </a:pPr>
            <a:r>
              <a:rPr lang="en-US" altLang="ja-JP" sz="2800" smtClean="0"/>
              <a:t>cf1) </a:t>
            </a:r>
            <a:r>
              <a:rPr lang="ja-JP" altLang="en-US" sz="2800" smtClean="0"/>
              <a:t>会話で相手に発言権を譲るときは</a:t>
            </a:r>
            <a:r>
              <a:rPr lang="en-US" altLang="ja-JP" sz="2800" smtClean="0"/>
              <a:t>mu’o</a:t>
            </a:r>
          </a:p>
          <a:p>
            <a:pPr marL="0" indent="0">
              <a:buNone/>
            </a:pPr>
            <a:r>
              <a:rPr lang="en-US" altLang="ja-JP" sz="2800" smtClean="0"/>
              <a:t>cf2)</a:t>
            </a:r>
            <a:r>
              <a:rPr lang="ja-JP" altLang="en-US" sz="2800" smtClean="0"/>
              <a:t>「まだ俺喋るで」は</a:t>
            </a:r>
            <a:r>
              <a:rPr lang="en-US" altLang="ja-JP" sz="2800" smtClean="0"/>
              <a:t>mu’onai</a:t>
            </a:r>
            <a:r>
              <a:rPr lang="en-US" altLang="ja-JP" sz="2800"/>
              <a:t> </a:t>
            </a:r>
            <a:r>
              <a:rPr lang="en-US" altLang="ja-JP" sz="2800" smtClean="0"/>
              <a:t>(</a:t>
            </a:r>
            <a:r>
              <a:rPr lang="ja-JP" altLang="en-US" sz="2800" smtClean="0"/>
              <a:t>「</a:t>
            </a:r>
            <a:r>
              <a:rPr lang="en-US" altLang="ja-JP" sz="2800" smtClean="0"/>
              <a:t>(</a:t>
            </a:r>
            <a:r>
              <a:rPr lang="ja-JP" altLang="en-US" sz="2800" smtClean="0"/>
              <a:t>続く</a:t>
            </a:r>
            <a:r>
              <a:rPr lang="en-US" altLang="ja-JP" sz="2800" smtClean="0"/>
              <a:t>)</a:t>
            </a:r>
            <a:r>
              <a:rPr lang="ja-JP" altLang="en-US" sz="2800" smtClean="0"/>
              <a:t>」</a:t>
            </a:r>
            <a:r>
              <a:rPr lang="en-US" altLang="ja-JP" sz="2800" smtClean="0"/>
              <a:t>, twitter</a:t>
            </a:r>
            <a:r>
              <a:rPr lang="ja-JP" altLang="en-US" sz="2800" smtClean="0"/>
              <a:t>で有用</a:t>
            </a:r>
            <a:r>
              <a:rPr lang="en-US" altLang="ja-JP" sz="280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37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少し丁寧に</a:t>
            </a:r>
            <a:r>
              <a:rPr kumimoji="1" lang="en-US" altLang="ja-JP" smtClean="0"/>
              <a:t>…paragraphs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772816"/>
            <a:ext cx="8229600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800" smtClean="0">
                <a:solidFill>
                  <a:schemeClr val="accent2"/>
                </a:solidFill>
              </a:rPr>
              <a:t>段落の集まり</a:t>
            </a:r>
            <a:r>
              <a:rPr lang="en-US" altLang="ja-JP" sz="4800" smtClean="0">
                <a:solidFill>
                  <a:schemeClr val="accent2"/>
                </a:solidFill>
              </a:rPr>
              <a:t>(paragraphs) </a:t>
            </a:r>
            <a:r>
              <a:rPr lang="ja-JP" altLang="en-US" sz="4800"/>
              <a:t>は </a:t>
            </a:r>
            <a:r>
              <a:rPr lang="ja-JP" altLang="en-US" sz="4800" smtClean="0">
                <a:solidFill>
                  <a:schemeClr val="accent2"/>
                </a:solidFill>
              </a:rPr>
              <a:t>段落</a:t>
            </a:r>
            <a:r>
              <a:rPr lang="en-US" altLang="ja-JP" sz="4800" smtClean="0">
                <a:solidFill>
                  <a:schemeClr val="accent2"/>
                </a:solidFill>
              </a:rPr>
              <a:t>(paragraph)</a:t>
            </a:r>
            <a:r>
              <a:rPr lang="ja-JP" altLang="en-US" sz="4800" smtClean="0"/>
              <a:t>からなり、段落同士は</a:t>
            </a:r>
            <a:r>
              <a:rPr lang="en-US" altLang="ja-JP" sz="4800" smtClean="0">
                <a:solidFill>
                  <a:schemeClr val="accent2"/>
                </a:solidFill>
              </a:rPr>
              <a:t>NIhO</a:t>
            </a:r>
            <a:r>
              <a:rPr lang="ja-JP" altLang="en-US" sz="4800" smtClean="0"/>
              <a:t>で繋ぐ。</a:t>
            </a:r>
            <a:endParaRPr lang="en-US" altLang="ja-JP" sz="4800" smtClean="0"/>
          </a:p>
          <a:p>
            <a:pPr marL="0" indent="0">
              <a:buNone/>
            </a:pPr>
            <a:endParaRPr lang="en-US" altLang="ja-JP" sz="4000" smtClean="0"/>
          </a:p>
          <a:p>
            <a:pPr marL="0" indent="0">
              <a:buNone/>
            </a:pPr>
            <a:r>
              <a:rPr lang="en-US" altLang="ja-JP" sz="4000" smtClean="0"/>
              <a:t>※</a:t>
            </a:r>
            <a:r>
              <a:rPr lang="ja-JP" altLang="en-US" sz="4000" smtClean="0"/>
              <a:t>学校で習った「１マス空け」≒</a:t>
            </a:r>
            <a:r>
              <a:rPr lang="en-US" altLang="ja-JP" sz="4000" smtClean="0"/>
              <a:t>ni’o</a:t>
            </a:r>
            <a:endParaRPr lang="en-US" altLang="ja-JP" sz="4000"/>
          </a:p>
          <a:p>
            <a:pPr marL="0" indent="0">
              <a:buNone/>
            </a:pPr>
            <a:endParaRPr kumimoji="1" lang="ja-JP" altLang="en-US" sz="4800"/>
          </a:p>
        </p:txBody>
      </p:sp>
    </p:spTree>
    <p:extLst>
      <p:ext uri="{BB962C8B-B14F-4D97-AF65-F5344CB8AC3E}">
        <p14:creationId xmlns:p14="http://schemas.microsoft.com/office/powerpoint/2010/main" val="355668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少し丁寧に</a:t>
            </a:r>
            <a:r>
              <a:rPr kumimoji="1" lang="en-US" altLang="ja-JP" smtClean="0"/>
              <a:t>… paragraph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5400" smtClean="0">
                <a:solidFill>
                  <a:schemeClr val="accent2"/>
                </a:solidFill>
              </a:rPr>
              <a:t>段落</a:t>
            </a:r>
            <a:r>
              <a:rPr lang="en-US" altLang="ja-JP" sz="5400" smtClean="0">
                <a:solidFill>
                  <a:schemeClr val="accent2"/>
                </a:solidFill>
              </a:rPr>
              <a:t>(paragraph) </a:t>
            </a:r>
            <a:r>
              <a:rPr lang="ja-JP" altLang="en-US" sz="5400"/>
              <a:t>は </a:t>
            </a:r>
            <a:r>
              <a:rPr lang="en-US" altLang="ja-JP" sz="5400" smtClean="0"/>
              <a:t>{</a:t>
            </a:r>
            <a:r>
              <a:rPr lang="en-US" altLang="ja-JP" sz="5400" smtClean="0">
                <a:solidFill>
                  <a:schemeClr val="accent2"/>
                </a:solidFill>
              </a:rPr>
              <a:t>i</a:t>
            </a:r>
            <a:r>
              <a:rPr lang="en-US" altLang="ja-JP" sz="5400" smtClean="0"/>
              <a:t>}</a:t>
            </a:r>
            <a:r>
              <a:rPr lang="ja-JP" altLang="en-US" sz="5400" smtClean="0"/>
              <a:t>で繋げられた</a:t>
            </a:r>
            <a:r>
              <a:rPr lang="ja-JP" altLang="en-US" sz="5400" smtClean="0">
                <a:solidFill>
                  <a:schemeClr val="accent2"/>
                </a:solidFill>
              </a:rPr>
              <a:t>記述</a:t>
            </a:r>
            <a:r>
              <a:rPr lang="en-US" altLang="ja-JP" sz="5400" smtClean="0">
                <a:solidFill>
                  <a:schemeClr val="accent2"/>
                </a:solidFill>
              </a:rPr>
              <a:t>(statement)</a:t>
            </a:r>
            <a:r>
              <a:rPr lang="ja-JP" altLang="en-US" sz="5400" smtClean="0"/>
              <a:t>からなる。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262711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1190</Words>
  <Application>Microsoft Office PowerPoint</Application>
  <PresentationFormat>画面に合わせる (4:3)</PresentationFormat>
  <Paragraphs>154</Paragraphs>
  <Slides>26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Office テーマ</vt:lpstr>
      <vt:lpstr>ゆるロジらじお</vt:lpstr>
      <vt:lpstr>あけましておめでとうございます</vt:lpstr>
      <vt:lpstr>目標と対象者</vt:lpstr>
      <vt:lpstr>ki’u ma 新文法案のPEGなのか</vt:lpstr>
      <vt:lpstr>始める前に…</vt:lpstr>
      <vt:lpstr>概観</vt:lpstr>
      <vt:lpstr>少し丁寧に… text</vt:lpstr>
      <vt:lpstr>少し丁寧に…paragraphs</vt:lpstr>
      <vt:lpstr>少し丁寧に… paragraph</vt:lpstr>
      <vt:lpstr>少し丁寧に… statement</vt:lpstr>
      <vt:lpstr>少し丁寧に… statement-1</vt:lpstr>
      <vt:lpstr>結局何が大事なのか</vt:lpstr>
      <vt:lpstr>PowerPoint プレゼンテーション</vt:lpstr>
      <vt:lpstr>割と大事なこと</vt:lpstr>
      <vt:lpstr>ni’o</vt:lpstr>
      <vt:lpstr>bridi演算子とは</vt:lpstr>
      <vt:lpstr>ta’o 名辞(sumsmi, term)？</vt:lpstr>
      <vt:lpstr>ta’onai bridi演算子の性質① </vt:lpstr>
      <vt:lpstr>実はちょっと注意</vt:lpstr>
      <vt:lpstr>bridi演算子の性質②</vt:lpstr>
      <vt:lpstr>性質②　続き</vt:lpstr>
      <vt:lpstr>さらに続き</vt:lpstr>
      <vt:lpstr>性質② 論理接続との絡み</vt:lpstr>
      <vt:lpstr>bridi演算子　まとめ</vt:lpstr>
      <vt:lpstr>雑談＠ろじばん関係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ゆるロジらじお</dc:title>
  <dc:creator>Shotaro</dc:creator>
  <cp:lastModifiedBy>Shotaro</cp:lastModifiedBy>
  <cp:revision>25</cp:revision>
  <dcterms:created xsi:type="dcterms:W3CDTF">2013-12-31T17:31:13Z</dcterms:created>
  <dcterms:modified xsi:type="dcterms:W3CDTF">2014-01-01T16:42:26Z</dcterms:modified>
</cp:coreProperties>
</file>