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1" autoAdjust="0"/>
    <p:restoredTop sz="94660"/>
  </p:normalViewPr>
  <p:slideViewPr>
    <p:cSldViewPr>
      <p:cViewPr varScale="1">
        <p:scale>
          <a:sx n="66" d="100"/>
          <a:sy n="66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85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72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99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15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07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56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81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01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91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66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20D0-7EA9-4631-AFF3-BA2974657DD2}" type="datetimeFigureOut">
              <a:rPr kumimoji="1" lang="ja-JP" altLang="en-US" smtClean="0"/>
              <a:t>2013/8/14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94A82-C0BE-431D-94B8-AD1D0B2688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ロジバン</a:t>
            </a:r>
            <a:r>
              <a:rPr kumimoji="1" lang="ja-JP" altLang="en-US" dirty="0" err="1" smtClean="0"/>
              <a:t>ゆる</a:t>
            </a:r>
            <a:r>
              <a:rPr kumimoji="1" lang="ja-JP" altLang="en-US" dirty="0" smtClean="0"/>
              <a:t>ラジオ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8/11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txBody>
          <a:bodyPr/>
          <a:lstStyle/>
          <a:p>
            <a:r>
              <a:rPr kumimoji="1" lang="ja-JP" altLang="en-US" dirty="0" smtClean="0"/>
              <a:t>述語論理とロジバン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92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処理の順番　その１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ある男はある少女が好きだ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∃</a:t>
            </a:r>
            <a:r>
              <a:rPr lang="en-US" altLang="ja-JP" dirty="0"/>
              <a:t>x)(</a:t>
            </a:r>
            <a:r>
              <a:rPr lang="ja-JP" altLang="en-US" dirty="0"/>
              <a:t>∃</a:t>
            </a:r>
            <a:r>
              <a:rPr lang="en-US" altLang="ja-JP" dirty="0"/>
              <a:t>y) (</a:t>
            </a:r>
            <a:r>
              <a:rPr lang="en-US" altLang="ja-JP" dirty="0">
                <a:solidFill>
                  <a:schemeClr val="accent2"/>
                </a:solidFill>
              </a:rPr>
              <a:t>M(x)</a:t>
            </a:r>
            <a:r>
              <a:rPr lang="ja-JP" altLang="en-US" dirty="0"/>
              <a:t>∧</a:t>
            </a:r>
            <a:r>
              <a:rPr lang="en-US" altLang="ja-JP" dirty="0">
                <a:solidFill>
                  <a:schemeClr val="tx2"/>
                </a:solidFill>
              </a:rPr>
              <a:t>S(y)</a:t>
            </a:r>
            <a:r>
              <a:rPr lang="ja-JP" altLang="en-US" dirty="0"/>
              <a:t>∧</a:t>
            </a:r>
            <a:r>
              <a:rPr lang="en-US" altLang="ja-JP" dirty="0">
                <a:solidFill>
                  <a:schemeClr val="accent3"/>
                </a:solidFill>
              </a:rPr>
              <a:t>L(</a:t>
            </a:r>
            <a:r>
              <a:rPr lang="en-US" altLang="ja-JP" dirty="0" err="1">
                <a:solidFill>
                  <a:schemeClr val="accent3"/>
                </a:solidFill>
              </a:rPr>
              <a:t>x,y</a:t>
            </a:r>
            <a:r>
              <a:rPr lang="en-US" altLang="ja-JP" dirty="0">
                <a:solidFill>
                  <a:schemeClr val="accent3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ja-JP" dirty="0" err="1" smtClean="0"/>
              <a:t>a,b,c,d,e,f,g,h,i,j</a:t>
            </a:r>
            <a:r>
              <a:rPr lang="en-US" altLang="ja-JP" dirty="0" smtClean="0"/>
              <a:t>,……..</a:t>
            </a:r>
          </a:p>
          <a:p>
            <a:pPr marL="0" indent="0">
              <a:buNone/>
            </a:pPr>
            <a:r>
              <a:rPr kumimoji="1" lang="ja-JP" altLang="en-US" dirty="0" smtClean="0"/>
              <a:t>① 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∃</a:t>
            </a:r>
            <a:r>
              <a:rPr lang="en-US" altLang="ja-JP" dirty="0" smtClean="0"/>
              <a:t>y) (M(a) </a:t>
            </a:r>
            <a:r>
              <a:rPr lang="ja-JP" altLang="en-US" dirty="0" smtClean="0"/>
              <a:t>∧ </a:t>
            </a:r>
            <a:r>
              <a:rPr lang="en-US" altLang="ja-JP" dirty="0" smtClean="0"/>
              <a:t>S(y) </a:t>
            </a:r>
            <a:r>
              <a:rPr lang="ja-JP" altLang="en-US" dirty="0" smtClean="0"/>
              <a:t>∧ </a:t>
            </a:r>
            <a:r>
              <a:rPr lang="en-US" altLang="ja-JP" dirty="0" smtClean="0"/>
              <a:t>L(</a:t>
            </a:r>
            <a:r>
              <a:rPr lang="en-US" altLang="ja-JP" dirty="0" err="1" smtClean="0"/>
              <a:t>a,y</a:t>
            </a:r>
            <a:r>
              <a:rPr lang="en-US" altLang="ja-JP" dirty="0" smtClean="0"/>
              <a:t>))</a:t>
            </a:r>
          </a:p>
          <a:p>
            <a:pPr marL="0" indent="0">
              <a:buNone/>
            </a:pPr>
            <a:r>
              <a:rPr lang="ja-JP" altLang="en-US" dirty="0" smtClean="0"/>
              <a:t>② </a:t>
            </a:r>
            <a:r>
              <a:rPr lang="en-US" altLang="ja-JP" dirty="0"/>
              <a:t>(</a:t>
            </a:r>
            <a:r>
              <a:rPr lang="ja-JP" altLang="en-US" dirty="0"/>
              <a:t>∃</a:t>
            </a:r>
            <a:r>
              <a:rPr lang="en-US" altLang="ja-JP" dirty="0"/>
              <a:t>y) (</a:t>
            </a:r>
            <a:r>
              <a:rPr lang="en-US" altLang="ja-JP" dirty="0" smtClean="0"/>
              <a:t>M(b) </a:t>
            </a:r>
            <a:r>
              <a:rPr lang="ja-JP" altLang="en-US" dirty="0"/>
              <a:t>∧ </a:t>
            </a:r>
            <a:r>
              <a:rPr lang="en-US" altLang="ja-JP" dirty="0"/>
              <a:t>S(y) </a:t>
            </a:r>
            <a:r>
              <a:rPr lang="ja-JP" altLang="en-US" dirty="0"/>
              <a:t>∧ </a:t>
            </a:r>
            <a:r>
              <a:rPr lang="en-US" altLang="ja-JP" dirty="0" smtClean="0"/>
              <a:t>L(</a:t>
            </a:r>
            <a:r>
              <a:rPr lang="en-US" altLang="ja-JP" dirty="0" err="1" smtClean="0"/>
              <a:t>b,y</a:t>
            </a:r>
            <a:r>
              <a:rPr lang="en-US" altLang="ja-JP" dirty="0" smtClean="0"/>
              <a:t>))</a:t>
            </a:r>
          </a:p>
          <a:p>
            <a:pPr marL="0" indent="0">
              <a:buNone/>
            </a:pPr>
            <a:r>
              <a:rPr lang="en-US" altLang="ja-JP" dirty="0" err="1" smtClean="0"/>
              <a:t>su’o</a:t>
            </a:r>
            <a:r>
              <a:rPr lang="en-US" altLang="ja-JP" dirty="0" smtClean="0"/>
              <a:t> da </a:t>
            </a:r>
            <a:r>
              <a:rPr lang="en-US" altLang="ja-JP" dirty="0" err="1" smtClean="0"/>
              <a:t>su’o</a:t>
            </a:r>
            <a:r>
              <a:rPr lang="en-US" altLang="ja-JP" dirty="0" smtClean="0"/>
              <a:t> de = </a:t>
            </a:r>
            <a:r>
              <a:rPr lang="en-US" altLang="ja-JP" dirty="0" err="1" smtClean="0"/>
              <a:t>su’o</a:t>
            </a:r>
            <a:r>
              <a:rPr lang="en-US" altLang="ja-JP" dirty="0" smtClean="0"/>
              <a:t> de </a:t>
            </a:r>
            <a:r>
              <a:rPr lang="en-US" altLang="ja-JP" dirty="0" err="1" smtClean="0"/>
              <a:t>su’o</a:t>
            </a:r>
            <a:r>
              <a:rPr lang="en-US" altLang="ja-JP" dirty="0" smtClean="0"/>
              <a:t> da</a:t>
            </a:r>
          </a:p>
          <a:p>
            <a:pPr marL="0" indent="0">
              <a:buNone/>
            </a:pPr>
            <a:r>
              <a:rPr lang="ja-JP" altLang="en-US" dirty="0" smtClean="0"/>
              <a:t>量化子が一緒のときは順番に依存しない。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084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処理の順番　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14116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err="1" smtClean="0"/>
              <a:t>ro</a:t>
            </a:r>
            <a:r>
              <a:rPr lang="en-US" altLang="ja-JP" dirty="0" smtClean="0"/>
              <a:t> da poi </a:t>
            </a:r>
            <a:r>
              <a:rPr lang="en-US" altLang="ja-JP" dirty="0" err="1" smtClean="0"/>
              <a:t>nanmu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ku’o</a:t>
            </a:r>
            <a:r>
              <a:rPr lang="en-US" altLang="ja-JP" dirty="0" smtClean="0"/>
              <a:t> de poi </a:t>
            </a:r>
            <a:r>
              <a:rPr lang="en-US" altLang="ja-JP" dirty="0" err="1" smtClean="0"/>
              <a:t>nixli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ku’o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zo’u</a:t>
            </a:r>
            <a:r>
              <a:rPr lang="en-US" altLang="ja-JP" dirty="0" smtClean="0"/>
              <a:t> da </a:t>
            </a:r>
            <a:r>
              <a:rPr lang="en-US" altLang="ja-JP" dirty="0" err="1" smtClean="0"/>
              <a:t>prami</a:t>
            </a:r>
            <a:r>
              <a:rPr lang="en-US" altLang="ja-JP" dirty="0" smtClean="0"/>
              <a:t> de</a:t>
            </a:r>
          </a:p>
          <a:p>
            <a:pPr marL="0" indent="0">
              <a:buNone/>
            </a:pPr>
            <a:r>
              <a:rPr kumimoji="1" lang="ja-JP" altLang="en-US" dirty="0" smtClean="0"/>
              <a:t>男集合 </a:t>
            </a:r>
            <a:r>
              <a:rPr kumimoji="1" lang="en-US" altLang="ja-JP" dirty="0" err="1" smtClean="0"/>
              <a:t>a,b,c,d,e,f,g</a:t>
            </a:r>
            <a:r>
              <a:rPr lang="en-US" altLang="ja-JP" dirty="0" smtClean="0"/>
              <a:t>…..</a:t>
            </a:r>
          </a:p>
          <a:p>
            <a:pPr marL="0" indent="0">
              <a:buNone/>
            </a:pPr>
            <a:r>
              <a:rPr kumimoji="1" lang="ja-JP" altLang="en-US" dirty="0"/>
              <a:t>少女</a:t>
            </a:r>
            <a:r>
              <a:rPr kumimoji="1" lang="ja-JP" altLang="en-US" dirty="0" smtClean="0"/>
              <a:t>集合 </a:t>
            </a:r>
            <a:r>
              <a:rPr kumimoji="1" lang="en-US" altLang="ja-JP" dirty="0" err="1" smtClean="0"/>
              <a:t>o,p,q,r,s,t</a:t>
            </a:r>
            <a:r>
              <a:rPr kumimoji="1" lang="en-US" altLang="ja-JP" dirty="0" smtClean="0"/>
              <a:t>,….</a:t>
            </a:r>
          </a:p>
          <a:p>
            <a:pPr marL="0" indent="0">
              <a:buNone/>
            </a:pPr>
            <a:r>
              <a:rPr lang="ja-JP" altLang="en-US" dirty="0" smtClean="0"/>
              <a:t>「すべての男は（それぞれ）ある少女を愛している」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de poi </a:t>
            </a:r>
            <a:r>
              <a:rPr lang="en-US" altLang="ja-JP" dirty="0" err="1"/>
              <a:t>nixli</a:t>
            </a:r>
            <a:r>
              <a:rPr lang="en-US" altLang="ja-JP" dirty="0"/>
              <a:t> </a:t>
            </a:r>
            <a:r>
              <a:rPr lang="en-US" altLang="ja-JP" dirty="0" err="1" smtClean="0"/>
              <a:t>ku’o</a:t>
            </a:r>
            <a:r>
              <a:rPr lang="en-US" altLang="ja-JP" dirty="0" smtClean="0"/>
              <a:t> </a:t>
            </a:r>
            <a:r>
              <a:rPr lang="en-US" altLang="ja-JP" dirty="0" err="1"/>
              <a:t>ro</a:t>
            </a:r>
            <a:r>
              <a:rPr lang="en-US" altLang="ja-JP" dirty="0"/>
              <a:t> da poi </a:t>
            </a:r>
            <a:r>
              <a:rPr lang="en-US" altLang="ja-JP" dirty="0" err="1"/>
              <a:t>nanmu</a:t>
            </a:r>
            <a:r>
              <a:rPr lang="en-US" altLang="ja-JP" dirty="0"/>
              <a:t> </a:t>
            </a:r>
            <a:r>
              <a:rPr lang="en-US" altLang="ja-JP" dirty="0" err="1"/>
              <a:t>ku’o</a:t>
            </a:r>
            <a:r>
              <a:rPr lang="en-US" altLang="ja-JP" dirty="0"/>
              <a:t> </a:t>
            </a:r>
            <a:r>
              <a:rPr lang="en-US" altLang="ja-JP" dirty="0" err="1"/>
              <a:t>zo’u</a:t>
            </a:r>
            <a:r>
              <a:rPr lang="en-US" altLang="ja-JP" dirty="0"/>
              <a:t> da </a:t>
            </a:r>
            <a:r>
              <a:rPr lang="en-US" altLang="ja-JP" dirty="0" err="1"/>
              <a:t>prami</a:t>
            </a:r>
            <a:r>
              <a:rPr lang="en-US" altLang="ja-JP" dirty="0"/>
              <a:t> </a:t>
            </a:r>
            <a:r>
              <a:rPr lang="en-US" altLang="ja-JP" dirty="0" smtClean="0"/>
              <a:t>de</a:t>
            </a:r>
          </a:p>
          <a:p>
            <a:pPr marL="0" indent="0">
              <a:buNone/>
            </a:pPr>
            <a:r>
              <a:rPr kumimoji="1" lang="ja-JP" altLang="en-US" dirty="0" smtClean="0"/>
              <a:t>「ある少女を全ての男は愛している」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roda</a:t>
            </a:r>
            <a:r>
              <a:rPr lang="en-US" altLang="ja-JP" dirty="0" smtClean="0"/>
              <a:t> poi </a:t>
            </a:r>
            <a:r>
              <a:rPr lang="en-US" altLang="ja-JP" dirty="0" err="1" smtClean="0"/>
              <a:t>zasti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ku’o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prami</a:t>
            </a:r>
            <a:r>
              <a:rPr lang="en-US" altLang="ja-JP" dirty="0" smtClean="0"/>
              <a:t> la .</a:t>
            </a:r>
            <a:r>
              <a:rPr lang="en-US" altLang="ja-JP" dirty="0" err="1" smtClean="0"/>
              <a:t>madokan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noi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cevni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ku’o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lo </a:t>
            </a:r>
            <a:r>
              <a:rPr lang="en-US" altLang="ja-JP" dirty="0" err="1" smtClean="0"/>
              <a:t>cevni</a:t>
            </a:r>
            <a:r>
              <a:rPr lang="en-US" altLang="ja-JP" dirty="0" smtClean="0"/>
              <a:t> cu </a:t>
            </a:r>
            <a:r>
              <a:rPr lang="en-US" altLang="ja-JP" dirty="0" err="1" smtClean="0"/>
              <a:t>ba’o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mrobi’o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22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ロジ作トレーニング１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/>
          <a:lstStyle/>
          <a:p>
            <a:r>
              <a:rPr kumimoji="1" lang="ja-JP" altLang="en-US" dirty="0" smtClean="0"/>
              <a:t>これはいい本</a:t>
            </a:r>
            <a:r>
              <a:rPr lang="ja-JP" altLang="en-US" dirty="0"/>
              <a:t>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こちら</a:t>
            </a:r>
            <a:r>
              <a:rPr lang="ja-JP" altLang="en-US" dirty="0" smtClean="0"/>
              <a:t>はトムです。</a:t>
            </a:r>
            <a:endParaRPr lang="en-US" altLang="ja-JP" dirty="0" smtClean="0"/>
          </a:p>
          <a:p>
            <a:r>
              <a:rPr kumimoji="1" lang="ja-JP" altLang="en-US" dirty="0" smtClean="0"/>
              <a:t>この辞書は良い。</a:t>
            </a:r>
            <a:endParaRPr kumimoji="1" lang="en-US" altLang="ja-JP" dirty="0" smtClean="0"/>
          </a:p>
          <a:p>
            <a:r>
              <a:rPr lang="ja-JP" altLang="en-US" dirty="0"/>
              <a:t>あれ</a:t>
            </a:r>
            <a:r>
              <a:rPr lang="ja-JP" altLang="en-US" dirty="0" smtClean="0"/>
              <a:t>は面白い本ですか？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はい、そうです。</a:t>
            </a:r>
            <a:endParaRPr lang="en-US" altLang="ja-JP" dirty="0" smtClean="0"/>
          </a:p>
          <a:p>
            <a:r>
              <a:rPr kumimoji="1" lang="ja-JP" altLang="en-US" dirty="0"/>
              <a:t>これ</a:t>
            </a:r>
            <a:r>
              <a:rPr kumimoji="1" lang="ja-JP" altLang="en-US" dirty="0" smtClean="0"/>
              <a:t>は塩ですか？砂糖ですか？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砂糖です</a:t>
            </a:r>
            <a:endParaRPr kumimoji="1" lang="en-US" altLang="ja-JP" dirty="0" smtClean="0"/>
          </a:p>
          <a:p>
            <a:r>
              <a:rPr lang="ja-JP" altLang="en-US" dirty="0" smtClean="0"/>
              <a:t>あの男性は日本人ですか、中国人ですか？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		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 日本人だぜ！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・このスープはあまり美味しくない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36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これはいい本です。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・これ　・・・　</a:t>
            </a:r>
            <a:r>
              <a:rPr kumimoji="1" lang="en-US" altLang="ja-JP" dirty="0" err="1" smtClean="0"/>
              <a:t>ti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話者と聞き手に近い）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ta(</a:t>
            </a:r>
            <a:r>
              <a:rPr lang="ja-JP" altLang="en-US" dirty="0" smtClean="0"/>
              <a:t>聞き手に近い）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tu</a:t>
            </a:r>
            <a:r>
              <a:rPr lang="ja-JP" altLang="en-US" dirty="0" smtClean="0"/>
              <a:t>（遠い）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・いい　・・・ </a:t>
            </a:r>
            <a:r>
              <a:rPr kumimoji="1" lang="en-US" altLang="ja-JP" dirty="0" err="1" smtClean="0"/>
              <a:t>xamgu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・本 ・・・ </a:t>
            </a:r>
            <a:r>
              <a:rPr lang="en-US" altLang="ja-JP" dirty="0" err="1" smtClean="0"/>
              <a:t>cukta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xamgu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cukta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tanru</a:t>
            </a:r>
            <a:r>
              <a:rPr lang="ja-JP" altLang="en-US" dirty="0" smtClean="0"/>
              <a:t>の形成）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「これは</a:t>
            </a:r>
            <a:r>
              <a:rPr lang="en-US" altLang="ja-JP" dirty="0" err="1" smtClean="0"/>
              <a:t>xamgu</a:t>
            </a:r>
            <a:r>
              <a:rPr lang="ja-JP" altLang="en-US" dirty="0" smtClean="0"/>
              <a:t>と何らかの関係がある</a:t>
            </a:r>
            <a:r>
              <a:rPr lang="en-US" altLang="ja-JP" dirty="0" err="1" smtClean="0"/>
              <a:t>cukta</a:t>
            </a:r>
            <a:r>
              <a:rPr lang="ja-JP" altLang="en-US" dirty="0" smtClean="0"/>
              <a:t>だ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「これはいい本だ」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p</a:t>
            </a:r>
            <a:r>
              <a:rPr kumimoji="1" lang="en-US" altLang="ja-JP" dirty="0" err="1" smtClean="0"/>
              <a:t>enbi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ペン、 </a:t>
            </a:r>
            <a:r>
              <a:rPr kumimoji="1" lang="en-US" altLang="ja-JP" dirty="0" err="1" smtClean="0"/>
              <a:t>skami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コンピュータ</a:t>
            </a:r>
            <a:r>
              <a:rPr lang="ja-JP" altLang="en-US" dirty="0" smtClean="0"/>
              <a:t>、 </a:t>
            </a:r>
            <a:r>
              <a:rPr lang="en-US" altLang="ja-JP" dirty="0" err="1" smtClean="0"/>
              <a:t>tcima</a:t>
            </a:r>
            <a:r>
              <a:rPr lang="en-US" altLang="ja-JP" dirty="0" smtClean="0"/>
              <a:t> </a:t>
            </a:r>
            <a:r>
              <a:rPr lang="ja-JP" altLang="en-US" dirty="0" smtClean="0"/>
              <a:t>天気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7739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こちらはトムです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こちら　・・・　</a:t>
            </a:r>
            <a:r>
              <a:rPr kumimoji="1" lang="en-US" altLang="ja-JP" dirty="0" err="1" smtClean="0"/>
              <a:t>ti</a:t>
            </a:r>
            <a:endParaRPr kumimoji="1" lang="en-US" altLang="ja-JP" dirty="0" smtClean="0"/>
          </a:p>
          <a:p>
            <a:r>
              <a:rPr lang="ja-JP" altLang="en-US" dirty="0" smtClean="0"/>
              <a:t>トム・・・個体定項</a:t>
            </a:r>
            <a:endParaRPr lang="en-US" altLang="ja-JP" dirty="0" smtClean="0"/>
          </a:p>
          <a:p>
            <a:r>
              <a:rPr kumimoji="1" lang="ja-JP" altLang="en-US" dirty="0" smtClean="0"/>
              <a:t>こちら </a:t>
            </a:r>
            <a:r>
              <a:rPr kumimoji="1" lang="en-US" altLang="ja-JP" dirty="0" smtClean="0"/>
              <a:t>= </a:t>
            </a:r>
            <a:r>
              <a:rPr kumimoji="1" lang="ja-JP" altLang="en-US" dirty="0" smtClean="0"/>
              <a:t>トム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こちら</a:t>
            </a:r>
            <a:r>
              <a:rPr kumimoji="1" lang="en-US" altLang="ja-JP" dirty="0" smtClean="0"/>
              <a:t> du </a:t>
            </a:r>
            <a:r>
              <a:rPr kumimoji="1" lang="ja-JP" altLang="en-US" dirty="0" smtClean="0"/>
              <a:t>トム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 err="1" smtClean="0"/>
              <a:t>ti</a:t>
            </a:r>
            <a:r>
              <a:rPr lang="en-US" altLang="ja-JP" dirty="0" smtClean="0"/>
              <a:t> du la .tom.</a:t>
            </a:r>
          </a:p>
          <a:p>
            <a:pPr marL="0" indent="0">
              <a:buNone/>
            </a:pPr>
            <a:r>
              <a:rPr lang="en-US" altLang="ja-JP" dirty="0" err="1" smtClean="0"/>
              <a:t>ti</a:t>
            </a:r>
            <a:r>
              <a:rPr lang="en-US" altLang="ja-JP" dirty="0" smtClean="0"/>
              <a:t> du la .</a:t>
            </a:r>
            <a:r>
              <a:rPr lang="en-US" altLang="ja-JP" dirty="0" err="1" smtClean="0"/>
              <a:t>madokan</a:t>
            </a:r>
            <a:r>
              <a:rPr lang="en-US" altLang="ja-JP" dirty="0" smtClean="0"/>
              <a:t>. Io</a:t>
            </a:r>
          </a:p>
          <a:p>
            <a:pPr marL="0" indent="0">
              <a:buNone/>
            </a:pPr>
            <a:r>
              <a:rPr lang="en-US" altLang="ja-JP" dirty="0" err="1" smtClean="0"/>
              <a:t>tu</a:t>
            </a:r>
            <a:r>
              <a:rPr lang="en-US" altLang="ja-JP" dirty="0" smtClean="0"/>
              <a:t> du la .</a:t>
            </a:r>
            <a:r>
              <a:rPr lang="en-US" altLang="ja-JP" dirty="0" err="1" smtClean="0"/>
              <a:t>fjisan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4183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この辞書は良い。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589240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 smtClean="0"/>
              <a:t>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noi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vlaste</a:t>
            </a:r>
            <a:r>
              <a:rPr lang="en-US" altLang="ja-JP" dirty="0" smtClean="0"/>
              <a:t> cu </a:t>
            </a:r>
            <a:r>
              <a:rPr lang="en-US" altLang="ja-JP" dirty="0" err="1" smtClean="0"/>
              <a:t>xamgu</a:t>
            </a:r>
            <a:r>
              <a:rPr lang="en-US" altLang="ja-JP" dirty="0" smtClean="0"/>
              <a:t> </a:t>
            </a:r>
          </a:p>
          <a:p>
            <a:r>
              <a:rPr kumimoji="1" lang="ja-JP" altLang="en-US" dirty="0" smtClean="0"/>
              <a:t>ロジバンは、代</a:t>
            </a:r>
            <a:r>
              <a:rPr kumimoji="1" lang="en-US" altLang="ja-JP" dirty="0" err="1" smtClean="0"/>
              <a:t>sumti</a:t>
            </a:r>
            <a:r>
              <a:rPr kumimoji="1" lang="ja-JP" altLang="en-US" dirty="0" smtClean="0"/>
              <a:t>に関係節が使える！</a:t>
            </a:r>
            <a:endParaRPr kumimoji="1" lang="en-US" altLang="ja-JP" dirty="0" smtClean="0"/>
          </a:p>
          <a:p>
            <a:r>
              <a:rPr lang="en-US" altLang="ja-JP" dirty="0" smtClean="0"/>
              <a:t>lo </a:t>
            </a:r>
            <a:r>
              <a:rPr lang="en-US" altLang="ja-JP" dirty="0" err="1" smtClean="0"/>
              <a:t>vlaste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xamgu</a:t>
            </a:r>
            <a:r>
              <a:rPr lang="en-US" altLang="ja-JP" dirty="0" smtClean="0"/>
              <a:t> </a:t>
            </a:r>
          </a:p>
          <a:p>
            <a:r>
              <a:rPr kumimoji="1" lang="ja-JP" altLang="en-US" dirty="0" smtClean="0"/>
              <a:t>この </a:t>
            </a:r>
            <a:r>
              <a:rPr kumimoji="1" lang="en-US" altLang="ja-JP" dirty="0" smtClean="0"/>
              <a:t>= </a:t>
            </a:r>
            <a:r>
              <a:rPr kumimoji="1" lang="ja-JP" altLang="en-US" dirty="0" smtClean="0"/>
              <a:t>じぶんの短距離にある </a:t>
            </a:r>
            <a:r>
              <a:rPr kumimoji="1" lang="en-US" altLang="ja-JP" dirty="0" smtClean="0"/>
              <a:t>= vi</a:t>
            </a:r>
            <a:endParaRPr lang="en-US" altLang="ja-JP" dirty="0" smtClean="0"/>
          </a:p>
          <a:p>
            <a:r>
              <a:rPr lang="en-US" altLang="ja-JP" dirty="0" smtClean="0"/>
              <a:t>lo vi </a:t>
            </a:r>
            <a:r>
              <a:rPr lang="en-US" altLang="ja-JP" dirty="0" err="1" smtClean="0"/>
              <a:t>vlaste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xamgu</a:t>
            </a:r>
            <a:r>
              <a:rPr lang="en-US" altLang="ja-JP" dirty="0" smtClean="0"/>
              <a:t> </a:t>
            </a:r>
          </a:p>
          <a:p>
            <a:r>
              <a:rPr lang="en-US" altLang="ja-JP" dirty="0" smtClean="0"/>
              <a:t>vi = </a:t>
            </a:r>
            <a:r>
              <a:rPr lang="ja-JP" altLang="en-US" dirty="0" smtClean="0"/>
              <a:t>テンスの一種</a:t>
            </a:r>
            <a:endParaRPr lang="en-US" altLang="ja-JP" dirty="0"/>
          </a:p>
          <a:p>
            <a:r>
              <a:rPr lang="en-US" altLang="ja-JP" dirty="0" smtClean="0"/>
              <a:t>la .tom. </a:t>
            </a:r>
            <a:r>
              <a:rPr lang="en-US" altLang="ja-JP" dirty="0" smtClean="0">
                <a:solidFill>
                  <a:schemeClr val="tx2"/>
                </a:solidFill>
              </a:rPr>
              <a:t>vu </a:t>
            </a:r>
            <a:r>
              <a:rPr lang="en-US" altLang="ja-JP" dirty="0" err="1" smtClean="0">
                <a:solidFill>
                  <a:schemeClr val="tx2"/>
                </a:solidFill>
              </a:rPr>
              <a:t>citka</a:t>
            </a:r>
            <a:r>
              <a:rPr lang="en-US" altLang="ja-JP" dirty="0" smtClean="0">
                <a:solidFill>
                  <a:schemeClr val="tx2"/>
                </a:solidFill>
              </a:rPr>
              <a:t> </a:t>
            </a:r>
            <a:r>
              <a:rPr lang="en-US" altLang="ja-JP" dirty="0" smtClean="0"/>
              <a:t>lo </a:t>
            </a:r>
            <a:r>
              <a:rPr lang="en-US" altLang="ja-JP" dirty="0" err="1" smtClean="0">
                <a:solidFill>
                  <a:schemeClr val="accent2"/>
                </a:solidFill>
              </a:rPr>
              <a:t>tit</a:t>
            </a:r>
            <a:r>
              <a:rPr lang="en-US" altLang="ja-JP" dirty="0" err="1" smtClean="0"/>
              <a:t>nanba</a:t>
            </a:r>
            <a:r>
              <a:rPr lang="en-US" altLang="ja-JP" dirty="0" smtClean="0"/>
              <a:t> </a:t>
            </a:r>
          </a:p>
          <a:p>
            <a:pPr marL="0" indent="0">
              <a:buNone/>
            </a:pPr>
            <a:r>
              <a:rPr lang="en-US" altLang="ja-JP" dirty="0" smtClean="0"/>
              <a:t>– </a:t>
            </a:r>
            <a:r>
              <a:rPr lang="ja-JP" altLang="en-US" dirty="0" smtClean="0"/>
              <a:t>トムが向こうでケーキを食べる</a:t>
            </a:r>
            <a:endParaRPr lang="en-US" altLang="ja-JP" dirty="0" smtClean="0"/>
          </a:p>
          <a:p>
            <a:r>
              <a:rPr lang="en-US" altLang="ja-JP" dirty="0" smtClean="0"/>
              <a:t>lo vu </a:t>
            </a:r>
            <a:r>
              <a:rPr lang="en-US" altLang="ja-JP" dirty="0" err="1" smtClean="0"/>
              <a:t>citka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</a:t>
            </a:r>
            <a:r>
              <a:rPr lang="en-US" altLang="ja-JP" dirty="0" smtClean="0"/>
              <a:t> –</a:t>
            </a:r>
            <a:r>
              <a:rPr lang="ja-JP" altLang="en-US" dirty="0" smtClean="0"/>
              <a:t>向こうでケーキを食べるモノ</a:t>
            </a:r>
            <a:endParaRPr lang="en-US" altLang="ja-JP" dirty="0" smtClean="0"/>
          </a:p>
          <a:p>
            <a:r>
              <a:rPr lang="en-US" altLang="ja-JP" dirty="0" err="1" smtClean="0"/>
              <a:t>vlaste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valsi</a:t>
            </a:r>
            <a:r>
              <a:rPr lang="en-US" altLang="ja-JP" dirty="0" smtClean="0"/>
              <a:t> + </a:t>
            </a:r>
            <a:r>
              <a:rPr lang="en-US" altLang="ja-JP" dirty="0" err="1" smtClean="0"/>
              <a:t>liste</a:t>
            </a:r>
            <a:r>
              <a:rPr lang="en-US" altLang="ja-JP" dirty="0" smtClean="0"/>
              <a:t> = </a:t>
            </a:r>
            <a:r>
              <a:rPr lang="ja-JP" altLang="en-US" dirty="0" smtClean="0"/>
              <a:t>言葉 </a:t>
            </a:r>
            <a:r>
              <a:rPr lang="en-US" altLang="ja-JP" dirty="0" smtClean="0"/>
              <a:t>+ </a:t>
            </a:r>
            <a:r>
              <a:rPr lang="ja-JP" altLang="en-US" dirty="0" smtClean="0"/>
              <a:t>リスト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cf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jbovlaste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54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あれは面白い本ですか</a:t>
            </a:r>
            <a:r>
              <a:rPr lang="ja-JP" altLang="en-US" dirty="0" smtClean="0"/>
              <a:t>？</a:t>
            </a:r>
            <a:r>
              <a:rPr lang="en-US" altLang="ja-JP" dirty="0" smtClean="0"/>
              <a:t>―</a:t>
            </a:r>
            <a:r>
              <a:rPr lang="ja-JP" altLang="en-US" dirty="0" smtClean="0"/>
              <a:t>そう</a:t>
            </a:r>
            <a:r>
              <a:rPr lang="ja-JP" altLang="en-US" dirty="0"/>
              <a:t>です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000" dirty="0" smtClean="0"/>
              <a:t>真偽を問う疑問文→ </a:t>
            </a:r>
            <a:r>
              <a:rPr lang="ja-JP" altLang="en-US" sz="4000" dirty="0" smtClean="0"/>
              <a:t>文頭に</a:t>
            </a:r>
            <a:r>
              <a:rPr lang="en-US" altLang="ja-JP" sz="4000" dirty="0" err="1" smtClean="0"/>
              <a:t>xu</a:t>
            </a:r>
            <a:endParaRPr lang="en-US" altLang="ja-JP" sz="4000" dirty="0" smtClean="0"/>
          </a:p>
          <a:p>
            <a:r>
              <a:rPr lang="ja-JP" altLang="en-US" sz="4000" dirty="0" smtClean="0"/>
              <a:t>あれ→</a:t>
            </a:r>
            <a:r>
              <a:rPr lang="en-US" altLang="ja-JP" sz="4000" dirty="0" err="1" smtClean="0"/>
              <a:t>tu</a:t>
            </a:r>
            <a:r>
              <a:rPr lang="en-US" altLang="ja-JP" sz="4000" dirty="0" smtClean="0"/>
              <a:t>, </a:t>
            </a:r>
            <a:r>
              <a:rPr lang="ja-JP" altLang="en-US" sz="4000" dirty="0" smtClean="0"/>
              <a:t>面白い→</a:t>
            </a:r>
            <a:r>
              <a:rPr lang="en-US" altLang="ja-JP" sz="4000" dirty="0" err="1" smtClean="0"/>
              <a:t>cinri</a:t>
            </a:r>
            <a:r>
              <a:rPr lang="en-US" altLang="ja-JP" sz="4000" dirty="0" smtClean="0"/>
              <a:t>, </a:t>
            </a:r>
            <a:r>
              <a:rPr lang="ja-JP" altLang="en-US" sz="4000" dirty="0" smtClean="0"/>
              <a:t>本→</a:t>
            </a:r>
            <a:r>
              <a:rPr lang="en-US" altLang="ja-JP" sz="4000" dirty="0" err="1" smtClean="0"/>
              <a:t>cukta</a:t>
            </a:r>
            <a:endParaRPr lang="en-US" altLang="ja-JP" sz="4000" dirty="0" smtClean="0"/>
          </a:p>
          <a:p>
            <a:r>
              <a:rPr lang="en-US" altLang="ja-JP" sz="4000" dirty="0" smtClean="0"/>
              <a:t>.</a:t>
            </a:r>
            <a:r>
              <a:rPr lang="en-US" altLang="ja-JP" sz="4000" dirty="0" err="1" smtClean="0"/>
              <a:t>i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xu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tu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cinri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cukta</a:t>
            </a:r>
            <a:endParaRPr lang="en-US" altLang="ja-JP" sz="4000" dirty="0"/>
          </a:p>
          <a:p>
            <a:r>
              <a:rPr lang="en-US" altLang="ja-JP" sz="4000" dirty="0" err="1" smtClean="0"/>
              <a:t>go’i</a:t>
            </a:r>
            <a:r>
              <a:rPr lang="en-US" altLang="ja-JP" sz="4000" dirty="0" smtClean="0"/>
              <a:t> </a:t>
            </a:r>
            <a:r>
              <a:rPr lang="ja-JP" altLang="en-US" sz="4000" dirty="0" smtClean="0"/>
              <a:t>→「前文の通りである」「然り」</a:t>
            </a:r>
            <a:endParaRPr lang="en-US" altLang="ja-JP" sz="4000" dirty="0" smtClean="0"/>
          </a:p>
          <a:p>
            <a:r>
              <a:rPr lang="en-US" altLang="ja-JP" sz="4000" dirty="0" smtClean="0"/>
              <a:t>.</a:t>
            </a:r>
            <a:r>
              <a:rPr lang="en-US" altLang="ja-JP" sz="4000" dirty="0" err="1" smtClean="0"/>
              <a:t>i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xu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tu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cinri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cukta</a:t>
            </a:r>
            <a:r>
              <a:rPr lang="en-US" altLang="ja-JP" sz="4000" dirty="0" smtClean="0"/>
              <a:t> ― </a:t>
            </a:r>
            <a:r>
              <a:rPr lang="en-US" altLang="ja-JP" sz="4000" dirty="0" err="1" smtClean="0"/>
              <a:t>go’i</a:t>
            </a:r>
            <a:r>
              <a:rPr lang="en-US" altLang="ja-JP" sz="4000" dirty="0" smtClean="0"/>
              <a:t> </a:t>
            </a:r>
          </a:p>
          <a:p>
            <a:r>
              <a:rPr lang="ja-JP" altLang="en-US" sz="4000" dirty="0"/>
              <a:t>その</a:t>
            </a:r>
            <a:r>
              <a:rPr lang="ja-JP" altLang="en-US" sz="4000" dirty="0" smtClean="0"/>
              <a:t>まま繰り返す</a:t>
            </a:r>
            <a:endParaRPr lang="en-US" altLang="ja-JP" sz="4000" dirty="0" smtClean="0"/>
          </a:p>
          <a:p>
            <a:r>
              <a:rPr lang="en-US" altLang="ja-JP" sz="4000" dirty="0" err="1" smtClean="0"/>
              <a:t>je’e</a:t>
            </a:r>
            <a:r>
              <a:rPr lang="en-US" altLang="ja-JP" sz="4000" dirty="0" smtClean="0"/>
              <a:t> :</a:t>
            </a:r>
            <a:r>
              <a:rPr lang="ja-JP" altLang="en-US" sz="4000" dirty="0" smtClean="0"/>
              <a:t>了解、</a:t>
            </a:r>
            <a:r>
              <a:rPr lang="en-US" altLang="ja-JP" sz="4000" dirty="0" smtClean="0"/>
              <a:t>.</a:t>
            </a:r>
            <a:r>
              <a:rPr lang="en-US" altLang="ja-JP" sz="4000" dirty="0" err="1" smtClean="0"/>
              <a:t>ie</a:t>
            </a:r>
            <a:r>
              <a:rPr lang="en-US" altLang="ja-JP" sz="4000" dirty="0" smtClean="0"/>
              <a:t> (</a:t>
            </a:r>
            <a:r>
              <a:rPr lang="ja-JP" altLang="en-US" sz="4000" dirty="0" smtClean="0"/>
              <a:t>賛成</a:t>
            </a:r>
            <a:r>
              <a:rPr lang="en-US" altLang="ja-JP" sz="4000" dirty="0" smtClean="0"/>
              <a:t>) </a:t>
            </a:r>
            <a:r>
              <a:rPr lang="en-US" altLang="ja-JP" sz="4000" dirty="0" err="1" smtClean="0"/>
              <a:t>na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go’i</a:t>
            </a:r>
            <a:r>
              <a:rPr lang="en-US" altLang="ja-JP" sz="4000" dirty="0" smtClean="0"/>
              <a:t>, </a:t>
            </a:r>
            <a:r>
              <a:rPr lang="en-US" altLang="ja-JP" sz="4000" dirty="0" err="1" smtClean="0"/>
              <a:t>ienai</a:t>
            </a:r>
            <a:endParaRPr lang="en-US" altLang="ja-JP" sz="4000" dirty="0" smtClean="0"/>
          </a:p>
          <a:p>
            <a:r>
              <a:rPr lang="en-US" altLang="ja-JP" sz="4000" dirty="0" err="1" smtClean="0"/>
              <a:t>xu</a:t>
            </a:r>
            <a:r>
              <a:rPr lang="en-US" altLang="ja-JP" sz="4000" dirty="0" smtClean="0"/>
              <a:t> lo vu </a:t>
            </a:r>
            <a:r>
              <a:rPr lang="en-US" altLang="ja-JP" sz="4000" dirty="0" err="1" smtClean="0"/>
              <a:t>nixli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ku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melbi</a:t>
            </a:r>
            <a:r>
              <a:rPr lang="en-US" altLang="ja-JP" sz="4000" dirty="0" smtClean="0"/>
              <a:t> – </a:t>
            </a:r>
            <a:r>
              <a:rPr lang="en-US" altLang="ja-JP" sz="4000" dirty="0" err="1" smtClean="0"/>
              <a:t>na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go’i</a:t>
            </a:r>
            <a:r>
              <a:rPr lang="en-US" altLang="ja-JP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50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52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これは塩ですか？砂糖ですか</a:t>
            </a:r>
            <a:r>
              <a:rPr lang="ja-JP" altLang="en-US" dirty="0" smtClean="0"/>
              <a:t>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err="1" smtClean="0"/>
              <a:t>ー</a:t>
            </a:r>
            <a:r>
              <a:rPr lang="ja-JP" altLang="en-US" dirty="0"/>
              <a:t>砂糖です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Is this salt or sugar? – It is sugar.</a:t>
            </a:r>
          </a:p>
          <a:p>
            <a:r>
              <a:rPr lang="en-US" altLang="ja-JP" dirty="0" smtClean="0"/>
              <a:t>.a – </a:t>
            </a:r>
            <a:r>
              <a:rPr lang="ja-JP" altLang="en-US" dirty="0" smtClean="0"/>
              <a:t>論理和（少なくとも一方</a:t>
            </a:r>
            <a:r>
              <a:rPr lang="en-US" altLang="ja-JP" dirty="0" smtClean="0"/>
              <a:t>,or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.e – </a:t>
            </a:r>
            <a:r>
              <a:rPr lang="ja-JP" altLang="en-US" dirty="0" smtClean="0"/>
              <a:t>論理積</a:t>
            </a:r>
            <a:r>
              <a:rPr lang="en-US" altLang="ja-JP" dirty="0" smtClean="0"/>
              <a:t>(</a:t>
            </a:r>
            <a:r>
              <a:rPr lang="ja-JP" altLang="en-US" dirty="0" smtClean="0"/>
              <a:t>かつ、</a:t>
            </a:r>
            <a:r>
              <a:rPr lang="en-US" altLang="ja-JP" dirty="0" smtClean="0"/>
              <a:t>and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.</a:t>
            </a:r>
            <a:r>
              <a:rPr lang="en-US" altLang="ja-JP" dirty="0" err="1" smtClean="0"/>
              <a:t>anai</a:t>
            </a:r>
            <a:r>
              <a:rPr lang="en-US" altLang="ja-JP" dirty="0" smtClean="0"/>
              <a:t> –</a:t>
            </a:r>
            <a:r>
              <a:rPr lang="ja-JP" altLang="en-US" dirty="0" smtClean="0"/>
              <a:t>条件（後件ならば前件だ）</a:t>
            </a:r>
            <a:endParaRPr lang="en-US" altLang="ja-JP" dirty="0" smtClean="0"/>
          </a:p>
          <a:p>
            <a:r>
              <a:rPr lang="en-US" altLang="ja-JP" dirty="0" smtClean="0"/>
              <a:t>.o – </a:t>
            </a:r>
            <a:r>
              <a:rPr lang="ja-JP" altLang="en-US" dirty="0" smtClean="0"/>
              <a:t>前件と後件は同値だ。</a:t>
            </a:r>
            <a:endParaRPr lang="en-US" altLang="ja-JP" dirty="0" smtClean="0"/>
          </a:p>
          <a:p>
            <a:r>
              <a:rPr lang="en-US" altLang="ja-JP" dirty="0" smtClean="0"/>
              <a:t>.u – </a:t>
            </a:r>
            <a:r>
              <a:rPr lang="ja-JP" altLang="en-US" dirty="0" smtClean="0"/>
              <a:t>後件にかかわらず前件だ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↑</a:t>
            </a:r>
            <a:r>
              <a:rPr lang="en-US" altLang="ja-JP" dirty="0" err="1" smtClean="0"/>
              <a:t>sumti</a:t>
            </a:r>
            <a:r>
              <a:rPr lang="ja-JP" altLang="en-US" dirty="0" smtClean="0"/>
              <a:t>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文 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ij+A</a:t>
            </a:r>
            <a:r>
              <a:rPr lang="en-US" altLang="ja-JP" dirty="0" smtClean="0"/>
              <a:t> .</a:t>
            </a:r>
            <a:r>
              <a:rPr lang="en-US" altLang="ja-JP" dirty="0" err="1" smtClean="0"/>
              <a:t>ije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かつ、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ija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または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lo </a:t>
            </a:r>
            <a:r>
              <a:rPr lang="en-US" altLang="ja-JP" dirty="0" err="1" smtClean="0"/>
              <a:t>nanmu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</a:t>
            </a:r>
            <a:r>
              <a:rPr lang="en-US" altLang="ja-JP" dirty="0" smtClean="0"/>
              <a:t> .e lo </a:t>
            </a:r>
            <a:r>
              <a:rPr lang="en-US" altLang="ja-JP" dirty="0" err="1" smtClean="0"/>
              <a:t>nixli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melbi</a:t>
            </a:r>
            <a:r>
              <a:rPr lang="en-US" altLang="ja-JP" dirty="0" smtClean="0"/>
              <a:t> </a:t>
            </a:r>
          </a:p>
          <a:p>
            <a:pPr marL="0" indent="0">
              <a:buNone/>
            </a:pPr>
            <a:r>
              <a:rPr lang="en-US" altLang="ja-JP" dirty="0" smtClean="0"/>
              <a:t>= lo </a:t>
            </a:r>
            <a:r>
              <a:rPr lang="en-US" altLang="ja-JP" dirty="0" err="1" smtClean="0"/>
              <a:t>nanmu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melbi</a:t>
            </a:r>
            <a:r>
              <a:rPr lang="en-US" altLang="ja-JP" dirty="0" smtClean="0"/>
              <a:t> .</a:t>
            </a:r>
            <a:r>
              <a:rPr lang="en-US" altLang="ja-JP" dirty="0" err="1" smtClean="0"/>
              <a:t>ije</a:t>
            </a:r>
            <a:r>
              <a:rPr lang="en-US" altLang="ja-JP" dirty="0" smtClean="0"/>
              <a:t> lo </a:t>
            </a:r>
            <a:r>
              <a:rPr lang="en-US" altLang="ja-JP" dirty="0" err="1" smtClean="0"/>
              <a:t>nixli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melbi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2805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塩？砂糖？２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 smtClean="0"/>
              <a:t>t</a:t>
            </a:r>
            <a:r>
              <a:rPr kumimoji="1" lang="en-US" altLang="ja-JP" dirty="0" err="1" smtClean="0"/>
              <a:t>anru,selbri</a:t>
            </a:r>
            <a:r>
              <a:rPr kumimoji="1" lang="ja-JP" altLang="en-US" dirty="0" smtClean="0"/>
              <a:t>用→ </a:t>
            </a:r>
            <a:r>
              <a:rPr kumimoji="1" lang="en-US" altLang="ja-JP" dirty="0" err="1" smtClean="0"/>
              <a:t>j+A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mi </a:t>
            </a:r>
            <a:r>
              <a:rPr lang="en-US" altLang="ja-JP" dirty="0" err="1" smtClean="0"/>
              <a:t>pinxe</a:t>
            </a:r>
            <a:r>
              <a:rPr lang="en-US" altLang="ja-JP" dirty="0" smtClean="0"/>
              <a:t> je </a:t>
            </a:r>
            <a:r>
              <a:rPr lang="en-US" altLang="ja-JP" dirty="0" err="1" smtClean="0"/>
              <a:t>citka</a:t>
            </a:r>
            <a:r>
              <a:rPr lang="en-US" altLang="ja-JP" dirty="0" smtClean="0"/>
              <a:t> = mi </a:t>
            </a:r>
            <a:r>
              <a:rPr lang="en-US" altLang="ja-JP" dirty="0" err="1" smtClean="0"/>
              <a:t>pinxe</a:t>
            </a:r>
            <a:r>
              <a:rPr lang="en-US" altLang="ja-JP" dirty="0" smtClean="0"/>
              <a:t> .</a:t>
            </a:r>
            <a:r>
              <a:rPr lang="en-US" altLang="ja-JP" dirty="0" err="1" smtClean="0"/>
              <a:t>ije</a:t>
            </a:r>
            <a:r>
              <a:rPr lang="en-US" altLang="ja-JP" dirty="0" smtClean="0"/>
              <a:t> mi </a:t>
            </a:r>
            <a:r>
              <a:rPr lang="en-US" altLang="ja-JP" dirty="0" err="1" smtClean="0"/>
              <a:t>citka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mi </a:t>
            </a:r>
            <a:r>
              <a:rPr lang="en-US" altLang="ja-JP" dirty="0" err="1" smtClean="0"/>
              <a:t>citno</a:t>
            </a:r>
            <a:r>
              <a:rPr lang="en-US" altLang="ja-JP" dirty="0" smtClean="0"/>
              <a:t> je </a:t>
            </a:r>
            <a:r>
              <a:rPr lang="en-US" altLang="ja-JP" dirty="0" err="1" smtClean="0"/>
              <a:t>melbi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nixli</a:t>
            </a:r>
            <a:r>
              <a:rPr lang="en-US" altLang="ja-JP" dirty="0" smtClean="0"/>
              <a:t> = </a:t>
            </a:r>
            <a:r>
              <a:rPr lang="ja-JP" altLang="en-US" dirty="0" smtClean="0"/>
              <a:t>私は若く美しい少女だ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m</a:t>
            </a:r>
            <a:r>
              <a:rPr kumimoji="1" lang="en-US" altLang="ja-JP" dirty="0" smtClean="0"/>
              <a:t>i (</a:t>
            </a:r>
            <a:r>
              <a:rPr kumimoji="1" lang="en-US" altLang="ja-JP" dirty="0" err="1" smtClean="0"/>
              <a:t>citno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melbi</a:t>
            </a:r>
            <a:r>
              <a:rPr kumimoji="1" lang="en-US" altLang="ja-JP" dirty="0" smtClean="0"/>
              <a:t>) </a:t>
            </a:r>
            <a:r>
              <a:rPr kumimoji="1" lang="en-US" altLang="ja-JP" dirty="0" err="1" smtClean="0"/>
              <a:t>nixli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xu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silna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sakta</a:t>
            </a:r>
            <a:r>
              <a:rPr lang="en-US" altLang="ja-JP" dirty="0" smtClean="0"/>
              <a:t> 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chemeClr val="accent2"/>
                </a:solidFill>
              </a:rPr>
              <a:t>t</a:t>
            </a:r>
            <a:r>
              <a:rPr kumimoji="1" lang="en-US" altLang="ja-JP" dirty="0" err="1" smtClean="0">
                <a:solidFill>
                  <a:schemeClr val="accent2"/>
                </a:solidFill>
              </a:rPr>
              <a:t>i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accent2"/>
                </a:solidFill>
              </a:rPr>
              <a:t>silna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accent2"/>
                </a:solidFill>
              </a:rPr>
              <a:t>je’i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accent2"/>
                </a:solidFill>
              </a:rPr>
              <a:t>sakta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 </a:t>
            </a:r>
            <a:r>
              <a:rPr kumimoji="1" lang="en-US" altLang="ja-JP" smtClean="0">
                <a:solidFill>
                  <a:schemeClr val="accent2"/>
                </a:solidFill>
              </a:rPr>
              <a:t>- na.je 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(</a:t>
            </a:r>
            <a:r>
              <a:rPr kumimoji="1" lang="en-US" altLang="ja-JP" dirty="0" err="1" smtClean="0">
                <a:solidFill>
                  <a:schemeClr val="accent2"/>
                </a:solidFill>
              </a:rPr>
              <a:t>ti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accent2"/>
                </a:solidFill>
              </a:rPr>
              <a:t>sakta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ja-JP" dirty="0" err="1" smtClean="0"/>
              <a:t>je’i</a:t>
            </a:r>
            <a:r>
              <a:rPr lang="en-US" altLang="ja-JP" dirty="0" smtClean="0"/>
              <a:t> :ma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selbri,tanru</a:t>
            </a:r>
            <a:r>
              <a:rPr lang="ja-JP" altLang="en-US" dirty="0" smtClean="0"/>
              <a:t>接続詞版（</a:t>
            </a:r>
            <a:r>
              <a:rPr lang="en-US" altLang="ja-JP" dirty="0" smtClean="0"/>
              <a:t>do </a:t>
            </a:r>
            <a:r>
              <a:rPr lang="en-US" altLang="ja-JP" dirty="0" err="1" smtClean="0"/>
              <a:t>klama</a:t>
            </a:r>
            <a:r>
              <a:rPr lang="en-US" altLang="ja-JP" dirty="0" smtClean="0"/>
              <a:t> ma)</a:t>
            </a:r>
          </a:p>
          <a:p>
            <a:pPr marL="0" indent="0">
              <a:buNone/>
            </a:pPr>
            <a:r>
              <a:rPr lang="en-US" altLang="ja-JP" dirty="0" err="1"/>
              <a:t>s</a:t>
            </a:r>
            <a:r>
              <a:rPr lang="en-US" altLang="ja-JP" dirty="0" err="1" smtClean="0"/>
              <a:t>umti</a:t>
            </a:r>
            <a:r>
              <a:rPr lang="ja-JP" altLang="en-US" dirty="0" smtClean="0"/>
              <a:t>版：</a:t>
            </a:r>
            <a:r>
              <a:rPr lang="en-US" altLang="ja-JP" dirty="0" err="1" smtClean="0"/>
              <a:t>ji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do </a:t>
            </a:r>
            <a:r>
              <a:rPr lang="en-US" altLang="ja-JP" dirty="0" err="1" smtClean="0"/>
              <a:t>citka</a:t>
            </a:r>
            <a:r>
              <a:rPr lang="en-US" altLang="ja-JP" dirty="0" smtClean="0"/>
              <a:t> lo </a:t>
            </a:r>
            <a:r>
              <a:rPr lang="en-US" altLang="ja-JP" dirty="0" err="1" smtClean="0"/>
              <a:t>titnanba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ji</a:t>
            </a:r>
            <a:r>
              <a:rPr lang="en-US" altLang="ja-JP" dirty="0" smtClean="0"/>
              <a:t> lo </a:t>
            </a:r>
            <a:r>
              <a:rPr lang="en-US" altLang="ja-JP" dirty="0" err="1" smtClean="0"/>
              <a:t>stasu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</a:t>
            </a:r>
            <a:r>
              <a:rPr lang="en-US" altLang="ja-JP" dirty="0" smtClean="0"/>
              <a:t> </a:t>
            </a:r>
            <a:r>
              <a:rPr lang="en-US" altLang="ja-JP" smtClean="0"/>
              <a:t>– na.je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088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あの男性は</a:t>
            </a:r>
            <a:r>
              <a:rPr lang="ja-JP" altLang="en-US" sz="3600" dirty="0" smtClean="0"/>
              <a:t>日本人</a:t>
            </a:r>
            <a:r>
              <a:rPr lang="en-US" altLang="ja-JP" sz="3600" dirty="0" smtClean="0"/>
              <a:t>?</a:t>
            </a:r>
            <a:r>
              <a:rPr lang="ja-JP" altLang="en-US" sz="3600" dirty="0" smtClean="0"/>
              <a:t>中国人</a:t>
            </a:r>
            <a:r>
              <a:rPr lang="ja-JP" altLang="en-US" sz="3600" dirty="0"/>
              <a:t>ですか？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600" dirty="0"/>
              <a:t>	</a:t>
            </a:r>
            <a:r>
              <a:rPr lang="ja-JP" altLang="en-US" sz="3600" dirty="0" err="1" smtClean="0"/>
              <a:t>ー</a:t>
            </a:r>
            <a:r>
              <a:rPr lang="ja-JP" altLang="en-US" sz="3600" dirty="0" smtClean="0"/>
              <a:t> </a:t>
            </a:r>
            <a:r>
              <a:rPr lang="ja-JP" altLang="en-US" sz="3600" dirty="0"/>
              <a:t>日本人だぜ</a:t>
            </a:r>
            <a:r>
              <a:rPr lang="ja-JP" altLang="en-US" sz="3600" dirty="0" smtClean="0"/>
              <a:t>！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日本系だ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ponjo</a:t>
            </a:r>
            <a:endParaRPr lang="en-US" altLang="ja-JP" dirty="0" smtClean="0"/>
          </a:p>
          <a:p>
            <a:r>
              <a:rPr kumimoji="1" lang="ja-JP" altLang="en-US" dirty="0"/>
              <a:t>中国</a:t>
            </a:r>
            <a:r>
              <a:rPr kumimoji="1" lang="ja-JP" altLang="en-US" dirty="0" smtClean="0"/>
              <a:t>系だ</a:t>
            </a:r>
            <a:r>
              <a:rPr lang="ja-JP" altLang="en-US" dirty="0" smtClean="0"/>
              <a:t>→</a:t>
            </a:r>
            <a:r>
              <a:rPr lang="en-US" altLang="ja-JP" dirty="0" err="1" smtClean="0"/>
              <a:t>jungo</a:t>
            </a:r>
            <a:endParaRPr lang="en-US" altLang="ja-JP" dirty="0" smtClean="0"/>
          </a:p>
          <a:p>
            <a:r>
              <a:rPr kumimoji="1" lang="ja-JP" altLang="en-US" dirty="0" smtClean="0"/>
              <a:t>男性　→　</a:t>
            </a:r>
            <a:r>
              <a:rPr kumimoji="1" lang="en-US" altLang="ja-JP" dirty="0" err="1" smtClean="0"/>
              <a:t>nanmu</a:t>
            </a:r>
            <a:endParaRPr kumimoji="1" lang="en-US" altLang="ja-JP" dirty="0" smtClean="0"/>
          </a:p>
          <a:p>
            <a:r>
              <a:rPr lang="en-US" altLang="ja-JP" dirty="0" err="1" smtClean="0"/>
              <a:t>tu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noi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nanmu</a:t>
            </a:r>
            <a:r>
              <a:rPr lang="en-US" altLang="ja-JP" dirty="0" smtClean="0"/>
              <a:t> / lo vu </a:t>
            </a:r>
            <a:r>
              <a:rPr lang="en-US" altLang="ja-JP" dirty="0" err="1" smtClean="0"/>
              <a:t>nanmu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chemeClr val="accent2"/>
                </a:solidFill>
              </a:rPr>
              <a:t>tu</a:t>
            </a:r>
            <a:r>
              <a:rPr lang="en-US" altLang="ja-JP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err="1" smtClean="0">
                <a:solidFill>
                  <a:schemeClr val="accent2"/>
                </a:solidFill>
              </a:rPr>
              <a:t>noi</a:t>
            </a:r>
            <a:r>
              <a:rPr lang="en-US" altLang="ja-JP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err="1" smtClean="0">
                <a:solidFill>
                  <a:schemeClr val="accent2"/>
                </a:solidFill>
              </a:rPr>
              <a:t>nanmu</a:t>
            </a:r>
            <a:r>
              <a:rPr lang="en-US" altLang="ja-JP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err="1" smtClean="0">
                <a:solidFill>
                  <a:schemeClr val="accent2"/>
                </a:solidFill>
              </a:rPr>
              <a:t>ku’o</a:t>
            </a:r>
            <a:r>
              <a:rPr lang="en-US" altLang="ja-JP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err="1" smtClean="0">
                <a:solidFill>
                  <a:schemeClr val="accent2"/>
                </a:solidFill>
              </a:rPr>
              <a:t>ponjo</a:t>
            </a:r>
            <a:r>
              <a:rPr lang="en-US" altLang="ja-JP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err="1" smtClean="0">
                <a:solidFill>
                  <a:schemeClr val="accent2"/>
                </a:solidFill>
              </a:rPr>
              <a:t>j</a:t>
            </a:r>
            <a:r>
              <a:rPr kumimoji="1" lang="en-US" altLang="ja-JP" dirty="0" err="1" smtClean="0">
                <a:solidFill>
                  <a:schemeClr val="accent2"/>
                </a:solidFill>
              </a:rPr>
              <a:t>e’i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 </a:t>
            </a:r>
            <a:r>
              <a:rPr kumimoji="1" lang="en-US" altLang="ja-JP" dirty="0" err="1" smtClean="0">
                <a:solidFill>
                  <a:schemeClr val="accent2"/>
                </a:solidFill>
              </a:rPr>
              <a:t>jungo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		</a:t>
            </a:r>
            <a:r>
              <a:rPr lang="en-US" altLang="ja-JP" smtClean="0">
                <a:solidFill>
                  <a:schemeClr val="accent2"/>
                </a:solidFill>
              </a:rPr>
              <a:t>- jenai </a:t>
            </a:r>
            <a:r>
              <a:rPr lang="en-US" altLang="ja-JP" dirty="0" smtClean="0"/>
              <a:t>( </a:t>
            </a:r>
            <a:r>
              <a:rPr lang="en-US" altLang="ja-JP" dirty="0" err="1" smtClean="0"/>
              <a:t>tu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ponjo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ri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ponjo</a:t>
            </a:r>
            <a:r>
              <a:rPr lang="en-US" altLang="ja-JP" dirty="0" smtClean="0"/>
              <a:t>)</a:t>
            </a:r>
          </a:p>
          <a:p>
            <a:r>
              <a:rPr lang="en-US" altLang="ja-JP" dirty="0" err="1" smtClean="0"/>
              <a:t>ri</a:t>
            </a:r>
            <a:r>
              <a:rPr lang="en-US" altLang="ja-JP" dirty="0" smtClean="0"/>
              <a:t>: </a:t>
            </a:r>
            <a:r>
              <a:rPr lang="ja-JP" altLang="en-US" dirty="0" smtClean="0"/>
              <a:t>いちばん直近の</a:t>
            </a:r>
            <a:r>
              <a:rPr lang="en-US" altLang="ja-JP" dirty="0" err="1" smtClean="0"/>
              <a:t>sumti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ra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ru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84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ロジバンと述語論理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述語論理：述語を使った論理学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↔命題論理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 </a:t>
            </a:r>
            <a:r>
              <a:rPr lang="en-US" altLang="ja-JP" dirty="0"/>
              <a:t> </a:t>
            </a:r>
            <a:r>
              <a:rPr lang="en-US" altLang="ja-JP" dirty="0" smtClean="0"/>
              <a:t>p </a:t>
            </a:r>
            <a:r>
              <a:rPr lang="ja-JP" altLang="en-US" dirty="0" smtClean="0"/>
              <a:t>∧ </a:t>
            </a:r>
            <a:r>
              <a:rPr lang="en-US" altLang="ja-JP" dirty="0" smtClean="0"/>
              <a:t>q </a:t>
            </a:r>
            <a:r>
              <a:rPr lang="ja-JP" altLang="en-US" dirty="0" smtClean="0"/>
              <a:t>とか、 ￢</a:t>
            </a:r>
            <a:r>
              <a:rPr lang="en-US" altLang="ja-JP" dirty="0" smtClean="0"/>
              <a:t>p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q</a:t>
            </a:r>
            <a:r>
              <a:rPr kumimoji="1" lang="ja-JP" altLang="en-US" dirty="0" smtClean="0"/>
              <a:t>は命題を表す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ja-JP" altLang="en-US" dirty="0" smtClean="0"/>
              <a:t>命題：真偽が定められ</a:t>
            </a:r>
            <a:r>
              <a:rPr lang="ja-JP" altLang="en-US" dirty="0"/>
              <a:t>るよう</a:t>
            </a:r>
            <a:r>
              <a:rPr lang="ja-JP" altLang="en-US" dirty="0" smtClean="0"/>
              <a:t>な文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e</a:t>
            </a:r>
            <a:r>
              <a:rPr kumimoji="1" lang="en-US" altLang="ja-JP" dirty="0" smtClean="0"/>
              <a:t>x) </a:t>
            </a:r>
            <a:r>
              <a:rPr lang="ja-JP" altLang="en-US" dirty="0"/>
              <a:t>明日</a:t>
            </a:r>
            <a:r>
              <a:rPr lang="ja-JP" altLang="en-US" dirty="0" smtClean="0"/>
              <a:t>の正午の東京の気温は</a:t>
            </a:r>
            <a:r>
              <a:rPr lang="en-US" altLang="ja-JP" dirty="0" smtClean="0"/>
              <a:t>30</a:t>
            </a:r>
            <a:r>
              <a:rPr lang="ja-JP" altLang="en-US" dirty="0" smtClean="0"/>
              <a:t>度以上だ。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命題論理は命題をまるごと記号にする。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→ 述語論理は命題をもう少し細かく分析する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0187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このスープはあまり美味しくない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err="1" smtClean="0"/>
              <a:t>xu</a:t>
            </a:r>
            <a:r>
              <a:rPr lang="en-US" altLang="ja-JP" dirty="0" smtClean="0"/>
              <a:t> ta </a:t>
            </a:r>
            <a:r>
              <a:rPr lang="en-US" altLang="ja-JP" dirty="0" err="1" smtClean="0"/>
              <a:t>kukte</a:t>
            </a:r>
            <a:r>
              <a:rPr lang="en-US" altLang="ja-JP" dirty="0" smtClean="0"/>
              <a:t> – </a:t>
            </a:r>
            <a:r>
              <a:rPr lang="en-US" altLang="ja-JP" dirty="0" err="1" smtClean="0"/>
              <a:t>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no’e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kukte</a:t>
            </a:r>
            <a:endParaRPr lang="en-US" altLang="ja-JP" dirty="0" smtClean="0"/>
          </a:p>
          <a:p>
            <a:r>
              <a:rPr lang="en-US" altLang="ja-JP" dirty="0" err="1" smtClean="0"/>
              <a:t>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noi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stasu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ku’o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no’e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kukte</a:t>
            </a:r>
            <a:endParaRPr lang="en-US" altLang="ja-JP" dirty="0" smtClean="0"/>
          </a:p>
          <a:p>
            <a:r>
              <a:rPr kumimoji="1" lang="en-US" altLang="ja-JP" dirty="0" err="1" smtClean="0"/>
              <a:t>kukte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美味しい</a:t>
            </a:r>
            <a:endParaRPr kumimoji="1" lang="en-US" altLang="ja-JP" dirty="0" smtClean="0"/>
          </a:p>
          <a:p>
            <a:r>
              <a:rPr lang="en-US" altLang="ja-JP" dirty="0" smtClean="0"/>
              <a:t>not very : </a:t>
            </a:r>
            <a:r>
              <a:rPr lang="ja-JP" altLang="en-US" dirty="0" smtClean="0"/>
              <a:t>あまり～でない</a:t>
            </a:r>
            <a:endParaRPr lang="en-US" altLang="ja-JP" dirty="0" smtClean="0"/>
          </a:p>
          <a:p>
            <a:r>
              <a:rPr kumimoji="1" lang="ja-JP" altLang="en-US" dirty="0" smtClean="0"/>
              <a:t>段階否定 </a:t>
            </a:r>
            <a:r>
              <a:rPr kumimoji="1" lang="en-US" altLang="ja-JP" dirty="0" err="1" smtClean="0"/>
              <a:t>je’a,</a:t>
            </a:r>
            <a:r>
              <a:rPr lang="en-US" altLang="ja-JP" dirty="0" err="1" smtClean="0"/>
              <a:t>no’e,na’e,to’e</a:t>
            </a:r>
            <a:endParaRPr lang="en-US" altLang="ja-JP" dirty="0" smtClean="0"/>
          </a:p>
          <a:p>
            <a:r>
              <a:rPr kumimoji="1" lang="en-US" altLang="ja-JP" dirty="0" err="1" smtClean="0"/>
              <a:t>ti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je’a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kukte</a:t>
            </a:r>
            <a:r>
              <a:rPr kumimoji="1" lang="en-US" altLang="ja-JP" dirty="0" smtClean="0"/>
              <a:t> – </a:t>
            </a:r>
            <a:r>
              <a:rPr kumimoji="1" lang="ja-JP" altLang="en-US" dirty="0" smtClean="0"/>
              <a:t>これは本当に美味しい</a:t>
            </a:r>
            <a:endParaRPr kumimoji="1" lang="en-US" altLang="ja-JP" dirty="0" smtClean="0"/>
          </a:p>
          <a:p>
            <a:r>
              <a:rPr lang="en-US" altLang="ja-JP" dirty="0" err="1" smtClean="0"/>
              <a:t>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no’e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kukte</a:t>
            </a:r>
            <a:r>
              <a:rPr lang="en-US" altLang="ja-JP" dirty="0" smtClean="0"/>
              <a:t> – </a:t>
            </a:r>
            <a:r>
              <a:rPr lang="ja-JP" altLang="en-US" dirty="0" smtClean="0"/>
              <a:t>これはそんなに美味しくない</a:t>
            </a:r>
            <a:endParaRPr lang="en-US" altLang="ja-JP" dirty="0" smtClean="0"/>
          </a:p>
          <a:p>
            <a:r>
              <a:rPr kumimoji="1" lang="en-US" altLang="ja-JP" dirty="0" err="1" smtClean="0"/>
              <a:t>ti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na’e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kukte</a:t>
            </a:r>
            <a:r>
              <a:rPr kumimoji="1" lang="en-US" altLang="ja-JP" dirty="0" smtClean="0"/>
              <a:t> – </a:t>
            </a:r>
            <a:r>
              <a:rPr kumimoji="1" lang="ja-JP" altLang="en-US" dirty="0" smtClean="0"/>
              <a:t>これは美味しくはない</a:t>
            </a:r>
            <a:endParaRPr lang="en-US" altLang="ja-JP" dirty="0"/>
          </a:p>
          <a:p>
            <a:r>
              <a:rPr kumimoji="1" lang="en-US" altLang="ja-JP" dirty="0" err="1" smtClean="0"/>
              <a:t>ti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to’e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kukte</a:t>
            </a:r>
            <a:r>
              <a:rPr kumimoji="1" lang="en-US" altLang="ja-JP" dirty="0" smtClean="0"/>
              <a:t> – </a:t>
            </a:r>
            <a:r>
              <a:rPr kumimoji="1" lang="ja-JP" altLang="en-US" dirty="0" smtClean="0"/>
              <a:t>これは</a:t>
            </a:r>
            <a:r>
              <a:rPr kumimoji="1" lang="ja-JP" altLang="en-US" dirty="0" err="1" smtClean="0"/>
              <a:t>美味しいの</a:t>
            </a:r>
            <a:r>
              <a:rPr kumimoji="1" lang="ja-JP" altLang="en-US" dirty="0" smtClean="0"/>
              <a:t>逆だ（不味い）</a:t>
            </a:r>
            <a:endParaRPr kumimoji="1" lang="en-US" altLang="ja-JP" dirty="0" smtClean="0"/>
          </a:p>
          <a:p>
            <a:r>
              <a:rPr lang="en-US" altLang="ja-JP" dirty="0" err="1" smtClean="0"/>
              <a:t>je’ai</a:t>
            </a:r>
            <a:r>
              <a:rPr lang="en-US" altLang="ja-JP" dirty="0" smtClean="0"/>
              <a:t>, ta </a:t>
            </a:r>
            <a:r>
              <a:rPr lang="en-US" altLang="ja-JP" dirty="0" err="1" smtClean="0"/>
              <a:t>je’ai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kukte</a:t>
            </a:r>
            <a:r>
              <a:rPr lang="en-US" altLang="ja-JP" dirty="0" smtClean="0"/>
              <a:t> – </a:t>
            </a:r>
            <a:r>
              <a:rPr lang="en-US" altLang="ja-JP" dirty="0" err="1" smtClean="0"/>
              <a:t>to’e</a:t>
            </a:r>
            <a:r>
              <a:rPr lang="en-US" altLang="ja-JP" dirty="0"/>
              <a:t> 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oi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80112" y="1700808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 smtClean="0"/>
              <a:t>to’e</a:t>
            </a:r>
            <a:r>
              <a:rPr kumimoji="1" lang="en-US" altLang="ja-JP" sz="3600" dirty="0" smtClean="0"/>
              <a:t> </a:t>
            </a:r>
            <a:r>
              <a:rPr lang="en-US" altLang="ja-JP" sz="3600" dirty="0" smtClean="0"/>
              <a:t>&gt; </a:t>
            </a:r>
            <a:r>
              <a:rPr lang="en-US" altLang="ja-JP" sz="3600" dirty="0" err="1" smtClean="0"/>
              <a:t>tol</a:t>
            </a:r>
            <a:endParaRPr lang="en-US" altLang="ja-JP" sz="3600" dirty="0" smtClean="0"/>
          </a:p>
          <a:p>
            <a:r>
              <a:rPr lang="en-US" altLang="ja-JP" sz="3600" dirty="0" err="1" smtClean="0"/>
              <a:t>cando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暇</a:t>
            </a:r>
            <a:endParaRPr lang="en-US" altLang="ja-JP" sz="3600" dirty="0" smtClean="0"/>
          </a:p>
          <a:p>
            <a:r>
              <a:rPr lang="en-US" altLang="ja-JP" sz="3600" dirty="0" err="1" smtClean="0"/>
              <a:t>tolcando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忙しい</a:t>
            </a:r>
            <a:endParaRPr lang="en-US" altLang="ja-JP" sz="3600" dirty="0" smtClean="0"/>
          </a:p>
          <a:p>
            <a:r>
              <a:rPr kumimoji="1" lang="en-US" altLang="ja-JP" sz="3600" dirty="0" err="1" smtClean="0"/>
              <a:t>tolprami</a:t>
            </a:r>
            <a:r>
              <a:rPr kumimoji="1" lang="en-US" altLang="ja-JP" sz="3600" dirty="0" smtClean="0"/>
              <a:t> </a:t>
            </a:r>
            <a:r>
              <a:rPr kumimoji="1" lang="ja-JP" altLang="en-US" sz="3600" dirty="0" smtClean="0"/>
              <a:t>憎い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598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2224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国系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548680"/>
            <a:ext cx="8229600" cy="602128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err="1" smtClean="0"/>
              <a:t>ponjo</a:t>
            </a:r>
            <a:r>
              <a:rPr kumimoji="1" lang="ja-JP" altLang="en-US" dirty="0" smtClean="0"/>
              <a:t>日本系 </a:t>
            </a:r>
            <a:r>
              <a:rPr lang="en-US" altLang="ja-JP" dirty="0" smtClean="0"/>
              <a:t>&gt;</a:t>
            </a:r>
            <a:r>
              <a:rPr lang="en-US" altLang="ja-JP" dirty="0" err="1" smtClean="0"/>
              <a:t>pon</a:t>
            </a:r>
            <a:endParaRPr kumimoji="1" lang="en-US" altLang="ja-JP" dirty="0" smtClean="0"/>
          </a:p>
          <a:p>
            <a:r>
              <a:rPr lang="en-US" altLang="ja-JP" dirty="0" err="1" smtClean="0"/>
              <a:t>jungo</a:t>
            </a:r>
            <a:r>
              <a:rPr lang="ja-JP" altLang="en-US" dirty="0" smtClean="0"/>
              <a:t>中国系 </a:t>
            </a:r>
            <a:r>
              <a:rPr lang="en-US" altLang="ja-JP" dirty="0" smtClean="0"/>
              <a:t>&gt;jug</a:t>
            </a:r>
          </a:p>
          <a:p>
            <a:r>
              <a:rPr kumimoji="1" lang="en-US" altLang="ja-JP" dirty="0" err="1" smtClean="0"/>
              <a:t>brito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UK</a:t>
            </a:r>
            <a:r>
              <a:rPr kumimoji="1" lang="ja-JP" altLang="en-US" dirty="0" smtClean="0"/>
              <a:t>系</a:t>
            </a:r>
            <a:endParaRPr kumimoji="1" lang="en-US" altLang="ja-JP" dirty="0" smtClean="0"/>
          </a:p>
          <a:p>
            <a:r>
              <a:rPr lang="en-US" altLang="ja-JP" dirty="0" err="1" smtClean="0"/>
              <a:t>itlo</a:t>
            </a:r>
            <a:r>
              <a:rPr lang="ja-JP" altLang="en-US" dirty="0" smtClean="0"/>
              <a:t>　イタリア系　（</a:t>
            </a:r>
            <a:r>
              <a:rPr lang="en-US" altLang="ja-JP" dirty="0" err="1" smtClean="0"/>
              <a:t>fu’ivla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err="1" smtClean="0"/>
              <a:t>fraso</a:t>
            </a:r>
            <a:r>
              <a:rPr kumimoji="1" lang="ja-JP" altLang="en-US" dirty="0" smtClean="0"/>
              <a:t>　フランス系 </a:t>
            </a:r>
            <a:r>
              <a:rPr kumimoji="1" lang="en-US" altLang="ja-JP" dirty="0" smtClean="0"/>
              <a:t>&gt;</a:t>
            </a:r>
            <a:r>
              <a:rPr kumimoji="1" lang="en-US" altLang="ja-JP" dirty="0" err="1" smtClean="0"/>
              <a:t>fas</a:t>
            </a:r>
            <a:endParaRPr kumimoji="1" lang="en-US" altLang="ja-JP" dirty="0" smtClean="0"/>
          </a:p>
          <a:p>
            <a:r>
              <a:rPr lang="en-US" altLang="ja-JP" dirty="0" err="1" smtClean="0"/>
              <a:t>merko</a:t>
            </a:r>
            <a:r>
              <a:rPr lang="ja-JP" altLang="en-US" dirty="0" smtClean="0"/>
              <a:t>　アメリカ系 </a:t>
            </a:r>
            <a:r>
              <a:rPr lang="en-US" altLang="ja-JP" dirty="0" smtClean="0"/>
              <a:t>&gt;</a:t>
            </a:r>
            <a:r>
              <a:rPr lang="en-US" altLang="ja-JP" dirty="0" err="1" smtClean="0"/>
              <a:t>mer</a:t>
            </a:r>
            <a:endParaRPr lang="en-US" altLang="ja-JP" dirty="0" smtClean="0"/>
          </a:p>
          <a:p>
            <a:r>
              <a:rPr kumimoji="1" lang="en-US" altLang="ja-JP" dirty="0" err="1" smtClean="0"/>
              <a:t>latmo</a:t>
            </a:r>
            <a:r>
              <a:rPr kumimoji="1" lang="ja-JP" altLang="en-US" dirty="0" smtClean="0"/>
              <a:t>　ローマ系</a:t>
            </a:r>
            <a:endParaRPr kumimoji="1" lang="en-US" altLang="ja-JP" dirty="0" smtClean="0"/>
          </a:p>
          <a:p>
            <a:r>
              <a:rPr lang="en-US" altLang="ja-JP" dirty="0" err="1" smtClean="0"/>
              <a:t>bemro</a:t>
            </a:r>
            <a:r>
              <a:rPr lang="en-US" altLang="ja-JP" dirty="0" smtClean="0"/>
              <a:t> </a:t>
            </a:r>
            <a:r>
              <a:rPr lang="ja-JP" altLang="en-US" dirty="0" smtClean="0"/>
              <a:t>北アメリカ系</a:t>
            </a:r>
            <a:endParaRPr lang="en-US" altLang="ja-JP" dirty="0" smtClean="0"/>
          </a:p>
          <a:p>
            <a:r>
              <a:rPr kumimoji="1" lang="en-US" altLang="ja-JP" dirty="0" err="1" smtClean="0"/>
              <a:t>ketco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南アメリカ系</a:t>
            </a:r>
            <a:endParaRPr kumimoji="1" lang="en-US" altLang="ja-JP" dirty="0" smtClean="0"/>
          </a:p>
          <a:p>
            <a:r>
              <a:rPr lang="en-US" altLang="ja-JP" dirty="0" err="1" smtClean="0"/>
              <a:t>xispo</a:t>
            </a:r>
            <a:r>
              <a:rPr lang="en-US" altLang="ja-JP" dirty="0" smtClean="0"/>
              <a:t> </a:t>
            </a:r>
            <a:r>
              <a:rPr lang="ja-JP" altLang="en-US" dirty="0" smtClean="0"/>
              <a:t>ラテンアメリカ系</a:t>
            </a:r>
            <a:endParaRPr lang="en-US" altLang="ja-JP" dirty="0" smtClean="0"/>
          </a:p>
          <a:p>
            <a:r>
              <a:rPr kumimoji="1" lang="en-US" altLang="ja-JP" dirty="0" err="1" smtClean="0"/>
              <a:t>glico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英語圏系</a:t>
            </a:r>
            <a:endParaRPr lang="en-US" altLang="ja-JP" dirty="0" smtClean="0"/>
          </a:p>
          <a:p>
            <a:r>
              <a:rPr kumimoji="1" lang="en-US" altLang="ja-JP" dirty="0" err="1" smtClean="0"/>
              <a:t>xazdo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アジア系</a:t>
            </a:r>
            <a:endParaRPr kumimoji="1" lang="en-US" altLang="ja-JP" dirty="0" smtClean="0"/>
          </a:p>
          <a:p>
            <a:r>
              <a:rPr lang="ja-JP" altLang="en-US" dirty="0" smtClean="0"/>
              <a:t>人</a:t>
            </a:r>
            <a:r>
              <a:rPr lang="en-US" altLang="ja-JP" dirty="0" err="1" smtClean="0"/>
              <a:t>prenu</a:t>
            </a:r>
            <a:r>
              <a:rPr lang="en-US" altLang="ja-JP" dirty="0" smtClean="0"/>
              <a:t> &gt; pre, </a:t>
            </a:r>
            <a:r>
              <a:rPr lang="ja-JP" altLang="en-US" dirty="0" smtClean="0"/>
              <a:t>国</a:t>
            </a:r>
            <a:r>
              <a:rPr lang="en-US" altLang="ja-JP" dirty="0" err="1" smtClean="0"/>
              <a:t>gugde</a:t>
            </a:r>
            <a:r>
              <a:rPr lang="en-US" altLang="ja-JP" dirty="0" smtClean="0"/>
              <a:t> &gt; </a:t>
            </a:r>
            <a:r>
              <a:rPr lang="en-US" altLang="ja-JP" dirty="0" err="1" smtClean="0"/>
              <a:t>gu’e</a:t>
            </a:r>
            <a:r>
              <a:rPr lang="en-US" altLang="ja-JP" dirty="0" smtClean="0"/>
              <a:t> 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18952" y="989846"/>
            <a:ext cx="45365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/>
              <a:t>lujvo</a:t>
            </a:r>
            <a:r>
              <a:rPr kumimoji="1" lang="ja-JP" altLang="en-US" sz="3200" dirty="0" smtClean="0"/>
              <a:t>の作り方</a:t>
            </a:r>
            <a:endParaRPr kumimoji="1" lang="en-US" altLang="ja-JP" sz="3200" dirty="0" smtClean="0"/>
          </a:p>
          <a:p>
            <a:r>
              <a:rPr lang="ja-JP" altLang="en-US" sz="3200" dirty="0" smtClean="0">
                <a:solidFill>
                  <a:schemeClr val="tx2"/>
                </a:solidFill>
              </a:rPr>
              <a:t>語末の母音を</a:t>
            </a:r>
            <a:r>
              <a:rPr lang="en-US" altLang="ja-JP" sz="3200" dirty="0" smtClean="0">
                <a:solidFill>
                  <a:schemeClr val="tx2"/>
                </a:solidFill>
              </a:rPr>
              <a:t>y</a:t>
            </a:r>
            <a:r>
              <a:rPr lang="ja-JP" altLang="en-US" sz="3200" dirty="0" smtClean="0">
                <a:solidFill>
                  <a:schemeClr val="tx2"/>
                </a:solidFill>
              </a:rPr>
              <a:t>にして後ろになんかつける</a:t>
            </a:r>
            <a:endParaRPr lang="en-US" altLang="ja-JP" sz="3200" dirty="0" smtClean="0">
              <a:solidFill>
                <a:schemeClr val="tx2"/>
              </a:solidFill>
            </a:endParaRPr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日本人 </a:t>
            </a:r>
            <a:r>
              <a:rPr lang="en-US" altLang="ja-JP" sz="3200" dirty="0" err="1" smtClean="0"/>
              <a:t>ponjypre</a:t>
            </a:r>
            <a:r>
              <a:rPr lang="en-US" altLang="ja-JP" sz="3200" dirty="0" smtClean="0"/>
              <a:t>, </a:t>
            </a:r>
            <a:r>
              <a:rPr lang="en-US" altLang="ja-JP" sz="3200" dirty="0" err="1" smtClean="0"/>
              <a:t>ponpre</a:t>
            </a:r>
            <a:endParaRPr lang="en-US" altLang="ja-JP" sz="3200" dirty="0" smtClean="0"/>
          </a:p>
          <a:p>
            <a:r>
              <a:rPr lang="ja-JP" altLang="en-US" sz="3200" dirty="0" smtClean="0"/>
              <a:t>フランス </a:t>
            </a:r>
            <a:r>
              <a:rPr lang="en-US" altLang="ja-JP" sz="3200" dirty="0" err="1" smtClean="0"/>
              <a:t>frasygu’e,fasygu’e</a:t>
            </a:r>
            <a:endParaRPr lang="en-US" altLang="ja-JP" sz="3200" dirty="0" smtClean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103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ロジバンの可能性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/>
          <a:lstStyle/>
          <a:p>
            <a:r>
              <a:rPr lang="ja-JP" altLang="en-US" dirty="0" smtClean="0"/>
              <a:t>ロジバンはいろんなアイデアの結晶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→理解するにはそれを知っておくと有利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ロジバンをそういう知識なしに習得できれば、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ロジバンからそういったアイデアに向かえる。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 smtClean="0"/>
              <a:t>cu’e</a:t>
            </a:r>
            <a:r>
              <a:rPr lang="en-US" altLang="ja-JP" dirty="0" smtClean="0"/>
              <a:t> : </a:t>
            </a:r>
            <a:r>
              <a:rPr lang="ja-JP" altLang="en-US" dirty="0" smtClean="0"/>
              <a:t>間制を尋ねる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do </a:t>
            </a:r>
            <a:r>
              <a:rPr lang="en-US" altLang="ja-JP" dirty="0" err="1" smtClean="0"/>
              <a:t>pucu’e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klama</a:t>
            </a:r>
            <a:r>
              <a:rPr lang="en-US" altLang="ja-JP" dirty="0" smtClean="0"/>
              <a:t> lo </a:t>
            </a:r>
            <a:r>
              <a:rPr lang="en-US" altLang="ja-JP" dirty="0" err="1" smtClean="0"/>
              <a:t>mergu’e</a:t>
            </a:r>
            <a:r>
              <a:rPr lang="en-US" altLang="ja-JP" dirty="0" smtClean="0"/>
              <a:t> – </a:t>
            </a:r>
            <a:r>
              <a:rPr lang="en-US" altLang="ja-JP" dirty="0" err="1" smtClean="0"/>
              <a:t>zi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ca</a:t>
            </a:r>
            <a:r>
              <a:rPr lang="en-US" altLang="ja-JP" dirty="0" smtClean="0"/>
              <a:t> ma do </a:t>
            </a:r>
            <a:r>
              <a:rPr lang="en-US" altLang="ja-JP" dirty="0" err="1" smtClean="0"/>
              <a:t>klama</a:t>
            </a:r>
            <a:r>
              <a:rPr lang="en-US" altLang="ja-JP" dirty="0" smtClean="0"/>
              <a:t> lo </a:t>
            </a:r>
            <a:r>
              <a:rPr lang="en-US" altLang="ja-JP" dirty="0" err="1" smtClean="0"/>
              <a:t>mergu’e</a:t>
            </a:r>
            <a:r>
              <a:rPr lang="en-US" altLang="ja-JP" dirty="0" smtClean="0"/>
              <a:t>  - </a:t>
            </a:r>
          </a:p>
          <a:p>
            <a:pPr marL="0" indent="0">
              <a:buNone/>
            </a:pPr>
            <a:r>
              <a:rPr lang="en-US" altLang="ja-JP" dirty="0" err="1" smtClean="0"/>
              <a:t>bu’u</a:t>
            </a:r>
            <a:r>
              <a:rPr lang="en-US" altLang="ja-JP" dirty="0" smtClean="0"/>
              <a:t> ma do </a:t>
            </a:r>
            <a:r>
              <a:rPr lang="en-US" altLang="ja-JP" dirty="0" err="1" smtClean="0"/>
              <a:t>citka</a:t>
            </a:r>
            <a:r>
              <a:rPr lang="en-US" altLang="ja-JP" dirty="0" smtClean="0"/>
              <a:t> lo </a:t>
            </a:r>
            <a:r>
              <a:rPr lang="en-US" altLang="ja-JP" dirty="0" err="1" smtClean="0"/>
              <a:t>spageti</a:t>
            </a:r>
            <a:r>
              <a:rPr lang="en-US" altLang="ja-JP" dirty="0" smtClean="0"/>
              <a:t> – le </a:t>
            </a:r>
            <a:r>
              <a:rPr lang="en-US" altLang="ja-JP" dirty="0" err="1" smtClean="0"/>
              <a:t>gusta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5381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tanru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le </a:t>
            </a:r>
            <a:r>
              <a:rPr kumimoji="1" lang="en-US" altLang="ja-JP" dirty="0" err="1" smtClean="0"/>
              <a:t>nixli</a:t>
            </a:r>
            <a:r>
              <a:rPr kumimoji="1" lang="en-US" altLang="ja-JP" dirty="0" smtClean="0"/>
              <a:t> – </a:t>
            </a:r>
            <a:r>
              <a:rPr kumimoji="1" lang="ja-JP" altLang="en-US" dirty="0" smtClean="0"/>
              <a:t>話者的には少女</a:t>
            </a:r>
            <a:endParaRPr kumimoji="1" lang="en-US" altLang="ja-JP" dirty="0" smtClean="0"/>
          </a:p>
          <a:p>
            <a:r>
              <a:rPr lang="en-US" altLang="ja-JP" dirty="0" smtClean="0"/>
              <a:t>le </a:t>
            </a:r>
            <a:r>
              <a:rPr lang="en-US" altLang="ja-JP" dirty="0" err="1" smtClean="0"/>
              <a:t>nixli</a:t>
            </a:r>
            <a:r>
              <a:rPr lang="en-US" altLang="ja-JP" dirty="0" smtClean="0"/>
              <a:t> cu </a:t>
            </a:r>
            <a:r>
              <a:rPr lang="en-US" altLang="ja-JP" dirty="0" err="1" smtClean="0"/>
              <a:t>mutce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melbi</a:t>
            </a:r>
            <a:r>
              <a:rPr lang="en-US" altLang="ja-JP" dirty="0" smtClean="0"/>
              <a:t> .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mi </a:t>
            </a:r>
            <a:r>
              <a:rPr lang="en-US" altLang="ja-JP" dirty="0" err="1" smtClean="0"/>
              <a:t>prami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ri</a:t>
            </a:r>
            <a:endParaRPr lang="en-US" altLang="ja-JP" dirty="0" smtClean="0"/>
          </a:p>
          <a:p>
            <a:r>
              <a:rPr lang="en-US" altLang="ja-JP" dirty="0" err="1" smtClean="0"/>
              <a:t>doi</a:t>
            </a:r>
            <a:r>
              <a:rPr lang="en-US" altLang="ja-JP" dirty="0" smtClean="0"/>
              <a:t> .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</a:t>
            </a:r>
            <a:r>
              <a:rPr lang="en-US" altLang="ja-JP" dirty="0"/>
              <a:t> </a:t>
            </a:r>
            <a:r>
              <a:rPr lang="en-US" altLang="ja-JP" dirty="0" err="1" smtClean="0"/>
              <a:t>catlu</a:t>
            </a:r>
            <a:r>
              <a:rPr lang="en-US" altLang="ja-JP" dirty="0" smtClean="0"/>
              <a:t> .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le </a:t>
            </a:r>
            <a:r>
              <a:rPr lang="en-US" altLang="ja-JP" dirty="0" err="1" smtClean="0"/>
              <a:t>nixli</a:t>
            </a:r>
            <a:r>
              <a:rPr lang="en-US" altLang="ja-JP" dirty="0" smtClean="0"/>
              <a:t> cu </a:t>
            </a:r>
            <a:r>
              <a:rPr lang="en-US" altLang="ja-JP" dirty="0" err="1" smtClean="0"/>
              <a:t>nanla</a:t>
            </a:r>
            <a:endParaRPr lang="en-US" altLang="ja-JP" dirty="0" smtClean="0"/>
          </a:p>
          <a:p>
            <a:r>
              <a:rPr lang="en-US" altLang="ja-JP" dirty="0" smtClean="0"/>
              <a:t>lo </a:t>
            </a:r>
            <a:r>
              <a:rPr lang="en-US" altLang="ja-JP" dirty="0" err="1" smtClean="0"/>
              <a:t>nixli</a:t>
            </a:r>
            <a:r>
              <a:rPr lang="en-US" altLang="ja-JP" dirty="0" smtClean="0"/>
              <a:t> cu </a:t>
            </a:r>
            <a:r>
              <a:rPr lang="en-US" altLang="ja-JP" dirty="0" err="1" smtClean="0"/>
              <a:t>nanla</a:t>
            </a:r>
            <a:r>
              <a:rPr lang="en-US" altLang="ja-JP" dirty="0" smtClean="0"/>
              <a:t> </a:t>
            </a:r>
            <a:r>
              <a:rPr lang="ja-JP" altLang="en-US" dirty="0" smtClean="0"/>
              <a:t>絶対に偽</a:t>
            </a:r>
            <a:endParaRPr lang="en-US" altLang="ja-JP" dirty="0" smtClean="0"/>
          </a:p>
          <a:p>
            <a:r>
              <a:rPr lang="en-US" altLang="ja-JP" dirty="0" err="1" smtClean="0"/>
              <a:t>nixli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nanla</a:t>
            </a:r>
            <a:r>
              <a:rPr lang="en-US" altLang="ja-JP" dirty="0" smtClean="0"/>
              <a:t> </a:t>
            </a:r>
            <a:r>
              <a:rPr lang="ja-JP" altLang="en-US" dirty="0" smtClean="0"/>
              <a:t>「少女的少年」</a:t>
            </a:r>
            <a:endParaRPr lang="en-US" altLang="ja-JP" dirty="0" smtClean="0"/>
          </a:p>
          <a:p>
            <a:r>
              <a:rPr lang="en-US" altLang="ja-JP" dirty="0" err="1" smtClean="0"/>
              <a:t>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xunre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barda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plise</a:t>
            </a:r>
            <a:r>
              <a:rPr lang="en-US" altLang="ja-JP" dirty="0" smtClean="0"/>
              <a:t> </a:t>
            </a:r>
            <a:r>
              <a:rPr lang="ja-JP" altLang="en-US" dirty="0"/>
              <a:t>≠</a:t>
            </a:r>
            <a:r>
              <a:rPr lang="en-US" altLang="ja-JP" dirty="0" smtClean="0"/>
              <a:t> </a:t>
            </a:r>
            <a:r>
              <a:rPr lang="ja-JP" altLang="en-US" dirty="0" smtClean="0"/>
              <a:t>これは赤い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大きい林檎</a:t>
            </a:r>
            <a:r>
              <a:rPr lang="en-US" altLang="ja-JP" dirty="0" smtClean="0"/>
              <a:t>)</a:t>
            </a:r>
          </a:p>
          <a:p>
            <a:r>
              <a:rPr lang="en-US" altLang="ja-JP" dirty="0" err="1" smtClean="0"/>
              <a:t>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xunre</a:t>
            </a:r>
            <a:r>
              <a:rPr lang="en-US" altLang="ja-JP" dirty="0" smtClean="0"/>
              <a:t> je </a:t>
            </a:r>
            <a:r>
              <a:rPr lang="en-US" altLang="ja-JP" dirty="0" err="1" smtClean="0"/>
              <a:t>barda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plise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xunre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plise</a:t>
            </a:r>
            <a:r>
              <a:rPr lang="en-US" altLang="ja-JP" dirty="0" smtClean="0"/>
              <a:t> .</a:t>
            </a:r>
            <a:r>
              <a:rPr lang="en-US" altLang="ja-JP" dirty="0" err="1" smtClean="0"/>
              <a:t>ije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barda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plise</a:t>
            </a:r>
            <a:r>
              <a:rPr lang="en-US" altLang="ja-JP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251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次回予告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これらは子供向けの本です</a:t>
            </a:r>
            <a:endParaRPr kumimoji="1" lang="en-US" altLang="ja-JP" dirty="0" smtClean="0"/>
          </a:p>
          <a:p>
            <a:r>
              <a:rPr lang="ja-JP" altLang="en-US" dirty="0"/>
              <a:t>これら</a:t>
            </a:r>
            <a:r>
              <a:rPr lang="ja-JP" altLang="en-US" dirty="0" smtClean="0"/>
              <a:t>の車はとても高い</a:t>
            </a:r>
            <a:endParaRPr lang="en-US" altLang="ja-JP" dirty="0" smtClean="0"/>
          </a:p>
          <a:p>
            <a:r>
              <a:rPr kumimoji="1" lang="ja-JP" altLang="en-US" dirty="0"/>
              <a:t>これら</a:t>
            </a:r>
            <a:r>
              <a:rPr kumimoji="1" lang="ja-JP" altLang="en-US" dirty="0" smtClean="0"/>
              <a:t>は本ですか、それとも雑誌ですか</a:t>
            </a:r>
            <a:endParaRPr lang="en-US" altLang="ja-JP" dirty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					</a:t>
            </a: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雑誌です。</a:t>
            </a:r>
            <a:endParaRPr kumimoji="1" lang="en-US" altLang="ja-JP" dirty="0" smtClean="0"/>
          </a:p>
          <a:p>
            <a:r>
              <a:rPr lang="ja-JP" altLang="en-US" dirty="0" smtClean="0"/>
              <a:t>この男性たちはアメリカ人ですか、ドイツ人ですか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　</a:t>
            </a:r>
            <a:r>
              <a:rPr lang="ja-JP" altLang="en-US" dirty="0"/>
              <a:t>どちらでもありません。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045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命題を詳しく分析する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20" y="1340768"/>
            <a:ext cx="8983840" cy="4896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ソクラテス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は死ぬ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r>
              <a:rPr lang="ja-JP" altLang="en-US" dirty="0"/>
              <a:t>マイケル・ジャクソン</a:t>
            </a:r>
            <a:r>
              <a:rPr lang="ja-JP" altLang="en-US" dirty="0" smtClean="0">
                <a:solidFill>
                  <a:schemeClr val="accent2"/>
                </a:solidFill>
              </a:rPr>
              <a:t>は死ぬ</a:t>
            </a:r>
            <a:endParaRPr lang="en-US" altLang="ja-JP" dirty="0" smtClean="0">
              <a:solidFill>
                <a:schemeClr val="accent2"/>
              </a:solidFill>
            </a:endParaRPr>
          </a:p>
          <a:p>
            <a:r>
              <a:rPr lang="ja-JP" altLang="en-US" dirty="0" smtClean="0"/>
              <a:t>命題は</a:t>
            </a:r>
            <a:r>
              <a:rPr lang="en-US" altLang="ja-JP" dirty="0" smtClean="0"/>
              <a:t>『</a:t>
            </a:r>
            <a:r>
              <a:rPr lang="ja-JP" altLang="en-US" dirty="0" smtClean="0"/>
              <a:t>ある種の関数である</a:t>
            </a:r>
            <a:r>
              <a:rPr lang="en-US" altLang="ja-JP" dirty="0" smtClean="0"/>
              <a:t>』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F(x) = </a:t>
            </a:r>
            <a:r>
              <a:rPr lang="en-US" altLang="ja-JP" dirty="0"/>
              <a:t>x</a:t>
            </a:r>
            <a:r>
              <a:rPr lang="ja-JP" altLang="en-US" dirty="0" smtClean="0"/>
              <a:t>は死ぬ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命題</a:t>
            </a:r>
            <a:r>
              <a:rPr lang="ja-JP" altLang="en-US" dirty="0">
                <a:solidFill>
                  <a:srgbClr val="FF0000"/>
                </a:solidFill>
              </a:rPr>
              <a:t>というの</a:t>
            </a:r>
            <a:r>
              <a:rPr lang="ja-JP" altLang="en-US" dirty="0" smtClean="0">
                <a:solidFill>
                  <a:srgbClr val="FF0000"/>
                </a:solidFill>
              </a:rPr>
              <a:t>は、穴抜けの文を完成させたもの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穴抜けの文 → 述語 と呼ぶ。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穴抜けは、数学と同様</a:t>
            </a:r>
            <a:r>
              <a:rPr lang="en-US" altLang="ja-JP" dirty="0" err="1" smtClean="0"/>
              <a:t>x,y,z</a:t>
            </a:r>
            <a:r>
              <a:rPr lang="en-US" altLang="ja-JP" dirty="0" smtClean="0"/>
              <a:t>(</a:t>
            </a:r>
            <a:r>
              <a:rPr lang="ja-JP" altLang="en-US" dirty="0" smtClean="0"/>
              <a:t>変項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で代用。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ex) x</a:t>
            </a:r>
            <a:r>
              <a:rPr lang="ja-JP" altLang="en-US" dirty="0" smtClean="0"/>
              <a:t>は死ぬ、 </a:t>
            </a:r>
            <a:r>
              <a:rPr lang="en-US" altLang="ja-JP" dirty="0" smtClean="0"/>
              <a:t>x</a:t>
            </a:r>
            <a:r>
              <a:rPr lang="ja-JP" altLang="en-US" dirty="0" smtClean="0"/>
              <a:t>は</a:t>
            </a:r>
            <a:r>
              <a:rPr lang="en-US" altLang="ja-JP" dirty="0" smtClean="0"/>
              <a:t>y</a:t>
            </a:r>
            <a:r>
              <a:rPr lang="ja-JP" altLang="en-US" dirty="0"/>
              <a:t>へ</a:t>
            </a:r>
            <a:r>
              <a:rPr lang="en-US" altLang="ja-JP" dirty="0" smtClean="0"/>
              <a:t>z</a:t>
            </a:r>
            <a:r>
              <a:rPr lang="ja-JP" altLang="en-US" dirty="0" smtClean="0"/>
              <a:t>から行く、</a:t>
            </a:r>
            <a:r>
              <a:rPr lang="en-US" altLang="ja-JP" dirty="0" smtClean="0"/>
              <a:t>x</a:t>
            </a:r>
            <a:r>
              <a:rPr lang="ja-JP" altLang="en-US" dirty="0" smtClean="0"/>
              <a:t>は</a:t>
            </a:r>
            <a:r>
              <a:rPr lang="en-US" altLang="ja-JP" dirty="0" smtClean="0"/>
              <a:t>y</a:t>
            </a:r>
            <a:r>
              <a:rPr lang="ja-JP" altLang="en-US" dirty="0" smtClean="0"/>
              <a:t>が好きだ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220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述語と項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96544"/>
          </a:xfrm>
        </p:spPr>
        <p:txBody>
          <a:bodyPr/>
          <a:lstStyle/>
          <a:p>
            <a:r>
              <a:rPr lang="ja-JP" altLang="en-US" dirty="0" smtClean="0"/>
              <a:t>穴に何を</a:t>
            </a:r>
            <a:r>
              <a:rPr lang="ja-JP" altLang="en-US" dirty="0"/>
              <a:t>埋めるの</a:t>
            </a:r>
            <a:r>
              <a:rPr lang="ja-JP" altLang="en-US" dirty="0" smtClean="0"/>
              <a:t>か？→ 項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一つのものを指す項：個体定項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マイケル・</a:t>
            </a:r>
            <a:r>
              <a:rPr kumimoji="1" lang="ja-JP" altLang="en-US" dirty="0" smtClean="0"/>
              <a:t>ジャクソン、ソクラテス、東京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理想的に「山田」と「山田」は別の項とする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いわゆる固有名詞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→では一般名詞（人間、うさぎ、街）は？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→結構複雑（∀と∃の登場）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36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∀と∃（量化子）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∀： すべて</a:t>
            </a:r>
            <a:endParaRPr kumimoji="1" lang="en-US" altLang="ja-JP" dirty="0" smtClean="0"/>
          </a:p>
          <a:p>
            <a:r>
              <a:rPr lang="ja-JP" altLang="en-US" dirty="0" smtClean="0"/>
              <a:t>∃： 少なくともひとつ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∀</a:t>
            </a:r>
            <a:r>
              <a:rPr kumimoji="1" lang="en-US" altLang="ja-JP" dirty="0" smtClean="0"/>
              <a:t>x) F(x)  	F(x) : x</a:t>
            </a:r>
            <a:r>
              <a:rPr kumimoji="1" lang="ja-JP" altLang="en-US" dirty="0" smtClean="0"/>
              <a:t>は人間だ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∃</a:t>
            </a:r>
            <a:r>
              <a:rPr kumimoji="1" lang="en-US" altLang="ja-JP" dirty="0" smtClean="0"/>
              <a:t>x) F(x)</a:t>
            </a:r>
          </a:p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は人間だ、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はうさぎだ、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は街だ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ある人間は死ぬ </a:t>
            </a:r>
            <a:r>
              <a:rPr kumimoji="1" lang="en-US" altLang="ja-JP" dirty="0" smtClean="0"/>
              <a:t>= </a:t>
            </a:r>
            <a:r>
              <a:rPr lang="en-US" altLang="ja-JP" dirty="0" smtClean="0"/>
              <a:t>(</a:t>
            </a:r>
            <a:r>
              <a:rPr lang="ja-JP" altLang="en-US" dirty="0" smtClean="0"/>
              <a:t>∃</a:t>
            </a:r>
            <a:r>
              <a:rPr lang="en-US" altLang="ja-JP" dirty="0" smtClean="0"/>
              <a:t>x) {F(x) </a:t>
            </a:r>
            <a:r>
              <a:rPr lang="ja-JP" altLang="en-US" dirty="0" smtClean="0"/>
              <a:t>∧ </a:t>
            </a:r>
            <a:r>
              <a:rPr lang="en-US" altLang="ja-JP" dirty="0" smtClean="0"/>
              <a:t>D(x)}</a:t>
            </a:r>
          </a:p>
          <a:p>
            <a:pPr marL="0" indent="0">
              <a:buNone/>
            </a:pPr>
            <a:r>
              <a:rPr kumimoji="1" lang="ja-JP" altLang="en-US" dirty="0" smtClean="0"/>
              <a:t>→一般名詞は述語を用いて表せられる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2"/>
                </a:solidFill>
              </a:rPr>
              <a:t>議論領域</a:t>
            </a:r>
            <a:r>
              <a:rPr lang="ja-JP" altLang="en-US" dirty="0" smtClean="0"/>
              <a:t>（≒定義域）　束縛変項、自由変項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311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ロジバンへの応用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変項</a:t>
            </a:r>
            <a:r>
              <a:rPr kumimoji="1" lang="en-US" altLang="ja-JP" dirty="0" smtClean="0"/>
              <a:t>: da, de, di </a:t>
            </a:r>
            <a:r>
              <a:rPr kumimoji="1" lang="ja-JP" altLang="en-US" dirty="0" smtClean="0"/>
              <a:t>＝ </a:t>
            </a:r>
            <a:r>
              <a:rPr lang="en-US" altLang="ja-JP" dirty="0" smtClean="0"/>
              <a:t>x, y, z</a:t>
            </a:r>
          </a:p>
          <a:p>
            <a:r>
              <a:rPr lang="ja-JP" altLang="en-US" dirty="0" smtClean="0"/>
              <a:t>述語 ＝ </a:t>
            </a:r>
            <a:r>
              <a:rPr lang="en-US" altLang="ja-JP" dirty="0" err="1" smtClean="0"/>
              <a:t>selbri</a:t>
            </a:r>
            <a:r>
              <a:rPr lang="en-US" altLang="ja-JP" dirty="0"/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brivla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に与え</a:t>
            </a:r>
            <a:r>
              <a:rPr lang="ja-JP" altLang="en-US" dirty="0" smtClean="0"/>
              <a:t>る</a:t>
            </a:r>
            <a:r>
              <a:rPr lang="en-US" altLang="ja-JP" dirty="0" smtClean="0"/>
              <a:t>=G(</a:t>
            </a:r>
            <a:r>
              <a:rPr lang="en-US" altLang="ja-JP" dirty="0" err="1" smtClean="0"/>
              <a:t>x,y,z</a:t>
            </a:r>
            <a:r>
              <a:rPr lang="en-US" altLang="ja-JP" dirty="0" smtClean="0"/>
              <a:t>) </a:t>
            </a:r>
            <a:r>
              <a:rPr lang="ja-JP" altLang="en-US" dirty="0" smtClean="0"/>
              <a:t>≡ </a:t>
            </a:r>
            <a:r>
              <a:rPr lang="en-US" altLang="ja-JP" dirty="0" err="1" smtClean="0"/>
              <a:t>dunda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ジョン </a:t>
            </a:r>
            <a:r>
              <a:rPr lang="en-US" altLang="ja-JP" dirty="0" err="1" smtClean="0"/>
              <a:t>dunda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これ 太郎 </a:t>
            </a:r>
            <a:r>
              <a:rPr lang="en-US" altLang="ja-JP" dirty="0" smtClean="0"/>
              <a:t>= G(</a:t>
            </a:r>
            <a:r>
              <a:rPr lang="ja-JP" altLang="en-US" dirty="0" smtClean="0"/>
              <a:t>ジョン、これ、太郎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2"/>
                </a:solidFill>
              </a:rPr>
              <a:t>ある少女</a:t>
            </a:r>
            <a:r>
              <a:rPr lang="ja-JP" altLang="en-US" dirty="0" smtClean="0"/>
              <a:t>は人間だ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S(da)= da </a:t>
            </a:r>
            <a:r>
              <a:rPr lang="en-US" altLang="ja-JP" dirty="0" err="1" smtClean="0"/>
              <a:t>nixli</a:t>
            </a:r>
            <a:r>
              <a:rPr lang="en-US" altLang="ja-JP" dirty="0" smtClean="0"/>
              <a:t> ,H(da) = da </a:t>
            </a:r>
            <a:r>
              <a:rPr lang="en-US" altLang="ja-JP" dirty="0" err="1" smtClean="0"/>
              <a:t>remna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∃</a:t>
            </a:r>
            <a:r>
              <a:rPr lang="en-US" altLang="ja-JP" dirty="0" smtClean="0"/>
              <a:t>da (S(da)</a:t>
            </a:r>
            <a:r>
              <a:rPr lang="ja-JP" altLang="en-US" dirty="0" smtClean="0"/>
              <a:t>∧</a:t>
            </a:r>
            <a:r>
              <a:rPr lang="en-US" altLang="ja-JP" dirty="0" smtClean="0"/>
              <a:t>H(da)) =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965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頭のとこ＝冠頭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kumimoji="1" lang="ja-JP" altLang="en-US" dirty="0" smtClean="0"/>
              <a:t>冠頭と命題部の境界線となる語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zo’u</a:t>
            </a:r>
            <a:endParaRPr kumimoji="1"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∀</a:t>
            </a:r>
            <a:r>
              <a:rPr lang="en-US" altLang="ja-JP" dirty="0" smtClean="0"/>
              <a:t>da) S(da) = </a:t>
            </a:r>
            <a:r>
              <a:rPr lang="ja-JP" altLang="en-US" dirty="0" smtClean="0"/>
              <a:t>∀</a:t>
            </a:r>
            <a:r>
              <a:rPr lang="en-US" altLang="ja-JP" dirty="0" smtClean="0"/>
              <a:t>da </a:t>
            </a:r>
            <a:r>
              <a:rPr lang="en-US" altLang="ja-JP" dirty="0" err="1" smtClean="0"/>
              <a:t>zo’u</a:t>
            </a:r>
            <a:r>
              <a:rPr lang="en-US" altLang="ja-JP" dirty="0" smtClean="0"/>
              <a:t> da </a:t>
            </a:r>
            <a:r>
              <a:rPr lang="en-US" altLang="ja-JP" dirty="0" err="1" smtClean="0"/>
              <a:t>nixli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∀すべての</a:t>
            </a:r>
            <a:r>
              <a:rPr kumimoji="1" lang="en-US" altLang="ja-JP" dirty="0" smtClean="0"/>
              <a:t>(all) </a:t>
            </a:r>
            <a:r>
              <a:rPr kumimoji="1" lang="ja-JP" altLang="en-US" dirty="0" smtClean="0"/>
              <a:t>→</a:t>
            </a:r>
            <a:r>
              <a:rPr kumimoji="1" lang="en-US" altLang="ja-JP" dirty="0" err="1" smtClean="0"/>
              <a:t>ro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∃ある～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少なくともひとつある → </a:t>
            </a:r>
            <a:r>
              <a:rPr lang="en-US" altLang="ja-JP" dirty="0" err="1" smtClean="0"/>
              <a:t>su’o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ro</a:t>
            </a:r>
            <a:r>
              <a:rPr lang="en-US" altLang="ja-JP" dirty="0" smtClean="0"/>
              <a:t> da </a:t>
            </a:r>
            <a:r>
              <a:rPr lang="en-US" altLang="ja-JP" dirty="0" err="1" smtClean="0"/>
              <a:t>zo’u</a:t>
            </a:r>
            <a:r>
              <a:rPr lang="en-US" altLang="ja-JP" dirty="0" smtClean="0"/>
              <a:t> da </a:t>
            </a:r>
            <a:r>
              <a:rPr lang="en-US" altLang="ja-JP" dirty="0" err="1" smtClean="0"/>
              <a:t>nixli</a:t>
            </a:r>
            <a:r>
              <a:rPr lang="en-US" altLang="ja-JP" dirty="0" smtClean="0"/>
              <a:t> = (</a:t>
            </a:r>
            <a:r>
              <a:rPr lang="ja-JP" altLang="en-US" dirty="0" smtClean="0"/>
              <a:t>∀</a:t>
            </a:r>
            <a:r>
              <a:rPr lang="en-US" altLang="ja-JP" dirty="0" smtClean="0"/>
              <a:t>x) S(x)</a:t>
            </a:r>
          </a:p>
        </p:txBody>
      </p:sp>
    </p:spTree>
    <p:extLst>
      <p:ext uri="{BB962C8B-B14F-4D97-AF65-F5344CB8AC3E}">
        <p14:creationId xmlns:p14="http://schemas.microsoft.com/office/powerpoint/2010/main" val="145442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ロリコンの存在命題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ある男はある少女が好きだ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∃</a:t>
            </a:r>
            <a:r>
              <a:rPr lang="en-US" altLang="ja-JP" dirty="0"/>
              <a:t>x)(</a:t>
            </a:r>
            <a:r>
              <a:rPr lang="ja-JP" altLang="en-US" dirty="0"/>
              <a:t>∃</a:t>
            </a:r>
            <a:r>
              <a:rPr lang="en-US" altLang="ja-JP" dirty="0"/>
              <a:t>y) (</a:t>
            </a:r>
            <a:r>
              <a:rPr lang="en-US" altLang="ja-JP" dirty="0">
                <a:solidFill>
                  <a:schemeClr val="accent2"/>
                </a:solidFill>
              </a:rPr>
              <a:t>M(x)</a:t>
            </a:r>
            <a:r>
              <a:rPr lang="ja-JP" altLang="en-US" dirty="0"/>
              <a:t>∧</a:t>
            </a:r>
            <a:r>
              <a:rPr lang="en-US" altLang="ja-JP" dirty="0">
                <a:solidFill>
                  <a:schemeClr val="tx2"/>
                </a:solidFill>
              </a:rPr>
              <a:t>S(y)</a:t>
            </a:r>
            <a:r>
              <a:rPr lang="ja-JP" altLang="en-US" dirty="0"/>
              <a:t>∧</a:t>
            </a:r>
            <a:r>
              <a:rPr lang="en-US" altLang="ja-JP" dirty="0">
                <a:solidFill>
                  <a:schemeClr val="accent3"/>
                </a:solidFill>
              </a:rPr>
              <a:t>L(</a:t>
            </a:r>
            <a:r>
              <a:rPr lang="en-US" altLang="ja-JP" dirty="0" err="1">
                <a:solidFill>
                  <a:schemeClr val="accent3"/>
                </a:solidFill>
              </a:rPr>
              <a:t>x,y</a:t>
            </a:r>
            <a:r>
              <a:rPr lang="en-US" altLang="ja-JP" dirty="0">
                <a:solidFill>
                  <a:schemeClr val="accent3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ja-JP" dirty="0" err="1" smtClean="0"/>
              <a:t>su’o</a:t>
            </a:r>
            <a:r>
              <a:rPr lang="en-US" altLang="ja-JP" dirty="0" smtClean="0"/>
              <a:t> da </a:t>
            </a:r>
            <a:r>
              <a:rPr lang="en-US" altLang="ja-JP" dirty="0" err="1" smtClean="0"/>
              <a:t>su’o</a:t>
            </a:r>
            <a:r>
              <a:rPr lang="en-US" altLang="ja-JP" dirty="0" smtClean="0"/>
              <a:t> de </a:t>
            </a:r>
            <a:r>
              <a:rPr lang="en-US" altLang="ja-JP" dirty="0" err="1"/>
              <a:t>zo’u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accent2"/>
                </a:solidFill>
              </a:rPr>
              <a:t>da </a:t>
            </a:r>
            <a:r>
              <a:rPr lang="en-US" altLang="ja-JP" dirty="0" err="1">
                <a:solidFill>
                  <a:schemeClr val="accent2"/>
                </a:solidFill>
              </a:rPr>
              <a:t>nanmu</a:t>
            </a:r>
            <a:r>
              <a:rPr lang="en-US" altLang="ja-JP" dirty="0">
                <a:solidFill>
                  <a:schemeClr val="accent2"/>
                </a:solidFill>
              </a:rPr>
              <a:t> </a:t>
            </a:r>
            <a:r>
              <a:rPr lang="en-US" altLang="ja-JP" dirty="0"/>
              <a:t>.</a:t>
            </a:r>
            <a:r>
              <a:rPr lang="en-US" altLang="ja-JP" dirty="0" err="1"/>
              <a:t>ije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chemeClr val="tx2"/>
                </a:solidFill>
              </a:rPr>
              <a:t>de </a:t>
            </a:r>
            <a:r>
              <a:rPr lang="en-US" altLang="ja-JP" dirty="0" err="1">
                <a:solidFill>
                  <a:schemeClr val="tx2"/>
                </a:solidFill>
              </a:rPr>
              <a:t>nixli</a:t>
            </a:r>
            <a:r>
              <a:rPr lang="en-US" altLang="ja-JP" dirty="0">
                <a:solidFill>
                  <a:schemeClr val="tx2"/>
                </a:solidFill>
              </a:rPr>
              <a:t> </a:t>
            </a:r>
            <a:r>
              <a:rPr lang="en-US" altLang="ja-JP" dirty="0"/>
              <a:t>.</a:t>
            </a:r>
            <a:r>
              <a:rPr lang="en-US" altLang="ja-JP" dirty="0" err="1" smtClean="0"/>
              <a:t>ije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chemeClr val="accent3"/>
                </a:solidFill>
              </a:rPr>
              <a:t>da </a:t>
            </a:r>
            <a:r>
              <a:rPr lang="en-US" altLang="ja-JP" dirty="0" err="1" smtClean="0">
                <a:solidFill>
                  <a:schemeClr val="accent3"/>
                </a:solidFill>
              </a:rPr>
              <a:t>nelci</a:t>
            </a:r>
            <a:r>
              <a:rPr lang="en-US" altLang="ja-JP" dirty="0" smtClean="0">
                <a:solidFill>
                  <a:schemeClr val="accent3"/>
                </a:solidFill>
              </a:rPr>
              <a:t> de </a:t>
            </a:r>
          </a:p>
          <a:p>
            <a:pPr marL="0" indent="0">
              <a:buNone/>
            </a:pPr>
            <a:r>
              <a:rPr lang="en-US" altLang="ja-JP" dirty="0" smtClean="0"/>
              <a:t>poi … </a:t>
            </a:r>
            <a:r>
              <a:rPr lang="en-US" altLang="ja-JP" dirty="0" err="1" smtClean="0"/>
              <a:t>ku’o</a:t>
            </a:r>
            <a:r>
              <a:rPr lang="en-US" altLang="ja-JP" dirty="0" smtClean="0"/>
              <a:t> :</a:t>
            </a:r>
            <a:r>
              <a:rPr lang="ja-JP" altLang="en-US" dirty="0" smtClean="0"/>
              <a:t>関係節 </a:t>
            </a:r>
            <a:r>
              <a:rPr lang="en-US" altLang="ja-JP" dirty="0" smtClean="0"/>
              <a:t>(which)</a:t>
            </a:r>
          </a:p>
          <a:p>
            <a:pPr marL="0" indent="0">
              <a:buNone/>
            </a:pPr>
            <a:r>
              <a:rPr lang="en-US" altLang="ja-JP" dirty="0" err="1" smtClean="0"/>
              <a:t>su’o</a:t>
            </a:r>
            <a:r>
              <a:rPr lang="en-US" altLang="ja-JP" dirty="0" smtClean="0"/>
              <a:t> da </a:t>
            </a:r>
            <a:r>
              <a:rPr lang="en-US" altLang="ja-JP" dirty="0" smtClean="0">
                <a:solidFill>
                  <a:schemeClr val="accent2"/>
                </a:solidFill>
              </a:rPr>
              <a:t>poi </a:t>
            </a:r>
            <a:r>
              <a:rPr lang="en-US" altLang="ja-JP" dirty="0" err="1" smtClean="0">
                <a:solidFill>
                  <a:schemeClr val="accent2"/>
                </a:solidFill>
              </a:rPr>
              <a:t>nanmu</a:t>
            </a:r>
            <a:r>
              <a:rPr lang="en-US" altLang="ja-JP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err="1" smtClean="0">
                <a:solidFill>
                  <a:schemeClr val="accent2"/>
                </a:solidFill>
              </a:rPr>
              <a:t>ku’o</a:t>
            </a:r>
            <a:r>
              <a:rPr lang="en-US" altLang="ja-JP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err="1" smtClean="0"/>
              <a:t>su’o</a:t>
            </a:r>
            <a:r>
              <a:rPr lang="en-US" altLang="ja-JP" dirty="0" smtClean="0"/>
              <a:t> de </a:t>
            </a:r>
            <a:r>
              <a:rPr lang="en-US" altLang="ja-JP" dirty="0" smtClean="0">
                <a:solidFill>
                  <a:schemeClr val="accent1"/>
                </a:solidFill>
              </a:rPr>
              <a:t>poi </a:t>
            </a:r>
            <a:r>
              <a:rPr lang="en-US" altLang="ja-JP" dirty="0" err="1" smtClean="0">
                <a:solidFill>
                  <a:schemeClr val="accent1"/>
                </a:solidFill>
              </a:rPr>
              <a:t>nixli</a:t>
            </a:r>
            <a:r>
              <a:rPr lang="en-US" altLang="ja-JP" dirty="0" smtClean="0">
                <a:solidFill>
                  <a:schemeClr val="accent1"/>
                </a:solidFill>
              </a:rPr>
              <a:t> </a:t>
            </a:r>
            <a:r>
              <a:rPr lang="en-US" altLang="ja-JP" dirty="0" err="1" smtClean="0">
                <a:solidFill>
                  <a:schemeClr val="accent1"/>
                </a:solidFill>
              </a:rPr>
              <a:t>ku’o</a:t>
            </a:r>
            <a:r>
              <a:rPr lang="en-US" altLang="ja-JP" dirty="0" smtClean="0">
                <a:solidFill>
                  <a:schemeClr val="accent1"/>
                </a:solidFill>
              </a:rPr>
              <a:t> </a:t>
            </a:r>
            <a:r>
              <a:rPr lang="en-US" altLang="ja-JP" dirty="0" err="1" smtClean="0"/>
              <a:t>zo’u</a:t>
            </a:r>
            <a:r>
              <a:rPr lang="en-US" altLang="ja-JP" dirty="0" smtClean="0"/>
              <a:t> da </a:t>
            </a:r>
            <a:r>
              <a:rPr lang="en-US" altLang="ja-JP" dirty="0" err="1" smtClean="0"/>
              <a:t>nelci</a:t>
            </a:r>
            <a:r>
              <a:rPr lang="en-US" altLang="ja-JP" dirty="0" smtClean="0"/>
              <a:t> de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192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私はある本が好きだ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(</a:t>
            </a:r>
            <a:r>
              <a:rPr lang="en-US" altLang="ja-JP" dirty="0" err="1" smtClean="0"/>
              <a:t>su’o</a:t>
            </a:r>
            <a:r>
              <a:rPr lang="en-US" altLang="ja-JP" dirty="0" smtClean="0"/>
              <a:t>) da poi </a:t>
            </a:r>
            <a:r>
              <a:rPr lang="en-US" altLang="ja-JP" dirty="0" err="1" smtClean="0"/>
              <a:t>cukta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ku’o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zo’u</a:t>
            </a:r>
            <a:r>
              <a:rPr lang="en-US" altLang="ja-JP" dirty="0" smtClean="0"/>
              <a:t> mi </a:t>
            </a:r>
            <a:r>
              <a:rPr lang="en-US" altLang="ja-JP" dirty="0" err="1" smtClean="0"/>
              <a:t>nelci</a:t>
            </a:r>
            <a:r>
              <a:rPr lang="en-US" altLang="ja-JP" dirty="0" smtClean="0"/>
              <a:t> da</a:t>
            </a:r>
          </a:p>
          <a:p>
            <a:r>
              <a:rPr lang="en-US" altLang="ja-JP" dirty="0" smtClean="0"/>
              <a:t>mi </a:t>
            </a:r>
            <a:r>
              <a:rPr lang="en-US" altLang="ja-JP" dirty="0" err="1" smtClean="0"/>
              <a:t>nelci</a:t>
            </a:r>
            <a:r>
              <a:rPr lang="en-US" altLang="ja-JP" dirty="0" smtClean="0"/>
              <a:t> da poi </a:t>
            </a:r>
            <a:r>
              <a:rPr lang="en-US" altLang="ja-JP" dirty="0" err="1" smtClean="0"/>
              <a:t>cukta</a:t>
            </a:r>
            <a:r>
              <a:rPr lang="en-US" altLang="ja-JP" dirty="0" smtClean="0"/>
              <a:t> </a:t>
            </a:r>
          </a:p>
          <a:p>
            <a:r>
              <a:rPr lang="ja-JP" altLang="en-US" dirty="0"/>
              <a:t>ロリコン</a:t>
            </a:r>
            <a:r>
              <a:rPr lang="ja-JP" altLang="en-US" dirty="0" smtClean="0"/>
              <a:t>命題→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2"/>
                </a:solidFill>
              </a:rPr>
              <a:t>da poi </a:t>
            </a:r>
            <a:r>
              <a:rPr lang="en-US" altLang="ja-JP" dirty="0" err="1" smtClean="0">
                <a:solidFill>
                  <a:schemeClr val="accent2"/>
                </a:solidFill>
              </a:rPr>
              <a:t>nanmu</a:t>
            </a:r>
            <a:r>
              <a:rPr lang="en-US" altLang="ja-JP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err="1" smtClean="0">
                <a:solidFill>
                  <a:schemeClr val="accent2"/>
                </a:solidFill>
              </a:rPr>
              <a:t>ku’o</a:t>
            </a:r>
            <a:r>
              <a:rPr lang="en-US" altLang="ja-JP" dirty="0" smtClean="0">
                <a:solidFill>
                  <a:schemeClr val="accent2"/>
                </a:solidFill>
              </a:rPr>
              <a:t> </a:t>
            </a:r>
            <a:r>
              <a:rPr lang="en-US" altLang="ja-JP" dirty="0" err="1" smtClean="0"/>
              <a:t>nelci</a:t>
            </a:r>
            <a:r>
              <a:rPr lang="en-US" altLang="ja-JP" dirty="0" smtClean="0"/>
              <a:t> de poi </a:t>
            </a:r>
            <a:r>
              <a:rPr lang="en-US" altLang="ja-JP" dirty="0" err="1" smtClean="0"/>
              <a:t>nixli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ku’o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s</a:t>
            </a:r>
            <a:r>
              <a:rPr lang="en-US" altLang="ja-JP" dirty="0" err="1" smtClean="0"/>
              <a:t>u’o</a:t>
            </a:r>
            <a:r>
              <a:rPr lang="en-US" altLang="ja-JP" dirty="0" smtClean="0"/>
              <a:t> da poi </a:t>
            </a:r>
            <a:r>
              <a:rPr lang="en-US" altLang="ja-JP" dirty="0" err="1" smtClean="0"/>
              <a:t>nanmu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ku’o</a:t>
            </a:r>
            <a:r>
              <a:rPr lang="en-US" altLang="ja-JP" dirty="0" smtClean="0"/>
              <a:t> = </a:t>
            </a:r>
            <a:r>
              <a:rPr lang="ja-JP" altLang="en-US" dirty="0" smtClean="0"/>
              <a:t>男であるような何か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su’o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nanmu</a:t>
            </a:r>
            <a:r>
              <a:rPr lang="en-US" altLang="ja-JP" dirty="0" smtClean="0"/>
              <a:t> cu </a:t>
            </a:r>
            <a:r>
              <a:rPr lang="en-US" altLang="ja-JP" dirty="0" err="1" smtClean="0"/>
              <a:t>nelci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su’o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nixli</a:t>
            </a:r>
            <a:r>
              <a:rPr lang="en-US" altLang="ja-JP" dirty="0" smtClean="0"/>
              <a:t> </a:t>
            </a:r>
          </a:p>
          <a:p>
            <a:pPr marL="0" indent="0">
              <a:buNone/>
            </a:pPr>
            <a:r>
              <a:rPr lang="en-US" altLang="ja-JP" dirty="0" smtClean="0"/>
              <a:t>lo </a:t>
            </a:r>
            <a:r>
              <a:rPr lang="en-US" altLang="ja-JP" dirty="0" err="1" smtClean="0"/>
              <a:t>nanmu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ku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= </a:t>
            </a:r>
            <a:r>
              <a:rPr lang="en-US" altLang="ja-JP" dirty="0" err="1" smtClean="0"/>
              <a:t>nanmu</a:t>
            </a:r>
            <a:r>
              <a:rPr lang="en-US" altLang="ja-JP" dirty="0" smtClean="0"/>
              <a:t> </a:t>
            </a:r>
            <a:r>
              <a:rPr lang="ja-JP" altLang="en-US" dirty="0"/>
              <a:t>と</a:t>
            </a:r>
            <a:r>
              <a:rPr lang="ja-JP" altLang="en-US" dirty="0" smtClean="0"/>
              <a:t>いう述語の</a:t>
            </a:r>
            <a:r>
              <a:rPr lang="en-US" altLang="ja-JP" dirty="0" smtClean="0"/>
              <a:t>x1</a:t>
            </a:r>
            <a:r>
              <a:rPr lang="ja-JP" altLang="en-US" dirty="0" smtClean="0"/>
              <a:t>に相当する項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497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1360</Words>
  <Application>Microsoft Office PowerPoint</Application>
  <PresentationFormat>画面に合わせる (4:3)</PresentationFormat>
  <Paragraphs>217</Paragraphs>
  <Slides>24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Office ​​テーマ</vt:lpstr>
      <vt:lpstr>ロジバンゆるラジオ　8/11</vt:lpstr>
      <vt:lpstr>ロジバンと述語論理</vt:lpstr>
      <vt:lpstr>命題を詳しく分析する</vt:lpstr>
      <vt:lpstr>述語と項</vt:lpstr>
      <vt:lpstr>∀と∃（量化子）</vt:lpstr>
      <vt:lpstr>ロジバンへの応用</vt:lpstr>
      <vt:lpstr>頭のとこ＝冠頭</vt:lpstr>
      <vt:lpstr>ロリコンの存在命題</vt:lpstr>
      <vt:lpstr>私はある本が好きだ </vt:lpstr>
      <vt:lpstr>処理の順番　その１</vt:lpstr>
      <vt:lpstr>処理の順番　２</vt:lpstr>
      <vt:lpstr>ロジ作トレーニング１</vt:lpstr>
      <vt:lpstr>これはいい本です。</vt:lpstr>
      <vt:lpstr>こちらはトムです</vt:lpstr>
      <vt:lpstr>この辞書は良い。</vt:lpstr>
      <vt:lpstr>あれは面白い本ですか？―そうです。</vt:lpstr>
      <vt:lpstr>これは塩ですか？砂糖ですか？ ー砂糖です</vt:lpstr>
      <vt:lpstr>塩？砂糖？２</vt:lpstr>
      <vt:lpstr>あの男性は日本人?中国人ですか？  ー 日本人だぜ！</vt:lpstr>
      <vt:lpstr>このスープはあまり美味しくない</vt:lpstr>
      <vt:lpstr>国系</vt:lpstr>
      <vt:lpstr>ロジバンの可能性</vt:lpstr>
      <vt:lpstr>leとtanru</vt:lpstr>
      <vt:lpstr>次回予告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ロジバンゆるラジオ</dc:title>
  <dc:creator>Shotaro</dc:creator>
  <cp:lastModifiedBy>Shotaro</cp:lastModifiedBy>
  <cp:revision>25</cp:revision>
  <dcterms:created xsi:type="dcterms:W3CDTF">2013-08-11T14:48:43Z</dcterms:created>
  <dcterms:modified xsi:type="dcterms:W3CDTF">2013-08-14T12:13:57Z</dcterms:modified>
</cp:coreProperties>
</file>