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4" r:id="rId4"/>
    <p:sldId id="265" r:id="rId5"/>
    <p:sldId id="260" r:id="rId6"/>
    <p:sldId id="259" r:id="rId7"/>
    <p:sldId id="261" r:id="rId8"/>
    <p:sldId id="262" r:id="rId9"/>
    <p:sldId id="263" r:id="rId10"/>
    <p:sldId id="266" r:id="rId11"/>
    <p:sldId id="267" r:id="rId12"/>
    <p:sldId id="268" r:id="rId13"/>
    <p:sldId id="269"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233668-0A94-49B7-9D5E-CB3410FAE133}" type="datetimeFigureOut">
              <a:rPr lang="en-US" smtClean="0"/>
              <a:t>4/15/2016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AF7194-DE98-42B7-B5B1-6D47F2E91CD4}" type="slidenum">
              <a:rPr lang="en-US" smtClean="0"/>
              <a:t>‹#›</a:t>
            </a:fld>
            <a:endParaRPr lang="en-US"/>
          </a:p>
        </p:txBody>
      </p:sp>
    </p:spTree>
    <p:extLst>
      <p:ext uri="{BB962C8B-B14F-4D97-AF65-F5344CB8AC3E}">
        <p14:creationId xmlns:p14="http://schemas.microsoft.com/office/powerpoint/2010/main" val="18378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graphs are implemented using</a:t>
            </a:r>
            <a:r>
              <a:rPr lang="en-US" baseline="0" dirty="0" smtClean="0"/>
              <a:t> a Vertex object for each vertex in the graph, and a single Graph object. The two most common ways to represent edges in the graph is using either adjacency lists for each vertex to store its own neighbor vertices, or an adjacency matrix that is stored in the graph object.</a:t>
            </a:r>
            <a:endParaRPr lang="en-US" dirty="0"/>
          </a:p>
        </p:txBody>
      </p:sp>
      <p:sp>
        <p:nvSpPr>
          <p:cNvPr id="4" name="Slide Number Placeholder 3"/>
          <p:cNvSpPr>
            <a:spLocks noGrp="1"/>
          </p:cNvSpPr>
          <p:nvPr>
            <p:ph type="sldNum" sz="quarter" idx="10"/>
          </p:nvPr>
        </p:nvSpPr>
        <p:spPr/>
        <p:txBody>
          <a:bodyPr/>
          <a:lstStyle/>
          <a:p>
            <a:fld id="{65AF7194-DE98-42B7-B5B1-6D47F2E91CD4}" type="slidenum">
              <a:rPr lang="en-US" smtClean="0"/>
              <a:t>1</a:t>
            </a:fld>
            <a:endParaRPr lang="en-US"/>
          </a:p>
        </p:txBody>
      </p:sp>
    </p:spTree>
    <p:extLst>
      <p:ext uri="{BB962C8B-B14F-4D97-AF65-F5344CB8AC3E}">
        <p14:creationId xmlns:p14="http://schemas.microsoft.com/office/powerpoint/2010/main" val="3975010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Simply put, Dense graphs have relatively</a:t>
            </a:r>
            <a:r>
              <a:rPr lang="en-US" baseline="0" dirty="0" smtClean="0"/>
              <a:t> many edges, and Sparse graphs have relatively few. It’s a bad idea to model sparse graphs with many vertices using an adjacency matrix due to the space requirement of the matrix.</a:t>
            </a:r>
            <a:endParaRPr lang="en-US" dirty="0"/>
          </a:p>
        </p:txBody>
      </p:sp>
      <p:sp>
        <p:nvSpPr>
          <p:cNvPr id="4" name="Slide Number Placeholder 3"/>
          <p:cNvSpPr>
            <a:spLocks noGrp="1"/>
          </p:cNvSpPr>
          <p:nvPr>
            <p:ph type="sldNum" sz="quarter" idx="10"/>
          </p:nvPr>
        </p:nvSpPr>
        <p:spPr/>
        <p:txBody>
          <a:bodyPr/>
          <a:lstStyle/>
          <a:p>
            <a:fld id="{65AF7194-DE98-42B7-B5B1-6D47F2E91CD4}" type="slidenum">
              <a:rPr lang="en-US" smtClean="0"/>
              <a:t>10</a:t>
            </a:fld>
            <a:endParaRPr lang="en-US"/>
          </a:p>
        </p:txBody>
      </p:sp>
    </p:spTree>
    <p:extLst>
      <p:ext uri="{BB962C8B-B14F-4D97-AF65-F5344CB8AC3E}">
        <p14:creationId xmlns:p14="http://schemas.microsoft.com/office/powerpoint/2010/main" val="1443854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AF7194-DE98-42B7-B5B1-6D47F2E91CD4}" type="slidenum">
              <a:rPr lang="en-US" smtClean="0"/>
              <a:t>11</a:t>
            </a:fld>
            <a:endParaRPr lang="en-US"/>
          </a:p>
        </p:txBody>
      </p:sp>
    </p:spTree>
    <p:extLst>
      <p:ext uri="{BB962C8B-B14F-4D97-AF65-F5344CB8AC3E}">
        <p14:creationId xmlns:p14="http://schemas.microsoft.com/office/powerpoint/2010/main" val="36337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Which is better depends on the number</a:t>
            </a:r>
            <a:r>
              <a:rPr lang="en-US" baseline="0" dirty="0" smtClean="0"/>
              <a:t> of vertices and the density of edges. Many vertices with sparse edges =&gt; use </a:t>
            </a:r>
            <a:r>
              <a:rPr lang="en-US" baseline="0" dirty="0" err="1" smtClean="0"/>
              <a:t>adj</a:t>
            </a:r>
            <a:r>
              <a:rPr lang="en-US" baseline="0" dirty="0" smtClean="0"/>
              <a:t> lists. Dense edges =&gt; use </a:t>
            </a:r>
            <a:r>
              <a:rPr lang="en-US" baseline="0" dirty="0" err="1" smtClean="0"/>
              <a:t>adj</a:t>
            </a:r>
            <a:r>
              <a:rPr lang="en-US" baseline="0" dirty="0" smtClean="0"/>
              <a:t> matrix.</a:t>
            </a:r>
            <a:endParaRPr lang="en-US" dirty="0" smtClean="0"/>
          </a:p>
          <a:p>
            <a:endParaRPr lang="en-US" dirty="0"/>
          </a:p>
        </p:txBody>
      </p:sp>
      <p:sp>
        <p:nvSpPr>
          <p:cNvPr id="4" name="Slide Number Placeholder 3"/>
          <p:cNvSpPr>
            <a:spLocks noGrp="1"/>
          </p:cNvSpPr>
          <p:nvPr>
            <p:ph type="sldNum" sz="quarter" idx="10"/>
          </p:nvPr>
        </p:nvSpPr>
        <p:spPr/>
        <p:txBody>
          <a:bodyPr/>
          <a:lstStyle/>
          <a:p>
            <a:fld id="{65AF7194-DE98-42B7-B5B1-6D47F2E91CD4}" type="slidenum">
              <a:rPr lang="en-US" smtClean="0"/>
              <a:t>12</a:t>
            </a:fld>
            <a:endParaRPr lang="en-US"/>
          </a:p>
        </p:txBody>
      </p:sp>
    </p:spTree>
    <p:extLst>
      <p:ext uri="{BB962C8B-B14F-4D97-AF65-F5344CB8AC3E}">
        <p14:creationId xmlns:p14="http://schemas.microsoft.com/office/powerpoint/2010/main" val="1868057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6C474F-ADEE-4ABA-8A9C-E5D7B31321F6}" type="slidenum">
              <a:rPr lang="en-US" smtClean="0"/>
              <a:t>13</a:t>
            </a:fld>
            <a:endParaRPr lang="en-US"/>
          </a:p>
        </p:txBody>
      </p:sp>
    </p:spTree>
    <p:extLst>
      <p:ext uri="{BB962C8B-B14F-4D97-AF65-F5344CB8AC3E}">
        <p14:creationId xmlns:p14="http://schemas.microsoft.com/office/powerpoint/2010/main" val="423755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Adjacency List</a:t>
            </a:r>
            <a:r>
              <a:rPr lang="en-US" baseline="0" dirty="0" smtClean="0"/>
              <a:t> uses O(|E|) space, or space proportionate to the number of edges because each edge is stored in each vertex.</a:t>
            </a:r>
            <a:endParaRPr lang="en-US" dirty="0"/>
          </a:p>
        </p:txBody>
      </p:sp>
      <p:sp>
        <p:nvSpPr>
          <p:cNvPr id="4" name="Slide Number Placeholder 3"/>
          <p:cNvSpPr>
            <a:spLocks noGrp="1"/>
          </p:cNvSpPr>
          <p:nvPr>
            <p:ph type="sldNum" sz="quarter" idx="10"/>
          </p:nvPr>
        </p:nvSpPr>
        <p:spPr/>
        <p:txBody>
          <a:bodyPr/>
          <a:lstStyle/>
          <a:p>
            <a:fld id="{60DAF84B-352F-4648-AA9F-6D8F9B885E42}" type="slidenum">
              <a:rPr lang="en-US" smtClean="0"/>
              <a:t>2</a:t>
            </a:fld>
            <a:endParaRPr lang="en-US"/>
          </a:p>
        </p:txBody>
      </p:sp>
    </p:spTree>
    <p:extLst>
      <p:ext uri="{BB962C8B-B14F-4D97-AF65-F5344CB8AC3E}">
        <p14:creationId xmlns:p14="http://schemas.microsoft.com/office/powerpoint/2010/main" val="2006371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Each Vertex stores it’s own Adjacency List.</a:t>
            </a:r>
            <a:r>
              <a:rPr lang="en-US" baseline="0" dirty="0" smtClean="0"/>
              <a:t> It could store either the name of the neighbor vertices, as shown here, or a pointer to the Vertex objects. This is a matter of preference in implementation. Obviously, the vertex name could be used to locate the vertex object using a </a:t>
            </a:r>
            <a:r>
              <a:rPr lang="en-US" baseline="0" dirty="0" err="1" smtClean="0"/>
              <a:t>hashmap</a:t>
            </a:r>
            <a:r>
              <a:rPr lang="en-US" baseline="0" dirty="0" smtClean="0"/>
              <a:t>/dictionary stored in the graph object.</a:t>
            </a:r>
            <a:endParaRPr lang="en-US" dirty="0"/>
          </a:p>
        </p:txBody>
      </p:sp>
      <p:sp>
        <p:nvSpPr>
          <p:cNvPr id="4" name="Slide Number Placeholder 3"/>
          <p:cNvSpPr>
            <a:spLocks noGrp="1"/>
          </p:cNvSpPr>
          <p:nvPr>
            <p:ph type="sldNum" sz="quarter" idx="10"/>
          </p:nvPr>
        </p:nvSpPr>
        <p:spPr/>
        <p:txBody>
          <a:bodyPr/>
          <a:lstStyle/>
          <a:p>
            <a:fld id="{60DAF84B-352F-4648-AA9F-6D8F9B885E42}" type="slidenum">
              <a:rPr lang="en-US" smtClean="0"/>
              <a:t>3</a:t>
            </a:fld>
            <a:endParaRPr lang="en-US"/>
          </a:p>
        </p:txBody>
      </p:sp>
    </p:spTree>
    <p:extLst>
      <p:ext uri="{BB962C8B-B14F-4D97-AF65-F5344CB8AC3E}">
        <p14:creationId xmlns:p14="http://schemas.microsoft.com/office/powerpoint/2010/main" val="200637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F84B-352F-4648-AA9F-6D8F9B885E42}" type="slidenum">
              <a:rPr lang="en-US" smtClean="0"/>
              <a:t>4</a:t>
            </a:fld>
            <a:endParaRPr lang="en-US"/>
          </a:p>
        </p:txBody>
      </p:sp>
    </p:spTree>
    <p:extLst>
      <p:ext uri="{BB962C8B-B14F-4D97-AF65-F5344CB8AC3E}">
        <p14:creationId xmlns:p14="http://schemas.microsoft.com/office/powerpoint/2010/main" val="2006371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Unlike</a:t>
            </a:r>
            <a:r>
              <a:rPr lang="en-US" baseline="0" dirty="0" smtClean="0"/>
              <a:t> Adjacency Lists which are stored in each vertex, there is a single adjacency matrix that is stored centrally in the Graph object. The matrix is a 2D Python List or Java </a:t>
            </a:r>
            <a:r>
              <a:rPr lang="en-US" baseline="0" dirty="0" err="1" smtClean="0"/>
              <a:t>ArrayList</a:t>
            </a:r>
            <a:r>
              <a:rPr lang="en-US" baseline="0" dirty="0" smtClean="0"/>
              <a:t>, and has a total of V x V cells. For large graphs this matrix can get very large, so size and density of the graph is one of the main factors in deciding whether to use adjacency lists or an adjacency matrix to represent the edges.</a:t>
            </a:r>
            <a:endParaRPr lang="en-US" dirty="0"/>
          </a:p>
        </p:txBody>
      </p:sp>
      <p:sp>
        <p:nvSpPr>
          <p:cNvPr id="4" name="Slide Number Placeholder 3"/>
          <p:cNvSpPr>
            <a:spLocks noGrp="1"/>
          </p:cNvSpPr>
          <p:nvPr>
            <p:ph type="sldNum" sz="quarter" idx="10"/>
          </p:nvPr>
        </p:nvSpPr>
        <p:spPr/>
        <p:txBody>
          <a:bodyPr/>
          <a:lstStyle/>
          <a:p>
            <a:fld id="{60DAF84B-352F-4648-AA9F-6D8F9B885E42}" type="slidenum">
              <a:rPr lang="en-US" smtClean="0"/>
              <a:t>5</a:t>
            </a:fld>
            <a:endParaRPr lang="en-US"/>
          </a:p>
        </p:txBody>
      </p:sp>
    </p:spTree>
    <p:extLst>
      <p:ext uri="{BB962C8B-B14F-4D97-AF65-F5344CB8AC3E}">
        <p14:creationId xmlns:p14="http://schemas.microsoft.com/office/powerpoint/2010/main" val="2006371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Weighted edges, or distances/costs on each edge is</a:t>
            </a:r>
            <a:r>
              <a:rPr lang="en-US" baseline="0" dirty="0" smtClean="0"/>
              <a:t> easier to implement using the adjacency matrix, but can also be implemented using adjacency lists.</a:t>
            </a:r>
            <a:endParaRPr lang="en-US" dirty="0"/>
          </a:p>
        </p:txBody>
      </p:sp>
      <p:sp>
        <p:nvSpPr>
          <p:cNvPr id="4" name="Slide Number Placeholder 3"/>
          <p:cNvSpPr>
            <a:spLocks noGrp="1"/>
          </p:cNvSpPr>
          <p:nvPr>
            <p:ph type="sldNum" sz="quarter" idx="10"/>
          </p:nvPr>
        </p:nvSpPr>
        <p:spPr/>
        <p:txBody>
          <a:bodyPr/>
          <a:lstStyle/>
          <a:p>
            <a:fld id="{60DAF84B-352F-4648-AA9F-6D8F9B885E42}" type="slidenum">
              <a:rPr lang="en-US" smtClean="0"/>
              <a:t>6</a:t>
            </a:fld>
            <a:endParaRPr lang="en-US"/>
          </a:p>
        </p:txBody>
      </p:sp>
    </p:spTree>
    <p:extLst>
      <p:ext uri="{BB962C8B-B14F-4D97-AF65-F5344CB8AC3E}">
        <p14:creationId xmlns:p14="http://schemas.microsoft.com/office/powerpoint/2010/main" val="200637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AF84B-352F-4648-AA9F-6D8F9B885E42}" type="slidenum">
              <a:rPr lang="en-US" smtClean="0"/>
              <a:t>7</a:t>
            </a:fld>
            <a:endParaRPr lang="en-US"/>
          </a:p>
        </p:txBody>
      </p:sp>
    </p:spTree>
    <p:extLst>
      <p:ext uri="{BB962C8B-B14F-4D97-AF65-F5344CB8AC3E}">
        <p14:creationId xmlns:p14="http://schemas.microsoft.com/office/powerpoint/2010/main" val="200637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Directed graphs are</a:t>
            </a:r>
            <a:r>
              <a:rPr lang="en-US" baseline="0" dirty="0" smtClean="0"/>
              <a:t> easily implemented with either </a:t>
            </a:r>
            <a:r>
              <a:rPr lang="en-US" baseline="0" dirty="0" err="1" smtClean="0"/>
              <a:t>adj</a:t>
            </a:r>
            <a:r>
              <a:rPr lang="en-US" baseline="0" dirty="0" smtClean="0"/>
              <a:t> lists or </a:t>
            </a:r>
            <a:r>
              <a:rPr lang="en-US" baseline="0" dirty="0" err="1" smtClean="0"/>
              <a:t>adj</a:t>
            </a:r>
            <a:r>
              <a:rPr lang="en-US" baseline="0" dirty="0" smtClean="0"/>
              <a:t> matrix. When using </a:t>
            </a:r>
            <a:r>
              <a:rPr lang="en-US" baseline="0" dirty="0" err="1" smtClean="0"/>
              <a:t>adj</a:t>
            </a:r>
            <a:r>
              <a:rPr lang="en-US" baseline="0" dirty="0" smtClean="0"/>
              <a:t> lists, each vertex stores a list of its outbound edges, or the vertices it can reach directly.</a:t>
            </a:r>
            <a:endParaRPr lang="en-US" dirty="0"/>
          </a:p>
        </p:txBody>
      </p:sp>
      <p:sp>
        <p:nvSpPr>
          <p:cNvPr id="4" name="Slide Number Placeholder 3"/>
          <p:cNvSpPr>
            <a:spLocks noGrp="1"/>
          </p:cNvSpPr>
          <p:nvPr>
            <p:ph type="sldNum" sz="quarter" idx="10"/>
          </p:nvPr>
        </p:nvSpPr>
        <p:spPr/>
        <p:txBody>
          <a:bodyPr/>
          <a:lstStyle/>
          <a:p>
            <a:fld id="{60DAF84B-352F-4648-AA9F-6D8F9B885E42}" type="slidenum">
              <a:rPr lang="en-US" smtClean="0"/>
              <a:t>8</a:t>
            </a:fld>
            <a:endParaRPr lang="en-US"/>
          </a:p>
        </p:txBody>
      </p:sp>
    </p:spTree>
    <p:extLst>
      <p:ext uri="{BB962C8B-B14F-4D97-AF65-F5344CB8AC3E}">
        <p14:creationId xmlns:p14="http://schemas.microsoft.com/office/powerpoint/2010/main" val="2006371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 Undirected</a:t>
            </a:r>
            <a:r>
              <a:rPr lang="en-US" baseline="0" dirty="0" smtClean="0"/>
              <a:t> graphs the </a:t>
            </a:r>
            <a:r>
              <a:rPr lang="en-US" baseline="0" dirty="0" err="1" smtClean="0"/>
              <a:t>adj</a:t>
            </a:r>
            <a:r>
              <a:rPr lang="en-US" baseline="0" dirty="0" smtClean="0"/>
              <a:t> matrix is symmetrical on the diagonal, but with Directed graphs it is not symmetrical.</a:t>
            </a:r>
            <a:endParaRPr lang="en-US" dirty="0"/>
          </a:p>
        </p:txBody>
      </p:sp>
      <p:sp>
        <p:nvSpPr>
          <p:cNvPr id="4" name="Slide Number Placeholder 3"/>
          <p:cNvSpPr>
            <a:spLocks noGrp="1"/>
          </p:cNvSpPr>
          <p:nvPr>
            <p:ph type="sldNum" sz="quarter" idx="10"/>
          </p:nvPr>
        </p:nvSpPr>
        <p:spPr/>
        <p:txBody>
          <a:bodyPr/>
          <a:lstStyle/>
          <a:p>
            <a:fld id="{60DAF84B-352F-4648-AA9F-6D8F9B885E42}" type="slidenum">
              <a:rPr lang="en-US" smtClean="0"/>
              <a:t>9</a:t>
            </a:fld>
            <a:endParaRPr lang="en-US"/>
          </a:p>
        </p:txBody>
      </p:sp>
    </p:spTree>
    <p:extLst>
      <p:ext uri="{BB962C8B-B14F-4D97-AF65-F5344CB8AC3E}">
        <p14:creationId xmlns:p14="http://schemas.microsoft.com/office/powerpoint/2010/main" val="200637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E6389F-38DB-4673-A498-77FF3F3BEB51}"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C9AB-7DA4-4323-9341-B97C2EEE8CC0}" type="slidenum">
              <a:rPr lang="en-US" smtClean="0"/>
              <a:t>‹#›</a:t>
            </a:fld>
            <a:endParaRPr lang="en-US"/>
          </a:p>
        </p:txBody>
      </p:sp>
    </p:spTree>
    <p:extLst>
      <p:ext uri="{BB962C8B-B14F-4D97-AF65-F5344CB8AC3E}">
        <p14:creationId xmlns:p14="http://schemas.microsoft.com/office/powerpoint/2010/main" val="240599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6389F-38DB-4673-A498-77FF3F3BEB51}"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C9AB-7DA4-4323-9341-B97C2EEE8CC0}" type="slidenum">
              <a:rPr lang="en-US" smtClean="0"/>
              <a:t>‹#›</a:t>
            </a:fld>
            <a:endParaRPr lang="en-US"/>
          </a:p>
        </p:txBody>
      </p:sp>
    </p:spTree>
    <p:extLst>
      <p:ext uri="{BB962C8B-B14F-4D97-AF65-F5344CB8AC3E}">
        <p14:creationId xmlns:p14="http://schemas.microsoft.com/office/powerpoint/2010/main" val="40798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6389F-38DB-4673-A498-77FF3F3BEB51}"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C9AB-7DA4-4323-9341-B97C2EEE8CC0}" type="slidenum">
              <a:rPr lang="en-US" smtClean="0"/>
              <a:t>‹#›</a:t>
            </a:fld>
            <a:endParaRPr lang="en-US"/>
          </a:p>
        </p:txBody>
      </p:sp>
    </p:spTree>
    <p:extLst>
      <p:ext uri="{BB962C8B-B14F-4D97-AF65-F5344CB8AC3E}">
        <p14:creationId xmlns:p14="http://schemas.microsoft.com/office/powerpoint/2010/main" val="138270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6389F-38DB-4673-A498-77FF3F3BEB51}"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C9AB-7DA4-4323-9341-B97C2EEE8CC0}" type="slidenum">
              <a:rPr lang="en-US" smtClean="0"/>
              <a:t>‹#›</a:t>
            </a:fld>
            <a:endParaRPr lang="en-US"/>
          </a:p>
        </p:txBody>
      </p:sp>
    </p:spTree>
    <p:extLst>
      <p:ext uri="{BB962C8B-B14F-4D97-AF65-F5344CB8AC3E}">
        <p14:creationId xmlns:p14="http://schemas.microsoft.com/office/powerpoint/2010/main" val="298840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E6389F-38DB-4673-A498-77FF3F3BEB51}"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7C9AB-7DA4-4323-9341-B97C2EEE8CC0}" type="slidenum">
              <a:rPr lang="en-US" smtClean="0"/>
              <a:t>‹#›</a:t>
            </a:fld>
            <a:endParaRPr lang="en-US"/>
          </a:p>
        </p:txBody>
      </p:sp>
    </p:spTree>
    <p:extLst>
      <p:ext uri="{BB962C8B-B14F-4D97-AF65-F5344CB8AC3E}">
        <p14:creationId xmlns:p14="http://schemas.microsoft.com/office/powerpoint/2010/main" val="279540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E6389F-38DB-4673-A498-77FF3F3BEB51}"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7C9AB-7DA4-4323-9341-B97C2EEE8CC0}" type="slidenum">
              <a:rPr lang="en-US" smtClean="0"/>
              <a:t>‹#›</a:t>
            </a:fld>
            <a:endParaRPr lang="en-US"/>
          </a:p>
        </p:txBody>
      </p:sp>
    </p:spTree>
    <p:extLst>
      <p:ext uri="{BB962C8B-B14F-4D97-AF65-F5344CB8AC3E}">
        <p14:creationId xmlns:p14="http://schemas.microsoft.com/office/powerpoint/2010/main" val="264099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E6389F-38DB-4673-A498-77FF3F3BEB51}" type="datetimeFigureOut">
              <a:rPr lang="en-US" smtClean="0"/>
              <a:t>4/15/2016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37C9AB-7DA4-4323-9341-B97C2EEE8CC0}" type="slidenum">
              <a:rPr lang="en-US" smtClean="0"/>
              <a:t>‹#›</a:t>
            </a:fld>
            <a:endParaRPr lang="en-US"/>
          </a:p>
        </p:txBody>
      </p:sp>
    </p:spTree>
    <p:extLst>
      <p:ext uri="{BB962C8B-B14F-4D97-AF65-F5344CB8AC3E}">
        <p14:creationId xmlns:p14="http://schemas.microsoft.com/office/powerpoint/2010/main" val="59697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E6389F-38DB-4673-A498-77FF3F3BEB51}" type="datetimeFigureOut">
              <a:rPr lang="en-US" smtClean="0"/>
              <a:t>4/15/2016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37C9AB-7DA4-4323-9341-B97C2EEE8CC0}" type="slidenum">
              <a:rPr lang="en-US" smtClean="0"/>
              <a:t>‹#›</a:t>
            </a:fld>
            <a:endParaRPr lang="en-US"/>
          </a:p>
        </p:txBody>
      </p:sp>
    </p:spTree>
    <p:extLst>
      <p:ext uri="{BB962C8B-B14F-4D97-AF65-F5344CB8AC3E}">
        <p14:creationId xmlns:p14="http://schemas.microsoft.com/office/powerpoint/2010/main" val="295770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6389F-38DB-4673-A498-77FF3F3BEB51}" type="datetimeFigureOut">
              <a:rPr lang="en-US" smtClean="0"/>
              <a:t>4/15/2016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37C9AB-7DA4-4323-9341-B97C2EEE8CC0}" type="slidenum">
              <a:rPr lang="en-US" smtClean="0"/>
              <a:t>‹#›</a:t>
            </a:fld>
            <a:endParaRPr lang="en-US"/>
          </a:p>
        </p:txBody>
      </p:sp>
    </p:spTree>
    <p:extLst>
      <p:ext uri="{BB962C8B-B14F-4D97-AF65-F5344CB8AC3E}">
        <p14:creationId xmlns:p14="http://schemas.microsoft.com/office/powerpoint/2010/main" val="53966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6389F-38DB-4673-A498-77FF3F3BEB51}"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7C9AB-7DA4-4323-9341-B97C2EEE8CC0}" type="slidenum">
              <a:rPr lang="en-US" smtClean="0"/>
              <a:t>‹#›</a:t>
            </a:fld>
            <a:endParaRPr lang="en-US"/>
          </a:p>
        </p:txBody>
      </p:sp>
    </p:spTree>
    <p:extLst>
      <p:ext uri="{BB962C8B-B14F-4D97-AF65-F5344CB8AC3E}">
        <p14:creationId xmlns:p14="http://schemas.microsoft.com/office/powerpoint/2010/main" val="3176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6389F-38DB-4673-A498-77FF3F3BEB51}"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7C9AB-7DA4-4323-9341-B97C2EEE8CC0}" type="slidenum">
              <a:rPr lang="en-US" smtClean="0"/>
              <a:t>‹#›</a:t>
            </a:fld>
            <a:endParaRPr lang="en-US"/>
          </a:p>
        </p:txBody>
      </p:sp>
    </p:spTree>
    <p:extLst>
      <p:ext uri="{BB962C8B-B14F-4D97-AF65-F5344CB8AC3E}">
        <p14:creationId xmlns:p14="http://schemas.microsoft.com/office/powerpoint/2010/main" val="159044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2E6389F-38DB-4673-A498-77FF3F3BEB51}" type="datetimeFigureOut">
              <a:rPr lang="en-US" smtClean="0"/>
              <a:t>4/15/2016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E37C9AB-7DA4-4323-9341-B97C2EEE8CC0}" type="slidenum">
              <a:rPr lang="en-US" smtClean="0"/>
              <a:t>‹#›</a:t>
            </a:fld>
            <a:endParaRPr lang="en-US"/>
          </a:p>
        </p:txBody>
      </p:sp>
    </p:spTree>
    <p:extLst>
      <p:ext uri="{BB962C8B-B14F-4D97-AF65-F5344CB8AC3E}">
        <p14:creationId xmlns:p14="http://schemas.microsoft.com/office/powerpoint/2010/main" val="275968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 Ways to Represent a Graph</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969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Better?</a:t>
            </a:r>
            <a:endParaRPr lang="en-US" dirty="0"/>
          </a:p>
        </p:txBody>
      </p:sp>
      <p:sp>
        <p:nvSpPr>
          <p:cNvPr id="3" name="Content Placeholder 2"/>
          <p:cNvSpPr>
            <a:spLocks noGrp="1"/>
          </p:cNvSpPr>
          <p:nvPr>
            <p:ph idx="1"/>
          </p:nvPr>
        </p:nvSpPr>
        <p:spPr>
          <a:xfrm>
            <a:off x="609600" y="1200151"/>
            <a:ext cx="4953000" cy="3394472"/>
          </a:xfrm>
        </p:spPr>
        <p:txBody>
          <a:bodyPr>
            <a:normAutofit fontScale="92500"/>
          </a:bodyPr>
          <a:lstStyle/>
          <a:p>
            <a:pPr marL="0" indent="0">
              <a:buNone/>
            </a:pPr>
            <a:r>
              <a:rPr lang="en-US" dirty="0" smtClean="0"/>
              <a:t>Dense Graph – </a:t>
            </a:r>
            <a:br>
              <a:rPr lang="en-US" dirty="0" smtClean="0"/>
            </a:br>
            <a:r>
              <a:rPr lang="en-US" dirty="0" smtClean="0"/>
              <a:t>	graph where |E| = |V|</a:t>
            </a:r>
            <a:r>
              <a:rPr lang="en-US" baseline="30000" dirty="0" smtClean="0"/>
              <a:t>2</a:t>
            </a:r>
          </a:p>
          <a:p>
            <a:pPr marL="0" indent="0">
              <a:buNone/>
            </a:pPr>
            <a:endParaRPr lang="en-US" dirty="0" smtClean="0"/>
          </a:p>
          <a:p>
            <a:pPr marL="0" indent="0">
              <a:buNone/>
            </a:pPr>
            <a:endParaRPr lang="en-US" dirty="0"/>
          </a:p>
          <a:p>
            <a:pPr marL="0" indent="0">
              <a:buNone/>
            </a:pPr>
            <a:r>
              <a:rPr lang="en-US" dirty="0" smtClean="0"/>
              <a:t>Sparse Graph – </a:t>
            </a:r>
            <a:br>
              <a:rPr lang="en-US" dirty="0" smtClean="0"/>
            </a:br>
            <a:r>
              <a:rPr lang="en-US" dirty="0" smtClean="0"/>
              <a:t>	graph where |E| = |V|</a:t>
            </a:r>
            <a:endParaRPr lang="en-US" baseline="30000" dirty="0" smtClean="0"/>
          </a:p>
        </p:txBody>
      </p:sp>
      <p:cxnSp>
        <p:nvCxnSpPr>
          <p:cNvPr id="6" name="Straight Connector 5"/>
          <p:cNvCxnSpPr/>
          <p:nvPr/>
        </p:nvCxnSpPr>
        <p:spPr>
          <a:xfrm>
            <a:off x="6218959" y="1723160"/>
            <a:ext cx="631918" cy="671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499514" y="1406236"/>
            <a:ext cx="405245" cy="9663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904759" y="1716903"/>
            <a:ext cx="328179" cy="6556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04759" y="1456696"/>
            <a:ext cx="0" cy="9158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12897" y="2104160"/>
            <a:ext cx="637980" cy="29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958641" y="2104160"/>
            <a:ext cx="255247" cy="29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32938" y="172316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04759" y="1410998"/>
            <a:ext cx="274297" cy="6392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23759" y="2448791"/>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31887" y="1432213"/>
            <a:ext cx="647169" cy="6180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12897" y="1730638"/>
            <a:ext cx="943841" cy="3735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289097" y="2104160"/>
            <a:ext cx="8676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577641" y="2104160"/>
            <a:ext cx="579097" cy="29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289097" y="1723160"/>
            <a:ext cx="8676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577641" y="1482632"/>
            <a:ext cx="601415" cy="1866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6266779" y="1777042"/>
            <a:ext cx="912277" cy="2732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577641" y="1777042"/>
            <a:ext cx="601415" cy="617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958641" y="1482632"/>
            <a:ext cx="220415" cy="1866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599959" y="1428750"/>
            <a:ext cx="228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266779" y="1482632"/>
            <a:ext cx="203098" cy="1866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289097" y="1482632"/>
            <a:ext cx="561780" cy="2405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6266779" y="1482632"/>
            <a:ext cx="584098" cy="5676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6577641" y="1504950"/>
            <a:ext cx="327118" cy="889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266779" y="1777042"/>
            <a:ext cx="256980" cy="5955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266779" y="2158042"/>
            <a:ext cx="203098" cy="236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212897" y="1799360"/>
            <a:ext cx="4665" cy="250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523759" y="1504950"/>
            <a:ext cx="0" cy="8676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136696" y="1352550"/>
            <a:ext cx="1172441" cy="1172441"/>
            <a:chOff x="5556537" y="1704109"/>
            <a:chExt cx="1172441" cy="1172441"/>
          </a:xfrm>
        </p:grpSpPr>
        <p:sp>
          <p:nvSpPr>
            <p:cNvPr id="4" name="Oval 3"/>
            <p:cNvSpPr/>
            <p:nvPr/>
          </p:nvSpPr>
          <p:spPr>
            <a:xfrm>
              <a:off x="5867400" y="1704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248400" y="1704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67400" y="27241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48400" y="27241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rot="16200000">
              <a:off x="5876058" y="1678998"/>
              <a:ext cx="533400" cy="1172441"/>
              <a:chOff x="8233064" y="1323109"/>
              <a:chExt cx="533400" cy="1172441"/>
            </a:xfrm>
          </p:grpSpPr>
          <p:sp>
            <p:nvSpPr>
              <p:cNvPr id="20" name="Oval 19"/>
              <p:cNvSpPr/>
              <p:nvPr/>
            </p:nvSpPr>
            <p:spPr>
              <a:xfrm>
                <a:off x="8233064" y="1323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614064" y="1323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233064" y="23431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614064" y="23431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92" name="Straight Connector 91"/>
          <p:cNvCxnSpPr/>
          <p:nvPr/>
        </p:nvCxnSpPr>
        <p:spPr>
          <a:xfrm flipV="1">
            <a:off x="6266779" y="1482632"/>
            <a:ext cx="203098" cy="5676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505577" y="3387436"/>
            <a:ext cx="405245" cy="9663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239001" y="3704360"/>
            <a:ext cx="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529822" y="4429991"/>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6272842" y="3758242"/>
            <a:ext cx="912277" cy="2732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6583704" y="3758242"/>
            <a:ext cx="601415" cy="617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6295160" y="3463832"/>
            <a:ext cx="561780" cy="2405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218960" y="3780560"/>
            <a:ext cx="4665" cy="250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6142759" y="3333750"/>
            <a:ext cx="1172441" cy="1172441"/>
            <a:chOff x="5556537" y="1704109"/>
            <a:chExt cx="1172441" cy="1172441"/>
          </a:xfrm>
        </p:grpSpPr>
        <p:sp>
          <p:nvSpPr>
            <p:cNvPr id="123" name="Oval 122"/>
            <p:cNvSpPr/>
            <p:nvPr/>
          </p:nvSpPr>
          <p:spPr>
            <a:xfrm>
              <a:off x="5867400" y="1704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248400" y="1704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867400" y="27241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248400" y="27241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rot="16200000">
              <a:off x="5876058" y="1678998"/>
              <a:ext cx="533400" cy="1172441"/>
              <a:chOff x="8233064" y="1323109"/>
              <a:chExt cx="533400" cy="1172441"/>
            </a:xfrm>
          </p:grpSpPr>
          <p:sp>
            <p:nvSpPr>
              <p:cNvPr id="128" name="Oval 127"/>
              <p:cNvSpPr/>
              <p:nvPr/>
            </p:nvSpPr>
            <p:spPr>
              <a:xfrm>
                <a:off x="8233064" y="1323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8614064" y="132310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8233064" y="23431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8614064" y="234315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5799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Better?</a:t>
            </a:r>
            <a:endParaRPr lang="en-US" dirty="0"/>
          </a:p>
        </p:txBody>
      </p:sp>
      <p:sp>
        <p:nvSpPr>
          <p:cNvPr id="3" name="Content Placeholder 2"/>
          <p:cNvSpPr>
            <a:spLocks noGrp="1"/>
          </p:cNvSpPr>
          <p:nvPr>
            <p:ph idx="1"/>
          </p:nvPr>
        </p:nvSpPr>
        <p:spPr>
          <a:xfrm>
            <a:off x="3657600" y="1276350"/>
            <a:ext cx="4953000" cy="3581400"/>
          </a:xfrm>
        </p:spPr>
        <p:txBody>
          <a:bodyPr>
            <a:normAutofit/>
          </a:bodyPr>
          <a:lstStyle/>
          <a:p>
            <a:pPr marL="0" indent="0">
              <a:buNone/>
            </a:pPr>
            <a:r>
              <a:rPr lang="en-US" sz="2800" dirty="0" smtClean="0"/>
              <a:t>Adjacency Matrix takes up |V|</a:t>
            </a:r>
            <a:r>
              <a:rPr lang="en-US" sz="2800" baseline="30000" dirty="0" smtClean="0"/>
              <a:t>2</a:t>
            </a:r>
            <a:r>
              <a:rPr lang="en-US" sz="2800" dirty="0" smtClean="0"/>
              <a:t> space, regardless how dense the graph</a:t>
            </a:r>
          </a:p>
          <a:p>
            <a:pPr marL="0" indent="0">
              <a:buNone/>
            </a:pPr>
            <a:endParaRPr lang="en-US" sz="2800" baseline="30000" dirty="0" smtClean="0"/>
          </a:p>
          <a:p>
            <a:pPr marL="0" indent="0">
              <a:buNone/>
            </a:pPr>
            <a:r>
              <a:rPr lang="en-US" sz="2800" dirty="0" smtClean="0"/>
              <a:t>Matrix for a graph with 10,000 vertices will take up at least 100,000,000 Bytes</a:t>
            </a:r>
          </a:p>
          <a:p>
            <a:pPr marL="0" indent="0">
              <a:buNone/>
            </a:pPr>
            <a:endParaRPr lang="en-US" sz="2800" dirty="0" smtClean="0"/>
          </a:p>
          <a:p>
            <a:pPr marL="0" indent="0">
              <a:buNone/>
            </a:pPr>
            <a:endParaRPr lang="en-US" sz="2800" dirty="0"/>
          </a:p>
        </p:txBody>
      </p:sp>
      <p:graphicFrame>
        <p:nvGraphicFramePr>
          <p:cNvPr id="60" name="Table 59"/>
          <p:cNvGraphicFramePr>
            <a:graphicFrameLocks noGrp="1"/>
          </p:cNvGraphicFramePr>
          <p:nvPr>
            <p:extLst>
              <p:ext uri="{D42A27DB-BD31-4B8C-83A1-F6EECF244321}">
                <p14:modId xmlns:p14="http://schemas.microsoft.com/office/powerpoint/2010/main" val="4063650118"/>
              </p:ext>
            </p:extLst>
          </p:nvPr>
        </p:nvGraphicFramePr>
        <p:xfrm>
          <a:off x="457200" y="1657350"/>
          <a:ext cx="2469906" cy="2377440"/>
        </p:xfrm>
        <a:graphic>
          <a:graphicData uri="http://schemas.openxmlformats.org/drawingml/2006/table">
            <a:tbl>
              <a:tblPr firstRow="1" bandRow="1">
                <a:tableStyleId>{5940675A-B579-460E-94D1-54222C63F5DA}</a:tableStyleId>
              </a:tblPr>
              <a:tblGrid>
                <a:gridCol w="411651"/>
                <a:gridCol w="411651"/>
                <a:gridCol w="411651"/>
                <a:gridCol w="411651"/>
                <a:gridCol w="411651"/>
                <a:gridCol w="411651"/>
              </a:tblGrid>
              <a:tr h="334703">
                <a:tc>
                  <a:txBody>
                    <a:bodyPr/>
                    <a:lstStyle/>
                    <a:p>
                      <a:pPr algn="ctr"/>
                      <a:endParaRPr lang="en-US" sz="2000" dirty="0"/>
                    </a:p>
                  </a:txBody>
                  <a:tcPr anchor="ctr">
                    <a:solidFill>
                      <a:schemeClr val="accent5">
                        <a:lumMod val="40000"/>
                        <a:lumOff val="60000"/>
                      </a:schemeClr>
                    </a:solidFill>
                  </a:tcPr>
                </a:tc>
                <a:tc>
                  <a:txBody>
                    <a:bodyPr/>
                    <a:lstStyle/>
                    <a:p>
                      <a:pPr algn="ctr"/>
                      <a:r>
                        <a:rPr lang="en-US" sz="2000" b="1" dirty="0" smtClean="0"/>
                        <a:t>A</a:t>
                      </a:r>
                      <a:endParaRPr lang="en-US" sz="2000" b="1" dirty="0"/>
                    </a:p>
                  </a:txBody>
                  <a:tcPr anchor="ctr">
                    <a:solidFill>
                      <a:schemeClr val="accent5">
                        <a:lumMod val="40000"/>
                        <a:lumOff val="60000"/>
                      </a:schemeClr>
                    </a:solidFill>
                  </a:tcPr>
                </a:tc>
                <a:tc>
                  <a:txBody>
                    <a:bodyPr/>
                    <a:lstStyle/>
                    <a:p>
                      <a:pPr algn="ctr"/>
                      <a:r>
                        <a:rPr lang="en-US" sz="2000" b="1" dirty="0" smtClean="0"/>
                        <a:t>B</a:t>
                      </a:r>
                      <a:endParaRPr lang="en-US" sz="2000" b="1" dirty="0"/>
                    </a:p>
                  </a:txBody>
                  <a:tcPr anchor="ctr">
                    <a:solidFill>
                      <a:schemeClr val="accent5">
                        <a:lumMod val="40000"/>
                        <a:lumOff val="60000"/>
                      </a:schemeClr>
                    </a:solidFill>
                  </a:tcPr>
                </a:tc>
                <a:tc>
                  <a:txBody>
                    <a:bodyPr/>
                    <a:lstStyle/>
                    <a:p>
                      <a:pPr algn="ctr"/>
                      <a:r>
                        <a:rPr lang="en-US" sz="2000" b="1" dirty="0" smtClean="0"/>
                        <a:t>C</a:t>
                      </a:r>
                      <a:endParaRPr lang="en-US" sz="2000" b="1" dirty="0"/>
                    </a:p>
                  </a:txBody>
                  <a:tcPr anchor="ctr">
                    <a:solidFill>
                      <a:schemeClr val="accent5">
                        <a:lumMod val="40000"/>
                        <a:lumOff val="60000"/>
                      </a:schemeClr>
                    </a:solidFill>
                  </a:tcPr>
                </a:tc>
                <a:tc>
                  <a:txBody>
                    <a:bodyPr/>
                    <a:lstStyle/>
                    <a:p>
                      <a:pPr algn="ctr"/>
                      <a:r>
                        <a:rPr lang="en-US" sz="2000" b="1" dirty="0" smtClean="0"/>
                        <a:t>D</a:t>
                      </a:r>
                      <a:endParaRPr lang="en-US" sz="2000" b="1" dirty="0"/>
                    </a:p>
                  </a:txBody>
                  <a:tcPr anchor="ctr">
                    <a:solidFill>
                      <a:schemeClr val="accent5">
                        <a:lumMod val="40000"/>
                        <a:lumOff val="60000"/>
                      </a:schemeClr>
                    </a:solidFill>
                  </a:tcPr>
                </a:tc>
                <a:tc>
                  <a:txBody>
                    <a:bodyPr/>
                    <a:lstStyle/>
                    <a:p>
                      <a:pPr algn="ctr"/>
                      <a:r>
                        <a:rPr lang="en-US" sz="2000" b="1" dirty="0" smtClean="0"/>
                        <a:t>E</a:t>
                      </a:r>
                      <a:endParaRPr lang="en-US" sz="2000" b="1" dirty="0"/>
                    </a:p>
                  </a:txBody>
                  <a:tcPr anchor="ctr">
                    <a:solidFill>
                      <a:schemeClr val="accent5">
                        <a:lumMod val="40000"/>
                        <a:lumOff val="60000"/>
                      </a:schemeClr>
                    </a:solidFill>
                  </a:tcPr>
                </a:tc>
              </a:tr>
              <a:tr h="334703">
                <a:tc>
                  <a:txBody>
                    <a:bodyPr/>
                    <a:lstStyle/>
                    <a:p>
                      <a:pPr algn="ctr"/>
                      <a:r>
                        <a:rPr lang="en-US" sz="2000" b="1" dirty="0" smtClean="0"/>
                        <a:t>A</a:t>
                      </a:r>
                      <a:endParaRPr lang="en-US" sz="2000" b="1" dirty="0"/>
                    </a:p>
                  </a:txBody>
                  <a:tcPr anchor="ctr">
                    <a:solidFill>
                      <a:schemeClr val="accent5">
                        <a:lumMod val="40000"/>
                        <a:lumOff val="60000"/>
                      </a:schemeClr>
                    </a:solidFill>
                  </a:tcP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1</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r>
              <a:tr h="334703">
                <a:tc>
                  <a:txBody>
                    <a:bodyPr/>
                    <a:lstStyle/>
                    <a:p>
                      <a:pPr algn="ctr"/>
                      <a:r>
                        <a:rPr lang="en-US" sz="2000" b="1" dirty="0" smtClean="0"/>
                        <a:t>B</a:t>
                      </a:r>
                      <a:endParaRPr lang="en-US" sz="2000" b="1" dirty="0"/>
                    </a:p>
                  </a:txBody>
                  <a:tcPr anchor="ctr">
                    <a:solidFill>
                      <a:schemeClr val="accent5">
                        <a:lumMod val="40000"/>
                        <a:lumOff val="60000"/>
                      </a:schemeClr>
                    </a:solidFill>
                  </a:tcPr>
                </a:tc>
                <a:tc>
                  <a:txBody>
                    <a:bodyPr/>
                    <a:lstStyle/>
                    <a:p>
                      <a:pPr algn="ctr"/>
                      <a:r>
                        <a:rPr lang="en-US" sz="2000" dirty="0" smtClean="0"/>
                        <a:t>1</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r>
              <a:tr h="334703">
                <a:tc>
                  <a:txBody>
                    <a:bodyPr/>
                    <a:lstStyle/>
                    <a:p>
                      <a:pPr algn="ctr"/>
                      <a:r>
                        <a:rPr lang="en-US" sz="2000" b="1" dirty="0" smtClean="0"/>
                        <a:t>C</a:t>
                      </a:r>
                      <a:endParaRPr lang="en-US" sz="2000" b="1" dirty="0"/>
                    </a:p>
                  </a:txBody>
                  <a:tcPr anchor="ctr">
                    <a:solidFill>
                      <a:schemeClr val="accent5">
                        <a:lumMod val="40000"/>
                        <a:lumOff val="60000"/>
                      </a:schemeClr>
                    </a:solidFill>
                  </a:tcPr>
                </a:tc>
                <a:tc>
                  <a:txBody>
                    <a:bodyPr/>
                    <a:lstStyle/>
                    <a:p>
                      <a:pPr algn="ctr"/>
                      <a:r>
                        <a:rPr lang="en-US" sz="2000" dirty="0" smtClean="0"/>
                        <a:t>0</a:t>
                      </a:r>
                      <a:endParaRPr lang="en-US" sz="2000" dirty="0"/>
                    </a:p>
                  </a:txBody>
                  <a:tcPr anchor="ctr"/>
                </a:tc>
                <a:tc>
                  <a:txBody>
                    <a:bodyPr/>
                    <a:lstStyle/>
                    <a:p>
                      <a:pPr algn="ctr"/>
                      <a:r>
                        <a:rPr lang="en-US" sz="2000" dirty="0" smtClean="0"/>
                        <a:t>1</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1</a:t>
                      </a:r>
                      <a:endParaRPr lang="en-US" sz="2000" dirty="0"/>
                    </a:p>
                  </a:txBody>
                  <a:tcPr anchor="ctr"/>
                </a:tc>
                <a:tc>
                  <a:txBody>
                    <a:bodyPr/>
                    <a:lstStyle/>
                    <a:p>
                      <a:pPr algn="ctr"/>
                      <a:r>
                        <a:rPr lang="en-US" sz="2000" dirty="0" smtClean="0"/>
                        <a:t>1</a:t>
                      </a:r>
                      <a:endParaRPr lang="en-US" sz="2000" dirty="0"/>
                    </a:p>
                  </a:txBody>
                  <a:tcPr anchor="ctr"/>
                </a:tc>
              </a:tr>
              <a:tr h="334703">
                <a:tc>
                  <a:txBody>
                    <a:bodyPr/>
                    <a:lstStyle/>
                    <a:p>
                      <a:pPr algn="ctr"/>
                      <a:r>
                        <a:rPr lang="en-US" sz="2000" b="1" dirty="0" smtClean="0"/>
                        <a:t>D</a:t>
                      </a:r>
                      <a:endParaRPr lang="en-US" sz="2000" b="1" dirty="0"/>
                    </a:p>
                  </a:txBody>
                  <a:tcPr anchor="ctr">
                    <a:solidFill>
                      <a:schemeClr val="accent5">
                        <a:lumMod val="40000"/>
                        <a:lumOff val="60000"/>
                      </a:schemeClr>
                    </a:solidFill>
                  </a:tcP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r>
              <a:tr h="334703">
                <a:tc>
                  <a:txBody>
                    <a:bodyPr/>
                    <a:lstStyle/>
                    <a:p>
                      <a:pPr algn="ctr"/>
                      <a:r>
                        <a:rPr lang="en-US" sz="2000" b="1" dirty="0" smtClean="0"/>
                        <a:t>E</a:t>
                      </a:r>
                      <a:endParaRPr lang="en-US" sz="2000" b="1" dirty="0"/>
                    </a:p>
                  </a:txBody>
                  <a:tcPr anchor="ctr">
                    <a:solidFill>
                      <a:schemeClr val="accent5">
                        <a:lumMod val="40000"/>
                        <a:lumOff val="60000"/>
                      </a:schemeClr>
                    </a:solidFill>
                  </a:tcPr>
                </a:tc>
                <a:tc>
                  <a:txBody>
                    <a:bodyPr/>
                    <a:lstStyle/>
                    <a:p>
                      <a:pPr algn="ctr"/>
                      <a:r>
                        <a:rPr lang="en-US" sz="2000" dirty="0" smtClean="0"/>
                        <a:t>1</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r>
            </a:tbl>
          </a:graphicData>
        </a:graphic>
      </p:graphicFrame>
    </p:spTree>
    <p:extLst>
      <p:ext uri="{BB962C8B-B14F-4D97-AF65-F5344CB8AC3E}">
        <p14:creationId xmlns:p14="http://schemas.microsoft.com/office/powerpoint/2010/main" val="343657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Better?</a:t>
            </a:r>
            <a:endParaRPr lang="en-US" dirty="0"/>
          </a:p>
        </p:txBody>
      </p:sp>
      <p:sp>
        <p:nvSpPr>
          <p:cNvPr id="3" name="Content Placeholder 2"/>
          <p:cNvSpPr>
            <a:spLocks noGrp="1"/>
          </p:cNvSpPr>
          <p:nvPr>
            <p:ph idx="1"/>
          </p:nvPr>
        </p:nvSpPr>
        <p:spPr>
          <a:xfrm>
            <a:off x="609600" y="1276350"/>
            <a:ext cx="8001000" cy="3581400"/>
          </a:xfrm>
        </p:spPr>
        <p:txBody>
          <a:bodyPr>
            <a:normAutofit/>
          </a:bodyPr>
          <a:lstStyle/>
          <a:p>
            <a:pPr marL="0" indent="0">
              <a:buNone/>
            </a:pPr>
            <a:r>
              <a:rPr lang="en-US" sz="2400" b="1" dirty="0" smtClean="0"/>
              <a:t>Adjacency List</a:t>
            </a:r>
          </a:p>
          <a:p>
            <a:r>
              <a:rPr lang="en-US" sz="2400" dirty="0" smtClean="0"/>
              <a:t>Pro: Faster and uses less space for Sparse graphs</a:t>
            </a:r>
          </a:p>
          <a:p>
            <a:r>
              <a:rPr lang="en-US" sz="2400" dirty="0" smtClean="0"/>
              <a:t>Con: Slower for Dense graphs</a:t>
            </a:r>
            <a:br>
              <a:rPr lang="en-US" sz="2400" dirty="0" smtClean="0"/>
            </a:br>
            <a:endParaRPr lang="en-US" sz="2400" dirty="0" smtClean="0"/>
          </a:p>
          <a:p>
            <a:pPr marL="0" indent="0">
              <a:buNone/>
            </a:pPr>
            <a:r>
              <a:rPr lang="en-US" sz="2400" b="1" dirty="0" smtClean="0"/>
              <a:t>Adjacency Matrix</a:t>
            </a:r>
          </a:p>
          <a:p>
            <a:r>
              <a:rPr lang="en-US" sz="2400" dirty="0" smtClean="0"/>
              <a:t>Pro: Faster for Dense graphs</a:t>
            </a:r>
          </a:p>
          <a:p>
            <a:r>
              <a:rPr lang="en-US" sz="2400" dirty="0" smtClean="0"/>
              <a:t>Pro: Simpler for Weighted edges</a:t>
            </a:r>
          </a:p>
          <a:p>
            <a:r>
              <a:rPr lang="en-US" sz="2400" dirty="0" smtClean="0"/>
              <a:t>Con: uses more space</a:t>
            </a:r>
            <a:endParaRPr lang="en-US" sz="2400" dirty="0" smtClean="0"/>
          </a:p>
        </p:txBody>
      </p:sp>
    </p:spTree>
    <p:extLst>
      <p:ext uri="{BB962C8B-B14F-4D97-AF65-F5344CB8AC3E}">
        <p14:creationId xmlns:p14="http://schemas.microsoft.com/office/powerpoint/2010/main" val="49702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4156473"/>
          </a:xfrm>
        </p:spPr>
        <p:txBody>
          <a:bodyPr>
            <a:normAutofit lnSpcReduction="10000"/>
          </a:bodyPr>
          <a:lstStyle/>
          <a:p>
            <a:pPr marL="0" indent="0">
              <a:buNone/>
            </a:pPr>
            <a:r>
              <a:rPr lang="en-US" dirty="0" smtClean="0"/>
              <a:t>See </a:t>
            </a:r>
            <a:r>
              <a:rPr lang="en-US" dirty="0" smtClean="0"/>
              <a:t>Python </a:t>
            </a:r>
            <a:r>
              <a:rPr lang="en-US" dirty="0" smtClean="0"/>
              <a:t>code at:</a:t>
            </a:r>
          </a:p>
          <a:p>
            <a:pPr marL="0" indent="0">
              <a:buNone/>
            </a:pPr>
            <a:r>
              <a:rPr lang="en-US" dirty="0" smtClean="0"/>
              <a:t>https</a:t>
            </a:r>
            <a:r>
              <a:rPr lang="en-US" dirty="0"/>
              <a:t>://</a:t>
            </a:r>
            <a:r>
              <a:rPr lang="en-US" dirty="0" smtClean="0"/>
              <a:t>github.com/joeyajames/Python</a:t>
            </a:r>
          </a:p>
          <a:p>
            <a:pPr marL="0" indent="0">
              <a:buNone/>
            </a:pPr>
            <a:endParaRPr lang="en-US" dirty="0" smtClean="0"/>
          </a:p>
          <a:p>
            <a:pPr marL="0" indent="0">
              <a:buNone/>
            </a:pPr>
            <a:r>
              <a:rPr lang="en-US" dirty="0" smtClean="0"/>
              <a:t>See Power Point file at:</a:t>
            </a:r>
          </a:p>
          <a:p>
            <a:pPr marL="0" indent="0">
              <a:buNone/>
            </a:pPr>
            <a:r>
              <a:rPr lang="en-US" dirty="0" smtClean="0"/>
              <a:t>https://github.com/joeyajames/UsefulUtensils</a:t>
            </a:r>
            <a:endParaRPr lang="en-US" dirty="0" smtClean="0"/>
          </a:p>
          <a:p>
            <a:pPr marL="0" indent="0">
              <a:buNone/>
            </a:pPr>
            <a:endParaRPr lang="en-US" dirty="0"/>
          </a:p>
          <a:p>
            <a:pPr marL="0" indent="0" algn="ctr">
              <a:buNone/>
            </a:pPr>
            <a:r>
              <a:rPr lang="en-US" sz="4800" b="1" dirty="0" smtClean="0">
                <a:solidFill>
                  <a:schemeClr val="accent6">
                    <a:lumMod val="75000"/>
                  </a:schemeClr>
                </a:solidFill>
              </a:rPr>
              <a:t>Liked it? </a:t>
            </a:r>
            <a:r>
              <a:rPr lang="en-US" sz="4800" dirty="0" smtClean="0"/>
              <a:t>Please subscribe</a:t>
            </a:r>
            <a:endParaRPr lang="en-US" sz="4800" dirty="0"/>
          </a:p>
        </p:txBody>
      </p:sp>
    </p:spTree>
    <p:extLst>
      <p:ext uri="{BB962C8B-B14F-4D97-AF65-F5344CB8AC3E}">
        <p14:creationId xmlns:p14="http://schemas.microsoft.com/office/powerpoint/2010/main" val="1014981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1065035" y="2609063"/>
            <a:ext cx="19050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62000" y="1413314"/>
            <a:ext cx="1255535" cy="106503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822931" y="2658449"/>
            <a:ext cx="455433" cy="148221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17535" y="1380822"/>
            <a:ext cx="1277163" cy="12428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144765" y="2688324"/>
            <a:ext cx="2055635" cy="14523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89331" y="2688324"/>
            <a:ext cx="412039" cy="145289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228600" y="2136537"/>
            <a:ext cx="910869" cy="949592"/>
            <a:chOff x="2141436" y="3830938"/>
            <a:chExt cx="910869" cy="949592"/>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96" name="TextBox 95"/>
            <p:cNvSpPr txBox="1"/>
            <p:nvPr/>
          </p:nvSpPr>
          <p:spPr>
            <a:xfrm>
              <a:off x="2294543" y="3830938"/>
              <a:ext cx="60465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05" name="Group 104"/>
          <p:cNvGrpSpPr/>
          <p:nvPr/>
        </p:nvGrpSpPr>
        <p:grpSpPr>
          <a:xfrm>
            <a:off x="2822931" y="2138357"/>
            <a:ext cx="910869" cy="949592"/>
            <a:chOff x="2141436" y="3830938"/>
            <a:chExt cx="910869" cy="949592"/>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07" name="TextBox 106"/>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10" name="Group 109"/>
          <p:cNvGrpSpPr/>
          <p:nvPr/>
        </p:nvGrpSpPr>
        <p:grpSpPr>
          <a:xfrm>
            <a:off x="689331" y="3679558"/>
            <a:ext cx="910869" cy="949592"/>
            <a:chOff x="2141436" y="3830938"/>
            <a:chExt cx="910869" cy="949592"/>
          </a:xfrm>
        </p:grpSpPr>
        <p:pic>
          <p:nvPicPr>
            <p:cNvPr id="111" name="Picture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12" name="TextBox 111"/>
            <p:cNvSpPr txBox="1"/>
            <p:nvPr/>
          </p:nvSpPr>
          <p:spPr>
            <a:xfrm>
              <a:off x="2335420" y="3830938"/>
              <a:ext cx="522900"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90" name="Group 89"/>
          <p:cNvGrpSpPr/>
          <p:nvPr/>
        </p:nvGrpSpPr>
        <p:grpSpPr>
          <a:xfrm>
            <a:off x="1562100" y="919157"/>
            <a:ext cx="910869" cy="949592"/>
            <a:chOff x="2141436" y="3830938"/>
            <a:chExt cx="910869" cy="949592"/>
          </a:xfrm>
        </p:grpSpPr>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92" name="TextBox 91"/>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14" name="Group 113"/>
          <p:cNvGrpSpPr/>
          <p:nvPr/>
        </p:nvGrpSpPr>
        <p:grpSpPr>
          <a:xfrm>
            <a:off x="2362200" y="3679002"/>
            <a:ext cx="910869" cy="949592"/>
            <a:chOff x="2141436" y="3830938"/>
            <a:chExt cx="910869" cy="949592"/>
          </a:xfrm>
        </p:grpSpPr>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16" name="TextBox 115"/>
            <p:cNvSpPr txBox="1"/>
            <p:nvPr/>
          </p:nvSpPr>
          <p:spPr>
            <a:xfrm>
              <a:off x="2286528" y="3830938"/>
              <a:ext cx="620684"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sp>
        <p:nvSpPr>
          <p:cNvPr id="12" name="TextBox 11"/>
          <p:cNvSpPr txBox="1"/>
          <p:nvPr/>
        </p:nvSpPr>
        <p:spPr>
          <a:xfrm>
            <a:off x="4953000" y="1570893"/>
            <a:ext cx="1855893" cy="2246769"/>
          </a:xfrm>
          <a:prstGeom prst="rect">
            <a:avLst/>
          </a:prstGeom>
          <a:noFill/>
        </p:spPr>
        <p:txBody>
          <a:bodyPr wrap="none" rtlCol="0">
            <a:spAutoFit/>
          </a:bodyPr>
          <a:lstStyle/>
          <a:p>
            <a:r>
              <a:rPr lang="en-US" sz="2800" dirty="0" smtClean="0"/>
              <a:t>A: B, C, E</a:t>
            </a:r>
          </a:p>
          <a:p>
            <a:r>
              <a:rPr lang="en-US" sz="2800" dirty="0" smtClean="0"/>
              <a:t>B: A, C</a:t>
            </a:r>
          </a:p>
          <a:p>
            <a:r>
              <a:rPr lang="en-US" sz="2800" dirty="0" smtClean="0"/>
              <a:t>C: A, B, D, E</a:t>
            </a:r>
          </a:p>
          <a:p>
            <a:r>
              <a:rPr lang="en-US" sz="2800" dirty="0" smtClean="0"/>
              <a:t>D: C</a:t>
            </a:r>
          </a:p>
          <a:p>
            <a:r>
              <a:rPr lang="en-US" sz="2800" dirty="0" smtClean="0"/>
              <a:t>E: A, C</a:t>
            </a:r>
            <a:endParaRPr lang="en-US" sz="2800" dirty="0"/>
          </a:p>
        </p:txBody>
      </p:sp>
      <p:sp>
        <p:nvSpPr>
          <p:cNvPr id="13" name="TextBox 12"/>
          <p:cNvSpPr txBox="1"/>
          <p:nvPr/>
        </p:nvSpPr>
        <p:spPr>
          <a:xfrm>
            <a:off x="4648200" y="895350"/>
            <a:ext cx="2294987" cy="523220"/>
          </a:xfrm>
          <a:prstGeom prst="rect">
            <a:avLst/>
          </a:prstGeom>
          <a:noFill/>
        </p:spPr>
        <p:txBody>
          <a:bodyPr wrap="none" rtlCol="0">
            <a:spAutoFit/>
          </a:bodyPr>
          <a:lstStyle/>
          <a:p>
            <a:r>
              <a:rPr lang="en-US" sz="2800" b="1" dirty="0" smtClean="0"/>
              <a:t>Adjacency List</a:t>
            </a:r>
            <a:endParaRPr lang="en-US" sz="2800" b="1" dirty="0"/>
          </a:p>
        </p:txBody>
      </p:sp>
      <p:sp>
        <p:nvSpPr>
          <p:cNvPr id="122" name="TextBox 121"/>
          <p:cNvSpPr txBox="1"/>
          <p:nvPr/>
        </p:nvSpPr>
        <p:spPr>
          <a:xfrm>
            <a:off x="609600" y="143530"/>
            <a:ext cx="2835776" cy="523220"/>
          </a:xfrm>
          <a:prstGeom prst="rect">
            <a:avLst/>
          </a:prstGeom>
          <a:noFill/>
        </p:spPr>
        <p:txBody>
          <a:bodyPr wrap="none" rtlCol="0">
            <a:spAutoFit/>
          </a:bodyPr>
          <a:lstStyle/>
          <a:p>
            <a:pPr algn="ctr"/>
            <a:r>
              <a:rPr lang="en-US" sz="2800" b="1" dirty="0" smtClean="0"/>
              <a:t>Undirected Graph</a:t>
            </a:r>
            <a:endParaRPr lang="en-US" sz="2800" b="1" dirty="0"/>
          </a:p>
        </p:txBody>
      </p:sp>
    </p:spTree>
    <p:extLst>
      <p:ext uri="{BB962C8B-B14F-4D97-AF65-F5344CB8AC3E}">
        <p14:creationId xmlns:p14="http://schemas.microsoft.com/office/powerpoint/2010/main" val="364634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4843632" y="1624683"/>
            <a:ext cx="2008293" cy="4313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1065035" y="2609063"/>
            <a:ext cx="19050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62000" y="1413314"/>
            <a:ext cx="1255535" cy="106503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822931" y="2658449"/>
            <a:ext cx="455433" cy="148221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17535" y="1380822"/>
            <a:ext cx="1277163" cy="12428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144765" y="2688324"/>
            <a:ext cx="2055635" cy="14523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89331" y="2688324"/>
            <a:ext cx="412039" cy="145289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228600" y="2136537"/>
            <a:ext cx="910869" cy="949592"/>
            <a:chOff x="2141436" y="3830938"/>
            <a:chExt cx="910869" cy="949592"/>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96" name="TextBox 95"/>
            <p:cNvSpPr txBox="1"/>
            <p:nvPr/>
          </p:nvSpPr>
          <p:spPr>
            <a:xfrm>
              <a:off x="2294543" y="3830938"/>
              <a:ext cx="60465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05" name="Group 104"/>
          <p:cNvGrpSpPr/>
          <p:nvPr/>
        </p:nvGrpSpPr>
        <p:grpSpPr>
          <a:xfrm>
            <a:off x="2822931" y="2138357"/>
            <a:ext cx="910869" cy="949592"/>
            <a:chOff x="2141436" y="3830938"/>
            <a:chExt cx="910869" cy="949592"/>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07" name="TextBox 106"/>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10" name="Group 109"/>
          <p:cNvGrpSpPr/>
          <p:nvPr/>
        </p:nvGrpSpPr>
        <p:grpSpPr>
          <a:xfrm>
            <a:off x="689331" y="3679558"/>
            <a:ext cx="910869" cy="949592"/>
            <a:chOff x="2141436" y="3830938"/>
            <a:chExt cx="910869" cy="949592"/>
          </a:xfrm>
        </p:grpSpPr>
        <p:pic>
          <p:nvPicPr>
            <p:cNvPr id="111" name="Picture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12" name="TextBox 111"/>
            <p:cNvSpPr txBox="1"/>
            <p:nvPr/>
          </p:nvSpPr>
          <p:spPr>
            <a:xfrm>
              <a:off x="2335420" y="3830938"/>
              <a:ext cx="522900"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90" name="Group 89"/>
          <p:cNvGrpSpPr/>
          <p:nvPr/>
        </p:nvGrpSpPr>
        <p:grpSpPr>
          <a:xfrm>
            <a:off x="1562100" y="919157"/>
            <a:ext cx="910869" cy="949592"/>
            <a:chOff x="2141436" y="3830938"/>
            <a:chExt cx="910869" cy="949592"/>
          </a:xfrm>
        </p:grpSpPr>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92" name="TextBox 91"/>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14" name="Group 113"/>
          <p:cNvGrpSpPr/>
          <p:nvPr/>
        </p:nvGrpSpPr>
        <p:grpSpPr>
          <a:xfrm>
            <a:off x="2362200" y="3679002"/>
            <a:ext cx="910869" cy="949592"/>
            <a:chOff x="2141436" y="3830938"/>
            <a:chExt cx="910869" cy="949592"/>
          </a:xfrm>
        </p:grpSpPr>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16" name="TextBox 115"/>
            <p:cNvSpPr txBox="1"/>
            <p:nvPr/>
          </p:nvSpPr>
          <p:spPr>
            <a:xfrm>
              <a:off x="2286528" y="3830938"/>
              <a:ext cx="620684"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sp>
        <p:nvSpPr>
          <p:cNvPr id="12" name="TextBox 11"/>
          <p:cNvSpPr txBox="1"/>
          <p:nvPr/>
        </p:nvSpPr>
        <p:spPr>
          <a:xfrm>
            <a:off x="4953000" y="1570893"/>
            <a:ext cx="1855893" cy="2246769"/>
          </a:xfrm>
          <a:prstGeom prst="rect">
            <a:avLst/>
          </a:prstGeom>
          <a:noFill/>
        </p:spPr>
        <p:txBody>
          <a:bodyPr wrap="none" rtlCol="0">
            <a:spAutoFit/>
          </a:bodyPr>
          <a:lstStyle/>
          <a:p>
            <a:r>
              <a:rPr lang="en-US" sz="2800" dirty="0" smtClean="0"/>
              <a:t>A: B, C, E</a:t>
            </a:r>
          </a:p>
          <a:p>
            <a:r>
              <a:rPr lang="en-US" sz="2800" dirty="0" smtClean="0"/>
              <a:t>B: A, C</a:t>
            </a:r>
          </a:p>
          <a:p>
            <a:r>
              <a:rPr lang="en-US" sz="2800" dirty="0" smtClean="0"/>
              <a:t>C: A, B, D, E</a:t>
            </a:r>
          </a:p>
          <a:p>
            <a:r>
              <a:rPr lang="en-US" sz="2800" dirty="0" smtClean="0"/>
              <a:t>D: C</a:t>
            </a:r>
          </a:p>
          <a:p>
            <a:r>
              <a:rPr lang="en-US" sz="2800" dirty="0" smtClean="0"/>
              <a:t>E: A, C</a:t>
            </a:r>
            <a:endParaRPr lang="en-US" sz="2800" dirty="0"/>
          </a:p>
        </p:txBody>
      </p:sp>
      <p:sp>
        <p:nvSpPr>
          <p:cNvPr id="13" name="TextBox 12"/>
          <p:cNvSpPr txBox="1"/>
          <p:nvPr/>
        </p:nvSpPr>
        <p:spPr>
          <a:xfrm>
            <a:off x="4648200" y="895350"/>
            <a:ext cx="2294987" cy="523220"/>
          </a:xfrm>
          <a:prstGeom prst="rect">
            <a:avLst/>
          </a:prstGeom>
          <a:noFill/>
        </p:spPr>
        <p:txBody>
          <a:bodyPr wrap="none" rtlCol="0">
            <a:spAutoFit/>
          </a:bodyPr>
          <a:lstStyle/>
          <a:p>
            <a:r>
              <a:rPr lang="en-US" sz="2800" b="1" dirty="0" smtClean="0"/>
              <a:t>Adjacency List</a:t>
            </a:r>
            <a:endParaRPr lang="en-US" sz="2800" b="1" dirty="0"/>
          </a:p>
        </p:txBody>
      </p:sp>
      <p:sp>
        <p:nvSpPr>
          <p:cNvPr id="122" name="TextBox 121"/>
          <p:cNvSpPr txBox="1"/>
          <p:nvPr/>
        </p:nvSpPr>
        <p:spPr>
          <a:xfrm>
            <a:off x="609600" y="143530"/>
            <a:ext cx="2835776" cy="523220"/>
          </a:xfrm>
          <a:prstGeom prst="rect">
            <a:avLst/>
          </a:prstGeom>
          <a:noFill/>
        </p:spPr>
        <p:txBody>
          <a:bodyPr wrap="none" rtlCol="0">
            <a:spAutoFit/>
          </a:bodyPr>
          <a:lstStyle/>
          <a:p>
            <a:pPr algn="ctr"/>
            <a:r>
              <a:rPr lang="en-US" sz="2800" b="1" dirty="0" smtClean="0"/>
              <a:t>Undirected Graph</a:t>
            </a:r>
            <a:endParaRPr lang="en-US" sz="2800" b="1" dirty="0"/>
          </a:p>
        </p:txBody>
      </p:sp>
      <p:sp>
        <p:nvSpPr>
          <p:cNvPr id="14" name="TextBox 13"/>
          <p:cNvSpPr txBox="1"/>
          <p:nvPr/>
        </p:nvSpPr>
        <p:spPr>
          <a:xfrm>
            <a:off x="7010400" y="1617719"/>
            <a:ext cx="1950086" cy="400110"/>
          </a:xfrm>
          <a:prstGeom prst="rect">
            <a:avLst/>
          </a:prstGeom>
          <a:noFill/>
        </p:spPr>
        <p:txBody>
          <a:bodyPr wrap="none" rtlCol="0">
            <a:spAutoFit/>
          </a:bodyPr>
          <a:lstStyle/>
          <a:p>
            <a:r>
              <a:rPr lang="en-US" sz="2000" dirty="0" smtClean="0">
                <a:solidFill>
                  <a:schemeClr val="accent1"/>
                </a:solidFill>
              </a:rPr>
              <a:t>Stored in Node A</a:t>
            </a:r>
            <a:endParaRPr lang="en-US" sz="2000" dirty="0">
              <a:solidFill>
                <a:schemeClr val="accent1"/>
              </a:solidFill>
            </a:endParaRPr>
          </a:p>
        </p:txBody>
      </p:sp>
    </p:spTree>
    <p:extLst>
      <p:ext uri="{BB962C8B-B14F-4D97-AF65-F5344CB8AC3E}">
        <p14:creationId xmlns:p14="http://schemas.microsoft.com/office/powerpoint/2010/main" val="581451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ounded Rectangle 122"/>
          <p:cNvSpPr/>
          <p:nvPr/>
        </p:nvSpPr>
        <p:spPr>
          <a:xfrm>
            <a:off x="4844526" y="2053452"/>
            <a:ext cx="2008293" cy="4313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0" name="TextBox 129"/>
          <p:cNvSpPr txBox="1"/>
          <p:nvPr/>
        </p:nvSpPr>
        <p:spPr>
          <a:xfrm>
            <a:off x="7011294" y="2046488"/>
            <a:ext cx="1940468" cy="400110"/>
          </a:xfrm>
          <a:prstGeom prst="rect">
            <a:avLst/>
          </a:prstGeom>
          <a:noFill/>
        </p:spPr>
        <p:txBody>
          <a:bodyPr wrap="none" rtlCol="0">
            <a:spAutoFit/>
          </a:bodyPr>
          <a:lstStyle/>
          <a:p>
            <a:r>
              <a:rPr lang="en-US" sz="2000" dirty="0" smtClean="0">
                <a:solidFill>
                  <a:schemeClr val="accent1"/>
                </a:solidFill>
              </a:rPr>
              <a:t>Stored in Node B</a:t>
            </a:r>
            <a:endParaRPr lang="en-US" sz="2000" dirty="0">
              <a:solidFill>
                <a:schemeClr val="accent1"/>
              </a:solidFill>
            </a:endParaRPr>
          </a:p>
        </p:txBody>
      </p:sp>
      <p:cxnSp>
        <p:nvCxnSpPr>
          <p:cNvPr id="16" name="Straight Connector 15"/>
          <p:cNvCxnSpPr/>
          <p:nvPr/>
        </p:nvCxnSpPr>
        <p:spPr>
          <a:xfrm>
            <a:off x="1065035" y="2609063"/>
            <a:ext cx="19050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62000" y="1413314"/>
            <a:ext cx="1255535" cy="106503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822931" y="2658449"/>
            <a:ext cx="455433" cy="148221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17535" y="1380822"/>
            <a:ext cx="1277163" cy="12428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144765" y="2688324"/>
            <a:ext cx="2055635" cy="14523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89331" y="2688324"/>
            <a:ext cx="412039" cy="145289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228600" y="2136537"/>
            <a:ext cx="910869" cy="949592"/>
            <a:chOff x="2141436" y="3830938"/>
            <a:chExt cx="910869" cy="949592"/>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96" name="TextBox 95"/>
            <p:cNvSpPr txBox="1"/>
            <p:nvPr/>
          </p:nvSpPr>
          <p:spPr>
            <a:xfrm>
              <a:off x="2294543" y="3830938"/>
              <a:ext cx="60465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05" name="Group 104"/>
          <p:cNvGrpSpPr/>
          <p:nvPr/>
        </p:nvGrpSpPr>
        <p:grpSpPr>
          <a:xfrm>
            <a:off x="2822931" y="2138357"/>
            <a:ext cx="910869" cy="949592"/>
            <a:chOff x="2141436" y="3830938"/>
            <a:chExt cx="910869" cy="949592"/>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07" name="TextBox 106"/>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10" name="Group 109"/>
          <p:cNvGrpSpPr/>
          <p:nvPr/>
        </p:nvGrpSpPr>
        <p:grpSpPr>
          <a:xfrm>
            <a:off x="689331" y="3679558"/>
            <a:ext cx="910869" cy="949592"/>
            <a:chOff x="2141436" y="3830938"/>
            <a:chExt cx="910869" cy="949592"/>
          </a:xfrm>
        </p:grpSpPr>
        <p:pic>
          <p:nvPicPr>
            <p:cNvPr id="111" name="Picture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12" name="TextBox 111"/>
            <p:cNvSpPr txBox="1"/>
            <p:nvPr/>
          </p:nvSpPr>
          <p:spPr>
            <a:xfrm>
              <a:off x="2335420" y="3830938"/>
              <a:ext cx="522900"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90" name="Group 89"/>
          <p:cNvGrpSpPr/>
          <p:nvPr/>
        </p:nvGrpSpPr>
        <p:grpSpPr>
          <a:xfrm>
            <a:off x="1562100" y="919157"/>
            <a:ext cx="910869" cy="949592"/>
            <a:chOff x="2141436" y="3830938"/>
            <a:chExt cx="910869" cy="949592"/>
          </a:xfrm>
        </p:grpSpPr>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92" name="TextBox 91"/>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14" name="Group 113"/>
          <p:cNvGrpSpPr/>
          <p:nvPr/>
        </p:nvGrpSpPr>
        <p:grpSpPr>
          <a:xfrm>
            <a:off x="2362200" y="3679002"/>
            <a:ext cx="910869" cy="949592"/>
            <a:chOff x="2141436" y="3830938"/>
            <a:chExt cx="910869" cy="949592"/>
          </a:xfrm>
        </p:grpSpPr>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16" name="TextBox 115"/>
            <p:cNvSpPr txBox="1"/>
            <p:nvPr/>
          </p:nvSpPr>
          <p:spPr>
            <a:xfrm>
              <a:off x="2286528" y="3830938"/>
              <a:ext cx="620684"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sp>
        <p:nvSpPr>
          <p:cNvPr id="12" name="TextBox 11"/>
          <p:cNvSpPr txBox="1"/>
          <p:nvPr/>
        </p:nvSpPr>
        <p:spPr>
          <a:xfrm>
            <a:off x="4953000" y="1570893"/>
            <a:ext cx="1855893" cy="2246769"/>
          </a:xfrm>
          <a:prstGeom prst="rect">
            <a:avLst/>
          </a:prstGeom>
          <a:noFill/>
        </p:spPr>
        <p:txBody>
          <a:bodyPr wrap="none" rtlCol="0">
            <a:spAutoFit/>
          </a:bodyPr>
          <a:lstStyle/>
          <a:p>
            <a:r>
              <a:rPr lang="en-US" sz="2800" dirty="0" smtClean="0"/>
              <a:t>A: B, C, E</a:t>
            </a:r>
          </a:p>
          <a:p>
            <a:r>
              <a:rPr lang="en-US" sz="2800" dirty="0" smtClean="0"/>
              <a:t>B: A, C</a:t>
            </a:r>
          </a:p>
          <a:p>
            <a:r>
              <a:rPr lang="en-US" sz="2800" dirty="0" smtClean="0"/>
              <a:t>C: A, B, D, E</a:t>
            </a:r>
          </a:p>
          <a:p>
            <a:r>
              <a:rPr lang="en-US" sz="2800" dirty="0" smtClean="0"/>
              <a:t>D: C</a:t>
            </a:r>
          </a:p>
          <a:p>
            <a:r>
              <a:rPr lang="en-US" sz="2800" dirty="0" smtClean="0"/>
              <a:t>E: A, C</a:t>
            </a:r>
            <a:endParaRPr lang="en-US" sz="2800" dirty="0"/>
          </a:p>
        </p:txBody>
      </p:sp>
      <p:sp>
        <p:nvSpPr>
          <p:cNvPr id="13" name="TextBox 12"/>
          <p:cNvSpPr txBox="1"/>
          <p:nvPr/>
        </p:nvSpPr>
        <p:spPr>
          <a:xfrm>
            <a:off x="4648200" y="895350"/>
            <a:ext cx="2294987" cy="523220"/>
          </a:xfrm>
          <a:prstGeom prst="rect">
            <a:avLst/>
          </a:prstGeom>
          <a:noFill/>
        </p:spPr>
        <p:txBody>
          <a:bodyPr wrap="none" rtlCol="0">
            <a:spAutoFit/>
          </a:bodyPr>
          <a:lstStyle/>
          <a:p>
            <a:r>
              <a:rPr lang="en-US" sz="2800" b="1" dirty="0" smtClean="0"/>
              <a:t>Adjacency List</a:t>
            </a:r>
            <a:endParaRPr lang="en-US" sz="2800" b="1" dirty="0"/>
          </a:p>
        </p:txBody>
      </p:sp>
      <p:sp>
        <p:nvSpPr>
          <p:cNvPr id="122" name="TextBox 121"/>
          <p:cNvSpPr txBox="1"/>
          <p:nvPr/>
        </p:nvSpPr>
        <p:spPr>
          <a:xfrm>
            <a:off x="609600" y="143530"/>
            <a:ext cx="2835776" cy="523220"/>
          </a:xfrm>
          <a:prstGeom prst="rect">
            <a:avLst/>
          </a:prstGeom>
          <a:noFill/>
        </p:spPr>
        <p:txBody>
          <a:bodyPr wrap="none" rtlCol="0">
            <a:spAutoFit/>
          </a:bodyPr>
          <a:lstStyle/>
          <a:p>
            <a:pPr algn="ctr"/>
            <a:r>
              <a:rPr lang="en-US" sz="2800" b="1" dirty="0" smtClean="0"/>
              <a:t>Undirected Graph</a:t>
            </a:r>
            <a:endParaRPr lang="en-US" sz="2800" b="1" dirty="0"/>
          </a:p>
        </p:txBody>
      </p:sp>
    </p:spTree>
    <p:extLst>
      <p:ext uri="{BB962C8B-B14F-4D97-AF65-F5344CB8AC3E}">
        <p14:creationId xmlns:p14="http://schemas.microsoft.com/office/powerpoint/2010/main" val="581451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17478492"/>
              </p:ext>
            </p:extLst>
          </p:nvPr>
        </p:nvGraphicFramePr>
        <p:xfrm>
          <a:off x="4572000" y="1301748"/>
          <a:ext cx="3962400" cy="3327402"/>
        </p:xfrm>
        <a:graphic>
          <a:graphicData uri="http://schemas.openxmlformats.org/drawingml/2006/table">
            <a:tbl>
              <a:tblPr firstRow="1" bandRow="1">
                <a:tableStyleId>{5940675A-B579-460E-94D1-54222C63F5DA}</a:tableStyleId>
              </a:tblPr>
              <a:tblGrid>
                <a:gridCol w="660400"/>
                <a:gridCol w="660400"/>
                <a:gridCol w="660400"/>
                <a:gridCol w="660400"/>
                <a:gridCol w="660400"/>
                <a:gridCol w="660400"/>
              </a:tblGrid>
              <a:tr h="554567">
                <a:tc>
                  <a:txBody>
                    <a:bodyPr/>
                    <a:lstStyle/>
                    <a:p>
                      <a:pPr algn="ctr"/>
                      <a:endParaRPr lang="en-US" sz="2800" dirty="0"/>
                    </a:p>
                  </a:txBody>
                  <a:tcPr anchor="ctr">
                    <a:solidFill>
                      <a:schemeClr val="accent5">
                        <a:lumMod val="40000"/>
                        <a:lumOff val="60000"/>
                      </a:schemeClr>
                    </a:solidFill>
                  </a:tcPr>
                </a:tc>
                <a:tc>
                  <a:txBody>
                    <a:bodyPr/>
                    <a:lstStyle/>
                    <a:p>
                      <a:pPr algn="ctr"/>
                      <a:r>
                        <a:rPr lang="en-US" sz="2800" b="1" dirty="0" smtClean="0"/>
                        <a:t>A</a:t>
                      </a:r>
                      <a:endParaRPr lang="en-US" sz="2800" b="1" dirty="0"/>
                    </a:p>
                  </a:txBody>
                  <a:tcPr anchor="ctr">
                    <a:solidFill>
                      <a:schemeClr val="accent5">
                        <a:lumMod val="40000"/>
                        <a:lumOff val="60000"/>
                      </a:schemeClr>
                    </a:solidFill>
                  </a:tcPr>
                </a:tc>
                <a:tc>
                  <a:txBody>
                    <a:bodyPr/>
                    <a:lstStyle/>
                    <a:p>
                      <a:pPr algn="ctr"/>
                      <a:r>
                        <a:rPr lang="en-US" sz="2800" b="1" dirty="0" smtClean="0"/>
                        <a:t>B</a:t>
                      </a:r>
                      <a:endParaRPr lang="en-US" sz="2800" b="1" dirty="0"/>
                    </a:p>
                  </a:txBody>
                  <a:tcPr anchor="ctr">
                    <a:solidFill>
                      <a:schemeClr val="accent5">
                        <a:lumMod val="40000"/>
                        <a:lumOff val="60000"/>
                      </a:schemeClr>
                    </a:solidFill>
                  </a:tcPr>
                </a:tc>
                <a:tc>
                  <a:txBody>
                    <a:bodyPr/>
                    <a:lstStyle/>
                    <a:p>
                      <a:pPr algn="ctr"/>
                      <a:r>
                        <a:rPr lang="en-US" sz="2800" b="1" dirty="0" smtClean="0"/>
                        <a:t>C</a:t>
                      </a:r>
                      <a:endParaRPr lang="en-US" sz="2800" b="1" dirty="0"/>
                    </a:p>
                  </a:txBody>
                  <a:tcPr anchor="ctr">
                    <a:solidFill>
                      <a:schemeClr val="accent5">
                        <a:lumMod val="40000"/>
                        <a:lumOff val="60000"/>
                      </a:schemeClr>
                    </a:solidFill>
                  </a:tcPr>
                </a:tc>
                <a:tc>
                  <a:txBody>
                    <a:bodyPr/>
                    <a:lstStyle/>
                    <a:p>
                      <a:pPr algn="ctr"/>
                      <a:r>
                        <a:rPr lang="en-US" sz="2800" b="1" dirty="0" smtClean="0"/>
                        <a:t>D</a:t>
                      </a:r>
                      <a:endParaRPr lang="en-US" sz="2800" b="1" dirty="0"/>
                    </a:p>
                  </a:txBody>
                  <a:tcPr anchor="ctr">
                    <a:solidFill>
                      <a:schemeClr val="accent5">
                        <a:lumMod val="40000"/>
                        <a:lumOff val="60000"/>
                      </a:schemeClr>
                    </a:solidFill>
                  </a:tcPr>
                </a:tc>
                <a:tc>
                  <a:txBody>
                    <a:bodyPr/>
                    <a:lstStyle/>
                    <a:p>
                      <a:pPr algn="ctr"/>
                      <a:r>
                        <a:rPr lang="en-US" sz="2800" b="1" dirty="0" smtClean="0"/>
                        <a:t>E</a:t>
                      </a:r>
                      <a:endParaRPr lang="en-US" sz="2800" b="1" dirty="0"/>
                    </a:p>
                  </a:txBody>
                  <a:tcPr anchor="ctr">
                    <a:solidFill>
                      <a:schemeClr val="accent5">
                        <a:lumMod val="40000"/>
                        <a:lumOff val="60000"/>
                      </a:schemeClr>
                    </a:solidFill>
                  </a:tcPr>
                </a:tc>
              </a:tr>
              <a:tr h="554567">
                <a:tc>
                  <a:txBody>
                    <a:bodyPr/>
                    <a:lstStyle/>
                    <a:p>
                      <a:pPr algn="ctr"/>
                      <a:r>
                        <a:rPr lang="en-US" sz="2800" b="1" dirty="0" smtClean="0"/>
                        <a:t>A</a:t>
                      </a:r>
                      <a:endParaRPr lang="en-US" sz="2800" b="1" dirty="0"/>
                    </a:p>
                  </a:txBody>
                  <a:tcPr anchor="ctr">
                    <a:solidFill>
                      <a:schemeClr val="accent5">
                        <a:lumMod val="40000"/>
                        <a:lumOff val="6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r>
              <a:tr h="554567">
                <a:tc>
                  <a:txBody>
                    <a:bodyPr/>
                    <a:lstStyle/>
                    <a:p>
                      <a:pPr algn="ctr"/>
                      <a:r>
                        <a:rPr lang="en-US" sz="2800" b="1" dirty="0" smtClean="0"/>
                        <a:t>B</a:t>
                      </a:r>
                      <a:endParaRPr lang="en-US" sz="2800" b="1" dirty="0"/>
                    </a:p>
                  </a:txBody>
                  <a:tcPr anchor="ctr">
                    <a:solidFill>
                      <a:schemeClr val="accent5">
                        <a:lumMod val="40000"/>
                        <a:lumOff val="60000"/>
                      </a:schemeClr>
                    </a:solidFill>
                  </a:tcP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r>
              <a:tr h="554567">
                <a:tc>
                  <a:txBody>
                    <a:bodyPr/>
                    <a:lstStyle/>
                    <a:p>
                      <a:pPr algn="ctr"/>
                      <a:r>
                        <a:rPr lang="en-US" sz="2800" b="1" dirty="0" smtClean="0"/>
                        <a:t>C</a:t>
                      </a:r>
                      <a:endParaRPr lang="en-US" sz="2800" b="1" dirty="0"/>
                    </a:p>
                  </a:txBody>
                  <a:tcPr anchor="ctr">
                    <a:solidFill>
                      <a:schemeClr val="accent5">
                        <a:lumMod val="40000"/>
                        <a:lumOff val="60000"/>
                      </a:schemeClr>
                    </a:solidFill>
                  </a:tcPr>
                </a:tc>
                <a:tc>
                  <a:txBody>
                    <a:bodyPr/>
                    <a:lstStyle/>
                    <a:p>
                      <a:pPr algn="ctr"/>
                      <a:r>
                        <a:rPr lang="en-US" sz="2800" dirty="0" smtClean="0"/>
                        <a:t>1</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1</a:t>
                      </a:r>
                      <a:endParaRPr lang="en-US" sz="2800" dirty="0"/>
                    </a:p>
                  </a:txBody>
                  <a:tcPr anchor="ctr"/>
                </a:tc>
              </a:tr>
              <a:tr h="554567">
                <a:tc>
                  <a:txBody>
                    <a:bodyPr/>
                    <a:lstStyle/>
                    <a:p>
                      <a:pPr algn="ctr"/>
                      <a:r>
                        <a:rPr lang="en-US" sz="2800" b="1" dirty="0" smtClean="0"/>
                        <a:t>D</a:t>
                      </a:r>
                      <a:endParaRPr lang="en-US" sz="2800" b="1" dirty="0"/>
                    </a:p>
                  </a:txBody>
                  <a:tcPr anchor="ctr">
                    <a:solidFill>
                      <a:schemeClr val="accent5">
                        <a:lumMod val="40000"/>
                        <a:lumOff val="6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r>
              <a:tr h="554567">
                <a:tc>
                  <a:txBody>
                    <a:bodyPr/>
                    <a:lstStyle/>
                    <a:p>
                      <a:pPr algn="ctr"/>
                      <a:r>
                        <a:rPr lang="en-US" sz="2800" b="1" dirty="0" smtClean="0"/>
                        <a:t>E</a:t>
                      </a:r>
                      <a:endParaRPr lang="en-US" sz="2800" b="1" dirty="0"/>
                    </a:p>
                  </a:txBody>
                  <a:tcPr anchor="ctr">
                    <a:solidFill>
                      <a:schemeClr val="accent5">
                        <a:lumMod val="40000"/>
                        <a:lumOff val="60000"/>
                      </a:schemeClr>
                    </a:solidFill>
                  </a:tcP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r>
            </a:tbl>
          </a:graphicData>
        </a:graphic>
      </p:graphicFrame>
      <p:cxnSp>
        <p:nvCxnSpPr>
          <p:cNvPr id="26" name="Straight Connector 25"/>
          <p:cNvCxnSpPr/>
          <p:nvPr/>
        </p:nvCxnSpPr>
        <p:spPr>
          <a:xfrm>
            <a:off x="1065035" y="2609063"/>
            <a:ext cx="19050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762000" y="1413314"/>
            <a:ext cx="1255535" cy="106503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822931" y="2658449"/>
            <a:ext cx="455433" cy="148221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017535" y="1380822"/>
            <a:ext cx="1277163" cy="12428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144765" y="2688324"/>
            <a:ext cx="2055635" cy="14523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89331" y="2688324"/>
            <a:ext cx="412039" cy="145289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228600" y="2136537"/>
            <a:ext cx="910869" cy="949592"/>
            <a:chOff x="2141436" y="3830938"/>
            <a:chExt cx="910869" cy="949592"/>
          </a:xfrm>
        </p:grpSpPr>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35" name="TextBox 34"/>
            <p:cNvSpPr txBox="1"/>
            <p:nvPr/>
          </p:nvSpPr>
          <p:spPr>
            <a:xfrm>
              <a:off x="2294543" y="3830938"/>
              <a:ext cx="60465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36" name="Group 35"/>
          <p:cNvGrpSpPr/>
          <p:nvPr/>
        </p:nvGrpSpPr>
        <p:grpSpPr>
          <a:xfrm>
            <a:off x="2822931" y="2138357"/>
            <a:ext cx="910869" cy="949592"/>
            <a:chOff x="2141436" y="3830938"/>
            <a:chExt cx="910869" cy="949592"/>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39" name="TextBox 38"/>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40" name="Group 39"/>
          <p:cNvGrpSpPr/>
          <p:nvPr/>
        </p:nvGrpSpPr>
        <p:grpSpPr>
          <a:xfrm>
            <a:off x="689331" y="3679558"/>
            <a:ext cx="910869" cy="949592"/>
            <a:chOff x="2141436" y="3830938"/>
            <a:chExt cx="910869" cy="949592"/>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42" name="TextBox 41"/>
            <p:cNvSpPr txBox="1"/>
            <p:nvPr/>
          </p:nvSpPr>
          <p:spPr>
            <a:xfrm>
              <a:off x="2335420" y="3830938"/>
              <a:ext cx="522900"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43" name="Group 42"/>
          <p:cNvGrpSpPr/>
          <p:nvPr/>
        </p:nvGrpSpPr>
        <p:grpSpPr>
          <a:xfrm>
            <a:off x="1562100" y="919157"/>
            <a:ext cx="910869" cy="949592"/>
            <a:chOff x="2141436" y="3830938"/>
            <a:chExt cx="910869" cy="949592"/>
          </a:xfrm>
        </p:grpSpPr>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45" name="TextBox 44"/>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46" name="Group 45"/>
          <p:cNvGrpSpPr/>
          <p:nvPr/>
        </p:nvGrpSpPr>
        <p:grpSpPr>
          <a:xfrm>
            <a:off x="2362200" y="3679002"/>
            <a:ext cx="910869" cy="949592"/>
            <a:chOff x="2141436" y="3830938"/>
            <a:chExt cx="910869" cy="949592"/>
          </a:xfrm>
        </p:grpSpPr>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48" name="TextBox 47"/>
            <p:cNvSpPr txBox="1"/>
            <p:nvPr/>
          </p:nvSpPr>
          <p:spPr>
            <a:xfrm>
              <a:off x="2286528" y="3830938"/>
              <a:ext cx="620684"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sp>
        <p:nvSpPr>
          <p:cNvPr id="49" name="TextBox 48"/>
          <p:cNvSpPr txBox="1"/>
          <p:nvPr/>
        </p:nvSpPr>
        <p:spPr>
          <a:xfrm>
            <a:off x="609600" y="143530"/>
            <a:ext cx="2835776" cy="523220"/>
          </a:xfrm>
          <a:prstGeom prst="rect">
            <a:avLst/>
          </a:prstGeom>
          <a:noFill/>
        </p:spPr>
        <p:txBody>
          <a:bodyPr wrap="none" rtlCol="0">
            <a:spAutoFit/>
          </a:bodyPr>
          <a:lstStyle/>
          <a:p>
            <a:pPr algn="ctr"/>
            <a:r>
              <a:rPr lang="en-US" sz="2800" b="1" dirty="0" smtClean="0"/>
              <a:t>Undirected Graph</a:t>
            </a:r>
            <a:endParaRPr lang="en-US" sz="2800" b="1" dirty="0"/>
          </a:p>
        </p:txBody>
      </p:sp>
      <p:sp>
        <p:nvSpPr>
          <p:cNvPr id="50" name="TextBox 49"/>
          <p:cNvSpPr txBox="1"/>
          <p:nvPr/>
        </p:nvSpPr>
        <p:spPr>
          <a:xfrm>
            <a:off x="5645728" y="4630822"/>
            <a:ext cx="1819794" cy="400110"/>
          </a:xfrm>
          <a:prstGeom prst="rect">
            <a:avLst/>
          </a:prstGeom>
          <a:noFill/>
        </p:spPr>
        <p:txBody>
          <a:bodyPr wrap="none" rtlCol="0">
            <a:spAutoFit/>
          </a:bodyPr>
          <a:lstStyle/>
          <a:p>
            <a:r>
              <a:rPr lang="en-US" sz="2000" dirty="0" smtClean="0">
                <a:solidFill>
                  <a:schemeClr val="accent1"/>
                </a:solidFill>
              </a:rPr>
              <a:t>Stored in Graph</a:t>
            </a:r>
            <a:endParaRPr lang="en-US" sz="2000" dirty="0">
              <a:solidFill>
                <a:schemeClr val="accent1"/>
              </a:solidFill>
            </a:endParaRPr>
          </a:p>
        </p:txBody>
      </p:sp>
      <p:sp>
        <p:nvSpPr>
          <p:cNvPr id="51" name="TextBox 50"/>
          <p:cNvSpPr txBox="1"/>
          <p:nvPr/>
        </p:nvSpPr>
        <p:spPr>
          <a:xfrm>
            <a:off x="5150427" y="285750"/>
            <a:ext cx="2786212" cy="523220"/>
          </a:xfrm>
          <a:prstGeom prst="rect">
            <a:avLst/>
          </a:prstGeom>
          <a:noFill/>
        </p:spPr>
        <p:txBody>
          <a:bodyPr wrap="none" rtlCol="0">
            <a:spAutoFit/>
          </a:bodyPr>
          <a:lstStyle/>
          <a:p>
            <a:r>
              <a:rPr lang="en-US" sz="2800" b="1" dirty="0" smtClean="0"/>
              <a:t>Adjacency Matrix</a:t>
            </a:r>
            <a:endParaRPr lang="en-US" sz="2800" b="1" dirty="0"/>
          </a:p>
        </p:txBody>
      </p:sp>
      <p:sp>
        <p:nvSpPr>
          <p:cNvPr id="52" name="TextBox 51"/>
          <p:cNvSpPr txBox="1"/>
          <p:nvPr/>
        </p:nvSpPr>
        <p:spPr>
          <a:xfrm>
            <a:off x="6325439" y="835467"/>
            <a:ext cx="446148" cy="461665"/>
          </a:xfrm>
          <a:prstGeom prst="rect">
            <a:avLst/>
          </a:prstGeom>
          <a:noFill/>
        </p:spPr>
        <p:txBody>
          <a:bodyPr wrap="none" rtlCol="0">
            <a:spAutoFit/>
          </a:bodyPr>
          <a:lstStyle/>
          <a:p>
            <a:r>
              <a:rPr lang="en-US" sz="2400" dirty="0">
                <a:solidFill>
                  <a:schemeClr val="accent1"/>
                </a:solidFill>
              </a:rPr>
              <a:t>t</a:t>
            </a:r>
            <a:r>
              <a:rPr lang="en-US" sz="2400" dirty="0" smtClean="0">
                <a:solidFill>
                  <a:schemeClr val="accent1"/>
                </a:solidFill>
              </a:rPr>
              <a:t>o</a:t>
            </a:r>
            <a:endParaRPr lang="en-US" sz="2400" dirty="0">
              <a:solidFill>
                <a:schemeClr val="accent1"/>
              </a:solidFill>
            </a:endParaRPr>
          </a:p>
        </p:txBody>
      </p:sp>
      <p:sp>
        <p:nvSpPr>
          <p:cNvPr id="53" name="TextBox 52"/>
          <p:cNvSpPr txBox="1"/>
          <p:nvPr/>
        </p:nvSpPr>
        <p:spPr>
          <a:xfrm rot="16200000">
            <a:off x="3951198" y="2732550"/>
            <a:ext cx="788870" cy="461665"/>
          </a:xfrm>
          <a:prstGeom prst="rect">
            <a:avLst/>
          </a:prstGeom>
          <a:noFill/>
        </p:spPr>
        <p:txBody>
          <a:bodyPr wrap="none" rtlCol="0">
            <a:spAutoFit/>
          </a:bodyPr>
          <a:lstStyle/>
          <a:p>
            <a:r>
              <a:rPr lang="en-US" sz="2400" dirty="0" smtClean="0">
                <a:solidFill>
                  <a:schemeClr val="accent1"/>
                </a:solidFill>
              </a:rPr>
              <a:t>from</a:t>
            </a:r>
            <a:endParaRPr lang="en-US" sz="2400" dirty="0">
              <a:solidFill>
                <a:schemeClr val="accent1"/>
              </a:solidFill>
            </a:endParaRPr>
          </a:p>
        </p:txBody>
      </p:sp>
    </p:spTree>
    <p:extLst>
      <p:ext uri="{BB962C8B-B14F-4D97-AF65-F5344CB8AC3E}">
        <p14:creationId xmlns:p14="http://schemas.microsoft.com/office/powerpoint/2010/main" val="1122449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1065035" y="2609063"/>
            <a:ext cx="19050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62000" y="1413314"/>
            <a:ext cx="1255535" cy="106503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822931" y="2658449"/>
            <a:ext cx="455433" cy="148221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017535" y="1380822"/>
            <a:ext cx="1277163" cy="12428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1144765" y="2688324"/>
            <a:ext cx="2055635" cy="14523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9331" y="2688324"/>
            <a:ext cx="412039" cy="145289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28600" y="2136537"/>
            <a:ext cx="910869" cy="949592"/>
            <a:chOff x="2141436" y="3830938"/>
            <a:chExt cx="910869" cy="949592"/>
          </a:xfrm>
        </p:grpSpPr>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40" name="TextBox 39"/>
            <p:cNvSpPr txBox="1"/>
            <p:nvPr/>
          </p:nvSpPr>
          <p:spPr>
            <a:xfrm>
              <a:off x="2294543" y="3830938"/>
              <a:ext cx="60465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41" name="Group 40"/>
          <p:cNvGrpSpPr/>
          <p:nvPr/>
        </p:nvGrpSpPr>
        <p:grpSpPr>
          <a:xfrm>
            <a:off x="2822931" y="2138357"/>
            <a:ext cx="910869" cy="949592"/>
            <a:chOff x="2141436" y="3830938"/>
            <a:chExt cx="910869" cy="949592"/>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43" name="TextBox 42"/>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44" name="Group 43"/>
          <p:cNvGrpSpPr/>
          <p:nvPr/>
        </p:nvGrpSpPr>
        <p:grpSpPr>
          <a:xfrm>
            <a:off x="689331" y="3679558"/>
            <a:ext cx="910869" cy="949592"/>
            <a:chOff x="2141436" y="3830938"/>
            <a:chExt cx="910869" cy="949592"/>
          </a:xfrm>
        </p:grpSpPr>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46" name="TextBox 45"/>
            <p:cNvSpPr txBox="1"/>
            <p:nvPr/>
          </p:nvSpPr>
          <p:spPr>
            <a:xfrm>
              <a:off x="2335420" y="3830938"/>
              <a:ext cx="522900"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47" name="Group 46"/>
          <p:cNvGrpSpPr/>
          <p:nvPr/>
        </p:nvGrpSpPr>
        <p:grpSpPr>
          <a:xfrm>
            <a:off x="1562100" y="919157"/>
            <a:ext cx="910869" cy="949592"/>
            <a:chOff x="2141436" y="3830938"/>
            <a:chExt cx="910869" cy="949592"/>
          </a:xfrm>
        </p:grpSpPr>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49" name="TextBox 48"/>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50" name="Group 49"/>
          <p:cNvGrpSpPr/>
          <p:nvPr/>
        </p:nvGrpSpPr>
        <p:grpSpPr>
          <a:xfrm>
            <a:off x="2362200" y="3679002"/>
            <a:ext cx="910869" cy="949592"/>
            <a:chOff x="2141436" y="3830938"/>
            <a:chExt cx="910869" cy="949592"/>
          </a:xfrm>
        </p:grpSpPr>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52" name="TextBox 51"/>
            <p:cNvSpPr txBox="1"/>
            <p:nvPr/>
          </p:nvSpPr>
          <p:spPr>
            <a:xfrm>
              <a:off x="2286528" y="3830938"/>
              <a:ext cx="620684"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sp>
        <p:nvSpPr>
          <p:cNvPr id="53" name="TextBox 52"/>
          <p:cNvSpPr txBox="1"/>
          <p:nvPr/>
        </p:nvSpPr>
        <p:spPr>
          <a:xfrm>
            <a:off x="609600" y="143530"/>
            <a:ext cx="2835776" cy="523220"/>
          </a:xfrm>
          <a:prstGeom prst="rect">
            <a:avLst/>
          </a:prstGeom>
          <a:noFill/>
        </p:spPr>
        <p:txBody>
          <a:bodyPr wrap="none" rtlCol="0">
            <a:spAutoFit/>
          </a:bodyPr>
          <a:lstStyle/>
          <a:p>
            <a:pPr algn="ctr"/>
            <a:r>
              <a:rPr lang="en-US" sz="2800" b="1" dirty="0" smtClean="0"/>
              <a:t>Undirected Graph</a:t>
            </a:r>
            <a:endParaRPr lang="en-US" sz="2800" b="1" dirty="0"/>
          </a:p>
        </p:txBody>
      </p:sp>
      <p:sp>
        <p:nvSpPr>
          <p:cNvPr id="69" name="TextBox 68"/>
          <p:cNvSpPr txBox="1"/>
          <p:nvPr/>
        </p:nvSpPr>
        <p:spPr>
          <a:xfrm>
            <a:off x="1752600" y="2903588"/>
            <a:ext cx="609600" cy="584775"/>
          </a:xfrm>
          <a:prstGeom prst="rect">
            <a:avLst/>
          </a:prstGeom>
          <a:noFill/>
        </p:spPr>
        <p:txBody>
          <a:bodyPr wrap="square" rtlCol="0">
            <a:spAutoFit/>
          </a:bodyPr>
          <a:lstStyle/>
          <a:p>
            <a:pPr algn="ctr"/>
            <a:r>
              <a:rPr lang="en-US" sz="3200" dirty="0" smtClean="0"/>
              <a:t>1</a:t>
            </a:r>
            <a:endParaRPr lang="en-US" sz="3200" dirty="0"/>
          </a:p>
        </p:txBody>
      </p:sp>
      <p:sp>
        <p:nvSpPr>
          <p:cNvPr id="121" name="TextBox 120"/>
          <p:cNvSpPr txBox="1"/>
          <p:nvPr/>
        </p:nvSpPr>
        <p:spPr>
          <a:xfrm>
            <a:off x="2545392" y="1518138"/>
            <a:ext cx="609600" cy="584775"/>
          </a:xfrm>
          <a:prstGeom prst="rect">
            <a:avLst/>
          </a:prstGeom>
          <a:noFill/>
        </p:spPr>
        <p:txBody>
          <a:bodyPr wrap="square" rtlCol="0">
            <a:spAutoFit/>
          </a:bodyPr>
          <a:lstStyle/>
          <a:p>
            <a:pPr algn="ctr"/>
            <a:r>
              <a:rPr lang="en-US" sz="3200" dirty="0" smtClean="0"/>
              <a:t>5</a:t>
            </a:r>
            <a:endParaRPr lang="en-US" sz="3200" dirty="0"/>
          </a:p>
        </p:txBody>
      </p:sp>
      <p:sp>
        <p:nvSpPr>
          <p:cNvPr id="25" name="TextBox 24"/>
          <p:cNvSpPr txBox="1"/>
          <p:nvPr/>
        </p:nvSpPr>
        <p:spPr>
          <a:xfrm>
            <a:off x="2954216" y="3132188"/>
            <a:ext cx="609600" cy="584775"/>
          </a:xfrm>
          <a:prstGeom prst="rect">
            <a:avLst/>
          </a:prstGeom>
          <a:noFill/>
        </p:spPr>
        <p:txBody>
          <a:bodyPr wrap="square" rtlCol="0">
            <a:spAutoFit/>
          </a:bodyPr>
          <a:lstStyle/>
          <a:p>
            <a:pPr algn="ctr"/>
            <a:r>
              <a:rPr lang="en-US" sz="3200" dirty="0" smtClean="0"/>
              <a:t>3</a:t>
            </a:r>
            <a:endParaRPr lang="en-US" sz="3200" dirty="0"/>
          </a:p>
        </p:txBody>
      </p:sp>
      <p:sp>
        <p:nvSpPr>
          <p:cNvPr id="26" name="TextBox 25"/>
          <p:cNvSpPr txBox="1"/>
          <p:nvPr/>
        </p:nvSpPr>
        <p:spPr>
          <a:xfrm>
            <a:off x="834669" y="1504950"/>
            <a:ext cx="609600" cy="584775"/>
          </a:xfrm>
          <a:prstGeom prst="rect">
            <a:avLst/>
          </a:prstGeom>
          <a:noFill/>
        </p:spPr>
        <p:txBody>
          <a:bodyPr wrap="square" rtlCol="0">
            <a:spAutoFit/>
          </a:bodyPr>
          <a:lstStyle/>
          <a:p>
            <a:pPr algn="ctr"/>
            <a:r>
              <a:rPr lang="en-US" sz="3200" dirty="0" smtClean="0"/>
              <a:t>8</a:t>
            </a:r>
            <a:endParaRPr lang="en-US" sz="3200" dirty="0"/>
          </a:p>
        </p:txBody>
      </p:sp>
      <p:sp>
        <p:nvSpPr>
          <p:cNvPr id="27" name="TextBox 26"/>
          <p:cNvSpPr txBox="1"/>
          <p:nvPr/>
        </p:nvSpPr>
        <p:spPr>
          <a:xfrm>
            <a:off x="353669" y="3147733"/>
            <a:ext cx="609600" cy="584775"/>
          </a:xfrm>
          <a:prstGeom prst="rect">
            <a:avLst/>
          </a:prstGeom>
          <a:noFill/>
        </p:spPr>
        <p:txBody>
          <a:bodyPr wrap="square" rtlCol="0">
            <a:spAutoFit/>
          </a:bodyPr>
          <a:lstStyle/>
          <a:p>
            <a:pPr algn="ctr"/>
            <a:r>
              <a:rPr lang="en-US" sz="3200" dirty="0" smtClean="0"/>
              <a:t>6</a:t>
            </a:r>
            <a:endParaRPr lang="en-US" sz="3200" dirty="0"/>
          </a:p>
        </p:txBody>
      </p:sp>
      <p:sp>
        <p:nvSpPr>
          <p:cNvPr id="28" name="TextBox 27"/>
          <p:cNvSpPr txBox="1"/>
          <p:nvPr/>
        </p:nvSpPr>
        <p:spPr>
          <a:xfrm>
            <a:off x="1702776" y="2065388"/>
            <a:ext cx="609600" cy="584775"/>
          </a:xfrm>
          <a:prstGeom prst="rect">
            <a:avLst/>
          </a:prstGeom>
          <a:noFill/>
        </p:spPr>
        <p:txBody>
          <a:bodyPr wrap="square" rtlCol="0">
            <a:spAutoFit/>
          </a:bodyPr>
          <a:lstStyle/>
          <a:p>
            <a:pPr algn="ctr"/>
            <a:r>
              <a:rPr lang="en-US" sz="3200" dirty="0" smtClean="0"/>
              <a:t>9</a:t>
            </a:r>
            <a:endParaRPr lang="en-US" sz="3200" dirty="0"/>
          </a:p>
        </p:txBody>
      </p:sp>
      <p:sp>
        <p:nvSpPr>
          <p:cNvPr id="2" name="TextBox 1"/>
          <p:cNvSpPr txBox="1"/>
          <p:nvPr/>
        </p:nvSpPr>
        <p:spPr>
          <a:xfrm>
            <a:off x="4633938" y="1200150"/>
            <a:ext cx="4119589" cy="2431435"/>
          </a:xfrm>
          <a:prstGeom prst="rect">
            <a:avLst/>
          </a:prstGeom>
          <a:noFill/>
        </p:spPr>
        <p:txBody>
          <a:bodyPr wrap="none" rtlCol="0">
            <a:spAutoFit/>
          </a:bodyPr>
          <a:lstStyle/>
          <a:p>
            <a:pPr algn="ctr"/>
            <a:r>
              <a:rPr lang="en-US" sz="4000" b="1" dirty="0" smtClean="0">
                <a:solidFill>
                  <a:schemeClr val="accent1"/>
                </a:solidFill>
              </a:rPr>
              <a:t>Weighted Edges?</a:t>
            </a:r>
          </a:p>
          <a:p>
            <a:pPr algn="ctr"/>
            <a:endParaRPr lang="en-US" sz="2800" dirty="0"/>
          </a:p>
          <a:p>
            <a:pPr algn="ctr"/>
            <a:r>
              <a:rPr lang="en-US" sz="2800" dirty="0" smtClean="0"/>
              <a:t>Much easier to implement </a:t>
            </a:r>
            <a:br>
              <a:rPr lang="en-US" sz="2800" dirty="0" smtClean="0"/>
            </a:br>
            <a:r>
              <a:rPr lang="en-US" sz="2800" dirty="0" smtClean="0"/>
              <a:t>with </a:t>
            </a:r>
          </a:p>
          <a:p>
            <a:pPr algn="ctr"/>
            <a:r>
              <a:rPr lang="en-US" sz="2800" dirty="0" smtClean="0"/>
              <a:t>Adjacency Matrix</a:t>
            </a:r>
            <a:endParaRPr lang="en-US" sz="2800" dirty="0"/>
          </a:p>
        </p:txBody>
      </p:sp>
    </p:spTree>
    <p:extLst>
      <p:ext uri="{BB962C8B-B14F-4D97-AF65-F5344CB8AC3E}">
        <p14:creationId xmlns:p14="http://schemas.microsoft.com/office/powerpoint/2010/main" val="1538891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extLst>
              <p:ext uri="{D42A27DB-BD31-4B8C-83A1-F6EECF244321}">
                <p14:modId xmlns:p14="http://schemas.microsoft.com/office/powerpoint/2010/main" val="2943337168"/>
              </p:ext>
            </p:extLst>
          </p:nvPr>
        </p:nvGraphicFramePr>
        <p:xfrm>
          <a:off x="4572000" y="1149348"/>
          <a:ext cx="3962400" cy="3327402"/>
        </p:xfrm>
        <a:graphic>
          <a:graphicData uri="http://schemas.openxmlformats.org/drawingml/2006/table">
            <a:tbl>
              <a:tblPr firstRow="1" bandRow="1">
                <a:tableStyleId>{5940675A-B579-460E-94D1-54222C63F5DA}</a:tableStyleId>
              </a:tblPr>
              <a:tblGrid>
                <a:gridCol w="660400"/>
                <a:gridCol w="660400"/>
                <a:gridCol w="660400"/>
                <a:gridCol w="660400"/>
                <a:gridCol w="660400"/>
                <a:gridCol w="660400"/>
              </a:tblGrid>
              <a:tr h="554567">
                <a:tc>
                  <a:txBody>
                    <a:bodyPr/>
                    <a:lstStyle/>
                    <a:p>
                      <a:pPr algn="ctr"/>
                      <a:endParaRPr lang="en-US" sz="2800" dirty="0"/>
                    </a:p>
                  </a:txBody>
                  <a:tcPr anchor="ctr">
                    <a:solidFill>
                      <a:schemeClr val="accent5">
                        <a:lumMod val="40000"/>
                        <a:lumOff val="60000"/>
                      </a:schemeClr>
                    </a:solidFill>
                  </a:tcPr>
                </a:tc>
                <a:tc>
                  <a:txBody>
                    <a:bodyPr/>
                    <a:lstStyle/>
                    <a:p>
                      <a:pPr algn="ctr"/>
                      <a:r>
                        <a:rPr lang="en-US" sz="2800" b="1" dirty="0" smtClean="0"/>
                        <a:t>A</a:t>
                      </a:r>
                      <a:endParaRPr lang="en-US" sz="2800" b="1" dirty="0"/>
                    </a:p>
                  </a:txBody>
                  <a:tcPr anchor="ctr">
                    <a:solidFill>
                      <a:schemeClr val="accent5">
                        <a:lumMod val="40000"/>
                        <a:lumOff val="60000"/>
                      </a:schemeClr>
                    </a:solidFill>
                  </a:tcPr>
                </a:tc>
                <a:tc>
                  <a:txBody>
                    <a:bodyPr/>
                    <a:lstStyle/>
                    <a:p>
                      <a:pPr algn="ctr"/>
                      <a:r>
                        <a:rPr lang="en-US" sz="2800" b="1" dirty="0" smtClean="0"/>
                        <a:t>B</a:t>
                      </a:r>
                      <a:endParaRPr lang="en-US" sz="2800" b="1" dirty="0"/>
                    </a:p>
                  </a:txBody>
                  <a:tcPr anchor="ctr">
                    <a:solidFill>
                      <a:schemeClr val="accent5">
                        <a:lumMod val="40000"/>
                        <a:lumOff val="60000"/>
                      </a:schemeClr>
                    </a:solidFill>
                  </a:tcPr>
                </a:tc>
                <a:tc>
                  <a:txBody>
                    <a:bodyPr/>
                    <a:lstStyle/>
                    <a:p>
                      <a:pPr algn="ctr"/>
                      <a:r>
                        <a:rPr lang="en-US" sz="2800" b="1" dirty="0" smtClean="0"/>
                        <a:t>C</a:t>
                      </a:r>
                      <a:endParaRPr lang="en-US" sz="2800" b="1" dirty="0"/>
                    </a:p>
                  </a:txBody>
                  <a:tcPr anchor="ctr">
                    <a:solidFill>
                      <a:schemeClr val="accent5">
                        <a:lumMod val="40000"/>
                        <a:lumOff val="60000"/>
                      </a:schemeClr>
                    </a:solidFill>
                  </a:tcPr>
                </a:tc>
                <a:tc>
                  <a:txBody>
                    <a:bodyPr/>
                    <a:lstStyle/>
                    <a:p>
                      <a:pPr algn="ctr"/>
                      <a:r>
                        <a:rPr lang="en-US" sz="2800" b="1" dirty="0" smtClean="0"/>
                        <a:t>D</a:t>
                      </a:r>
                      <a:endParaRPr lang="en-US" sz="2800" b="1" dirty="0"/>
                    </a:p>
                  </a:txBody>
                  <a:tcPr anchor="ctr">
                    <a:solidFill>
                      <a:schemeClr val="accent5">
                        <a:lumMod val="40000"/>
                        <a:lumOff val="60000"/>
                      </a:schemeClr>
                    </a:solidFill>
                  </a:tcPr>
                </a:tc>
                <a:tc>
                  <a:txBody>
                    <a:bodyPr/>
                    <a:lstStyle/>
                    <a:p>
                      <a:pPr algn="ctr"/>
                      <a:r>
                        <a:rPr lang="en-US" sz="2800" b="1" dirty="0" smtClean="0"/>
                        <a:t>E</a:t>
                      </a:r>
                      <a:endParaRPr lang="en-US" sz="2800" b="1" dirty="0"/>
                    </a:p>
                  </a:txBody>
                  <a:tcPr anchor="ctr">
                    <a:solidFill>
                      <a:schemeClr val="accent5">
                        <a:lumMod val="40000"/>
                        <a:lumOff val="60000"/>
                      </a:schemeClr>
                    </a:solidFill>
                  </a:tcPr>
                </a:tc>
              </a:tr>
              <a:tr h="554567">
                <a:tc>
                  <a:txBody>
                    <a:bodyPr/>
                    <a:lstStyle/>
                    <a:p>
                      <a:pPr algn="ctr"/>
                      <a:r>
                        <a:rPr lang="en-US" sz="2800" b="1" dirty="0" smtClean="0"/>
                        <a:t>A</a:t>
                      </a:r>
                      <a:endParaRPr lang="en-US" sz="2800" b="1" dirty="0"/>
                    </a:p>
                  </a:txBody>
                  <a:tcPr anchor="ctr">
                    <a:solidFill>
                      <a:schemeClr val="accent5">
                        <a:lumMod val="40000"/>
                        <a:lumOff val="6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8</a:t>
                      </a:r>
                      <a:endParaRPr lang="en-US" sz="2800" dirty="0"/>
                    </a:p>
                  </a:txBody>
                  <a:tcPr anchor="ctr"/>
                </a:tc>
                <a:tc>
                  <a:txBody>
                    <a:bodyPr/>
                    <a:lstStyle/>
                    <a:p>
                      <a:pPr algn="ctr"/>
                      <a:r>
                        <a:rPr lang="en-US" sz="2800" dirty="0" smtClean="0"/>
                        <a:t>9</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6</a:t>
                      </a:r>
                      <a:endParaRPr lang="en-US" sz="2800" dirty="0"/>
                    </a:p>
                  </a:txBody>
                  <a:tcPr anchor="ctr"/>
                </a:tc>
              </a:tr>
              <a:tr h="554567">
                <a:tc>
                  <a:txBody>
                    <a:bodyPr/>
                    <a:lstStyle/>
                    <a:p>
                      <a:pPr algn="ctr"/>
                      <a:r>
                        <a:rPr lang="en-US" sz="2800" b="1" dirty="0" smtClean="0"/>
                        <a:t>B</a:t>
                      </a:r>
                      <a:endParaRPr lang="en-US" sz="2800" b="1" dirty="0"/>
                    </a:p>
                  </a:txBody>
                  <a:tcPr anchor="ctr">
                    <a:solidFill>
                      <a:schemeClr val="accent5">
                        <a:lumMod val="40000"/>
                        <a:lumOff val="60000"/>
                      </a:schemeClr>
                    </a:solidFill>
                  </a:tcPr>
                </a:tc>
                <a:tc>
                  <a:txBody>
                    <a:bodyPr/>
                    <a:lstStyle/>
                    <a:p>
                      <a:pPr algn="ctr"/>
                      <a:r>
                        <a:rPr lang="en-US" sz="2800" dirty="0" smtClean="0"/>
                        <a:t>8</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5</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r>
              <a:tr h="554567">
                <a:tc>
                  <a:txBody>
                    <a:bodyPr/>
                    <a:lstStyle/>
                    <a:p>
                      <a:pPr algn="ctr"/>
                      <a:r>
                        <a:rPr lang="en-US" sz="2800" b="1" dirty="0" smtClean="0"/>
                        <a:t>C</a:t>
                      </a:r>
                      <a:endParaRPr lang="en-US" sz="2800" b="1" dirty="0"/>
                    </a:p>
                  </a:txBody>
                  <a:tcPr anchor="ctr">
                    <a:solidFill>
                      <a:schemeClr val="accent5">
                        <a:lumMod val="40000"/>
                        <a:lumOff val="60000"/>
                      </a:schemeClr>
                    </a:solidFill>
                  </a:tcPr>
                </a:tc>
                <a:tc>
                  <a:txBody>
                    <a:bodyPr/>
                    <a:lstStyle/>
                    <a:p>
                      <a:pPr algn="ctr"/>
                      <a:r>
                        <a:rPr lang="en-US" sz="2800" dirty="0" smtClean="0"/>
                        <a:t>9</a:t>
                      </a:r>
                      <a:endParaRPr lang="en-US" sz="2800" dirty="0"/>
                    </a:p>
                  </a:txBody>
                  <a:tcPr anchor="ctr"/>
                </a:tc>
                <a:tc>
                  <a:txBody>
                    <a:bodyPr/>
                    <a:lstStyle/>
                    <a:p>
                      <a:pPr algn="ctr"/>
                      <a:r>
                        <a:rPr lang="en-US" sz="2800" dirty="0" smtClean="0"/>
                        <a:t>5</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3</a:t>
                      </a:r>
                      <a:endParaRPr lang="en-US" sz="2800" dirty="0"/>
                    </a:p>
                  </a:txBody>
                  <a:tcPr anchor="ctr"/>
                </a:tc>
                <a:tc>
                  <a:txBody>
                    <a:bodyPr/>
                    <a:lstStyle/>
                    <a:p>
                      <a:pPr algn="ctr"/>
                      <a:r>
                        <a:rPr lang="en-US" sz="2800" dirty="0" smtClean="0"/>
                        <a:t>1</a:t>
                      </a:r>
                      <a:endParaRPr lang="en-US" sz="2800" dirty="0"/>
                    </a:p>
                  </a:txBody>
                  <a:tcPr anchor="ctr"/>
                </a:tc>
              </a:tr>
              <a:tr h="554567">
                <a:tc>
                  <a:txBody>
                    <a:bodyPr/>
                    <a:lstStyle/>
                    <a:p>
                      <a:pPr algn="ctr"/>
                      <a:r>
                        <a:rPr lang="en-US" sz="2800" b="1" dirty="0" smtClean="0"/>
                        <a:t>D</a:t>
                      </a:r>
                      <a:endParaRPr lang="en-US" sz="2800" b="1" dirty="0"/>
                    </a:p>
                  </a:txBody>
                  <a:tcPr anchor="ctr">
                    <a:solidFill>
                      <a:schemeClr val="accent5">
                        <a:lumMod val="40000"/>
                        <a:lumOff val="6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3</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r>
              <a:tr h="554567">
                <a:tc>
                  <a:txBody>
                    <a:bodyPr/>
                    <a:lstStyle/>
                    <a:p>
                      <a:pPr algn="ctr"/>
                      <a:r>
                        <a:rPr lang="en-US" sz="2800" b="1" dirty="0" smtClean="0"/>
                        <a:t>E</a:t>
                      </a:r>
                      <a:endParaRPr lang="en-US" sz="2800" b="1" dirty="0"/>
                    </a:p>
                  </a:txBody>
                  <a:tcPr anchor="ctr">
                    <a:solidFill>
                      <a:schemeClr val="accent5">
                        <a:lumMod val="40000"/>
                        <a:lumOff val="60000"/>
                      </a:schemeClr>
                    </a:solidFill>
                  </a:tcPr>
                </a:tc>
                <a:tc>
                  <a:txBody>
                    <a:bodyPr/>
                    <a:lstStyle/>
                    <a:p>
                      <a:pPr algn="ctr"/>
                      <a:r>
                        <a:rPr lang="en-US" sz="2800" dirty="0" smtClean="0"/>
                        <a:t>6</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r>
            </a:tbl>
          </a:graphicData>
        </a:graphic>
      </p:graphicFrame>
      <p:sp>
        <p:nvSpPr>
          <p:cNvPr id="31" name="TextBox 30"/>
          <p:cNvSpPr txBox="1"/>
          <p:nvPr/>
        </p:nvSpPr>
        <p:spPr>
          <a:xfrm>
            <a:off x="5150427" y="514350"/>
            <a:ext cx="2786212" cy="523220"/>
          </a:xfrm>
          <a:prstGeom prst="rect">
            <a:avLst/>
          </a:prstGeom>
          <a:noFill/>
        </p:spPr>
        <p:txBody>
          <a:bodyPr wrap="none" rtlCol="0">
            <a:spAutoFit/>
          </a:bodyPr>
          <a:lstStyle/>
          <a:p>
            <a:r>
              <a:rPr lang="en-US" sz="2800" b="1" dirty="0" smtClean="0"/>
              <a:t>Adjacency Matrix</a:t>
            </a:r>
            <a:endParaRPr lang="en-US" sz="2800" b="1" dirty="0"/>
          </a:p>
        </p:txBody>
      </p:sp>
      <p:cxnSp>
        <p:nvCxnSpPr>
          <p:cNvPr id="32" name="Straight Connector 31"/>
          <p:cNvCxnSpPr/>
          <p:nvPr/>
        </p:nvCxnSpPr>
        <p:spPr>
          <a:xfrm>
            <a:off x="1065035" y="2609063"/>
            <a:ext cx="190500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62000" y="1413314"/>
            <a:ext cx="1255535" cy="106503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822931" y="2658449"/>
            <a:ext cx="455433" cy="148221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17535" y="1380822"/>
            <a:ext cx="1277163" cy="12428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144765" y="2688324"/>
            <a:ext cx="2055635" cy="14523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89331" y="2688324"/>
            <a:ext cx="412039" cy="145289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228600" y="2136537"/>
            <a:ext cx="910869" cy="949592"/>
            <a:chOff x="2141436" y="3830938"/>
            <a:chExt cx="910869" cy="949592"/>
          </a:xfrm>
        </p:grpSpPr>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41" name="TextBox 40"/>
            <p:cNvSpPr txBox="1"/>
            <p:nvPr/>
          </p:nvSpPr>
          <p:spPr>
            <a:xfrm>
              <a:off x="2294543" y="3830938"/>
              <a:ext cx="60465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42" name="Group 41"/>
          <p:cNvGrpSpPr/>
          <p:nvPr/>
        </p:nvGrpSpPr>
        <p:grpSpPr>
          <a:xfrm>
            <a:off x="2822931" y="2138357"/>
            <a:ext cx="910869" cy="949592"/>
            <a:chOff x="2141436" y="3830938"/>
            <a:chExt cx="910869" cy="949592"/>
          </a:xfrm>
        </p:grpSpPr>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44" name="TextBox 43"/>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45" name="Group 44"/>
          <p:cNvGrpSpPr/>
          <p:nvPr/>
        </p:nvGrpSpPr>
        <p:grpSpPr>
          <a:xfrm>
            <a:off x="689331" y="3679558"/>
            <a:ext cx="910869" cy="949592"/>
            <a:chOff x="2141436" y="3830938"/>
            <a:chExt cx="910869" cy="949592"/>
          </a:xfrm>
        </p:grpSpPr>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47" name="TextBox 46"/>
            <p:cNvSpPr txBox="1"/>
            <p:nvPr/>
          </p:nvSpPr>
          <p:spPr>
            <a:xfrm>
              <a:off x="2335420" y="3830938"/>
              <a:ext cx="522900"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48" name="Group 47"/>
          <p:cNvGrpSpPr/>
          <p:nvPr/>
        </p:nvGrpSpPr>
        <p:grpSpPr>
          <a:xfrm>
            <a:off x="1562100" y="919157"/>
            <a:ext cx="910869" cy="949592"/>
            <a:chOff x="2141436" y="3830938"/>
            <a:chExt cx="910869" cy="949592"/>
          </a:xfrm>
        </p:grpSpPr>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50" name="TextBox 49"/>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51" name="Group 50"/>
          <p:cNvGrpSpPr/>
          <p:nvPr/>
        </p:nvGrpSpPr>
        <p:grpSpPr>
          <a:xfrm>
            <a:off x="2362200" y="3679002"/>
            <a:ext cx="910869" cy="949592"/>
            <a:chOff x="2141436" y="3830938"/>
            <a:chExt cx="910869" cy="949592"/>
          </a:xfrm>
        </p:grpSpPr>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53" name="TextBox 52"/>
            <p:cNvSpPr txBox="1"/>
            <p:nvPr/>
          </p:nvSpPr>
          <p:spPr>
            <a:xfrm>
              <a:off x="2286528" y="3830938"/>
              <a:ext cx="620684"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sp>
        <p:nvSpPr>
          <p:cNvPr id="54" name="TextBox 53"/>
          <p:cNvSpPr txBox="1"/>
          <p:nvPr/>
        </p:nvSpPr>
        <p:spPr>
          <a:xfrm>
            <a:off x="609600" y="143530"/>
            <a:ext cx="2835776" cy="523220"/>
          </a:xfrm>
          <a:prstGeom prst="rect">
            <a:avLst/>
          </a:prstGeom>
          <a:noFill/>
        </p:spPr>
        <p:txBody>
          <a:bodyPr wrap="none" rtlCol="0">
            <a:spAutoFit/>
          </a:bodyPr>
          <a:lstStyle/>
          <a:p>
            <a:pPr algn="ctr"/>
            <a:r>
              <a:rPr lang="en-US" sz="2800" b="1" dirty="0" smtClean="0"/>
              <a:t>Undirected Graph</a:t>
            </a:r>
            <a:endParaRPr lang="en-US" sz="2800" b="1" dirty="0"/>
          </a:p>
        </p:txBody>
      </p:sp>
      <p:sp>
        <p:nvSpPr>
          <p:cNvPr id="55" name="TextBox 54"/>
          <p:cNvSpPr txBox="1"/>
          <p:nvPr/>
        </p:nvSpPr>
        <p:spPr>
          <a:xfrm>
            <a:off x="1752600" y="2903588"/>
            <a:ext cx="609600" cy="584775"/>
          </a:xfrm>
          <a:prstGeom prst="rect">
            <a:avLst/>
          </a:prstGeom>
          <a:noFill/>
        </p:spPr>
        <p:txBody>
          <a:bodyPr wrap="square" rtlCol="0">
            <a:spAutoFit/>
          </a:bodyPr>
          <a:lstStyle/>
          <a:p>
            <a:pPr algn="ctr"/>
            <a:r>
              <a:rPr lang="en-US" sz="3200" dirty="0" smtClean="0"/>
              <a:t>1</a:t>
            </a:r>
            <a:endParaRPr lang="en-US" sz="3200" dirty="0"/>
          </a:p>
        </p:txBody>
      </p:sp>
      <p:sp>
        <p:nvSpPr>
          <p:cNvPr id="56" name="TextBox 55"/>
          <p:cNvSpPr txBox="1"/>
          <p:nvPr/>
        </p:nvSpPr>
        <p:spPr>
          <a:xfrm>
            <a:off x="2545392" y="1518138"/>
            <a:ext cx="609600" cy="584775"/>
          </a:xfrm>
          <a:prstGeom prst="rect">
            <a:avLst/>
          </a:prstGeom>
          <a:noFill/>
        </p:spPr>
        <p:txBody>
          <a:bodyPr wrap="square" rtlCol="0">
            <a:spAutoFit/>
          </a:bodyPr>
          <a:lstStyle/>
          <a:p>
            <a:pPr algn="ctr"/>
            <a:r>
              <a:rPr lang="en-US" sz="3200" dirty="0" smtClean="0"/>
              <a:t>5</a:t>
            </a:r>
            <a:endParaRPr lang="en-US" sz="3200" dirty="0"/>
          </a:p>
        </p:txBody>
      </p:sp>
      <p:sp>
        <p:nvSpPr>
          <p:cNvPr id="57" name="TextBox 56"/>
          <p:cNvSpPr txBox="1"/>
          <p:nvPr/>
        </p:nvSpPr>
        <p:spPr>
          <a:xfrm>
            <a:off x="2954216" y="3132188"/>
            <a:ext cx="609600" cy="584775"/>
          </a:xfrm>
          <a:prstGeom prst="rect">
            <a:avLst/>
          </a:prstGeom>
          <a:noFill/>
        </p:spPr>
        <p:txBody>
          <a:bodyPr wrap="square" rtlCol="0">
            <a:spAutoFit/>
          </a:bodyPr>
          <a:lstStyle/>
          <a:p>
            <a:pPr algn="ctr"/>
            <a:r>
              <a:rPr lang="en-US" sz="3200" dirty="0" smtClean="0"/>
              <a:t>3</a:t>
            </a:r>
            <a:endParaRPr lang="en-US" sz="3200" dirty="0"/>
          </a:p>
        </p:txBody>
      </p:sp>
      <p:sp>
        <p:nvSpPr>
          <p:cNvPr id="58" name="TextBox 57"/>
          <p:cNvSpPr txBox="1"/>
          <p:nvPr/>
        </p:nvSpPr>
        <p:spPr>
          <a:xfrm>
            <a:off x="834669" y="1504950"/>
            <a:ext cx="609600" cy="584775"/>
          </a:xfrm>
          <a:prstGeom prst="rect">
            <a:avLst/>
          </a:prstGeom>
          <a:noFill/>
        </p:spPr>
        <p:txBody>
          <a:bodyPr wrap="square" rtlCol="0">
            <a:spAutoFit/>
          </a:bodyPr>
          <a:lstStyle/>
          <a:p>
            <a:pPr algn="ctr"/>
            <a:r>
              <a:rPr lang="en-US" sz="3200" dirty="0" smtClean="0"/>
              <a:t>8</a:t>
            </a:r>
            <a:endParaRPr lang="en-US" sz="3200" dirty="0"/>
          </a:p>
        </p:txBody>
      </p:sp>
      <p:sp>
        <p:nvSpPr>
          <p:cNvPr id="59" name="TextBox 58"/>
          <p:cNvSpPr txBox="1"/>
          <p:nvPr/>
        </p:nvSpPr>
        <p:spPr>
          <a:xfrm>
            <a:off x="353669" y="3147733"/>
            <a:ext cx="609600" cy="584775"/>
          </a:xfrm>
          <a:prstGeom prst="rect">
            <a:avLst/>
          </a:prstGeom>
          <a:noFill/>
        </p:spPr>
        <p:txBody>
          <a:bodyPr wrap="square" rtlCol="0">
            <a:spAutoFit/>
          </a:bodyPr>
          <a:lstStyle/>
          <a:p>
            <a:pPr algn="ctr"/>
            <a:r>
              <a:rPr lang="en-US" sz="3200" dirty="0" smtClean="0"/>
              <a:t>6</a:t>
            </a:r>
            <a:endParaRPr lang="en-US" sz="3200" dirty="0"/>
          </a:p>
        </p:txBody>
      </p:sp>
      <p:sp>
        <p:nvSpPr>
          <p:cNvPr id="60" name="TextBox 59"/>
          <p:cNvSpPr txBox="1"/>
          <p:nvPr/>
        </p:nvSpPr>
        <p:spPr>
          <a:xfrm>
            <a:off x="1702776" y="2065388"/>
            <a:ext cx="609600" cy="584775"/>
          </a:xfrm>
          <a:prstGeom prst="rect">
            <a:avLst/>
          </a:prstGeom>
          <a:noFill/>
        </p:spPr>
        <p:txBody>
          <a:bodyPr wrap="square" rtlCol="0">
            <a:spAutoFit/>
          </a:bodyPr>
          <a:lstStyle/>
          <a:p>
            <a:pPr algn="ctr"/>
            <a:r>
              <a:rPr lang="en-US" sz="3200" dirty="0" smtClean="0"/>
              <a:t>9</a:t>
            </a:r>
            <a:endParaRPr lang="en-US" sz="3200" dirty="0"/>
          </a:p>
        </p:txBody>
      </p:sp>
    </p:spTree>
    <p:extLst>
      <p:ext uri="{BB962C8B-B14F-4D97-AF65-F5344CB8AC3E}">
        <p14:creationId xmlns:p14="http://schemas.microsoft.com/office/powerpoint/2010/main" val="741239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a:endCxn id="106" idx="1"/>
          </p:cNvCxnSpPr>
          <p:nvPr/>
        </p:nvCxnSpPr>
        <p:spPr>
          <a:xfrm>
            <a:off x="1065035" y="2609063"/>
            <a:ext cx="1757896" cy="23452"/>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986360" y="1413314"/>
            <a:ext cx="1031175" cy="853636"/>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959644" y="2688324"/>
            <a:ext cx="278975" cy="1029957"/>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2362200" y="1723159"/>
            <a:ext cx="886809" cy="864652"/>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520536" y="2740279"/>
            <a:ext cx="1638301" cy="1129338"/>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805967" y="3087949"/>
            <a:ext cx="333502" cy="1052718"/>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228600" y="2136537"/>
            <a:ext cx="910869" cy="949592"/>
            <a:chOff x="2141436" y="3830938"/>
            <a:chExt cx="910869" cy="949592"/>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96" name="TextBox 95"/>
            <p:cNvSpPr txBox="1"/>
            <p:nvPr/>
          </p:nvSpPr>
          <p:spPr>
            <a:xfrm>
              <a:off x="2294543" y="3830938"/>
              <a:ext cx="60465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05" name="Group 104"/>
          <p:cNvGrpSpPr/>
          <p:nvPr/>
        </p:nvGrpSpPr>
        <p:grpSpPr>
          <a:xfrm>
            <a:off x="2822931" y="2138357"/>
            <a:ext cx="910869" cy="949592"/>
            <a:chOff x="2141436" y="3830938"/>
            <a:chExt cx="910869" cy="949592"/>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07" name="TextBox 106"/>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10" name="Group 109"/>
          <p:cNvGrpSpPr/>
          <p:nvPr/>
        </p:nvGrpSpPr>
        <p:grpSpPr>
          <a:xfrm>
            <a:off x="689331" y="3679558"/>
            <a:ext cx="910869" cy="949592"/>
            <a:chOff x="2141436" y="3830938"/>
            <a:chExt cx="910869" cy="949592"/>
          </a:xfrm>
        </p:grpSpPr>
        <p:pic>
          <p:nvPicPr>
            <p:cNvPr id="111" name="Picture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12" name="TextBox 111"/>
            <p:cNvSpPr txBox="1"/>
            <p:nvPr/>
          </p:nvSpPr>
          <p:spPr>
            <a:xfrm>
              <a:off x="2335420" y="3830938"/>
              <a:ext cx="522900"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90" name="Group 89"/>
          <p:cNvGrpSpPr/>
          <p:nvPr/>
        </p:nvGrpSpPr>
        <p:grpSpPr>
          <a:xfrm>
            <a:off x="1562100" y="919157"/>
            <a:ext cx="910869" cy="949592"/>
            <a:chOff x="2141436" y="3830938"/>
            <a:chExt cx="910869" cy="949592"/>
          </a:xfrm>
        </p:grpSpPr>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92" name="TextBox 91"/>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14" name="Group 113"/>
          <p:cNvGrpSpPr/>
          <p:nvPr/>
        </p:nvGrpSpPr>
        <p:grpSpPr>
          <a:xfrm>
            <a:off x="2362200" y="3679002"/>
            <a:ext cx="910869" cy="949592"/>
            <a:chOff x="2141436" y="3830938"/>
            <a:chExt cx="910869" cy="949592"/>
          </a:xfrm>
        </p:grpSpPr>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16" name="TextBox 115"/>
            <p:cNvSpPr txBox="1"/>
            <p:nvPr/>
          </p:nvSpPr>
          <p:spPr>
            <a:xfrm>
              <a:off x="2286528" y="3830938"/>
              <a:ext cx="620684"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sp>
        <p:nvSpPr>
          <p:cNvPr id="12" name="TextBox 11"/>
          <p:cNvSpPr txBox="1"/>
          <p:nvPr/>
        </p:nvSpPr>
        <p:spPr>
          <a:xfrm>
            <a:off x="5562600" y="1570893"/>
            <a:ext cx="1473352" cy="2246769"/>
          </a:xfrm>
          <a:prstGeom prst="rect">
            <a:avLst/>
          </a:prstGeom>
          <a:noFill/>
        </p:spPr>
        <p:txBody>
          <a:bodyPr wrap="none" rtlCol="0">
            <a:spAutoFit/>
          </a:bodyPr>
          <a:lstStyle/>
          <a:p>
            <a:r>
              <a:rPr lang="en-US" sz="2800" dirty="0" smtClean="0"/>
              <a:t>A: C</a:t>
            </a:r>
          </a:p>
          <a:p>
            <a:r>
              <a:rPr lang="en-US" sz="2800" dirty="0" smtClean="0"/>
              <a:t>B: A</a:t>
            </a:r>
          </a:p>
          <a:p>
            <a:r>
              <a:rPr lang="en-US" sz="2800" dirty="0" smtClean="0"/>
              <a:t>C: B, D, E</a:t>
            </a:r>
          </a:p>
          <a:p>
            <a:r>
              <a:rPr lang="en-US" sz="2800" dirty="0" smtClean="0"/>
              <a:t>D: </a:t>
            </a:r>
          </a:p>
          <a:p>
            <a:r>
              <a:rPr lang="en-US" sz="2800" dirty="0" smtClean="0"/>
              <a:t>E: A</a:t>
            </a:r>
            <a:endParaRPr lang="en-US" sz="2800" dirty="0"/>
          </a:p>
        </p:txBody>
      </p:sp>
      <p:sp>
        <p:nvSpPr>
          <p:cNvPr id="13" name="TextBox 12"/>
          <p:cNvSpPr txBox="1"/>
          <p:nvPr/>
        </p:nvSpPr>
        <p:spPr>
          <a:xfrm>
            <a:off x="5257800" y="895350"/>
            <a:ext cx="2294987" cy="523220"/>
          </a:xfrm>
          <a:prstGeom prst="rect">
            <a:avLst/>
          </a:prstGeom>
          <a:noFill/>
        </p:spPr>
        <p:txBody>
          <a:bodyPr wrap="none" rtlCol="0">
            <a:spAutoFit/>
          </a:bodyPr>
          <a:lstStyle/>
          <a:p>
            <a:r>
              <a:rPr lang="en-US" sz="2800" b="1" dirty="0" smtClean="0"/>
              <a:t>Adjacency List</a:t>
            </a:r>
            <a:endParaRPr lang="en-US" sz="2800" b="1" dirty="0"/>
          </a:p>
        </p:txBody>
      </p:sp>
      <p:sp>
        <p:nvSpPr>
          <p:cNvPr id="122" name="TextBox 121"/>
          <p:cNvSpPr txBox="1"/>
          <p:nvPr/>
        </p:nvSpPr>
        <p:spPr>
          <a:xfrm>
            <a:off x="805967" y="143530"/>
            <a:ext cx="2443041" cy="523220"/>
          </a:xfrm>
          <a:prstGeom prst="rect">
            <a:avLst/>
          </a:prstGeom>
          <a:noFill/>
        </p:spPr>
        <p:txBody>
          <a:bodyPr wrap="none" rtlCol="0">
            <a:spAutoFit/>
          </a:bodyPr>
          <a:lstStyle/>
          <a:p>
            <a:pPr algn="ctr"/>
            <a:r>
              <a:rPr lang="en-US" sz="2800" b="1" dirty="0"/>
              <a:t>D</a:t>
            </a:r>
            <a:r>
              <a:rPr lang="en-US" sz="2800" b="1" dirty="0" smtClean="0"/>
              <a:t>irected Graph</a:t>
            </a:r>
            <a:endParaRPr lang="en-US" sz="2800" b="1" dirty="0"/>
          </a:p>
        </p:txBody>
      </p:sp>
    </p:spTree>
    <p:extLst>
      <p:ext uri="{BB962C8B-B14F-4D97-AF65-F5344CB8AC3E}">
        <p14:creationId xmlns:p14="http://schemas.microsoft.com/office/powerpoint/2010/main" val="648819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a:endCxn id="106" idx="1"/>
          </p:cNvCxnSpPr>
          <p:nvPr/>
        </p:nvCxnSpPr>
        <p:spPr>
          <a:xfrm>
            <a:off x="1065035" y="2609063"/>
            <a:ext cx="1757896" cy="23452"/>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986360" y="1413314"/>
            <a:ext cx="1031175" cy="853636"/>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959644" y="2688324"/>
            <a:ext cx="278975" cy="1029957"/>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2362200" y="1723159"/>
            <a:ext cx="886809" cy="864652"/>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520536" y="2740279"/>
            <a:ext cx="1638301" cy="1129338"/>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805967" y="3087949"/>
            <a:ext cx="333502" cy="1052718"/>
          </a:xfrm>
          <a:prstGeom prst="line">
            <a:avLst/>
          </a:prstGeom>
          <a:ln w="38100">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228600" y="2136537"/>
            <a:ext cx="910869" cy="949592"/>
            <a:chOff x="2141436" y="3830938"/>
            <a:chExt cx="910869" cy="949592"/>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96" name="TextBox 95"/>
            <p:cNvSpPr txBox="1"/>
            <p:nvPr/>
          </p:nvSpPr>
          <p:spPr>
            <a:xfrm>
              <a:off x="2294543" y="3830938"/>
              <a:ext cx="60465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05" name="Group 104"/>
          <p:cNvGrpSpPr/>
          <p:nvPr/>
        </p:nvGrpSpPr>
        <p:grpSpPr>
          <a:xfrm>
            <a:off x="2822931" y="2138357"/>
            <a:ext cx="910869" cy="949592"/>
            <a:chOff x="2141436" y="3830938"/>
            <a:chExt cx="910869" cy="949592"/>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07" name="TextBox 106"/>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10" name="Group 109"/>
          <p:cNvGrpSpPr/>
          <p:nvPr/>
        </p:nvGrpSpPr>
        <p:grpSpPr>
          <a:xfrm>
            <a:off x="689331" y="3679558"/>
            <a:ext cx="910869" cy="949592"/>
            <a:chOff x="2141436" y="3830938"/>
            <a:chExt cx="910869" cy="949592"/>
          </a:xfrm>
        </p:grpSpPr>
        <p:pic>
          <p:nvPicPr>
            <p:cNvPr id="111" name="Picture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12" name="TextBox 111"/>
            <p:cNvSpPr txBox="1"/>
            <p:nvPr/>
          </p:nvSpPr>
          <p:spPr>
            <a:xfrm>
              <a:off x="2335420" y="3830938"/>
              <a:ext cx="522900"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E</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90" name="Group 89"/>
          <p:cNvGrpSpPr/>
          <p:nvPr/>
        </p:nvGrpSpPr>
        <p:grpSpPr>
          <a:xfrm>
            <a:off x="1562100" y="919157"/>
            <a:ext cx="910869" cy="949592"/>
            <a:chOff x="2141436" y="3830938"/>
            <a:chExt cx="910869" cy="949592"/>
          </a:xfrm>
        </p:grpSpPr>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92" name="TextBox 91"/>
            <p:cNvSpPr txBox="1"/>
            <p:nvPr/>
          </p:nvSpPr>
          <p:spPr>
            <a:xfrm>
              <a:off x="2310573" y="3830938"/>
              <a:ext cx="572593"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grpSp>
        <p:nvGrpSpPr>
          <p:cNvPr id="114" name="Group 113"/>
          <p:cNvGrpSpPr/>
          <p:nvPr/>
        </p:nvGrpSpPr>
        <p:grpSpPr>
          <a:xfrm>
            <a:off x="2362200" y="3679002"/>
            <a:ext cx="910869" cy="949592"/>
            <a:chOff x="2141436" y="3830938"/>
            <a:chExt cx="910869" cy="949592"/>
          </a:xfrm>
        </p:grpSpPr>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436" y="3869661"/>
              <a:ext cx="910869" cy="910869"/>
            </a:xfrm>
            <a:prstGeom prst="rect">
              <a:avLst/>
            </a:prstGeom>
          </p:spPr>
        </p:pic>
        <p:sp>
          <p:nvSpPr>
            <p:cNvPr id="116" name="TextBox 115"/>
            <p:cNvSpPr txBox="1"/>
            <p:nvPr/>
          </p:nvSpPr>
          <p:spPr>
            <a:xfrm>
              <a:off x="2286528" y="3830938"/>
              <a:ext cx="620684" cy="923330"/>
            </a:xfrm>
            <a:prstGeom prst="rect">
              <a:avLst/>
            </a:prstGeom>
            <a:noFill/>
          </p:spPr>
          <p:txBody>
            <a:bodyPr wrap="none" rtlCol="0">
              <a:spAutoFit/>
            </a:bodyPr>
            <a:lstStyle/>
            <a:p>
              <a:pPr algn="ctr"/>
              <a:r>
                <a:rPr lang="en-US" sz="5400" b="1" dirty="0" smtClean="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
              </a:r>
              <a:endParaRPr lang="en-US" sz="2400" b="1" dirty="0">
                <a:ln w="31550" cmpd="sng">
                  <a:solidFill>
                    <a:schemeClr val="tx2">
                      <a:lumMod val="50000"/>
                    </a:schemeClr>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sp>
        <p:nvSpPr>
          <p:cNvPr id="122" name="TextBox 121"/>
          <p:cNvSpPr txBox="1"/>
          <p:nvPr/>
        </p:nvSpPr>
        <p:spPr>
          <a:xfrm>
            <a:off x="805967" y="143530"/>
            <a:ext cx="2443041" cy="523220"/>
          </a:xfrm>
          <a:prstGeom prst="rect">
            <a:avLst/>
          </a:prstGeom>
          <a:noFill/>
        </p:spPr>
        <p:txBody>
          <a:bodyPr wrap="none" rtlCol="0">
            <a:spAutoFit/>
          </a:bodyPr>
          <a:lstStyle/>
          <a:p>
            <a:pPr algn="ctr"/>
            <a:r>
              <a:rPr lang="en-US" sz="2800" b="1" dirty="0"/>
              <a:t>D</a:t>
            </a:r>
            <a:r>
              <a:rPr lang="en-US" sz="2800" b="1" dirty="0" smtClean="0"/>
              <a:t>irected Graph</a:t>
            </a:r>
            <a:endParaRPr lang="en-US" sz="2800" b="1" dirty="0"/>
          </a:p>
        </p:txBody>
      </p:sp>
      <p:graphicFrame>
        <p:nvGraphicFramePr>
          <p:cNvPr id="26" name="Table 25"/>
          <p:cNvGraphicFramePr>
            <a:graphicFrameLocks noGrp="1"/>
          </p:cNvGraphicFramePr>
          <p:nvPr>
            <p:extLst>
              <p:ext uri="{D42A27DB-BD31-4B8C-83A1-F6EECF244321}">
                <p14:modId xmlns:p14="http://schemas.microsoft.com/office/powerpoint/2010/main" val="733617360"/>
              </p:ext>
            </p:extLst>
          </p:nvPr>
        </p:nvGraphicFramePr>
        <p:xfrm>
          <a:off x="4572000" y="1301748"/>
          <a:ext cx="3962400" cy="3327402"/>
        </p:xfrm>
        <a:graphic>
          <a:graphicData uri="http://schemas.openxmlformats.org/drawingml/2006/table">
            <a:tbl>
              <a:tblPr firstRow="1" bandRow="1">
                <a:tableStyleId>{5940675A-B579-460E-94D1-54222C63F5DA}</a:tableStyleId>
              </a:tblPr>
              <a:tblGrid>
                <a:gridCol w="660400"/>
                <a:gridCol w="660400"/>
                <a:gridCol w="660400"/>
                <a:gridCol w="660400"/>
                <a:gridCol w="660400"/>
                <a:gridCol w="660400"/>
              </a:tblGrid>
              <a:tr h="554567">
                <a:tc>
                  <a:txBody>
                    <a:bodyPr/>
                    <a:lstStyle/>
                    <a:p>
                      <a:pPr algn="ctr"/>
                      <a:endParaRPr lang="en-US" sz="2800" dirty="0"/>
                    </a:p>
                  </a:txBody>
                  <a:tcPr anchor="ctr">
                    <a:solidFill>
                      <a:schemeClr val="accent5">
                        <a:lumMod val="40000"/>
                        <a:lumOff val="60000"/>
                      </a:schemeClr>
                    </a:solidFill>
                  </a:tcPr>
                </a:tc>
                <a:tc>
                  <a:txBody>
                    <a:bodyPr/>
                    <a:lstStyle/>
                    <a:p>
                      <a:pPr algn="ctr"/>
                      <a:r>
                        <a:rPr lang="en-US" sz="2800" b="1" dirty="0" smtClean="0"/>
                        <a:t>A</a:t>
                      </a:r>
                      <a:endParaRPr lang="en-US" sz="2800" b="1" dirty="0"/>
                    </a:p>
                  </a:txBody>
                  <a:tcPr anchor="ctr">
                    <a:solidFill>
                      <a:schemeClr val="accent5">
                        <a:lumMod val="40000"/>
                        <a:lumOff val="60000"/>
                      </a:schemeClr>
                    </a:solidFill>
                  </a:tcPr>
                </a:tc>
                <a:tc>
                  <a:txBody>
                    <a:bodyPr/>
                    <a:lstStyle/>
                    <a:p>
                      <a:pPr algn="ctr"/>
                      <a:r>
                        <a:rPr lang="en-US" sz="2800" b="1" dirty="0" smtClean="0"/>
                        <a:t>B</a:t>
                      </a:r>
                      <a:endParaRPr lang="en-US" sz="2800" b="1" dirty="0"/>
                    </a:p>
                  </a:txBody>
                  <a:tcPr anchor="ctr">
                    <a:solidFill>
                      <a:schemeClr val="accent5">
                        <a:lumMod val="40000"/>
                        <a:lumOff val="60000"/>
                      </a:schemeClr>
                    </a:solidFill>
                  </a:tcPr>
                </a:tc>
                <a:tc>
                  <a:txBody>
                    <a:bodyPr/>
                    <a:lstStyle/>
                    <a:p>
                      <a:pPr algn="ctr"/>
                      <a:r>
                        <a:rPr lang="en-US" sz="2800" b="1" dirty="0" smtClean="0"/>
                        <a:t>C</a:t>
                      </a:r>
                      <a:endParaRPr lang="en-US" sz="2800" b="1" dirty="0"/>
                    </a:p>
                  </a:txBody>
                  <a:tcPr anchor="ctr">
                    <a:solidFill>
                      <a:schemeClr val="accent5">
                        <a:lumMod val="40000"/>
                        <a:lumOff val="60000"/>
                      </a:schemeClr>
                    </a:solidFill>
                  </a:tcPr>
                </a:tc>
                <a:tc>
                  <a:txBody>
                    <a:bodyPr/>
                    <a:lstStyle/>
                    <a:p>
                      <a:pPr algn="ctr"/>
                      <a:r>
                        <a:rPr lang="en-US" sz="2800" b="1" dirty="0" smtClean="0"/>
                        <a:t>D</a:t>
                      </a:r>
                      <a:endParaRPr lang="en-US" sz="2800" b="1" dirty="0"/>
                    </a:p>
                  </a:txBody>
                  <a:tcPr anchor="ctr">
                    <a:solidFill>
                      <a:schemeClr val="accent5">
                        <a:lumMod val="40000"/>
                        <a:lumOff val="60000"/>
                      </a:schemeClr>
                    </a:solidFill>
                  </a:tcPr>
                </a:tc>
                <a:tc>
                  <a:txBody>
                    <a:bodyPr/>
                    <a:lstStyle/>
                    <a:p>
                      <a:pPr algn="ctr"/>
                      <a:r>
                        <a:rPr lang="en-US" sz="2800" b="1" dirty="0" smtClean="0"/>
                        <a:t>E</a:t>
                      </a:r>
                      <a:endParaRPr lang="en-US" sz="2800" b="1" dirty="0"/>
                    </a:p>
                  </a:txBody>
                  <a:tcPr anchor="ctr">
                    <a:solidFill>
                      <a:schemeClr val="accent5">
                        <a:lumMod val="40000"/>
                        <a:lumOff val="60000"/>
                      </a:schemeClr>
                    </a:solidFill>
                  </a:tcPr>
                </a:tc>
              </a:tr>
              <a:tr h="554567">
                <a:tc>
                  <a:txBody>
                    <a:bodyPr/>
                    <a:lstStyle/>
                    <a:p>
                      <a:pPr algn="ctr"/>
                      <a:r>
                        <a:rPr lang="en-US" sz="2800" b="1" dirty="0" smtClean="0"/>
                        <a:t>A</a:t>
                      </a:r>
                      <a:endParaRPr lang="en-US" sz="2800" b="1" dirty="0"/>
                    </a:p>
                  </a:txBody>
                  <a:tcPr anchor="ctr">
                    <a:solidFill>
                      <a:schemeClr val="accent5">
                        <a:lumMod val="40000"/>
                        <a:lumOff val="6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r>
              <a:tr h="554567">
                <a:tc>
                  <a:txBody>
                    <a:bodyPr/>
                    <a:lstStyle/>
                    <a:p>
                      <a:pPr algn="ctr"/>
                      <a:r>
                        <a:rPr lang="en-US" sz="2800" b="1" dirty="0" smtClean="0"/>
                        <a:t>B</a:t>
                      </a:r>
                      <a:endParaRPr lang="en-US" sz="2800" b="1" dirty="0"/>
                    </a:p>
                  </a:txBody>
                  <a:tcPr anchor="ctr">
                    <a:solidFill>
                      <a:schemeClr val="accent5">
                        <a:lumMod val="40000"/>
                        <a:lumOff val="60000"/>
                      </a:schemeClr>
                    </a:solidFill>
                  </a:tcP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r>
              <a:tr h="554567">
                <a:tc>
                  <a:txBody>
                    <a:bodyPr/>
                    <a:lstStyle/>
                    <a:p>
                      <a:pPr algn="ctr"/>
                      <a:r>
                        <a:rPr lang="en-US" sz="2800" b="1" dirty="0" smtClean="0"/>
                        <a:t>C</a:t>
                      </a:r>
                      <a:endParaRPr lang="en-US" sz="2800" b="1" dirty="0"/>
                    </a:p>
                  </a:txBody>
                  <a:tcPr anchor="ctr">
                    <a:solidFill>
                      <a:schemeClr val="accent5">
                        <a:lumMod val="40000"/>
                        <a:lumOff val="6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1</a:t>
                      </a:r>
                      <a:endParaRPr lang="en-US" sz="2800" dirty="0"/>
                    </a:p>
                  </a:txBody>
                  <a:tcPr anchor="ctr"/>
                </a:tc>
                <a:tc>
                  <a:txBody>
                    <a:bodyPr/>
                    <a:lstStyle/>
                    <a:p>
                      <a:pPr algn="ctr"/>
                      <a:r>
                        <a:rPr lang="en-US" sz="2800" dirty="0" smtClean="0"/>
                        <a:t>1</a:t>
                      </a:r>
                      <a:endParaRPr lang="en-US" sz="2800" dirty="0"/>
                    </a:p>
                  </a:txBody>
                  <a:tcPr anchor="ctr"/>
                </a:tc>
              </a:tr>
              <a:tr h="554567">
                <a:tc>
                  <a:txBody>
                    <a:bodyPr/>
                    <a:lstStyle/>
                    <a:p>
                      <a:pPr algn="ctr"/>
                      <a:r>
                        <a:rPr lang="en-US" sz="2800" b="1" dirty="0" smtClean="0"/>
                        <a:t>D</a:t>
                      </a:r>
                      <a:endParaRPr lang="en-US" sz="2800" b="1" dirty="0"/>
                    </a:p>
                  </a:txBody>
                  <a:tcPr anchor="ctr">
                    <a:solidFill>
                      <a:schemeClr val="accent5">
                        <a:lumMod val="40000"/>
                        <a:lumOff val="60000"/>
                      </a:schemeClr>
                    </a:solidFill>
                  </a:tcP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r>
              <a:tr h="554567">
                <a:tc>
                  <a:txBody>
                    <a:bodyPr/>
                    <a:lstStyle/>
                    <a:p>
                      <a:pPr algn="ctr"/>
                      <a:r>
                        <a:rPr lang="en-US" sz="2800" b="1" dirty="0" smtClean="0"/>
                        <a:t>E</a:t>
                      </a:r>
                      <a:endParaRPr lang="en-US" sz="2800" b="1" dirty="0"/>
                    </a:p>
                  </a:txBody>
                  <a:tcPr anchor="ctr">
                    <a:solidFill>
                      <a:schemeClr val="accent5">
                        <a:lumMod val="40000"/>
                        <a:lumOff val="60000"/>
                      </a:schemeClr>
                    </a:solidFill>
                  </a:tcPr>
                </a:tc>
                <a:tc>
                  <a:txBody>
                    <a:bodyPr/>
                    <a:lstStyle/>
                    <a:p>
                      <a:pPr algn="ctr"/>
                      <a:r>
                        <a:rPr lang="en-US" sz="2800" dirty="0" smtClean="0"/>
                        <a:t>1</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c>
                  <a:txBody>
                    <a:bodyPr/>
                    <a:lstStyle/>
                    <a:p>
                      <a:pPr algn="ctr"/>
                      <a:r>
                        <a:rPr lang="en-US" sz="2800" dirty="0" smtClean="0"/>
                        <a:t>0</a:t>
                      </a:r>
                      <a:endParaRPr lang="en-US" sz="2800" dirty="0"/>
                    </a:p>
                  </a:txBody>
                  <a:tcPr anchor="ctr"/>
                </a:tc>
              </a:tr>
            </a:tbl>
          </a:graphicData>
        </a:graphic>
      </p:graphicFrame>
      <p:sp>
        <p:nvSpPr>
          <p:cNvPr id="27" name="TextBox 26"/>
          <p:cNvSpPr txBox="1"/>
          <p:nvPr/>
        </p:nvSpPr>
        <p:spPr>
          <a:xfrm>
            <a:off x="5150427" y="285750"/>
            <a:ext cx="2786212" cy="523220"/>
          </a:xfrm>
          <a:prstGeom prst="rect">
            <a:avLst/>
          </a:prstGeom>
          <a:noFill/>
        </p:spPr>
        <p:txBody>
          <a:bodyPr wrap="none" rtlCol="0">
            <a:spAutoFit/>
          </a:bodyPr>
          <a:lstStyle/>
          <a:p>
            <a:r>
              <a:rPr lang="en-US" sz="2800" b="1" dirty="0" smtClean="0"/>
              <a:t>Adjacency Matrix</a:t>
            </a:r>
            <a:endParaRPr lang="en-US" sz="2800" b="1" dirty="0"/>
          </a:p>
        </p:txBody>
      </p:sp>
      <p:sp>
        <p:nvSpPr>
          <p:cNvPr id="28" name="TextBox 27"/>
          <p:cNvSpPr txBox="1"/>
          <p:nvPr/>
        </p:nvSpPr>
        <p:spPr>
          <a:xfrm>
            <a:off x="6325439" y="835467"/>
            <a:ext cx="446148" cy="461665"/>
          </a:xfrm>
          <a:prstGeom prst="rect">
            <a:avLst/>
          </a:prstGeom>
          <a:noFill/>
        </p:spPr>
        <p:txBody>
          <a:bodyPr wrap="none" rtlCol="0">
            <a:spAutoFit/>
          </a:bodyPr>
          <a:lstStyle/>
          <a:p>
            <a:r>
              <a:rPr lang="en-US" sz="2400" dirty="0">
                <a:solidFill>
                  <a:schemeClr val="accent1"/>
                </a:solidFill>
              </a:rPr>
              <a:t>t</a:t>
            </a:r>
            <a:r>
              <a:rPr lang="en-US" sz="2400" dirty="0" smtClean="0">
                <a:solidFill>
                  <a:schemeClr val="accent1"/>
                </a:solidFill>
              </a:rPr>
              <a:t>o</a:t>
            </a:r>
            <a:endParaRPr lang="en-US" sz="2400" dirty="0">
              <a:solidFill>
                <a:schemeClr val="accent1"/>
              </a:solidFill>
            </a:endParaRPr>
          </a:p>
        </p:txBody>
      </p:sp>
      <p:sp>
        <p:nvSpPr>
          <p:cNvPr id="29" name="TextBox 28"/>
          <p:cNvSpPr txBox="1"/>
          <p:nvPr/>
        </p:nvSpPr>
        <p:spPr>
          <a:xfrm rot="16200000">
            <a:off x="3951198" y="2732550"/>
            <a:ext cx="788870" cy="461665"/>
          </a:xfrm>
          <a:prstGeom prst="rect">
            <a:avLst/>
          </a:prstGeom>
          <a:noFill/>
        </p:spPr>
        <p:txBody>
          <a:bodyPr wrap="none" rtlCol="0">
            <a:spAutoFit/>
          </a:bodyPr>
          <a:lstStyle/>
          <a:p>
            <a:r>
              <a:rPr lang="en-US" sz="2400" dirty="0" smtClean="0">
                <a:solidFill>
                  <a:schemeClr val="accent1"/>
                </a:solidFill>
              </a:rPr>
              <a:t>from</a:t>
            </a:r>
            <a:endParaRPr lang="en-US" sz="2400" dirty="0">
              <a:solidFill>
                <a:schemeClr val="accent1"/>
              </a:solidFill>
            </a:endParaRPr>
          </a:p>
        </p:txBody>
      </p:sp>
    </p:spTree>
    <p:extLst>
      <p:ext uri="{BB962C8B-B14F-4D97-AF65-F5344CB8AC3E}">
        <p14:creationId xmlns:p14="http://schemas.microsoft.com/office/powerpoint/2010/main" val="661636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1224</TotalTime>
  <Words>838</Words>
  <Application>Microsoft Office PowerPoint</Application>
  <PresentationFormat>On-screen Show (16:9)</PresentationFormat>
  <Paragraphs>285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2 Ways to Represent a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is Better?</vt:lpstr>
      <vt:lpstr>Which is Better?</vt:lpstr>
      <vt:lpstr>Which is Better?</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Maui</dc:creator>
  <cp:lastModifiedBy>Maui</cp:lastModifiedBy>
  <cp:revision>16</cp:revision>
  <dcterms:created xsi:type="dcterms:W3CDTF">2016-04-15T18:19:10Z</dcterms:created>
  <dcterms:modified xsi:type="dcterms:W3CDTF">2016-04-16T14:43:32Z</dcterms:modified>
</cp:coreProperties>
</file>