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60" r:id="rId3"/>
    <p:sldId id="258" r:id="rId4"/>
    <p:sldId id="261" r:id="rId5"/>
    <p:sldId id="275" r:id="rId6"/>
    <p:sldId id="259" r:id="rId7"/>
    <p:sldId id="262" r:id="rId8"/>
    <p:sldId id="264" r:id="rId9"/>
    <p:sldId id="267" r:id="rId10"/>
    <p:sldId id="268" r:id="rId11"/>
    <p:sldId id="269" r:id="rId12"/>
    <p:sldId id="274" r:id="rId13"/>
    <p:sldId id="271" r:id="rId14"/>
    <p:sldId id="272" r:id="rId15"/>
    <p:sldId id="273" r:id="rId16"/>
    <p:sldId id="265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5" autoAdjust="0"/>
    <p:restoredTop sz="99358" autoAdjust="0"/>
  </p:normalViewPr>
  <p:slideViewPr>
    <p:cSldViewPr>
      <p:cViewPr varScale="1">
        <p:scale>
          <a:sx n="117" d="100"/>
          <a:sy n="117" d="100"/>
        </p:scale>
        <p:origin x="-576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F6D6B-CE6E-412F-8D57-696B7110E8D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851DD-B606-4C5B-A064-62976A1C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AD959-1EBB-4EFC-AF21-55077CD2D5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2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1DD-B606-4C5B-A064-62976A1CEC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99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1DD-B606-4C5B-A064-62976A1CEC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24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1DD-B606-4C5B-A064-62976A1CEC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24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1DD-B606-4C5B-A064-62976A1CEC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7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1DD-B606-4C5B-A064-62976A1CE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4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1DD-B606-4C5B-A064-62976A1CEC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99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1DD-B606-4C5B-A064-62976A1CEC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4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1DD-B606-4C5B-A064-62976A1CEC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4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1DD-B606-4C5B-A064-62976A1CEC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24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1DD-B606-4C5B-A064-62976A1CEC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74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AD959-1EBB-4EFC-AF21-55077CD2D5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2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1DD-B606-4C5B-A064-62976A1CEC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4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86E7-95B4-43FD-95BB-70A4B45BFA7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1BA5-44A3-4904-8D96-DC5408EE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1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86E7-95B4-43FD-95BB-70A4B45BFA7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1BA5-44A3-4904-8D96-DC5408EE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86E7-95B4-43FD-95BB-70A4B45BFA7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1BA5-44A3-4904-8D96-DC5408EE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9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86E7-95B4-43FD-95BB-70A4B45BFA7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1BA5-44A3-4904-8D96-DC5408EE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1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86E7-95B4-43FD-95BB-70A4B45BFA7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1BA5-44A3-4904-8D96-DC5408EE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86E7-95B4-43FD-95BB-70A4B45BFA7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1BA5-44A3-4904-8D96-DC5408EE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5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86E7-95B4-43FD-95BB-70A4B45BFA7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1BA5-44A3-4904-8D96-DC5408EE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86E7-95B4-43FD-95BB-70A4B45BFA7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1BA5-44A3-4904-8D96-DC5408EE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86E7-95B4-43FD-95BB-70A4B45BFA7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1BA5-44A3-4904-8D96-DC5408EE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86E7-95B4-43FD-95BB-70A4B45BFA7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1BA5-44A3-4904-8D96-DC5408EE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9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86E7-95B4-43FD-95BB-70A4B45BFA7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1BA5-44A3-4904-8D96-DC5408EE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86E7-95B4-43FD-95BB-70A4B45BFA7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A1BA5-44A3-4904-8D96-DC5408EE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7681"/>
            <a:ext cx="8686800" cy="10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10200"/>
            <a:ext cx="8839200" cy="275695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Top 5 </a:t>
            </a:r>
            <a:br>
              <a:rPr lang="en-US" sz="72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Data Science </a:t>
            </a:r>
            <a:r>
              <a:rPr lang="en-US" sz="66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/>
            </a:r>
            <a:br>
              <a:rPr lang="en-US" sz="66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54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Libraries</a:t>
            </a:r>
            <a:endParaRPr lang="en-US" sz="60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6" name="Picture 2" descr="Image result for python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2200" r="18600" b="24500"/>
          <a:stretch/>
        </p:blipFill>
        <p:spPr bwMode="auto">
          <a:xfrm>
            <a:off x="152401" y="7681"/>
            <a:ext cx="1066800" cy="105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1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 smtClean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1. TensorFlow</a:t>
            </a:r>
            <a:endParaRPr lang="en-US" sz="6000" b="1" spc="50" dirty="0">
              <a:ln w="11430"/>
              <a:solidFill>
                <a:srgbClr val="FFC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49"/>
            <a:ext cx="8610600" cy="3657601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Google’s artificial neural networks library allows you to quickly set up, train and deploy multi-layered neural nets with large datasets.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It powers </a:t>
            </a:r>
            <a:r>
              <a:rPr lang="en-US" sz="2800" dirty="0"/>
              <a:t>Google’s voice recognition and object identification from </a:t>
            </a:r>
            <a:r>
              <a:rPr lang="en-US" sz="2800" dirty="0" smtClean="0"/>
              <a:t>photos.</a:t>
            </a:r>
          </a:p>
        </p:txBody>
      </p:sp>
    </p:spTree>
    <p:extLst>
      <p:ext uri="{BB962C8B-B14F-4D97-AF65-F5344CB8AC3E}">
        <p14:creationId xmlns:p14="http://schemas.microsoft.com/office/powerpoint/2010/main" val="283369084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54" y="205979"/>
            <a:ext cx="8686800" cy="85725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2. </a:t>
            </a:r>
            <a:r>
              <a:rPr lang="en-US" sz="54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SciKit</a:t>
            </a: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52549"/>
            <a:ext cx="8305800" cy="32420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sz="2800" dirty="0" smtClean="0"/>
              <a:t>Python’s machine learning module, built on top of </a:t>
            </a:r>
            <a:r>
              <a:rPr lang="en-US" sz="2800" dirty="0" err="1" smtClean="0"/>
              <a:t>NumPy</a:t>
            </a:r>
            <a:r>
              <a:rPr lang="en-US" sz="2800" dirty="0" smtClean="0"/>
              <a:t> and </a:t>
            </a:r>
            <a:r>
              <a:rPr lang="en-US" sz="2800" dirty="0" err="1" smtClean="0"/>
              <a:t>SciPy</a:t>
            </a:r>
            <a:r>
              <a:rPr lang="en-US" sz="2800" dirty="0" smtClean="0"/>
              <a:t>.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sz="2800" dirty="0" smtClean="0"/>
              <a:t>Performs </a:t>
            </a:r>
            <a:r>
              <a:rPr lang="en-US" sz="2800" dirty="0"/>
              <a:t>clustering, classification, </a:t>
            </a:r>
            <a:r>
              <a:rPr lang="en-US" sz="2800" dirty="0" smtClean="0"/>
              <a:t>regression, and other ML functions.</a:t>
            </a:r>
          </a:p>
        </p:txBody>
      </p:sp>
    </p:spTree>
    <p:extLst>
      <p:ext uri="{BB962C8B-B14F-4D97-AF65-F5344CB8AC3E}">
        <p14:creationId xmlns:p14="http://schemas.microsoft.com/office/powerpoint/2010/main" val="249447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9"/>
            <a:ext cx="8839200" cy="85725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3. </a:t>
            </a:r>
            <a:r>
              <a:rPr lang="en-US" sz="5400" b="1" spc="50" dirty="0" err="1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Keras</a:t>
            </a:r>
            <a:endParaRPr lang="en-US" sz="54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49"/>
            <a:ext cx="8458200" cy="3242073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User-friendly, </a:t>
            </a:r>
            <a:r>
              <a:rPr lang="en-US" sz="2800" dirty="0"/>
              <a:t>high-level </a:t>
            </a:r>
            <a:r>
              <a:rPr lang="en-US" sz="2800" dirty="0" smtClean="0"/>
              <a:t>API for implementing neural networks.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/>
              <a:t>W</a:t>
            </a:r>
            <a:r>
              <a:rPr lang="en-US" sz="2800" dirty="0" smtClean="0"/>
              <a:t>ritten </a:t>
            </a:r>
            <a:r>
              <a:rPr lang="en-US" sz="2800" dirty="0"/>
              <a:t>in </a:t>
            </a:r>
            <a:r>
              <a:rPr lang="en-US" sz="2800" dirty="0" smtClean="0"/>
              <a:t>Python. Runs on TensorFlow or </a:t>
            </a:r>
            <a:r>
              <a:rPr lang="en-US" sz="2800" dirty="0" err="1" smtClean="0"/>
              <a:t>Theano</a:t>
            </a:r>
            <a:r>
              <a:rPr lang="en-US" sz="2800" dirty="0" smtClean="0"/>
              <a:t> backend.</a:t>
            </a:r>
          </a:p>
        </p:txBody>
      </p:sp>
    </p:spTree>
    <p:extLst>
      <p:ext uri="{BB962C8B-B14F-4D97-AF65-F5344CB8AC3E}">
        <p14:creationId xmlns:p14="http://schemas.microsoft.com/office/powerpoint/2010/main" val="402811190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9"/>
            <a:ext cx="8839200" cy="85725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4. NLTK</a:t>
            </a:r>
            <a:endParaRPr lang="en-US" sz="60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49"/>
            <a:ext cx="8458200" cy="3242073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800" dirty="0"/>
              <a:t>Python’s Natural Language Tool Kit.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/>
              <a:t>Text processing libraries allow you to for classification, tokenization, stemming, tagging, parsing, and semantic </a:t>
            </a:r>
            <a:r>
              <a:rPr lang="en-US" sz="2800" dirty="0" smtClean="0"/>
              <a:t>reasoning</a:t>
            </a:r>
            <a:r>
              <a:rPr lang="en-US" sz="2800" dirty="0" smtClean="0"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584780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05979"/>
            <a:ext cx="8991600" cy="85725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5. XG Boost</a:t>
            </a:r>
            <a:endParaRPr lang="en-US" sz="6000" b="1" spc="50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49"/>
            <a:ext cx="8610600" cy="3242073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800" dirty="0"/>
              <a:t>A</a:t>
            </a:r>
            <a:r>
              <a:rPr lang="en-US" sz="2800" dirty="0" smtClean="0"/>
              <a:t>n </a:t>
            </a:r>
            <a:r>
              <a:rPr lang="en-US" sz="2800" dirty="0"/>
              <a:t>open-source software library which provides the gradient boosting framework for C++, Java, Python, R, and </a:t>
            </a:r>
            <a:r>
              <a:rPr lang="en-US" sz="2800" dirty="0" smtClean="0"/>
              <a:t>Julia.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Very popular on </a:t>
            </a:r>
            <a:r>
              <a:rPr lang="en-US" sz="2800" dirty="0" err="1" smtClean="0"/>
              <a:t>Kaggle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034037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066800" y="1123950"/>
            <a:ext cx="6858000" cy="38100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5 Python ML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10878"/>
            <a:ext cx="6553200" cy="3394472"/>
          </a:xfrm>
        </p:spPr>
        <p:txBody>
          <a:bodyPr>
            <a:noAutofit/>
          </a:bodyPr>
          <a:lstStyle/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800" dirty="0" smtClean="0"/>
              <a:t>TensorFlow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800" dirty="0" err="1" smtClean="0"/>
              <a:t>SciKit</a:t>
            </a:r>
            <a:r>
              <a:rPr lang="en-US" sz="2800" dirty="0" smtClean="0"/>
              <a:t>-Learn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800" dirty="0" err="1" smtClean="0"/>
              <a:t>Keras</a:t>
            </a:r>
            <a:endParaRPr lang="en-US" sz="2800" dirty="0" smtClean="0"/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800" dirty="0" smtClean="0"/>
              <a:t>NLTK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800" dirty="0" smtClean="0"/>
              <a:t>XG Boost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3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© 2017  Joe James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5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 smtClean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1. </a:t>
            </a:r>
            <a:r>
              <a:rPr lang="en-US" sz="6000" b="1" spc="50" dirty="0" err="1" smtClean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NumPy</a:t>
            </a:r>
            <a:endParaRPr lang="en-US" sz="6000" b="1" spc="50" dirty="0">
              <a:ln w="11430"/>
              <a:solidFill>
                <a:srgbClr val="FFC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49"/>
            <a:ext cx="8610600" cy="3657601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800" dirty="0"/>
              <a:t>Used as a foundation for most other data science libraries.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Multidimensional </a:t>
            </a:r>
            <a:r>
              <a:rPr lang="en-US" sz="2800" dirty="0"/>
              <a:t>arrays and matrices, </a:t>
            </a:r>
            <a:r>
              <a:rPr lang="en-US" sz="2800" dirty="0" smtClean="0"/>
              <a:t>and functions to </a:t>
            </a:r>
            <a:r>
              <a:rPr lang="en-US" sz="2800" dirty="0"/>
              <a:t>perform </a:t>
            </a:r>
            <a:r>
              <a:rPr lang="en-US" sz="2800" dirty="0" smtClean="0"/>
              <a:t>all sorts of calculations </a:t>
            </a:r>
            <a:r>
              <a:rPr lang="en-US" sz="2800" dirty="0"/>
              <a:t>on those arrays with </a:t>
            </a:r>
            <a:r>
              <a:rPr lang="en-US" sz="2800" dirty="0" smtClean="0"/>
              <a:t>minimal code.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Much faster performance than Python Lists because it uses contiguous memory blocks, and no need for loops. </a:t>
            </a:r>
          </a:p>
        </p:txBody>
      </p:sp>
    </p:spTree>
    <p:extLst>
      <p:ext uri="{BB962C8B-B14F-4D97-AF65-F5344CB8AC3E}">
        <p14:creationId xmlns:p14="http://schemas.microsoft.com/office/powerpoint/2010/main" val="31888841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54" y="205979"/>
            <a:ext cx="8686800" cy="85725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2. Pandas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52549"/>
            <a:ext cx="8305800" cy="32420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sz="2800" dirty="0"/>
              <a:t>P</a:t>
            </a:r>
            <a:r>
              <a:rPr lang="en-US" sz="2800" dirty="0" smtClean="0"/>
              <a:t>rovides flexible data </a:t>
            </a:r>
            <a:r>
              <a:rPr lang="en-US" sz="2800" dirty="0"/>
              <a:t>structures </a:t>
            </a:r>
            <a:r>
              <a:rPr lang="en-US" sz="2800" dirty="0" smtClean="0"/>
              <a:t>that make </a:t>
            </a:r>
            <a:r>
              <a:rPr lang="en-US" sz="2800" dirty="0"/>
              <a:t>working with </a:t>
            </a:r>
            <a:r>
              <a:rPr lang="en-US" sz="2800" dirty="0" smtClean="0"/>
              <a:t>relational </a:t>
            </a:r>
            <a:r>
              <a:rPr lang="en-US" sz="2800" dirty="0"/>
              <a:t>or </a:t>
            </a:r>
            <a:r>
              <a:rPr lang="en-US" sz="2800" dirty="0" smtClean="0"/>
              <a:t>labeled </a:t>
            </a:r>
            <a:r>
              <a:rPr lang="en-US" sz="2800" dirty="0"/>
              <a:t>data </a:t>
            </a:r>
            <a:r>
              <a:rPr lang="en-US" sz="2800" dirty="0" smtClean="0"/>
              <a:t>fast, easy </a:t>
            </a:r>
            <a:r>
              <a:rPr lang="en-US" sz="2800" dirty="0"/>
              <a:t>and </a:t>
            </a:r>
            <a:r>
              <a:rPr lang="en-US" sz="2800" dirty="0" smtClean="0"/>
              <a:t>intuitive.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sz="2800" dirty="0" smtClean="0"/>
              <a:t>Performs math and statistical operations on time series data and </a:t>
            </a:r>
            <a:r>
              <a:rPr lang="en-US" sz="2800" dirty="0" err="1" smtClean="0"/>
              <a:t>DataFrames</a:t>
            </a:r>
            <a:r>
              <a:rPr lang="en-US" sz="2800" dirty="0" smtClean="0"/>
              <a:t> (matrices).</a:t>
            </a:r>
          </a:p>
        </p:txBody>
      </p:sp>
    </p:spTree>
    <p:extLst>
      <p:ext uri="{BB962C8B-B14F-4D97-AF65-F5344CB8AC3E}">
        <p14:creationId xmlns:p14="http://schemas.microsoft.com/office/powerpoint/2010/main" val="2037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9"/>
            <a:ext cx="8763000" cy="85725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spc="50" dirty="0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3. </a:t>
            </a:r>
            <a:r>
              <a:rPr lang="en-US" sz="5400" b="1" spc="50" dirty="0" err="1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MatPlotLib</a:t>
            </a:r>
            <a:endParaRPr lang="en-US" sz="54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49"/>
            <a:ext cx="8610600" cy="3505201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The ultimate data visualization tool.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Create every imaginable 2D or 3D plot, graph, chart, or map from your data with very few lines of code.</a:t>
            </a:r>
            <a:endParaRPr lang="en-US" sz="2800" dirty="0"/>
          </a:p>
        </p:txBody>
      </p:sp>
      <p:pic>
        <p:nvPicPr>
          <p:cNvPr id="2050" name="Picture 2" descr="../../_images/sphx_glr_whats_new_99_mplot3d_0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10042" r="3219" b="1583"/>
          <a:stretch/>
        </p:blipFill>
        <p:spPr bwMode="auto">
          <a:xfrm>
            <a:off x="5867400" y="3067166"/>
            <a:ext cx="2674620" cy="203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5106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9"/>
            <a:ext cx="8763000" cy="85725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spc="50" dirty="0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3. </a:t>
            </a:r>
            <a:r>
              <a:rPr lang="en-US" sz="5400" b="1" spc="50" dirty="0" err="1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MatPlotLib</a:t>
            </a:r>
            <a:endParaRPr lang="en-US" sz="54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49"/>
            <a:ext cx="8610600" cy="3505201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The ultimate data visualization tool.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Create every imaginable 2D or 3D plot, graph, chart, or map from your data with very few lines of code.</a:t>
            </a:r>
            <a:endParaRPr lang="en-US" sz="2800" dirty="0"/>
          </a:p>
        </p:txBody>
      </p:sp>
      <p:pic>
        <p:nvPicPr>
          <p:cNvPr id="2050" name="Picture 2" descr="../../_images/sphx_glr_whats_new_99_mplot3d_0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10042" r="3219" b="1583"/>
          <a:stretch/>
        </p:blipFill>
        <p:spPr bwMode="auto">
          <a:xfrm>
            <a:off x="5867400" y="3067166"/>
            <a:ext cx="2674620" cy="203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4640818"/>
            <a:ext cx="444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See also: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Bokeh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interactive visualization.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9764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9"/>
            <a:ext cx="8839200" cy="85725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4. </a:t>
            </a:r>
            <a:r>
              <a:rPr lang="en-US" sz="6000" b="1" spc="50" dirty="0" err="1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SciPy</a:t>
            </a:r>
            <a:endParaRPr lang="en-US" sz="60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49"/>
            <a:ext cx="8458200" cy="3242073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Python’s top scientific library builds on </a:t>
            </a:r>
            <a:r>
              <a:rPr lang="en-US" sz="2800" dirty="0" err="1" smtClean="0"/>
              <a:t>NumPy</a:t>
            </a:r>
            <a:r>
              <a:rPr lang="en-US" sz="2800" dirty="0" smtClean="0"/>
              <a:t> with added features for analyzing and manipulating data.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Includes functions for </a:t>
            </a:r>
            <a:r>
              <a:rPr lang="en-US" sz="2800" dirty="0"/>
              <a:t>numerical </a:t>
            </a:r>
            <a:r>
              <a:rPr lang="en-US" sz="2800" dirty="0" smtClean="0"/>
              <a:t>integration, optimization, and linear algebra.</a:t>
            </a:r>
            <a:endParaRPr lang="en-US" sz="28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6061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05979"/>
            <a:ext cx="8991600" cy="85725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5. </a:t>
            </a:r>
            <a:r>
              <a:rPr lang="en-US" sz="6000" b="1" spc="50" dirty="0" err="1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Theano</a:t>
            </a:r>
            <a:r>
              <a:rPr lang="en-US" sz="6000" b="1" spc="50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en-US" sz="6000" b="1" spc="50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49"/>
            <a:ext cx="8610600" cy="3242073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800" dirty="0"/>
              <a:t>Similar to </a:t>
            </a:r>
            <a:r>
              <a:rPr lang="en-US" sz="2800" dirty="0" err="1"/>
              <a:t>NumPy</a:t>
            </a:r>
            <a:r>
              <a:rPr lang="en-US" sz="2800" dirty="0"/>
              <a:t>, allows you to efficiently define, optimize, and evaluate mathematical expressions involving multi-dimensional arrays.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/>
              <a:t>Exceptionally fast because it can leverage the GPU for computation. 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62104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066800" y="1123950"/>
            <a:ext cx="6858000" cy="38100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5 Python Data Science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10878"/>
            <a:ext cx="6553200" cy="3394472"/>
          </a:xfrm>
        </p:spPr>
        <p:txBody>
          <a:bodyPr>
            <a:noAutofit/>
          </a:bodyPr>
          <a:lstStyle/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800" dirty="0" err="1" smtClean="0"/>
              <a:t>NumPy</a:t>
            </a:r>
            <a:endParaRPr lang="en-US" sz="2800" dirty="0" smtClean="0"/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800" dirty="0" smtClean="0"/>
              <a:t>Pandas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800" dirty="0" err="1" smtClean="0"/>
              <a:t>MatPlotLib</a:t>
            </a:r>
            <a:endParaRPr lang="en-US" sz="2800" dirty="0" smtClean="0"/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800" dirty="0" err="1" smtClean="0"/>
              <a:t>SciPy</a:t>
            </a:r>
            <a:endParaRPr lang="en-US" sz="2800" dirty="0" smtClean="0"/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800" dirty="0" err="1" smtClean="0"/>
              <a:t>Theano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01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7681"/>
            <a:ext cx="8686800" cy="10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10200"/>
            <a:ext cx="8839200" cy="275695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Top 5</a:t>
            </a:r>
            <a:r>
              <a:rPr lang="en-US" sz="72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br>
              <a:rPr lang="en-US" sz="72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Machine Learning</a:t>
            </a:r>
            <a:r>
              <a:rPr lang="en-US" sz="66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/>
            </a:r>
            <a:br>
              <a:rPr lang="en-US" sz="66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54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Libraries</a:t>
            </a:r>
            <a:endParaRPr lang="en-US" sz="60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6" name="Picture 2" descr="Image result for python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2200" r="18600" b="24500"/>
          <a:stretch/>
        </p:blipFill>
        <p:spPr bwMode="auto">
          <a:xfrm>
            <a:off x="152401" y="7681"/>
            <a:ext cx="1066800" cy="105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2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7350</TotalTime>
  <Words>441</Words>
  <Application>Microsoft Office PowerPoint</Application>
  <PresentationFormat>On-screen Show (16:9)</PresentationFormat>
  <Paragraphs>71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Top 5  Data Science  Libraries</vt:lpstr>
      <vt:lpstr>1. NumPy</vt:lpstr>
      <vt:lpstr>2. Pandas</vt:lpstr>
      <vt:lpstr>3. MatPlotLib</vt:lpstr>
      <vt:lpstr>3. MatPlotLib</vt:lpstr>
      <vt:lpstr>4. SciPy</vt:lpstr>
      <vt:lpstr>5. Theano </vt:lpstr>
      <vt:lpstr>Top 5 Python Data Science Libraries</vt:lpstr>
      <vt:lpstr>Top 5  Machine Learning Libraries</vt:lpstr>
      <vt:lpstr>1. TensorFlow</vt:lpstr>
      <vt:lpstr>2. SciKit-Learn</vt:lpstr>
      <vt:lpstr>3. Keras</vt:lpstr>
      <vt:lpstr>4. NLTK</vt:lpstr>
      <vt:lpstr>5. XG Boost</vt:lpstr>
      <vt:lpstr>Top 5 Python ML Libraries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Maui</dc:creator>
  <cp:lastModifiedBy>Joe James</cp:lastModifiedBy>
  <cp:revision>43</cp:revision>
  <dcterms:created xsi:type="dcterms:W3CDTF">2015-12-18T03:26:23Z</dcterms:created>
  <dcterms:modified xsi:type="dcterms:W3CDTF">2017-11-27T03:03:54Z</dcterms:modified>
</cp:coreProperties>
</file>