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5" r:id="rId4"/>
    <p:sldId id="258" r:id="rId5"/>
    <p:sldId id="266" r:id="rId6"/>
    <p:sldId id="267" r:id="rId7"/>
    <p:sldId id="268" r:id="rId8"/>
    <p:sldId id="261" r:id="rId9"/>
    <p:sldId id="262" r:id="rId10"/>
    <p:sldId id="260" r:id="rId11"/>
    <p:sldId id="264" r:id="rId12"/>
    <p:sldId id="263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EA51-35EF-4A17-A52A-161DEEFC371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D0A4-DBE4-41F4-B847-D0849FB8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Sine &amp; Cosine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Sine and Cosine Waves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200151"/>
            <a:ext cx="3581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Sine and Cosine waves look identical, but are shifted by 45°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Every 90° they cross zero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They never exceed 1.0</a:t>
            </a:r>
            <a:endParaRPr lang="en-US" sz="2000" dirty="0"/>
          </a:p>
        </p:txBody>
      </p:sp>
      <p:pic>
        <p:nvPicPr>
          <p:cNvPr id="1026" name="Picture 2" descr="Image result for sine w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3" r="11322" b="16944"/>
          <a:stretch/>
        </p:blipFill>
        <p:spPr bwMode="auto">
          <a:xfrm>
            <a:off x="358178" y="2343150"/>
            <a:ext cx="3693319" cy="22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25178" y="2195036"/>
            <a:ext cx="11201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Sine wave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336018"/>
            <a:ext cx="1349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Cosine wave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262" y="1962150"/>
            <a:ext cx="1199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5778" y="3181350"/>
            <a:ext cx="9286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5178" y="3028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0978" y="3028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180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622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1778" y="386715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3520" y="302895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-90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Law of </a:t>
            </a:r>
            <a:r>
              <a:rPr lang="en-US" sz="2000" b="1" dirty="0" err="1" smtClean="0">
                <a:solidFill>
                  <a:schemeClr val="accent1"/>
                </a:solidFill>
              </a:rPr>
              <a:t>Sines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for any triangle</a:t>
            </a:r>
            <a:r>
              <a:rPr lang="en-US" sz="1800" dirty="0"/>
              <a:t> with sides </a:t>
            </a:r>
            <a:r>
              <a:rPr lang="en-US" sz="1800" i="1" dirty="0"/>
              <a:t>a</a:t>
            </a:r>
            <a:r>
              <a:rPr lang="en-US" sz="1800" dirty="0"/>
              <a:t>, </a:t>
            </a:r>
            <a:r>
              <a:rPr lang="en-US" sz="1800" i="1" dirty="0"/>
              <a:t>b</a:t>
            </a:r>
            <a:r>
              <a:rPr lang="en-US" sz="1800" dirty="0" smtClean="0"/>
              <a:t>,</a:t>
            </a:r>
            <a:r>
              <a:rPr lang="en-US" sz="1800" dirty="0"/>
              <a:t> </a:t>
            </a:r>
            <a:r>
              <a:rPr lang="en-US" sz="1800" i="1" dirty="0"/>
              <a:t>c</a:t>
            </a:r>
            <a:r>
              <a:rPr lang="en-US" sz="1800" dirty="0"/>
              <a:t> and </a:t>
            </a:r>
            <a:r>
              <a:rPr lang="en-US" sz="1800" dirty="0" smtClean="0"/>
              <a:t>opposite angles</a:t>
            </a:r>
            <a:r>
              <a:rPr lang="en-US" sz="1800" dirty="0"/>
              <a:t> </a:t>
            </a:r>
            <a:r>
              <a:rPr lang="en-US" sz="1800" i="1" dirty="0"/>
              <a:t>A</a:t>
            </a:r>
            <a:r>
              <a:rPr lang="en-US" sz="1800" dirty="0"/>
              <a:t>, </a:t>
            </a:r>
            <a:r>
              <a:rPr lang="en-US" sz="1800" i="1" dirty="0" smtClean="0"/>
              <a:t>B</a:t>
            </a:r>
            <a:r>
              <a:rPr lang="en-US" sz="1800" dirty="0" smtClean="0"/>
              <a:t>,</a:t>
            </a:r>
            <a:r>
              <a:rPr lang="en-US" sz="1800" dirty="0"/>
              <a:t> </a:t>
            </a:r>
            <a:r>
              <a:rPr lang="en-US" sz="1800" i="1" dirty="0"/>
              <a:t>C</a:t>
            </a:r>
            <a:r>
              <a:rPr lang="en-US" sz="1800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1211" y="13470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3611" y="16975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62648" y="1726645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5611" y="13525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8011" y="1703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77048" y="173212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20011" y="13525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11" y="17030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91448" y="173212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5529" y="15474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9929" y="1552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249555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Law of Cosines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for any triangle with sides </a:t>
            </a:r>
            <a:r>
              <a:rPr lang="en-US" sz="1800" i="1" dirty="0" smtClean="0"/>
              <a:t>a</a:t>
            </a:r>
            <a:r>
              <a:rPr lang="en-US" sz="1800" dirty="0" smtClean="0"/>
              <a:t>, </a:t>
            </a:r>
            <a:r>
              <a:rPr lang="en-US" sz="1800" i="1" dirty="0" smtClean="0"/>
              <a:t>b</a:t>
            </a:r>
            <a:r>
              <a:rPr lang="en-US" sz="1800" dirty="0" smtClean="0"/>
              <a:t>, </a:t>
            </a:r>
            <a:r>
              <a:rPr lang="en-US" sz="1800" i="1" dirty="0" smtClean="0"/>
              <a:t>c</a:t>
            </a:r>
            <a:r>
              <a:rPr lang="en-US" sz="1800" dirty="0" smtClean="0"/>
              <a:t> and opposite angles </a:t>
            </a:r>
            <a:r>
              <a:rPr lang="en-US" sz="1800" i="1" dirty="0" smtClean="0"/>
              <a:t>A</a:t>
            </a:r>
            <a:r>
              <a:rPr lang="en-US" sz="1800" dirty="0" smtClean="0"/>
              <a:t>, </a:t>
            </a:r>
            <a:r>
              <a:rPr lang="en-US" sz="1800" i="1" dirty="0" smtClean="0"/>
              <a:t>B</a:t>
            </a:r>
            <a:r>
              <a:rPr lang="en-US" sz="1800" dirty="0" smtClean="0"/>
              <a:t>, </a:t>
            </a:r>
            <a:r>
              <a:rPr lang="en-US" sz="1800" i="1" dirty="0" smtClean="0"/>
              <a:t>C</a:t>
            </a:r>
            <a:r>
              <a:rPr lang="en-US" sz="1800" dirty="0" smtClean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	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– 2ab </a:t>
            </a:r>
            <a:r>
              <a:rPr lang="en-US" sz="2000" dirty="0" err="1" smtClean="0"/>
              <a:t>cos</a:t>
            </a:r>
            <a:r>
              <a:rPr lang="en-US" sz="2000" dirty="0" smtClean="0"/>
              <a:t> C</a:t>
            </a:r>
            <a:endParaRPr lang="en-US" sz="1800" dirty="0"/>
          </a:p>
        </p:txBody>
      </p:sp>
      <p:sp>
        <p:nvSpPr>
          <p:cNvPr id="18" name="Isosceles Triangle 17"/>
          <p:cNvSpPr/>
          <p:nvPr/>
        </p:nvSpPr>
        <p:spPr>
          <a:xfrm>
            <a:off x="6934200" y="1152526"/>
            <a:ext cx="1600200" cy="1261706"/>
          </a:xfrm>
          <a:prstGeom prst="triangle">
            <a:avLst>
              <a:gd name="adj" fmla="val 7321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01000" y="7831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70690" y="2431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23071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36632" y="135796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18958" y="23071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3192" y="15335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438150"/>
            <a:ext cx="5867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Pythagorean Theorem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(sin </a:t>
            </a:r>
            <a:r>
              <a:rPr lang="el-GR" sz="2000" dirty="0" smtClean="0"/>
              <a:t>Θ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(</a:t>
            </a:r>
            <a:r>
              <a:rPr lang="en-US" sz="2000" dirty="0" err="1" smtClean="0"/>
              <a:t>cos</a:t>
            </a:r>
            <a:r>
              <a:rPr lang="en-US" sz="2000" dirty="0" smtClean="0"/>
              <a:t> </a:t>
            </a:r>
            <a:r>
              <a:rPr lang="el-GR" sz="2000" dirty="0" smtClean="0"/>
              <a:t>Θ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Addition Identity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sin(x + y) = sin x </a:t>
            </a:r>
            <a:r>
              <a:rPr lang="en-US" sz="2000" dirty="0" err="1" smtClean="0"/>
              <a:t>cos</a:t>
            </a:r>
            <a:r>
              <a:rPr lang="en-US" sz="2000" dirty="0" smtClean="0"/>
              <a:t> y + </a:t>
            </a:r>
            <a:r>
              <a:rPr lang="en-US" sz="2000" dirty="0" err="1" smtClean="0"/>
              <a:t>cos</a:t>
            </a:r>
            <a:r>
              <a:rPr lang="en-US" sz="2000" dirty="0" smtClean="0"/>
              <a:t> x sin y</a:t>
            </a:r>
          </a:p>
          <a:p>
            <a:pPr marL="0" indent="0">
              <a:buNone/>
            </a:pPr>
            <a:r>
              <a:rPr lang="en-US" sz="2000" dirty="0" err="1" smtClean="0"/>
              <a:t>cos</a:t>
            </a:r>
            <a:r>
              <a:rPr lang="en-US" sz="2000" dirty="0" smtClean="0"/>
              <a:t>(x + y) = </a:t>
            </a:r>
            <a:r>
              <a:rPr lang="en-US" sz="2000" dirty="0" err="1" smtClean="0"/>
              <a:t>cos</a:t>
            </a:r>
            <a:r>
              <a:rPr lang="en-US" sz="2000" dirty="0" smtClean="0"/>
              <a:t> x </a:t>
            </a:r>
            <a:r>
              <a:rPr lang="en-US" sz="2000" dirty="0" err="1" smtClean="0"/>
              <a:t>cos</a:t>
            </a:r>
            <a:r>
              <a:rPr lang="en-US" sz="2000" dirty="0" smtClean="0"/>
              <a:t> y – sin x sin 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Subtraction Identity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sin(x – y) = sin x </a:t>
            </a:r>
            <a:r>
              <a:rPr lang="en-US" sz="2000" dirty="0" err="1" smtClean="0"/>
              <a:t>cos</a:t>
            </a:r>
            <a:r>
              <a:rPr lang="en-US" sz="2000" dirty="0" smtClean="0"/>
              <a:t> y – </a:t>
            </a:r>
            <a:r>
              <a:rPr lang="en-US" sz="2000" dirty="0" err="1" smtClean="0"/>
              <a:t>cos</a:t>
            </a:r>
            <a:r>
              <a:rPr lang="en-US" sz="2000" dirty="0" smtClean="0"/>
              <a:t> x sin y</a:t>
            </a:r>
          </a:p>
          <a:p>
            <a:pPr marL="0" indent="0">
              <a:buNone/>
            </a:pPr>
            <a:r>
              <a:rPr lang="en-US" sz="2000" dirty="0" err="1" smtClean="0"/>
              <a:t>cos</a:t>
            </a:r>
            <a:r>
              <a:rPr lang="en-US" sz="2000" dirty="0" smtClean="0"/>
              <a:t>(x – y) = </a:t>
            </a:r>
            <a:r>
              <a:rPr lang="en-US" sz="2000" dirty="0" err="1" smtClean="0"/>
              <a:t>cos</a:t>
            </a:r>
            <a:r>
              <a:rPr lang="en-US" sz="2000" dirty="0" smtClean="0"/>
              <a:t> x </a:t>
            </a:r>
            <a:r>
              <a:rPr lang="en-US" sz="2000" dirty="0" err="1" smtClean="0"/>
              <a:t>cos</a:t>
            </a:r>
            <a:r>
              <a:rPr lang="en-US" sz="2000" dirty="0" smtClean="0"/>
              <a:t> y + sin x sin 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10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6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Unit Circle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" y="2800350"/>
            <a:ext cx="4648200" cy="1083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8400" y="514350"/>
            <a:ext cx="0" cy="4495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819150"/>
            <a:ext cx="3962400" cy="396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1123950"/>
            <a:ext cx="3741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Unit Circle </a:t>
            </a:r>
            <a:r>
              <a:rPr lang="en-US" dirty="0" smtClean="0">
                <a:solidFill>
                  <a:schemeClr val="tx2"/>
                </a:solidFill>
              </a:rPr>
              <a:t>– a circle with radius 1 unit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57450" y="1657350"/>
            <a:ext cx="1581150" cy="11430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1114" y="1809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105447">
            <a:off x="2673275" y="2662846"/>
            <a:ext cx="234899" cy="60882"/>
          </a:xfrm>
          <a:custGeom>
            <a:avLst/>
            <a:gdLst>
              <a:gd name="connsiteX0" fmla="*/ 0 w 350044"/>
              <a:gd name="connsiteY0" fmla="*/ 212648 h 212648"/>
              <a:gd name="connsiteX1" fmla="*/ 150019 w 350044"/>
              <a:gd name="connsiteY1" fmla="*/ 5480 h 212648"/>
              <a:gd name="connsiteX2" fmla="*/ 350044 w 350044"/>
              <a:gd name="connsiteY2" fmla="*/ 55486 h 212648"/>
              <a:gd name="connsiteX3" fmla="*/ 350044 w 350044"/>
              <a:gd name="connsiteY3" fmla="*/ 55486 h 2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44" h="212648">
                <a:moveTo>
                  <a:pt x="0" y="212648"/>
                </a:moveTo>
                <a:cubicBezTo>
                  <a:pt x="45839" y="122161"/>
                  <a:pt x="91679" y="31674"/>
                  <a:pt x="150019" y="5480"/>
                </a:cubicBezTo>
                <a:cubicBezTo>
                  <a:pt x="208359" y="-20714"/>
                  <a:pt x="350044" y="55486"/>
                  <a:pt x="350044" y="55486"/>
                </a:cubicBezTo>
                <a:lnTo>
                  <a:pt x="350044" y="55486"/>
                </a:ln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19400" y="2431018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6800" y="261568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7409" y="5715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Unit Circle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" y="2800350"/>
            <a:ext cx="4648200" cy="1083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8400" y="514350"/>
            <a:ext cx="0" cy="4495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819150"/>
            <a:ext cx="3962400" cy="396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1123950"/>
            <a:ext cx="3848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Unit Circle </a:t>
            </a:r>
            <a:r>
              <a:rPr lang="en-US" dirty="0" smtClean="0">
                <a:solidFill>
                  <a:schemeClr val="tx2"/>
                </a:solidFill>
              </a:rPr>
              <a:t>– a circle with radius 1 unit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Opposite of theta = y component = rise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Adjacent to theta = x component = 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2457450" y="1657350"/>
            <a:ext cx="1581150" cy="1153835"/>
          </a:xfrm>
          <a:prstGeom prst="triangle">
            <a:avLst>
              <a:gd name="adj" fmla="val 10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57450" y="1657350"/>
            <a:ext cx="1581150" cy="11430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1114" y="1809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105447">
            <a:off x="2673275" y="2662846"/>
            <a:ext cx="234899" cy="60882"/>
          </a:xfrm>
          <a:custGeom>
            <a:avLst/>
            <a:gdLst>
              <a:gd name="connsiteX0" fmla="*/ 0 w 350044"/>
              <a:gd name="connsiteY0" fmla="*/ 212648 h 212648"/>
              <a:gd name="connsiteX1" fmla="*/ 150019 w 350044"/>
              <a:gd name="connsiteY1" fmla="*/ 5480 h 212648"/>
              <a:gd name="connsiteX2" fmla="*/ 350044 w 350044"/>
              <a:gd name="connsiteY2" fmla="*/ 55486 h 212648"/>
              <a:gd name="connsiteX3" fmla="*/ 350044 w 350044"/>
              <a:gd name="connsiteY3" fmla="*/ 55486 h 2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44" h="212648">
                <a:moveTo>
                  <a:pt x="0" y="212648"/>
                </a:moveTo>
                <a:cubicBezTo>
                  <a:pt x="45839" y="122161"/>
                  <a:pt x="91679" y="31674"/>
                  <a:pt x="150019" y="5480"/>
                </a:cubicBezTo>
                <a:cubicBezTo>
                  <a:pt x="208359" y="-20714"/>
                  <a:pt x="350044" y="55486"/>
                  <a:pt x="350044" y="55486"/>
                </a:cubicBezTo>
                <a:lnTo>
                  <a:pt x="350044" y="55486"/>
                </a:ln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19400" y="2431018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6800" y="261568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7409" y="5715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Straight Connector 33"/>
          <p:cNvCxnSpPr>
            <a:endCxn id="16" idx="3"/>
          </p:cNvCxnSpPr>
          <p:nvPr/>
        </p:nvCxnSpPr>
        <p:spPr>
          <a:xfrm flipV="1">
            <a:off x="2457450" y="2811185"/>
            <a:ext cx="1581150" cy="45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6" idx="0"/>
          </p:cNvCxnSpPr>
          <p:nvPr/>
        </p:nvCxnSpPr>
        <p:spPr>
          <a:xfrm flipV="1">
            <a:off x="4038600" y="1657350"/>
            <a:ext cx="0" cy="1176368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1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Right Triangles</a:t>
            </a:r>
            <a:endParaRPr lang="en-US" sz="4000" dirty="0"/>
          </a:p>
        </p:txBody>
      </p:sp>
      <p:sp>
        <p:nvSpPr>
          <p:cNvPr id="16" name="Isosceles Triangle 15"/>
          <p:cNvSpPr/>
          <p:nvPr/>
        </p:nvSpPr>
        <p:spPr>
          <a:xfrm>
            <a:off x="381000" y="1890476"/>
            <a:ext cx="2755969" cy="2011153"/>
          </a:xfrm>
          <a:prstGeom prst="triangle">
            <a:avLst>
              <a:gd name="adj" fmla="val 10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460258">
            <a:off x="791037" y="239769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hypotenuse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105447">
            <a:off x="768023" y="3647260"/>
            <a:ext cx="409432" cy="106118"/>
          </a:xfrm>
          <a:custGeom>
            <a:avLst/>
            <a:gdLst>
              <a:gd name="connsiteX0" fmla="*/ 0 w 350044"/>
              <a:gd name="connsiteY0" fmla="*/ 212648 h 212648"/>
              <a:gd name="connsiteX1" fmla="*/ 150019 w 350044"/>
              <a:gd name="connsiteY1" fmla="*/ 5480 h 212648"/>
              <a:gd name="connsiteX2" fmla="*/ 350044 w 350044"/>
              <a:gd name="connsiteY2" fmla="*/ 55486 h 212648"/>
              <a:gd name="connsiteX3" fmla="*/ 350044 w 350044"/>
              <a:gd name="connsiteY3" fmla="*/ 55486 h 2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44" h="212648">
                <a:moveTo>
                  <a:pt x="0" y="212648"/>
                </a:moveTo>
                <a:cubicBezTo>
                  <a:pt x="45839" y="122161"/>
                  <a:pt x="91679" y="31674"/>
                  <a:pt x="150019" y="5480"/>
                </a:cubicBezTo>
                <a:cubicBezTo>
                  <a:pt x="208359" y="-20714"/>
                  <a:pt x="350044" y="55486"/>
                  <a:pt x="350044" y="55486"/>
                </a:cubicBezTo>
                <a:lnTo>
                  <a:pt x="350044" y="55486"/>
                </a:ln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3123" y="3419475"/>
            <a:ext cx="61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2343141" y="278441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opposite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0468" y="3901629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adjacent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Right Triangles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120015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Sine(</a:t>
            </a:r>
            <a:r>
              <a:rPr lang="el-GR" dirty="0" smtClean="0"/>
              <a:t>Θ</a:t>
            </a:r>
            <a:r>
              <a:rPr lang="en-US" dirty="0" smtClean="0"/>
              <a:t>) written as sin </a:t>
            </a:r>
            <a:r>
              <a:rPr lang="el-GR" dirty="0" smtClean="0"/>
              <a:t>Θ</a:t>
            </a: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y component of theta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opposite/hypotenuse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381000" y="1890476"/>
            <a:ext cx="2755969" cy="2011153"/>
          </a:xfrm>
          <a:prstGeom prst="triangle">
            <a:avLst>
              <a:gd name="adj" fmla="val 10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460258">
            <a:off x="791037" y="239769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hypotenuse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105447">
            <a:off x="768023" y="3647260"/>
            <a:ext cx="409432" cy="106118"/>
          </a:xfrm>
          <a:custGeom>
            <a:avLst/>
            <a:gdLst>
              <a:gd name="connsiteX0" fmla="*/ 0 w 350044"/>
              <a:gd name="connsiteY0" fmla="*/ 212648 h 212648"/>
              <a:gd name="connsiteX1" fmla="*/ 150019 w 350044"/>
              <a:gd name="connsiteY1" fmla="*/ 5480 h 212648"/>
              <a:gd name="connsiteX2" fmla="*/ 350044 w 350044"/>
              <a:gd name="connsiteY2" fmla="*/ 55486 h 212648"/>
              <a:gd name="connsiteX3" fmla="*/ 350044 w 350044"/>
              <a:gd name="connsiteY3" fmla="*/ 55486 h 2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44" h="212648">
                <a:moveTo>
                  <a:pt x="0" y="212648"/>
                </a:moveTo>
                <a:cubicBezTo>
                  <a:pt x="45839" y="122161"/>
                  <a:pt x="91679" y="31674"/>
                  <a:pt x="150019" y="5480"/>
                </a:cubicBezTo>
                <a:cubicBezTo>
                  <a:pt x="208359" y="-20714"/>
                  <a:pt x="350044" y="55486"/>
                  <a:pt x="350044" y="55486"/>
                </a:cubicBezTo>
                <a:lnTo>
                  <a:pt x="350044" y="55486"/>
                </a:ln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3123" y="3419475"/>
            <a:ext cx="61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2343141" y="278441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opposite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0468" y="3901629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adjacent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2405951" y="2768267"/>
            <a:ext cx="12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7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Right Triangles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120015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Sine(</a:t>
            </a:r>
            <a:r>
              <a:rPr lang="el-GR" dirty="0" smtClean="0"/>
              <a:t>Θ</a:t>
            </a:r>
            <a:r>
              <a:rPr lang="en-US" dirty="0" smtClean="0"/>
              <a:t>) written as sin </a:t>
            </a:r>
            <a:r>
              <a:rPr lang="el-GR" dirty="0" smtClean="0"/>
              <a:t>Θ</a:t>
            </a: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y component of theta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opposite/hypotenuse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381000" y="1890476"/>
            <a:ext cx="2755969" cy="2011153"/>
          </a:xfrm>
          <a:prstGeom prst="triangle">
            <a:avLst>
              <a:gd name="adj" fmla="val 10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460258">
            <a:off x="791037" y="239769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hypotenuse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105447">
            <a:off x="768023" y="3647260"/>
            <a:ext cx="409432" cy="106118"/>
          </a:xfrm>
          <a:custGeom>
            <a:avLst/>
            <a:gdLst>
              <a:gd name="connsiteX0" fmla="*/ 0 w 350044"/>
              <a:gd name="connsiteY0" fmla="*/ 212648 h 212648"/>
              <a:gd name="connsiteX1" fmla="*/ 150019 w 350044"/>
              <a:gd name="connsiteY1" fmla="*/ 5480 h 212648"/>
              <a:gd name="connsiteX2" fmla="*/ 350044 w 350044"/>
              <a:gd name="connsiteY2" fmla="*/ 55486 h 212648"/>
              <a:gd name="connsiteX3" fmla="*/ 350044 w 350044"/>
              <a:gd name="connsiteY3" fmla="*/ 55486 h 2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44" h="212648">
                <a:moveTo>
                  <a:pt x="0" y="212648"/>
                </a:moveTo>
                <a:cubicBezTo>
                  <a:pt x="45839" y="122161"/>
                  <a:pt x="91679" y="31674"/>
                  <a:pt x="150019" y="5480"/>
                </a:cubicBezTo>
                <a:cubicBezTo>
                  <a:pt x="208359" y="-20714"/>
                  <a:pt x="350044" y="55486"/>
                  <a:pt x="350044" y="55486"/>
                </a:cubicBezTo>
                <a:lnTo>
                  <a:pt x="350044" y="55486"/>
                </a:ln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3123" y="3419475"/>
            <a:ext cx="61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2343141" y="278441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opposite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0468" y="3901629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adjacent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249555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Cosine(</a:t>
            </a:r>
            <a:r>
              <a:rPr lang="el-GR" dirty="0" smtClean="0"/>
              <a:t>Θ</a:t>
            </a:r>
            <a:r>
              <a:rPr lang="en-US" dirty="0" smtClean="0"/>
              <a:t>) written as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x component of theta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adjacent/hypotenuse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2405951" y="2768267"/>
            <a:ext cx="12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3514726"/>
            <a:ext cx="139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7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Right Triangles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120015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Sine(</a:t>
            </a:r>
            <a:r>
              <a:rPr lang="el-GR" dirty="0" smtClean="0"/>
              <a:t>Θ</a:t>
            </a:r>
            <a:r>
              <a:rPr lang="en-US" dirty="0" smtClean="0"/>
              <a:t>) written as sin </a:t>
            </a:r>
            <a:r>
              <a:rPr lang="el-GR" dirty="0" smtClean="0"/>
              <a:t>Θ</a:t>
            </a: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y component of theta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opposite/hypotenuse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381000" y="1890476"/>
            <a:ext cx="2755969" cy="2011153"/>
          </a:xfrm>
          <a:prstGeom prst="triangle">
            <a:avLst>
              <a:gd name="adj" fmla="val 10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460258">
            <a:off x="791037" y="239769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hypotenuse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105447">
            <a:off x="768023" y="3647260"/>
            <a:ext cx="409432" cy="106118"/>
          </a:xfrm>
          <a:custGeom>
            <a:avLst/>
            <a:gdLst>
              <a:gd name="connsiteX0" fmla="*/ 0 w 350044"/>
              <a:gd name="connsiteY0" fmla="*/ 212648 h 212648"/>
              <a:gd name="connsiteX1" fmla="*/ 150019 w 350044"/>
              <a:gd name="connsiteY1" fmla="*/ 5480 h 212648"/>
              <a:gd name="connsiteX2" fmla="*/ 350044 w 350044"/>
              <a:gd name="connsiteY2" fmla="*/ 55486 h 212648"/>
              <a:gd name="connsiteX3" fmla="*/ 350044 w 350044"/>
              <a:gd name="connsiteY3" fmla="*/ 55486 h 2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44" h="212648">
                <a:moveTo>
                  <a:pt x="0" y="212648"/>
                </a:moveTo>
                <a:cubicBezTo>
                  <a:pt x="45839" y="122161"/>
                  <a:pt x="91679" y="31674"/>
                  <a:pt x="150019" y="5480"/>
                </a:cubicBezTo>
                <a:cubicBezTo>
                  <a:pt x="208359" y="-20714"/>
                  <a:pt x="350044" y="55486"/>
                  <a:pt x="350044" y="55486"/>
                </a:cubicBezTo>
                <a:lnTo>
                  <a:pt x="350044" y="55486"/>
                </a:ln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3123" y="3419475"/>
            <a:ext cx="61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2343141" y="2784410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opposite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0468" y="3901629"/>
            <a:ext cx="20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adjacent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249555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Cosine(</a:t>
            </a:r>
            <a:r>
              <a:rPr lang="el-GR" dirty="0" smtClean="0"/>
              <a:t>Θ</a:t>
            </a:r>
            <a:r>
              <a:rPr lang="en-US" dirty="0" smtClean="0"/>
              <a:t>) written as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x component of theta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adjacent/hypotenuse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3809821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Tangent(</a:t>
            </a:r>
            <a:r>
              <a:rPr lang="el-GR" dirty="0" smtClean="0"/>
              <a:t>Θ</a:t>
            </a:r>
            <a:r>
              <a:rPr lang="en-US" dirty="0" smtClean="0"/>
              <a:t>) written as tan </a:t>
            </a:r>
            <a:r>
              <a:rPr lang="el-GR" dirty="0" smtClean="0"/>
              <a:t>Θ</a:t>
            </a: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slope component of theta (rise over run)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= opposite/adjacent = sin/</a:t>
            </a:r>
            <a:r>
              <a:rPr lang="en-US" dirty="0" err="1" smtClean="0"/>
              <a:t>cos</a:t>
            </a: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2405951" y="2768267"/>
            <a:ext cx="12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3514726"/>
            <a:ext cx="139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Common Angles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" y="2800350"/>
            <a:ext cx="4648200" cy="1083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8400" y="514350"/>
            <a:ext cx="0" cy="4495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819150"/>
            <a:ext cx="3962400" cy="396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119122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 and Cosine range between -1 and +1 because they can never be longer than the hypotenuse.</a:t>
            </a:r>
          </a:p>
        </p:txBody>
      </p:sp>
      <p:cxnSp>
        <p:nvCxnSpPr>
          <p:cNvPr id="11" name="Straight Arrow Connector 10"/>
          <p:cNvCxnSpPr>
            <a:endCxn id="9" idx="6"/>
          </p:cNvCxnSpPr>
          <p:nvPr/>
        </p:nvCxnSpPr>
        <p:spPr>
          <a:xfrm flipV="1">
            <a:off x="2457450" y="2800350"/>
            <a:ext cx="1962150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261568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7409" y="5715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50306" y="1893094"/>
            <a:ext cx="1733550" cy="8905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7"/>
          </p:cNvCxnSpPr>
          <p:nvPr/>
        </p:nvCxnSpPr>
        <p:spPr>
          <a:xfrm flipV="1">
            <a:off x="2447925" y="1399430"/>
            <a:ext cx="1391395" cy="1385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47925" y="1123950"/>
            <a:ext cx="990600" cy="1677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 flipH="1" flipV="1">
            <a:off x="2438400" y="819150"/>
            <a:ext cx="5941" cy="19656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897041"/>
                  </p:ext>
                </p:extLst>
              </p:nvPr>
            </p:nvGraphicFramePr>
            <p:xfrm>
              <a:off x="5638800" y="2244504"/>
              <a:ext cx="2590800" cy="2613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897041"/>
                  </p:ext>
                </p:extLst>
              </p:nvPr>
            </p:nvGraphicFramePr>
            <p:xfrm>
              <a:off x="5638800" y="2244504"/>
              <a:ext cx="2590800" cy="2613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709" t="-205556" r="-100709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709" t="-309859" r="-100709" b="-2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296" t="-309859" b="-207042"/>
                          </a:stretch>
                        </a:blipFill>
                      </a:tcPr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296" t="-404167" b="-104167"/>
                          </a:stretch>
                        </a:blipFill>
                      </a:tcPr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4163760" y="162359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r>
              <a:rPr lang="en-US" sz="1600" dirty="0"/>
              <a:t>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9320" y="116639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45°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4214" y="86159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60°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345073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90°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495800" y="242369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250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Common Angles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" y="2800350"/>
            <a:ext cx="4648200" cy="1083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8400" y="514350"/>
            <a:ext cx="0" cy="4495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819150"/>
            <a:ext cx="3962400" cy="396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119122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 and Cosine range between -1 and +1 because they can never be longer than the hypotenuse.</a:t>
            </a:r>
          </a:p>
        </p:txBody>
      </p:sp>
      <p:cxnSp>
        <p:nvCxnSpPr>
          <p:cNvPr id="11" name="Straight Arrow Connector 10"/>
          <p:cNvCxnSpPr>
            <a:endCxn id="9" idx="6"/>
          </p:cNvCxnSpPr>
          <p:nvPr/>
        </p:nvCxnSpPr>
        <p:spPr>
          <a:xfrm flipV="1">
            <a:off x="2457450" y="2800350"/>
            <a:ext cx="1962150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261568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7409" y="5715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50306" y="1893094"/>
            <a:ext cx="1733550" cy="8905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7"/>
          </p:cNvCxnSpPr>
          <p:nvPr/>
        </p:nvCxnSpPr>
        <p:spPr>
          <a:xfrm flipV="1">
            <a:off x="2447925" y="1399430"/>
            <a:ext cx="1391395" cy="1385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47925" y="1123950"/>
            <a:ext cx="990600" cy="1677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 flipH="1" flipV="1">
            <a:off x="2438400" y="819150"/>
            <a:ext cx="5941" cy="19656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508241"/>
                  </p:ext>
                </p:extLst>
              </p:nvPr>
            </p:nvGraphicFramePr>
            <p:xfrm>
              <a:off x="5638800" y="2244504"/>
              <a:ext cx="2590800" cy="2613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508241"/>
                  </p:ext>
                </p:extLst>
              </p:nvPr>
            </p:nvGraphicFramePr>
            <p:xfrm>
              <a:off x="5638800" y="2244504"/>
              <a:ext cx="2590800" cy="2613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 </a:t>
                          </a:r>
                          <a:r>
                            <a:rPr lang="el-GR" dirty="0" smtClean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709" t="-205556" r="-100709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709" t="-309859" r="-100709" b="-2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296" t="-309859" b="-207042"/>
                          </a:stretch>
                        </a:blipFill>
                      </a:tcPr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296" t="-404167" b="-104167"/>
                          </a:stretch>
                        </a:blipFill>
                      </a:tcPr>
                    </a:tc>
                  </a:tr>
                  <a:tr h="435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143000" y="1581150"/>
            <a:ext cx="816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os</a:t>
            </a:r>
            <a:r>
              <a:rPr lang="en-US" sz="2400" dirty="0" smtClean="0"/>
              <a:t> –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in 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3188553"/>
            <a:ext cx="816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os</a:t>
            </a:r>
            <a:r>
              <a:rPr lang="en-US" sz="2400" dirty="0" smtClean="0"/>
              <a:t> –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in –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3181350"/>
            <a:ext cx="816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os</a:t>
            </a:r>
            <a:r>
              <a:rPr lang="en-US" sz="2400" dirty="0" smtClean="0"/>
              <a:t> +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in –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345073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90°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242369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0°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-28576" y="248322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180°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33636" y="477378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270°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07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419</Words>
  <Application>Microsoft Office PowerPoint</Application>
  <PresentationFormat>On-screen Show (16:9)</PresentationFormat>
  <Paragraphs>174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Sine &amp; Cosine</vt:lpstr>
      <vt:lpstr>Unit Circle</vt:lpstr>
      <vt:lpstr>Unit Circle</vt:lpstr>
      <vt:lpstr>Right Triangles</vt:lpstr>
      <vt:lpstr>Right Triangles</vt:lpstr>
      <vt:lpstr>Right Triangles</vt:lpstr>
      <vt:lpstr>Right Triangles</vt:lpstr>
      <vt:lpstr>Common Angles</vt:lpstr>
      <vt:lpstr>Common Angles</vt:lpstr>
      <vt:lpstr>Sine and Cosine Waves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 and Cosine</dc:title>
  <dc:creator>Joe James</dc:creator>
  <cp:lastModifiedBy>Joe James</cp:lastModifiedBy>
  <cp:revision>21</cp:revision>
  <dcterms:created xsi:type="dcterms:W3CDTF">2017-11-14T19:15:06Z</dcterms:created>
  <dcterms:modified xsi:type="dcterms:W3CDTF">2017-11-22T21:41:40Z</dcterms:modified>
</cp:coreProperties>
</file>