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57" r:id="rId3"/>
    <p:sldId id="264" r:id="rId4"/>
    <p:sldId id="258" r:id="rId5"/>
    <p:sldId id="259" r:id="rId6"/>
    <p:sldId id="260" r:id="rId7"/>
    <p:sldId id="261" r:id="rId8"/>
    <p:sldId id="262" r:id="rId9"/>
    <p:sldId id="263" r:id="rId10"/>
    <p:sldId id="266" r:id="rId1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9144" autoAdjust="0"/>
  </p:normalViewPr>
  <p:slideViewPr>
    <p:cSldViewPr>
      <p:cViewPr varScale="1">
        <p:scale>
          <a:sx n="130" d="100"/>
          <a:sy n="130" d="100"/>
        </p:scale>
        <p:origin x="-72" y="-11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3">
                  <a:lumMod val="75000"/>
                </a:schemeClr>
              </a:solidFill>
            </c:spPr>
          </c:dPt>
          <c:dPt>
            <c:idx val="1"/>
            <c:bubble3D val="0"/>
            <c:spPr>
              <a:solidFill>
                <a:schemeClr val="accent3">
                  <a:lumMod val="40000"/>
                  <a:lumOff val="60000"/>
                </a:schemeClr>
              </a:solidFill>
            </c:spPr>
          </c:dPt>
          <c:dPt>
            <c:idx val="2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</c:spPr>
          </c:dPt>
          <c:dPt>
            <c:idx val="3"/>
            <c:bubble3D val="0"/>
            <c:spPr>
              <a:solidFill>
                <a:schemeClr val="bg1">
                  <a:lumMod val="75000"/>
                </a:schemeClr>
              </a:solidFill>
            </c:spPr>
          </c:dPt>
          <c:dPt>
            <c:idx val="4"/>
            <c:bubble3D val="0"/>
            <c:spPr>
              <a:solidFill>
                <a:schemeClr val="accent3">
                  <a:lumMod val="60000"/>
                  <a:lumOff val="40000"/>
                </a:schemeClr>
              </a:solidFill>
            </c:spPr>
          </c:dPt>
          <c:cat>
            <c:strRef>
              <c:f>Sheet1!$A$2:$A$6</c:f>
              <c:strCache>
                <c:ptCount val="5"/>
                <c:pt idx="0">
                  <c:v>Founder</c:v>
                </c:pt>
                <c:pt idx="1">
                  <c:v>CoFounder</c:v>
                </c:pt>
                <c:pt idx="2">
                  <c:v>Angel Investors</c:v>
                </c:pt>
                <c:pt idx="3">
                  <c:v>Option Pool</c:v>
                </c:pt>
                <c:pt idx="4">
                  <c:v>Friends &amp; Family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30</c:v>
                </c:pt>
                <c:pt idx="1">
                  <c:v>30</c:v>
                </c:pt>
                <c:pt idx="2">
                  <c:v>13</c:v>
                </c:pt>
                <c:pt idx="3">
                  <c:v>13</c:v>
                </c:pt>
                <c:pt idx="4">
                  <c:v>14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3">
                  <a:lumMod val="75000"/>
                </a:schemeClr>
              </a:solidFill>
            </c:spPr>
          </c:dPt>
          <c:dPt>
            <c:idx val="1"/>
            <c:bubble3D val="0"/>
            <c:spPr>
              <a:solidFill>
                <a:schemeClr val="accent3">
                  <a:lumMod val="40000"/>
                  <a:lumOff val="60000"/>
                </a:schemeClr>
              </a:solidFill>
            </c:spPr>
          </c:dPt>
          <c:dPt>
            <c:idx val="2"/>
            <c:bubble3D val="0"/>
            <c:spPr>
              <a:solidFill>
                <a:srgbClr val="00B0F0"/>
              </a:solidFill>
            </c:spPr>
          </c:dPt>
          <c:dPt>
            <c:idx val="3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</c:spPr>
          </c:dPt>
          <c:dPt>
            <c:idx val="4"/>
            <c:bubble3D val="0"/>
            <c:spPr>
              <a:solidFill>
                <a:schemeClr val="bg1">
                  <a:lumMod val="75000"/>
                </a:schemeClr>
              </a:solidFill>
            </c:spPr>
          </c:dPt>
          <c:dPt>
            <c:idx val="5"/>
            <c:bubble3D val="0"/>
            <c:spPr>
              <a:solidFill>
                <a:schemeClr val="accent3">
                  <a:lumMod val="60000"/>
                  <a:lumOff val="40000"/>
                </a:schemeClr>
              </a:solidFill>
            </c:spPr>
          </c:dPt>
          <c:cat>
            <c:strRef>
              <c:f>Sheet1!$A$2:$A$7</c:f>
              <c:strCache>
                <c:ptCount val="6"/>
                <c:pt idx="0">
                  <c:v>Founder</c:v>
                </c:pt>
                <c:pt idx="1">
                  <c:v>CoFounder</c:v>
                </c:pt>
                <c:pt idx="2">
                  <c:v>VC</c:v>
                </c:pt>
                <c:pt idx="3">
                  <c:v>Angel Investors</c:v>
                </c:pt>
                <c:pt idx="4">
                  <c:v>Option Pool</c:v>
                </c:pt>
                <c:pt idx="5">
                  <c:v>Friends &amp; Family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23</c:v>
                </c:pt>
                <c:pt idx="1">
                  <c:v>23</c:v>
                </c:pt>
                <c:pt idx="2">
                  <c:v>20</c:v>
                </c:pt>
                <c:pt idx="3">
                  <c:v>11</c:v>
                </c:pt>
                <c:pt idx="4">
                  <c:v>12</c:v>
                </c:pt>
                <c:pt idx="5">
                  <c:v>11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3">
                  <a:lumMod val="75000"/>
                </a:schemeClr>
              </a:solidFill>
            </c:spPr>
          </c:dPt>
          <c:dPt>
            <c:idx val="1"/>
            <c:bubble3D val="0"/>
            <c:spPr>
              <a:solidFill>
                <a:schemeClr val="accent3">
                  <a:lumMod val="40000"/>
                  <a:lumOff val="60000"/>
                </a:schemeClr>
              </a:solidFill>
            </c:spPr>
          </c:dPt>
          <c:dPt>
            <c:idx val="2"/>
            <c:bubble3D val="0"/>
            <c:spPr>
              <a:solidFill>
                <a:srgbClr val="00B0F0"/>
              </a:solidFill>
            </c:spPr>
          </c:dPt>
          <c:dPt>
            <c:idx val="3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</c:spPr>
          </c:dPt>
          <c:dPt>
            <c:idx val="4"/>
            <c:bubble3D val="0"/>
            <c:spPr>
              <a:solidFill>
                <a:schemeClr val="bg1">
                  <a:lumMod val="75000"/>
                </a:schemeClr>
              </a:solidFill>
            </c:spPr>
          </c:dPt>
          <c:dPt>
            <c:idx val="5"/>
            <c:bubble3D val="0"/>
            <c:spPr>
              <a:solidFill>
                <a:schemeClr val="accent3">
                  <a:lumMod val="60000"/>
                  <a:lumOff val="40000"/>
                </a:schemeClr>
              </a:solidFill>
            </c:spPr>
          </c:dPt>
          <c:cat>
            <c:strRef>
              <c:f>Sheet1!$A$2:$A$7</c:f>
              <c:strCache>
                <c:ptCount val="6"/>
                <c:pt idx="0">
                  <c:v>Founder</c:v>
                </c:pt>
                <c:pt idx="1">
                  <c:v>CoFounder</c:v>
                </c:pt>
                <c:pt idx="2">
                  <c:v>VC</c:v>
                </c:pt>
                <c:pt idx="3">
                  <c:v>Angel Investors</c:v>
                </c:pt>
                <c:pt idx="4">
                  <c:v>Option Pool</c:v>
                </c:pt>
                <c:pt idx="5">
                  <c:v>Friends &amp; Family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21</c:v>
                </c:pt>
                <c:pt idx="1">
                  <c:v>21</c:v>
                </c:pt>
                <c:pt idx="2">
                  <c:v>30</c:v>
                </c:pt>
                <c:pt idx="3">
                  <c:v>9</c:v>
                </c:pt>
                <c:pt idx="4">
                  <c:v>10</c:v>
                </c:pt>
                <c:pt idx="5">
                  <c:v>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3">
                  <a:lumMod val="75000"/>
                </a:schemeClr>
              </a:solidFill>
            </c:spPr>
          </c:dPt>
          <c:dPt>
            <c:idx val="1"/>
            <c:bubble3D val="0"/>
            <c:spPr>
              <a:solidFill>
                <a:schemeClr val="accent3">
                  <a:lumMod val="40000"/>
                  <a:lumOff val="60000"/>
                </a:schemeClr>
              </a:solidFill>
            </c:spPr>
          </c:dPt>
          <c:dPt>
            <c:idx val="2"/>
            <c:bubble3D val="0"/>
            <c:spPr>
              <a:solidFill>
                <a:schemeClr val="bg1">
                  <a:lumMod val="85000"/>
                </a:schemeClr>
              </a:solidFill>
            </c:spPr>
          </c:dPt>
          <c:cat>
            <c:strRef>
              <c:f>Sheet1!$A$2:$A$4</c:f>
              <c:strCache>
                <c:ptCount val="3"/>
                <c:pt idx="0">
                  <c:v>Founder</c:v>
                </c:pt>
                <c:pt idx="2">
                  <c:v>Friends &amp; Family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50</c:v>
                </c:pt>
                <c:pt idx="2">
                  <c:v>50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3">
                  <a:lumMod val="75000"/>
                </a:schemeClr>
              </a:solidFill>
            </c:spPr>
          </c:dPt>
          <c:dPt>
            <c:idx val="1"/>
            <c:bubble3D val="0"/>
            <c:spPr>
              <a:solidFill>
                <a:schemeClr val="accent3">
                  <a:lumMod val="40000"/>
                  <a:lumOff val="60000"/>
                </a:schemeClr>
              </a:solidFill>
            </c:spPr>
          </c:dPt>
          <c:dPt>
            <c:idx val="2"/>
            <c:bubble3D val="0"/>
            <c:spPr>
              <a:solidFill>
                <a:schemeClr val="bg1">
                  <a:lumMod val="85000"/>
                </a:schemeClr>
              </a:solidFill>
            </c:spPr>
          </c:dPt>
          <c:cat>
            <c:strRef>
              <c:f>Sheet1!$A$2:$A$4</c:f>
              <c:strCache>
                <c:ptCount val="3"/>
                <c:pt idx="0">
                  <c:v>Founder</c:v>
                </c:pt>
                <c:pt idx="2">
                  <c:v>Friends &amp; Family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40</c:v>
                </c:pt>
                <c:pt idx="2">
                  <c:v>60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3">
                  <a:lumMod val="75000"/>
                </a:schemeClr>
              </a:solidFill>
            </c:spPr>
          </c:dPt>
          <c:dPt>
            <c:idx val="1"/>
            <c:bubble3D val="0"/>
            <c:spPr>
              <a:solidFill>
                <a:schemeClr val="accent3">
                  <a:lumMod val="40000"/>
                  <a:lumOff val="60000"/>
                </a:schemeClr>
              </a:solidFill>
            </c:spPr>
          </c:dPt>
          <c:dPt>
            <c:idx val="2"/>
            <c:bubble3D val="0"/>
            <c:spPr>
              <a:solidFill>
                <a:schemeClr val="bg1">
                  <a:lumMod val="85000"/>
                </a:schemeClr>
              </a:solidFill>
            </c:spPr>
          </c:dPt>
          <c:cat>
            <c:strRef>
              <c:f>Sheet1!$A$2:$A$4</c:f>
              <c:strCache>
                <c:ptCount val="3"/>
                <c:pt idx="0">
                  <c:v>Founder</c:v>
                </c:pt>
                <c:pt idx="2">
                  <c:v>Friends &amp; Family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30</c:v>
                </c:pt>
                <c:pt idx="2">
                  <c:v>70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3">
                  <a:lumMod val="75000"/>
                </a:schemeClr>
              </a:solidFill>
            </c:spPr>
          </c:dPt>
          <c:dPt>
            <c:idx val="1"/>
            <c:bubble3D val="0"/>
            <c:spPr>
              <a:solidFill>
                <a:schemeClr val="accent3">
                  <a:lumMod val="40000"/>
                  <a:lumOff val="60000"/>
                </a:schemeClr>
              </a:solidFill>
            </c:spPr>
          </c:dPt>
          <c:dPt>
            <c:idx val="2"/>
            <c:bubble3D val="0"/>
            <c:spPr>
              <a:solidFill>
                <a:schemeClr val="bg1">
                  <a:lumMod val="85000"/>
                </a:schemeClr>
              </a:solidFill>
            </c:spPr>
          </c:dPt>
          <c:cat>
            <c:strRef>
              <c:f>Sheet1!$A$2:$A$4</c:f>
              <c:strCache>
                <c:ptCount val="3"/>
                <c:pt idx="0">
                  <c:v>Founder</c:v>
                </c:pt>
                <c:pt idx="2">
                  <c:v>Friends &amp; Family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20</c:v>
                </c:pt>
                <c:pt idx="2">
                  <c:v>80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8A750-E305-4506-BE2A-D6CD821B57B8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04DF7-F7C9-4A7D-980A-7182A5784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682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8A750-E305-4506-BE2A-D6CD821B57B8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04DF7-F7C9-4A7D-980A-7182A5784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565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8A750-E305-4506-BE2A-D6CD821B57B8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04DF7-F7C9-4A7D-980A-7182A5784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360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8A750-E305-4506-BE2A-D6CD821B57B8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04DF7-F7C9-4A7D-980A-7182A5784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821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8A750-E305-4506-BE2A-D6CD821B57B8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04DF7-F7C9-4A7D-980A-7182A5784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227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8A750-E305-4506-BE2A-D6CD821B57B8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04DF7-F7C9-4A7D-980A-7182A5784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12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8A750-E305-4506-BE2A-D6CD821B57B8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04DF7-F7C9-4A7D-980A-7182A5784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56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8A750-E305-4506-BE2A-D6CD821B57B8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04DF7-F7C9-4A7D-980A-7182A5784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256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8A750-E305-4506-BE2A-D6CD821B57B8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04DF7-F7C9-4A7D-980A-7182A5784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663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8A750-E305-4506-BE2A-D6CD821B57B8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04DF7-F7C9-4A7D-980A-7182A5784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354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8A750-E305-4506-BE2A-D6CD821B57B8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04DF7-F7C9-4A7D-980A-7182A5784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508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08A750-E305-4506-BE2A-D6CD821B57B8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04DF7-F7C9-4A7D-980A-7182A5784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355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7.xml"/><Relationship Id="rId4" Type="http://schemas.openxmlformats.org/officeDocument/2006/relationships/chart" Target="../charts/char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047750"/>
            <a:ext cx="91440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3714750"/>
            <a:ext cx="6400800" cy="1314450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b="1" dirty="0" smtClean="0">
                <a:solidFill>
                  <a:srgbClr val="FFC000"/>
                </a:solidFill>
              </a:rPr>
              <a:t>Joe James</a:t>
            </a:r>
          </a:p>
          <a:p>
            <a:pPr algn="l"/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Math &amp; Computer Science Tutorials</a:t>
            </a:r>
          </a:p>
          <a:p>
            <a:pPr algn="l"/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  <a:r>
              <a:rPr 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rom Silicon Valley</a:t>
            </a:r>
            <a:endParaRPr lang="en-US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28600" y="7681"/>
            <a:ext cx="8686800" cy="10400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Startups</a:t>
            </a:r>
            <a:endParaRPr lang="en-US" sz="7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1110201"/>
            <a:ext cx="8839200" cy="2452150"/>
          </a:xfrm>
        </p:spPr>
        <p:txBody>
          <a:bodyPr>
            <a:noAutofit/>
          </a:bodyPr>
          <a:lstStyle/>
          <a:p>
            <a:r>
              <a:rPr lang="en-US" sz="7200" b="1" dirty="0" smtClean="0">
                <a:solidFill>
                  <a:schemeClr val="bg1"/>
                </a:solidFill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Venture Funding 101</a:t>
            </a:r>
            <a:endParaRPr lang="en-US" sz="7200" b="1" dirty="0">
              <a:solidFill>
                <a:schemeClr val="bg1"/>
              </a:solidFill>
              <a:latin typeface="Segoe UI Black" pitchFamily="34" charset="0"/>
              <a:ea typeface="Segoe UI Black" pitchFamily="34" charset="0"/>
              <a:cs typeface="Segoe UI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7653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6322" y="438150"/>
            <a:ext cx="3524250" cy="3524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052985" y="4476750"/>
            <a:ext cx="26709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© 2017  Joe James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02646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Bootstrap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81000" y="1352550"/>
            <a:ext cx="571499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sz="2000" b="1" dirty="0" smtClean="0"/>
              <a:t>Bootstrap</a:t>
            </a:r>
            <a:r>
              <a:rPr lang="en-US" sz="2000" dirty="0" smtClean="0"/>
              <a:t> means the company is funded by personal savings until the company has a profit stream</a:t>
            </a:r>
          </a:p>
          <a:p>
            <a:pPr marL="742950" lvl="1" indent="-285750">
              <a:spcBef>
                <a:spcPts val="1200"/>
              </a:spcBef>
              <a:buFont typeface="Arial" pitchFamily="34" charset="0"/>
              <a:buChar char="•"/>
            </a:pPr>
            <a:r>
              <a:rPr lang="en-US" sz="2000" dirty="0" smtClean="0"/>
              <a:t>No outside investors</a:t>
            </a:r>
          </a:p>
          <a:p>
            <a:pPr>
              <a:spcBef>
                <a:spcPts val="1200"/>
              </a:spcBef>
            </a:pP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Product Idea -&gt; Work on product implementation</a:t>
            </a:r>
          </a:p>
          <a:p>
            <a:pPr marL="285750" indent="-285750">
              <a:spcBef>
                <a:spcPts val="1200"/>
              </a:spcBef>
              <a:buFont typeface="Arial" pitchFamily="34" charset="0"/>
              <a:buChar char="•"/>
            </a:pPr>
            <a:endParaRPr lang="en-US" sz="2000" dirty="0"/>
          </a:p>
        </p:txBody>
      </p:sp>
      <p:pic>
        <p:nvPicPr>
          <p:cNvPr id="2052" name="Picture 4" descr="Related imag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52" t="7076" r="6689" b="3052"/>
          <a:stretch/>
        </p:blipFill>
        <p:spPr bwMode="auto">
          <a:xfrm>
            <a:off x="6446000" y="2724150"/>
            <a:ext cx="2123553" cy="2311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1619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Incubators and Accelerators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81000" y="1276350"/>
            <a:ext cx="5029200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dirty="0" smtClean="0"/>
              <a:t>Incubators and Accelerators provide resources to startups such as </a:t>
            </a:r>
          </a:p>
          <a:p>
            <a:pPr marL="742950" lvl="1" indent="-285750">
              <a:spcBef>
                <a:spcPts val="1200"/>
              </a:spcBef>
              <a:buFont typeface="Arial" pitchFamily="34" charset="0"/>
              <a:buChar char="•"/>
            </a:pPr>
            <a:r>
              <a:rPr lang="en-US" dirty="0" smtClean="0"/>
              <a:t>Legal services </a:t>
            </a:r>
            <a:endParaRPr lang="en-US" dirty="0"/>
          </a:p>
          <a:p>
            <a:pPr marL="742950" lvl="1" indent="-285750">
              <a:spcBef>
                <a:spcPts val="1200"/>
              </a:spcBef>
              <a:buFont typeface="Arial" pitchFamily="34" charset="0"/>
              <a:buChar char="•"/>
            </a:pPr>
            <a:r>
              <a:rPr lang="en-US" dirty="0" smtClean="0"/>
              <a:t>Marketing support</a:t>
            </a:r>
          </a:p>
          <a:p>
            <a:pPr marL="742950" lvl="1" indent="-285750">
              <a:spcBef>
                <a:spcPts val="1200"/>
              </a:spcBef>
              <a:buFont typeface="Arial" pitchFamily="34" charset="0"/>
              <a:buChar char="•"/>
            </a:pPr>
            <a:r>
              <a:rPr lang="en-US" dirty="0"/>
              <a:t>M</a:t>
            </a:r>
            <a:r>
              <a:rPr lang="en-US" dirty="0" smtClean="0"/>
              <a:t>anagement mentorship</a:t>
            </a:r>
          </a:p>
          <a:p>
            <a:pPr marL="742950" lvl="1" indent="-285750">
              <a:spcBef>
                <a:spcPts val="1200"/>
              </a:spcBef>
              <a:buFont typeface="Arial" pitchFamily="34" charset="0"/>
              <a:buChar char="•"/>
            </a:pPr>
            <a:r>
              <a:rPr lang="en-US" dirty="0"/>
              <a:t>C</a:t>
            </a:r>
            <a:r>
              <a:rPr lang="en-US" dirty="0" smtClean="0"/>
              <a:t>o-working space</a:t>
            </a:r>
          </a:p>
          <a:p>
            <a:pPr marL="742950" lvl="1" indent="-285750">
              <a:spcBef>
                <a:spcPts val="1200"/>
              </a:spcBef>
              <a:buFont typeface="Arial" pitchFamily="34" charset="0"/>
              <a:buChar char="•"/>
            </a:pPr>
            <a:r>
              <a:rPr lang="en-US" dirty="0" smtClean="0"/>
              <a:t>Access to Angel investors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Incubators - very early stage startups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Accelerators - startups in all stages</a:t>
            </a:r>
            <a:endParaRPr lang="en-US" dirty="0"/>
          </a:p>
        </p:txBody>
      </p:sp>
      <p:pic>
        <p:nvPicPr>
          <p:cNvPr id="1028" name="Picture 4" descr="Image result for y combinator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2739025"/>
            <a:ext cx="2590800" cy="519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plug and play logo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4" t="18783" r="4407" b="19388"/>
          <a:stretch/>
        </p:blipFill>
        <p:spPr bwMode="auto">
          <a:xfrm>
            <a:off x="5943600" y="1681212"/>
            <a:ext cx="2286000" cy="443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500 startups logo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47" t="14740" r="23166" b="14711"/>
          <a:stretch/>
        </p:blipFill>
        <p:spPr bwMode="auto">
          <a:xfrm>
            <a:off x="6455080" y="3730749"/>
            <a:ext cx="1263041" cy="822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0154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Seed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5582370"/>
              </p:ext>
            </p:extLst>
          </p:nvPr>
        </p:nvGraphicFramePr>
        <p:xfrm>
          <a:off x="5410200" y="1200150"/>
          <a:ext cx="3733800" cy="33940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586889" y="2122969"/>
            <a:ext cx="9702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Founder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400" dirty="0" smtClean="0"/>
              <a:t>(30%)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6936069" y="3568541"/>
            <a:ext cx="12154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CoFounder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400" dirty="0" smtClean="0"/>
              <a:t>(30%)</a:t>
            </a:r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5804029" y="1544290"/>
            <a:ext cx="17397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Friends &amp; Family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400" dirty="0" smtClean="0"/>
              <a:t>(14%)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381001" y="1047750"/>
            <a:ext cx="52578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200"/>
              </a:spcBef>
              <a:buFont typeface="Arial" pitchFamily="34" charset="0"/>
              <a:buChar char="•"/>
            </a:pPr>
            <a:r>
              <a:rPr lang="en-US" dirty="0" smtClean="0"/>
              <a:t>Define Product, Market, and Customer Base</a:t>
            </a:r>
          </a:p>
          <a:p>
            <a:pPr marL="285750" indent="-285750">
              <a:spcBef>
                <a:spcPts val="1200"/>
              </a:spcBef>
              <a:buFont typeface="Arial" pitchFamily="34" charset="0"/>
              <a:buChar char="•"/>
            </a:pPr>
            <a:r>
              <a:rPr lang="en-US" dirty="0" smtClean="0"/>
              <a:t>Get working product to market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473063" y="2414259"/>
            <a:ext cx="13213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Option Pool</a:t>
            </a:r>
            <a:r>
              <a:rPr lang="en-US" sz="1600" b="1" dirty="0" smtClean="0"/>
              <a:t/>
            </a:r>
            <a:br>
              <a:rPr lang="en-US" sz="1600" b="1" dirty="0" smtClean="0"/>
            </a:br>
            <a:r>
              <a:rPr lang="en-US" sz="1400" dirty="0" smtClean="0"/>
              <a:t>(13%)</a:t>
            </a:r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5897997" y="3181350"/>
            <a:ext cx="8169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Angels</a:t>
            </a:r>
            <a:r>
              <a:rPr lang="en-US" sz="1600" b="1" dirty="0" smtClean="0"/>
              <a:t/>
            </a:r>
            <a:br>
              <a:rPr lang="en-US" sz="1600" b="1" dirty="0" smtClean="0"/>
            </a:br>
            <a:r>
              <a:rPr lang="en-US" sz="1400" dirty="0" smtClean="0"/>
              <a:t>(13%)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381000" y="3503533"/>
            <a:ext cx="487680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200"/>
              </a:spcBef>
              <a:buFont typeface="Arial" pitchFamily="34" charset="0"/>
              <a:buChar char="•"/>
            </a:pPr>
            <a:r>
              <a:rPr lang="en-US" dirty="0" smtClean="0"/>
              <a:t>Seed funding supports a few more employees beyond co-founders</a:t>
            </a:r>
          </a:p>
          <a:p>
            <a:pPr marL="285750" indent="-285750">
              <a:spcBef>
                <a:spcPts val="1200"/>
              </a:spcBef>
              <a:buFont typeface="Arial" pitchFamily="34" charset="0"/>
              <a:buChar char="•"/>
            </a:pPr>
            <a:r>
              <a:rPr lang="en-US" dirty="0" smtClean="0"/>
              <a:t>$500k to $2M funding round led by Angel investors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1143000" y="2068266"/>
            <a:ext cx="4267200" cy="103688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spcBef>
                <a:spcPts val="1200"/>
              </a:spcBef>
            </a:pPr>
            <a:r>
              <a:rPr lang="en-US" sz="1600" dirty="0" smtClean="0"/>
              <a:t>Set aside </a:t>
            </a:r>
            <a:r>
              <a:rPr lang="en-US" sz="1600" b="1" dirty="0" smtClean="0"/>
              <a:t>Option Pool </a:t>
            </a:r>
            <a:r>
              <a:rPr lang="en-US" sz="1600" dirty="0" smtClean="0"/>
              <a:t>shares, reserved for employees. Early employees get stock options that will be valuable if the company succeeds.</a:t>
            </a:r>
          </a:p>
        </p:txBody>
      </p:sp>
    </p:spTree>
    <p:extLst>
      <p:ext uri="{BB962C8B-B14F-4D97-AF65-F5344CB8AC3E}">
        <p14:creationId xmlns:p14="http://schemas.microsoft.com/office/powerpoint/2010/main" val="3795469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Series A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508637"/>
              </p:ext>
            </p:extLst>
          </p:nvPr>
        </p:nvGraphicFramePr>
        <p:xfrm>
          <a:off x="5410200" y="1200150"/>
          <a:ext cx="3733800" cy="33940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467600" y="1885950"/>
            <a:ext cx="9702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Founder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400" dirty="0" smtClean="0"/>
              <a:t>(23%)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7547811" y="3058116"/>
            <a:ext cx="12154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CoFounder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400" dirty="0" smtClean="0"/>
              <a:t>(23%)</a:t>
            </a:r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6249529" y="1117651"/>
            <a:ext cx="99918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Friends </a:t>
            </a:r>
            <a:br>
              <a:rPr lang="en-US" dirty="0" smtClean="0"/>
            </a:br>
            <a:r>
              <a:rPr lang="en-US" dirty="0" smtClean="0"/>
              <a:t>&amp; Family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400" dirty="0" smtClean="0"/>
              <a:t>(11%)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381001" y="1047750"/>
            <a:ext cx="52578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200"/>
              </a:spcBef>
              <a:buFont typeface="Arial" pitchFamily="34" charset="0"/>
              <a:buChar char="•"/>
            </a:pPr>
            <a:r>
              <a:rPr lang="en-US" dirty="0" smtClean="0"/>
              <a:t>Scale user base geographically or into new verticals</a:t>
            </a:r>
          </a:p>
          <a:p>
            <a:pPr marL="285750" indent="-285750">
              <a:spcBef>
                <a:spcPts val="1200"/>
              </a:spcBef>
              <a:buFont typeface="Arial" pitchFamily="34" charset="0"/>
              <a:buChar char="•"/>
            </a:pPr>
            <a:r>
              <a:rPr lang="en-US" dirty="0" smtClean="0"/>
              <a:t>Figure out how to monetize product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552723" y="2178337"/>
            <a:ext cx="1294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Option Pool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400" dirty="0" smtClean="0"/>
              <a:t>(12%)</a:t>
            </a:r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5797727" y="2900850"/>
            <a:ext cx="8047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Angels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400" dirty="0" smtClean="0"/>
              <a:t>(11%)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381000" y="3551932"/>
            <a:ext cx="5257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200"/>
              </a:spcBef>
              <a:buFont typeface="Arial" pitchFamily="34" charset="0"/>
              <a:buChar char="•"/>
            </a:pPr>
            <a:r>
              <a:rPr lang="en-US" dirty="0" smtClean="0"/>
              <a:t>Series A venture capital investors invest ~$10M in exchange for ~20% of the shares</a:t>
            </a:r>
          </a:p>
          <a:p>
            <a:pPr marL="285750" indent="-285750">
              <a:spcBef>
                <a:spcPts val="1200"/>
              </a:spcBef>
              <a:buFont typeface="Arial" pitchFamily="34" charset="0"/>
              <a:buChar char="•"/>
            </a:pPr>
            <a:r>
              <a:rPr lang="en-US" dirty="0" smtClean="0"/>
              <a:t>$5M to $15M funding round led by early stage VCs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653226" y="3484282"/>
            <a:ext cx="6046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VC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400" dirty="0" smtClean="0"/>
              <a:t>(20%)</a:t>
            </a:r>
            <a:endParaRPr lang="en-US" sz="1400" dirty="0"/>
          </a:p>
        </p:txBody>
      </p:sp>
      <p:sp>
        <p:nvSpPr>
          <p:cNvPr id="13" name="Rounded Rectangle 12"/>
          <p:cNvSpPr/>
          <p:nvPr/>
        </p:nvSpPr>
        <p:spPr>
          <a:xfrm>
            <a:off x="1524000" y="2068266"/>
            <a:ext cx="3886200" cy="1036884"/>
          </a:xfrm>
          <a:prstGeom prst="roundRect">
            <a:avLst/>
          </a:prstGeom>
          <a:solidFill>
            <a:srgbClr val="FFFF99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spcBef>
                <a:spcPts val="1200"/>
              </a:spcBef>
            </a:pPr>
            <a:r>
              <a:rPr lang="en-US" sz="1600" dirty="0" smtClean="0"/>
              <a:t>Early stage VCs provide </a:t>
            </a:r>
            <a:r>
              <a:rPr lang="en-US" sz="1600" b="1" dirty="0" smtClean="0"/>
              <a:t>capital</a:t>
            </a:r>
            <a:r>
              <a:rPr lang="en-US" sz="1600" dirty="0" smtClean="0"/>
              <a:t> to hire employees and </a:t>
            </a:r>
            <a:r>
              <a:rPr lang="en-US" sz="1600" b="1" dirty="0" smtClean="0"/>
              <a:t>management guidance </a:t>
            </a:r>
            <a:r>
              <a:rPr lang="en-US" sz="1600" dirty="0" smtClean="0"/>
              <a:t>to help the startup succeed.</a:t>
            </a:r>
          </a:p>
        </p:txBody>
      </p:sp>
    </p:spTree>
    <p:extLst>
      <p:ext uri="{BB962C8B-B14F-4D97-AF65-F5344CB8AC3E}">
        <p14:creationId xmlns:p14="http://schemas.microsoft.com/office/powerpoint/2010/main" val="4133624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Series B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1601723"/>
              </p:ext>
            </p:extLst>
          </p:nvPr>
        </p:nvGraphicFramePr>
        <p:xfrm>
          <a:off x="5410200" y="1200150"/>
          <a:ext cx="3733800" cy="33940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467600" y="1885950"/>
            <a:ext cx="9702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Founder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400" dirty="0" smtClean="0"/>
              <a:t>(21%)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7547811" y="3058116"/>
            <a:ext cx="12154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CoFounder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400" dirty="0" smtClean="0"/>
              <a:t>(21%)</a:t>
            </a:r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6324600" y="1131401"/>
            <a:ext cx="99918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Friends </a:t>
            </a:r>
            <a:br>
              <a:rPr lang="en-US" dirty="0" smtClean="0"/>
            </a:br>
            <a:r>
              <a:rPr lang="en-US" dirty="0" smtClean="0"/>
              <a:t>&amp; Family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400" dirty="0" smtClean="0"/>
              <a:t>(9%)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381001" y="1047750"/>
            <a:ext cx="46481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200"/>
              </a:spcBef>
              <a:buFont typeface="Arial" pitchFamily="34" charset="0"/>
              <a:buChar char="•"/>
            </a:pPr>
            <a:r>
              <a:rPr lang="en-US" dirty="0" smtClean="0"/>
              <a:t>Scale User </a:t>
            </a:r>
            <a:r>
              <a:rPr lang="en-US" dirty="0"/>
              <a:t>B</a:t>
            </a:r>
            <a:r>
              <a:rPr lang="en-US" dirty="0" smtClean="0"/>
              <a:t>ase and Revenue</a:t>
            </a:r>
          </a:p>
          <a:p>
            <a:pPr marL="285750" indent="-285750">
              <a:spcBef>
                <a:spcPts val="1200"/>
              </a:spcBef>
              <a:buFont typeface="Arial" pitchFamily="34" charset="0"/>
              <a:buChar char="•"/>
            </a:pPr>
            <a:r>
              <a:rPr lang="en-US" dirty="0" smtClean="0"/>
              <a:t>Expand products, sometimes through acquisitions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552722" y="1885950"/>
            <a:ext cx="1294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Option Pool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400" dirty="0" smtClean="0"/>
              <a:t>(10%)</a:t>
            </a:r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5715000" y="2571750"/>
            <a:ext cx="8047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Angels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400" dirty="0" smtClean="0"/>
              <a:t>(9%)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381000" y="3044845"/>
            <a:ext cx="5257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200"/>
              </a:spcBef>
              <a:buFont typeface="Arial" pitchFamily="34" charset="0"/>
              <a:buChar char="•"/>
            </a:pPr>
            <a:r>
              <a:rPr lang="en-US" dirty="0" smtClean="0"/>
              <a:t>Investments both from Series A VCs and from later stage investors</a:t>
            </a:r>
          </a:p>
          <a:p>
            <a:pPr marL="285750" indent="-285750">
              <a:spcBef>
                <a:spcPts val="1200"/>
              </a:spcBef>
              <a:buFont typeface="Arial" pitchFamily="34" charset="0"/>
              <a:buChar char="•"/>
            </a:pPr>
            <a:r>
              <a:rPr lang="en-US" dirty="0" smtClean="0"/>
              <a:t>$5M to $50M funding round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602435" y="3484282"/>
            <a:ext cx="6046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VC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400" dirty="0" smtClean="0"/>
              <a:t>(30%)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80624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Series C &amp; 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Possible if startup needs additional capital to fund growth or acquisitions</a:t>
            </a:r>
          </a:p>
          <a:p>
            <a:r>
              <a:rPr lang="en-US" sz="2000" dirty="0" smtClean="0"/>
              <a:t>Sometimes used to pull in new VCs for their value as advisors</a:t>
            </a:r>
          </a:p>
          <a:p>
            <a:r>
              <a:rPr lang="en-US" sz="2000" dirty="0" smtClean="0"/>
              <a:t>Typical funding in C &amp; D rounds is $10M+, from later stage VCs</a:t>
            </a:r>
            <a:endParaRPr lang="en-US" sz="2000" dirty="0"/>
          </a:p>
        </p:txBody>
      </p:sp>
      <p:grpSp>
        <p:nvGrpSpPr>
          <p:cNvPr id="4" name="Group 3"/>
          <p:cNvGrpSpPr/>
          <p:nvPr/>
        </p:nvGrpSpPr>
        <p:grpSpPr>
          <a:xfrm>
            <a:off x="5229296" y="2488530"/>
            <a:ext cx="3028807" cy="2351314"/>
            <a:chOff x="5238893" y="1498791"/>
            <a:chExt cx="3028807" cy="2351314"/>
          </a:xfrm>
        </p:grpSpPr>
        <p:pic>
          <p:nvPicPr>
            <p:cNvPr id="5" name="Picture 2" descr="Image result for exponential growth curve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340" t="9009" r="16713" b="20055"/>
            <a:stretch/>
          </p:blipFill>
          <p:spPr bwMode="auto">
            <a:xfrm>
              <a:off x="5238893" y="1498791"/>
              <a:ext cx="2901330" cy="23513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/>
            <p:cNvSpPr/>
            <p:nvPr/>
          </p:nvSpPr>
          <p:spPr>
            <a:xfrm>
              <a:off x="5334000" y="3686675"/>
              <a:ext cx="152400" cy="15240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6096000" y="3458075"/>
              <a:ext cx="228600" cy="22860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6781800" y="3028950"/>
              <a:ext cx="304800" cy="30480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7315200" y="2419350"/>
              <a:ext cx="381000" cy="38100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7734300" y="1505666"/>
              <a:ext cx="533400" cy="533400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17614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“Liquidity Event”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1295399"/>
          </a:xfrm>
        </p:spPr>
        <p:txBody>
          <a:bodyPr>
            <a:normAutofit/>
          </a:bodyPr>
          <a:lstStyle/>
          <a:p>
            <a:r>
              <a:rPr lang="en-US" sz="2000" dirty="0" smtClean="0"/>
              <a:t>The exit strategy of most startups is to either be acquired or IPO</a:t>
            </a:r>
          </a:p>
          <a:p>
            <a:r>
              <a:rPr lang="en-US" sz="2000" dirty="0" smtClean="0"/>
              <a:t>Both outcomes enable shareholders to cash out</a:t>
            </a:r>
            <a:endParaRPr lang="en-US" sz="2000" dirty="0"/>
          </a:p>
        </p:txBody>
      </p:sp>
      <p:pic>
        <p:nvPicPr>
          <p:cNvPr id="4098" name="Picture 2" descr="Image result for nasdaq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4700" y="4154031"/>
            <a:ext cx="2514600" cy="779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4" descr="Image result for big fish eating little fish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7" t="17222" r="2717" b="16371"/>
          <a:stretch/>
        </p:blipFill>
        <p:spPr bwMode="auto">
          <a:xfrm>
            <a:off x="3946459" y="3105150"/>
            <a:ext cx="1251081" cy="877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84017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</a:t>
            </a:r>
            <a:r>
              <a:rPr lang="en-US" dirty="0" err="1" smtClean="0"/>
              <a:t>vs</a:t>
            </a:r>
            <a:r>
              <a:rPr lang="en-US" dirty="0" smtClean="0"/>
              <a:t> Equity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382000" cy="1981199"/>
          </a:xfrm>
        </p:spPr>
        <p:txBody>
          <a:bodyPr>
            <a:normAutofit/>
          </a:bodyPr>
          <a:lstStyle/>
          <a:p>
            <a:r>
              <a:rPr lang="en-US" sz="2000" dirty="0" smtClean="0"/>
              <a:t>The Founder may end up with less than 20% of the shares, meaning he has less control over the company</a:t>
            </a:r>
          </a:p>
          <a:p>
            <a:r>
              <a:rPr lang="en-US" sz="2000" dirty="0" smtClean="0"/>
              <a:t>He gives up control in exchange for the capital needed to scale the business</a:t>
            </a:r>
          </a:p>
          <a:p>
            <a:r>
              <a:rPr lang="en-US" sz="2000" dirty="0" smtClean="0"/>
              <a:t>The pie gets much bigger as the company gets traction. He gets a smaller slice of a bigger pie.</a:t>
            </a:r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70384279"/>
              </p:ext>
            </p:extLst>
          </p:nvPr>
        </p:nvGraphicFramePr>
        <p:xfrm>
          <a:off x="1828800" y="3851680"/>
          <a:ext cx="598160" cy="5437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39934006"/>
              </p:ext>
            </p:extLst>
          </p:nvPr>
        </p:nvGraphicFramePr>
        <p:xfrm>
          <a:off x="2632963" y="3735648"/>
          <a:ext cx="853453" cy="775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19931095"/>
              </p:ext>
            </p:extLst>
          </p:nvPr>
        </p:nvGraphicFramePr>
        <p:xfrm>
          <a:off x="3638817" y="3534780"/>
          <a:ext cx="1295400" cy="11775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62712096"/>
              </p:ext>
            </p:extLst>
          </p:nvPr>
        </p:nvGraphicFramePr>
        <p:xfrm>
          <a:off x="4953000" y="2979155"/>
          <a:ext cx="2380983" cy="21643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248729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374</Words>
  <Application>Microsoft Office PowerPoint</Application>
  <PresentationFormat>On-screen Show (16:9)</PresentationFormat>
  <Paragraphs>64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Venture Funding 101</vt:lpstr>
      <vt:lpstr>Bootstrap</vt:lpstr>
      <vt:lpstr>Incubators and Accelerators</vt:lpstr>
      <vt:lpstr>Seed</vt:lpstr>
      <vt:lpstr>Series A</vt:lpstr>
      <vt:lpstr>Series B</vt:lpstr>
      <vt:lpstr>Series C &amp; D</vt:lpstr>
      <vt:lpstr>A “Liquidity Event”</vt:lpstr>
      <vt:lpstr>Control vs Equity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Startup Venture Funding</dc:title>
  <dc:creator>Joe James</dc:creator>
  <cp:lastModifiedBy>Joe James</cp:lastModifiedBy>
  <cp:revision>25</cp:revision>
  <dcterms:created xsi:type="dcterms:W3CDTF">2017-11-13T21:08:33Z</dcterms:created>
  <dcterms:modified xsi:type="dcterms:W3CDTF">2017-11-23T21:17:31Z</dcterms:modified>
</cp:coreProperties>
</file>