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329" r:id="rId4"/>
    <p:sldId id="258" r:id="rId5"/>
    <p:sldId id="261" r:id="rId6"/>
    <p:sldId id="331" r:id="rId7"/>
    <p:sldId id="399" r:id="rId8"/>
    <p:sldId id="400" r:id="rId9"/>
    <p:sldId id="401" r:id="rId10"/>
    <p:sldId id="402" r:id="rId11"/>
    <p:sldId id="398" r:id="rId12"/>
    <p:sldId id="397" r:id="rId13"/>
    <p:sldId id="334" r:id="rId14"/>
    <p:sldId id="337" r:id="rId15"/>
    <p:sldId id="335" r:id="rId16"/>
    <p:sldId id="336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7" r:id="rId44"/>
    <p:sldId id="366" r:id="rId45"/>
    <p:sldId id="368" r:id="rId46"/>
    <p:sldId id="369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382" r:id="rId60"/>
    <p:sldId id="384" r:id="rId61"/>
    <p:sldId id="383" r:id="rId62"/>
    <p:sldId id="385" r:id="rId63"/>
    <p:sldId id="386" r:id="rId64"/>
    <p:sldId id="304" r:id="rId65"/>
    <p:sldId id="309" r:id="rId66"/>
    <p:sldId id="390" r:id="rId67"/>
    <p:sldId id="389" r:id="rId68"/>
    <p:sldId id="391" r:id="rId69"/>
    <p:sldId id="319" r:id="rId70"/>
    <p:sldId id="392" r:id="rId71"/>
    <p:sldId id="393" r:id="rId72"/>
    <p:sldId id="395" r:id="rId73"/>
    <p:sldId id="396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21A67-EA71-4669-9F66-F85937909262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95821-3473-4CBD-9944-6920D99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1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5821-3473-4CBD-9944-6920D99C97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43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5821-3473-4CBD-9944-6920D99C97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39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5821-3473-4CBD-9944-6920D99C97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39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5821-3473-4CBD-9944-6920D99C97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2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5821-3473-4CBD-9944-6920D99C97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96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5821-3473-4CBD-9944-6920D99C97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19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5821-3473-4CBD-9944-6920D99C97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56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5821-3473-4CBD-9944-6920D99C97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66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5821-3473-4CBD-9944-6920D99C97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75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5821-3473-4CBD-9944-6920D99C97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56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5821-3473-4CBD-9944-6920D99C97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6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5821-3473-4CBD-9944-6920D99C97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93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5821-3473-4CBD-9944-6920D99C97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19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5821-3473-4CBD-9944-6920D99C97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00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5821-3473-4CBD-9944-6920D99C97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7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5821-3473-4CBD-9944-6920D99C97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8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5821-3473-4CBD-9944-6920D99C97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31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5821-3473-4CBD-9944-6920D99C97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87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5821-3473-4CBD-9944-6920D99C974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66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5821-3473-4CBD-9944-6920D99C97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04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5821-3473-4CBD-9944-6920D99C97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49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5821-3473-4CBD-9944-6920D99C97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3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5821-3473-4CBD-9944-6920D99C97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39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5821-3473-4CBD-9944-6920D99C97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39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5821-3473-4CBD-9944-6920D99C97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39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5821-3473-4CBD-9944-6920D99C97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3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3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6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2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4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1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1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4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D899-C090-4097-80C5-03E15119F9C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8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ED899-C090-4097-80C5-03E15119F9C2}" type="datetimeFigureOut">
              <a:rPr lang="en-US" smtClean="0"/>
              <a:t>12/20/2014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C798-329B-472A-B392-6CAE0C6C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5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2375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Bubble Sort</a:t>
            </a:r>
            <a:endParaRPr lang="en-US" sz="4800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7"/>
    </mc:Choice>
    <mc:Fallback xmlns="">
      <p:transition spd="slow" advTm="42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226516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042139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62968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75438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39236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22893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137160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261851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463541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48003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137160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0209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5 &gt; </a:t>
            </a:r>
            <a:r>
              <a:rPr lang="en-US" sz="4000" dirty="0" smtClean="0"/>
              <a:t>8 ?  </a:t>
            </a:r>
            <a:r>
              <a:rPr lang="en-US" sz="4000" dirty="0" smtClean="0"/>
              <a:t>-&gt; swap</a:t>
            </a:r>
            <a:endParaRPr lang="en-US" sz="2800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261851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192730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382181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26392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38862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632970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02300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26392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00200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8 &gt; 1 </a:t>
            </a:r>
            <a:r>
              <a:rPr lang="en-US" sz="4000" dirty="0" smtClean="0"/>
              <a:t>?  </a:t>
            </a:r>
            <a:r>
              <a:rPr lang="en-US" sz="4000" dirty="0" smtClean="0"/>
              <a:t>-&gt; swap</a:t>
            </a:r>
            <a:endParaRPr lang="en-US" sz="2800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38862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06071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26100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26392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00200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8 &gt; 1 </a:t>
            </a:r>
            <a:r>
              <a:rPr lang="en-US" sz="4000" dirty="0" smtClean="0"/>
              <a:t>?  </a:t>
            </a:r>
            <a:r>
              <a:rPr lang="en-US" sz="4000" dirty="0" smtClean="0"/>
              <a:t>-&gt; swap</a:t>
            </a:r>
            <a:endParaRPr lang="en-US" sz="2800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38862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3075710" y="2514600"/>
            <a:ext cx="685800" cy="457200"/>
          </a:xfrm>
          <a:prstGeom prst="leftRightArrow">
            <a:avLst>
              <a:gd name="adj1" fmla="val 50000"/>
              <a:gd name="adj2" fmla="val 37879"/>
            </a:avLst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45120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98493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26392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00200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8 &gt; 1 </a:t>
            </a:r>
            <a:r>
              <a:rPr lang="en-US" sz="4000" dirty="0" smtClean="0"/>
              <a:t>?  </a:t>
            </a:r>
            <a:r>
              <a:rPr lang="en-US" sz="4000" dirty="0" smtClean="0"/>
              <a:t>-&gt; swap</a:t>
            </a:r>
            <a:endParaRPr lang="en-US" sz="2800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38862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3075710" y="2514600"/>
            <a:ext cx="685800" cy="457200"/>
          </a:xfrm>
          <a:prstGeom prst="leftRightArrow">
            <a:avLst>
              <a:gd name="adj1" fmla="val 50000"/>
              <a:gd name="adj2" fmla="val 37879"/>
            </a:avLst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594446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075526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38584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51054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0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110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615575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38584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19400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8 &gt; 6 </a:t>
            </a:r>
            <a:r>
              <a:rPr lang="en-US" sz="4000" dirty="0" smtClean="0"/>
              <a:t>?  </a:t>
            </a:r>
            <a:r>
              <a:rPr lang="en-US" sz="4000" dirty="0" smtClean="0"/>
              <a:t>-&gt; swap</a:t>
            </a:r>
            <a:endParaRPr lang="en-US" sz="2800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51054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60680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932666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38584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19400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8 &gt; 6 </a:t>
            </a:r>
            <a:r>
              <a:rPr lang="en-US" sz="4000" dirty="0" smtClean="0"/>
              <a:t>?  </a:t>
            </a:r>
            <a:r>
              <a:rPr lang="en-US" sz="4000" dirty="0" smtClean="0"/>
              <a:t>-&gt; swap</a:t>
            </a:r>
            <a:endParaRPr lang="en-US" sz="2800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51054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4315690" y="2466110"/>
            <a:ext cx="685800" cy="457200"/>
          </a:xfrm>
          <a:prstGeom prst="leftRightArrow">
            <a:avLst>
              <a:gd name="adj1" fmla="val 50000"/>
              <a:gd name="adj2" fmla="val 37879"/>
            </a:avLst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0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886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Detailed look at how </a:t>
            </a:r>
            <a:r>
              <a:rPr lang="en-US" sz="3600" dirty="0" smtClean="0"/>
              <a:t>Bubble Sort </a:t>
            </a:r>
            <a:r>
              <a:rPr lang="en-US" sz="3600" dirty="0" smtClean="0"/>
              <a:t>works</a:t>
            </a:r>
          </a:p>
          <a:p>
            <a:endParaRPr lang="en-US" sz="3600" dirty="0" smtClean="0"/>
          </a:p>
          <a:p>
            <a:r>
              <a:rPr lang="en-US" sz="3600" dirty="0" smtClean="0"/>
              <a:t>Big-O </a:t>
            </a:r>
            <a:r>
              <a:rPr lang="en-US" sz="3600" dirty="0" smtClean="0"/>
              <a:t>analysis of running time</a:t>
            </a:r>
          </a:p>
          <a:p>
            <a:endParaRPr lang="en-US" sz="3600" dirty="0" smtClean="0"/>
          </a:p>
          <a:p>
            <a:r>
              <a:rPr lang="en-US" sz="3600" dirty="0" smtClean="0"/>
              <a:t>Java sample code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Bubble Sort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9" name="Audio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5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39"/>
    </mc:Choice>
    <mc:Fallback xmlns="">
      <p:transition spd="slow" advTm="122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592886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145165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38584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19400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8 &gt; 6 </a:t>
            </a:r>
            <a:r>
              <a:rPr lang="en-US" sz="4000" dirty="0" smtClean="0"/>
              <a:t>?  </a:t>
            </a:r>
            <a:r>
              <a:rPr lang="en-US" sz="4000" dirty="0" smtClean="0"/>
              <a:t>-&gt; swap</a:t>
            </a:r>
            <a:endParaRPr lang="en-US" sz="2800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51054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4315690" y="2466110"/>
            <a:ext cx="685800" cy="457200"/>
          </a:xfrm>
          <a:prstGeom prst="leftRightArrow">
            <a:avLst>
              <a:gd name="adj1" fmla="val 50000"/>
              <a:gd name="adj2" fmla="val 37879"/>
            </a:avLst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70348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91564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50776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63246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69573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3407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50776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8 &gt; 9 </a:t>
            </a:r>
            <a:r>
              <a:rPr lang="en-US" sz="4000" dirty="0" smtClean="0"/>
              <a:t>?  </a:t>
            </a:r>
            <a:r>
              <a:rPr lang="en-US" sz="4000" dirty="0" smtClean="0"/>
              <a:t>-&gt; swap</a:t>
            </a:r>
            <a:endParaRPr lang="en-US" sz="2800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63246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175740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62062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62968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7800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9 &gt; 2 ?  -&gt; swap</a:t>
            </a:r>
            <a:endParaRPr lang="en-US" sz="2800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75438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56469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045793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62968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7800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9 &gt; 2 ?  -&gt; swap</a:t>
            </a:r>
            <a:endParaRPr lang="en-US" sz="2800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75438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6754090" y="2500745"/>
            <a:ext cx="685800" cy="457200"/>
          </a:xfrm>
          <a:prstGeom prst="leftRightArrow">
            <a:avLst>
              <a:gd name="adj1" fmla="val 50000"/>
              <a:gd name="adj2" fmla="val 37879"/>
            </a:avLst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07688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057651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62968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7800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9 &gt; 2 ?  -&gt; swap</a:t>
            </a:r>
            <a:endParaRPr lang="en-US" sz="2800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75438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6754090" y="2500745"/>
            <a:ext cx="685800" cy="457200"/>
          </a:xfrm>
          <a:prstGeom prst="leftRightArrow">
            <a:avLst>
              <a:gd name="adj1" fmla="val 50000"/>
              <a:gd name="adj2" fmla="val 37879"/>
            </a:avLst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963132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58268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86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01222"/>
              </p:ext>
            </p:extLst>
          </p:nvPr>
        </p:nvGraphicFramePr>
        <p:xfrm>
          <a:off x="990600" y="46482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87887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116323"/>
              </p:ext>
            </p:extLst>
          </p:nvPr>
        </p:nvGraphicFramePr>
        <p:xfrm>
          <a:off x="990600" y="2713911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4001869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After 1 iteration: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20574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Original list: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5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70203"/>
              </p:ext>
            </p:extLst>
          </p:nvPr>
        </p:nvGraphicFramePr>
        <p:xfrm>
          <a:off x="990600" y="46482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986534"/>
              </p:ext>
            </p:extLst>
          </p:nvPr>
        </p:nvGraphicFramePr>
        <p:xfrm>
          <a:off x="990600" y="14478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04066"/>
              </p:ext>
            </p:extLst>
          </p:nvPr>
        </p:nvGraphicFramePr>
        <p:xfrm>
          <a:off x="990600" y="2713911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4001869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After 1 iteration: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20574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Original list: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97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5834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944082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45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743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Given an array of items, sort them in increasing order</a:t>
            </a:r>
            <a:br>
              <a:rPr lang="en-US" sz="3600" dirty="0" smtClean="0"/>
            </a:b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For our </a:t>
            </a:r>
            <a:r>
              <a:rPr lang="en-US" sz="3600" dirty="0" smtClean="0"/>
              <a:t>example, </a:t>
            </a:r>
            <a:r>
              <a:rPr lang="en-US" sz="3600" dirty="0" smtClean="0"/>
              <a:t>the items will be integers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61392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64332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1406235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7145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5 &gt; 1 ?  -&gt; swap</a:t>
            </a:r>
            <a:endParaRPr lang="en-US" sz="2800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2653145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22141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64802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1406235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7145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5 &gt; 1 ?  -&gt; swap</a:t>
            </a:r>
            <a:endParaRPr lang="en-US" sz="2800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2653145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1870365" y="2479965"/>
            <a:ext cx="685800" cy="457200"/>
          </a:xfrm>
          <a:prstGeom prst="leftRightArrow">
            <a:avLst>
              <a:gd name="adj1" fmla="val 50000"/>
              <a:gd name="adj2" fmla="val 37879"/>
            </a:avLst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331980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61620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1406235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7145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5 &gt; 1 ?  -&gt; swap</a:t>
            </a:r>
            <a:endParaRPr lang="en-US" sz="2800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2653145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1870365" y="2479965"/>
            <a:ext cx="685800" cy="457200"/>
          </a:xfrm>
          <a:prstGeom prst="leftRightArrow">
            <a:avLst>
              <a:gd name="adj1" fmla="val 50000"/>
              <a:gd name="adj2" fmla="val 37879"/>
            </a:avLst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048387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062604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26392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38862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440520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770422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26392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00200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5 &gt; 6 ?  -&gt; swap</a:t>
            </a:r>
            <a:endParaRPr lang="en-US" sz="2800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38862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803196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100405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38584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51054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35425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007177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38584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19400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6 &gt; 8 ?  -&gt; swap</a:t>
            </a:r>
            <a:endParaRPr lang="en-US" sz="2800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51054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3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841731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913117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50776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63246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63005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432909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50776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8 &gt; 2 ?  -&gt; swap</a:t>
            </a:r>
            <a:endParaRPr lang="en-US" sz="2800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63246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320166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99718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50776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8 &gt; 2 ?  -&gt; swap</a:t>
            </a:r>
            <a:endParaRPr lang="en-US" sz="2800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63246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5507180" y="2473035"/>
            <a:ext cx="685800" cy="457200"/>
          </a:xfrm>
          <a:prstGeom prst="leftRightArrow">
            <a:avLst>
              <a:gd name="adj1" fmla="val 50000"/>
              <a:gd name="adj2" fmla="val 37879"/>
            </a:avLst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16251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8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446567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18794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50776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8 &gt; 2 ?  -&gt; swap</a:t>
            </a:r>
            <a:endParaRPr lang="en-US" sz="2800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63246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5507180" y="2473035"/>
            <a:ext cx="685800" cy="457200"/>
          </a:xfrm>
          <a:prstGeom prst="leftRightArrow">
            <a:avLst>
              <a:gd name="adj1" fmla="val 50000"/>
              <a:gd name="adj2" fmla="val 37879"/>
            </a:avLst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271156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23166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8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80716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233545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791200" y="2043545"/>
            <a:ext cx="2590800" cy="138545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20344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911634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 rot="10800000">
            <a:off x="14200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26670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6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445610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513474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 rot="10800000">
            <a:off x="14200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1 &gt; 5 ?  -&gt; swap</a:t>
            </a:r>
            <a:endParaRPr lang="en-US" sz="2800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26670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276860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792784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 rot="10800000">
            <a:off x="26392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38862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0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662805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58563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 rot="10800000">
            <a:off x="26392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00200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5 &gt; 6 ?  -&gt; swap</a:t>
            </a:r>
            <a:endParaRPr lang="en-US" sz="2800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38862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1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03838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238921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 rot="10800000">
            <a:off x="38584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51054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78291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24926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 rot="10800000">
            <a:off x="38584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6 &gt; 2 ?  -&gt; swap</a:t>
            </a:r>
            <a:endParaRPr lang="en-US" sz="2800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51054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83025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90763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 rot="10800000">
            <a:off x="38584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6 &gt; 2 ?  -&gt; swap</a:t>
            </a:r>
            <a:endParaRPr lang="en-US" sz="2800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51054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4294910" y="2473035"/>
            <a:ext cx="685800" cy="457200"/>
          </a:xfrm>
          <a:prstGeom prst="leftRightArrow">
            <a:avLst>
              <a:gd name="adj1" fmla="val 50000"/>
              <a:gd name="adj2" fmla="val 37879"/>
            </a:avLst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237693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95277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6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558749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610779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 rot="10800000">
            <a:off x="38584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6 &gt; 2 ?  -&gt; swap</a:t>
            </a:r>
            <a:endParaRPr lang="en-US" sz="2800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51054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4294910" y="2473035"/>
            <a:ext cx="685800" cy="457200"/>
          </a:xfrm>
          <a:prstGeom prst="leftRightArrow">
            <a:avLst>
              <a:gd name="adj1" fmla="val 50000"/>
              <a:gd name="adj2" fmla="val 37879"/>
            </a:avLst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5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741617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433496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61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10701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48022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78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830984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422561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14200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6670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28067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910192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14200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1 &gt; 5 ?  -&gt; swap</a:t>
            </a:r>
            <a:endParaRPr lang="en-US" sz="2800" dirty="0"/>
          </a:p>
        </p:txBody>
      </p:sp>
      <p:sp>
        <p:nvSpPr>
          <p:cNvPr id="9" name="Down Arrow 8"/>
          <p:cNvSpPr/>
          <p:nvPr/>
        </p:nvSpPr>
        <p:spPr>
          <a:xfrm rot="10800000">
            <a:off x="26670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546032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786892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26392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38862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04709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824901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26392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00200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5 &gt; 2 ?  -&gt; swap</a:t>
            </a:r>
            <a:endParaRPr lang="en-US" sz="2800" dirty="0"/>
          </a:p>
        </p:txBody>
      </p:sp>
      <p:sp>
        <p:nvSpPr>
          <p:cNvPr id="9" name="Down Arrow 8"/>
          <p:cNvSpPr/>
          <p:nvPr/>
        </p:nvSpPr>
        <p:spPr>
          <a:xfrm rot="10800000">
            <a:off x="38862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652410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76494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26392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00200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5 &gt; 2 ?  -&gt; swap</a:t>
            </a:r>
            <a:endParaRPr lang="en-US" sz="2800" dirty="0"/>
          </a:p>
        </p:txBody>
      </p:sp>
      <p:sp>
        <p:nvSpPr>
          <p:cNvPr id="9" name="Down Arrow 8"/>
          <p:cNvSpPr/>
          <p:nvPr/>
        </p:nvSpPr>
        <p:spPr>
          <a:xfrm rot="10800000">
            <a:off x="38862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3075710" y="2473035"/>
            <a:ext cx="685800" cy="457200"/>
          </a:xfrm>
          <a:prstGeom prst="leftRightArrow">
            <a:avLst>
              <a:gd name="adj1" fmla="val 50000"/>
              <a:gd name="adj2" fmla="val 37879"/>
            </a:avLst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30565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61588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26392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00200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5</a:t>
            </a:r>
            <a:r>
              <a:rPr lang="en-US" sz="4000" dirty="0" smtClean="0"/>
              <a:t> &gt; 2 ?  -&gt; swap</a:t>
            </a:r>
            <a:endParaRPr lang="en-US" sz="2800" dirty="0"/>
          </a:p>
        </p:txBody>
      </p:sp>
      <p:sp>
        <p:nvSpPr>
          <p:cNvPr id="9" name="Down Arrow 8"/>
          <p:cNvSpPr/>
          <p:nvPr/>
        </p:nvSpPr>
        <p:spPr>
          <a:xfrm rot="10800000">
            <a:off x="38862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3075710" y="2473035"/>
            <a:ext cx="685800" cy="457200"/>
          </a:xfrm>
          <a:prstGeom prst="leftRightArrow">
            <a:avLst>
              <a:gd name="adj1" fmla="val 50000"/>
              <a:gd name="adj2" fmla="val 37879"/>
            </a:avLst>
          </a:prstGeom>
          <a:solidFill>
            <a:srgbClr val="C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982166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967494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76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773267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76468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137160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261851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4538008"/>
            <a:ext cx="8305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Repeatedly compares adjacent items.</a:t>
            </a:r>
          </a:p>
          <a:p>
            <a:endParaRPr lang="en-US" sz="4000" dirty="0" smtClean="0"/>
          </a:p>
          <a:p>
            <a:r>
              <a:rPr lang="en-US" sz="4000" dirty="0" smtClean="0"/>
              <a:t>Larger items “bubble” right.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535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359913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077868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61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614314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042945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14200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6670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672602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877398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14200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4114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1</a:t>
            </a:r>
            <a:r>
              <a:rPr lang="en-US" sz="4000" dirty="0" smtClean="0"/>
              <a:t> &gt; 2 ?  -&gt; swap</a:t>
            </a:r>
            <a:endParaRPr lang="en-US" sz="2800" dirty="0"/>
          </a:p>
        </p:txBody>
      </p:sp>
      <p:sp>
        <p:nvSpPr>
          <p:cNvPr id="9" name="Down Arrow 8"/>
          <p:cNvSpPr/>
          <p:nvPr/>
        </p:nvSpPr>
        <p:spPr>
          <a:xfrm rot="10800000">
            <a:off x="26670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2901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05407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05000" y="40386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Sort finished.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37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Bubble Sort </a:t>
            </a:r>
            <a:r>
              <a:rPr lang="en-US" sz="3200" b="1" dirty="0" smtClean="0">
                <a:solidFill>
                  <a:schemeClr val="bg1"/>
                </a:solidFill>
              </a:rPr>
              <a:t>– Big Oh Analysis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294924"/>
            <a:ext cx="83820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3600" dirty="0" smtClean="0"/>
              <a:t>Bubble Sort </a:t>
            </a:r>
            <a:r>
              <a:rPr lang="en-US" sz="3600" dirty="0" smtClean="0"/>
              <a:t>is not </a:t>
            </a:r>
            <a:r>
              <a:rPr lang="en-US" sz="3600" dirty="0" smtClean="0"/>
              <a:t>an efficient sorting </a:t>
            </a:r>
            <a:r>
              <a:rPr lang="en-US" sz="3600" dirty="0" smtClean="0"/>
              <a:t>algorithm because it uses nested </a:t>
            </a:r>
            <a:r>
              <a:rPr lang="en-US" sz="3600" dirty="0" smtClean="0"/>
              <a:t>loops.</a:t>
            </a:r>
          </a:p>
          <a:p>
            <a:pPr>
              <a:spcBef>
                <a:spcPts val="300"/>
              </a:spcBef>
            </a:pPr>
            <a:endParaRPr lang="en-US" sz="3600" dirty="0" smtClean="0"/>
          </a:p>
          <a:p>
            <a:pPr>
              <a:spcBef>
                <a:spcPts val="300"/>
              </a:spcBef>
            </a:pPr>
            <a:r>
              <a:rPr lang="en-US" sz="3600" dirty="0" smtClean="0"/>
              <a:t>It is useful only for small data sets.</a:t>
            </a:r>
          </a:p>
          <a:p>
            <a:pPr>
              <a:spcBef>
                <a:spcPts val="300"/>
              </a:spcBef>
            </a:pPr>
            <a:endParaRPr lang="en-US" sz="3600" dirty="0" smtClean="0"/>
          </a:p>
          <a:p>
            <a:pPr>
              <a:spcBef>
                <a:spcPts val="300"/>
              </a:spcBef>
            </a:pPr>
            <a:r>
              <a:rPr lang="en-US" sz="3600" dirty="0" smtClean="0"/>
              <a:t>It runs in O(n^2</a:t>
            </a:r>
            <a:r>
              <a:rPr lang="en-US" sz="36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118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Bubble Sort </a:t>
            </a:r>
            <a:r>
              <a:rPr lang="en-US" sz="3200" b="1" dirty="0" smtClean="0">
                <a:solidFill>
                  <a:schemeClr val="bg1"/>
                </a:solidFill>
              </a:rPr>
              <a:t>– Java Code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54325"/>
              </p:ext>
            </p:extLst>
          </p:nvPr>
        </p:nvGraphicFramePr>
        <p:xfrm>
          <a:off x="990600" y="31242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20729"/>
              </p:ext>
            </p:extLst>
          </p:nvPr>
        </p:nvGraphicFramePr>
        <p:xfrm>
          <a:off x="990600" y="2362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6200" y="14478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</a:t>
            </a:r>
            <a:r>
              <a:rPr lang="en-US" sz="4000" dirty="0" smtClean="0"/>
              <a:t> : outer loop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" y="49530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j</a:t>
            </a:r>
            <a:r>
              <a:rPr lang="en-US" sz="4000" dirty="0" smtClean="0"/>
              <a:t> : inner loop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445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Bubble Sort </a:t>
            </a:r>
            <a:r>
              <a:rPr lang="en-US" sz="3200" b="1" dirty="0" smtClean="0">
                <a:solidFill>
                  <a:schemeClr val="bg1"/>
                </a:solidFill>
              </a:rPr>
              <a:t>– Java Code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865654"/>
              </p:ext>
            </p:extLst>
          </p:nvPr>
        </p:nvGraphicFramePr>
        <p:xfrm>
          <a:off x="990600" y="31242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678245"/>
              </p:ext>
            </p:extLst>
          </p:nvPr>
        </p:nvGraphicFramePr>
        <p:xfrm>
          <a:off x="990600" y="2362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Down Arrow 12"/>
          <p:cNvSpPr/>
          <p:nvPr/>
        </p:nvSpPr>
        <p:spPr>
          <a:xfrm rot="10800000">
            <a:off x="3858490" y="4114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5105400" y="4135582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Bubble Sort </a:t>
            </a:r>
            <a:r>
              <a:rPr lang="en-US" sz="3200" b="1" dirty="0" smtClean="0">
                <a:solidFill>
                  <a:schemeClr val="bg1"/>
                </a:solidFill>
              </a:rPr>
              <a:t>– Java Code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60427"/>
              </p:ext>
            </p:extLst>
          </p:nvPr>
        </p:nvGraphicFramePr>
        <p:xfrm>
          <a:off x="990600" y="31242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26867"/>
              </p:ext>
            </p:extLst>
          </p:nvPr>
        </p:nvGraphicFramePr>
        <p:xfrm>
          <a:off x="990600" y="2362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Down Arrow 12"/>
          <p:cNvSpPr/>
          <p:nvPr/>
        </p:nvSpPr>
        <p:spPr>
          <a:xfrm rot="10800000">
            <a:off x="3858490" y="4114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5105400" y="4135582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57601" y="4724400"/>
            <a:ext cx="76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J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4724400"/>
            <a:ext cx="1828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J+1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580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Bubble Sort </a:t>
            </a:r>
            <a:r>
              <a:rPr lang="en-US" sz="3200" b="1" dirty="0" smtClean="0">
                <a:solidFill>
                  <a:schemeClr val="bg1"/>
                </a:solidFill>
              </a:rPr>
              <a:t>– Java Code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34812"/>
              </p:ext>
            </p:extLst>
          </p:nvPr>
        </p:nvGraphicFramePr>
        <p:xfrm>
          <a:off x="990600" y="31242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727635"/>
              </p:ext>
            </p:extLst>
          </p:nvPr>
        </p:nvGraphicFramePr>
        <p:xfrm>
          <a:off x="990600" y="2362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Down Arrow 12"/>
          <p:cNvSpPr/>
          <p:nvPr/>
        </p:nvSpPr>
        <p:spPr>
          <a:xfrm rot="10800000">
            <a:off x="3858490" y="4114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5105400" y="4135582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57601" y="4724400"/>
            <a:ext cx="76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J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4724400"/>
            <a:ext cx="1828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J+1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921514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J loop goes from 0 to 2 for this iteration.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57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Bubble Sort </a:t>
            </a:r>
            <a:r>
              <a:rPr lang="en-US" sz="3200" b="1" dirty="0" smtClean="0">
                <a:solidFill>
                  <a:schemeClr val="bg1"/>
                </a:solidFill>
              </a:rPr>
              <a:t>– Java Code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382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600" dirty="0"/>
              <a:t>public </a:t>
            </a:r>
            <a:r>
              <a:rPr lang="en-US" sz="2600" dirty="0" err="1"/>
              <a:t>int</a:t>
            </a:r>
            <a:r>
              <a:rPr lang="en-US" sz="2600" dirty="0"/>
              <a:t>[] </a:t>
            </a:r>
            <a:r>
              <a:rPr lang="en-US" sz="2600" dirty="0" err="1"/>
              <a:t>bubbleSort</a:t>
            </a:r>
            <a:r>
              <a:rPr lang="en-US" sz="2600" dirty="0"/>
              <a:t> (</a:t>
            </a:r>
            <a:r>
              <a:rPr lang="en-US" sz="2600" dirty="0" err="1"/>
              <a:t>int</a:t>
            </a:r>
            <a:r>
              <a:rPr lang="en-US" sz="2600" dirty="0"/>
              <a:t>[] list) {</a:t>
            </a:r>
          </a:p>
          <a:p>
            <a:pPr>
              <a:spcBef>
                <a:spcPts val="300"/>
              </a:spcBef>
            </a:pPr>
            <a:endParaRPr lang="en-US" sz="2600" dirty="0" smtClean="0"/>
          </a:p>
          <a:p>
            <a:pPr>
              <a:spcBef>
                <a:spcPts val="300"/>
              </a:spcBef>
            </a:pPr>
            <a:endParaRPr lang="en-US" sz="2600" dirty="0"/>
          </a:p>
          <a:p>
            <a:pPr>
              <a:spcBef>
                <a:spcPts val="300"/>
              </a:spcBef>
            </a:pPr>
            <a:endParaRPr lang="en-US" sz="2600" dirty="0" smtClean="0"/>
          </a:p>
          <a:p>
            <a:pPr>
              <a:spcBef>
                <a:spcPts val="300"/>
              </a:spcBef>
            </a:pPr>
            <a:endParaRPr lang="en-US" sz="2600" dirty="0"/>
          </a:p>
          <a:p>
            <a:pPr>
              <a:spcBef>
                <a:spcPts val="300"/>
              </a:spcBef>
            </a:pPr>
            <a:endParaRPr lang="en-US" sz="2600" dirty="0" smtClean="0"/>
          </a:p>
          <a:p>
            <a:pPr>
              <a:spcBef>
                <a:spcPts val="300"/>
              </a:spcBef>
            </a:pPr>
            <a:endParaRPr lang="en-US" sz="2600" dirty="0"/>
          </a:p>
          <a:p>
            <a:pPr>
              <a:spcBef>
                <a:spcPts val="300"/>
              </a:spcBef>
            </a:pPr>
            <a:endParaRPr lang="en-US" sz="2600" dirty="0" smtClean="0"/>
          </a:p>
          <a:p>
            <a:pPr>
              <a:spcBef>
                <a:spcPts val="300"/>
              </a:spcBef>
            </a:pPr>
            <a:endParaRPr lang="en-US" sz="2600" dirty="0"/>
          </a:p>
          <a:p>
            <a:pPr>
              <a:spcBef>
                <a:spcPts val="300"/>
              </a:spcBef>
            </a:pPr>
            <a:endParaRPr lang="en-US" sz="2600" dirty="0" smtClean="0"/>
          </a:p>
          <a:p>
            <a:pPr>
              <a:spcBef>
                <a:spcPts val="300"/>
              </a:spcBef>
            </a:pPr>
            <a:endParaRPr lang="en-US" sz="2600" dirty="0"/>
          </a:p>
          <a:p>
            <a:pPr>
              <a:spcBef>
                <a:spcPts val="300"/>
              </a:spcBef>
            </a:pPr>
            <a:r>
              <a:rPr lang="en-US" sz="2600" dirty="0"/>
              <a:t>       </a:t>
            </a:r>
            <a:r>
              <a:rPr lang="en-US" sz="2600" dirty="0" smtClean="0"/>
              <a:t>return </a:t>
            </a:r>
            <a:r>
              <a:rPr lang="en-US" sz="2600" dirty="0"/>
              <a:t>list;</a:t>
            </a:r>
          </a:p>
          <a:p>
            <a:pPr>
              <a:spcBef>
                <a:spcPts val="300"/>
              </a:spcBef>
            </a:pPr>
            <a:r>
              <a:rPr lang="en-US" sz="2600" dirty="0" smtClean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3360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361571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28433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26392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38862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Bubble Sort </a:t>
            </a:r>
            <a:r>
              <a:rPr lang="en-US" sz="3200" b="1" dirty="0" smtClean="0">
                <a:solidFill>
                  <a:schemeClr val="bg1"/>
                </a:solidFill>
              </a:rPr>
              <a:t>– Java Code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382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600" dirty="0"/>
              <a:t>public </a:t>
            </a:r>
            <a:r>
              <a:rPr lang="en-US" sz="2600" dirty="0" err="1"/>
              <a:t>int</a:t>
            </a:r>
            <a:r>
              <a:rPr lang="en-US" sz="2600" dirty="0"/>
              <a:t>[] </a:t>
            </a:r>
            <a:r>
              <a:rPr lang="en-US" sz="2600" dirty="0" err="1"/>
              <a:t>bubbleSort</a:t>
            </a:r>
            <a:r>
              <a:rPr lang="en-US" sz="2600" dirty="0"/>
              <a:t> (</a:t>
            </a:r>
            <a:r>
              <a:rPr lang="en-US" sz="2600" dirty="0" err="1"/>
              <a:t>int</a:t>
            </a:r>
            <a:r>
              <a:rPr lang="en-US" sz="2600" dirty="0"/>
              <a:t>[] list) {</a:t>
            </a:r>
          </a:p>
          <a:p>
            <a:pPr>
              <a:spcBef>
                <a:spcPts val="300"/>
              </a:spcBef>
            </a:pPr>
            <a:r>
              <a:rPr lang="en-US" sz="2600" dirty="0"/>
              <a:t>      </a:t>
            </a:r>
            <a:r>
              <a:rPr lang="en-US" sz="2600" dirty="0" smtClean="0"/>
              <a:t> </a:t>
            </a:r>
            <a:r>
              <a:rPr lang="en-US" sz="2600" dirty="0" err="1"/>
              <a:t>int</a:t>
            </a:r>
            <a:r>
              <a:rPr lang="en-US" sz="2600" dirty="0"/>
              <a:t> i, j, temp = 0;</a:t>
            </a:r>
          </a:p>
          <a:p>
            <a:pPr>
              <a:spcBef>
                <a:spcPts val="300"/>
              </a:spcBef>
            </a:pPr>
            <a:endParaRPr lang="en-US" sz="2600" dirty="0" smtClean="0"/>
          </a:p>
          <a:p>
            <a:pPr>
              <a:spcBef>
                <a:spcPts val="300"/>
              </a:spcBef>
            </a:pPr>
            <a:endParaRPr lang="en-US" sz="2600" dirty="0"/>
          </a:p>
          <a:p>
            <a:pPr>
              <a:spcBef>
                <a:spcPts val="300"/>
              </a:spcBef>
            </a:pPr>
            <a:endParaRPr lang="en-US" sz="2600" dirty="0" smtClean="0"/>
          </a:p>
          <a:p>
            <a:pPr>
              <a:spcBef>
                <a:spcPts val="300"/>
              </a:spcBef>
            </a:pPr>
            <a:endParaRPr lang="en-US" sz="2600" dirty="0"/>
          </a:p>
          <a:p>
            <a:pPr>
              <a:spcBef>
                <a:spcPts val="300"/>
              </a:spcBef>
            </a:pPr>
            <a:endParaRPr lang="en-US" sz="2600" dirty="0" smtClean="0"/>
          </a:p>
          <a:p>
            <a:pPr>
              <a:spcBef>
                <a:spcPts val="300"/>
              </a:spcBef>
            </a:pPr>
            <a:endParaRPr lang="en-US" sz="2600" dirty="0"/>
          </a:p>
          <a:p>
            <a:pPr>
              <a:spcBef>
                <a:spcPts val="300"/>
              </a:spcBef>
            </a:pPr>
            <a:endParaRPr lang="en-US" sz="2600" dirty="0" smtClean="0"/>
          </a:p>
          <a:p>
            <a:pPr>
              <a:spcBef>
                <a:spcPts val="300"/>
              </a:spcBef>
            </a:pPr>
            <a:endParaRPr lang="en-US" sz="2600" dirty="0"/>
          </a:p>
          <a:p>
            <a:pPr>
              <a:spcBef>
                <a:spcPts val="300"/>
              </a:spcBef>
            </a:pPr>
            <a:endParaRPr lang="en-US" sz="2600" dirty="0"/>
          </a:p>
          <a:p>
            <a:pPr>
              <a:spcBef>
                <a:spcPts val="300"/>
              </a:spcBef>
            </a:pPr>
            <a:r>
              <a:rPr lang="en-US" sz="2600" dirty="0"/>
              <a:t>       </a:t>
            </a:r>
            <a:r>
              <a:rPr lang="en-US" sz="2600" dirty="0" smtClean="0"/>
              <a:t>return </a:t>
            </a:r>
            <a:r>
              <a:rPr lang="en-US" sz="2600" dirty="0"/>
              <a:t>list;</a:t>
            </a:r>
          </a:p>
          <a:p>
            <a:pPr>
              <a:spcBef>
                <a:spcPts val="300"/>
              </a:spcBef>
            </a:pPr>
            <a:r>
              <a:rPr lang="en-US" sz="2600" dirty="0" smtClean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957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Bubble Sort </a:t>
            </a:r>
            <a:r>
              <a:rPr lang="en-US" sz="3200" b="1" dirty="0" smtClean="0">
                <a:solidFill>
                  <a:schemeClr val="bg1"/>
                </a:solidFill>
              </a:rPr>
              <a:t>– Java Code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382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600" dirty="0"/>
              <a:t>public </a:t>
            </a:r>
            <a:r>
              <a:rPr lang="en-US" sz="2600" dirty="0" err="1"/>
              <a:t>int</a:t>
            </a:r>
            <a:r>
              <a:rPr lang="en-US" sz="2600" dirty="0"/>
              <a:t>[] </a:t>
            </a:r>
            <a:r>
              <a:rPr lang="en-US" sz="2600" dirty="0" err="1"/>
              <a:t>bubbleSort</a:t>
            </a:r>
            <a:r>
              <a:rPr lang="en-US" sz="2600" dirty="0"/>
              <a:t> (</a:t>
            </a:r>
            <a:r>
              <a:rPr lang="en-US" sz="2600" dirty="0" err="1"/>
              <a:t>int</a:t>
            </a:r>
            <a:r>
              <a:rPr lang="en-US" sz="2600" dirty="0"/>
              <a:t>[] list) {</a:t>
            </a:r>
          </a:p>
          <a:p>
            <a:pPr>
              <a:spcBef>
                <a:spcPts val="300"/>
              </a:spcBef>
            </a:pPr>
            <a:r>
              <a:rPr lang="en-US" sz="2600" dirty="0"/>
              <a:t>      </a:t>
            </a:r>
            <a:r>
              <a:rPr lang="en-US" sz="2600" dirty="0" smtClean="0"/>
              <a:t> </a:t>
            </a:r>
            <a:r>
              <a:rPr lang="en-US" sz="2600" dirty="0" err="1"/>
              <a:t>int</a:t>
            </a:r>
            <a:r>
              <a:rPr lang="en-US" sz="2600" dirty="0"/>
              <a:t> i, j, temp = 0;</a:t>
            </a:r>
          </a:p>
          <a:p>
            <a:pPr>
              <a:spcBef>
                <a:spcPts val="300"/>
              </a:spcBef>
            </a:pPr>
            <a:r>
              <a:rPr lang="en-US" sz="2600" dirty="0"/>
              <a:t>     </a:t>
            </a:r>
            <a:r>
              <a:rPr lang="en-US" sz="2600" dirty="0" smtClean="0"/>
              <a:t>  </a:t>
            </a:r>
            <a:r>
              <a:rPr lang="en-US" sz="2600" dirty="0"/>
              <a:t>for (i = 0; i &lt; </a:t>
            </a:r>
            <a:r>
              <a:rPr lang="en-US" sz="2600" dirty="0" err="1"/>
              <a:t>list.length</a:t>
            </a:r>
            <a:r>
              <a:rPr lang="en-US" sz="2600" dirty="0"/>
              <a:t> - 1; i++) {</a:t>
            </a:r>
          </a:p>
          <a:p>
            <a:pPr>
              <a:spcBef>
                <a:spcPts val="300"/>
              </a:spcBef>
            </a:pPr>
            <a:endParaRPr lang="en-US" sz="2600" dirty="0" smtClean="0"/>
          </a:p>
          <a:p>
            <a:pPr>
              <a:spcBef>
                <a:spcPts val="300"/>
              </a:spcBef>
            </a:pPr>
            <a:endParaRPr lang="en-US" sz="2600" dirty="0"/>
          </a:p>
          <a:p>
            <a:pPr>
              <a:spcBef>
                <a:spcPts val="300"/>
              </a:spcBef>
            </a:pPr>
            <a:endParaRPr lang="en-US" sz="2600" dirty="0" smtClean="0"/>
          </a:p>
          <a:p>
            <a:pPr>
              <a:spcBef>
                <a:spcPts val="300"/>
              </a:spcBef>
            </a:pPr>
            <a:endParaRPr lang="en-US" sz="2600" dirty="0"/>
          </a:p>
          <a:p>
            <a:pPr>
              <a:spcBef>
                <a:spcPts val="300"/>
              </a:spcBef>
            </a:pPr>
            <a:endParaRPr lang="en-US" sz="2600" dirty="0" smtClean="0"/>
          </a:p>
          <a:p>
            <a:pPr>
              <a:spcBef>
                <a:spcPts val="300"/>
              </a:spcBef>
            </a:pPr>
            <a:endParaRPr lang="en-US" sz="2600" dirty="0"/>
          </a:p>
          <a:p>
            <a:pPr>
              <a:spcBef>
                <a:spcPts val="300"/>
              </a:spcBef>
            </a:pPr>
            <a:endParaRPr lang="en-US" sz="2600" dirty="0"/>
          </a:p>
          <a:p>
            <a:pPr>
              <a:spcBef>
                <a:spcPts val="300"/>
              </a:spcBef>
            </a:pPr>
            <a:r>
              <a:rPr lang="en-US" sz="2600" dirty="0"/>
              <a:t>      </a:t>
            </a:r>
            <a:r>
              <a:rPr lang="en-US" sz="2600" dirty="0" smtClean="0"/>
              <a:t> </a:t>
            </a:r>
            <a:r>
              <a:rPr lang="en-US" sz="2600" dirty="0"/>
              <a:t>}</a:t>
            </a:r>
          </a:p>
          <a:p>
            <a:pPr>
              <a:spcBef>
                <a:spcPts val="300"/>
              </a:spcBef>
            </a:pPr>
            <a:r>
              <a:rPr lang="en-US" sz="2600" dirty="0"/>
              <a:t>       </a:t>
            </a:r>
            <a:r>
              <a:rPr lang="en-US" sz="2600" dirty="0" smtClean="0"/>
              <a:t>return </a:t>
            </a:r>
            <a:r>
              <a:rPr lang="en-US" sz="2600" dirty="0"/>
              <a:t>list;</a:t>
            </a:r>
          </a:p>
          <a:p>
            <a:pPr>
              <a:spcBef>
                <a:spcPts val="300"/>
              </a:spcBef>
            </a:pPr>
            <a:r>
              <a:rPr lang="en-US" sz="2600" dirty="0" smtClean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957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Bubble Sort </a:t>
            </a:r>
            <a:r>
              <a:rPr lang="en-US" sz="3200" b="1" dirty="0" smtClean="0">
                <a:solidFill>
                  <a:schemeClr val="bg1"/>
                </a:solidFill>
              </a:rPr>
              <a:t>– Java Code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382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600" dirty="0"/>
              <a:t>public </a:t>
            </a:r>
            <a:r>
              <a:rPr lang="en-US" sz="2600" dirty="0" err="1"/>
              <a:t>int</a:t>
            </a:r>
            <a:r>
              <a:rPr lang="en-US" sz="2600" dirty="0"/>
              <a:t>[] </a:t>
            </a:r>
            <a:r>
              <a:rPr lang="en-US" sz="2600" dirty="0" err="1"/>
              <a:t>bubbleSort</a:t>
            </a:r>
            <a:r>
              <a:rPr lang="en-US" sz="2600" dirty="0"/>
              <a:t> (</a:t>
            </a:r>
            <a:r>
              <a:rPr lang="en-US" sz="2600" dirty="0" err="1"/>
              <a:t>int</a:t>
            </a:r>
            <a:r>
              <a:rPr lang="en-US" sz="2600" dirty="0"/>
              <a:t>[] list) {</a:t>
            </a:r>
          </a:p>
          <a:p>
            <a:pPr>
              <a:spcBef>
                <a:spcPts val="300"/>
              </a:spcBef>
            </a:pPr>
            <a:r>
              <a:rPr lang="en-US" sz="2600" dirty="0"/>
              <a:t>      </a:t>
            </a:r>
            <a:r>
              <a:rPr lang="en-US" sz="2600" dirty="0" smtClean="0"/>
              <a:t> </a:t>
            </a:r>
            <a:r>
              <a:rPr lang="en-US" sz="2600" dirty="0" err="1"/>
              <a:t>int</a:t>
            </a:r>
            <a:r>
              <a:rPr lang="en-US" sz="2600" dirty="0"/>
              <a:t> i, j, temp = 0;</a:t>
            </a:r>
          </a:p>
          <a:p>
            <a:pPr>
              <a:spcBef>
                <a:spcPts val="300"/>
              </a:spcBef>
            </a:pPr>
            <a:r>
              <a:rPr lang="en-US" sz="2600" dirty="0"/>
              <a:t>     </a:t>
            </a:r>
            <a:r>
              <a:rPr lang="en-US" sz="2600" dirty="0" smtClean="0"/>
              <a:t>  </a:t>
            </a:r>
            <a:r>
              <a:rPr lang="en-US" sz="2600" dirty="0"/>
              <a:t>for (i = 0; i &lt; </a:t>
            </a:r>
            <a:r>
              <a:rPr lang="en-US" sz="2600" dirty="0" err="1"/>
              <a:t>list.length</a:t>
            </a:r>
            <a:r>
              <a:rPr lang="en-US" sz="2600" dirty="0"/>
              <a:t> - 1; i++) {</a:t>
            </a:r>
          </a:p>
          <a:p>
            <a:pPr>
              <a:spcBef>
                <a:spcPts val="300"/>
              </a:spcBef>
            </a:pPr>
            <a:r>
              <a:rPr lang="en-US" sz="2600" dirty="0"/>
              <a:t>            for (j = 0; j &lt; </a:t>
            </a:r>
            <a:r>
              <a:rPr lang="en-US" sz="2600" dirty="0" err="1"/>
              <a:t>list.length</a:t>
            </a:r>
            <a:r>
              <a:rPr lang="en-US" sz="2600" dirty="0"/>
              <a:t> - 1 - i; j++) {</a:t>
            </a:r>
          </a:p>
          <a:p>
            <a:pPr>
              <a:spcBef>
                <a:spcPts val="300"/>
              </a:spcBef>
            </a:pPr>
            <a:endParaRPr lang="en-US" sz="2600" dirty="0" smtClean="0"/>
          </a:p>
          <a:p>
            <a:pPr>
              <a:spcBef>
                <a:spcPts val="300"/>
              </a:spcBef>
            </a:pPr>
            <a:endParaRPr lang="en-US" sz="2600" dirty="0"/>
          </a:p>
          <a:p>
            <a:pPr>
              <a:spcBef>
                <a:spcPts val="300"/>
              </a:spcBef>
            </a:pPr>
            <a:endParaRPr lang="en-US" sz="2600" dirty="0" smtClean="0"/>
          </a:p>
          <a:p>
            <a:pPr>
              <a:spcBef>
                <a:spcPts val="300"/>
              </a:spcBef>
            </a:pPr>
            <a:endParaRPr lang="en-US" sz="2600" dirty="0"/>
          </a:p>
          <a:p>
            <a:pPr>
              <a:spcBef>
                <a:spcPts val="300"/>
              </a:spcBef>
            </a:pPr>
            <a:endParaRPr lang="en-US" sz="2600" dirty="0"/>
          </a:p>
          <a:p>
            <a:pPr>
              <a:spcBef>
                <a:spcPts val="300"/>
              </a:spcBef>
            </a:pPr>
            <a:r>
              <a:rPr lang="en-US" sz="2600" dirty="0"/>
              <a:t>            }</a:t>
            </a:r>
          </a:p>
          <a:p>
            <a:pPr>
              <a:spcBef>
                <a:spcPts val="300"/>
              </a:spcBef>
            </a:pPr>
            <a:r>
              <a:rPr lang="en-US" sz="2600" dirty="0"/>
              <a:t>      </a:t>
            </a:r>
            <a:r>
              <a:rPr lang="en-US" sz="2600" dirty="0" smtClean="0"/>
              <a:t> </a:t>
            </a:r>
            <a:r>
              <a:rPr lang="en-US" sz="2600" dirty="0"/>
              <a:t>}</a:t>
            </a:r>
          </a:p>
          <a:p>
            <a:pPr>
              <a:spcBef>
                <a:spcPts val="300"/>
              </a:spcBef>
            </a:pPr>
            <a:r>
              <a:rPr lang="en-US" sz="2600" dirty="0"/>
              <a:t>       </a:t>
            </a:r>
            <a:r>
              <a:rPr lang="en-US" sz="2600" dirty="0" smtClean="0"/>
              <a:t>return </a:t>
            </a:r>
            <a:r>
              <a:rPr lang="en-US" sz="2600" dirty="0"/>
              <a:t>list;</a:t>
            </a:r>
          </a:p>
          <a:p>
            <a:pPr>
              <a:spcBef>
                <a:spcPts val="300"/>
              </a:spcBef>
            </a:pPr>
            <a:r>
              <a:rPr lang="en-US" sz="2600" dirty="0" smtClean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3015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Bubble Sort </a:t>
            </a:r>
            <a:r>
              <a:rPr lang="en-US" sz="3200" b="1" dirty="0" smtClean="0">
                <a:solidFill>
                  <a:schemeClr val="bg1"/>
                </a:solidFill>
              </a:rPr>
              <a:t>– Java Code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8382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600" dirty="0"/>
              <a:t>public </a:t>
            </a:r>
            <a:r>
              <a:rPr lang="en-US" sz="2600" dirty="0" err="1"/>
              <a:t>int</a:t>
            </a:r>
            <a:r>
              <a:rPr lang="en-US" sz="2600" dirty="0"/>
              <a:t>[] </a:t>
            </a:r>
            <a:r>
              <a:rPr lang="en-US" sz="2600" dirty="0" err="1"/>
              <a:t>bubbleSort</a:t>
            </a:r>
            <a:r>
              <a:rPr lang="en-US" sz="2600" dirty="0"/>
              <a:t> (</a:t>
            </a:r>
            <a:r>
              <a:rPr lang="en-US" sz="2600" dirty="0" err="1"/>
              <a:t>int</a:t>
            </a:r>
            <a:r>
              <a:rPr lang="en-US" sz="2600" dirty="0"/>
              <a:t>[] list) {</a:t>
            </a:r>
          </a:p>
          <a:p>
            <a:pPr>
              <a:spcBef>
                <a:spcPts val="300"/>
              </a:spcBef>
            </a:pPr>
            <a:r>
              <a:rPr lang="en-US" sz="2600" dirty="0"/>
              <a:t>      </a:t>
            </a:r>
            <a:r>
              <a:rPr lang="en-US" sz="2600" dirty="0" smtClean="0"/>
              <a:t> </a:t>
            </a:r>
            <a:r>
              <a:rPr lang="en-US" sz="2600" dirty="0" err="1"/>
              <a:t>int</a:t>
            </a:r>
            <a:r>
              <a:rPr lang="en-US" sz="2600" dirty="0"/>
              <a:t> i, j, temp = 0;</a:t>
            </a:r>
          </a:p>
          <a:p>
            <a:pPr>
              <a:spcBef>
                <a:spcPts val="300"/>
              </a:spcBef>
            </a:pPr>
            <a:r>
              <a:rPr lang="en-US" sz="2600" dirty="0"/>
              <a:t>     </a:t>
            </a:r>
            <a:r>
              <a:rPr lang="en-US" sz="2600" dirty="0" smtClean="0"/>
              <a:t>  </a:t>
            </a:r>
            <a:r>
              <a:rPr lang="en-US" sz="2600" dirty="0"/>
              <a:t>for (i = 0; i &lt; </a:t>
            </a:r>
            <a:r>
              <a:rPr lang="en-US" sz="2600" dirty="0" err="1"/>
              <a:t>list.length</a:t>
            </a:r>
            <a:r>
              <a:rPr lang="en-US" sz="2600" dirty="0"/>
              <a:t> - 1; i++) {</a:t>
            </a:r>
          </a:p>
          <a:p>
            <a:pPr>
              <a:spcBef>
                <a:spcPts val="300"/>
              </a:spcBef>
            </a:pPr>
            <a:r>
              <a:rPr lang="en-US" sz="2600" dirty="0"/>
              <a:t>            for (j = 0; j &lt; </a:t>
            </a:r>
            <a:r>
              <a:rPr lang="en-US" sz="2600" dirty="0" err="1"/>
              <a:t>list.length</a:t>
            </a:r>
            <a:r>
              <a:rPr lang="en-US" sz="2600" dirty="0"/>
              <a:t> - 1 - i; j++) {</a:t>
            </a:r>
          </a:p>
          <a:p>
            <a:pPr>
              <a:spcBef>
                <a:spcPts val="300"/>
              </a:spcBef>
            </a:pPr>
            <a:r>
              <a:rPr lang="en-US" sz="2600" dirty="0"/>
              <a:t>               </a:t>
            </a:r>
            <a:r>
              <a:rPr lang="en-US" sz="2600" dirty="0" smtClean="0"/>
              <a:t>  </a:t>
            </a:r>
            <a:r>
              <a:rPr lang="en-US" sz="2600" dirty="0"/>
              <a:t>if (list[j] &gt; list[j + 1]) {</a:t>
            </a:r>
          </a:p>
          <a:p>
            <a:pPr>
              <a:spcBef>
                <a:spcPts val="300"/>
              </a:spcBef>
            </a:pPr>
            <a:r>
              <a:rPr lang="en-US" sz="2600" dirty="0"/>
              <a:t>                </a:t>
            </a:r>
            <a:r>
              <a:rPr lang="en-US" sz="2600" dirty="0" smtClean="0"/>
              <a:t>      </a:t>
            </a:r>
            <a:r>
              <a:rPr lang="en-US" sz="2600" dirty="0"/>
              <a:t>temp = list[j];</a:t>
            </a:r>
          </a:p>
          <a:p>
            <a:pPr>
              <a:spcBef>
                <a:spcPts val="300"/>
              </a:spcBef>
            </a:pPr>
            <a:r>
              <a:rPr lang="en-US" sz="2600" dirty="0"/>
              <a:t>                  </a:t>
            </a:r>
            <a:r>
              <a:rPr lang="en-US" sz="2600" dirty="0" smtClean="0"/>
              <a:t>    </a:t>
            </a:r>
            <a:r>
              <a:rPr lang="en-US" sz="2600" dirty="0"/>
              <a:t>list[j] = list[j + 1];</a:t>
            </a:r>
          </a:p>
          <a:p>
            <a:pPr>
              <a:spcBef>
                <a:spcPts val="300"/>
              </a:spcBef>
            </a:pPr>
            <a:r>
              <a:rPr lang="en-US" sz="2600" dirty="0"/>
              <a:t>                    </a:t>
            </a:r>
            <a:r>
              <a:rPr lang="en-US" sz="2600" dirty="0" smtClean="0"/>
              <a:t>  list[j </a:t>
            </a:r>
            <a:r>
              <a:rPr lang="en-US" sz="2600" dirty="0"/>
              <a:t>+ 1] = temp;</a:t>
            </a:r>
          </a:p>
          <a:p>
            <a:pPr>
              <a:spcBef>
                <a:spcPts val="300"/>
              </a:spcBef>
            </a:pPr>
            <a:r>
              <a:rPr lang="en-US" sz="2600" dirty="0"/>
              <a:t>                </a:t>
            </a:r>
            <a:r>
              <a:rPr lang="en-US" sz="2600" dirty="0" smtClean="0"/>
              <a:t> }</a:t>
            </a:r>
            <a:endParaRPr lang="en-US" sz="2600" dirty="0"/>
          </a:p>
          <a:p>
            <a:pPr>
              <a:spcBef>
                <a:spcPts val="300"/>
              </a:spcBef>
            </a:pPr>
            <a:r>
              <a:rPr lang="en-US" sz="2600" dirty="0"/>
              <a:t>            }</a:t>
            </a:r>
          </a:p>
          <a:p>
            <a:pPr>
              <a:spcBef>
                <a:spcPts val="300"/>
              </a:spcBef>
            </a:pPr>
            <a:r>
              <a:rPr lang="en-US" sz="2600" dirty="0"/>
              <a:t>      </a:t>
            </a:r>
            <a:r>
              <a:rPr lang="en-US" sz="2600" dirty="0" smtClean="0"/>
              <a:t> </a:t>
            </a:r>
            <a:r>
              <a:rPr lang="en-US" sz="2600" dirty="0"/>
              <a:t>}</a:t>
            </a:r>
          </a:p>
          <a:p>
            <a:pPr>
              <a:spcBef>
                <a:spcPts val="300"/>
              </a:spcBef>
            </a:pPr>
            <a:r>
              <a:rPr lang="en-US" sz="2600" dirty="0"/>
              <a:t>       </a:t>
            </a:r>
            <a:r>
              <a:rPr lang="en-US" sz="2600" dirty="0" smtClean="0"/>
              <a:t>return </a:t>
            </a:r>
            <a:r>
              <a:rPr lang="en-US" sz="2600" dirty="0"/>
              <a:t>list;</a:t>
            </a:r>
          </a:p>
          <a:p>
            <a:pPr>
              <a:spcBef>
                <a:spcPts val="300"/>
              </a:spcBef>
            </a:pPr>
            <a:r>
              <a:rPr lang="en-US" sz="2600" dirty="0" smtClean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3015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441162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689035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3886201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5133111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</a:rPr>
              <a:t>Bubble Sort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363238"/>
              </p:ext>
            </p:extLst>
          </p:nvPr>
        </p:nvGraphicFramePr>
        <p:xfrm>
          <a:off x="990600" y="2209800"/>
          <a:ext cx="7315200" cy="9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9804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36994"/>
              </p:ext>
            </p:extLst>
          </p:nvPr>
        </p:nvGraphicFramePr>
        <p:xfrm>
          <a:off x="990600" y="1600200"/>
          <a:ext cx="7315200" cy="60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800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5077690" y="3332018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6324600" y="3352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1500</Words>
  <Application>Microsoft Office PowerPoint</Application>
  <PresentationFormat>On-screen Show (4:3)</PresentationFormat>
  <Paragraphs>994</Paragraphs>
  <Slides>73</Slides>
  <Notes>26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Maui</dc:creator>
  <cp:lastModifiedBy>Maui</cp:lastModifiedBy>
  <cp:revision>37</cp:revision>
  <dcterms:created xsi:type="dcterms:W3CDTF">2014-12-19T23:12:28Z</dcterms:created>
  <dcterms:modified xsi:type="dcterms:W3CDTF">2014-12-21T17:51:21Z</dcterms:modified>
</cp:coreProperties>
</file>