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7" r:id="rId4"/>
    <p:sldId id="258" r:id="rId5"/>
    <p:sldId id="259" r:id="rId6"/>
    <p:sldId id="266" r:id="rId7"/>
    <p:sldId id="265" r:id="rId8"/>
    <p:sldId id="264" r:id="rId9"/>
    <p:sldId id="263" r:id="rId10"/>
    <p:sldId id="267" r:id="rId11"/>
    <p:sldId id="268" r:id="rId12"/>
    <p:sldId id="269" r:id="rId13"/>
    <p:sldId id="260" r:id="rId14"/>
    <p:sldId id="261" r:id="rId15"/>
    <p:sldId id="262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01" autoAdjust="0"/>
    <p:restoredTop sz="98930" autoAdjust="0"/>
  </p:normalViewPr>
  <p:slideViewPr>
    <p:cSldViewPr>
      <p:cViewPr varScale="1">
        <p:scale>
          <a:sx n="132" d="100"/>
          <a:sy n="132" d="100"/>
        </p:scale>
        <p:origin x="-274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B30C-DEFD-4E63-A696-A526CB9BF3A6}" type="datetimeFigureOut">
              <a:rPr lang="en-US" smtClean="0"/>
              <a:t>11/24/2017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324C-78BC-40AB-ABDA-F4F2B5B6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Recursion</a:t>
            </a:r>
            <a:endParaRPr lang="en-US" sz="72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Function calls:</a:t>
            </a:r>
          </a:p>
          <a:p>
            <a:pPr marL="0" indent="0">
              <a:buNone/>
            </a:pPr>
            <a:r>
              <a:rPr lang="en-US" sz="2400" dirty="0" err="1" smtClean="0"/>
              <a:t>getFactorial</a:t>
            </a:r>
            <a:r>
              <a:rPr lang="en-US" sz="2400" dirty="0" smtClean="0"/>
              <a:t>(5)		</a:t>
            </a:r>
            <a:r>
              <a:rPr lang="en-US" sz="1800" dirty="0" smtClean="0"/>
              <a:t>5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(4)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(4)		</a:t>
            </a:r>
            <a:r>
              <a:rPr lang="en-US" sz="1800" dirty="0"/>
              <a:t>4</a:t>
            </a:r>
            <a:r>
              <a:rPr lang="en-US" sz="1800" dirty="0" smtClean="0"/>
              <a:t>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(3)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(3)		</a:t>
            </a:r>
            <a:r>
              <a:rPr lang="en-US" sz="1800" dirty="0" smtClean="0"/>
              <a:t>3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(2)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(2)		</a:t>
            </a:r>
            <a:r>
              <a:rPr lang="en-US" sz="1800" dirty="0" smtClean="0"/>
              <a:t>2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(1)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(1)		</a:t>
            </a:r>
            <a:r>
              <a:rPr lang="en-US" sz="1800" dirty="0" smtClean="0"/>
              <a:t>return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05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Function calls:</a:t>
            </a:r>
          </a:p>
          <a:p>
            <a:pPr marL="0" indent="0">
              <a:buNone/>
            </a:pPr>
            <a:r>
              <a:rPr lang="en-US" sz="2400" dirty="0" err="1" smtClean="0"/>
              <a:t>getFactorial</a:t>
            </a:r>
            <a:r>
              <a:rPr lang="en-US" sz="2400" dirty="0" smtClean="0"/>
              <a:t>(5)		</a:t>
            </a:r>
            <a:r>
              <a:rPr lang="en-US" sz="1800" dirty="0" smtClean="0"/>
              <a:t>5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(4)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(4)		</a:t>
            </a:r>
            <a:r>
              <a:rPr lang="en-US" sz="1800" dirty="0"/>
              <a:t>4</a:t>
            </a:r>
            <a:r>
              <a:rPr lang="en-US" sz="1800" dirty="0" smtClean="0"/>
              <a:t>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(3)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(3)		</a:t>
            </a:r>
            <a:r>
              <a:rPr lang="en-US" sz="1800" dirty="0" smtClean="0"/>
              <a:t>3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(2)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(2)		</a:t>
            </a:r>
            <a:r>
              <a:rPr lang="en-US" sz="1800" dirty="0" smtClean="0"/>
              <a:t>2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(1)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(1)		</a:t>
            </a:r>
            <a:r>
              <a:rPr lang="en-US" sz="1800" dirty="0" smtClean="0"/>
              <a:t>return 1</a:t>
            </a:r>
            <a:endParaRPr lang="en-US" sz="2400" dirty="0"/>
          </a:p>
        </p:txBody>
      </p:sp>
      <p:pic>
        <p:nvPicPr>
          <p:cNvPr id="6" name="Picture 4" descr="Image result for curved arr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025" r="4740" b="7509"/>
          <a:stretch/>
        </p:blipFill>
        <p:spPr bwMode="auto">
          <a:xfrm rot="12287857">
            <a:off x="8262317" y="3175849"/>
            <a:ext cx="431006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77200" y="34301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2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Function calls:</a:t>
            </a:r>
          </a:p>
          <a:p>
            <a:pPr marL="0" indent="0">
              <a:buNone/>
            </a:pPr>
            <a:r>
              <a:rPr lang="en-US" sz="2400" dirty="0" err="1" smtClean="0"/>
              <a:t>getFactorial</a:t>
            </a:r>
            <a:r>
              <a:rPr lang="en-US" sz="2400" dirty="0" smtClean="0"/>
              <a:t>(5)		</a:t>
            </a:r>
            <a:r>
              <a:rPr lang="en-US" sz="1800" dirty="0" smtClean="0"/>
              <a:t>5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(4)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(4)		</a:t>
            </a:r>
            <a:r>
              <a:rPr lang="en-US" sz="1800" dirty="0"/>
              <a:t>4</a:t>
            </a:r>
            <a:r>
              <a:rPr lang="en-US" sz="1800" dirty="0" smtClean="0"/>
              <a:t>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(3)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(3)		</a:t>
            </a:r>
            <a:r>
              <a:rPr lang="en-US" sz="1800" dirty="0" smtClean="0"/>
              <a:t>3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(2)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(2)		</a:t>
            </a:r>
            <a:r>
              <a:rPr lang="en-US" sz="1800" dirty="0" smtClean="0"/>
              <a:t>2 * </a:t>
            </a:r>
            <a:r>
              <a:rPr lang="en-US" sz="1800" dirty="0" err="1" smtClean="0"/>
              <a:t>getFactorial</a:t>
            </a:r>
            <a:r>
              <a:rPr lang="en-US" sz="1800" dirty="0" smtClean="0"/>
              <a:t>(1)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(1)		</a:t>
            </a:r>
            <a:r>
              <a:rPr lang="en-US" sz="1800" dirty="0" smtClean="0"/>
              <a:t>return 1</a:t>
            </a:r>
            <a:endParaRPr lang="en-US" sz="2400" dirty="0"/>
          </a:p>
        </p:txBody>
      </p:sp>
      <p:pic>
        <p:nvPicPr>
          <p:cNvPr id="1028" name="Picture 4" descr="Image result for curved arr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025" r="4740" b="7509"/>
          <a:stretch/>
        </p:blipFill>
        <p:spPr bwMode="auto">
          <a:xfrm rot="12287857">
            <a:off x="8262317" y="3175849"/>
            <a:ext cx="431006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77200" y="343015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4" descr="Image result for curved arr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025" r="4740" b="7509"/>
          <a:stretch/>
        </p:blipFill>
        <p:spPr bwMode="auto">
          <a:xfrm rot="12287857">
            <a:off x="7823026" y="2755537"/>
            <a:ext cx="431006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96200" y="30098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Picture 4" descr="Image result for curved arr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025" r="4740" b="7509"/>
          <a:stretch/>
        </p:blipFill>
        <p:spPr bwMode="auto">
          <a:xfrm rot="12287857">
            <a:off x="7289626" y="2297169"/>
            <a:ext cx="431006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62800" y="25514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4" descr="Image result for curved arr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025" r="4740" b="7509"/>
          <a:stretch/>
        </p:blipFill>
        <p:spPr bwMode="auto">
          <a:xfrm rot="12287857">
            <a:off x="6585917" y="1866102"/>
            <a:ext cx="431006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67451" y="21204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" name="Picture 4" descr="Image result for curved arr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025" r="4740" b="7509"/>
          <a:stretch/>
        </p:blipFill>
        <p:spPr bwMode="auto">
          <a:xfrm rot="12287857">
            <a:off x="5994226" y="1383937"/>
            <a:ext cx="431006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62600" y="163824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120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0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400" dirty="0"/>
              <a:t>f</a:t>
            </a:r>
            <a:r>
              <a:rPr lang="en-US" sz="2400" dirty="0" smtClean="0"/>
              <a:t>unction 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 (n)</a:t>
            </a:r>
            <a:br>
              <a:rPr lang="en-US" sz="2400" dirty="0" smtClean="0"/>
            </a:br>
            <a:r>
              <a:rPr lang="en-US" sz="2400" dirty="0" smtClean="0"/>
              <a:t>	if n &lt; 2, return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else return n * 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38631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Recursion Pros &amp; 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Typically no calculations are done until the base case is reached. </a:t>
            </a:r>
          </a:p>
          <a:p>
            <a:pPr marL="0" indent="0">
              <a:buNone/>
            </a:pPr>
            <a:r>
              <a:rPr lang="en-US" sz="2400" dirty="0" smtClean="0"/>
              <a:t>So for very large problems (millions of recursive calls) you may run out of memory since you’ll have millions of open function calls.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1,000,000! = 1,000,000 * 999,999!		Now find 999,999!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999,999! = 999,999 * 999,998!		Now find 999,998!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…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Recursion Pros &amp; Cons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lnSpcReduction="10000"/>
          </a:bodyPr>
          <a:lstStyle/>
          <a:p>
            <a:pPr marL="571500" indent="-5715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Con:</a:t>
            </a:r>
            <a:r>
              <a:rPr lang="en-US" sz="2400" dirty="0" smtClean="0"/>
              <a:t> does not scale up like iteration. Requires more memory.</a:t>
            </a:r>
          </a:p>
          <a:p>
            <a:pPr marL="571500" indent="-571500">
              <a:buNone/>
            </a:pPr>
            <a:endParaRPr lang="en-US" sz="2400" dirty="0"/>
          </a:p>
          <a:p>
            <a:pPr marL="571500" indent="-5715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Con:</a:t>
            </a:r>
            <a:r>
              <a:rPr lang="en-US" sz="2400" dirty="0" smtClean="0"/>
              <a:t> in many languages iterative solutions are way faster.</a:t>
            </a:r>
          </a:p>
          <a:p>
            <a:pPr marL="571500" indent="-57150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571500" indent="-5715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Con:</a:t>
            </a:r>
            <a:r>
              <a:rPr lang="en-US" sz="2400" dirty="0" smtClean="0"/>
              <a:t> sometimes more abstract or harder to understand than iterative solutions.</a:t>
            </a:r>
          </a:p>
          <a:p>
            <a:pPr marL="571500" indent="-571500">
              <a:buNone/>
            </a:pPr>
            <a:endParaRPr lang="en-US" sz="2400" dirty="0"/>
          </a:p>
          <a:p>
            <a:pPr marL="571500" indent="-57150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Pro:</a:t>
            </a:r>
            <a:r>
              <a:rPr lang="en-US" sz="2400" dirty="0" smtClean="0"/>
              <a:t> in some cases, extremely fast and easy to code.</a:t>
            </a:r>
            <a:br>
              <a:rPr lang="en-US" sz="2400" dirty="0" smtClean="0"/>
            </a:br>
            <a:r>
              <a:rPr lang="en-US" sz="2400" dirty="0" smtClean="0"/>
              <a:t>Extremely practical for tree traversals and binary search.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965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2017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26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81"/>
            <a:ext cx="8686800" cy="10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Recursion</a:t>
            </a:r>
            <a:endParaRPr lang="en-US" sz="96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find 5!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5! = Five factorial = 1 * 2 * 3 * 4 * 5 = 120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Notes:   0! = 1  </a:t>
            </a:r>
            <a:br>
              <a:rPr lang="en-US" sz="2400" dirty="0" smtClean="0"/>
            </a:br>
            <a:r>
              <a:rPr lang="en-US" sz="2400" dirty="0" smtClean="0"/>
              <a:t>	 1! = 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Let’s find an algorithm to find factorial for any number: n!</a:t>
            </a:r>
          </a:p>
        </p:txBody>
      </p:sp>
    </p:spTree>
    <p:extLst>
      <p:ext uri="{BB962C8B-B14F-4D97-AF65-F5344CB8AC3E}">
        <p14:creationId xmlns:p14="http://schemas.microsoft.com/office/powerpoint/2010/main" val="19076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 Iterative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Iterative solution uses a loop, and computes as it goes.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</a:t>
            </a:r>
            <a:r>
              <a:rPr lang="en-US" sz="2400" dirty="0" err="1" smtClean="0"/>
              <a:t>getFactorial</a:t>
            </a:r>
            <a:r>
              <a:rPr lang="en-US" sz="2400" dirty="0" smtClean="0"/>
              <a:t> (5)</a:t>
            </a:r>
            <a:br>
              <a:rPr lang="en-US" sz="2400" dirty="0" smtClean="0"/>
            </a:br>
            <a:r>
              <a:rPr lang="en-US" sz="2400" dirty="0" smtClean="0"/>
              <a:t>	factorial = 1</a:t>
            </a:r>
            <a:br>
              <a:rPr lang="en-US" sz="2400" dirty="0" smtClean="0"/>
            </a:br>
            <a:r>
              <a:rPr lang="en-US" sz="2400" dirty="0" smtClean="0"/>
              <a:t>	for x = 1 to 5</a:t>
            </a:r>
            <a:br>
              <a:rPr lang="en-US" sz="2400" dirty="0" smtClean="0"/>
            </a:br>
            <a:r>
              <a:rPr lang="en-US" sz="2400" dirty="0" smtClean="0"/>
              <a:t>		factorial = factorial * x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35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33750"/>
            <a:ext cx="3429000" cy="180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recursive function breaks the problem down into smaller problems, and calls itself for each of the smaller problems.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includes a base case (or terminal case) and a recursive case.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1112"/>
            <a:ext cx="281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 smtClean="0"/>
              <a:t>5!	= 5 *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4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33750"/>
            <a:ext cx="3429000" cy="180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recursive function breaks the problem down into smaller problems, and calls itself for each of the smaller problems.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includes a base case (or terminal case) and a recursive case.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1112"/>
            <a:ext cx="281359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 smtClean="0"/>
              <a:t>5!	= 5 *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= 5 * 4!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364456" y="3658256"/>
            <a:ext cx="1670591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29000" y="3332651"/>
            <a:ext cx="3352800" cy="1809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333750"/>
            <a:ext cx="3429000" cy="180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recursive function breaks the problem down into smaller problems, and calls itself for each of the smaller problems.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includes a base case (or terminal case) and a recursive case.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1112"/>
            <a:ext cx="281359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 smtClean="0"/>
              <a:t>5!	= 5 *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= 5 * 4!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651112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4</a:t>
            </a:r>
            <a:r>
              <a:rPr lang="en-US" sz="2400" dirty="0" smtClean="0"/>
              <a:t>!	=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</a:p>
        </p:txBody>
      </p:sp>
      <p:sp>
        <p:nvSpPr>
          <p:cNvPr id="7" name="Oval 6"/>
          <p:cNvSpPr/>
          <p:nvPr/>
        </p:nvSpPr>
        <p:spPr>
          <a:xfrm>
            <a:off x="1364456" y="3658256"/>
            <a:ext cx="1670591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18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8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29000" y="3332651"/>
            <a:ext cx="3352800" cy="1809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333750"/>
            <a:ext cx="3429000" cy="180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recursive function breaks the problem down into smaller problems, and calls itself for each of the smaller problems.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includes a base case (or terminal case) and a recursive case.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1112"/>
            <a:ext cx="281359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 smtClean="0"/>
              <a:t>5!	= 5 *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= 5 * 4!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651112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4</a:t>
            </a:r>
            <a:r>
              <a:rPr lang="en-US" sz="2400" dirty="0" smtClean="0"/>
              <a:t>!	=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= 4 * 3!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364456" y="3658256"/>
            <a:ext cx="1670591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24424" y="3727312"/>
            <a:ext cx="1394367" cy="523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18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81800" y="3333750"/>
            <a:ext cx="2362200" cy="180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3332651"/>
            <a:ext cx="3352800" cy="1809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333750"/>
            <a:ext cx="3429000" cy="180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Recursive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98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recursive function breaks the problem down into smaller problems, and calls itself for each of the smaller problems.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It includes a base case (or terminal case) and a recursive case.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651112"/>
            <a:ext cx="281359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 smtClean="0"/>
              <a:t>5!	= 5 *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= 5 * 4!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651112"/>
            <a:ext cx="236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4</a:t>
            </a:r>
            <a:r>
              <a:rPr lang="en-US" sz="2400" dirty="0" smtClean="0"/>
              <a:t>!	= 4 * 3 * 2 *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= 4 * 3!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364456" y="3658256"/>
            <a:ext cx="1670591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24424" y="3727312"/>
            <a:ext cx="1394367" cy="523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1800" y="3333750"/>
            <a:ext cx="0" cy="180975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3103424"/>
            <a:ext cx="1661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1"/>
                </a:solidFill>
              </a:rPr>
              <a:t>Base Cases: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0</a:t>
            </a:r>
            <a:r>
              <a:rPr lang="en-US" sz="2400" dirty="0" smtClean="0"/>
              <a:t>!	= 1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2400" dirty="0"/>
              <a:t>1</a:t>
            </a:r>
            <a:r>
              <a:rPr lang="en-US" sz="2400" dirty="0" smtClean="0"/>
              <a:t>!</a:t>
            </a:r>
            <a:r>
              <a:rPr lang="en-US" sz="2400" dirty="0"/>
              <a:t>	</a:t>
            </a:r>
            <a:r>
              <a:rPr lang="en-US" sz="2400" dirty="0" smtClean="0"/>
              <a:t>=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44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354</Words>
  <Application>Microsoft Office PowerPoint</Application>
  <PresentationFormat>On-screen Show (16:9)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Recursion</vt:lpstr>
      <vt:lpstr>Recursion</vt:lpstr>
      <vt:lpstr>Example: find 5!</vt:lpstr>
      <vt:lpstr>An Iterative Algorithm</vt:lpstr>
      <vt:lpstr>A Recursive Algorithm</vt:lpstr>
      <vt:lpstr>A Recursive Algorithm</vt:lpstr>
      <vt:lpstr>A Recursive Algorithm</vt:lpstr>
      <vt:lpstr>A Recursive Algorithm</vt:lpstr>
      <vt:lpstr>A Recursive Algorithm</vt:lpstr>
      <vt:lpstr>A Recursive Algorithm</vt:lpstr>
      <vt:lpstr>A Recursive Algorithm</vt:lpstr>
      <vt:lpstr>A Recursive Algorithm</vt:lpstr>
      <vt:lpstr>A Recursive Algorithm</vt:lpstr>
      <vt:lpstr>Recursion Pros &amp; Cons</vt:lpstr>
      <vt:lpstr>Recursion Pros &amp; Cons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Joe James</dc:creator>
  <cp:lastModifiedBy>Joe James</cp:lastModifiedBy>
  <cp:revision>15</cp:revision>
  <dcterms:created xsi:type="dcterms:W3CDTF">2017-11-14T01:08:35Z</dcterms:created>
  <dcterms:modified xsi:type="dcterms:W3CDTF">2017-11-24T17:26:10Z</dcterms:modified>
</cp:coreProperties>
</file>