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8" name="Shape 138"/>
          <p:cNvSpPr/>
          <p:nvPr>
            <p:ph type="sldImg"/>
          </p:nvPr>
        </p:nvSpPr>
        <p:spPr>
          <a:xfrm>
            <a:off x="1143000" y="685800"/>
            <a:ext cx="4572000" cy="3429000"/>
          </a:xfrm>
          <a:prstGeom prst="rect">
            <a:avLst/>
          </a:prstGeom>
        </p:spPr>
        <p:txBody>
          <a:bodyPr/>
          <a:lstStyle/>
          <a:p>
            <a:pPr/>
          </a:p>
        </p:txBody>
      </p:sp>
      <p:sp>
        <p:nvSpPr>
          <p:cNvPr id="139" name="Shape 1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A central angle has its vertex at the center of a circle.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A central angle has its vertex at the center of a circle.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Shape 503"/>
          <p:cNvSpPr/>
          <p:nvPr>
            <p:ph type="sldImg"/>
          </p:nvPr>
        </p:nvSpPr>
        <p:spPr>
          <a:prstGeom prst="rect">
            <a:avLst/>
          </a:prstGeom>
        </p:spPr>
        <p:txBody>
          <a:bodyPr/>
          <a:lstStyle/>
          <a:p>
            <a:pPr/>
          </a:p>
        </p:txBody>
      </p:sp>
      <p:sp>
        <p:nvSpPr>
          <p:cNvPr id="504" name="Shape 504"/>
          <p:cNvSpPr/>
          <p:nvPr>
            <p:ph type="body" sz="quarter" idx="1"/>
          </p:nvPr>
        </p:nvSpPr>
        <p:spPr>
          <a:prstGeom prst="rect">
            <a:avLst/>
          </a:prstGeom>
        </p:spPr>
        <p:txBody>
          <a:bodyPr/>
          <a:lstStyle/>
          <a:p>
            <a:pPr/>
            <a:r>
              <a:t>The measure of inscribed angle EFG is half the measure of central angle EHG. </a:t>
            </a:r>
            <a:br/>
            <a:r>
              <a:t>The measure of inscribed angle EFG is half the measure of intercepted arc EG.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Shape 659"/>
          <p:cNvSpPr/>
          <p:nvPr>
            <p:ph type="sldImg"/>
          </p:nvPr>
        </p:nvSpPr>
        <p:spPr>
          <a:prstGeom prst="rect">
            <a:avLst/>
          </a:prstGeom>
        </p:spPr>
        <p:txBody>
          <a:bodyPr/>
          <a:lstStyle/>
          <a:p>
            <a:pPr/>
          </a:p>
        </p:txBody>
      </p:sp>
      <p:sp>
        <p:nvSpPr>
          <p:cNvPr id="660" name="Shape 660"/>
          <p:cNvSpPr/>
          <p:nvPr>
            <p:ph type="body" sz="quarter" idx="1"/>
          </p:nvPr>
        </p:nvSpPr>
        <p:spPr>
          <a:prstGeom prst="rect">
            <a:avLst/>
          </a:prstGeom>
        </p:spPr>
        <p:txBody>
          <a:bodyPr/>
          <a:lstStyle/>
          <a:p>
            <a:pPr/>
            <a:r>
              <a:t>A secant segment is a segment of a secant with at least one endpoint on the circle.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2" name="Shape 672"/>
          <p:cNvSpPr/>
          <p:nvPr>
            <p:ph type="sldImg"/>
          </p:nvPr>
        </p:nvSpPr>
        <p:spPr>
          <a:prstGeom prst="rect">
            <a:avLst/>
          </a:prstGeom>
        </p:spPr>
        <p:txBody>
          <a:bodyPr/>
          <a:lstStyle/>
          <a:p>
            <a:pPr/>
          </a:p>
        </p:txBody>
      </p:sp>
      <p:sp>
        <p:nvSpPr>
          <p:cNvPr id="673" name="Shape 673"/>
          <p:cNvSpPr/>
          <p:nvPr>
            <p:ph type="body" sz="quarter" idx="1"/>
          </p:nvPr>
        </p:nvSpPr>
        <p:spPr>
          <a:prstGeom prst="rect">
            <a:avLst/>
          </a:prstGeom>
        </p:spPr>
        <p:txBody>
          <a:bodyPr/>
          <a:lstStyle/>
          <a:p>
            <a:pPr/>
            <a:r>
              <a:t>A tangent segment is a segment of a tangent with one endpoint on the circle.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7" name="Shape 867"/>
          <p:cNvSpPr/>
          <p:nvPr>
            <p:ph type="sldImg"/>
          </p:nvPr>
        </p:nvSpPr>
        <p:spPr>
          <a:prstGeom prst="rect">
            <a:avLst/>
          </a:prstGeom>
        </p:spPr>
        <p:txBody>
          <a:bodyPr/>
          <a:lstStyle/>
          <a:p>
            <a:pPr/>
          </a:p>
        </p:txBody>
      </p:sp>
      <p:sp>
        <p:nvSpPr>
          <p:cNvPr id="868" name="Shape 868"/>
          <p:cNvSpPr/>
          <p:nvPr>
            <p:ph type="body" sz="quarter" idx="1"/>
          </p:nvPr>
        </p:nvSpPr>
        <p:spPr>
          <a:prstGeom prst="rect">
            <a:avLst/>
          </a:prstGeom>
        </p:spPr>
        <p:txBody>
          <a:bodyPr/>
          <a:lstStyle/>
          <a:p>
            <a:pPr/>
            <a:r>
              <a:t>The blue shaded region is the circle’s area minus the square’s area.</a:t>
            </a:r>
          </a:p>
          <a:p>
            <a:pPr/>
            <a:r>
              <a:t>To find the circle’s area we need to find its radius. </a:t>
            </a:r>
          </a:p>
          <a:p>
            <a:pPr/>
            <a:r>
              <a:t>The first key is to realize the diameter of the circle is equal to the diagonal of the square.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DCDCDC"/>
        </a:solidFill>
      </p:bgPr>
    </p:bg>
    <p:spTree>
      <p:nvGrpSpPr>
        <p:cNvPr id="1" name=""/>
        <p:cNvGrpSpPr/>
        <p:nvPr/>
      </p:nvGrpSpPr>
      <p:grpSpPr>
        <a:xfrm>
          <a:off x="0" y="0"/>
          <a:ext cx="0" cy="0"/>
          <a:chOff x="0" y="0"/>
          <a:chExt cx="0" cy="0"/>
        </a:xfrm>
      </p:grpSpPr>
      <p:sp>
        <p:nvSpPr>
          <p:cNvPr id="13" name="Rectangle"/>
          <p:cNvSpPr/>
          <p:nvPr/>
        </p:nvSpPr>
        <p:spPr>
          <a:xfrm>
            <a:off x="-67268" y="2699389"/>
            <a:ext cx="24518536" cy="8253689"/>
          </a:xfrm>
          <a:prstGeom prst="rect">
            <a:avLst/>
          </a:prstGeom>
          <a:solidFill>
            <a:srgbClr val="608AC3"/>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 name="Title"/>
          <p:cNvSpPr txBox="1"/>
          <p:nvPr>
            <p:ph type="body" idx="13"/>
          </p:nvPr>
        </p:nvSpPr>
        <p:spPr>
          <a:xfrm>
            <a:off x="1707751" y="2386179"/>
            <a:ext cx="22535416" cy="8727597"/>
          </a:xfrm>
          <a:prstGeom prst="rect">
            <a:avLst/>
          </a:prstGeom>
        </p:spPr>
        <p:txBody>
          <a:bodyPr anchor="t"/>
          <a:lstStyle>
            <a:lvl1pPr marL="0" indent="0" algn="ctr">
              <a:lnSpc>
                <a:spcPct val="80000"/>
              </a:lnSpc>
              <a:spcBef>
                <a:spcPts val="0"/>
              </a:spcBef>
              <a:buSzTx/>
              <a:buNone/>
              <a:defRPr sz="55000">
                <a:solidFill>
                  <a:srgbClr val="FFFFFF"/>
                </a:solidFill>
                <a:latin typeface="Impact"/>
                <a:ea typeface="Impact"/>
                <a:cs typeface="Impact"/>
                <a:sym typeface="Impact"/>
              </a:defRPr>
            </a:lvl1pPr>
          </a:lstStyle>
          <a:p>
            <a:pPr/>
            <a:r>
              <a:t>Title</a:t>
            </a:r>
          </a:p>
        </p:txBody>
      </p:sp>
      <p:sp>
        <p:nvSpPr>
          <p:cNvPr id="15" name="Joe James…"/>
          <p:cNvSpPr txBox="1"/>
          <p:nvPr/>
        </p:nvSpPr>
        <p:spPr>
          <a:xfrm>
            <a:off x="10202395" y="9890105"/>
            <a:ext cx="14066013" cy="34366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lnSpc>
                <a:spcPct val="120000"/>
              </a:lnSpc>
              <a:defRPr sz="6400">
                <a:solidFill>
                  <a:srgbClr val="F7C645"/>
                </a:solidFill>
              </a:defRPr>
            </a:pPr>
            <a:r>
              <a:t>Joe James</a:t>
            </a:r>
          </a:p>
          <a:p>
            <a:pPr algn="r">
              <a:lnSpc>
                <a:spcPct val="120000"/>
              </a:lnSpc>
              <a:defRPr sz="6400">
                <a:solidFill>
                  <a:srgbClr val="5C5C5C"/>
                </a:solidFill>
              </a:defRPr>
            </a:pPr>
            <a:r>
              <a:t>Math &amp; Computer Science Tutorials</a:t>
            </a:r>
          </a:p>
          <a:p>
            <a:pPr algn="r">
              <a:lnSpc>
                <a:spcPct val="120000"/>
              </a:lnSpc>
              <a:defRPr sz="6400">
                <a:solidFill>
                  <a:srgbClr val="5C5C5C"/>
                </a:solidFill>
              </a:defRPr>
            </a:pPr>
            <a:r>
              <a:t>from Silicon Valley</a:t>
            </a:r>
          </a:p>
        </p:txBody>
      </p:sp>
      <p:sp>
        <p:nvSpPr>
          <p:cNvPr id="16" name="Header"/>
          <p:cNvSpPr txBox="1"/>
          <p:nvPr>
            <p:ph type="body" sz="quarter" idx="14"/>
          </p:nvPr>
        </p:nvSpPr>
        <p:spPr>
          <a:xfrm>
            <a:off x="7736840" y="-338140"/>
            <a:ext cx="8910321" cy="3126724"/>
          </a:xfrm>
          <a:prstGeom prst="rect">
            <a:avLst/>
          </a:prstGeom>
        </p:spPr>
        <p:txBody>
          <a:bodyPr wrap="none">
            <a:spAutoFit/>
          </a:bodyPr>
          <a:lstStyle>
            <a:lvl1pPr marL="0" indent="0" algn="ctr">
              <a:spcBef>
                <a:spcPts val="0"/>
              </a:spcBef>
              <a:buSzTx/>
              <a:buNone/>
              <a:defRPr b="1" sz="20000">
                <a:solidFill>
                  <a:srgbClr val="5E5E5E"/>
                </a:solidFill>
              </a:defRPr>
            </a:lvl1pPr>
          </a:lstStyle>
          <a:p>
            <a:pPr/>
            <a:r>
              <a:t>Header</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4"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105"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a:latin typeface="+mn-lt"/>
                <a:ea typeface="+mn-ea"/>
                <a:cs typeface="+mn-cs"/>
                <a:sym typeface="Helvetica Neue Medium"/>
              </a:defRPr>
            </a:lvl1pPr>
          </a:lstStyle>
          <a:p>
            <a:pPr/>
            <a:r>
              <a:t>“Type a quote here.” </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3"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1"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spTree>
      <p:nvGrpSpPr>
        <p:cNvPr id="1" name=""/>
        <p:cNvGrpSpPr/>
        <p:nvPr/>
      </p:nvGrpSpPr>
      <p:grpSpPr>
        <a:xfrm>
          <a:off x="0" y="0"/>
          <a:ext cx="0" cy="0"/>
          <a:chOff x="0" y="0"/>
          <a:chExt cx="0" cy="0"/>
        </a:xfrm>
      </p:grpSpPr>
      <p:sp>
        <p:nvSpPr>
          <p:cNvPr id="129" name="Title Text"/>
          <p:cNvSpPr txBox="1"/>
          <p:nvPr>
            <p:ph type="title"/>
          </p:nvPr>
        </p:nvSpPr>
        <p:spPr>
          <a:xfrm>
            <a:off x="1778000" y="2298700"/>
            <a:ext cx="20828000" cy="4648200"/>
          </a:xfrm>
          <a:prstGeom prst="rect">
            <a:avLst/>
          </a:prstGeom>
        </p:spPr>
        <p:txBody>
          <a:bodyPr anchor="b"/>
          <a:lstStyle>
            <a:lvl1pPr>
              <a:defRPr sz="11200"/>
            </a:lvl1pPr>
          </a:lstStyle>
          <a:p>
            <a:pPr/>
            <a:r>
              <a:t>Title Text</a:t>
            </a:r>
          </a:p>
        </p:txBody>
      </p:sp>
      <p:sp>
        <p:nvSpPr>
          <p:cNvPr id="130"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1"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pply It">
    <p:spTree>
      <p:nvGrpSpPr>
        <p:cNvPr id="1" name=""/>
        <p:cNvGrpSpPr/>
        <p:nvPr/>
      </p:nvGrpSpPr>
      <p:grpSpPr>
        <a:xfrm>
          <a:off x="0" y="0"/>
          <a:ext cx="0" cy="0"/>
          <a:chOff x="0" y="0"/>
          <a:chExt cx="0" cy="0"/>
        </a:xfrm>
      </p:grpSpPr>
      <p:sp>
        <p:nvSpPr>
          <p:cNvPr id="24" name="Title Text"/>
          <p:cNvSpPr txBox="1"/>
          <p:nvPr>
            <p:ph type="body" sz="quarter" idx="13"/>
          </p:nvPr>
        </p:nvSpPr>
        <p:spPr>
          <a:xfrm>
            <a:off x="12188261" y="-2202"/>
            <a:ext cx="12192001" cy="1270001"/>
          </a:xfrm>
          <a:prstGeom prst="rect">
            <a:avLst/>
          </a:prstGeom>
          <a:gradFill>
            <a:gsLst>
              <a:gs pos="0">
                <a:srgbClr val="D5D5D5"/>
              </a:gs>
              <a:gs pos="100000">
                <a:srgbClr val="5E5E5E"/>
              </a:gs>
            </a:gsLst>
            <a:lin ang="5400000"/>
          </a:gradFill>
        </p:spPr>
        <p:txBody>
          <a:bodyPr/>
          <a:lstStyle>
            <a:lvl1pPr marL="0" indent="0" algn="ctr">
              <a:spcBef>
                <a:spcPts val="0"/>
              </a:spcBef>
              <a:buSzTx/>
              <a:buNone/>
              <a:defRPr sz="6600">
                <a:solidFill>
                  <a:srgbClr val="FFFFFF"/>
                </a:solidFill>
                <a:latin typeface="+mn-lt"/>
                <a:ea typeface="+mn-ea"/>
                <a:cs typeface="+mn-cs"/>
                <a:sym typeface="Helvetica Neue Medium"/>
              </a:defRPr>
            </a:lvl1pPr>
          </a:lstStyle>
          <a:p>
            <a:pPr/>
            <a:r>
              <a:t>Title Text</a:t>
            </a:r>
          </a:p>
        </p:txBody>
      </p:sp>
      <p:grpSp>
        <p:nvGrpSpPr>
          <p:cNvPr id="27" name="Group"/>
          <p:cNvGrpSpPr/>
          <p:nvPr/>
        </p:nvGrpSpPr>
        <p:grpSpPr>
          <a:xfrm>
            <a:off x="-61689" y="12227"/>
            <a:ext cx="3193649" cy="1926188"/>
            <a:chOff x="0" y="0"/>
            <a:chExt cx="3193647" cy="1926187"/>
          </a:xfrm>
        </p:grpSpPr>
        <p:sp>
          <p:nvSpPr>
            <p:cNvPr id="25" name="Triangle"/>
            <p:cNvSpPr/>
            <p:nvPr/>
          </p:nvSpPr>
          <p:spPr>
            <a:xfrm rot="5400000">
              <a:off x="659743" y="-607717"/>
              <a:ext cx="1926189" cy="3141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5">
                <a:hueOff val="-82419"/>
                <a:satOff val="-9513"/>
                <a:lumOff val="-16343"/>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6" name="APPLY IT"/>
            <p:cNvSpPr txBox="1"/>
            <p:nvPr/>
          </p:nvSpPr>
          <p:spPr>
            <a:xfrm rot="19704917">
              <a:off x="13501" y="562575"/>
              <a:ext cx="2325117" cy="7091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solidFill>
                    <a:srgbClr val="FFFFFF"/>
                  </a:solidFill>
                </a:defRPr>
              </a:lvl1pPr>
            </a:lstStyle>
            <a:p>
              <a:pPr/>
              <a:r>
                <a:t>APPLY IT</a:t>
              </a:r>
            </a:p>
          </p:txBody>
        </p:sp>
      </p:grpSp>
      <p:sp>
        <p:nvSpPr>
          <p:cNvPr id="28" name="© 2019 Joe James"/>
          <p:cNvSpPr txBox="1"/>
          <p:nvPr/>
        </p:nvSpPr>
        <p:spPr>
          <a:xfrm>
            <a:off x="21590768" y="13210247"/>
            <a:ext cx="266015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2400">
                <a:solidFill>
                  <a:srgbClr val="D5D5D5"/>
                </a:solidFill>
                <a:latin typeface="Arial"/>
                <a:ea typeface="Arial"/>
                <a:cs typeface="Arial"/>
                <a:sym typeface="Arial"/>
              </a:defRPr>
            </a:lvl1pPr>
          </a:lstStyle>
          <a:p>
            <a:pPr/>
            <a:r>
              <a:t>© 2019 Joe James</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36" name="Title Text"/>
          <p:cNvSpPr txBox="1"/>
          <p:nvPr>
            <p:ph type="title"/>
          </p:nvPr>
        </p:nvSpPr>
        <p:spPr>
          <a:xfrm>
            <a:off x="1778000" y="4533900"/>
            <a:ext cx="20828000" cy="4648200"/>
          </a:xfrm>
          <a:prstGeom prst="rect">
            <a:avLst/>
          </a:prstGeom>
        </p:spPr>
        <p:txBody>
          <a:bodyPr/>
          <a:lstStyle/>
          <a:p>
            <a:pPr/>
            <a:r>
              <a:t>Title Text</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4" name="Image"/>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45"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6"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7"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55" name="Title Text"/>
          <p:cNvSpPr txBox="1"/>
          <p:nvPr>
            <p:ph type="title"/>
          </p:nvPr>
        </p:nvSpPr>
        <p:spPr>
          <a:xfrm>
            <a:off x="12192000" y="0"/>
            <a:ext cx="12192000" cy="1270000"/>
          </a:xfrm>
          <a:prstGeom prst="rect">
            <a:avLst/>
          </a:prstGeom>
          <a:gradFill>
            <a:gsLst>
              <a:gs pos="0">
                <a:schemeClr val="accent1"/>
              </a:gs>
              <a:gs pos="100000">
                <a:schemeClr val="accent1">
                  <a:hueOff val="114395"/>
                  <a:lumOff val="-24975"/>
                </a:schemeClr>
              </a:gs>
            </a:gsLst>
            <a:lin ang="5400000"/>
          </a:gradFill>
        </p:spPr>
        <p:txBody>
          <a:bodyPr/>
          <a:lstStyle>
            <a:lvl1pPr>
              <a:defRPr sz="6600">
                <a:solidFill>
                  <a:srgbClr val="FFFFFF"/>
                </a:solidFill>
              </a:defRPr>
            </a:lvl1pPr>
          </a:lstStyle>
          <a:p>
            <a:pPr/>
            <a:r>
              <a:t>Title Text</a:t>
            </a:r>
          </a:p>
        </p:txBody>
      </p:sp>
      <p:sp>
        <p:nvSpPr>
          <p:cNvPr id="56" name="© 2019 Joe James"/>
          <p:cNvSpPr txBox="1"/>
          <p:nvPr/>
        </p:nvSpPr>
        <p:spPr>
          <a:xfrm>
            <a:off x="21590768" y="13210247"/>
            <a:ext cx="266015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2400">
                <a:solidFill>
                  <a:srgbClr val="D5D5D5"/>
                </a:solidFill>
                <a:latin typeface="Arial"/>
                <a:ea typeface="Arial"/>
                <a:cs typeface="Arial"/>
                <a:sym typeface="Arial"/>
              </a:defRPr>
            </a:lvl1pPr>
          </a:lstStyle>
          <a:p>
            <a:pPr/>
            <a:r>
              <a:t>© 2019 Joe James</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4" name="Title Text"/>
          <p:cNvSpPr txBox="1"/>
          <p:nvPr>
            <p:ph type="title"/>
          </p:nvPr>
        </p:nvSpPr>
        <p:spPr>
          <a:prstGeom prst="rect">
            <a:avLst/>
          </a:prstGeom>
        </p:spPr>
        <p:txBody>
          <a:bodyPr/>
          <a:lstStyle/>
          <a:p>
            <a:pPr/>
            <a:r>
              <a:t>Title Text</a:t>
            </a:r>
          </a:p>
        </p:txBody>
      </p:sp>
      <p:sp>
        <p:nvSpPr>
          <p:cNvPr id="6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3" name="Image"/>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74" name="Title Text"/>
          <p:cNvSpPr txBox="1"/>
          <p:nvPr>
            <p:ph type="title"/>
          </p:nvPr>
        </p:nvSpPr>
        <p:spPr>
          <a:prstGeom prst="rect">
            <a:avLst/>
          </a:prstGeom>
        </p:spPr>
        <p:txBody>
          <a:bodyPr/>
          <a:lstStyle/>
          <a:p>
            <a:pPr/>
            <a:r>
              <a:t>Title Text</a:t>
            </a:r>
          </a:p>
        </p:txBody>
      </p:sp>
      <p:sp>
        <p:nvSpPr>
          <p:cNvPr id="75"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76"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4" name="Body Level One…"/>
          <p:cNvSpPr txBox="1"/>
          <p:nvPr>
            <p:ph type="body" idx="1"/>
          </p:nvPr>
        </p:nvSpPr>
        <p:spPr>
          <a:xfrm>
            <a:off x="1689100" y="1778000"/>
            <a:ext cx="21005800" cy="1016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5"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9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9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96"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5"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6"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Circles"/>
          <p:cNvSpPr txBox="1"/>
          <p:nvPr>
            <p:ph type="body" idx="13"/>
          </p:nvPr>
        </p:nvSpPr>
        <p:spPr>
          <a:xfrm>
            <a:off x="2488376" y="2005179"/>
            <a:ext cx="21754791" cy="8727597"/>
          </a:xfrm>
          <a:prstGeom prst="rect">
            <a:avLst/>
          </a:prstGeom>
        </p:spPr>
        <p:txBody>
          <a:bodyPr/>
          <a:lstStyle/>
          <a:p>
            <a:pPr/>
            <a:r>
              <a:t>Circles</a:t>
            </a:r>
          </a:p>
        </p:txBody>
      </p:sp>
      <p:sp>
        <p:nvSpPr>
          <p:cNvPr id="142" name="Geometry"/>
          <p:cNvSpPr txBox="1"/>
          <p:nvPr>
            <p:ph type="body" idx="14"/>
          </p:nvPr>
        </p:nvSpPr>
        <p:spPr>
          <a:xfrm>
            <a:off x="6186169" y="-338140"/>
            <a:ext cx="12011661" cy="3126724"/>
          </a:xfrm>
          <a:prstGeom prst="rect">
            <a:avLst/>
          </a:prstGeom>
        </p:spPr>
        <p:txBody>
          <a:bodyPr/>
          <a:lstStyle/>
          <a:p>
            <a:pPr/>
            <a:r>
              <a:t>Geometry</a:t>
            </a:r>
          </a:p>
        </p:txBody>
      </p:sp>
      <p:sp>
        <p:nvSpPr>
          <p:cNvPr id="143" name="Joe James…"/>
          <p:cNvSpPr txBox="1"/>
          <p:nvPr/>
        </p:nvSpPr>
        <p:spPr>
          <a:xfrm>
            <a:off x="10202395" y="9890105"/>
            <a:ext cx="14066013" cy="34366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lnSpc>
                <a:spcPct val="120000"/>
              </a:lnSpc>
              <a:defRPr sz="6400">
                <a:solidFill>
                  <a:srgbClr val="F7C645"/>
                </a:solidFill>
              </a:defRPr>
            </a:pPr>
            <a:r>
              <a:t>Joe James</a:t>
            </a:r>
          </a:p>
          <a:p>
            <a:pPr algn="r">
              <a:lnSpc>
                <a:spcPct val="120000"/>
              </a:lnSpc>
              <a:defRPr sz="6400">
                <a:solidFill>
                  <a:srgbClr val="5C5C5C"/>
                </a:solidFill>
              </a:defRPr>
            </a:pPr>
            <a:r>
              <a:t>Math &amp; Computer Science Tutorials</a:t>
            </a:r>
          </a:p>
          <a:p>
            <a:pPr algn="r">
              <a:lnSpc>
                <a:spcPct val="120000"/>
              </a:lnSpc>
              <a:defRPr sz="6400">
                <a:solidFill>
                  <a:srgbClr val="5C5C5C"/>
                </a:solidFill>
              </a:defRPr>
            </a:pPr>
            <a:r>
              <a:t>from Silicon Valley</a:t>
            </a:r>
          </a:p>
        </p:txBody>
      </p:sp>
      <p:pic>
        <p:nvPicPr>
          <p:cNvPr id="144" name="Joe_no-bg_1.png" descr="Joe_no-bg_1.png"/>
          <p:cNvPicPr>
            <a:picLocks noChangeAspect="1"/>
          </p:cNvPicPr>
          <p:nvPr/>
        </p:nvPicPr>
        <p:blipFill>
          <a:blip r:embed="rId2">
            <a:extLst/>
          </a:blip>
          <a:srcRect l="2639" t="3294" r="14463" b="3292"/>
          <a:stretch>
            <a:fillRect/>
          </a:stretch>
        </p:blipFill>
        <p:spPr>
          <a:xfrm>
            <a:off x="-29310" y="6651341"/>
            <a:ext cx="7173120" cy="711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4859" y="6891"/>
                </a:moveTo>
                <a:cubicBezTo>
                  <a:pt x="4885" y="6897"/>
                  <a:pt x="4897" y="6998"/>
                  <a:pt x="4897" y="7199"/>
                </a:cubicBezTo>
                <a:cubicBezTo>
                  <a:pt x="4897" y="7452"/>
                  <a:pt x="4875" y="7557"/>
                  <a:pt x="4835" y="7493"/>
                </a:cubicBezTo>
                <a:cubicBezTo>
                  <a:pt x="4834" y="7491"/>
                  <a:pt x="4834" y="7477"/>
                  <a:pt x="4833" y="7473"/>
                </a:cubicBezTo>
                <a:cubicBezTo>
                  <a:pt x="4827" y="7478"/>
                  <a:pt x="4821" y="7481"/>
                  <a:pt x="4813" y="7482"/>
                </a:cubicBezTo>
                <a:cubicBezTo>
                  <a:pt x="4788" y="7487"/>
                  <a:pt x="4761" y="7475"/>
                  <a:pt x="4754" y="7456"/>
                </a:cubicBezTo>
                <a:cubicBezTo>
                  <a:pt x="4737" y="7412"/>
                  <a:pt x="4784" y="7186"/>
                  <a:pt x="4817" y="7121"/>
                </a:cubicBezTo>
                <a:cubicBezTo>
                  <a:pt x="4818" y="7020"/>
                  <a:pt x="4820" y="6931"/>
                  <a:pt x="4828" y="6917"/>
                </a:cubicBezTo>
                <a:cubicBezTo>
                  <a:pt x="4840" y="6898"/>
                  <a:pt x="4851" y="6889"/>
                  <a:pt x="4859" y="6891"/>
                </a:cubicBezTo>
                <a:close/>
              </a:path>
            </a:pathLst>
          </a:cu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Adjacent Arcs"/>
          <p:cNvSpPr txBox="1"/>
          <p:nvPr>
            <p:ph type="title"/>
          </p:nvPr>
        </p:nvSpPr>
        <p:spPr>
          <a:prstGeom prst="rect">
            <a:avLst/>
          </a:prstGeom>
        </p:spPr>
        <p:txBody>
          <a:bodyPr/>
          <a:lstStyle/>
          <a:p>
            <a:pPr/>
            <a:r>
              <a:t>Adjacent Arcs</a:t>
            </a:r>
          </a:p>
        </p:txBody>
      </p:sp>
      <p:sp>
        <p:nvSpPr>
          <p:cNvPr id="248" name="Circle"/>
          <p:cNvSpPr/>
          <p:nvPr/>
        </p:nvSpPr>
        <p:spPr>
          <a:xfrm>
            <a:off x="5363410" y="7179869"/>
            <a:ext cx="4396027" cy="4396027"/>
          </a:xfrm>
          <a:prstGeom prst="ellipse">
            <a:avLst/>
          </a:prstGeom>
          <a:solidFill>
            <a:srgbClr val="FFFFFF"/>
          </a:solidFill>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9" name="R"/>
          <p:cNvSpPr txBox="1"/>
          <p:nvPr/>
        </p:nvSpPr>
        <p:spPr>
          <a:xfrm>
            <a:off x="4754662" y="8715757"/>
            <a:ext cx="48107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R</a:t>
            </a:r>
          </a:p>
        </p:txBody>
      </p:sp>
      <p:sp>
        <p:nvSpPr>
          <p:cNvPr id="250" name="Adjacent Arcs - two arcs are adjacent if they are in the same circle and intersect at exactly one point."/>
          <p:cNvSpPr txBox="1"/>
          <p:nvPr/>
        </p:nvSpPr>
        <p:spPr>
          <a:xfrm>
            <a:off x="1941361" y="3382163"/>
            <a:ext cx="10315878" cy="23959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4000">
                <a:solidFill>
                  <a:schemeClr val="accent1">
                    <a:lumOff val="-13575"/>
                  </a:schemeClr>
                </a:solidFill>
              </a:defRPr>
            </a:pPr>
            <a:r>
              <a:rPr sz="5500"/>
              <a:t>Adjacent Arcs</a:t>
            </a:r>
            <a:r>
              <a:rPr b="0" sz="5500">
                <a:solidFill>
                  <a:srgbClr val="000000"/>
                </a:solidFill>
              </a:rPr>
              <a:t> </a:t>
            </a:r>
            <a:r>
              <a:rPr b="0" sz="4800">
                <a:solidFill>
                  <a:srgbClr val="000000"/>
                </a:solidFill>
              </a:rPr>
              <a:t>- two arcs are adjacent if they are in the same circle and intersect at exactly one point.</a:t>
            </a:r>
          </a:p>
        </p:txBody>
      </p:sp>
      <p:sp>
        <p:nvSpPr>
          <p:cNvPr id="263" name="Connection Line"/>
          <p:cNvSpPr/>
          <p:nvPr/>
        </p:nvSpPr>
        <p:spPr>
          <a:xfrm>
            <a:off x="5371280" y="7214316"/>
            <a:ext cx="1764283" cy="19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906" y="10051"/>
                  <a:pt x="9106" y="2851"/>
                  <a:pt x="21600" y="0"/>
                </a:cubicBezTo>
              </a:path>
            </a:pathLst>
          </a:custGeom>
          <a:ln w="88900">
            <a:solidFill>
              <a:schemeClr val="accent5">
                <a:hueOff val="-82419"/>
                <a:satOff val="-9513"/>
                <a:lumOff val="-16343"/>
              </a:schemeClr>
            </a:solidFill>
            <a:miter lim="400000"/>
          </a:ln>
        </p:spPr>
        <p:txBody>
          <a:bodyPr/>
          <a:lstStyle/>
          <a:p>
            <a:pPr/>
          </a:p>
        </p:txBody>
      </p:sp>
      <p:sp>
        <p:nvSpPr>
          <p:cNvPr id="252" name="Arc Addition - the sum of the measures of two adjacent arcs is equal to the measure of the arc formed by the two adjacent arcs."/>
          <p:cNvSpPr txBox="1"/>
          <p:nvPr/>
        </p:nvSpPr>
        <p:spPr>
          <a:xfrm>
            <a:off x="13113067" y="8871716"/>
            <a:ext cx="9508412" cy="3884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4000">
                <a:solidFill>
                  <a:schemeClr val="accent1">
                    <a:lumOff val="-13575"/>
                  </a:schemeClr>
                </a:solidFill>
              </a:defRPr>
            </a:pPr>
            <a:r>
              <a:rPr sz="5500"/>
              <a:t>Arc Addition</a:t>
            </a:r>
            <a:r>
              <a:rPr b="0">
                <a:solidFill>
                  <a:srgbClr val="000000"/>
                </a:solidFill>
              </a:rPr>
              <a:t> </a:t>
            </a:r>
            <a:r>
              <a:rPr b="0" sz="4800">
                <a:solidFill>
                  <a:srgbClr val="000000"/>
                </a:solidFill>
              </a:rPr>
              <a:t>- the sum of the measures of two adjacent arcs is equal to the measure of the arc formed by the two adjacent arcs.</a:t>
            </a:r>
          </a:p>
        </p:txBody>
      </p:sp>
      <p:sp>
        <p:nvSpPr>
          <p:cNvPr id="264" name="Connection Line"/>
          <p:cNvSpPr/>
          <p:nvPr/>
        </p:nvSpPr>
        <p:spPr>
          <a:xfrm>
            <a:off x="7128246" y="7185676"/>
            <a:ext cx="1947083" cy="608317"/>
          </a:xfrm>
          <a:custGeom>
            <a:avLst/>
            <a:gdLst/>
            <a:ahLst/>
            <a:cxnLst>
              <a:cxn ang="0">
                <a:pos x="wd2" y="hd2"/>
              </a:cxn>
              <a:cxn ang="5400000">
                <a:pos x="wd2" y="hd2"/>
              </a:cxn>
              <a:cxn ang="10800000">
                <a:pos x="wd2" y="hd2"/>
              </a:cxn>
              <a:cxn ang="16200000">
                <a:pos x="wd2" y="hd2"/>
              </a:cxn>
            </a:cxnLst>
            <a:rect l="0" t="0" r="r" b="b"/>
            <a:pathLst>
              <a:path w="21600" h="19364" fill="norm" stroke="1" extrusionOk="0">
                <a:moveTo>
                  <a:pt x="0" y="710"/>
                </a:moveTo>
                <a:cubicBezTo>
                  <a:pt x="9669" y="-2236"/>
                  <a:pt x="16869" y="3982"/>
                  <a:pt x="21600" y="19364"/>
                </a:cubicBezTo>
              </a:path>
            </a:pathLst>
          </a:custGeom>
          <a:ln w="88900">
            <a:solidFill>
              <a:schemeClr val="accent1">
                <a:lumOff val="-13575"/>
              </a:schemeClr>
            </a:solidFill>
            <a:miter lim="400000"/>
          </a:ln>
        </p:spPr>
        <p:txBody>
          <a:bodyPr/>
          <a:lstStyle/>
          <a:p>
            <a:pPr/>
          </a:p>
        </p:txBody>
      </p:sp>
      <p:sp>
        <p:nvSpPr>
          <p:cNvPr id="254" name="S"/>
          <p:cNvSpPr txBox="1"/>
          <p:nvPr/>
        </p:nvSpPr>
        <p:spPr>
          <a:xfrm>
            <a:off x="6830603" y="6518657"/>
            <a:ext cx="443993"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S</a:t>
            </a:r>
          </a:p>
        </p:txBody>
      </p:sp>
      <p:sp>
        <p:nvSpPr>
          <p:cNvPr id="255" name="T"/>
          <p:cNvSpPr txBox="1"/>
          <p:nvPr/>
        </p:nvSpPr>
        <p:spPr>
          <a:xfrm>
            <a:off x="9253256" y="7153657"/>
            <a:ext cx="42468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T</a:t>
            </a:r>
          </a:p>
        </p:txBody>
      </p:sp>
      <p:sp>
        <p:nvSpPr>
          <p:cNvPr id="256" name="Circle"/>
          <p:cNvSpPr/>
          <p:nvPr/>
        </p:nvSpPr>
        <p:spPr>
          <a:xfrm>
            <a:off x="6980570" y="7102857"/>
            <a:ext cx="237459" cy="237459"/>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57" name="Circle"/>
          <p:cNvSpPr/>
          <p:nvPr/>
        </p:nvSpPr>
        <p:spPr>
          <a:xfrm>
            <a:off x="8923670" y="7623557"/>
            <a:ext cx="237459" cy="237459"/>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58" name="Circle"/>
          <p:cNvSpPr/>
          <p:nvPr/>
        </p:nvSpPr>
        <p:spPr>
          <a:xfrm>
            <a:off x="5266071" y="9007857"/>
            <a:ext cx="237458" cy="237459"/>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65" name="Connection Line"/>
          <p:cNvSpPr/>
          <p:nvPr/>
        </p:nvSpPr>
        <p:spPr>
          <a:xfrm>
            <a:off x="13315633" y="7313133"/>
            <a:ext cx="933086" cy="174600"/>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5783"/>
                </a:moveTo>
                <a:cubicBezTo>
                  <a:pt x="7828" y="-5399"/>
                  <a:pt x="15028" y="-5260"/>
                  <a:pt x="21600" y="16201"/>
                </a:cubicBezTo>
              </a:path>
            </a:pathLst>
          </a:custGeom>
          <a:ln w="38100">
            <a:solidFill>
              <a:srgbClr val="000000"/>
            </a:solidFill>
            <a:miter lim="400000"/>
          </a:ln>
        </p:spPr>
        <p:txBody>
          <a:bodyPr/>
          <a:lstStyle/>
          <a:p>
            <a:pPr/>
          </a:p>
        </p:txBody>
      </p:sp>
      <p:sp>
        <p:nvSpPr>
          <p:cNvPr id="260" name="RST = RS + ST"/>
          <p:cNvSpPr txBox="1"/>
          <p:nvPr/>
        </p:nvSpPr>
        <p:spPr>
          <a:xfrm>
            <a:off x="13113067" y="7354772"/>
            <a:ext cx="441579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5000"/>
            </a:lvl1pPr>
          </a:lstStyle>
          <a:p>
            <a:pPr/>
            <a:r>
              <a:t>RST = RS + ST</a:t>
            </a:r>
          </a:p>
        </p:txBody>
      </p:sp>
      <p:sp>
        <p:nvSpPr>
          <p:cNvPr id="266" name="Connection Line"/>
          <p:cNvSpPr/>
          <p:nvPr/>
        </p:nvSpPr>
        <p:spPr>
          <a:xfrm>
            <a:off x="15246033" y="7316444"/>
            <a:ext cx="574861" cy="17765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212"/>
                </a:moveTo>
                <a:cubicBezTo>
                  <a:pt x="7966" y="-5396"/>
                  <a:pt x="15166" y="-5065"/>
                  <a:pt x="21600" y="16204"/>
                </a:cubicBezTo>
              </a:path>
            </a:pathLst>
          </a:custGeom>
          <a:ln w="38100">
            <a:solidFill>
              <a:srgbClr val="000000"/>
            </a:solidFill>
            <a:miter lim="400000"/>
          </a:ln>
        </p:spPr>
        <p:txBody>
          <a:bodyPr/>
          <a:lstStyle/>
          <a:p>
            <a:pPr/>
          </a:p>
        </p:txBody>
      </p:sp>
      <p:sp>
        <p:nvSpPr>
          <p:cNvPr id="267" name="Connection Line"/>
          <p:cNvSpPr/>
          <p:nvPr/>
        </p:nvSpPr>
        <p:spPr>
          <a:xfrm>
            <a:off x="16770033" y="7316444"/>
            <a:ext cx="574861" cy="17765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212"/>
                </a:moveTo>
                <a:cubicBezTo>
                  <a:pt x="7966" y="-5396"/>
                  <a:pt x="15166" y="-5065"/>
                  <a:pt x="21600" y="16204"/>
                </a:cubicBezTo>
              </a:path>
            </a:pathLst>
          </a:custGeom>
          <a:ln w="38100">
            <a:solidFill>
              <a:srgbClr val="000000"/>
            </a:solidFill>
            <a:miter lim="400000"/>
          </a:ln>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Congruent Arcs"/>
          <p:cNvSpPr txBox="1"/>
          <p:nvPr>
            <p:ph type="title"/>
          </p:nvPr>
        </p:nvSpPr>
        <p:spPr>
          <a:prstGeom prst="rect">
            <a:avLst/>
          </a:prstGeom>
        </p:spPr>
        <p:txBody>
          <a:bodyPr/>
          <a:lstStyle/>
          <a:p>
            <a:pPr/>
            <a:r>
              <a:t>Congruent Arcs</a:t>
            </a:r>
          </a:p>
        </p:txBody>
      </p:sp>
      <p:sp>
        <p:nvSpPr>
          <p:cNvPr id="272" name="Circle"/>
          <p:cNvSpPr/>
          <p:nvPr/>
        </p:nvSpPr>
        <p:spPr>
          <a:xfrm>
            <a:off x="2950410" y="6290869"/>
            <a:ext cx="4396027" cy="4396027"/>
          </a:xfrm>
          <a:prstGeom prst="ellipse">
            <a:avLst/>
          </a:prstGeom>
          <a:solidFill>
            <a:srgbClr val="FFFFFF"/>
          </a:solidFill>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73" name="G"/>
          <p:cNvSpPr txBox="1"/>
          <p:nvPr/>
        </p:nvSpPr>
        <p:spPr>
          <a:xfrm>
            <a:off x="11836944" y="5982717"/>
            <a:ext cx="499873"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G</a:t>
            </a:r>
          </a:p>
        </p:txBody>
      </p:sp>
      <p:sp>
        <p:nvSpPr>
          <p:cNvPr id="274" name="Congruent Arcs - two arcs in the same or congruent circles that have the same measure."/>
          <p:cNvSpPr txBox="1"/>
          <p:nvPr/>
        </p:nvSpPr>
        <p:spPr>
          <a:xfrm>
            <a:off x="3036990" y="3306531"/>
            <a:ext cx="18583732" cy="16720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4000">
                <a:solidFill>
                  <a:schemeClr val="accent1">
                    <a:lumOff val="-13575"/>
                  </a:schemeClr>
                </a:solidFill>
              </a:defRPr>
            </a:pPr>
            <a:r>
              <a:rPr sz="5500"/>
              <a:t>Congruent Arcs</a:t>
            </a:r>
            <a:r>
              <a:rPr b="0">
                <a:solidFill>
                  <a:srgbClr val="000000"/>
                </a:solidFill>
              </a:rPr>
              <a:t> </a:t>
            </a:r>
            <a:r>
              <a:rPr b="0" sz="4800">
                <a:solidFill>
                  <a:srgbClr val="000000"/>
                </a:solidFill>
              </a:rPr>
              <a:t>- two arcs in the same or congruent circles that have the same measure.</a:t>
            </a:r>
          </a:p>
        </p:txBody>
      </p:sp>
      <p:sp>
        <p:nvSpPr>
          <p:cNvPr id="299" name="Connection Line"/>
          <p:cNvSpPr/>
          <p:nvPr/>
        </p:nvSpPr>
        <p:spPr>
          <a:xfrm>
            <a:off x="2958280" y="6325316"/>
            <a:ext cx="1764283" cy="19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906" y="10051"/>
                  <a:pt x="9106" y="2851"/>
                  <a:pt x="21600" y="0"/>
                </a:cubicBezTo>
              </a:path>
            </a:pathLst>
          </a:custGeom>
          <a:ln w="88900">
            <a:solidFill>
              <a:schemeClr val="accent5">
                <a:hueOff val="-82419"/>
                <a:satOff val="-9513"/>
                <a:lumOff val="-16343"/>
              </a:schemeClr>
            </a:solidFill>
            <a:miter lim="400000"/>
          </a:ln>
        </p:spPr>
        <p:txBody>
          <a:bodyPr/>
          <a:lstStyle/>
          <a:p>
            <a:pPr/>
          </a:p>
        </p:txBody>
      </p:sp>
      <p:sp>
        <p:nvSpPr>
          <p:cNvPr id="276" name="Line"/>
          <p:cNvSpPr/>
          <p:nvPr/>
        </p:nvSpPr>
        <p:spPr>
          <a:xfrm flipH="1" flipV="1">
            <a:off x="4685954" y="6293301"/>
            <a:ext cx="455257" cy="2204386"/>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277" name="Line"/>
          <p:cNvSpPr/>
          <p:nvPr/>
        </p:nvSpPr>
        <p:spPr>
          <a:xfrm flipH="1" flipV="1">
            <a:off x="2965655" y="8269938"/>
            <a:ext cx="2118765" cy="214422"/>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78" name="Circle"/>
          <p:cNvSpPr/>
          <p:nvPr/>
        </p:nvSpPr>
        <p:spPr>
          <a:xfrm>
            <a:off x="8284410" y="6290869"/>
            <a:ext cx="4396027" cy="4396027"/>
          </a:xfrm>
          <a:prstGeom prst="ellipse">
            <a:avLst/>
          </a:prstGeom>
          <a:solidFill>
            <a:srgbClr val="FFFFFF"/>
          </a:solidFill>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79" name="F"/>
          <p:cNvSpPr txBox="1"/>
          <p:nvPr/>
        </p:nvSpPr>
        <p:spPr>
          <a:xfrm>
            <a:off x="9847108" y="8022566"/>
            <a:ext cx="415545"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F</a:t>
            </a:r>
          </a:p>
        </p:txBody>
      </p:sp>
      <p:grpSp>
        <p:nvGrpSpPr>
          <p:cNvPr id="283" name="Group"/>
          <p:cNvGrpSpPr/>
          <p:nvPr/>
        </p:nvGrpSpPr>
        <p:grpSpPr>
          <a:xfrm rot="7242481">
            <a:off x="10878166" y="7004278"/>
            <a:ext cx="2182931" cy="2204386"/>
            <a:chOff x="0" y="0"/>
            <a:chExt cx="2182929" cy="2204385"/>
          </a:xfrm>
        </p:grpSpPr>
        <p:sp>
          <p:nvSpPr>
            <p:cNvPr id="300" name="Connection Line"/>
            <p:cNvSpPr/>
            <p:nvPr/>
          </p:nvSpPr>
          <p:spPr>
            <a:xfrm>
              <a:off x="0" y="32014"/>
              <a:ext cx="1764282" cy="19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906" y="10051"/>
                    <a:pt x="9106" y="2851"/>
                    <a:pt x="21600" y="0"/>
                  </a:cubicBezTo>
                </a:path>
              </a:pathLst>
            </a:custGeom>
            <a:noFill/>
            <a:ln w="88900" cap="flat">
              <a:solidFill>
                <a:schemeClr val="accent5">
                  <a:hueOff val="-82419"/>
                  <a:satOff val="-9513"/>
                  <a:lumOff val="-16343"/>
                </a:schemeClr>
              </a:solidFill>
              <a:prstDash val="solid"/>
              <a:miter lim="400000"/>
            </a:ln>
            <a:effectLst/>
          </p:spPr>
          <p:txBody>
            <a:bodyPr/>
            <a:lstStyle/>
            <a:p>
              <a:pPr/>
            </a:p>
          </p:txBody>
        </p:sp>
        <p:sp>
          <p:nvSpPr>
            <p:cNvPr id="281" name="Line"/>
            <p:cNvSpPr/>
            <p:nvPr/>
          </p:nvSpPr>
          <p:spPr>
            <a:xfrm flipH="1" flipV="1">
              <a:off x="1727673" y="-1"/>
              <a:ext cx="455257" cy="2204387"/>
            </a:xfrm>
            <a:prstGeom prst="line">
              <a:avLst/>
            </a:prstGeom>
            <a:noFill/>
            <a:ln w="76200" cap="flat">
              <a:solidFill>
                <a:schemeClr val="accent1">
                  <a:lumOff val="-13575"/>
                </a:schemeClr>
              </a:solidFill>
              <a:prstDash val="solid"/>
              <a:miter lim="400000"/>
              <a:headEnd type="oval" w="med" len="med"/>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82" name="Line"/>
            <p:cNvSpPr/>
            <p:nvPr/>
          </p:nvSpPr>
          <p:spPr>
            <a:xfrm flipH="1" flipV="1">
              <a:off x="7375" y="1976637"/>
              <a:ext cx="2118765" cy="214422"/>
            </a:xfrm>
            <a:prstGeom prst="line">
              <a:avLst/>
            </a:prstGeom>
            <a:noFill/>
            <a:ln w="76200" cap="flat">
              <a:solidFill>
                <a:schemeClr val="accent1">
                  <a:lumOff val="-13575"/>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
        <p:nvSpPr>
          <p:cNvPr id="284" name="H"/>
          <p:cNvSpPr txBox="1"/>
          <p:nvPr/>
        </p:nvSpPr>
        <p:spPr>
          <a:xfrm>
            <a:off x="12717816" y="8852917"/>
            <a:ext cx="49072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H</a:t>
            </a:r>
          </a:p>
        </p:txBody>
      </p:sp>
      <p:sp>
        <p:nvSpPr>
          <p:cNvPr id="285" name="D"/>
          <p:cNvSpPr txBox="1"/>
          <p:nvPr/>
        </p:nvSpPr>
        <p:spPr>
          <a:xfrm>
            <a:off x="2271031" y="7862317"/>
            <a:ext cx="49072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D</a:t>
            </a:r>
          </a:p>
        </p:txBody>
      </p:sp>
      <p:sp>
        <p:nvSpPr>
          <p:cNvPr id="286" name="C"/>
          <p:cNvSpPr txBox="1"/>
          <p:nvPr/>
        </p:nvSpPr>
        <p:spPr>
          <a:xfrm>
            <a:off x="5351816" y="8134300"/>
            <a:ext cx="490729"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C</a:t>
            </a:r>
          </a:p>
        </p:txBody>
      </p:sp>
      <p:sp>
        <p:nvSpPr>
          <p:cNvPr id="287" name="E"/>
          <p:cNvSpPr txBox="1"/>
          <p:nvPr/>
        </p:nvSpPr>
        <p:spPr>
          <a:xfrm>
            <a:off x="4312175" y="5601717"/>
            <a:ext cx="443485"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E</a:t>
            </a:r>
          </a:p>
        </p:txBody>
      </p:sp>
      <p:sp>
        <p:nvSpPr>
          <p:cNvPr id="288" name="k°"/>
          <p:cNvSpPr txBox="1"/>
          <p:nvPr/>
        </p:nvSpPr>
        <p:spPr>
          <a:xfrm>
            <a:off x="10972851" y="7825138"/>
            <a:ext cx="6395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0"/>
              <a:t>k</a:t>
            </a:r>
            <a:r>
              <a:t>°</a:t>
            </a:r>
          </a:p>
        </p:txBody>
      </p:sp>
      <p:sp>
        <p:nvSpPr>
          <p:cNvPr id="289" name="k°"/>
          <p:cNvSpPr txBox="1"/>
          <p:nvPr/>
        </p:nvSpPr>
        <p:spPr>
          <a:xfrm>
            <a:off x="4241851" y="7571138"/>
            <a:ext cx="6395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0"/>
              <a:t>k</a:t>
            </a:r>
            <a:r>
              <a:t>°</a:t>
            </a:r>
          </a:p>
        </p:txBody>
      </p:sp>
      <p:grpSp>
        <p:nvGrpSpPr>
          <p:cNvPr id="292" name="Group"/>
          <p:cNvGrpSpPr/>
          <p:nvPr/>
        </p:nvGrpSpPr>
        <p:grpSpPr>
          <a:xfrm>
            <a:off x="16435275" y="7003706"/>
            <a:ext cx="419101" cy="861566"/>
            <a:chOff x="0" y="0"/>
            <a:chExt cx="419100" cy="861564"/>
          </a:xfrm>
        </p:grpSpPr>
        <p:sp>
          <p:nvSpPr>
            <p:cNvPr id="290"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291"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293" name="CD    FH → DE    GH"/>
          <p:cNvSpPr txBox="1"/>
          <p:nvPr/>
        </p:nvSpPr>
        <p:spPr>
          <a:xfrm>
            <a:off x="15448489" y="7117761"/>
            <a:ext cx="5428108" cy="7758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500"/>
            </a:lvl1pPr>
          </a:lstStyle>
          <a:p>
            <a:pPr>
              <a:defRPr b="1"/>
            </a:pPr>
            <a:r>
              <a:rPr b="0"/>
              <a:t>CD    FH → DE    GH</a:t>
            </a:r>
          </a:p>
        </p:txBody>
      </p:sp>
      <p:grpSp>
        <p:nvGrpSpPr>
          <p:cNvPr id="296" name="Group"/>
          <p:cNvGrpSpPr/>
          <p:nvPr/>
        </p:nvGrpSpPr>
        <p:grpSpPr>
          <a:xfrm>
            <a:off x="19470575" y="7003706"/>
            <a:ext cx="419101" cy="861566"/>
            <a:chOff x="0" y="0"/>
            <a:chExt cx="419100" cy="861564"/>
          </a:xfrm>
        </p:grpSpPr>
        <p:sp>
          <p:nvSpPr>
            <p:cNvPr id="294"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295"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301" name="Connection Line"/>
          <p:cNvSpPr/>
          <p:nvPr/>
        </p:nvSpPr>
        <p:spPr>
          <a:xfrm>
            <a:off x="18662333" y="7037044"/>
            <a:ext cx="574861" cy="17765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212"/>
                </a:moveTo>
                <a:cubicBezTo>
                  <a:pt x="7966" y="-5396"/>
                  <a:pt x="15166" y="-5065"/>
                  <a:pt x="21600" y="16204"/>
                </a:cubicBezTo>
              </a:path>
            </a:pathLst>
          </a:custGeom>
          <a:ln w="38100">
            <a:solidFill>
              <a:srgbClr val="000000"/>
            </a:solidFill>
            <a:miter lim="400000"/>
          </a:ln>
        </p:spPr>
        <p:txBody>
          <a:bodyPr/>
          <a:lstStyle/>
          <a:p>
            <a:pPr/>
          </a:p>
        </p:txBody>
      </p:sp>
      <p:sp>
        <p:nvSpPr>
          <p:cNvPr id="302" name="Connection Line"/>
          <p:cNvSpPr/>
          <p:nvPr/>
        </p:nvSpPr>
        <p:spPr>
          <a:xfrm>
            <a:off x="20122833" y="7037044"/>
            <a:ext cx="574861" cy="17765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212"/>
                </a:moveTo>
                <a:cubicBezTo>
                  <a:pt x="7966" y="-5396"/>
                  <a:pt x="15166" y="-5065"/>
                  <a:pt x="21600" y="16204"/>
                </a:cubicBezTo>
              </a:path>
            </a:pathLst>
          </a:custGeom>
          <a:ln w="38100">
            <a:solidFill>
              <a:srgbClr val="000000"/>
            </a:solidFill>
            <a:miter lim="400000"/>
          </a:ln>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Congruent Chords &amp; Arcs"/>
          <p:cNvSpPr txBox="1"/>
          <p:nvPr>
            <p:ph type="title"/>
          </p:nvPr>
        </p:nvSpPr>
        <p:spPr>
          <a:prstGeom prst="rect">
            <a:avLst/>
          </a:prstGeom>
        </p:spPr>
        <p:txBody>
          <a:bodyPr/>
          <a:lstStyle/>
          <a:p>
            <a:pPr/>
            <a:r>
              <a:t>Congruent Chords &amp; Arcs</a:t>
            </a:r>
          </a:p>
        </p:txBody>
      </p:sp>
      <p:sp>
        <p:nvSpPr>
          <p:cNvPr id="305" name="In a circle or congruent circles:…"/>
          <p:cNvSpPr txBox="1"/>
          <p:nvPr/>
        </p:nvSpPr>
        <p:spPr>
          <a:xfrm>
            <a:off x="1004682" y="5053649"/>
            <a:ext cx="11672321" cy="51391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5500">
                <a:solidFill>
                  <a:schemeClr val="accent1">
                    <a:lumOff val="-13575"/>
                  </a:schemeClr>
                </a:solidFill>
              </a:defRPr>
            </a:pPr>
            <a:r>
              <a:t>In a circle or congruent circles:</a:t>
            </a:r>
          </a:p>
          <a:p>
            <a:pPr marL="529166" indent="-529166" algn="l">
              <a:spcBef>
                <a:spcPts val="1500"/>
              </a:spcBef>
              <a:buSzPct val="125000"/>
              <a:buChar char="•"/>
              <a:defRPr b="0" sz="4800"/>
            </a:pPr>
            <a:r>
              <a:t>Congruent central angles have congruent chords.</a:t>
            </a:r>
          </a:p>
          <a:p>
            <a:pPr marL="529166" indent="-529166" algn="l">
              <a:spcBef>
                <a:spcPts val="1500"/>
              </a:spcBef>
              <a:buSzPct val="125000"/>
              <a:buChar char="•"/>
              <a:defRPr b="0" sz="4800"/>
            </a:pPr>
            <a:r>
              <a:t>Congruent chords have congruent arcs.</a:t>
            </a:r>
          </a:p>
          <a:p>
            <a:pPr marL="529166" indent="-529166" algn="l">
              <a:spcBef>
                <a:spcPts val="1500"/>
              </a:spcBef>
              <a:buSzPct val="125000"/>
              <a:buChar char="•"/>
              <a:defRPr b="0" sz="4800"/>
            </a:pPr>
            <a:r>
              <a:t>Congruent arcs have congruent central angles.</a:t>
            </a:r>
          </a:p>
        </p:txBody>
      </p:sp>
      <p:sp>
        <p:nvSpPr>
          <p:cNvPr id="306" name="Circle"/>
          <p:cNvSpPr/>
          <p:nvPr/>
        </p:nvSpPr>
        <p:spPr>
          <a:xfrm>
            <a:off x="15666572" y="3960819"/>
            <a:ext cx="7942485" cy="7942486"/>
          </a:xfrm>
          <a:prstGeom prst="ellipse">
            <a:avLst/>
          </a:prstGeom>
          <a:solidFill>
            <a:srgbClr val="FFFFFF"/>
          </a:solidFill>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26" name="Connection Line"/>
          <p:cNvSpPr/>
          <p:nvPr/>
        </p:nvSpPr>
        <p:spPr>
          <a:xfrm>
            <a:off x="15680790" y="4023055"/>
            <a:ext cx="3187603" cy="35069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906" y="10051"/>
                  <a:pt x="9106" y="2851"/>
                  <a:pt x="21600" y="0"/>
                </a:cubicBezTo>
              </a:path>
            </a:pathLst>
          </a:custGeom>
          <a:ln w="88900">
            <a:solidFill>
              <a:schemeClr val="accent5">
                <a:hueOff val="-82419"/>
                <a:satOff val="-9513"/>
                <a:lumOff val="-16343"/>
              </a:schemeClr>
            </a:solidFill>
            <a:miter lim="400000"/>
          </a:ln>
        </p:spPr>
        <p:txBody>
          <a:bodyPr/>
          <a:lstStyle/>
          <a:p>
            <a:pPr/>
          </a:p>
        </p:txBody>
      </p:sp>
      <p:sp>
        <p:nvSpPr>
          <p:cNvPr id="308" name="Line"/>
          <p:cNvSpPr/>
          <p:nvPr/>
        </p:nvSpPr>
        <p:spPr>
          <a:xfrm flipH="1" flipV="1">
            <a:off x="18802250" y="3965213"/>
            <a:ext cx="841182" cy="4073061"/>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309" name="Line"/>
          <p:cNvSpPr/>
          <p:nvPr/>
        </p:nvSpPr>
        <p:spPr>
          <a:xfrm flipH="1" flipV="1">
            <a:off x="15694115" y="7536486"/>
            <a:ext cx="3944886" cy="499420"/>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10" name="E"/>
          <p:cNvSpPr txBox="1"/>
          <p:nvPr/>
        </p:nvSpPr>
        <p:spPr>
          <a:xfrm>
            <a:off x="14481787" y="6800020"/>
            <a:ext cx="801262" cy="12812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rgbClr val="5E5E5E"/>
                </a:solidFill>
              </a:defRPr>
            </a:lvl1pPr>
          </a:lstStyle>
          <a:p>
            <a:pPr/>
            <a:r>
              <a:t>E</a:t>
            </a:r>
          </a:p>
        </p:txBody>
      </p:sp>
      <p:sp>
        <p:nvSpPr>
          <p:cNvPr id="311" name="C"/>
          <p:cNvSpPr txBox="1"/>
          <p:nvPr/>
        </p:nvSpPr>
        <p:spPr>
          <a:xfrm>
            <a:off x="20005290" y="7291423"/>
            <a:ext cx="886620" cy="12812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rgbClr val="5E5E5E"/>
                </a:solidFill>
              </a:defRPr>
            </a:lvl1pPr>
          </a:lstStyle>
          <a:p>
            <a:pPr/>
            <a:r>
              <a:t>C</a:t>
            </a:r>
          </a:p>
        </p:txBody>
      </p:sp>
      <p:sp>
        <p:nvSpPr>
          <p:cNvPr id="312" name="F"/>
          <p:cNvSpPr txBox="1"/>
          <p:nvPr/>
        </p:nvSpPr>
        <p:spPr>
          <a:xfrm>
            <a:off x="18152169" y="2715699"/>
            <a:ext cx="750782" cy="12812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rgbClr val="5E5E5E"/>
                </a:solidFill>
              </a:defRPr>
            </a:lvl1pPr>
          </a:lstStyle>
          <a:p>
            <a:pPr/>
            <a:r>
              <a:t>F</a:t>
            </a:r>
          </a:p>
        </p:txBody>
      </p:sp>
      <p:sp>
        <p:nvSpPr>
          <p:cNvPr id="313" name="Line"/>
          <p:cNvSpPr/>
          <p:nvPr/>
        </p:nvSpPr>
        <p:spPr>
          <a:xfrm flipH="1">
            <a:off x="18130895" y="7991400"/>
            <a:ext cx="1530695" cy="3694934"/>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27" name="Connection Line"/>
          <p:cNvSpPr/>
          <p:nvPr/>
        </p:nvSpPr>
        <p:spPr>
          <a:xfrm>
            <a:off x="15672429" y="7608499"/>
            <a:ext cx="2492991" cy="4032601"/>
          </a:xfrm>
          <a:custGeom>
            <a:avLst/>
            <a:gdLst/>
            <a:ahLst/>
            <a:cxnLst>
              <a:cxn ang="0">
                <a:pos x="wd2" y="hd2"/>
              </a:cxn>
              <a:cxn ang="5400000">
                <a:pos x="wd2" y="hd2"/>
              </a:cxn>
              <a:cxn ang="10800000">
                <a:pos x="wd2" y="hd2"/>
              </a:cxn>
              <a:cxn ang="16200000">
                <a:pos x="wd2" y="hd2"/>
              </a:cxn>
            </a:cxnLst>
            <a:rect l="0" t="0" r="r" b="b"/>
            <a:pathLst>
              <a:path w="21082" h="21600" fill="norm" stroke="1" extrusionOk="0">
                <a:moveTo>
                  <a:pt x="21082" y="21600"/>
                </a:moveTo>
                <a:cubicBezTo>
                  <a:pt x="6499" y="17377"/>
                  <a:pt x="-518" y="10177"/>
                  <a:pt x="30" y="0"/>
                </a:cubicBezTo>
              </a:path>
            </a:pathLst>
          </a:custGeom>
          <a:ln w="88900">
            <a:solidFill>
              <a:schemeClr val="accent5">
                <a:hueOff val="-82419"/>
                <a:satOff val="-9513"/>
                <a:lumOff val="-16343"/>
              </a:schemeClr>
            </a:solidFill>
            <a:miter lim="400000"/>
          </a:ln>
        </p:spPr>
        <p:txBody>
          <a:bodyPr/>
          <a:lstStyle/>
          <a:p>
            <a:pPr/>
          </a:p>
        </p:txBody>
      </p:sp>
      <p:sp>
        <p:nvSpPr>
          <p:cNvPr id="315" name="D"/>
          <p:cNvSpPr txBox="1"/>
          <p:nvPr/>
        </p:nvSpPr>
        <p:spPr>
          <a:xfrm>
            <a:off x="17192583" y="11618601"/>
            <a:ext cx="886619" cy="12812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rgbClr val="5E5E5E"/>
                </a:solidFill>
              </a:defRPr>
            </a:lvl1pPr>
          </a:lstStyle>
          <a:p>
            <a:pPr/>
            <a:r>
              <a:t>D</a:t>
            </a:r>
          </a:p>
        </p:txBody>
      </p:sp>
      <p:sp>
        <p:nvSpPr>
          <p:cNvPr id="316" name="Line"/>
          <p:cNvSpPr/>
          <p:nvPr/>
        </p:nvSpPr>
        <p:spPr>
          <a:xfrm flipH="1">
            <a:off x="15730190" y="4023208"/>
            <a:ext cx="3077113" cy="3492535"/>
          </a:xfrm>
          <a:prstGeom prst="line">
            <a:avLst/>
          </a:prstGeom>
          <a:ln w="50800">
            <a:solidFill>
              <a:schemeClr val="accent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17" name="Line"/>
          <p:cNvSpPr/>
          <p:nvPr/>
        </p:nvSpPr>
        <p:spPr>
          <a:xfrm flipH="1" flipV="1">
            <a:off x="15712911" y="7592086"/>
            <a:ext cx="2438782" cy="4018240"/>
          </a:xfrm>
          <a:prstGeom prst="line">
            <a:avLst/>
          </a:prstGeom>
          <a:ln w="50800">
            <a:solidFill>
              <a:schemeClr val="accent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18" name="Line"/>
          <p:cNvSpPr/>
          <p:nvPr/>
        </p:nvSpPr>
        <p:spPr>
          <a:xfrm flipV="1">
            <a:off x="16600647" y="9270601"/>
            <a:ext cx="402782" cy="26219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19" name="Line"/>
          <p:cNvSpPr/>
          <p:nvPr/>
        </p:nvSpPr>
        <p:spPr>
          <a:xfrm flipH="1" flipV="1">
            <a:off x="16768352" y="6030741"/>
            <a:ext cx="309896" cy="272715"/>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20" name="Line"/>
          <p:cNvSpPr/>
          <p:nvPr/>
        </p:nvSpPr>
        <p:spPr>
          <a:xfrm flipV="1">
            <a:off x="16403581" y="10346304"/>
            <a:ext cx="379361" cy="314488"/>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21" name="Line"/>
          <p:cNvSpPr/>
          <p:nvPr/>
        </p:nvSpPr>
        <p:spPr>
          <a:xfrm flipH="1" flipV="1">
            <a:off x="16625793" y="5032712"/>
            <a:ext cx="309896" cy="272715"/>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28" name="Connection Line"/>
          <p:cNvSpPr/>
          <p:nvPr/>
        </p:nvSpPr>
        <p:spPr>
          <a:xfrm>
            <a:off x="19329551" y="7672072"/>
            <a:ext cx="204815" cy="255771"/>
          </a:xfrm>
          <a:custGeom>
            <a:avLst/>
            <a:gdLst/>
            <a:ahLst/>
            <a:cxnLst>
              <a:cxn ang="0">
                <a:pos x="wd2" y="hd2"/>
              </a:cxn>
              <a:cxn ang="5400000">
                <a:pos x="wd2" y="hd2"/>
              </a:cxn>
              <a:cxn ang="10800000">
                <a:pos x="wd2" y="hd2"/>
              </a:cxn>
              <a:cxn ang="16200000">
                <a:pos x="wd2" y="hd2"/>
              </a:cxn>
            </a:cxnLst>
            <a:rect l="0" t="0" r="r" b="b"/>
            <a:pathLst>
              <a:path w="20014" h="21281" fill="norm" stroke="1" extrusionOk="0">
                <a:moveTo>
                  <a:pt x="323" y="21281"/>
                </a:moveTo>
                <a:cubicBezTo>
                  <a:pt x="-1586" y="6771"/>
                  <a:pt x="4978" y="-319"/>
                  <a:pt x="20014" y="11"/>
                </a:cubicBezTo>
              </a:path>
            </a:pathLst>
          </a:custGeom>
          <a:ln w="38100">
            <a:solidFill>
              <a:schemeClr val="accent5">
                <a:hueOff val="-82419"/>
                <a:satOff val="-9513"/>
                <a:lumOff val="-16343"/>
              </a:schemeClr>
            </a:solidFill>
            <a:miter lim="400000"/>
          </a:ln>
        </p:spPr>
        <p:txBody>
          <a:bodyPr/>
          <a:lstStyle/>
          <a:p>
            <a:pPr/>
          </a:p>
        </p:txBody>
      </p:sp>
      <p:sp>
        <p:nvSpPr>
          <p:cNvPr id="329" name="Connection Line"/>
          <p:cNvSpPr/>
          <p:nvPr/>
        </p:nvSpPr>
        <p:spPr>
          <a:xfrm>
            <a:off x="19261458" y="8086693"/>
            <a:ext cx="155533" cy="289966"/>
          </a:xfrm>
          <a:custGeom>
            <a:avLst/>
            <a:gdLst/>
            <a:ahLst/>
            <a:cxnLst>
              <a:cxn ang="0">
                <a:pos x="wd2" y="hd2"/>
              </a:cxn>
              <a:cxn ang="5400000">
                <a:pos x="wd2" y="hd2"/>
              </a:cxn>
              <a:cxn ang="10800000">
                <a:pos x="wd2" y="hd2"/>
              </a:cxn>
              <a:cxn ang="16200000">
                <a:pos x="wd2" y="hd2"/>
              </a:cxn>
            </a:cxnLst>
            <a:rect l="0" t="0" r="r" b="b"/>
            <a:pathLst>
              <a:path w="17465" h="21600" fill="norm" stroke="1" extrusionOk="0">
                <a:moveTo>
                  <a:pt x="17465" y="21600"/>
                </a:moveTo>
                <a:cubicBezTo>
                  <a:pt x="446" y="19513"/>
                  <a:pt x="-4135" y="12313"/>
                  <a:pt x="3723" y="0"/>
                </a:cubicBezTo>
              </a:path>
            </a:pathLst>
          </a:custGeom>
          <a:ln w="38100">
            <a:solidFill>
              <a:schemeClr val="accent5">
                <a:hueOff val="-82419"/>
                <a:satOff val="-9513"/>
                <a:lumOff val="-16343"/>
              </a:schemeClr>
            </a:solidFill>
            <a:miter lim="400000"/>
          </a:ln>
        </p:spPr>
        <p:txBody>
          <a:bodyPr/>
          <a:lstStyle/>
          <a:p>
            <a:pPr/>
          </a:p>
        </p:txBody>
      </p:sp>
      <p:sp>
        <p:nvSpPr>
          <p:cNvPr id="324" name="Line"/>
          <p:cNvSpPr/>
          <p:nvPr/>
        </p:nvSpPr>
        <p:spPr>
          <a:xfrm flipV="1">
            <a:off x="16505181" y="10486004"/>
            <a:ext cx="379361" cy="314488"/>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25" name="Line"/>
          <p:cNvSpPr/>
          <p:nvPr/>
        </p:nvSpPr>
        <p:spPr>
          <a:xfrm flipH="1" flipV="1">
            <a:off x="16727393" y="4893012"/>
            <a:ext cx="309896" cy="272715"/>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Perpendicular Bisectors"/>
          <p:cNvSpPr txBox="1"/>
          <p:nvPr>
            <p:ph type="title"/>
          </p:nvPr>
        </p:nvSpPr>
        <p:spPr>
          <a:prstGeom prst="rect">
            <a:avLst/>
          </a:prstGeom>
        </p:spPr>
        <p:txBody>
          <a:bodyPr/>
          <a:lstStyle/>
          <a:p>
            <a:pPr/>
            <a:r>
              <a:t>Perpendicular Bisectors</a:t>
            </a:r>
          </a:p>
        </p:txBody>
      </p:sp>
      <p:sp>
        <p:nvSpPr>
          <p:cNvPr id="332" name="Perpendicular Bisector Theorem…"/>
          <p:cNvSpPr txBox="1"/>
          <p:nvPr/>
        </p:nvSpPr>
        <p:spPr>
          <a:xfrm>
            <a:off x="1662044" y="3723273"/>
            <a:ext cx="11266042" cy="32722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Perpendicular Bisector Theorem</a:t>
            </a:r>
          </a:p>
          <a:p>
            <a:pPr algn="l">
              <a:spcBef>
                <a:spcPts val="1200"/>
              </a:spcBef>
              <a:defRPr b="0" sz="4800"/>
            </a:pPr>
            <a:r>
              <a:t>In a circle, if a radius is perpendicular to a chord, then it bisects the chord and its arc.</a:t>
            </a:r>
          </a:p>
        </p:txBody>
      </p:sp>
      <p:sp>
        <p:nvSpPr>
          <p:cNvPr id="333" name="Circle"/>
          <p:cNvSpPr/>
          <p:nvPr/>
        </p:nvSpPr>
        <p:spPr>
          <a:xfrm>
            <a:off x="14650572" y="3960819"/>
            <a:ext cx="7942485" cy="7942486"/>
          </a:xfrm>
          <a:prstGeom prst="ellipse">
            <a:avLst/>
          </a:prstGeom>
          <a:solidFill>
            <a:srgbClr val="FFFFFF"/>
          </a:solidFill>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34" name="Line"/>
          <p:cNvSpPr/>
          <p:nvPr/>
        </p:nvSpPr>
        <p:spPr>
          <a:xfrm flipH="1">
            <a:off x="15327312" y="8017188"/>
            <a:ext cx="3409133" cy="2158723"/>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345" name="Connection Line"/>
          <p:cNvSpPr/>
          <p:nvPr/>
        </p:nvSpPr>
        <p:spPr>
          <a:xfrm>
            <a:off x="14656429" y="7608499"/>
            <a:ext cx="2492991" cy="4032601"/>
          </a:xfrm>
          <a:custGeom>
            <a:avLst/>
            <a:gdLst/>
            <a:ahLst/>
            <a:cxnLst>
              <a:cxn ang="0">
                <a:pos x="wd2" y="hd2"/>
              </a:cxn>
              <a:cxn ang="5400000">
                <a:pos x="wd2" y="hd2"/>
              </a:cxn>
              <a:cxn ang="10800000">
                <a:pos x="wd2" y="hd2"/>
              </a:cxn>
              <a:cxn ang="16200000">
                <a:pos x="wd2" y="hd2"/>
              </a:cxn>
            </a:cxnLst>
            <a:rect l="0" t="0" r="r" b="b"/>
            <a:pathLst>
              <a:path w="21082" h="21600" fill="norm" stroke="1" extrusionOk="0">
                <a:moveTo>
                  <a:pt x="21082" y="21600"/>
                </a:moveTo>
                <a:cubicBezTo>
                  <a:pt x="6499" y="17377"/>
                  <a:pt x="-518" y="10177"/>
                  <a:pt x="30" y="0"/>
                </a:cubicBezTo>
              </a:path>
            </a:pathLst>
          </a:custGeom>
          <a:ln w="88900">
            <a:solidFill>
              <a:schemeClr val="accent5">
                <a:hueOff val="-82419"/>
                <a:satOff val="-9513"/>
                <a:lumOff val="-16343"/>
              </a:schemeClr>
            </a:solidFill>
            <a:miter lim="400000"/>
          </a:ln>
        </p:spPr>
        <p:txBody>
          <a:bodyPr/>
          <a:lstStyle/>
          <a:p>
            <a:pPr/>
          </a:p>
        </p:txBody>
      </p:sp>
      <p:sp>
        <p:nvSpPr>
          <p:cNvPr id="336" name="Line"/>
          <p:cNvSpPr/>
          <p:nvPr/>
        </p:nvSpPr>
        <p:spPr>
          <a:xfrm flipH="1" flipV="1">
            <a:off x="14696911" y="7592086"/>
            <a:ext cx="2438782" cy="4018240"/>
          </a:xfrm>
          <a:prstGeom prst="line">
            <a:avLst/>
          </a:prstGeom>
          <a:ln w="50800">
            <a:solidFill>
              <a:schemeClr val="accent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37" name="Line"/>
          <p:cNvSpPr/>
          <p:nvPr/>
        </p:nvSpPr>
        <p:spPr>
          <a:xfrm flipV="1">
            <a:off x="16485020" y="10642201"/>
            <a:ext cx="402782" cy="26219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38" name="Line"/>
          <p:cNvSpPr/>
          <p:nvPr/>
        </p:nvSpPr>
        <p:spPr>
          <a:xfrm flipV="1">
            <a:off x="15663653" y="10624466"/>
            <a:ext cx="348549" cy="307578"/>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39" name="Line"/>
          <p:cNvSpPr/>
          <p:nvPr/>
        </p:nvSpPr>
        <p:spPr>
          <a:xfrm flipV="1">
            <a:off x="15100720" y="8483201"/>
            <a:ext cx="402782" cy="26219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0" name="Line"/>
          <p:cNvSpPr/>
          <p:nvPr/>
        </p:nvSpPr>
        <p:spPr>
          <a:xfrm flipV="1">
            <a:off x="14756723" y="9303666"/>
            <a:ext cx="391879" cy="158504"/>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1" name="Line"/>
          <p:cNvSpPr/>
          <p:nvPr/>
        </p:nvSpPr>
        <p:spPr>
          <a:xfrm flipV="1">
            <a:off x="15790653" y="10751466"/>
            <a:ext cx="348549" cy="307578"/>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2" name="Line"/>
          <p:cNvSpPr/>
          <p:nvPr/>
        </p:nvSpPr>
        <p:spPr>
          <a:xfrm flipV="1">
            <a:off x="14807523" y="9456066"/>
            <a:ext cx="391879" cy="158504"/>
          </a:xfrm>
          <a:prstGeom prst="line">
            <a:avLst/>
          </a:prstGeom>
          <a:ln w="381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3" name="Line"/>
          <p:cNvSpPr/>
          <p:nvPr/>
        </p:nvSpPr>
        <p:spPr>
          <a:xfrm flipV="1">
            <a:off x="15833839" y="9320560"/>
            <a:ext cx="262177" cy="1755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4" name="Line"/>
          <p:cNvSpPr/>
          <p:nvPr/>
        </p:nvSpPr>
        <p:spPr>
          <a:xfrm>
            <a:off x="16083858" y="9323292"/>
            <a:ext cx="156488" cy="267978"/>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ector Area"/>
          <p:cNvSpPr txBox="1"/>
          <p:nvPr>
            <p:ph type="title"/>
          </p:nvPr>
        </p:nvSpPr>
        <p:spPr>
          <a:prstGeom prst="rect">
            <a:avLst/>
          </a:prstGeom>
        </p:spPr>
        <p:txBody>
          <a:bodyPr/>
          <a:lstStyle/>
          <a:p>
            <a:pPr/>
            <a:r>
              <a:t>Sector Area</a:t>
            </a:r>
          </a:p>
        </p:txBody>
      </p:sp>
      <p:grpSp>
        <p:nvGrpSpPr>
          <p:cNvPr id="351" name="Group"/>
          <p:cNvGrpSpPr/>
          <p:nvPr/>
        </p:nvGrpSpPr>
        <p:grpSpPr>
          <a:xfrm>
            <a:off x="13973630" y="3760464"/>
            <a:ext cx="11803703" cy="9651279"/>
            <a:chOff x="0" y="0"/>
            <a:chExt cx="11803701" cy="9651277"/>
          </a:xfrm>
        </p:grpSpPr>
        <p:sp>
          <p:nvSpPr>
            <p:cNvPr id="348" name="Circle"/>
            <p:cNvSpPr/>
            <p:nvPr/>
          </p:nvSpPr>
          <p:spPr>
            <a:xfrm>
              <a:off x="695356" y="213873"/>
              <a:ext cx="7915448" cy="7915448"/>
            </a:xfrm>
            <a:prstGeom prst="ellipse">
              <a:avLst/>
            </a:prstGeom>
            <a:solidFill>
              <a:schemeClr val="accent1"/>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349" name="Rectangle"/>
            <p:cNvSpPr/>
            <p:nvPr/>
          </p:nvSpPr>
          <p:spPr>
            <a:xfrm>
              <a:off x="0" y="0"/>
              <a:ext cx="4597550" cy="8331087"/>
            </a:xfrm>
            <a:prstGeom prst="rect">
              <a:avLst/>
            </a:prstGeom>
            <a:solidFill>
              <a:srgbClr val="FFFFFF"/>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350" name="Rectangle"/>
            <p:cNvSpPr/>
            <p:nvPr/>
          </p:nvSpPr>
          <p:spPr>
            <a:xfrm rot="3271617">
              <a:off x="4778531" y="1196291"/>
              <a:ext cx="4597550" cy="8331087"/>
            </a:xfrm>
            <a:prstGeom prst="rect">
              <a:avLst/>
            </a:prstGeom>
            <a:solidFill>
              <a:srgbClr val="FFFFFF"/>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
        <p:nvSpPr>
          <p:cNvPr id="352" name="Sector - the part of a circle enclosed by two radii of a circle and their intercepted arc."/>
          <p:cNvSpPr txBox="1"/>
          <p:nvPr/>
        </p:nvSpPr>
        <p:spPr>
          <a:xfrm>
            <a:off x="2043044" y="3088273"/>
            <a:ext cx="10731021" cy="23959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Sector </a:t>
            </a:r>
            <a:r>
              <a:rPr b="0" sz="4800">
                <a:solidFill>
                  <a:srgbClr val="000000"/>
                </a:solidFill>
              </a:rPr>
              <a:t>- the part of a circle enclosed by two radii of a circle and their intercepted arc.</a:t>
            </a:r>
          </a:p>
        </p:txBody>
      </p:sp>
      <p:sp>
        <p:nvSpPr>
          <p:cNvPr id="353" name="Circle"/>
          <p:cNvSpPr/>
          <p:nvPr/>
        </p:nvSpPr>
        <p:spPr>
          <a:xfrm>
            <a:off x="14650572" y="3960819"/>
            <a:ext cx="7942485" cy="7942486"/>
          </a:xfrm>
          <a:prstGeom prst="ellipse">
            <a:avLst/>
          </a:prstGeom>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54" name="Line"/>
          <p:cNvSpPr/>
          <p:nvPr/>
        </p:nvSpPr>
        <p:spPr>
          <a:xfrm flipV="1">
            <a:off x="18607035" y="5700198"/>
            <a:ext cx="3319210" cy="2349666"/>
          </a:xfrm>
          <a:prstGeom prst="line">
            <a:avLst/>
          </a:prstGeom>
          <a:ln w="762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355" name="Line"/>
          <p:cNvSpPr/>
          <p:nvPr/>
        </p:nvSpPr>
        <p:spPr>
          <a:xfrm flipV="1">
            <a:off x="18579113" y="3945285"/>
            <a:ext cx="14469" cy="4006096"/>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56" name="m°"/>
          <p:cNvSpPr txBox="1"/>
          <p:nvPr/>
        </p:nvSpPr>
        <p:spPr>
          <a:xfrm>
            <a:off x="18659919" y="6805855"/>
            <a:ext cx="75082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m°</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ector Area"/>
          <p:cNvSpPr txBox="1"/>
          <p:nvPr>
            <p:ph type="title"/>
          </p:nvPr>
        </p:nvSpPr>
        <p:spPr>
          <a:prstGeom prst="rect">
            <a:avLst/>
          </a:prstGeom>
        </p:spPr>
        <p:txBody>
          <a:bodyPr/>
          <a:lstStyle/>
          <a:p>
            <a:pPr/>
            <a:r>
              <a:t>Sector Area</a:t>
            </a:r>
          </a:p>
        </p:txBody>
      </p:sp>
      <p:grpSp>
        <p:nvGrpSpPr>
          <p:cNvPr id="362" name="Group"/>
          <p:cNvGrpSpPr/>
          <p:nvPr/>
        </p:nvGrpSpPr>
        <p:grpSpPr>
          <a:xfrm>
            <a:off x="13973630" y="3760464"/>
            <a:ext cx="11803703" cy="9651279"/>
            <a:chOff x="0" y="0"/>
            <a:chExt cx="11803701" cy="9651277"/>
          </a:xfrm>
        </p:grpSpPr>
        <p:sp>
          <p:nvSpPr>
            <p:cNvPr id="359" name="Circle"/>
            <p:cNvSpPr/>
            <p:nvPr/>
          </p:nvSpPr>
          <p:spPr>
            <a:xfrm>
              <a:off x="695356" y="213873"/>
              <a:ext cx="7915448" cy="7915448"/>
            </a:xfrm>
            <a:prstGeom prst="ellipse">
              <a:avLst/>
            </a:prstGeom>
            <a:solidFill>
              <a:schemeClr val="accent1"/>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360" name="Rectangle"/>
            <p:cNvSpPr/>
            <p:nvPr/>
          </p:nvSpPr>
          <p:spPr>
            <a:xfrm>
              <a:off x="0" y="0"/>
              <a:ext cx="4597550" cy="8331087"/>
            </a:xfrm>
            <a:prstGeom prst="rect">
              <a:avLst/>
            </a:prstGeom>
            <a:solidFill>
              <a:srgbClr val="FFFFFF"/>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361" name="Rectangle"/>
            <p:cNvSpPr/>
            <p:nvPr/>
          </p:nvSpPr>
          <p:spPr>
            <a:xfrm rot="3271617">
              <a:off x="4778531" y="1196291"/>
              <a:ext cx="4597550" cy="8331087"/>
            </a:xfrm>
            <a:prstGeom prst="rect">
              <a:avLst/>
            </a:prstGeom>
            <a:solidFill>
              <a:srgbClr val="FFFFFF"/>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
        <p:nvSpPr>
          <p:cNvPr id="363" name="Sector - the part of a circle enclosed by two radii of a circle and their intercepted arc."/>
          <p:cNvSpPr txBox="1"/>
          <p:nvPr/>
        </p:nvSpPr>
        <p:spPr>
          <a:xfrm>
            <a:off x="2043044" y="3088273"/>
            <a:ext cx="10731021" cy="23959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Sector </a:t>
            </a:r>
            <a:r>
              <a:rPr b="0" sz="4800">
                <a:solidFill>
                  <a:srgbClr val="000000"/>
                </a:solidFill>
              </a:rPr>
              <a:t>- the part of a circle enclosed by two radii of a circle and their intercepted arc.</a:t>
            </a:r>
          </a:p>
        </p:txBody>
      </p:sp>
      <p:sp>
        <p:nvSpPr>
          <p:cNvPr id="364" name="Circle"/>
          <p:cNvSpPr/>
          <p:nvPr/>
        </p:nvSpPr>
        <p:spPr>
          <a:xfrm>
            <a:off x="14650572" y="3960819"/>
            <a:ext cx="7942485" cy="7942486"/>
          </a:xfrm>
          <a:prstGeom prst="ellipse">
            <a:avLst/>
          </a:prstGeom>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65" name="Line"/>
          <p:cNvSpPr/>
          <p:nvPr/>
        </p:nvSpPr>
        <p:spPr>
          <a:xfrm flipV="1">
            <a:off x="18607035" y="5700198"/>
            <a:ext cx="3319210" cy="2349666"/>
          </a:xfrm>
          <a:prstGeom prst="line">
            <a:avLst/>
          </a:prstGeom>
          <a:ln w="762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366" name="Line"/>
          <p:cNvSpPr/>
          <p:nvPr/>
        </p:nvSpPr>
        <p:spPr>
          <a:xfrm flipV="1">
            <a:off x="18579113" y="3945285"/>
            <a:ext cx="14469" cy="4006096"/>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67" name="Area of a Sector"/>
          <p:cNvSpPr txBox="1"/>
          <p:nvPr/>
        </p:nvSpPr>
        <p:spPr>
          <a:xfrm>
            <a:off x="2043044" y="6390273"/>
            <a:ext cx="10731021" cy="9449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spcBef>
                <a:spcPts val="1200"/>
              </a:spcBef>
              <a:defRPr sz="5500">
                <a:solidFill>
                  <a:schemeClr val="accent1">
                    <a:lumOff val="-13575"/>
                  </a:schemeClr>
                </a:solidFill>
              </a:defRPr>
            </a:lvl1pPr>
          </a:lstStyle>
          <a:p>
            <a:pPr/>
            <a:r>
              <a:t>Area of a Sector</a:t>
            </a:r>
          </a:p>
        </p:txBody>
      </p:sp>
      <p:sp>
        <p:nvSpPr>
          <p:cNvPr id="368" name="m°"/>
          <p:cNvSpPr txBox="1"/>
          <p:nvPr/>
        </p:nvSpPr>
        <p:spPr>
          <a:xfrm>
            <a:off x="18659919" y="6805855"/>
            <a:ext cx="75082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m°</a:t>
            </a:r>
          </a:p>
        </p:txBody>
      </p:sp>
      <p:sp>
        <p:nvSpPr>
          <p:cNvPr id="369" name="Rounded Rectangle"/>
          <p:cNvSpPr/>
          <p:nvPr/>
        </p:nvSpPr>
        <p:spPr>
          <a:xfrm>
            <a:off x="7459586" y="10231516"/>
            <a:ext cx="1519569" cy="1276949"/>
          </a:xfrm>
          <a:prstGeom prst="roundRect">
            <a:avLst>
              <a:gd name="adj" fmla="val 14918"/>
            </a:avLst>
          </a:prstGeom>
          <a:solidFill>
            <a:schemeClr val="accent4">
              <a:hueOff val="-461056"/>
              <a:satOff val="4338"/>
              <a:lumOff val="-10225"/>
              <a:alpha val="49689"/>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70" name="Rounded Rectangle"/>
          <p:cNvSpPr/>
          <p:nvPr/>
        </p:nvSpPr>
        <p:spPr>
          <a:xfrm>
            <a:off x="6120705" y="10231516"/>
            <a:ext cx="1045338" cy="1276949"/>
          </a:xfrm>
          <a:prstGeom prst="roundRect">
            <a:avLst>
              <a:gd name="adj" fmla="val 18224"/>
            </a:avLst>
          </a:prstGeom>
          <a:solidFill>
            <a:srgbClr val="B3D7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71" name="m° 360°"/>
          <p:cNvSpPr txBox="1"/>
          <p:nvPr/>
        </p:nvSpPr>
        <p:spPr>
          <a:xfrm>
            <a:off x="7505630" y="10006054"/>
            <a:ext cx="1427481" cy="1607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5000"/>
            </a:pPr>
            <a:r>
              <a:t>m°</a:t>
            </a:r>
            <a:br/>
            <a:r>
              <a:t>360°</a:t>
            </a:r>
          </a:p>
        </p:txBody>
      </p:sp>
      <p:sp>
        <p:nvSpPr>
          <p:cNvPr id="372" name="Line"/>
          <p:cNvSpPr/>
          <p:nvPr/>
        </p:nvSpPr>
        <p:spPr>
          <a:xfrm flipV="1">
            <a:off x="7571746" y="10803885"/>
            <a:ext cx="1142850" cy="12160"/>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73" name="Area of whole circle"/>
          <p:cNvSpPr/>
          <p:nvPr/>
        </p:nvSpPr>
        <p:spPr>
          <a:xfrm>
            <a:off x="3355615" y="7648791"/>
            <a:ext cx="3742836" cy="1815791"/>
          </a:xfrm>
          <a:prstGeom prst="roundRect">
            <a:avLst>
              <a:gd name="adj" fmla="val 10491"/>
            </a:avLst>
          </a:prstGeom>
          <a:solidFill>
            <a:srgbClr val="B3D7FF"/>
          </a:solidFill>
          <a:ln w="12700">
            <a:miter lim="400000"/>
          </a:ln>
          <a:extLst>
            <a:ext uri="{C572A759-6A51-4108-AA02-DFA0A04FC94B}">
              <ma14:wrappingTextBoxFlag xmlns:ma14="http://schemas.microsoft.com/office/mac/drawingml/2011/main" val="1"/>
            </a:ext>
          </a:extLst>
        </p:spPr>
        <p:txBody>
          <a:bodyPr lIns="0" tIns="0" rIns="0" bIns="0" anchor="ctr"/>
          <a:lstStyle>
            <a:lvl1pPr>
              <a:spcBef>
                <a:spcPts val="1200"/>
              </a:spcBef>
              <a:defRPr b="0" sz="4000"/>
            </a:lvl1pPr>
          </a:lstStyle>
          <a:p>
            <a:pPr/>
            <a:r>
              <a:t>Area of whole circle</a:t>
            </a:r>
          </a:p>
        </p:txBody>
      </p:sp>
      <p:sp>
        <p:nvSpPr>
          <p:cNvPr id="374" name="Fraction of circle covered by the sector"/>
          <p:cNvSpPr/>
          <p:nvPr/>
        </p:nvSpPr>
        <p:spPr>
          <a:xfrm>
            <a:off x="7706467" y="7651454"/>
            <a:ext cx="3627030" cy="1815791"/>
          </a:xfrm>
          <a:prstGeom prst="roundRect">
            <a:avLst>
              <a:gd name="adj" fmla="val 10491"/>
            </a:avLst>
          </a:prstGeom>
          <a:solidFill>
            <a:schemeClr val="accent4">
              <a:hueOff val="-461056"/>
              <a:satOff val="4338"/>
              <a:lumOff val="-10225"/>
              <a:alpha val="4995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spcBef>
                <a:spcPts val="1200"/>
              </a:spcBef>
              <a:defRPr b="0" sz="4000"/>
            </a:lvl1pPr>
          </a:lstStyle>
          <a:p>
            <a:pPr/>
            <a:r>
              <a:t>Fraction of circle covered by the sector</a:t>
            </a:r>
          </a:p>
        </p:txBody>
      </p:sp>
      <p:sp>
        <p:nvSpPr>
          <p:cNvPr id="375" name="x"/>
          <p:cNvSpPr txBox="1"/>
          <p:nvPr/>
        </p:nvSpPr>
        <p:spPr>
          <a:xfrm>
            <a:off x="7163653" y="8096565"/>
            <a:ext cx="476124" cy="9202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500"/>
            </a:lvl1pPr>
          </a:lstStyle>
          <a:p>
            <a:pPr/>
            <a:r>
              <a:t>x</a:t>
            </a:r>
          </a:p>
        </p:txBody>
      </p:sp>
      <p:sp>
        <p:nvSpPr>
          <p:cNvPr id="376" name="A ="/>
          <p:cNvSpPr txBox="1"/>
          <p:nvPr/>
        </p:nvSpPr>
        <p:spPr>
          <a:xfrm>
            <a:off x="2015555" y="8063843"/>
            <a:ext cx="1180212" cy="920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5500"/>
            </a:lvl1pPr>
          </a:lstStyle>
          <a:p>
            <a:pPr/>
            <a:r>
              <a:t>A =</a:t>
            </a:r>
          </a:p>
        </p:txBody>
      </p:sp>
      <p:sp>
        <p:nvSpPr>
          <p:cNvPr id="377" name="A = πr2(         )"/>
          <p:cNvSpPr txBox="1"/>
          <p:nvPr/>
        </p:nvSpPr>
        <p:spPr>
          <a:xfrm>
            <a:off x="4896641" y="10349843"/>
            <a:ext cx="4409843" cy="920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500"/>
            </a:pPr>
            <a:r>
              <a:t>A = πr</a:t>
            </a:r>
            <a:r>
              <a:rPr baseline="31999"/>
              <a:t>2</a:t>
            </a: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Arc Length"/>
          <p:cNvSpPr txBox="1"/>
          <p:nvPr>
            <p:ph type="title"/>
          </p:nvPr>
        </p:nvSpPr>
        <p:spPr>
          <a:prstGeom prst="rect">
            <a:avLst/>
          </a:prstGeom>
        </p:spPr>
        <p:txBody>
          <a:bodyPr/>
          <a:lstStyle/>
          <a:p>
            <a:pPr/>
            <a:r>
              <a:t>Arc Length</a:t>
            </a:r>
          </a:p>
        </p:txBody>
      </p:sp>
      <p:sp>
        <p:nvSpPr>
          <p:cNvPr id="380" name="Arc Length - the distance along an arc measured in linear units."/>
          <p:cNvSpPr txBox="1"/>
          <p:nvPr/>
        </p:nvSpPr>
        <p:spPr>
          <a:xfrm>
            <a:off x="11914366" y="3842511"/>
            <a:ext cx="10731020" cy="1672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Arc Length </a:t>
            </a:r>
            <a:r>
              <a:rPr b="0" sz="4800">
                <a:solidFill>
                  <a:srgbClr val="000000"/>
                </a:solidFill>
              </a:rPr>
              <a:t>- the distance along an arc measured in linear units.</a:t>
            </a:r>
          </a:p>
        </p:txBody>
      </p:sp>
      <p:sp>
        <p:nvSpPr>
          <p:cNvPr id="381" name="Circle"/>
          <p:cNvSpPr/>
          <p:nvPr/>
        </p:nvSpPr>
        <p:spPr>
          <a:xfrm>
            <a:off x="1961342" y="3917271"/>
            <a:ext cx="7942485" cy="7942486"/>
          </a:xfrm>
          <a:prstGeom prst="ellipse">
            <a:avLst/>
          </a:prstGeom>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82" name="Line"/>
          <p:cNvSpPr/>
          <p:nvPr/>
        </p:nvSpPr>
        <p:spPr>
          <a:xfrm flipV="1">
            <a:off x="5902257" y="5656651"/>
            <a:ext cx="3334758" cy="2360672"/>
          </a:xfrm>
          <a:prstGeom prst="line">
            <a:avLst/>
          </a:prstGeom>
          <a:ln w="635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391" name="Connection Line"/>
          <p:cNvSpPr/>
          <p:nvPr/>
        </p:nvSpPr>
        <p:spPr>
          <a:xfrm>
            <a:off x="5872971" y="3919993"/>
            <a:ext cx="3343682" cy="1746230"/>
          </a:xfrm>
          <a:custGeom>
            <a:avLst/>
            <a:gdLst/>
            <a:ahLst/>
            <a:cxnLst>
              <a:cxn ang="0">
                <a:pos x="wd2" y="hd2"/>
              </a:cxn>
              <a:cxn ang="5400000">
                <a:pos x="wd2" y="hd2"/>
              </a:cxn>
              <a:cxn ang="10800000">
                <a:pos x="wd2" y="hd2"/>
              </a:cxn>
              <a:cxn ang="16200000">
                <a:pos x="wd2" y="hd2"/>
              </a:cxn>
            </a:cxnLst>
            <a:rect l="0" t="0" r="r" b="b"/>
            <a:pathLst>
              <a:path w="21600" h="21551" fill="norm" stroke="1" extrusionOk="0">
                <a:moveTo>
                  <a:pt x="0" y="0"/>
                </a:moveTo>
                <a:cubicBezTo>
                  <a:pt x="9234" y="-49"/>
                  <a:pt x="16434" y="7135"/>
                  <a:pt x="21600" y="21551"/>
                </a:cubicBezTo>
              </a:path>
            </a:pathLst>
          </a:custGeom>
          <a:ln w="127000">
            <a:solidFill>
              <a:schemeClr val="accent5">
                <a:hueOff val="-82419"/>
                <a:satOff val="-9513"/>
                <a:lumOff val="-16343"/>
              </a:schemeClr>
            </a:solidFill>
            <a:miter lim="400000"/>
          </a:ln>
        </p:spPr>
        <p:txBody>
          <a:bodyPr/>
          <a:lstStyle/>
          <a:p>
            <a:pPr/>
          </a:p>
        </p:txBody>
      </p:sp>
      <p:sp>
        <p:nvSpPr>
          <p:cNvPr id="384" name="Line"/>
          <p:cNvSpPr/>
          <p:nvPr/>
        </p:nvSpPr>
        <p:spPr>
          <a:xfrm flipV="1">
            <a:off x="5889883" y="3901737"/>
            <a:ext cx="14469" cy="4006097"/>
          </a:xfrm>
          <a:prstGeom prst="line">
            <a:avLst/>
          </a:prstGeom>
          <a:ln w="635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85" name="m°"/>
          <p:cNvSpPr txBox="1"/>
          <p:nvPr/>
        </p:nvSpPr>
        <p:spPr>
          <a:xfrm>
            <a:off x="5970689" y="6762308"/>
            <a:ext cx="75082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m°</a:t>
            </a:r>
          </a:p>
        </p:txBody>
      </p:sp>
      <p:grpSp>
        <p:nvGrpSpPr>
          <p:cNvPr id="390" name="Group"/>
          <p:cNvGrpSpPr/>
          <p:nvPr/>
        </p:nvGrpSpPr>
        <p:grpSpPr>
          <a:xfrm>
            <a:off x="6013275" y="3347171"/>
            <a:ext cx="3554009" cy="2113627"/>
            <a:chOff x="0" y="0"/>
            <a:chExt cx="3554007" cy="2113625"/>
          </a:xfrm>
        </p:grpSpPr>
        <p:sp>
          <p:nvSpPr>
            <p:cNvPr id="392" name="Connection Line"/>
            <p:cNvSpPr/>
            <p:nvPr/>
          </p:nvSpPr>
          <p:spPr>
            <a:xfrm>
              <a:off x="50196" y="166422"/>
              <a:ext cx="3343681" cy="1746230"/>
            </a:xfrm>
            <a:custGeom>
              <a:avLst/>
              <a:gdLst/>
              <a:ahLst/>
              <a:cxnLst>
                <a:cxn ang="0">
                  <a:pos x="wd2" y="hd2"/>
                </a:cxn>
                <a:cxn ang="5400000">
                  <a:pos x="wd2" y="hd2"/>
                </a:cxn>
                <a:cxn ang="10800000">
                  <a:pos x="wd2" y="hd2"/>
                </a:cxn>
                <a:cxn ang="16200000">
                  <a:pos x="wd2" y="hd2"/>
                </a:cxn>
              </a:cxnLst>
              <a:rect l="0" t="0" r="r" b="b"/>
              <a:pathLst>
                <a:path w="21600" h="21551" fill="norm" stroke="1" extrusionOk="0">
                  <a:moveTo>
                    <a:pt x="0" y="0"/>
                  </a:moveTo>
                  <a:cubicBezTo>
                    <a:pt x="9234" y="-49"/>
                    <a:pt x="16434" y="7135"/>
                    <a:pt x="21600" y="21551"/>
                  </a:cubicBezTo>
                </a:path>
              </a:pathLst>
            </a:custGeom>
            <a:noFill/>
            <a:ln w="50800" cap="flat">
              <a:solidFill>
                <a:srgbClr val="5E5E5E"/>
              </a:solidFill>
              <a:prstDash val="solid"/>
              <a:miter lim="400000"/>
            </a:ln>
            <a:effectLst/>
          </p:spPr>
          <p:txBody>
            <a:bodyPr/>
            <a:lstStyle/>
            <a:p>
              <a:pPr/>
            </a:p>
          </p:txBody>
        </p:sp>
        <p:sp>
          <p:nvSpPr>
            <p:cNvPr id="387" name="Circle"/>
            <p:cNvSpPr/>
            <p:nvPr/>
          </p:nvSpPr>
          <p:spPr>
            <a:xfrm>
              <a:off x="3316550" y="1876167"/>
              <a:ext cx="237458" cy="237459"/>
            </a:xfrm>
            <a:prstGeom prst="ellipse">
              <a:avLst/>
            </a:prstGeom>
            <a:solidFill>
              <a:srgbClr val="5E5E5E"/>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388" name="Line"/>
            <p:cNvSpPr/>
            <p:nvPr/>
          </p:nvSpPr>
          <p:spPr>
            <a:xfrm flipV="1">
              <a:off x="-1" y="-1"/>
              <a:ext cx="339176" cy="169088"/>
            </a:xfrm>
            <a:prstGeom prst="line">
              <a:avLst/>
            </a:prstGeom>
            <a:noFill/>
            <a:ln w="50800" cap="flat">
              <a:solidFill>
                <a:srgbClr val="5E5E5E"/>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389" name="Line"/>
            <p:cNvSpPr/>
            <p:nvPr/>
          </p:nvSpPr>
          <p:spPr>
            <a:xfrm>
              <a:off x="2107" y="151562"/>
              <a:ext cx="309561" cy="183420"/>
            </a:xfrm>
            <a:prstGeom prst="line">
              <a:avLst/>
            </a:prstGeom>
            <a:noFill/>
            <a:ln w="50800" cap="flat">
              <a:solidFill>
                <a:srgbClr val="5E5E5E"/>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Arc Length"/>
          <p:cNvSpPr txBox="1"/>
          <p:nvPr>
            <p:ph type="title"/>
          </p:nvPr>
        </p:nvSpPr>
        <p:spPr>
          <a:prstGeom prst="rect">
            <a:avLst/>
          </a:prstGeom>
        </p:spPr>
        <p:txBody>
          <a:bodyPr/>
          <a:lstStyle/>
          <a:p>
            <a:pPr/>
            <a:r>
              <a:t>Arc Length</a:t>
            </a:r>
          </a:p>
        </p:txBody>
      </p:sp>
      <p:sp>
        <p:nvSpPr>
          <p:cNvPr id="395" name="Arc Length - the distance along an arc measured in linear units."/>
          <p:cNvSpPr txBox="1"/>
          <p:nvPr/>
        </p:nvSpPr>
        <p:spPr>
          <a:xfrm>
            <a:off x="11914366" y="3842511"/>
            <a:ext cx="10731020" cy="1672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Arc Length </a:t>
            </a:r>
            <a:r>
              <a:rPr b="0" sz="4800">
                <a:solidFill>
                  <a:srgbClr val="000000"/>
                </a:solidFill>
              </a:rPr>
              <a:t>- the distance along an arc measured in linear units.</a:t>
            </a:r>
          </a:p>
        </p:txBody>
      </p:sp>
      <p:sp>
        <p:nvSpPr>
          <p:cNvPr id="396" name="Circle"/>
          <p:cNvSpPr/>
          <p:nvPr/>
        </p:nvSpPr>
        <p:spPr>
          <a:xfrm>
            <a:off x="1961342" y="3917271"/>
            <a:ext cx="7942485" cy="7942486"/>
          </a:xfrm>
          <a:prstGeom prst="ellipse">
            <a:avLst/>
          </a:prstGeom>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97" name="Line"/>
          <p:cNvSpPr/>
          <p:nvPr/>
        </p:nvSpPr>
        <p:spPr>
          <a:xfrm flipV="1">
            <a:off x="5902257" y="5656651"/>
            <a:ext cx="3334758" cy="2360672"/>
          </a:xfrm>
          <a:prstGeom prst="line">
            <a:avLst/>
          </a:prstGeom>
          <a:ln w="635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415" name="Connection Line"/>
          <p:cNvSpPr/>
          <p:nvPr/>
        </p:nvSpPr>
        <p:spPr>
          <a:xfrm>
            <a:off x="5872971" y="3919993"/>
            <a:ext cx="3343682" cy="1746230"/>
          </a:xfrm>
          <a:custGeom>
            <a:avLst/>
            <a:gdLst/>
            <a:ahLst/>
            <a:cxnLst>
              <a:cxn ang="0">
                <a:pos x="wd2" y="hd2"/>
              </a:cxn>
              <a:cxn ang="5400000">
                <a:pos x="wd2" y="hd2"/>
              </a:cxn>
              <a:cxn ang="10800000">
                <a:pos x="wd2" y="hd2"/>
              </a:cxn>
              <a:cxn ang="16200000">
                <a:pos x="wd2" y="hd2"/>
              </a:cxn>
            </a:cxnLst>
            <a:rect l="0" t="0" r="r" b="b"/>
            <a:pathLst>
              <a:path w="21600" h="21551" fill="norm" stroke="1" extrusionOk="0">
                <a:moveTo>
                  <a:pt x="0" y="0"/>
                </a:moveTo>
                <a:cubicBezTo>
                  <a:pt x="9234" y="-49"/>
                  <a:pt x="16434" y="7135"/>
                  <a:pt x="21600" y="21551"/>
                </a:cubicBezTo>
              </a:path>
            </a:pathLst>
          </a:custGeom>
          <a:ln w="127000">
            <a:solidFill>
              <a:schemeClr val="accent5">
                <a:hueOff val="-82419"/>
                <a:satOff val="-9513"/>
                <a:lumOff val="-16343"/>
              </a:schemeClr>
            </a:solidFill>
            <a:miter lim="400000"/>
          </a:ln>
        </p:spPr>
        <p:txBody>
          <a:bodyPr/>
          <a:lstStyle/>
          <a:p>
            <a:pPr/>
          </a:p>
        </p:txBody>
      </p:sp>
      <p:sp>
        <p:nvSpPr>
          <p:cNvPr id="399" name="Line"/>
          <p:cNvSpPr/>
          <p:nvPr/>
        </p:nvSpPr>
        <p:spPr>
          <a:xfrm flipV="1">
            <a:off x="5889883" y="3901737"/>
            <a:ext cx="14469" cy="4006097"/>
          </a:xfrm>
          <a:prstGeom prst="line">
            <a:avLst/>
          </a:prstGeom>
          <a:ln w="635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00" name="m°"/>
          <p:cNvSpPr txBox="1"/>
          <p:nvPr/>
        </p:nvSpPr>
        <p:spPr>
          <a:xfrm>
            <a:off x="5970689" y="6762308"/>
            <a:ext cx="75082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m°</a:t>
            </a:r>
          </a:p>
        </p:txBody>
      </p:sp>
      <p:sp>
        <p:nvSpPr>
          <p:cNvPr id="401" name="Rounded Rectangle"/>
          <p:cNvSpPr/>
          <p:nvPr/>
        </p:nvSpPr>
        <p:spPr>
          <a:xfrm>
            <a:off x="17514589" y="9310862"/>
            <a:ext cx="1519569" cy="1276949"/>
          </a:xfrm>
          <a:prstGeom prst="roundRect">
            <a:avLst>
              <a:gd name="adj" fmla="val 14918"/>
            </a:avLst>
          </a:prstGeom>
          <a:solidFill>
            <a:schemeClr val="accent4">
              <a:hueOff val="-461056"/>
              <a:satOff val="4338"/>
              <a:lumOff val="-10225"/>
              <a:alpha val="49689"/>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02" name="Rounded Rectangle"/>
          <p:cNvSpPr/>
          <p:nvPr/>
        </p:nvSpPr>
        <p:spPr>
          <a:xfrm>
            <a:off x="16059170" y="9310862"/>
            <a:ext cx="1212677" cy="1276949"/>
          </a:xfrm>
          <a:prstGeom prst="roundRect">
            <a:avLst>
              <a:gd name="adj" fmla="val 15709"/>
            </a:avLst>
          </a:prstGeom>
          <a:solidFill>
            <a:srgbClr val="B3D7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03" name="L = 2πr(         )"/>
          <p:cNvSpPr txBox="1"/>
          <p:nvPr/>
        </p:nvSpPr>
        <p:spPr>
          <a:xfrm>
            <a:off x="14915359" y="9429190"/>
            <a:ext cx="4475036" cy="9202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5500"/>
            </a:lvl1pPr>
          </a:lstStyle>
          <a:p>
            <a:pPr/>
            <a:r>
              <a:t>L = 2πr(         )</a:t>
            </a:r>
          </a:p>
        </p:txBody>
      </p:sp>
      <p:sp>
        <p:nvSpPr>
          <p:cNvPr id="404" name="m° 360°"/>
          <p:cNvSpPr txBox="1"/>
          <p:nvPr/>
        </p:nvSpPr>
        <p:spPr>
          <a:xfrm>
            <a:off x="17560632" y="9085401"/>
            <a:ext cx="1427481" cy="1607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5000"/>
            </a:pPr>
            <a:r>
              <a:t>m°</a:t>
            </a:r>
            <a:br/>
            <a:r>
              <a:t>360°</a:t>
            </a:r>
          </a:p>
        </p:txBody>
      </p:sp>
      <p:sp>
        <p:nvSpPr>
          <p:cNvPr id="405" name="Line"/>
          <p:cNvSpPr/>
          <p:nvPr/>
        </p:nvSpPr>
        <p:spPr>
          <a:xfrm flipV="1">
            <a:off x="17626748" y="9883231"/>
            <a:ext cx="1142850" cy="12160"/>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06" name="Circumference of whole circle"/>
          <p:cNvSpPr/>
          <p:nvPr/>
        </p:nvSpPr>
        <p:spPr>
          <a:xfrm>
            <a:off x="13410618" y="6728137"/>
            <a:ext cx="3742836" cy="1815791"/>
          </a:xfrm>
          <a:prstGeom prst="roundRect">
            <a:avLst>
              <a:gd name="adj" fmla="val 10491"/>
            </a:avLst>
          </a:prstGeom>
          <a:solidFill>
            <a:srgbClr val="B3D7FF"/>
          </a:solidFill>
          <a:ln w="12700">
            <a:miter lim="400000"/>
          </a:ln>
          <a:extLst>
            <a:ext uri="{C572A759-6A51-4108-AA02-DFA0A04FC94B}">
              <ma14:wrappingTextBoxFlag xmlns:ma14="http://schemas.microsoft.com/office/mac/drawingml/2011/main" val="1"/>
            </a:ext>
          </a:extLst>
        </p:spPr>
        <p:txBody>
          <a:bodyPr lIns="0" tIns="0" rIns="0" bIns="0" anchor="ctr"/>
          <a:lstStyle>
            <a:lvl1pPr>
              <a:spcBef>
                <a:spcPts val="1200"/>
              </a:spcBef>
              <a:defRPr b="0" sz="4000"/>
            </a:lvl1pPr>
          </a:lstStyle>
          <a:p>
            <a:pPr/>
            <a:r>
              <a:t>Circumference of whole circle</a:t>
            </a:r>
          </a:p>
        </p:txBody>
      </p:sp>
      <p:sp>
        <p:nvSpPr>
          <p:cNvPr id="407" name="Fraction of circle covered by the arc"/>
          <p:cNvSpPr/>
          <p:nvPr/>
        </p:nvSpPr>
        <p:spPr>
          <a:xfrm>
            <a:off x="17761470" y="6730800"/>
            <a:ext cx="3627031" cy="1815791"/>
          </a:xfrm>
          <a:prstGeom prst="roundRect">
            <a:avLst>
              <a:gd name="adj" fmla="val 10491"/>
            </a:avLst>
          </a:prstGeom>
          <a:solidFill>
            <a:schemeClr val="accent4">
              <a:hueOff val="-461056"/>
              <a:satOff val="4338"/>
              <a:lumOff val="-10225"/>
              <a:alpha val="4995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spcBef>
                <a:spcPts val="1200"/>
              </a:spcBef>
              <a:defRPr b="0" sz="4000"/>
            </a:lvl1pPr>
          </a:lstStyle>
          <a:p>
            <a:pPr/>
            <a:r>
              <a:t>Fraction of circle covered by the arc</a:t>
            </a:r>
          </a:p>
        </p:txBody>
      </p:sp>
      <p:sp>
        <p:nvSpPr>
          <p:cNvPr id="408" name="x"/>
          <p:cNvSpPr txBox="1"/>
          <p:nvPr/>
        </p:nvSpPr>
        <p:spPr>
          <a:xfrm>
            <a:off x="17218655" y="7175911"/>
            <a:ext cx="476124" cy="9202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500"/>
            </a:lvl1pPr>
          </a:lstStyle>
          <a:p>
            <a:pPr/>
            <a:r>
              <a:t>x</a:t>
            </a:r>
          </a:p>
        </p:txBody>
      </p:sp>
      <p:sp>
        <p:nvSpPr>
          <p:cNvPr id="409" name="L ="/>
          <p:cNvSpPr txBox="1"/>
          <p:nvPr/>
        </p:nvSpPr>
        <p:spPr>
          <a:xfrm>
            <a:off x="12070558" y="7143190"/>
            <a:ext cx="1115950" cy="9202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5500"/>
            </a:lvl1pPr>
          </a:lstStyle>
          <a:p>
            <a:pPr/>
            <a:r>
              <a:t>L =</a:t>
            </a:r>
          </a:p>
        </p:txBody>
      </p:sp>
      <p:grpSp>
        <p:nvGrpSpPr>
          <p:cNvPr id="414" name="Group"/>
          <p:cNvGrpSpPr/>
          <p:nvPr/>
        </p:nvGrpSpPr>
        <p:grpSpPr>
          <a:xfrm>
            <a:off x="6013275" y="3347171"/>
            <a:ext cx="3554009" cy="2113627"/>
            <a:chOff x="0" y="0"/>
            <a:chExt cx="3554007" cy="2113625"/>
          </a:xfrm>
        </p:grpSpPr>
        <p:sp>
          <p:nvSpPr>
            <p:cNvPr id="416" name="Connection Line"/>
            <p:cNvSpPr/>
            <p:nvPr/>
          </p:nvSpPr>
          <p:spPr>
            <a:xfrm>
              <a:off x="50196" y="166422"/>
              <a:ext cx="3343681" cy="1746230"/>
            </a:xfrm>
            <a:custGeom>
              <a:avLst/>
              <a:gdLst/>
              <a:ahLst/>
              <a:cxnLst>
                <a:cxn ang="0">
                  <a:pos x="wd2" y="hd2"/>
                </a:cxn>
                <a:cxn ang="5400000">
                  <a:pos x="wd2" y="hd2"/>
                </a:cxn>
                <a:cxn ang="10800000">
                  <a:pos x="wd2" y="hd2"/>
                </a:cxn>
                <a:cxn ang="16200000">
                  <a:pos x="wd2" y="hd2"/>
                </a:cxn>
              </a:cxnLst>
              <a:rect l="0" t="0" r="r" b="b"/>
              <a:pathLst>
                <a:path w="21600" h="21551" fill="norm" stroke="1" extrusionOk="0">
                  <a:moveTo>
                    <a:pt x="0" y="0"/>
                  </a:moveTo>
                  <a:cubicBezTo>
                    <a:pt x="9234" y="-49"/>
                    <a:pt x="16434" y="7135"/>
                    <a:pt x="21600" y="21551"/>
                  </a:cubicBezTo>
                </a:path>
              </a:pathLst>
            </a:custGeom>
            <a:noFill/>
            <a:ln w="50800" cap="flat">
              <a:solidFill>
                <a:srgbClr val="5E5E5E"/>
              </a:solidFill>
              <a:prstDash val="solid"/>
              <a:miter lim="400000"/>
            </a:ln>
            <a:effectLst/>
          </p:spPr>
          <p:txBody>
            <a:bodyPr/>
            <a:lstStyle/>
            <a:p>
              <a:pPr/>
            </a:p>
          </p:txBody>
        </p:sp>
        <p:sp>
          <p:nvSpPr>
            <p:cNvPr id="411" name="Circle"/>
            <p:cNvSpPr/>
            <p:nvPr/>
          </p:nvSpPr>
          <p:spPr>
            <a:xfrm>
              <a:off x="3316550" y="1876167"/>
              <a:ext cx="237458" cy="237459"/>
            </a:xfrm>
            <a:prstGeom prst="ellipse">
              <a:avLst/>
            </a:prstGeom>
            <a:solidFill>
              <a:srgbClr val="5E5E5E"/>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12" name="Line"/>
            <p:cNvSpPr/>
            <p:nvPr/>
          </p:nvSpPr>
          <p:spPr>
            <a:xfrm flipV="1">
              <a:off x="-1" y="-1"/>
              <a:ext cx="339176" cy="169088"/>
            </a:xfrm>
            <a:prstGeom prst="line">
              <a:avLst/>
            </a:prstGeom>
            <a:noFill/>
            <a:ln w="50800" cap="flat">
              <a:solidFill>
                <a:srgbClr val="5E5E5E"/>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13" name="Line"/>
            <p:cNvSpPr/>
            <p:nvPr/>
          </p:nvSpPr>
          <p:spPr>
            <a:xfrm>
              <a:off x="2107" y="151562"/>
              <a:ext cx="309561" cy="183420"/>
            </a:xfrm>
            <a:prstGeom prst="line">
              <a:avLst/>
            </a:prstGeom>
            <a:noFill/>
            <a:ln w="50800" cap="flat">
              <a:solidFill>
                <a:srgbClr val="5E5E5E"/>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Sector Area &amp; Arc Length"/>
          <p:cNvSpPr txBox="1"/>
          <p:nvPr>
            <p:ph type="body" idx="13"/>
          </p:nvPr>
        </p:nvSpPr>
        <p:spPr>
          <a:prstGeom prst="rect">
            <a:avLst/>
          </a:prstGeom>
        </p:spPr>
        <p:txBody>
          <a:bodyPr/>
          <a:lstStyle/>
          <a:p>
            <a:pPr/>
            <a:r>
              <a:t>Sector Area &amp; Arc Length</a:t>
            </a:r>
          </a:p>
        </p:txBody>
      </p:sp>
      <p:sp>
        <p:nvSpPr>
          <p:cNvPr id="419" name="Circle"/>
          <p:cNvSpPr/>
          <p:nvPr/>
        </p:nvSpPr>
        <p:spPr>
          <a:xfrm>
            <a:off x="14668986" y="3974338"/>
            <a:ext cx="7915448" cy="7915448"/>
          </a:xfrm>
          <a:prstGeom prst="ellipse">
            <a:avLst/>
          </a:prstGeom>
          <a:solidFill>
            <a:srgbClr val="DCDCDC"/>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0" name="Rectangle"/>
          <p:cNvSpPr/>
          <p:nvPr/>
        </p:nvSpPr>
        <p:spPr>
          <a:xfrm>
            <a:off x="14525829" y="3876588"/>
            <a:ext cx="4045351" cy="8110948"/>
          </a:xfrm>
          <a:prstGeom prst="rect">
            <a:avLst/>
          </a:prstGeom>
          <a:solidFill>
            <a:srgbClr val="FFFF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1" name="Rectangle"/>
          <p:cNvSpPr/>
          <p:nvPr/>
        </p:nvSpPr>
        <p:spPr>
          <a:xfrm rot="3271617">
            <a:off x="18507225" y="5735599"/>
            <a:ext cx="3902256" cy="6764170"/>
          </a:xfrm>
          <a:prstGeom prst="rect">
            <a:avLst/>
          </a:prstGeom>
          <a:solidFill>
            <a:srgbClr val="FFFF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2" name="Line"/>
          <p:cNvSpPr/>
          <p:nvPr/>
        </p:nvSpPr>
        <p:spPr>
          <a:xfrm flipV="1">
            <a:off x="18591487" y="5700198"/>
            <a:ext cx="3334758" cy="2360673"/>
          </a:xfrm>
          <a:prstGeom prst="line">
            <a:avLst/>
          </a:prstGeom>
          <a:ln w="635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423" name="Line"/>
          <p:cNvSpPr/>
          <p:nvPr/>
        </p:nvSpPr>
        <p:spPr>
          <a:xfrm flipV="1">
            <a:off x="18579113" y="3945285"/>
            <a:ext cx="14469" cy="400609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4" name="45°"/>
          <p:cNvSpPr txBox="1"/>
          <p:nvPr/>
        </p:nvSpPr>
        <p:spPr>
          <a:xfrm>
            <a:off x="18594133" y="6805855"/>
            <a:ext cx="88239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45°</a:t>
            </a:r>
          </a:p>
        </p:txBody>
      </p:sp>
      <p:sp>
        <p:nvSpPr>
          <p:cNvPr id="425" name="Find the length of arc KL and the area of sector JKL."/>
          <p:cNvSpPr txBox="1"/>
          <p:nvPr/>
        </p:nvSpPr>
        <p:spPr>
          <a:xfrm>
            <a:off x="1252479" y="2964747"/>
            <a:ext cx="10731020" cy="16325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spcBef>
                <a:spcPts val="1200"/>
              </a:spcBef>
              <a:defRPr sz="5000">
                <a:solidFill>
                  <a:schemeClr val="accent1">
                    <a:lumOff val="-13575"/>
                  </a:schemeClr>
                </a:solidFill>
              </a:defRPr>
            </a:lvl1pPr>
          </a:lstStyle>
          <a:p>
            <a:pPr/>
            <a:r>
              <a:t>Find the length of arc KL and the area of sector JKL.</a:t>
            </a:r>
          </a:p>
        </p:txBody>
      </p:sp>
      <p:sp>
        <p:nvSpPr>
          <p:cNvPr id="426" name="Circle"/>
          <p:cNvSpPr/>
          <p:nvPr/>
        </p:nvSpPr>
        <p:spPr>
          <a:xfrm>
            <a:off x="14650572" y="3960819"/>
            <a:ext cx="7942485" cy="7942486"/>
          </a:xfrm>
          <a:prstGeom prst="ellipse">
            <a:avLst/>
          </a:prstGeom>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33" name="Connection Line"/>
          <p:cNvSpPr/>
          <p:nvPr/>
        </p:nvSpPr>
        <p:spPr>
          <a:xfrm>
            <a:off x="18562201" y="3963541"/>
            <a:ext cx="3343682" cy="1746230"/>
          </a:xfrm>
          <a:custGeom>
            <a:avLst/>
            <a:gdLst/>
            <a:ahLst/>
            <a:cxnLst>
              <a:cxn ang="0">
                <a:pos x="wd2" y="hd2"/>
              </a:cxn>
              <a:cxn ang="5400000">
                <a:pos x="wd2" y="hd2"/>
              </a:cxn>
              <a:cxn ang="10800000">
                <a:pos x="wd2" y="hd2"/>
              </a:cxn>
              <a:cxn ang="16200000">
                <a:pos x="wd2" y="hd2"/>
              </a:cxn>
            </a:cxnLst>
            <a:rect l="0" t="0" r="r" b="b"/>
            <a:pathLst>
              <a:path w="21600" h="21551" fill="norm" stroke="1" extrusionOk="0">
                <a:moveTo>
                  <a:pt x="0" y="0"/>
                </a:moveTo>
                <a:cubicBezTo>
                  <a:pt x="9234" y="-49"/>
                  <a:pt x="16434" y="7135"/>
                  <a:pt x="21600" y="21551"/>
                </a:cubicBezTo>
              </a:path>
            </a:pathLst>
          </a:custGeom>
          <a:ln w="127000">
            <a:solidFill>
              <a:schemeClr val="accent1">
                <a:lumOff val="-13575"/>
              </a:schemeClr>
            </a:solidFill>
            <a:miter lim="400000"/>
          </a:ln>
        </p:spPr>
        <p:txBody>
          <a:bodyPr/>
          <a:lstStyle/>
          <a:p>
            <a:pPr/>
          </a:p>
        </p:txBody>
      </p:sp>
      <p:sp>
        <p:nvSpPr>
          <p:cNvPr id="428" name="r=10"/>
          <p:cNvSpPr txBox="1"/>
          <p:nvPr/>
        </p:nvSpPr>
        <p:spPr>
          <a:xfrm>
            <a:off x="17301082" y="5599845"/>
            <a:ext cx="115316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r=10</a:t>
            </a:r>
          </a:p>
        </p:txBody>
      </p:sp>
      <p:sp>
        <p:nvSpPr>
          <p:cNvPr id="429" name="J"/>
          <p:cNvSpPr txBox="1"/>
          <p:nvPr/>
        </p:nvSpPr>
        <p:spPr>
          <a:xfrm>
            <a:off x="18112148" y="8345592"/>
            <a:ext cx="37795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J</a:t>
            </a:r>
          </a:p>
        </p:txBody>
      </p:sp>
      <p:sp>
        <p:nvSpPr>
          <p:cNvPr id="430" name="K"/>
          <p:cNvSpPr txBox="1"/>
          <p:nvPr/>
        </p:nvSpPr>
        <p:spPr>
          <a:xfrm>
            <a:off x="18359779" y="3086481"/>
            <a:ext cx="45313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K</a:t>
            </a:r>
          </a:p>
        </p:txBody>
      </p:sp>
      <p:sp>
        <p:nvSpPr>
          <p:cNvPr id="431" name="L"/>
          <p:cNvSpPr txBox="1"/>
          <p:nvPr/>
        </p:nvSpPr>
        <p:spPr>
          <a:xfrm>
            <a:off x="22166750" y="5056292"/>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L</a:t>
            </a:r>
          </a:p>
        </p:txBody>
      </p:sp>
      <p:sp>
        <p:nvSpPr>
          <p:cNvPr id="434" name="Connection Line"/>
          <p:cNvSpPr/>
          <p:nvPr/>
        </p:nvSpPr>
        <p:spPr>
          <a:xfrm>
            <a:off x="7958116" y="2953619"/>
            <a:ext cx="685331" cy="17695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5735"/>
                </a:moveTo>
                <a:cubicBezTo>
                  <a:pt x="6905" y="-5399"/>
                  <a:pt x="14105" y="-5244"/>
                  <a:pt x="21600" y="16201"/>
                </a:cubicBezTo>
              </a:path>
            </a:pathLst>
          </a:custGeom>
          <a:ln w="38100">
            <a:solidFill>
              <a:schemeClr val="accent1">
                <a:lumOff val="-13575"/>
              </a:schemeClr>
            </a:solidFill>
            <a:miter lim="400000"/>
          </a:ln>
        </p:spPr>
        <p:txBody>
          <a:bodyP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Sector Area &amp; Arc Length"/>
          <p:cNvSpPr txBox="1"/>
          <p:nvPr>
            <p:ph type="body" idx="13"/>
          </p:nvPr>
        </p:nvSpPr>
        <p:spPr>
          <a:prstGeom prst="rect">
            <a:avLst/>
          </a:prstGeom>
        </p:spPr>
        <p:txBody>
          <a:bodyPr/>
          <a:lstStyle/>
          <a:p>
            <a:pPr/>
            <a:r>
              <a:t>Sector Area &amp; Arc Length</a:t>
            </a:r>
          </a:p>
        </p:txBody>
      </p:sp>
      <p:sp>
        <p:nvSpPr>
          <p:cNvPr id="437" name="Circle"/>
          <p:cNvSpPr/>
          <p:nvPr/>
        </p:nvSpPr>
        <p:spPr>
          <a:xfrm>
            <a:off x="14668986" y="3974338"/>
            <a:ext cx="7915448" cy="7915448"/>
          </a:xfrm>
          <a:prstGeom prst="ellipse">
            <a:avLst/>
          </a:prstGeom>
          <a:solidFill>
            <a:srgbClr val="DCDCDC"/>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38" name="Rectangle"/>
          <p:cNvSpPr/>
          <p:nvPr/>
        </p:nvSpPr>
        <p:spPr>
          <a:xfrm>
            <a:off x="14525829" y="3876588"/>
            <a:ext cx="4045351" cy="8110948"/>
          </a:xfrm>
          <a:prstGeom prst="rect">
            <a:avLst/>
          </a:prstGeom>
          <a:solidFill>
            <a:srgbClr val="FFFF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39" name="Rectangle"/>
          <p:cNvSpPr/>
          <p:nvPr/>
        </p:nvSpPr>
        <p:spPr>
          <a:xfrm rot="3271617">
            <a:off x="18507225" y="5735599"/>
            <a:ext cx="3902256" cy="6764170"/>
          </a:xfrm>
          <a:prstGeom prst="rect">
            <a:avLst/>
          </a:prstGeom>
          <a:solidFill>
            <a:srgbClr val="FFFF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40" name="Line"/>
          <p:cNvSpPr/>
          <p:nvPr/>
        </p:nvSpPr>
        <p:spPr>
          <a:xfrm flipV="1">
            <a:off x="18591487" y="5700198"/>
            <a:ext cx="3334758" cy="2360673"/>
          </a:xfrm>
          <a:prstGeom prst="line">
            <a:avLst/>
          </a:prstGeom>
          <a:ln w="635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441" name="Line"/>
          <p:cNvSpPr/>
          <p:nvPr/>
        </p:nvSpPr>
        <p:spPr>
          <a:xfrm flipV="1">
            <a:off x="18579113" y="3945285"/>
            <a:ext cx="14469" cy="400609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42" name="45°"/>
          <p:cNvSpPr txBox="1"/>
          <p:nvPr/>
        </p:nvSpPr>
        <p:spPr>
          <a:xfrm>
            <a:off x="18594133" y="6805855"/>
            <a:ext cx="88239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45°</a:t>
            </a:r>
          </a:p>
        </p:txBody>
      </p:sp>
      <p:sp>
        <p:nvSpPr>
          <p:cNvPr id="443" name="Find the length of arc KL and the area of sector JKL."/>
          <p:cNvSpPr txBox="1"/>
          <p:nvPr/>
        </p:nvSpPr>
        <p:spPr>
          <a:xfrm>
            <a:off x="1252479" y="2964747"/>
            <a:ext cx="10731020" cy="16325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spcBef>
                <a:spcPts val="1200"/>
              </a:spcBef>
              <a:defRPr sz="5000">
                <a:solidFill>
                  <a:schemeClr val="accent1">
                    <a:lumOff val="-13575"/>
                  </a:schemeClr>
                </a:solidFill>
              </a:defRPr>
            </a:lvl1pPr>
          </a:lstStyle>
          <a:p>
            <a:pPr/>
            <a:r>
              <a:t>Find the length of arc KL and the area of sector JKL.</a:t>
            </a:r>
          </a:p>
        </p:txBody>
      </p:sp>
      <p:sp>
        <p:nvSpPr>
          <p:cNvPr id="444" name="Circle"/>
          <p:cNvSpPr/>
          <p:nvPr/>
        </p:nvSpPr>
        <p:spPr>
          <a:xfrm>
            <a:off x="14650572" y="3960819"/>
            <a:ext cx="7942485" cy="7942486"/>
          </a:xfrm>
          <a:prstGeom prst="ellipse">
            <a:avLst/>
          </a:prstGeom>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55" name="Connection Line"/>
          <p:cNvSpPr/>
          <p:nvPr/>
        </p:nvSpPr>
        <p:spPr>
          <a:xfrm>
            <a:off x="18562201" y="3963541"/>
            <a:ext cx="3343682" cy="1746230"/>
          </a:xfrm>
          <a:custGeom>
            <a:avLst/>
            <a:gdLst/>
            <a:ahLst/>
            <a:cxnLst>
              <a:cxn ang="0">
                <a:pos x="wd2" y="hd2"/>
              </a:cxn>
              <a:cxn ang="5400000">
                <a:pos x="wd2" y="hd2"/>
              </a:cxn>
              <a:cxn ang="10800000">
                <a:pos x="wd2" y="hd2"/>
              </a:cxn>
              <a:cxn ang="16200000">
                <a:pos x="wd2" y="hd2"/>
              </a:cxn>
            </a:cxnLst>
            <a:rect l="0" t="0" r="r" b="b"/>
            <a:pathLst>
              <a:path w="21600" h="21551" fill="norm" stroke="1" extrusionOk="0">
                <a:moveTo>
                  <a:pt x="0" y="0"/>
                </a:moveTo>
                <a:cubicBezTo>
                  <a:pt x="9234" y="-49"/>
                  <a:pt x="16434" y="7135"/>
                  <a:pt x="21600" y="21551"/>
                </a:cubicBezTo>
              </a:path>
            </a:pathLst>
          </a:custGeom>
          <a:ln w="127000">
            <a:solidFill>
              <a:schemeClr val="accent1">
                <a:lumOff val="-13575"/>
              </a:schemeClr>
            </a:solidFill>
            <a:miter lim="400000"/>
          </a:ln>
        </p:spPr>
        <p:txBody>
          <a:bodyPr/>
          <a:lstStyle/>
          <a:p>
            <a:pPr/>
          </a:p>
        </p:txBody>
      </p:sp>
      <p:sp>
        <p:nvSpPr>
          <p:cNvPr id="446" name="L = 2πr(         )"/>
          <p:cNvSpPr txBox="1"/>
          <p:nvPr/>
        </p:nvSpPr>
        <p:spPr>
          <a:xfrm>
            <a:off x="1327516" y="5489870"/>
            <a:ext cx="407860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5000"/>
            </a:lvl1pPr>
          </a:lstStyle>
          <a:p>
            <a:pPr/>
            <a:r>
              <a:t>L = 2πr(         )</a:t>
            </a:r>
          </a:p>
        </p:txBody>
      </p:sp>
      <p:sp>
        <p:nvSpPr>
          <p:cNvPr id="447" name="m° 360°"/>
          <p:cNvSpPr txBox="1"/>
          <p:nvPr/>
        </p:nvSpPr>
        <p:spPr>
          <a:xfrm>
            <a:off x="3667991" y="5108870"/>
            <a:ext cx="1427481" cy="1607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5000"/>
            </a:pPr>
            <a:r>
              <a:t>m°</a:t>
            </a:r>
            <a:br/>
            <a:r>
              <a:t>360°</a:t>
            </a:r>
          </a:p>
        </p:txBody>
      </p:sp>
      <p:sp>
        <p:nvSpPr>
          <p:cNvPr id="448" name="Line"/>
          <p:cNvSpPr/>
          <p:nvPr/>
        </p:nvSpPr>
        <p:spPr>
          <a:xfrm flipV="1">
            <a:off x="3734107" y="5906701"/>
            <a:ext cx="1142850" cy="12160"/>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49" name="r=10"/>
          <p:cNvSpPr txBox="1"/>
          <p:nvPr/>
        </p:nvSpPr>
        <p:spPr>
          <a:xfrm>
            <a:off x="17301082" y="5599845"/>
            <a:ext cx="115316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r=10</a:t>
            </a:r>
          </a:p>
        </p:txBody>
      </p:sp>
      <p:sp>
        <p:nvSpPr>
          <p:cNvPr id="450" name="J"/>
          <p:cNvSpPr txBox="1"/>
          <p:nvPr/>
        </p:nvSpPr>
        <p:spPr>
          <a:xfrm>
            <a:off x="18112148" y="8345592"/>
            <a:ext cx="37795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J</a:t>
            </a:r>
          </a:p>
        </p:txBody>
      </p:sp>
      <p:sp>
        <p:nvSpPr>
          <p:cNvPr id="451" name="K"/>
          <p:cNvSpPr txBox="1"/>
          <p:nvPr/>
        </p:nvSpPr>
        <p:spPr>
          <a:xfrm>
            <a:off x="18359779" y="3086481"/>
            <a:ext cx="45313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K</a:t>
            </a:r>
          </a:p>
        </p:txBody>
      </p:sp>
      <p:sp>
        <p:nvSpPr>
          <p:cNvPr id="452" name="L"/>
          <p:cNvSpPr txBox="1"/>
          <p:nvPr/>
        </p:nvSpPr>
        <p:spPr>
          <a:xfrm>
            <a:off x="22166750" y="5056292"/>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L</a:t>
            </a:r>
          </a:p>
        </p:txBody>
      </p:sp>
      <p:sp>
        <p:nvSpPr>
          <p:cNvPr id="456" name="Connection Line"/>
          <p:cNvSpPr/>
          <p:nvPr/>
        </p:nvSpPr>
        <p:spPr>
          <a:xfrm>
            <a:off x="7958116" y="2953619"/>
            <a:ext cx="685331" cy="17695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5735"/>
                </a:moveTo>
                <a:cubicBezTo>
                  <a:pt x="6905" y="-5399"/>
                  <a:pt x="14105" y="-5244"/>
                  <a:pt x="21600" y="16201"/>
                </a:cubicBezTo>
              </a:path>
            </a:pathLst>
          </a:custGeom>
          <a:ln w="38100">
            <a:solidFill>
              <a:schemeClr val="accent1">
                <a:lumOff val="-13575"/>
              </a:schemeClr>
            </a:solidFill>
            <a:miter lim="400000"/>
          </a:ln>
        </p:spPr>
        <p:txBody>
          <a:bodyPr/>
          <a:lstStyle/>
          <a:p>
            <a:pPr/>
          </a:p>
        </p:txBody>
      </p:sp>
      <p:sp>
        <p:nvSpPr>
          <p:cNvPr id="454" name="= 2π(10)(45°/360°)…"/>
          <p:cNvSpPr txBox="1"/>
          <p:nvPr/>
        </p:nvSpPr>
        <p:spPr>
          <a:xfrm>
            <a:off x="1962516" y="6684560"/>
            <a:ext cx="5621656" cy="1734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spcBef>
                <a:spcPts val="1000"/>
              </a:spcBef>
              <a:defRPr b="0" sz="5000"/>
            </a:pPr>
            <a:r>
              <a:t>= 2π(10)(45°/360°) </a:t>
            </a:r>
          </a:p>
          <a:p>
            <a:pPr algn="l">
              <a:spcBef>
                <a:spcPts val="1000"/>
              </a:spcBef>
              <a:defRPr b="0" sz="5000"/>
            </a:pPr>
            <a:r>
              <a:t>= 20π(1/8) = 5π/2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oncentric Circles - circles on the same plane that have the same center."/>
          <p:cNvSpPr txBox="1"/>
          <p:nvPr/>
        </p:nvSpPr>
        <p:spPr>
          <a:xfrm>
            <a:off x="1538125" y="2856969"/>
            <a:ext cx="21795210" cy="944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4000"/>
            </a:pPr>
            <a:r>
              <a:rPr sz="5500">
                <a:solidFill>
                  <a:schemeClr val="accent1">
                    <a:lumOff val="-13575"/>
                  </a:schemeClr>
                </a:solidFill>
              </a:rPr>
              <a:t>Concentric Circles</a:t>
            </a:r>
            <a:r>
              <a:rPr>
                <a:solidFill>
                  <a:schemeClr val="accent1">
                    <a:lumOff val="-13575"/>
                  </a:schemeClr>
                </a:solidFill>
              </a:rPr>
              <a:t> </a:t>
            </a:r>
            <a:r>
              <a:rPr b="0" sz="4800"/>
              <a:t>- circles on the same plane that have the same center.</a:t>
            </a:r>
          </a:p>
        </p:txBody>
      </p:sp>
      <p:sp>
        <p:nvSpPr>
          <p:cNvPr id="147" name="Circle"/>
          <p:cNvSpPr/>
          <p:nvPr/>
        </p:nvSpPr>
        <p:spPr>
          <a:xfrm>
            <a:off x="1717153" y="4140576"/>
            <a:ext cx="5434848" cy="5434848"/>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8" name="Circle"/>
          <p:cNvSpPr/>
          <p:nvPr/>
        </p:nvSpPr>
        <p:spPr>
          <a:xfrm>
            <a:off x="2269883" y="4693306"/>
            <a:ext cx="4329389" cy="4329388"/>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9" name="Circle"/>
          <p:cNvSpPr/>
          <p:nvPr/>
        </p:nvSpPr>
        <p:spPr>
          <a:xfrm>
            <a:off x="4272801" y="6696223"/>
            <a:ext cx="323553" cy="323554"/>
          </a:xfrm>
          <a:prstGeom prst="ellipse">
            <a:avLst/>
          </a:prstGeom>
          <a:solidFill>
            <a:schemeClr val="accent1">
              <a:lumOff val="-13575"/>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0" name="Congruent Circles - circles with congruent radii."/>
          <p:cNvSpPr txBox="1"/>
          <p:nvPr/>
        </p:nvSpPr>
        <p:spPr>
          <a:xfrm>
            <a:off x="9455070" y="12000969"/>
            <a:ext cx="14659951" cy="944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4000"/>
            </a:pPr>
            <a:r>
              <a:rPr sz="5500">
                <a:solidFill>
                  <a:schemeClr val="accent1">
                    <a:lumOff val="-13575"/>
                  </a:schemeClr>
                </a:solidFill>
              </a:rPr>
              <a:t>Congruent Circles</a:t>
            </a:r>
            <a:r>
              <a:rPr b="0"/>
              <a:t> </a:t>
            </a:r>
            <a:r>
              <a:rPr b="0" sz="4800"/>
              <a:t>- circles with congruent radii.</a:t>
            </a:r>
          </a:p>
        </p:txBody>
      </p:sp>
      <p:sp>
        <p:nvSpPr>
          <p:cNvPr id="151" name="Circle"/>
          <p:cNvSpPr/>
          <p:nvPr/>
        </p:nvSpPr>
        <p:spPr>
          <a:xfrm>
            <a:off x="12080151" y="7142591"/>
            <a:ext cx="4329388" cy="4329389"/>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2" name="Line"/>
          <p:cNvSpPr/>
          <p:nvPr/>
        </p:nvSpPr>
        <p:spPr>
          <a:xfrm flipV="1">
            <a:off x="14304328" y="8414992"/>
            <a:ext cx="1903261" cy="877536"/>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153" name="Circle"/>
          <p:cNvSpPr/>
          <p:nvPr/>
        </p:nvSpPr>
        <p:spPr>
          <a:xfrm>
            <a:off x="17541151" y="7142591"/>
            <a:ext cx="4329388" cy="4329389"/>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4" name="Line"/>
          <p:cNvSpPr/>
          <p:nvPr/>
        </p:nvSpPr>
        <p:spPr>
          <a:xfrm flipV="1">
            <a:off x="19765328" y="8414992"/>
            <a:ext cx="1903261" cy="877536"/>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155" name="Line"/>
          <p:cNvSpPr/>
          <p:nvPr/>
        </p:nvSpPr>
        <p:spPr>
          <a:xfrm>
            <a:off x="15102830" y="8688365"/>
            <a:ext cx="206714" cy="367105"/>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6" name="Line"/>
          <p:cNvSpPr/>
          <p:nvPr/>
        </p:nvSpPr>
        <p:spPr>
          <a:xfrm>
            <a:off x="20563830" y="8688365"/>
            <a:ext cx="206714" cy="367105"/>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7" name="Circles"/>
          <p:cNvSpPr txBox="1"/>
          <p:nvPr>
            <p:ph type="title"/>
          </p:nvPr>
        </p:nvSpPr>
        <p:spPr>
          <a:prstGeom prst="rect">
            <a:avLst/>
          </a:prstGeom>
        </p:spPr>
        <p:txBody>
          <a:bodyPr/>
          <a:lstStyle/>
          <a:p>
            <a:pPr/>
            <a:r>
              <a:t>Circles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Sector Area &amp; Arc Length"/>
          <p:cNvSpPr txBox="1"/>
          <p:nvPr>
            <p:ph type="body" idx="13"/>
          </p:nvPr>
        </p:nvSpPr>
        <p:spPr>
          <a:prstGeom prst="rect">
            <a:avLst/>
          </a:prstGeom>
        </p:spPr>
        <p:txBody>
          <a:bodyPr/>
          <a:lstStyle/>
          <a:p>
            <a:pPr/>
            <a:r>
              <a:t>Sector Area &amp; Arc Length</a:t>
            </a:r>
          </a:p>
        </p:txBody>
      </p:sp>
      <p:sp>
        <p:nvSpPr>
          <p:cNvPr id="459" name="Circle"/>
          <p:cNvSpPr/>
          <p:nvPr/>
        </p:nvSpPr>
        <p:spPr>
          <a:xfrm>
            <a:off x="14668986" y="3974338"/>
            <a:ext cx="7915448" cy="7915448"/>
          </a:xfrm>
          <a:prstGeom prst="ellipse">
            <a:avLst/>
          </a:prstGeom>
          <a:solidFill>
            <a:srgbClr val="DCDCDC"/>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0" name="Rectangle"/>
          <p:cNvSpPr/>
          <p:nvPr/>
        </p:nvSpPr>
        <p:spPr>
          <a:xfrm>
            <a:off x="14525829" y="3876588"/>
            <a:ext cx="4045351" cy="8110948"/>
          </a:xfrm>
          <a:prstGeom prst="rect">
            <a:avLst/>
          </a:prstGeom>
          <a:solidFill>
            <a:srgbClr val="FFFF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1" name="Rectangle"/>
          <p:cNvSpPr/>
          <p:nvPr/>
        </p:nvSpPr>
        <p:spPr>
          <a:xfrm rot="3271617">
            <a:off x="18507225" y="5735599"/>
            <a:ext cx="3902256" cy="6764170"/>
          </a:xfrm>
          <a:prstGeom prst="rect">
            <a:avLst/>
          </a:prstGeom>
          <a:solidFill>
            <a:srgbClr val="FFFFFF"/>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2" name="Line"/>
          <p:cNvSpPr/>
          <p:nvPr/>
        </p:nvSpPr>
        <p:spPr>
          <a:xfrm flipV="1">
            <a:off x="18591487" y="5700198"/>
            <a:ext cx="3334758" cy="2360673"/>
          </a:xfrm>
          <a:prstGeom prst="line">
            <a:avLst/>
          </a:prstGeom>
          <a:ln w="635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463" name="Line"/>
          <p:cNvSpPr/>
          <p:nvPr/>
        </p:nvSpPr>
        <p:spPr>
          <a:xfrm flipV="1">
            <a:off x="18579113" y="3945285"/>
            <a:ext cx="14469" cy="400609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4" name="45°"/>
          <p:cNvSpPr txBox="1"/>
          <p:nvPr/>
        </p:nvSpPr>
        <p:spPr>
          <a:xfrm>
            <a:off x="18594133" y="6805855"/>
            <a:ext cx="88239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45°</a:t>
            </a:r>
          </a:p>
        </p:txBody>
      </p:sp>
      <p:sp>
        <p:nvSpPr>
          <p:cNvPr id="465" name="Find the length of arc KL and the area of sector JKL."/>
          <p:cNvSpPr txBox="1"/>
          <p:nvPr/>
        </p:nvSpPr>
        <p:spPr>
          <a:xfrm>
            <a:off x="1252479" y="2964747"/>
            <a:ext cx="10731020" cy="16325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spcBef>
                <a:spcPts val="1200"/>
              </a:spcBef>
              <a:defRPr sz="5000">
                <a:solidFill>
                  <a:schemeClr val="accent1">
                    <a:lumOff val="-13575"/>
                  </a:schemeClr>
                </a:solidFill>
              </a:defRPr>
            </a:lvl1pPr>
          </a:lstStyle>
          <a:p>
            <a:pPr/>
            <a:r>
              <a:t>Find the length of arc KL and the area of sector JKL.</a:t>
            </a:r>
          </a:p>
        </p:txBody>
      </p:sp>
      <p:sp>
        <p:nvSpPr>
          <p:cNvPr id="466" name="Circle"/>
          <p:cNvSpPr/>
          <p:nvPr/>
        </p:nvSpPr>
        <p:spPr>
          <a:xfrm>
            <a:off x="14650572" y="3960819"/>
            <a:ext cx="7942485" cy="7942486"/>
          </a:xfrm>
          <a:prstGeom prst="ellipse">
            <a:avLst/>
          </a:prstGeom>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81" name="Connection Line"/>
          <p:cNvSpPr/>
          <p:nvPr/>
        </p:nvSpPr>
        <p:spPr>
          <a:xfrm>
            <a:off x="18562201" y="3963541"/>
            <a:ext cx="3343682" cy="1746230"/>
          </a:xfrm>
          <a:custGeom>
            <a:avLst/>
            <a:gdLst/>
            <a:ahLst/>
            <a:cxnLst>
              <a:cxn ang="0">
                <a:pos x="wd2" y="hd2"/>
              </a:cxn>
              <a:cxn ang="5400000">
                <a:pos x="wd2" y="hd2"/>
              </a:cxn>
              <a:cxn ang="10800000">
                <a:pos x="wd2" y="hd2"/>
              </a:cxn>
              <a:cxn ang="16200000">
                <a:pos x="wd2" y="hd2"/>
              </a:cxn>
            </a:cxnLst>
            <a:rect l="0" t="0" r="r" b="b"/>
            <a:pathLst>
              <a:path w="21600" h="21551" fill="norm" stroke="1" extrusionOk="0">
                <a:moveTo>
                  <a:pt x="0" y="0"/>
                </a:moveTo>
                <a:cubicBezTo>
                  <a:pt x="9234" y="-49"/>
                  <a:pt x="16434" y="7135"/>
                  <a:pt x="21600" y="21551"/>
                </a:cubicBezTo>
              </a:path>
            </a:pathLst>
          </a:custGeom>
          <a:ln w="127000">
            <a:solidFill>
              <a:schemeClr val="accent1">
                <a:lumOff val="-13575"/>
              </a:schemeClr>
            </a:solidFill>
            <a:miter lim="400000"/>
          </a:ln>
        </p:spPr>
        <p:txBody>
          <a:bodyPr/>
          <a:lstStyle/>
          <a:p>
            <a:pPr/>
          </a:p>
        </p:txBody>
      </p:sp>
      <p:sp>
        <p:nvSpPr>
          <p:cNvPr id="468" name="L = 2πr(         )"/>
          <p:cNvSpPr txBox="1"/>
          <p:nvPr/>
        </p:nvSpPr>
        <p:spPr>
          <a:xfrm>
            <a:off x="1327516" y="5489870"/>
            <a:ext cx="407860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5000"/>
            </a:lvl1pPr>
          </a:lstStyle>
          <a:p>
            <a:pPr/>
            <a:r>
              <a:t>L = 2πr(         )</a:t>
            </a:r>
          </a:p>
        </p:txBody>
      </p:sp>
      <p:sp>
        <p:nvSpPr>
          <p:cNvPr id="469" name="m° 360°"/>
          <p:cNvSpPr txBox="1"/>
          <p:nvPr/>
        </p:nvSpPr>
        <p:spPr>
          <a:xfrm>
            <a:off x="3667991" y="5108870"/>
            <a:ext cx="1427481" cy="1607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5000"/>
            </a:pPr>
            <a:r>
              <a:t>m°</a:t>
            </a:r>
            <a:br/>
            <a:r>
              <a:t>360°</a:t>
            </a:r>
          </a:p>
        </p:txBody>
      </p:sp>
      <p:sp>
        <p:nvSpPr>
          <p:cNvPr id="470" name="Line"/>
          <p:cNvSpPr/>
          <p:nvPr/>
        </p:nvSpPr>
        <p:spPr>
          <a:xfrm flipV="1">
            <a:off x="3734107" y="5906701"/>
            <a:ext cx="1142850" cy="12160"/>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71" name="r=10"/>
          <p:cNvSpPr txBox="1"/>
          <p:nvPr/>
        </p:nvSpPr>
        <p:spPr>
          <a:xfrm>
            <a:off x="17301082" y="5599845"/>
            <a:ext cx="115316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r=10</a:t>
            </a:r>
          </a:p>
        </p:txBody>
      </p:sp>
      <p:sp>
        <p:nvSpPr>
          <p:cNvPr id="472" name="J"/>
          <p:cNvSpPr txBox="1"/>
          <p:nvPr/>
        </p:nvSpPr>
        <p:spPr>
          <a:xfrm>
            <a:off x="18112148" y="8345592"/>
            <a:ext cx="37795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J</a:t>
            </a:r>
          </a:p>
        </p:txBody>
      </p:sp>
      <p:sp>
        <p:nvSpPr>
          <p:cNvPr id="473" name="K"/>
          <p:cNvSpPr txBox="1"/>
          <p:nvPr/>
        </p:nvSpPr>
        <p:spPr>
          <a:xfrm>
            <a:off x="18359779" y="3086481"/>
            <a:ext cx="45313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K</a:t>
            </a:r>
          </a:p>
        </p:txBody>
      </p:sp>
      <p:sp>
        <p:nvSpPr>
          <p:cNvPr id="474" name="L"/>
          <p:cNvSpPr txBox="1"/>
          <p:nvPr/>
        </p:nvSpPr>
        <p:spPr>
          <a:xfrm>
            <a:off x="22166750" y="5056292"/>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L</a:t>
            </a:r>
          </a:p>
        </p:txBody>
      </p:sp>
      <p:sp>
        <p:nvSpPr>
          <p:cNvPr id="482" name="Connection Line"/>
          <p:cNvSpPr/>
          <p:nvPr/>
        </p:nvSpPr>
        <p:spPr>
          <a:xfrm>
            <a:off x="7958116" y="2953619"/>
            <a:ext cx="685331" cy="17695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5735"/>
                </a:moveTo>
                <a:cubicBezTo>
                  <a:pt x="6905" y="-5399"/>
                  <a:pt x="14105" y="-5244"/>
                  <a:pt x="21600" y="16201"/>
                </a:cubicBezTo>
              </a:path>
            </a:pathLst>
          </a:custGeom>
          <a:ln w="38100">
            <a:solidFill>
              <a:schemeClr val="accent1">
                <a:lumOff val="-13575"/>
              </a:schemeClr>
            </a:solidFill>
            <a:miter lim="400000"/>
          </a:ln>
        </p:spPr>
        <p:txBody>
          <a:bodyPr/>
          <a:lstStyle/>
          <a:p>
            <a:pPr/>
          </a:p>
        </p:txBody>
      </p:sp>
      <p:sp>
        <p:nvSpPr>
          <p:cNvPr id="476" name="= 2π(10)(45°/360°)…"/>
          <p:cNvSpPr txBox="1"/>
          <p:nvPr/>
        </p:nvSpPr>
        <p:spPr>
          <a:xfrm>
            <a:off x="1962516" y="6684560"/>
            <a:ext cx="5621656" cy="1734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spcBef>
                <a:spcPts val="1000"/>
              </a:spcBef>
              <a:defRPr b="0" sz="5000"/>
            </a:pPr>
            <a:r>
              <a:t>= 2π(10)(45°/360°) </a:t>
            </a:r>
          </a:p>
          <a:p>
            <a:pPr algn="l">
              <a:spcBef>
                <a:spcPts val="1000"/>
              </a:spcBef>
              <a:defRPr b="0" sz="5000"/>
            </a:pPr>
            <a:r>
              <a:t>= 20π(1/8) = 5π/2</a:t>
            </a:r>
          </a:p>
        </p:txBody>
      </p:sp>
      <p:sp>
        <p:nvSpPr>
          <p:cNvPr id="477" name="A = πr2(         )"/>
          <p:cNvSpPr txBox="1"/>
          <p:nvPr/>
        </p:nvSpPr>
        <p:spPr>
          <a:xfrm>
            <a:off x="1327516" y="9680870"/>
            <a:ext cx="4019340"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000"/>
            </a:pPr>
            <a:r>
              <a:t>A = πr</a:t>
            </a:r>
            <a:r>
              <a:rPr baseline="31999"/>
              <a:t>2</a:t>
            </a:r>
            <a:r>
              <a:t>(         )</a:t>
            </a:r>
          </a:p>
        </p:txBody>
      </p:sp>
      <p:sp>
        <p:nvSpPr>
          <p:cNvPr id="478" name="m° 360°"/>
          <p:cNvSpPr txBox="1"/>
          <p:nvPr/>
        </p:nvSpPr>
        <p:spPr>
          <a:xfrm>
            <a:off x="3667991" y="9299870"/>
            <a:ext cx="1427481" cy="1607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5000"/>
            </a:pPr>
            <a:r>
              <a:t>m°</a:t>
            </a:r>
            <a:br/>
            <a:r>
              <a:t>360°</a:t>
            </a:r>
          </a:p>
        </p:txBody>
      </p:sp>
      <p:sp>
        <p:nvSpPr>
          <p:cNvPr id="479" name="Line"/>
          <p:cNvSpPr/>
          <p:nvPr/>
        </p:nvSpPr>
        <p:spPr>
          <a:xfrm flipV="1">
            <a:off x="3734107" y="10097701"/>
            <a:ext cx="1142850" cy="12160"/>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80" name="= π(100)(45°/360°)…"/>
          <p:cNvSpPr txBox="1"/>
          <p:nvPr/>
        </p:nvSpPr>
        <p:spPr>
          <a:xfrm>
            <a:off x="1962516" y="10875560"/>
            <a:ext cx="5772151" cy="1734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spcBef>
                <a:spcPts val="1000"/>
              </a:spcBef>
              <a:defRPr b="0" sz="5000"/>
            </a:pPr>
            <a:r>
              <a:t>= π(100)(45°/360°) </a:t>
            </a:r>
          </a:p>
          <a:p>
            <a:pPr algn="l">
              <a:spcBef>
                <a:spcPts val="1000"/>
              </a:spcBef>
              <a:defRPr b="0" sz="5000"/>
            </a:pPr>
            <a:r>
              <a:t>= 100π(1/8) = 25π/2</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Inscribed Angles"/>
          <p:cNvSpPr txBox="1"/>
          <p:nvPr>
            <p:ph type="title"/>
          </p:nvPr>
        </p:nvSpPr>
        <p:spPr>
          <a:prstGeom prst="rect">
            <a:avLst/>
          </a:prstGeom>
        </p:spPr>
        <p:txBody>
          <a:bodyPr/>
          <a:lstStyle/>
          <a:p>
            <a:pPr/>
            <a:r>
              <a:t>Inscribed Angles</a:t>
            </a:r>
          </a:p>
        </p:txBody>
      </p:sp>
      <p:pic>
        <p:nvPicPr>
          <p:cNvPr id="485" name="Line" descr="Line"/>
          <p:cNvPicPr>
            <a:picLocks noChangeAspect="0"/>
          </p:cNvPicPr>
          <p:nvPr/>
        </p:nvPicPr>
        <p:blipFill>
          <a:blip r:embed="rId3">
            <a:extLst/>
          </a:blip>
          <a:stretch>
            <a:fillRect/>
          </a:stretch>
        </p:blipFill>
        <p:spPr>
          <a:xfrm rot="19954506">
            <a:off x="5692426" y="6915445"/>
            <a:ext cx="3927521" cy="63501"/>
          </a:xfrm>
          <a:prstGeom prst="rect">
            <a:avLst/>
          </a:prstGeom>
        </p:spPr>
      </p:pic>
      <p:pic>
        <p:nvPicPr>
          <p:cNvPr id="487" name="Line" descr="Line"/>
          <p:cNvPicPr>
            <a:picLocks noChangeAspect="0"/>
          </p:cNvPicPr>
          <p:nvPr/>
        </p:nvPicPr>
        <p:blipFill>
          <a:blip r:embed="rId4">
            <a:extLst/>
          </a:blip>
          <a:stretch>
            <a:fillRect/>
          </a:stretch>
        </p:blipFill>
        <p:spPr>
          <a:xfrm rot="1700914">
            <a:off x="5662643" y="8798323"/>
            <a:ext cx="3987043" cy="63501"/>
          </a:xfrm>
          <a:prstGeom prst="rect">
            <a:avLst/>
          </a:prstGeom>
        </p:spPr>
      </p:pic>
      <p:sp>
        <p:nvSpPr>
          <p:cNvPr id="489" name="2x°"/>
          <p:cNvSpPr txBox="1"/>
          <p:nvPr/>
        </p:nvSpPr>
        <p:spPr>
          <a:xfrm>
            <a:off x="10037923" y="7516400"/>
            <a:ext cx="87274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2x°</a:t>
            </a:r>
          </a:p>
        </p:txBody>
      </p:sp>
      <p:sp>
        <p:nvSpPr>
          <p:cNvPr id="490"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91" name="Line"/>
          <p:cNvSpPr/>
          <p:nvPr/>
        </p:nvSpPr>
        <p:spPr>
          <a:xfrm>
            <a:off x="1999647" y="8727425"/>
            <a:ext cx="7396745" cy="1057004"/>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92" name="Line"/>
          <p:cNvSpPr/>
          <p:nvPr/>
        </p:nvSpPr>
        <p:spPr>
          <a:xfrm flipV="1">
            <a:off x="1963760" y="6018121"/>
            <a:ext cx="7468519" cy="2700105"/>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2" name="Connection Line"/>
          <p:cNvSpPr/>
          <p:nvPr/>
        </p:nvSpPr>
        <p:spPr>
          <a:xfrm>
            <a:off x="9378564" y="5998577"/>
            <a:ext cx="510485" cy="3772124"/>
          </a:xfrm>
          <a:custGeom>
            <a:avLst/>
            <a:gdLst/>
            <a:ahLst/>
            <a:cxnLst>
              <a:cxn ang="0">
                <a:pos x="wd2" y="hd2"/>
              </a:cxn>
              <a:cxn ang="5400000">
                <a:pos x="wd2" y="hd2"/>
              </a:cxn>
              <a:cxn ang="10800000">
                <a:pos x="wd2" y="hd2"/>
              </a:cxn>
              <a:cxn ang="16200000">
                <a:pos x="wd2" y="hd2"/>
              </a:cxn>
            </a:cxnLst>
            <a:rect l="0" t="0" r="r" b="b"/>
            <a:pathLst>
              <a:path w="16202" h="21600" fill="norm" stroke="1" extrusionOk="0">
                <a:moveTo>
                  <a:pt x="733" y="0"/>
                </a:moveTo>
                <a:cubicBezTo>
                  <a:pt x="21600" y="7268"/>
                  <a:pt x="21356" y="14468"/>
                  <a:pt x="0" y="21600"/>
                </a:cubicBezTo>
              </a:path>
            </a:pathLst>
          </a:custGeom>
          <a:ln w="127000">
            <a:solidFill>
              <a:schemeClr val="accent1">
                <a:lumOff val="-13575"/>
              </a:schemeClr>
            </a:solidFill>
            <a:miter lim="400000"/>
          </a:ln>
        </p:spPr>
        <p:txBody>
          <a:bodyPr/>
          <a:lstStyle/>
          <a:p>
            <a:pPr/>
          </a:p>
        </p:txBody>
      </p:sp>
      <p:sp>
        <p:nvSpPr>
          <p:cNvPr id="494" name="x°"/>
          <p:cNvSpPr txBox="1"/>
          <p:nvPr/>
        </p:nvSpPr>
        <p:spPr>
          <a:xfrm>
            <a:off x="3283047" y="8202200"/>
            <a:ext cx="590297"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x°</a:t>
            </a:r>
          </a:p>
        </p:txBody>
      </p:sp>
      <p:sp>
        <p:nvSpPr>
          <p:cNvPr id="495" name="Circle"/>
          <p:cNvSpPr/>
          <p:nvPr/>
        </p:nvSpPr>
        <p:spPr>
          <a:xfrm>
            <a:off x="5776450" y="7755271"/>
            <a:ext cx="237459" cy="237459"/>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96" name="2x°"/>
          <p:cNvSpPr txBox="1"/>
          <p:nvPr/>
        </p:nvSpPr>
        <p:spPr>
          <a:xfrm>
            <a:off x="6380323" y="7516400"/>
            <a:ext cx="87274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2x°</a:t>
            </a:r>
          </a:p>
        </p:txBody>
      </p:sp>
      <p:sp>
        <p:nvSpPr>
          <p:cNvPr id="497" name="Inscribed Angle - an angle formed by two chords of a circle with a common endpoint (e.g. angle EFG).…"/>
          <p:cNvSpPr txBox="1"/>
          <p:nvPr/>
        </p:nvSpPr>
        <p:spPr>
          <a:xfrm>
            <a:off x="12022175" y="3866672"/>
            <a:ext cx="11169730" cy="89999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Inscribed Angle </a:t>
            </a:r>
            <a:r>
              <a:rPr b="0" sz="4800">
                <a:solidFill>
                  <a:srgbClr val="000000"/>
                </a:solidFill>
              </a:rPr>
              <a:t>- an angle formed by two chords of a circle with a common endpoint (e.g. angle EFG).</a:t>
            </a:r>
            <a:endParaRPr b="0" sz="4000">
              <a:solidFill>
                <a:srgbClr val="000000"/>
              </a:solidFill>
            </a:endParaRPr>
          </a:p>
          <a:p>
            <a:pPr algn="l">
              <a:spcBef>
                <a:spcPts val="1200"/>
              </a:spcBef>
              <a:defRPr sz="5500">
                <a:solidFill>
                  <a:schemeClr val="accent1">
                    <a:lumOff val="-13575"/>
                  </a:schemeClr>
                </a:solidFill>
              </a:defRPr>
            </a:pPr>
            <a:endParaRPr b="0" sz="4000">
              <a:solidFill>
                <a:srgbClr val="000000"/>
              </a:solidFill>
            </a:endParaRPr>
          </a:p>
          <a:p>
            <a:pPr algn="l">
              <a:spcBef>
                <a:spcPts val="1200"/>
              </a:spcBef>
              <a:defRPr sz="5500">
                <a:solidFill>
                  <a:schemeClr val="accent1">
                    <a:lumOff val="-13575"/>
                  </a:schemeClr>
                </a:solidFill>
              </a:defRPr>
            </a:pPr>
            <a:r>
              <a:t>Intercepted Arc </a:t>
            </a:r>
            <a:r>
              <a:rPr b="0" sz="4800">
                <a:solidFill>
                  <a:srgbClr val="000000"/>
                </a:solidFill>
              </a:rPr>
              <a:t>- an arc whose endpoints lie on the sides of an inscribed angle.</a:t>
            </a:r>
            <a:endParaRPr b="0" sz="4000">
              <a:solidFill>
                <a:srgbClr val="000000"/>
              </a:solidFill>
            </a:endParaRPr>
          </a:p>
          <a:p>
            <a:pPr algn="l">
              <a:spcBef>
                <a:spcPts val="1200"/>
              </a:spcBef>
              <a:defRPr sz="5500">
                <a:solidFill>
                  <a:schemeClr val="accent1">
                    <a:lumOff val="-13575"/>
                  </a:schemeClr>
                </a:solidFill>
              </a:defRPr>
            </a:pPr>
            <a:endParaRPr b="0" sz="4000">
              <a:solidFill>
                <a:srgbClr val="000000"/>
              </a:solidFill>
            </a:endParaRPr>
          </a:p>
          <a:p>
            <a:pPr algn="l">
              <a:spcBef>
                <a:spcPts val="1200"/>
              </a:spcBef>
              <a:defRPr sz="5000">
                <a:solidFill>
                  <a:schemeClr val="accent1">
                    <a:lumOff val="-13575"/>
                  </a:schemeClr>
                </a:solidFill>
              </a:defRPr>
            </a:pPr>
            <a:r>
              <a:rPr sz="5500"/>
              <a:t>Inscribed Angle Theorem</a:t>
            </a:r>
            <a:r>
              <a:rPr b="0" sz="5500">
                <a:solidFill>
                  <a:srgbClr val="000000"/>
                </a:solidFill>
              </a:rPr>
              <a:t> </a:t>
            </a:r>
            <a:endParaRPr b="0" sz="5500">
              <a:solidFill>
                <a:srgbClr val="000000"/>
              </a:solidFill>
            </a:endParaRPr>
          </a:p>
          <a:p>
            <a:pPr algn="l">
              <a:spcBef>
                <a:spcPts val="1200"/>
              </a:spcBef>
              <a:defRPr sz="5000">
                <a:solidFill>
                  <a:schemeClr val="accent1">
                    <a:lumOff val="-13575"/>
                  </a:schemeClr>
                </a:solidFill>
              </a:defRPr>
            </a:pPr>
            <a:r>
              <a:rPr b="0" sz="4800">
                <a:solidFill>
                  <a:srgbClr val="000000"/>
                </a:solidFill>
              </a:rPr>
              <a:t>The measure of an inscribed angle is half the measure of its intercepted arc.</a:t>
            </a:r>
          </a:p>
        </p:txBody>
      </p:sp>
      <p:sp>
        <p:nvSpPr>
          <p:cNvPr id="498" name="E"/>
          <p:cNvSpPr txBox="1"/>
          <p:nvPr/>
        </p:nvSpPr>
        <p:spPr>
          <a:xfrm>
            <a:off x="9699016" y="5276589"/>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499" name="F"/>
          <p:cNvSpPr txBox="1"/>
          <p:nvPr/>
        </p:nvSpPr>
        <p:spPr>
          <a:xfrm>
            <a:off x="1332318" y="8481585"/>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F</a:t>
            </a:r>
          </a:p>
        </p:txBody>
      </p:sp>
      <p:sp>
        <p:nvSpPr>
          <p:cNvPr id="500" name="G"/>
          <p:cNvSpPr txBox="1"/>
          <p:nvPr/>
        </p:nvSpPr>
        <p:spPr>
          <a:xfrm>
            <a:off x="9661424" y="955405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G</a:t>
            </a:r>
          </a:p>
        </p:txBody>
      </p:sp>
      <p:sp>
        <p:nvSpPr>
          <p:cNvPr id="501" name="H"/>
          <p:cNvSpPr txBox="1"/>
          <p:nvPr/>
        </p:nvSpPr>
        <p:spPr>
          <a:xfrm>
            <a:off x="5289914" y="7824696"/>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H</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Inscribed Angles"/>
          <p:cNvSpPr txBox="1"/>
          <p:nvPr>
            <p:ph type="body" idx="13"/>
          </p:nvPr>
        </p:nvSpPr>
        <p:spPr>
          <a:prstGeom prst="rect">
            <a:avLst/>
          </a:prstGeom>
        </p:spPr>
        <p:txBody>
          <a:bodyPr/>
          <a:lstStyle/>
          <a:p>
            <a:pPr/>
            <a:r>
              <a:t>Inscribed Angles</a:t>
            </a:r>
          </a:p>
        </p:txBody>
      </p:sp>
      <p:sp>
        <p:nvSpPr>
          <p:cNvPr id="507"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8" name="Line"/>
          <p:cNvSpPr/>
          <p:nvPr/>
        </p:nvSpPr>
        <p:spPr>
          <a:xfrm>
            <a:off x="2412691" y="9767473"/>
            <a:ext cx="6983702" cy="16955"/>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9" name="Line"/>
          <p:cNvSpPr/>
          <p:nvPr/>
        </p:nvSpPr>
        <p:spPr>
          <a:xfrm flipV="1">
            <a:off x="2391086" y="6018121"/>
            <a:ext cx="7041192" cy="373860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10" name="(6x+12)°"/>
          <p:cNvSpPr txBox="1"/>
          <p:nvPr/>
        </p:nvSpPr>
        <p:spPr>
          <a:xfrm>
            <a:off x="890430" y="3747310"/>
            <a:ext cx="1995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1">
                    <a:lumOff val="-13575"/>
                  </a:schemeClr>
                </a:solidFill>
              </a:defRPr>
            </a:lvl1pPr>
          </a:lstStyle>
          <a:p>
            <a:pPr/>
            <a:r>
              <a:t>(6x+12)°</a:t>
            </a:r>
          </a:p>
        </p:txBody>
      </p:sp>
      <p:sp>
        <p:nvSpPr>
          <p:cNvPr id="511" name="Given angle RSQ measures (6x+12)°, and RPQ = (10x-16)°, find x."/>
          <p:cNvSpPr txBox="1"/>
          <p:nvPr/>
        </p:nvSpPr>
        <p:spPr>
          <a:xfrm>
            <a:off x="12293932" y="3661245"/>
            <a:ext cx="11169730" cy="38973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Given angle RSQ measures (6x+12)°, and RPQ = (10x-16)°, find x. </a:t>
            </a:r>
            <a:br>
              <a:rPr b="0" sz="4000">
                <a:solidFill>
                  <a:srgbClr val="000000"/>
                </a:solidFill>
              </a:rPr>
            </a:br>
            <a:br>
              <a:rPr b="0" sz="4000">
                <a:solidFill>
                  <a:srgbClr val="000000"/>
                </a:solidFill>
              </a:rPr>
            </a:br>
          </a:p>
        </p:txBody>
      </p:sp>
      <p:sp>
        <p:nvSpPr>
          <p:cNvPr id="512" name="P"/>
          <p:cNvSpPr txBox="1"/>
          <p:nvPr/>
        </p:nvSpPr>
        <p:spPr>
          <a:xfrm>
            <a:off x="9689618" y="5276589"/>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P</a:t>
            </a:r>
          </a:p>
        </p:txBody>
      </p:sp>
      <p:sp>
        <p:nvSpPr>
          <p:cNvPr id="513" name="S"/>
          <p:cNvSpPr txBox="1"/>
          <p:nvPr/>
        </p:nvSpPr>
        <p:spPr>
          <a:xfrm>
            <a:off x="2519193" y="4439055"/>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S</a:t>
            </a:r>
          </a:p>
        </p:txBody>
      </p:sp>
      <p:sp>
        <p:nvSpPr>
          <p:cNvPr id="514" name="Q"/>
          <p:cNvSpPr txBox="1"/>
          <p:nvPr/>
        </p:nvSpPr>
        <p:spPr>
          <a:xfrm>
            <a:off x="9661170" y="9554057"/>
            <a:ext cx="5003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Q</a:t>
            </a:r>
          </a:p>
        </p:txBody>
      </p:sp>
      <p:sp>
        <p:nvSpPr>
          <p:cNvPr id="515" name="R"/>
          <p:cNvSpPr txBox="1"/>
          <p:nvPr/>
        </p:nvSpPr>
        <p:spPr>
          <a:xfrm>
            <a:off x="1657256" y="9554057"/>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R</a:t>
            </a:r>
          </a:p>
        </p:txBody>
      </p:sp>
      <p:sp>
        <p:nvSpPr>
          <p:cNvPr id="516" name="Line"/>
          <p:cNvSpPr/>
          <p:nvPr/>
        </p:nvSpPr>
        <p:spPr>
          <a:xfrm flipV="1">
            <a:off x="2409360" y="5066165"/>
            <a:ext cx="663151" cy="467695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17" name="Line"/>
          <p:cNvSpPr/>
          <p:nvPr/>
        </p:nvSpPr>
        <p:spPr>
          <a:xfrm flipV="1">
            <a:off x="9363115" y="6019492"/>
            <a:ext cx="43923" cy="374755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18" name="Line"/>
          <p:cNvSpPr/>
          <p:nvPr/>
        </p:nvSpPr>
        <p:spPr>
          <a:xfrm flipH="1" flipV="1">
            <a:off x="3063690" y="5055315"/>
            <a:ext cx="6314250" cy="4729743"/>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19" name="(10x-16)°"/>
          <p:cNvSpPr txBox="1"/>
          <p:nvPr/>
        </p:nvSpPr>
        <p:spPr>
          <a:xfrm>
            <a:off x="8998700" y="4439055"/>
            <a:ext cx="21711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1">
                    <a:lumOff val="-13575"/>
                  </a:schemeClr>
                </a:solidFill>
              </a:defRPr>
            </a:lvl1pPr>
          </a:lstStyle>
          <a:p>
            <a:pPr/>
            <a:r>
              <a:t>(10x-16)°</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Inscribed Angles"/>
          <p:cNvSpPr txBox="1"/>
          <p:nvPr>
            <p:ph type="body" idx="13"/>
          </p:nvPr>
        </p:nvSpPr>
        <p:spPr>
          <a:prstGeom prst="rect">
            <a:avLst/>
          </a:prstGeom>
        </p:spPr>
        <p:txBody>
          <a:bodyPr/>
          <a:lstStyle/>
          <a:p>
            <a:pPr/>
            <a:r>
              <a:t>Inscribed Angles</a:t>
            </a:r>
          </a:p>
        </p:txBody>
      </p:sp>
      <p:sp>
        <p:nvSpPr>
          <p:cNvPr id="522"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23" name="Line"/>
          <p:cNvSpPr/>
          <p:nvPr/>
        </p:nvSpPr>
        <p:spPr>
          <a:xfrm>
            <a:off x="2412691" y="9767473"/>
            <a:ext cx="6983702" cy="16955"/>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24" name="Line"/>
          <p:cNvSpPr/>
          <p:nvPr/>
        </p:nvSpPr>
        <p:spPr>
          <a:xfrm flipV="1">
            <a:off x="2391086" y="6018121"/>
            <a:ext cx="7041192" cy="373860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25" name="(6x+12)°"/>
          <p:cNvSpPr txBox="1"/>
          <p:nvPr/>
        </p:nvSpPr>
        <p:spPr>
          <a:xfrm>
            <a:off x="890430" y="3747310"/>
            <a:ext cx="1995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1">
                    <a:lumOff val="-13575"/>
                  </a:schemeClr>
                </a:solidFill>
              </a:defRPr>
            </a:lvl1pPr>
          </a:lstStyle>
          <a:p>
            <a:pPr/>
            <a:r>
              <a:t>(6x+12)°</a:t>
            </a:r>
          </a:p>
        </p:txBody>
      </p:sp>
      <p:sp>
        <p:nvSpPr>
          <p:cNvPr id="526" name="Given angle RSQ measures (6x+12)°, and RPQ = (10x-16)°, find x.   Since both RSQ and RPQ are inscribed angles for intercepted arc RQ, both angles are equal."/>
          <p:cNvSpPr txBox="1"/>
          <p:nvPr/>
        </p:nvSpPr>
        <p:spPr>
          <a:xfrm>
            <a:off x="12293932" y="3661245"/>
            <a:ext cx="11169730" cy="52689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Given angle RSQ measures (6x+12)°, and RPQ = (10x-16)°, find x. </a:t>
            </a:r>
            <a:br>
              <a:rPr b="0" sz="4000">
                <a:solidFill>
                  <a:srgbClr val="000000"/>
                </a:solidFill>
              </a:rPr>
            </a:br>
            <a:br>
              <a:rPr b="0" sz="4000">
                <a:solidFill>
                  <a:srgbClr val="000000"/>
                </a:solidFill>
              </a:rPr>
            </a:br>
            <a:r>
              <a:rPr b="0" sz="4000">
                <a:solidFill>
                  <a:srgbClr val="000000"/>
                </a:solidFill>
              </a:rPr>
              <a:t>Since both RSQ and RPQ are inscribed angles for intercepted arc RQ, both angles are equal.</a:t>
            </a:r>
            <a:endParaRPr b="0" sz="4000">
              <a:solidFill>
                <a:srgbClr val="000000"/>
              </a:solidFill>
            </a:endParaRPr>
          </a:p>
        </p:txBody>
      </p:sp>
      <p:sp>
        <p:nvSpPr>
          <p:cNvPr id="527" name="P"/>
          <p:cNvSpPr txBox="1"/>
          <p:nvPr/>
        </p:nvSpPr>
        <p:spPr>
          <a:xfrm>
            <a:off x="9689618" y="5276589"/>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P</a:t>
            </a:r>
          </a:p>
        </p:txBody>
      </p:sp>
      <p:sp>
        <p:nvSpPr>
          <p:cNvPr id="528" name="S"/>
          <p:cNvSpPr txBox="1"/>
          <p:nvPr/>
        </p:nvSpPr>
        <p:spPr>
          <a:xfrm>
            <a:off x="2519193" y="4439055"/>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S</a:t>
            </a:r>
          </a:p>
        </p:txBody>
      </p:sp>
      <p:sp>
        <p:nvSpPr>
          <p:cNvPr id="529" name="Q"/>
          <p:cNvSpPr txBox="1"/>
          <p:nvPr/>
        </p:nvSpPr>
        <p:spPr>
          <a:xfrm>
            <a:off x="9661170" y="9554057"/>
            <a:ext cx="5003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Q</a:t>
            </a:r>
          </a:p>
        </p:txBody>
      </p:sp>
      <p:sp>
        <p:nvSpPr>
          <p:cNvPr id="530" name="R"/>
          <p:cNvSpPr txBox="1"/>
          <p:nvPr/>
        </p:nvSpPr>
        <p:spPr>
          <a:xfrm>
            <a:off x="1657256" y="9554057"/>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R</a:t>
            </a:r>
          </a:p>
        </p:txBody>
      </p:sp>
      <p:sp>
        <p:nvSpPr>
          <p:cNvPr id="531" name="Line"/>
          <p:cNvSpPr/>
          <p:nvPr/>
        </p:nvSpPr>
        <p:spPr>
          <a:xfrm flipV="1">
            <a:off x="2409360" y="5066165"/>
            <a:ext cx="663151" cy="467695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2" name="Line"/>
          <p:cNvSpPr/>
          <p:nvPr/>
        </p:nvSpPr>
        <p:spPr>
          <a:xfrm flipV="1">
            <a:off x="9363115" y="6019492"/>
            <a:ext cx="43923" cy="374755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3" name="Line"/>
          <p:cNvSpPr/>
          <p:nvPr/>
        </p:nvSpPr>
        <p:spPr>
          <a:xfrm flipH="1" flipV="1">
            <a:off x="3063690" y="5055315"/>
            <a:ext cx="6314250" cy="4729743"/>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4" name="(10x-16)°"/>
          <p:cNvSpPr txBox="1"/>
          <p:nvPr/>
        </p:nvSpPr>
        <p:spPr>
          <a:xfrm>
            <a:off x="8998700" y="4439055"/>
            <a:ext cx="21711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1">
                    <a:lumOff val="-13575"/>
                  </a:schemeClr>
                </a:solidFill>
              </a:defRPr>
            </a:lvl1pPr>
          </a:lstStyle>
          <a:p>
            <a:pPr/>
            <a:r>
              <a:t>(10x-16)°</a:t>
            </a:r>
          </a:p>
        </p:txBody>
      </p:sp>
      <p:sp>
        <p:nvSpPr>
          <p:cNvPr id="535" name="Line"/>
          <p:cNvSpPr/>
          <p:nvPr/>
        </p:nvSpPr>
        <p:spPr>
          <a:xfrm>
            <a:off x="2400069" y="9772829"/>
            <a:ext cx="6981077" cy="2082472"/>
          </a:xfrm>
          <a:custGeom>
            <a:avLst/>
            <a:gdLst/>
            <a:ahLst/>
            <a:cxnLst>
              <a:cxn ang="0">
                <a:pos x="wd2" y="hd2"/>
              </a:cxn>
              <a:cxn ang="5400000">
                <a:pos x="wd2" y="hd2"/>
              </a:cxn>
              <a:cxn ang="10800000">
                <a:pos x="wd2" y="hd2"/>
              </a:cxn>
              <a:cxn ang="16200000">
                <a:pos x="wd2" y="hd2"/>
              </a:cxn>
            </a:cxnLst>
            <a:rect l="0" t="0" r="r" b="b"/>
            <a:pathLst>
              <a:path w="21600" h="21588" fill="norm" stroke="1" extrusionOk="0">
                <a:moveTo>
                  <a:pt x="0" y="0"/>
                </a:moveTo>
                <a:cubicBezTo>
                  <a:pt x="682" y="4033"/>
                  <a:pt x="1560" y="7658"/>
                  <a:pt x="2597" y="10725"/>
                </a:cubicBezTo>
                <a:cubicBezTo>
                  <a:pt x="3486" y="13352"/>
                  <a:pt x="4482" y="15541"/>
                  <a:pt x="5556" y="17225"/>
                </a:cubicBezTo>
                <a:cubicBezTo>
                  <a:pt x="7180" y="20078"/>
                  <a:pt x="8987" y="21575"/>
                  <a:pt x="10821" y="21588"/>
                </a:cubicBezTo>
                <a:cubicBezTo>
                  <a:pt x="12422" y="21600"/>
                  <a:pt x="14006" y="20478"/>
                  <a:pt x="15469" y="18297"/>
                </a:cubicBezTo>
                <a:cubicBezTo>
                  <a:pt x="16833" y="16297"/>
                  <a:pt x="18089" y="13549"/>
                  <a:pt x="19183" y="10166"/>
                </a:cubicBezTo>
                <a:cubicBezTo>
                  <a:pt x="20127" y="7246"/>
                  <a:pt x="20942" y="3886"/>
                  <a:pt x="21600" y="189"/>
                </a:cubicBezTo>
              </a:path>
            </a:pathLst>
          </a:custGeom>
          <a:ln w="1270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8" name="Connection Line"/>
          <p:cNvSpPr/>
          <p:nvPr/>
        </p:nvSpPr>
        <p:spPr>
          <a:xfrm>
            <a:off x="3030323" y="5426788"/>
            <a:ext cx="432175" cy="249453"/>
          </a:xfrm>
          <a:custGeom>
            <a:avLst/>
            <a:gdLst/>
            <a:ahLst/>
            <a:cxnLst>
              <a:cxn ang="0">
                <a:pos x="wd2" y="hd2"/>
              </a:cxn>
              <a:cxn ang="5400000">
                <a:pos x="wd2" y="hd2"/>
              </a:cxn>
              <a:cxn ang="10800000">
                <a:pos x="wd2" y="hd2"/>
              </a:cxn>
              <a:cxn ang="16200000">
                <a:pos x="wd2" y="hd2"/>
              </a:cxn>
            </a:cxnLst>
            <a:rect l="0" t="0" r="r" b="b"/>
            <a:pathLst>
              <a:path w="21600" h="18120" fill="norm" stroke="1" extrusionOk="0">
                <a:moveTo>
                  <a:pt x="21600" y="0"/>
                </a:moveTo>
                <a:cubicBezTo>
                  <a:pt x="18869" y="16296"/>
                  <a:pt x="11669" y="21600"/>
                  <a:pt x="0" y="15913"/>
                </a:cubicBezTo>
              </a:path>
            </a:pathLst>
          </a:custGeom>
          <a:ln w="38100">
            <a:solidFill>
              <a:schemeClr val="accent5">
                <a:hueOff val="-82419"/>
                <a:satOff val="-9513"/>
                <a:lumOff val="-16343"/>
              </a:schemeClr>
            </a:solidFill>
            <a:miter lim="400000"/>
          </a:ln>
        </p:spPr>
        <p:txBody>
          <a:bodyPr/>
          <a:lstStyle/>
          <a:p>
            <a:pPr/>
          </a:p>
        </p:txBody>
      </p:sp>
      <p:sp>
        <p:nvSpPr>
          <p:cNvPr id="539" name="Connection Line"/>
          <p:cNvSpPr/>
          <p:nvPr/>
        </p:nvSpPr>
        <p:spPr>
          <a:xfrm>
            <a:off x="8992888" y="6316402"/>
            <a:ext cx="348141" cy="270886"/>
          </a:xfrm>
          <a:custGeom>
            <a:avLst/>
            <a:gdLst/>
            <a:ahLst/>
            <a:cxnLst>
              <a:cxn ang="0">
                <a:pos x="wd2" y="hd2"/>
              </a:cxn>
              <a:cxn ang="5400000">
                <a:pos x="wd2" y="hd2"/>
              </a:cxn>
              <a:cxn ang="10800000">
                <a:pos x="wd2" y="hd2"/>
              </a:cxn>
              <a:cxn ang="16200000">
                <a:pos x="wd2" y="hd2"/>
              </a:cxn>
            </a:cxnLst>
            <a:rect l="0" t="0" r="r" b="b"/>
            <a:pathLst>
              <a:path w="21600" h="18445" fill="norm" stroke="1" extrusionOk="0">
                <a:moveTo>
                  <a:pt x="21600" y="16761"/>
                </a:moveTo>
                <a:cubicBezTo>
                  <a:pt x="7799" y="21600"/>
                  <a:pt x="599" y="16013"/>
                  <a:pt x="0" y="0"/>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Inscribed Angles"/>
          <p:cNvSpPr txBox="1"/>
          <p:nvPr>
            <p:ph type="body" idx="13"/>
          </p:nvPr>
        </p:nvSpPr>
        <p:spPr>
          <a:prstGeom prst="rect">
            <a:avLst/>
          </a:prstGeom>
        </p:spPr>
        <p:txBody>
          <a:bodyPr/>
          <a:lstStyle/>
          <a:p>
            <a:pPr/>
            <a:r>
              <a:t>Inscribed Angles</a:t>
            </a:r>
          </a:p>
        </p:txBody>
      </p:sp>
      <p:sp>
        <p:nvSpPr>
          <p:cNvPr id="542"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3" name="Line"/>
          <p:cNvSpPr/>
          <p:nvPr/>
        </p:nvSpPr>
        <p:spPr>
          <a:xfrm>
            <a:off x="2412691" y="9767473"/>
            <a:ext cx="6983702" cy="16955"/>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4" name="Line"/>
          <p:cNvSpPr/>
          <p:nvPr/>
        </p:nvSpPr>
        <p:spPr>
          <a:xfrm flipV="1">
            <a:off x="2391086" y="6018121"/>
            <a:ext cx="7041192" cy="373860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5" name="(6x+12)°"/>
          <p:cNvSpPr txBox="1"/>
          <p:nvPr/>
        </p:nvSpPr>
        <p:spPr>
          <a:xfrm>
            <a:off x="890430" y="3747310"/>
            <a:ext cx="1995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1">
                    <a:lumOff val="-13575"/>
                  </a:schemeClr>
                </a:solidFill>
              </a:defRPr>
            </a:lvl1pPr>
          </a:lstStyle>
          <a:p>
            <a:pPr/>
            <a:r>
              <a:t>(6x+12)°</a:t>
            </a:r>
          </a:p>
        </p:txBody>
      </p:sp>
      <p:sp>
        <p:nvSpPr>
          <p:cNvPr id="546" name="Given angle RSQ measures (6x+12)°, and RPQ = (10x-16)°, find x.   Since both RSQ and RPQ are inscribed angles for intercepted arc RQ, both angles are equal.…"/>
          <p:cNvSpPr txBox="1"/>
          <p:nvPr/>
        </p:nvSpPr>
        <p:spPr>
          <a:xfrm>
            <a:off x="12293932" y="3661245"/>
            <a:ext cx="11169730" cy="84640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Given angle RSQ measures (6x+12)°, and RPQ = (10x-16)°, find x. </a:t>
            </a:r>
            <a:br>
              <a:rPr b="0" sz="4000">
                <a:solidFill>
                  <a:srgbClr val="000000"/>
                </a:solidFill>
              </a:rPr>
            </a:br>
            <a:br>
              <a:rPr b="0" sz="4000">
                <a:solidFill>
                  <a:srgbClr val="000000"/>
                </a:solidFill>
              </a:rPr>
            </a:br>
            <a:r>
              <a:rPr b="0" sz="4000">
                <a:solidFill>
                  <a:srgbClr val="000000"/>
                </a:solidFill>
              </a:rPr>
              <a:t>Since both RSQ and RPQ are inscribed angles for intercepted arc RQ, both angles are equal.</a:t>
            </a:r>
            <a:endParaRPr b="0" sz="4000">
              <a:solidFill>
                <a:srgbClr val="000000"/>
              </a:solidFill>
            </a:endParaRPr>
          </a:p>
          <a:p>
            <a:pPr algn="l">
              <a:spcBef>
                <a:spcPts val="1200"/>
              </a:spcBef>
              <a:defRPr b="0" sz="5500"/>
            </a:pPr>
            <a:r>
              <a:t>6x+12 = 10x-16</a:t>
            </a:r>
          </a:p>
          <a:p>
            <a:pPr algn="l">
              <a:spcBef>
                <a:spcPts val="1200"/>
              </a:spcBef>
              <a:defRPr b="0" sz="5500"/>
            </a:pPr>
            <a:r>
              <a:t>12 + 16 = 10x - 6x</a:t>
            </a:r>
          </a:p>
          <a:p>
            <a:pPr algn="l">
              <a:spcBef>
                <a:spcPts val="1200"/>
              </a:spcBef>
              <a:defRPr b="0" sz="5500"/>
            </a:pPr>
            <a:r>
              <a:t>28 = 4x</a:t>
            </a:r>
          </a:p>
          <a:p>
            <a:pPr algn="l">
              <a:spcBef>
                <a:spcPts val="1200"/>
              </a:spcBef>
              <a:defRPr b="0" sz="5500"/>
            </a:pPr>
            <a:r>
              <a:t>x = 7</a:t>
            </a:r>
          </a:p>
        </p:txBody>
      </p:sp>
      <p:sp>
        <p:nvSpPr>
          <p:cNvPr id="547" name="P"/>
          <p:cNvSpPr txBox="1"/>
          <p:nvPr/>
        </p:nvSpPr>
        <p:spPr>
          <a:xfrm>
            <a:off x="9689618" y="5276589"/>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P</a:t>
            </a:r>
          </a:p>
        </p:txBody>
      </p:sp>
      <p:sp>
        <p:nvSpPr>
          <p:cNvPr id="548" name="S"/>
          <p:cNvSpPr txBox="1"/>
          <p:nvPr/>
        </p:nvSpPr>
        <p:spPr>
          <a:xfrm>
            <a:off x="2519193" y="4439055"/>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S</a:t>
            </a:r>
          </a:p>
        </p:txBody>
      </p:sp>
      <p:sp>
        <p:nvSpPr>
          <p:cNvPr id="549" name="Q"/>
          <p:cNvSpPr txBox="1"/>
          <p:nvPr/>
        </p:nvSpPr>
        <p:spPr>
          <a:xfrm>
            <a:off x="9661170" y="9554057"/>
            <a:ext cx="5003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Q</a:t>
            </a:r>
          </a:p>
        </p:txBody>
      </p:sp>
      <p:sp>
        <p:nvSpPr>
          <p:cNvPr id="550" name="R"/>
          <p:cNvSpPr txBox="1"/>
          <p:nvPr/>
        </p:nvSpPr>
        <p:spPr>
          <a:xfrm>
            <a:off x="1657256" y="9554057"/>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R</a:t>
            </a:r>
          </a:p>
        </p:txBody>
      </p:sp>
      <p:sp>
        <p:nvSpPr>
          <p:cNvPr id="551" name="Line"/>
          <p:cNvSpPr/>
          <p:nvPr/>
        </p:nvSpPr>
        <p:spPr>
          <a:xfrm flipV="1">
            <a:off x="2409360" y="5066165"/>
            <a:ext cx="663151" cy="467695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2" name="Line"/>
          <p:cNvSpPr/>
          <p:nvPr/>
        </p:nvSpPr>
        <p:spPr>
          <a:xfrm flipV="1">
            <a:off x="9363115" y="6019492"/>
            <a:ext cx="43923" cy="374755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3" name="Line"/>
          <p:cNvSpPr/>
          <p:nvPr/>
        </p:nvSpPr>
        <p:spPr>
          <a:xfrm flipH="1" flipV="1">
            <a:off x="3063690" y="5055315"/>
            <a:ext cx="6314250" cy="4729743"/>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4" name="(10x-16)°"/>
          <p:cNvSpPr txBox="1"/>
          <p:nvPr/>
        </p:nvSpPr>
        <p:spPr>
          <a:xfrm>
            <a:off x="8998700" y="4439055"/>
            <a:ext cx="21711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1">
                    <a:lumOff val="-13575"/>
                  </a:schemeClr>
                </a:solidFill>
              </a:defRPr>
            </a:lvl1pPr>
          </a:lstStyle>
          <a:p>
            <a:pPr/>
            <a:r>
              <a:t>(10x-16)°</a:t>
            </a:r>
          </a:p>
        </p:txBody>
      </p:sp>
      <p:sp>
        <p:nvSpPr>
          <p:cNvPr id="555" name="Line"/>
          <p:cNvSpPr/>
          <p:nvPr/>
        </p:nvSpPr>
        <p:spPr>
          <a:xfrm>
            <a:off x="2400069" y="9772829"/>
            <a:ext cx="6981077" cy="2082472"/>
          </a:xfrm>
          <a:custGeom>
            <a:avLst/>
            <a:gdLst/>
            <a:ahLst/>
            <a:cxnLst>
              <a:cxn ang="0">
                <a:pos x="wd2" y="hd2"/>
              </a:cxn>
              <a:cxn ang="5400000">
                <a:pos x="wd2" y="hd2"/>
              </a:cxn>
              <a:cxn ang="10800000">
                <a:pos x="wd2" y="hd2"/>
              </a:cxn>
              <a:cxn ang="16200000">
                <a:pos x="wd2" y="hd2"/>
              </a:cxn>
            </a:cxnLst>
            <a:rect l="0" t="0" r="r" b="b"/>
            <a:pathLst>
              <a:path w="21600" h="21588" fill="norm" stroke="1" extrusionOk="0">
                <a:moveTo>
                  <a:pt x="0" y="0"/>
                </a:moveTo>
                <a:cubicBezTo>
                  <a:pt x="682" y="4033"/>
                  <a:pt x="1560" y="7658"/>
                  <a:pt x="2597" y="10725"/>
                </a:cubicBezTo>
                <a:cubicBezTo>
                  <a:pt x="3486" y="13352"/>
                  <a:pt x="4482" y="15541"/>
                  <a:pt x="5556" y="17225"/>
                </a:cubicBezTo>
                <a:cubicBezTo>
                  <a:pt x="7180" y="20078"/>
                  <a:pt x="8987" y="21575"/>
                  <a:pt x="10821" y="21588"/>
                </a:cubicBezTo>
                <a:cubicBezTo>
                  <a:pt x="12422" y="21600"/>
                  <a:pt x="14006" y="20478"/>
                  <a:pt x="15469" y="18297"/>
                </a:cubicBezTo>
                <a:cubicBezTo>
                  <a:pt x="16833" y="16297"/>
                  <a:pt x="18089" y="13549"/>
                  <a:pt x="19183" y="10166"/>
                </a:cubicBezTo>
                <a:cubicBezTo>
                  <a:pt x="20127" y="7246"/>
                  <a:pt x="20942" y="3886"/>
                  <a:pt x="21600" y="189"/>
                </a:cubicBezTo>
              </a:path>
            </a:pathLst>
          </a:custGeom>
          <a:ln w="1270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8" name="Connection Line"/>
          <p:cNvSpPr/>
          <p:nvPr/>
        </p:nvSpPr>
        <p:spPr>
          <a:xfrm>
            <a:off x="3030323" y="5426788"/>
            <a:ext cx="432175" cy="249453"/>
          </a:xfrm>
          <a:custGeom>
            <a:avLst/>
            <a:gdLst/>
            <a:ahLst/>
            <a:cxnLst>
              <a:cxn ang="0">
                <a:pos x="wd2" y="hd2"/>
              </a:cxn>
              <a:cxn ang="5400000">
                <a:pos x="wd2" y="hd2"/>
              </a:cxn>
              <a:cxn ang="10800000">
                <a:pos x="wd2" y="hd2"/>
              </a:cxn>
              <a:cxn ang="16200000">
                <a:pos x="wd2" y="hd2"/>
              </a:cxn>
            </a:cxnLst>
            <a:rect l="0" t="0" r="r" b="b"/>
            <a:pathLst>
              <a:path w="21600" h="18120" fill="norm" stroke="1" extrusionOk="0">
                <a:moveTo>
                  <a:pt x="21600" y="0"/>
                </a:moveTo>
                <a:cubicBezTo>
                  <a:pt x="18869" y="16296"/>
                  <a:pt x="11669" y="21600"/>
                  <a:pt x="0" y="15913"/>
                </a:cubicBezTo>
              </a:path>
            </a:pathLst>
          </a:custGeom>
          <a:ln w="38100">
            <a:solidFill>
              <a:schemeClr val="accent5">
                <a:hueOff val="-82419"/>
                <a:satOff val="-9513"/>
                <a:lumOff val="-16343"/>
              </a:schemeClr>
            </a:solidFill>
            <a:miter lim="400000"/>
          </a:ln>
        </p:spPr>
        <p:txBody>
          <a:bodyPr/>
          <a:lstStyle/>
          <a:p>
            <a:pPr/>
          </a:p>
        </p:txBody>
      </p:sp>
      <p:sp>
        <p:nvSpPr>
          <p:cNvPr id="559" name="Connection Line"/>
          <p:cNvSpPr/>
          <p:nvPr/>
        </p:nvSpPr>
        <p:spPr>
          <a:xfrm>
            <a:off x="8992888" y="6316402"/>
            <a:ext cx="348141" cy="270886"/>
          </a:xfrm>
          <a:custGeom>
            <a:avLst/>
            <a:gdLst/>
            <a:ahLst/>
            <a:cxnLst>
              <a:cxn ang="0">
                <a:pos x="wd2" y="hd2"/>
              </a:cxn>
              <a:cxn ang="5400000">
                <a:pos x="wd2" y="hd2"/>
              </a:cxn>
              <a:cxn ang="10800000">
                <a:pos x="wd2" y="hd2"/>
              </a:cxn>
              <a:cxn ang="16200000">
                <a:pos x="wd2" y="hd2"/>
              </a:cxn>
            </a:cxnLst>
            <a:rect l="0" t="0" r="r" b="b"/>
            <a:pathLst>
              <a:path w="21600" h="18445" fill="norm" stroke="1" extrusionOk="0">
                <a:moveTo>
                  <a:pt x="21600" y="16761"/>
                </a:moveTo>
                <a:cubicBezTo>
                  <a:pt x="7799" y="21600"/>
                  <a:pt x="599" y="16013"/>
                  <a:pt x="0" y="0"/>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Tangent-Secant Relationship"/>
          <p:cNvSpPr txBox="1"/>
          <p:nvPr>
            <p:ph type="title"/>
          </p:nvPr>
        </p:nvSpPr>
        <p:spPr>
          <a:prstGeom prst="rect">
            <a:avLst/>
          </a:prstGeom>
        </p:spPr>
        <p:txBody>
          <a:bodyPr/>
          <a:lstStyle/>
          <a:p>
            <a:pPr/>
            <a:r>
              <a:t>Tangent-Secant Relationship</a:t>
            </a:r>
          </a:p>
        </p:txBody>
      </p:sp>
      <p:sp>
        <p:nvSpPr>
          <p:cNvPr id="562" name="Circle"/>
          <p:cNvSpPr/>
          <p:nvPr/>
        </p:nvSpPr>
        <p:spPr>
          <a:xfrm>
            <a:off x="14328950"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63" name="Theorem  If a tangent and a chord or secant intersect on a circle at the point of tangency, then the resulting angle measures half its intercepted arc."/>
          <p:cNvSpPr txBox="1"/>
          <p:nvPr/>
        </p:nvSpPr>
        <p:spPr>
          <a:xfrm>
            <a:off x="1705838" y="4182524"/>
            <a:ext cx="11169730" cy="3843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Theorem </a:t>
            </a:r>
            <a:br>
              <a:rPr b="0" sz="4000">
                <a:solidFill>
                  <a:srgbClr val="000000"/>
                </a:solidFill>
              </a:rPr>
            </a:br>
            <a:r>
              <a:rPr b="0" sz="4800">
                <a:solidFill>
                  <a:srgbClr val="000000"/>
                </a:solidFill>
              </a:rPr>
              <a:t>If a tangent and a chord or secant intersect on a circle at the point of tangency, then the resulting angle measures half its intercepted arc.</a:t>
            </a:r>
          </a:p>
        </p:txBody>
      </p:sp>
      <p:sp>
        <p:nvSpPr>
          <p:cNvPr id="564" name="X"/>
          <p:cNvSpPr txBox="1"/>
          <p:nvPr/>
        </p:nvSpPr>
        <p:spPr>
          <a:xfrm>
            <a:off x="22271271" y="6013735"/>
            <a:ext cx="453137"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X</a:t>
            </a:r>
          </a:p>
        </p:txBody>
      </p:sp>
      <p:sp>
        <p:nvSpPr>
          <p:cNvPr id="565" name="Y"/>
          <p:cNvSpPr txBox="1"/>
          <p:nvPr/>
        </p:nvSpPr>
        <p:spPr>
          <a:xfrm>
            <a:off x="18073623" y="12021954"/>
            <a:ext cx="45313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Y</a:t>
            </a:r>
          </a:p>
        </p:txBody>
      </p:sp>
      <p:sp>
        <p:nvSpPr>
          <p:cNvPr id="566" name="Line"/>
          <p:cNvSpPr/>
          <p:nvPr/>
        </p:nvSpPr>
        <p:spPr>
          <a:xfrm flipV="1">
            <a:off x="18308362" y="6626452"/>
            <a:ext cx="3807558" cy="5218629"/>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67" name="2(XYZ)° = XY°"/>
          <p:cNvSpPr txBox="1"/>
          <p:nvPr/>
        </p:nvSpPr>
        <p:spPr>
          <a:xfrm>
            <a:off x="1748693" y="9322654"/>
            <a:ext cx="4025266" cy="845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2(XYZ)° = XY°</a:t>
            </a:r>
          </a:p>
        </p:txBody>
      </p:sp>
      <p:sp>
        <p:nvSpPr>
          <p:cNvPr id="568" name="Z"/>
          <p:cNvSpPr txBox="1"/>
          <p:nvPr/>
        </p:nvSpPr>
        <p:spPr>
          <a:xfrm>
            <a:off x="21759519" y="12021954"/>
            <a:ext cx="443485"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Z</a:t>
            </a:r>
          </a:p>
        </p:txBody>
      </p:sp>
      <p:sp>
        <p:nvSpPr>
          <p:cNvPr id="569" name="Circle"/>
          <p:cNvSpPr/>
          <p:nvPr/>
        </p:nvSpPr>
        <p:spPr>
          <a:xfrm>
            <a:off x="21862533" y="11737113"/>
            <a:ext cx="237459" cy="237459"/>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0" name="Circle"/>
          <p:cNvSpPr/>
          <p:nvPr/>
        </p:nvSpPr>
        <p:spPr>
          <a:xfrm>
            <a:off x="21951433" y="6552503"/>
            <a:ext cx="237459" cy="237458"/>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1" name="Circle"/>
          <p:cNvSpPr/>
          <p:nvPr/>
        </p:nvSpPr>
        <p:spPr>
          <a:xfrm>
            <a:off x="18181463" y="11737113"/>
            <a:ext cx="237459" cy="237459"/>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2" name="Line"/>
          <p:cNvSpPr/>
          <p:nvPr/>
        </p:nvSpPr>
        <p:spPr>
          <a:xfrm>
            <a:off x="18364900" y="6766621"/>
            <a:ext cx="3906269" cy="5089984"/>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20709" y="0"/>
                </a:moveTo>
                <a:cubicBezTo>
                  <a:pt x="21272" y="1494"/>
                  <a:pt x="21566" y="3041"/>
                  <a:pt x="21583" y="4597"/>
                </a:cubicBezTo>
                <a:cubicBezTo>
                  <a:pt x="21600" y="6213"/>
                  <a:pt x="21318" y="7822"/>
                  <a:pt x="20744" y="9377"/>
                </a:cubicBezTo>
                <a:cubicBezTo>
                  <a:pt x="20054" y="11173"/>
                  <a:pt x="18986" y="12870"/>
                  <a:pt x="17583" y="14401"/>
                </a:cubicBezTo>
                <a:cubicBezTo>
                  <a:pt x="16129" y="15987"/>
                  <a:pt x="14336" y="17373"/>
                  <a:pt x="12279" y="18499"/>
                </a:cubicBezTo>
                <a:cubicBezTo>
                  <a:pt x="10420" y="19460"/>
                  <a:pt x="8394" y="20215"/>
                  <a:pt x="6260" y="20741"/>
                </a:cubicBezTo>
                <a:cubicBezTo>
                  <a:pt x="4233" y="21241"/>
                  <a:pt x="2127" y="21530"/>
                  <a:pt x="0" y="21600"/>
                </a:cubicBezTo>
              </a:path>
            </a:pathLst>
          </a:custGeom>
          <a:ln w="1270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3" name="Line"/>
          <p:cNvSpPr/>
          <p:nvPr/>
        </p:nvSpPr>
        <p:spPr>
          <a:xfrm>
            <a:off x="18299419" y="11855842"/>
            <a:ext cx="4546045" cy="1"/>
          </a:xfrm>
          <a:prstGeom prst="line">
            <a:avLst/>
          </a:prstGeom>
          <a:ln w="762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75" name="Connection Line"/>
          <p:cNvSpPr/>
          <p:nvPr/>
        </p:nvSpPr>
        <p:spPr>
          <a:xfrm>
            <a:off x="4694255" y="9223221"/>
            <a:ext cx="724025" cy="19288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Chords Intersection"/>
          <p:cNvSpPr txBox="1"/>
          <p:nvPr>
            <p:ph type="title"/>
          </p:nvPr>
        </p:nvSpPr>
        <p:spPr>
          <a:prstGeom prst="rect">
            <a:avLst/>
          </a:prstGeom>
        </p:spPr>
        <p:txBody>
          <a:bodyPr/>
          <a:lstStyle/>
          <a:p>
            <a:pPr/>
            <a:r>
              <a:t>Chords Intersection</a:t>
            </a:r>
          </a:p>
        </p:txBody>
      </p:sp>
      <p:sp>
        <p:nvSpPr>
          <p:cNvPr id="578"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9" name="Theorem #1…"/>
          <p:cNvSpPr txBox="1"/>
          <p:nvPr/>
        </p:nvSpPr>
        <p:spPr>
          <a:xfrm>
            <a:off x="12293932" y="4169245"/>
            <a:ext cx="11169730" cy="3996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Theorem #1 </a:t>
            </a:r>
          </a:p>
          <a:p>
            <a:pPr algn="l">
              <a:spcBef>
                <a:spcPts val="1200"/>
              </a:spcBef>
              <a:defRPr sz="4800">
                <a:solidFill>
                  <a:schemeClr val="accent1">
                    <a:lumOff val="-13575"/>
                  </a:schemeClr>
                </a:solidFill>
              </a:defRPr>
            </a:pPr>
            <a:r>
              <a:rPr b="0">
                <a:solidFill>
                  <a:srgbClr val="000000"/>
                </a:solidFill>
              </a:rPr>
              <a:t>If two chords or secants intersect in the interior of a circle, then the measure of each angle formed is the average of its two intercepted arcs. </a:t>
            </a:r>
          </a:p>
        </p:txBody>
      </p:sp>
      <p:sp>
        <p:nvSpPr>
          <p:cNvPr id="580" name="E"/>
          <p:cNvSpPr txBox="1"/>
          <p:nvPr/>
        </p:nvSpPr>
        <p:spPr>
          <a:xfrm>
            <a:off x="8169049" y="3691755"/>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581" name="D"/>
          <p:cNvSpPr txBox="1"/>
          <p:nvPr/>
        </p:nvSpPr>
        <p:spPr>
          <a:xfrm>
            <a:off x="3244771" y="3691755"/>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D</a:t>
            </a:r>
          </a:p>
        </p:txBody>
      </p:sp>
      <p:sp>
        <p:nvSpPr>
          <p:cNvPr id="582" name="F"/>
          <p:cNvSpPr txBox="1"/>
          <p:nvPr/>
        </p:nvSpPr>
        <p:spPr>
          <a:xfrm>
            <a:off x="9708414" y="9554057"/>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F</a:t>
            </a:r>
          </a:p>
        </p:txBody>
      </p:sp>
      <p:sp>
        <p:nvSpPr>
          <p:cNvPr id="583" name="G"/>
          <p:cNvSpPr txBox="1"/>
          <p:nvPr/>
        </p:nvSpPr>
        <p:spPr>
          <a:xfrm>
            <a:off x="1638460" y="955405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G</a:t>
            </a:r>
          </a:p>
        </p:txBody>
      </p:sp>
      <p:sp>
        <p:nvSpPr>
          <p:cNvPr id="584" name="Line"/>
          <p:cNvSpPr/>
          <p:nvPr/>
        </p:nvSpPr>
        <p:spPr>
          <a:xfrm>
            <a:off x="2400069" y="9772829"/>
            <a:ext cx="6981077" cy="2082472"/>
          </a:xfrm>
          <a:custGeom>
            <a:avLst/>
            <a:gdLst/>
            <a:ahLst/>
            <a:cxnLst>
              <a:cxn ang="0">
                <a:pos x="wd2" y="hd2"/>
              </a:cxn>
              <a:cxn ang="5400000">
                <a:pos x="wd2" y="hd2"/>
              </a:cxn>
              <a:cxn ang="10800000">
                <a:pos x="wd2" y="hd2"/>
              </a:cxn>
              <a:cxn ang="16200000">
                <a:pos x="wd2" y="hd2"/>
              </a:cxn>
            </a:cxnLst>
            <a:rect l="0" t="0" r="r" b="b"/>
            <a:pathLst>
              <a:path w="21600" h="21588" fill="norm" stroke="1" extrusionOk="0">
                <a:moveTo>
                  <a:pt x="0" y="0"/>
                </a:moveTo>
                <a:cubicBezTo>
                  <a:pt x="682" y="4033"/>
                  <a:pt x="1560" y="7658"/>
                  <a:pt x="2597" y="10725"/>
                </a:cubicBezTo>
                <a:cubicBezTo>
                  <a:pt x="3486" y="13352"/>
                  <a:pt x="4482" y="15541"/>
                  <a:pt x="5556" y="17225"/>
                </a:cubicBezTo>
                <a:cubicBezTo>
                  <a:pt x="7180" y="20078"/>
                  <a:pt x="8987" y="21575"/>
                  <a:pt x="10821" y="21588"/>
                </a:cubicBezTo>
                <a:cubicBezTo>
                  <a:pt x="12422" y="21600"/>
                  <a:pt x="14006" y="20478"/>
                  <a:pt x="15469" y="18297"/>
                </a:cubicBezTo>
                <a:cubicBezTo>
                  <a:pt x="16833" y="16297"/>
                  <a:pt x="18089" y="13549"/>
                  <a:pt x="19183" y="10166"/>
                </a:cubicBezTo>
                <a:cubicBezTo>
                  <a:pt x="20127" y="7246"/>
                  <a:pt x="20942" y="3886"/>
                  <a:pt x="21600" y="189"/>
                </a:cubicBezTo>
              </a:path>
            </a:pathLst>
          </a:custGeom>
          <a:ln w="1270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5" name="Line"/>
          <p:cNvSpPr/>
          <p:nvPr/>
        </p:nvSpPr>
        <p:spPr>
          <a:xfrm>
            <a:off x="3986893" y="3905179"/>
            <a:ext cx="3862965" cy="506688"/>
          </a:xfrm>
          <a:custGeom>
            <a:avLst/>
            <a:gdLst/>
            <a:ahLst/>
            <a:cxnLst>
              <a:cxn ang="0">
                <a:pos x="wd2" y="hd2"/>
              </a:cxn>
              <a:cxn ang="5400000">
                <a:pos x="wd2" y="hd2"/>
              </a:cxn>
              <a:cxn ang="10800000">
                <a:pos x="wd2" y="hd2"/>
              </a:cxn>
              <a:cxn ang="16200000">
                <a:pos x="wd2" y="hd2"/>
              </a:cxn>
            </a:cxnLst>
            <a:rect l="0" t="0" r="r" b="b"/>
            <a:pathLst>
              <a:path w="21600" h="20755" fill="norm" stroke="1" extrusionOk="0">
                <a:moveTo>
                  <a:pt x="0" y="20090"/>
                </a:moveTo>
                <a:cubicBezTo>
                  <a:pt x="1370" y="14606"/>
                  <a:pt x="2815" y="10188"/>
                  <a:pt x="4311" y="6908"/>
                </a:cubicBezTo>
                <a:cubicBezTo>
                  <a:pt x="6825" y="1397"/>
                  <a:pt x="9451" y="-845"/>
                  <a:pt x="12070" y="284"/>
                </a:cubicBezTo>
                <a:cubicBezTo>
                  <a:pt x="13812" y="1102"/>
                  <a:pt x="15536" y="3395"/>
                  <a:pt x="17206" y="7116"/>
                </a:cubicBezTo>
                <a:cubicBezTo>
                  <a:pt x="18733" y="10515"/>
                  <a:pt x="20205" y="15087"/>
                  <a:pt x="21600" y="20755"/>
                </a:cubicBezTo>
              </a:path>
            </a:pathLst>
          </a:custGeom>
          <a:ln w="1270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6" name="Line"/>
          <p:cNvSpPr/>
          <p:nvPr/>
        </p:nvSpPr>
        <p:spPr>
          <a:xfrm flipV="1">
            <a:off x="2391086" y="4419133"/>
            <a:ext cx="5461710" cy="5337588"/>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7" name="Line"/>
          <p:cNvSpPr/>
          <p:nvPr/>
        </p:nvSpPr>
        <p:spPr>
          <a:xfrm flipH="1" flipV="1">
            <a:off x="3983678" y="4390796"/>
            <a:ext cx="5394262" cy="5394262"/>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8" name="H"/>
          <p:cNvSpPr txBox="1"/>
          <p:nvPr/>
        </p:nvSpPr>
        <p:spPr>
          <a:xfrm>
            <a:off x="4944903" y="5970034"/>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H</a:t>
            </a:r>
          </a:p>
        </p:txBody>
      </p:sp>
      <p:sp>
        <p:nvSpPr>
          <p:cNvPr id="589" name="Triangle"/>
          <p:cNvSpPr/>
          <p:nvPr/>
        </p:nvSpPr>
        <p:spPr>
          <a:xfrm rot="10801042">
            <a:off x="5520487" y="5774061"/>
            <a:ext cx="784049" cy="404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1">
              <a:lumOff val="-13575"/>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90" name="DE + FG"/>
          <p:cNvSpPr txBox="1"/>
          <p:nvPr/>
        </p:nvSpPr>
        <p:spPr>
          <a:xfrm>
            <a:off x="14781204" y="9548335"/>
            <a:ext cx="252984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DE + FG</a:t>
            </a:r>
          </a:p>
        </p:txBody>
      </p:sp>
      <p:sp>
        <p:nvSpPr>
          <p:cNvPr id="596" name="Connection Line"/>
          <p:cNvSpPr/>
          <p:nvPr/>
        </p:nvSpPr>
        <p:spPr>
          <a:xfrm>
            <a:off x="14879138" y="9427473"/>
            <a:ext cx="724024" cy="19288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597" name="Connection Line"/>
          <p:cNvSpPr/>
          <p:nvPr/>
        </p:nvSpPr>
        <p:spPr>
          <a:xfrm>
            <a:off x="16453938" y="9427473"/>
            <a:ext cx="724024" cy="19288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593" name="DHE ="/>
          <p:cNvSpPr txBox="1"/>
          <p:nvPr/>
        </p:nvSpPr>
        <p:spPr>
          <a:xfrm>
            <a:off x="12281871" y="9911043"/>
            <a:ext cx="196532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DHE =</a:t>
            </a:r>
          </a:p>
        </p:txBody>
      </p:sp>
      <p:sp>
        <p:nvSpPr>
          <p:cNvPr id="594" name="2"/>
          <p:cNvSpPr txBox="1"/>
          <p:nvPr/>
        </p:nvSpPr>
        <p:spPr>
          <a:xfrm>
            <a:off x="15850649" y="10610267"/>
            <a:ext cx="4673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2</a:t>
            </a:r>
          </a:p>
        </p:txBody>
      </p:sp>
      <p:sp>
        <p:nvSpPr>
          <p:cNvPr id="595" name="Line"/>
          <p:cNvSpPr/>
          <p:nvPr/>
        </p:nvSpPr>
        <p:spPr>
          <a:xfrm>
            <a:off x="14819408" y="10456248"/>
            <a:ext cx="2529841" cy="1"/>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Chords Intersection"/>
          <p:cNvSpPr txBox="1"/>
          <p:nvPr>
            <p:ph type="title"/>
          </p:nvPr>
        </p:nvSpPr>
        <p:spPr>
          <a:prstGeom prst="rect">
            <a:avLst/>
          </a:prstGeom>
        </p:spPr>
        <p:txBody>
          <a:bodyPr/>
          <a:lstStyle/>
          <a:p>
            <a:pPr/>
            <a:r>
              <a:t>Chords Intersection</a:t>
            </a:r>
          </a:p>
        </p:txBody>
      </p:sp>
      <p:sp>
        <p:nvSpPr>
          <p:cNvPr id="600"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01" name="Theorem #2…"/>
          <p:cNvSpPr txBox="1"/>
          <p:nvPr/>
        </p:nvSpPr>
        <p:spPr>
          <a:xfrm>
            <a:off x="12293932" y="4169245"/>
            <a:ext cx="11169730" cy="3884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Theorem #2 </a:t>
            </a:r>
          </a:p>
          <a:p>
            <a:pPr algn="l">
              <a:spcBef>
                <a:spcPts val="1200"/>
              </a:spcBef>
              <a:defRPr sz="5500">
                <a:solidFill>
                  <a:schemeClr val="accent1">
                    <a:lumOff val="-13575"/>
                  </a:schemeClr>
                </a:solidFill>
              </a:defRPr>
            </a:pPr>
            <a:r>
              <a:rPr b="0" sz="4800">
                <a:solidFill>
                  <a:srgbClr val="000000"/>
                </a:solidFill>
              </a:rPr>
              <a:t>If two chords intersect in the interior of a circle, then the products of the lengths of the segments are equal. </a:t>
            </a:r>
            <a:br>
              <a:rPr b="0" sz="4000">
                <a:solidFill>
                  <a:srgbClr val="000000"/>
                </a:solidFill>
              </a:rPr>
            </a:br>
          </a:p>
        </p:txBody>
      </p:sp>
      <p:sp>
        <p:nvSpPr>
          <p:cNvPr id="602" name="E"/>
          <p:cNvSpPr txBox="1"/>
          <p:nvPr/>
        </p:nvSpPr>
        <p:spPr>
          <a:xfrm>
            <a:off x="8169049" y="3691755"/>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603" name="D"/>
          <p:cNvSpPr txBox="1"/>
          <p:nvPr/>
        </p:nvSpPr>
        <p:spPr>
          <a:xfrm>
            <a:off x="3244771" y="3691755"/>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D</a:t>
            </a:r>
          </a:p>
        </p:txBody>
      </p:sp>
      <p:sp>
        <p:nvSpPr>
          <p:cNvPr id="604" name="F"/>
          <p:cNvSpPr txBox="1"/>
          <p:nvPr/>
        </p:nvSpPr>
        <p:spPr>
          <a:xfrm>
            <a:off x="9708414" y="9554057"/>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F</a:t>
            </a:r>
          </a:p>
        </p:txBody>
      </p:sp>
      <p:sp>
        <p:nvSpPr>
          <p:cNvPr id="605" name="G"/>
          <p:cNvSpPr txBox="1"/>
          <p:nvPr/>
        </p:nvSpPr>
        <p:spPr>
          <a:xfrm>
            <a:off x="1638460" y="955405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G</a:t>
            </a:r>
          </a:p>
        </p:txBody>
      </p:sp>
      <p:sp>
        <p:nvSpPr>
          <p:cNvPr id="606" name="Line"/>
          <p:cNvSpPr/>
          <p:nvPr/>
        </p:nvSpPr>
        <p:spPr>
          <a:xfrm flipV="1">
            <a:off x="2391086" y="4419133"/>
            <a:ext cx="5461710" cy="5337588"/>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07" name="Line"/>
          <p:cNvSpPr/>
          <p:nvPr/>
        </p:nvSpPr>
        <p:spPr>
          <a:xfrm flipH="1" flipV="1">
            <a:off x="3983678" y="4390796"/>
            <a:ext cx="5394262" cy="5394262"/>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08" name="H"/>
          <p:cNvSpPr txBox="1"/>
          <p:nvPr/>
        </p:nvSpPr>
        <p:spPr>
          <a:xfrm>
            <a:off x="4944903" y="5970034"/>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H</a:t>
            </a:r>
          </a:p>
        </p:txBody>
      </p:sp>
      <p:sp>
        <p:nvSpPr>
          <p:cNvPr id="609" name="DH x HF = GH x HE"/>
          <p:cNvSpPr txBox="1"/>
          <p:nvPr/>
        </p:nvSpPr>
        <p:spPr>
          <a:xfrm>
            <a:off x="12281871" y="9149043"/>
            <a:ext cx="572770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DH x HF = GH x HE</a:t>
            </a:r>
          </a:p>
        </p:txBody>
      </p:sp>
      <p:sp>
        <p:nvSpPr>
          <p:cNvPr id="610" name="Line"/>
          <p:cNvSpPr/>
          <p:nvPr/>
        </p:nvSpPr>
        <p:spPr>
          <a:xfrm flipH="1" flipV="1">
            <a:off x="5961640" y="6378713"/>
            <a:ext cx="3416300" cy="3406345"/>
          </a:xfrm>
          <a:prstGeom prst="line">
            <a:avLst/>
          </a:prstGeom>
          <a:ln w="1143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11" name="Line"/>
          <p:cNvSpPr/>
          <p:nvPr/>
        </p:nvSpPr>
        <p:spPr>
          <a:xfrm flipH="1" flipV="1">
            <a:off x="3998196" y="4412975"/>
            <a:ext cx="1836306" cy="1836306"/>
          </a:xfrm>
          <a:prstGeom prst="line">
            <a:avLst/>
          </a:prstGeom>
          <a:ln w="76200">
            <a:solidFill>
              <a:schemeClr val="accent1"/>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12" name="Line"/>
          <p:cNvSpPr/>
          <p:nvPr/>
        </p:nvSpPr>
        <p:spPr>
          <a:xfrm flipV="1">
            <a:off x="2411896" y="6345604"/>
            <a:ext cx="3471521" cy="3395819"/>
          </a:xfrm>
          <a:prstGeom prst="line">
            <a:avLst/>
          </a:prstGeom>
          <a:ln w="114300">
            <a:solidFill>
              <a:schemeClr val="accent5">
                <a:lumOff val="-29866"/>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13" name="Line"/>
          <p:cNvSpPr/>
          <p:nvPr/>
        </p:nvSpPr>
        <p:spPr>
          <a:xfrm flipV="1">
            <a:off x="6007369" y="4447033"/>
            <a:ext cx="1814958" cy="1774619"/>
          </a:xfrm>
          <a:prstGeom prst="line">
            <a:avLst/>
          </a:prstGeom>
          <a:ln w="762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14" name="Circle"/>
          <p:cNvSpPr/>
          <p:nvPr/>
        </p:nvSpPr>
        <p:spPr>
          <a:xfrm>
            <a:off x="5733403" y="6156746"/>
            <a:ext cx="323553" cy="323553"/>
          </a:xfrm>
          <a:prstGeom prst="ellipse">
            <a:avLst/>
          </a:prstGeom>
          <a:solidFill>
            <a:srgbClr val="5E5E5E"/>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6" name="Chords Intersection"/>
          <p:cNvSpPr txBox="1"/>
          <p:nvPr>
            <p:ph type="body" idx="13"/>
          </p:nvPr>
        </p:nvSpPr>
        <p:spPr>
          <a:prstGeom prst="rect">
            <a:avLst/>
          </a:prstGeom>
        </p:spPr>
        <p:txBody>
          <a:bodyPr/>
          <a:lstStyle/>
          <a:p>
            <a:pPr/>
            <a:r>
              <a:t>Chords Intersection</a:t>
            </a:r>
          </a:p>
        </p:txBody>
      </p:sp>
      <p:sp>
        <p:nvSpPr>
          <p:cNvPr id="617"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18" name="Given the circle with intersecting chords, with segment lengths as shown, find HE."/>
          <p:cNvSpPr txBox="1"/>
          <p:nvPr/>
        </p:nvSpPr>
        <p:spPr>
          <a:xfrm>
            <a:off x="11503366" y="4495563"/>
            <a:ext cx="11390243" cy="37830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000">
                <a:solidFill>
                  <a:schemeClr val="accent1">
                    <a:lumOff val="-13575"/>
                  </a:schemeClr>
                </a:solidFill>
              </a:defRPr>
            </a:pPr>
            <a:r>
              <a:t>Given the circle with intersecting chords, with segment lengths as shown, find HE.</a:t>
            </a:r>
          </a:p>
          <a:p>
            <a:pPr algn="l">
              <a:spcBef>
                <a:spcPts val="1200"/>
              </a:spcBef>
              <a:defRPr sz="5500">
                <a:solidFill>
                  <a:schemeClr val="accent1">
                    <a:lumOff val="-13575"/>
                  </a:schemeClr>
                </a:solidFill>
              </a:defRPr>
            </a:pPr>
            <a:br>
              <a:rPr b="0" sz="4000">
                <a:solidFill>
                  <a:srgbClr val="000000"/>
                </a:solidFill>
              </a:rPr>
            </a:br>
          </a:p>
        </p:txBody>
      </p:sp>
      <p:sp>
        <p:nvSpPr>
          <p:cNvPr id="619" name="E"/>
          <p:cNvSpPr txBox="1"/>
          <p:nvPr/>
        </p:nvSpPr>
        <p:spPr>
          <a:xfrm>
            <a:off x="8020818" y="3691755"/>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620" name="D"/>
          <p:cNvSpPr txBox="1"/>
          <p:nvPr/>
        </p:nvSpPr>
        <p:spPr>
          <a:xfrm>
            <a:off x="3244771" y="3691755"/>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D</a:t>
            </a:r>
          </a:p>
        </p:txBody>
      </p:sp>
      <p:sp>
        <p:nvSpPr>
          <p:cNvPr id="621" name="F"/>
          <p:cNvSpPr txBox="1"/>
          <p:nvPr/>
        </p:nvSpPr>
        <p:spPr>
          <a:xfrm>
            <a:off x="8993605" y="10542264"/>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F</a:t>
            </a:r>
          </a:p>
        </p:txBody>
      </p:sp>
      <p:sp>
        <p:nvSpPr>
          <p:cNvPr id="622" name="G"/>
          <p:cNvSpPr txBox="1"/>
          <p:nvPr/>
        </p:nvSpPr>
        <p:spPr>
          <a:xfrm>
            <a:off x="1638460" y="955405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G</a:t>
            </a:r>
          </a:p>
        </p:txBody>
      </p:sp>
      <p:sp>
        <p:nvSpPr>
          <p:cNvPr id="623" name="Line"/>
          <p:cNvSpPr/>
          <p:nvPr/>
        </p:nvSpPr>
        <p:spPr>
          <a:xfrm flipV="1">
            <a:off x="2391086" y="4419133"/>
            <a:ext cx="5461710" cy="5337588"/>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24" name="Line"/>
          <p:cNvSpPr/>
          <p:nvPr/>
        </p:nvSpPr>
        <p:spPr>
          <a:xfrm flipH="1" flipV="1">
            <a:off x="3983678" y="4390797"/>
            <a:ext cx="4742953" cy="6240509"/>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25" name="H"/>
          <p:cNvSpPr txBox="1"/>
          <p:nvPr/>
        </p:nvSpPr>
        <p:spPr>
          <a:xfrm>
            <a:off x="6114616" y="6217086"/>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H</a:t>
            </a:r>
          </a:p>
        </p:txBody>
      </p:sp>
      <p:sp>
        <p:nvSpPr>
          <p:cNvPr id="626" name="Line"/>
          <p:cNvSpPr/>
          <p:nvPr/>
        </p:nvSpPr>
        <p:spPr>
          <a:xfrm flipV="1">
            <a:off x="5539291" y="4447034"/>
            <a:ext cx="2283036" cy="2232274"/>
          </a:xfrm>
          <a:prstGeom prst="line">
            <a:avLst/>
          </a:prstGeom>
          <a:ln w="1143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27" name="Circle"/>
          <p:cNvSpPr/>
          <p:nvPr/>
        </p:nvSpPr>
        <p:spPr>
          <a:xfrm>
            <a:off x="5486351" y="6403797"/>
            <a:ext cx="323553" cy="323554"/>
          </a:xfrm>
          <a:prstGeom prst="ellipse">
            <a:avLst/>
          </a:prstGeom>
          <a:solidFill>
            <a:srgbClr val="5E5E5E"/>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28" name="8"/>
          <p:cNvSpPr txBox="1"/>
          <p:nvPr/>
        </p:nvSpPr>
        <p:spPr>
          <a:xfrm>
            <a:off x="4098067" y="8256034"/>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8</a:t>
            </a:r>
          </a:p>
        </p:txBody>
      </p:sp>
      <p:sp>
        <p:nvSpPr>
          <p:cNvPr id="629" name="10"/>
          <p:cNvSpPr txBox="1"/>
          <p:nvPr/>
        </p:nvSpPr>
        <p:spPr>
          <a:xfrm>
            <a:off x="7419040" y="8256034"/>
            <a:ext cx="67919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10</a:t>
            </a:r>
          </a:p>
        </p:txBody>
      </p:sp>
      <p:sp>
        <p:nvSpPr>
          <p:cNvPr id="630" name="4"/>
          <p:cNvSpPr txBox="1"/>
          <p:nvPr/>
        </p:nvSpPr>
        <p:spPr>
          <a:xfrm>
            <a:off x="4098067" y="4985854"/>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Chords Intersection"/>
          <p:cNvSpPr txBox="1"/>
          <p:nvPr>
            <p:ph type="body" idx="13"/>
          </p:nvPr>
        </p:nvSpPr>
        <p:spPr>
          <a:prstGeom prst="rect">
            <a:avLst/>
          </a:prstGeom>
        </p:spPr>
        <p:txBody>
          <a:bodyPr/>
          <a:lstStyle/>
          <a:p>
            <a:pPr/>
            <a:r>
              <a:t>Chords Intersection</a:t>
            </a:r>
          </a:p>
        </p:txBody>
      </p:sp>
      <p:sp>
        <p:nvSpPr>
          <p:cNvPr id="633" name="Circle"/>
          <p:cNvSpPr/>
          <p:nvPr/>
        </p:nvSpPr>
        <p:spPr>
          <a:xfrm>
            <a:off x="1923937"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34" name="Given the circle with intersecting chords, with segment lengths as shown, find HE.…"/>
          <p:cNvSpPr txBox="1"/>
          <p:nvPr/>
        </p:nvSpPr>
        <p:spPr>
          <a:xfrm>
            <a:off x="11503366" y="4495563"/>
            <a:ext cx="11390243" cy="65262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000">
                <a:solidFill>
                  <a:schemeClr val="accent1">
                    <a:lumOff val="-13575"/>
                  </a:schemeClr>
                </a:solidFill>
              </a:defRPr>
            </a:pPr>
            <a:r>
              <a:t>Given the circle with intersecting chords, with segment lengths as shown, find HE.</a:t>
            </a:r>
          </a:p>
          <a:p>
            <a:pPr algn="l">
              <a:spcBef>
                <a:spcPts val="1200"/>
              </a:spcBef>
              <a:defRPr sz="5500">
                <a:solidFill>
                  <a:schemeClr val="accent1">
                    <a:lumOff val="-13575"/>
                  </a:schemeClr>
                </a:solidFill>
              </a:defRPr>
            </a:pPr>
            <a:r>
              <a:rPr b="0" sz="4800">
                <a:solidFill>
                  <a:srgbClr val="000000"/>
                </a:solidFill>
              </a:rPr>
              <a:t>DH x HF = GH x HE</a:t>
            </a: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4 x 10 = 8 x HE</a:t>
            </a: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40 = 8 x HE</a:t>
            </a: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HE = 5 </a:t>
            </a:r>
            <a:br>
              <a:rPr b="0" sz="4000">
                <a:solidFill>
                  <a:srgbClr val="000000"/>
                </a:solidFill>
              </a:rPr>
            </a:br>
          </a:p>
        </p:txBody>
      </p:sp>
      <p:sp>
        <p:nvSpPr>
          <p:cNvPr id="635" name="E"/>
          <p:cNvSpPr txBox="1"/>
          <p:nvPr/>
        </p:nvSpPr>
        <p:spPr>
          <a:xfrm>
            <a:off x="8020818" y="3691755"/>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636" name="D"/>
          <p:cNvSpPr txBox="1"/>
          <p:nvPr/>
        </p:nvSpPr>
        <p:spPr>
          <a:xfrm>
            <a:off x="3244771" y="3691755"/>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D</a:t>
            </a:r>
          </a:p>
        </p:txBody>
      </p:sp>
      <p:sp>
        <p:nvSpPr>
          <p:cNvPr id="637" name="F"/>
          <p:cNvSpPr txBox="1"/>
          <p:nvPr/>
        </p:nvSpPr>
        <p:spPr>
          <a:xfrm>
            <a:off x="8993605" y="10542264"/>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F</a:t>
            </a:r>
          </a:p>
        </p:txBody>
      </p:sp>
      <p:sp>
        <p:nvSpPr>
          <p:cNvPr id="638" name="G"/>
          <p:cNvSpPr txBox="1"/>
          <p:nvPr/>
        </p:nvSpPr>
        <p:spPr>
          <a:xfrm>
            <a:off x="1638460" y="955405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G</a:t>
            </a:r>
          </a:p>
        </p:txBody>
      </p:sp>
      <p:sp>
        <p:nvSpPr>
          <p:cNvPr id="639" name="Line"/>
          <p:cNvSpPr/>
          <p:nvPr/>
        </p:nvSpPr>
        <p:spPr>
          <a:xfrm flipV="1">
            <a:off x="2391086" y="4419133"/>
            <a:ext cx="5461710" cy="5337588"/>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40" name="Line"/>
          <p:cNvSpPr/>
          <p:nvPr/>
        </p:nvSpPr>
        <p:spPr>
          <a:xfrm flipH="1" flipV="1">
            <a:off x="3983678" y="4390797"/>
            <a:ext cx="4742953" cy="6240509"/>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41" name="H"/>
          <p:cNvSpPr txBox="1"/>
          <p:nvPr/>
        </p:nvSpPr>
        <p:spPr>
          <a:xfrm>
            <a:off x="6114616" y="6217086"/>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H</a:t>
            </a:r>
          </a:p>
        </p:txBody>
      </p:sp>
      <p:sp>
        <p:nvSpPr>
          <p:cNvPr id="642" name="Line"/>
          <p:cNvSpPr/>
          <p:nvPr/>
        </p:nvSpPr>
        <p:spPr>
          <a:xfrm flipV="1">
            <a:off x="5539291" y="4447034"/>
            <a:ext cx="2283036" cy="2232274"/>
          </a:xfrm>
          <a:prstGeom prst="line">
            <a:avLst/>
          </a:prstGeom>
          <a:ln w="1143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43" name="Circle"/>
          <p:cNvSpPr/>
          <p:nvPr/>
        </p:nvSpPr>
        <p:spPr>
          <a:xfrm>
            <a:off x="5486351" y="6403797"/>
            <a:ext cx="323553" cy="323554"/>
          </a:xfrm>
          <a:prstGeom prst="ellipse">
            <a:avLst/>
          </a:prstGeom>
          <a:solidFill>
            <a:srgbClr val="5E5E5E"/>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44" name="8"/>
          <p:cNvSpPr txBox="1"/>
          <p:nvPr/>
        </p:nvSpPr>
        <p:spPr>
          <a:xfrm>
            <a:off x="4098067" y="8256034"/>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8</a:t>
            </a:r>
          </a:p>
        </p:txBody>
      </p:sp>
      <p:sp>
        <p:nvSpPr>
          <p:cNvPr id="645" name="10"/>
          <p:cNvSpPr txBox="1"/>
          <p:nvPr/>
        </p:nvSpPr>
        <p:spPr>
          <a:xfrm>
            <a:off x="7419040" y="8256034"/>
            <a:ext cx="67919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10</a:t>
            </a:r>
          </a:p>
        </p:txBody>
      </p:sp>
      <p:sp>
        <p:nvSpPr>
          <p:cNvPr id="646" name="4"/>
          <p:cNvSpPr txBox="1"/>
          <p:nvPr/>
        </p:nvSpPr>
        <p:spPr>
          <a:xfrm>
            <a:off x="4098067" y="4985854"/>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hords, Secants &amp; Tangents"/>
          <p:cNvSpPr txBox="1"/>
          <p:nvPr>
            <p:ph type="title"/>
          </p:nvPr>
        </p:nvSpPr>
        <p:spPr>
          <a:prstGeom prst="rect">
            <a:avLst/>
          </a:prstGeom>
        </p:spPr>
        <p:txBody>
          <a:bodyPr/>
          <a:lstStyle/>
          <a:p>
            <a:pPr/>
            <a:r>
              <a:t>Chords, Secants &amp; Tangents</a:t>
            </a:r>
          </a:p>
        </p:txBody>
      </p:sp>
      <p:sp>
        <p:nvSpPr>
          <p:cNvPr id="160" name="Tangent - a line on the same plane as a circle that touches the circle at just one point."/>
          <p:cNvSpPr txBox="1"/>
          <p:nvPr/>
        </p:nvSpPr>
        <p:spPr>
          <a:xfrm>
            <a:off x="1538125" y="3110969"/>
            <a:ext cx="19655125" cy="1840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4000"/>
            </a:pPr>
            <a:r>
              <a:rPr sz="5500">
                <a:solidFill>
                  <a:srgbClr val="5E5E5E"/>
                </a:solidFill>
              </a:rPr>
              <a:t>Tangent</a:t>
            </a:r>
            <a:r>
              <a:rPr b="0"/>
              <a:t> </a:t>
            </a:r>
            <a:r>
              <a:rPr b="0" sz="4800"/>
              <a:t>- a line on the same plane as a circle that touches the circle at just one point.</a:t>
            </a:r>
          </a:p>
        </p:txBody>
      </p:sp>
      <p:sp>
        <p:nvSpPr>
          <p:cNvPr id="161" name="Circle"/>
          <p:cNvSpPr/>
          <p:nvPr/>
        </p:nvSpPr>
        <p:spPr>
          <a:xfrm>
            <a:off x="6934576" y="6008373"/>
            <a:ext cx="5434849" cy="5434849"/>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2" name="Line"/>
          <p:cNvSpPr/>
          <p:nvPr/>
        </p:nvSpPr>
        <p:spPr>
          <a:xfrm flipV="1">
            <a:off x="8279027" y="9823746"/>
            <a:ext cx="3864449" cy="1300098"/>
          </a:xfrm>
          <a:prstGeom prst="line">
            <a:avLst/>
          </a:prstGeom>
          <a:ln w="76200">
            <a:solidFill>
              <a:schemeClr val="accent1">
                <a:lumOff val="-13575"/>
              </a:schemeClr>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163" name="chord"/>
          <p:cNvSpPr txBox="1"/>
          <p:nvPr/>
        </p:nvSpPr>
        <p:spPr>
          <a:xfrm>
            <a:off x="9243059" y="9532367"/>
            <a:ext cx="1516381"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chord</a:t>
            </a:r>
          </a:p>
        </p:txBody>
      </p:sp>
      <p:sp>
        <p:nvSpPr>
          <p:cNvPr id="164" name="Line"/>
          <p:cNvSpPr/>
          <p:nvPr/>
        </p:nvSpPr>
        <p:spPr>
          <a:xfrm>
            <a:off x="7505978" y="6002387"/>
            <a:ext cx="4292044" cy="1"/>
          </a:xfrm>
          <a:prstGeom prst="line">
            <a:avLst/>
          </a:prstGeom>
          <a:ln w="76200">
            <a:solidFill>
              <a:srgbClr val="5E5E5E"/>
            </a:solidFill>
            <a:miter lim="400000"/>
            <a:headEnd type="triangle"/>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65" name="Line"/>
          <p:cNvSpPr/>
          <p:nvPr/>
        </p:nvSpPr>
        <p:spPr>
          <a:xfrm>
            <a:off x="5858026" y="7610247"/>
            <a:ext cx="7286000" cy="635054"/>
          </a:xfrm>
          <a:prstGeom prst="line">
            <a:avLst/>
          </a:prstGeom>
          <a:ln w="76200">
            <a:solidFill>
              <a:schemeClr val="accent5">
                <a:hueOff val="-82419"/>
                <a:satOff val="-9513"/>
                <a:lumOff val="-16343"/>
              </a:schemeClr>
            </a:solidFill>
            <a:miter lim="400000"/>
            <a:headEnd type="triangle"/>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66" name="Circle"/>
          <p:cNvSpPr/>
          <p:nvPr/>
        </p:nvSpPr>
        <p:spPr>
          <a:xfrm>
            <a:off x="9533270" y="5883658"/>
            <a:ext cx="237459" cy="237458"/>
          </a:xfrm>
          <a:prstGeom prst="ellipse">
            <a:avLst/>
          </a:prstGeom>
          <a:solidFill>
            <a:srgbClr val="5E5E5E"/>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7" name="Circle"/>
          <p:cNvSpPr/>
          <p:nvPr/>
        </p:nvSpPr>
        <p:spPr>
          <a:xfrm>
            <a:off x="12195292" y="8074162"/>
            <a:ext cx="237458" cy="237458"/>
          </a:xfrm>
          <a:prstGeom prst="ellipse">
            <a:avLst/>
          </a:prstGeom>
          <a:solidFill>
            <a:schemeClr val="accent5">
              <a:hueOff val="-82419"/>
              <a:satOff val="-9513"/>
              <a:lumOff val="-16343"/>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8" name="Circle"/>
          <p:cNvSpPr/>
          <p:nvPr/>
        </p:nvSpPr>
        <p:spPr>
          <a:xfrm>
            <a:off x="7005972" y="7598158"/>
            <a:ext cx="237458" cy="237459"/>
          </a:xfrm>
          <a:prstGeom prst="ellipse">
            <a:avLst/>
          </a:prstGeom>
          <a:solidFill>
            <a:schemeClr val="accent5">
              <a:hueOff val="-82419"/>
              <a:satOff val="-9513"/>
              <a:lumOff val="-16343"/>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9" name="secant"/>
          <p:cNvSpPr txBox="1"/>
          <p:nvPr/>
        </p:nvSpPr>
        <p:spPr>
          <a:xfrm>
            <a:off x="9257283" y="7246367"/>
            <a:ext cx="1741933"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5">
                    <a:hueOff val="-82419"/>
                    <a:satOff val="-9513"/>
                    <a:lumOff val="-16343"/>
                  </a:schemeClr>
                </a:solidFill>
              </a:defRPr>
            </a:lvl1pPr>
          </a:lstStyle>
          <a:p>
            <a:pPr/>
            <a:r>
              <a:t>secant</a:t>
            </a:r>
          </a:p>
        </p:txBody>
      </p:sp>
      <p:sp>
        <p:nvSpPr>
          <p:cNvPr id="170" name="tangent"/>
          <p:cNvSpPr txBox="1"/>
          <p:nvPr/>
        </p:nvSpPr>
        <p:spPr>
          <a:xfrm>
            <a:off x="8517030" y="5123216"/>
            <a:ext cx="1967993"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tangent</a:t>
            </a:r>
          </a:p>
        </p:txBody>
      </p:sp>
      <p:sp>
        <p:nvSpPr>
          <p:cNvPr id="171" name="Secant - a line that intersects a curve at two distinct points."/>
          <p:cNvSpPr txBox="1"/>
          <p:nvPr/>
        </p:nvSpPr>
        <p:spPr>
          <a:xfrm>
            <a:off x="14894452" y="6873424"/>
            <a:ext cx="6566308" cy="27059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4000"/>
            </a:pPr>
            <a:r>
              <a:rPr sz="5500">
                <a:solidFill>
                  <a:schemeClr val="accent5">
                    <a:hueOff val="-82419"/>
                    <a:satOff val="-9513"/>
                    <a:lumOff val="-16343"/>
                  </a:schemeClr>
                </a:solidFill>
              </a:rPr>
              <a:t>Secant</a:t>
            </a:r>
            <a:r>
              <a:rPr b="0"/>
              <a:t> </a:t>
            </a:r>
            <a:r>
              <a:rPr b="0" sz="4800"/>
              <a:t>- a line that intersects a curve at two distinct points.</a:t>
            </a:r>
          </a:p>
        </p:txBody>
      </p:sp>
      <p:sp>
        <p:nvSpPr>
          <p:cNvPr id="172" name="Chord - a line segment whose endpoints both lie on a circle."/>
          <p:cNvSpPr txBox="1"/>
          <p:nvPr/>
        </p:nvSpPr>
        <p:spPr>
          <a:xfrm>
            <a:off x="1538125" y="12229569"/>
            <a:ext cx="21005803" cy="944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4000"/>
            </a:pPr>
            <a:r>
              <a:rPr sz="5500">
                <a:solidFill>
                  <a:schemeClr val="accent1">
                    <a:lumOff val="-13575"/>
                  </a:schemeClr>
                </a:solidFill>
              </a:rPr>
              <a:t>Chord</a:t>
            </a:r>
            <a:r>
              <a:rPr>
                <a:solidFill>
                  <a:schemeClr val="accent1">
                    <a:lumOff val="-13575"/>
                  </a:schemeClr>
                </a:solidFill>
              </a:rPr>
              <a:t> </a:t>
            </a:r>
            <a:r>
              <a:rPr b="0" sz="4800"/>
              <a:t>- a line segment whose endpoints both lie on a circle.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Secant Segments"/>
          <p:cNvSpPr txBox="1"/>
          <p:nvPr>
            <p:ph type="title"/>
          </p:nvPr>
        </p:nvSpPr>
        <p:spPr>
          <a:prstGeom prst="rect">
            <a:avLst/>
          </a:prstGeom>
        </p:spPr>
        <p:txBody>
          <a:bodyPr/>
          <a:lstStyle/>
          <a:p>
            <a:pPr/>
            <a:r>
              <a:t>Secant Segments</a:t>
            </a:r>
          </a:p>
        </p:txBody>
      </p:sp>
      <p:sp>
        <p:nvSpPr>
          <p:cNvPr id="649" name="Secant-Segment Theorem  If two secant segments are drawn to a circle from an exterior point, then the product of the measures of one secant segment and its external secant segment is equal to the product of the measures of the other secant segment and its external secant segment. (whole x outside = whole x outside)"/>
          <p:cNvSpPr txBox="1"/>
          <p:nvPr/>
        </p:nvSpPr>
        <p:spPr>
          <a:xfrm>
            <a:off x="1035015" y="2683924"/>
            <a:ext cx="22587109" cy="3843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Secant-Segment Theorem </a:t>
            </a:r>
            <a:br>
              <a:rPr b="0" sz="4000">
                <a:solidFill>
                  <a:srgbClr val="000000"/>
                </a:solidFill>
              </a:rPr>
            </a:br>
            <a:r>
              <a:rPr b="0" sz="4800">
                <a:solidFill>
                  <a:srgbClr val="000000"/>
                </a:solidFill>
              </a:rPr>
              <a:t>If two secant segments are drawn to a circle from an exterior point, then the product of the measures of one secant segment and its external secant segment is equal to the product of the measures of the other secant segment and its external secant segment. (whole x outside = whole x outside)</a:t>
            </a:r>
          </a:p>
        </p:txBody>
      </p:sp>
      <p:sp>
        <p:nvSpPr>
          <p:cNvPr id="650" name="Circle"/>
          <p:cNvSpPr/>
          <p:nvPr/>
        </p:nvSpPr>
        <p:spPr>
          <a:xfrm>
            <a:off x="14235202" y="7849527"/>
            <a:ext cx="4378989" cy="4378989"/>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51" name="A"/>
          <p:cNvSpPr txBox="1"/>
          <p:nvPr/>
        </p:nvSpPr>
        <p:spPr>
          <a:xfrm>
            <a:off x="11961217" y="9518053"/>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A</a:t>
            </a:r>
          </a:p>
        </p:txBody>
      </p:sp>
      <p:sp>
        <p:nvSpPr>
          <p:cNvPr id="652" name="B"/>
          <p:cNvSpPr txBox="1"/>
          <p:nvPr/>
        </p:nvSpPr>
        <p:spPr>
          <a:xfrm>
            <a:off x="13921634" y="8364018"/>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B</a:t>
            </a:r>
          </a:p>
        </p:txBody>
      </p:sp>
      <p:sp>
        <p:nvSpPr>
          <p:cNvPr id="653" name="Line"/>
          <p:cNvSpPr/>
          <p:nvPr/>
        </p:nvSpPr>
        <p:spPr>
          <a:xfrm flipV="1">
            <a:off x="12624698" y="7681189"/>
            <a:ext cx="4866221" cy="2243989"/>
          </a:xfrm>
          <a:prstGeom prst="line">
            <a:avLst/>
          </a:prstGeom>
          <a:ln w="76200">
            <a:solidFill>
              <a:schemeClr val="accent1">
                <a:lumOff val="-13575"/>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4" name="C"/>
          <p:cNvSpPr txBox="1"/>
          <p:nvPr/>
        </p:nvSpPr>
        <p:spPr>
          <a:xfrm>
            <a:off x="16775697" y="8065737"/>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C</a:t>
            </a:r>
          </a:p>
        </p:txBody>
      </p:sp>
      <p:sp>
        <p:nvSpPr>
          <p:cNvPr id="655" name="Line"/>
          <p:cNvSpPr/>
          <p:nvPr/>
        </p:nvSpPr>
        <p:spPr>
          <a:xfrm>
            <a:off x="12645870" y="9907186"/>
            <a:ext cx="5560978" cy="2335765"/>
          </a:xfrm>
          <a:prstGeom prst="line">
            <a:avLst/>
          </a:prstGeom>
          <a:ln w="76200">
            <a:solidFill>
              <a:schemeClr val="accent1">
                <a:lumOff val="-13575"/>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6" name="E"/>
          <p:cNvSpPr txBox="1"/>
          <p:nvPr/>
        </p:nvSpPr>
        <p:spPr>
          <a:xfrm>
            <a:off x="17225698" y="11100061"/>
            <a:ext cx="424689"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E</a:t>
            </a:r>
          </a:p>
        </p:txBody>
      </p:sp>
      <p:sp>
        <p:nvSpPr>
          <p:cNvPr id="657" name="AC x AB = AE x AD"/>
          <p:cNvSpPr txBox="1"/>
          <p:nvPr/>
        </p:nvSpPr>
        <p:spPr>
          <a:xfrm>
            <a:off x="2827263" y="9545614"/>
            <a:ext cx="558673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AC x AB = AE x AD</a:t>
            </a:r>
          </a:p>
        </p:txBody>
      </p:sp>
      <p:sp>
        <p:nvSpPr>
          <p:cNvPr id="658" name="D"/>
          <p:cNvSpPr txBox="1"/>
          <p:nvPr/>
        </p:nvSpPr>
        <p:spPr>
          <a:xfrm>
            <a:off x="13789808" y="10622981"/>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Secant-Tangent Product"/>
          <p:cNvSpPr txBox="1"/>
          <p:nvPr>
            <p:ph type="title"/>
          </p:nvPr>
        </p:nvSpPr>
        <p:spPr>
          <a:prstGeom prst="rect">
            <a:avLst/>
          </a:prstGeom>
        </p:spPr>
        <p:txBody>
          <a:bodyPr/>
          <a:lstStyle/>
          <a:p>
            <a:pPr/>
            <a:r>
              <a:t>Secant-Tangent Product</a:t>
            </a:r>
          </a:p>
        </p:txBody>
      </p:sp>
      <p:sp>
        <p:nvSpPr>
          <p:cNvPr id="663" name="Secant-Tangent Product Theorem  If a secant and a tangent intersect in the exterior of a circle, then the product of the lengths of the secant segment and its external segment equals the length of the tangent segment squared. (whole x outside = tangent2)"/>
          <p:cNvSpPr txBox="1"/>
          <p:nvPr/>
        </p:nvSpPr>
        <p:spPr>
          <a:xfrm>
            <a:off x="1035015" y="2683924"/>
            <a:ext cx="22587109" cy="31198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Secant-Tangent Product Theorem </a:t>
            </a:r>
            <a:br>
              <a:rPr b="0" sz="4000">
                <a:solidFill>
                  <a:srgbClr val="000000"/>
                </a:solidFill>
              </a:rPr>
            </a:br>
            <a:r>
              <a:rPr b="0" sz="4800">
                <a:solidFill>
                  <a:srgbClr val="000000"/>
                </a:solidFill>
              </a:rPr>
              <a:t>If a secant and a tangent intersect in the exterior of a circle, then the product of the lengths of the secant segment and its external segment equals the length of the tangent segment squared. (whole x outside = tangent</a:t>
            </a:r>
            <a:r>
              <a:rPr b="0" baseline="31999" sz="4800">
                <a:solidFill>
                  <a:srgbClr val="000000"/>
                </a:solidFill>
              </a:rPr>
              <a:t>2</a:t>
            </a:r>
            <a:r>
              <a:rPr b="0" sz="4800">
                <a:solidFill>
                  <a:srgbClr val="000000"/>
                </a:solidFill>
              </a:rPr>
              <a:t>)</a:t>
            </a:r>
          </a:p>
        </p:txBody>
      </p:sp>
      <p:sp>
        <p:nvSpPr>
          <p:cNvPr id="664" name="Circle"/>
          <p:cNvSpPr/>
          <p:nvPr/>
        </p:nvSpPr>
        <p:spPr>
          <a:xfrm>
            <a:off x="14235202" y="7849527"/>
            <a:ext cx="4378989" cy="4378989"/>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65" name="A"/>
          <p:cNvSpPr txBox="1"/>
          <p:nvPr/>
        </p:nvSpPr>
        <p:spPr>
          <a:xfrm>
            <a:off x="11961217" y="9518053"/>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A</a:t>
            </a:r>
          </a:p>
        </p:txBody>
      </p:sp>
      <p:sp>
        <p:nvSpPr>
          <p:cNvPr id="666" name="Line"/>
          <p:cNvSpPr/>
          <p:nvPr/>
        </p:nvSpPr>
        <p:spPr>
          <a:xfrm flipV="1">
            <a:off x="12624697" y="7347573"/>
            <a:ext cx="3934856" cy="2577604"/>
          </a:xfrm>
          <a:prstGeom prst="line">
            <a:avLst/>
          </a:prstGeom>
          <a:ln w="76200">
            <a:solidFill>
              <a:schemeClr val="accent1">
                <a:lumOff val="-13575"/>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67" name="B"/>
          <p:cNvSpPr txBox="1"/>
          <p:nvPr/>
        </p:nvSpPr>
        <p:spPr>
          <a:xfrm>
            <a:off x="14611040" y="7525511"/>
            <a:ext cx="462281"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B</a:t>
            </a:r>
          </a:p>
        </p:txBody>
      </p:sp>
      <p:sp>
        <p:nvSpPr>
          <p:cNvPr id="668" name="Line"/>
          <p:cNvSpPr/>
          <p:nvPr/>
        </p:nvSpPr>
        <p:spPr>
          <a:xfrm>
            <a:off x="12645870" y="9907186"/>
            <a:ext cx="5560978" cy="2335765"/>
          </a:xfrm>
          <a:prstGeom prst="line">
            <a:avLst/>
          </a:prstGeom>
          <a:ln w="76200">
            <a:solidFill>
              <a:schemeClr val="accent1">
                <a:lumOff val="-13575"/>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69" name="D"/>
          <p:cNvSpPr txBox="1"/>
          <p:nvPr/>
        </p:nvSpPr>
        <p:spPr>
          <a:xfrm>
            <a:off x="17202076" y="11100061"/>
            <a:ext cx="471933"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D</a:t>
            </a:r>
          </a:p>
        </p:txBody>
      </p:sp>
      <p:sp>
        <p:nvSpPr>
          <p:cNvPr id="670" name="AD x AC = AB2"/>
          <p:cNvSpPr txBox="1"/>
          <p:nvPr/>
        </p:nvSpPr>
        <p:spPr>
          <a:xfrm>
            <a:off x="2827263" y="9545614"/>
            <a:ext cx="4517180"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AD x AC = AB</a:t>
            </a:r>
            <a:r>
              <a:rPr baseline="31999"/>
              <a:t>2</a:t>
            </a:r>
            <a:r>
              <a:t> </a:t>
            </a:r>
          </a:p>
        </p:txBody>
      </p:sp>
      <p:sp>
        <p:nvSpPr>
          <p:cNvPr id="671" name="C"/>
          <p:cNvSpPr txBox="1"/>
          <p:nvPr/>
        </p:nvSpPr>
        <p:spPr>
          <a:xfrm>
            <a:off x="13785236" y="10622981"/>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C</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Tangent-Secant Relationship"/>
          <p:cNvSpPr txBox="1"/>
          <p:nvPr>
            <p:ph type="title"/>
          </p:nvPr>
        </p:nvSpPr>
        <p:spPr>
          <a:prstGeom prst="rect">
            <a:avLst/>
          </a:prstGeom>
        </p:spPr>
        <p:txBody>
          <a:bodyPr/>
          <a:lstStyle/>
          <a:p>
            <a:pPr/>
            <a:r>
              <a:t>Tangent-Secant Relationship</a:t>
            </a:r>
          </a:p>
        </p:txBody>
      </p:sp>
      <p:sp>
        <p:nvSpPr>
          <p:cNvPr id="676" name="Circle"/>
          <p:cNvSpPr/>
          <p:nvPr/>
        </p:nvSpPr>
        <p:spPr>
          <a:xfrm>
            <a:off x="10512056" y="6115500"/>
            <a:ext cx="4378989" cy="4378990"/>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77" name="Theorem  If a tangent and a secant, two tangents, or two secants intersect outside of a circle, then the resulting angle measures half the difference of its intercepted arcs."/>
          <p:cNvSpPr txBox="1"/>
          <p:nvPr/>
        </p:nvSpPr>
        <p:spPr>
          <a:xfrm>
            <a:off x="1035015" y="2683924"/>
            <a:ext cx="22587109" cy="24086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Theorem </a:t>
            </a:r>
            <a:br>
              <a:rPr b="0" sz="4000">
                <a:solidFill>
                  <a:srgbClr val="000000"/>
                </a:solidFill>
              </a:rPr>
            </a:br>
            <a:r>
              <a:rPr b="0" sz="4800">
                <a:solidFill>
                  <a:srgbClr val="000000"/>
                </a:solidFill>
              </a:rPr>
              <a:t>If a </a:t>
            </a:r>
            <a:r>
              <a:rPr sz="4800">
                <a:solidFill>
                  <a:srgbClr val="000000"/>
                </a:solidFill>
              </a:rPr>
              <a:t>tangent and a secant</a:t>
            </a:r>
            <a:r>
              <a:rPr b="0" sz="4800">
                <a:solidFill>
                  <a:srgbClr val="000000"/>
                </a:solidFill>
              </a:rPr>
              <a:t>, </a:t>
            </a:r>
            <a:r>
              <a:rPr sz="4800">
                <a:solidFill>
                  <a:schemeClr val="accent5">
                    <a:hueOff val="-82419"/>
                    <a:satOff val="-9513"/>
                    <a:lumOff val="-16343"/>
                  </a:schemeClr>
                </a:solidFill>
              </a:rPr>
              <a:t>two tangents</a:t>
            </a:r>
            <a:r>
              <a:rPr b="0" sz="4800">
                <a:solidFill>
                  <a:srgbClr val="000000"/>
                </a:solidFill>
              </a:rPr>
              <a:t>, or </a:t>
            </a:r>
            <a:r>
              <a:rPr sz="4800"/>
              <a:t>two secants</a:t>
            </a:r>
            <a:r>
              <a:rPr b="0" sz="4800">
                <a:solidFill>
                  <a:srgbClr val="000000"/>
                </a:solidFill>
              </a:rPr>
              <a:t> intersect outside of a circle, then the resulting angle measures half the difference of its intercepted arcs.</a:t>
            </a:r>
          </a:p>
        </p:txBody>
      </p:sp>
      <p:sp>
        <p:nvSpPr>
          <p:cNvPr id="678" name="E"/>
          <p:cNvSpPr txBox="1"/>
          <p:nvPr/>
        </p:nvSpPr>
        <p:spPr>
          <a:xfrm>
            <a:off x="8198704" y="7956506"/>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E</a:t>
            </a:r>
          </a:p>
        </p:txBody>
      </p:sp>
      <p:sp>
        <p:nvSpPr>
          <p:cNvPr id="679" name="F"/>
          <p:cNvSpPr txBox="1"/>
          <p:nvPr/>
        </p:nvSpPr>
        <p:spPr>
          <a:xfrm>
            <a:off x="11123578" y="5801047"/>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F</a:t>
            </a:r>
          </a:p>
        </p:txBody>
      </p:sp>
      <p:sp>
        <p:nvSpPr>
          <p:cNvPr id="680" name="Line"/>
          <p:cNvSpPr/>
          <p:nvPr/>
        </p:nvSpPr>
        <p:spPr>
          <a:xfrm flipV="1">
            <a:off x="8901553" y="5606959"/>
            <a:ext cx="3936324" cy="2584193"/>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1" name="CD - BD"/>
          <p:cNvSpPr txBox="1"/>
          <p:nvPr/>
        </p:nvSpPr>
        <p:spPr>
          <a:xfrm>
            <a:off x="2714049" y="11943101"/>
            <a:ext cx="250190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CD - BD</a:t>
            </a:r>
          </a:p>
        </p:txBody>
      </p:sp>
      <p:sp>
        <p:nvSpPr>
          <p:cNvPr id="682" name="G"/>
          <p:cNvSpPr txBox="1"/>
          <p:nvPr/>
        </p:nvSpPr>
        <p:spPr>
          <a:xfrm>
            <a:off x="14132959" y="8120674"/>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G</a:t>
            </a:r>
          </a:p>
        </p:txBody>
      </p:sp>
      <p:sp>
        <p:nvSpPr>
          <p:cNvPr id="683" name="Circle"/>
          <p:cNvSpPr/>
          <p:nvPr/>
        </p:nvSpPr>
        <p:spPr>
          <a:xfrm>
            <a:off x="14768013" y="8350432"/>
            <a:ext cx="237458" cy="237459"/>
          </a:xfrm>
          <a:prstGeom prst="ellipse">
            <a:avLst/>
          </a:prstGeom>
          <a:solidFill>
            <a:srgbClr val="5E5E5E"/>
          </a:solidFill>
          <a:ln w="12700">
            <a:miter lim="400000"/>
          </a:ln>
        </p:spPr>
        <p:txBody>
          <a:bodyPr lIns="0" tIns="0" rIns="0" bIns="0" anchor="ctr"/>
          <a:lstStyle/>
          <a:p>
            <a:pPr>
              <a:defRPr b="0" sz="3200">
                <a:solidFill>
                  <a:srgbClr val="5E5E5E"/>
                </a:solidFill>
                <a:latin typeface="+mn-lt"/>
                <a:ea typeface="+mn-ea"/>
                <a:cs typeface="+mn-cs"/>
                <a:sym typeface="Helvetica Neue Medium"/>
              </a:defRPr>
            </a:pPr>
          </a:p>
        </p:txBody>
      </p:sp>
      <p:sp>
        <p:nvSpPr>
          <p:cNvPr id="684" name="Line"/>
          <p:cNvSpPr/>
          <p:nvPr/>
        </p:nvSpPr>
        <p:spPr>
          <a:xfrm>
            <a:off x="8922725" y="8173159"/>
            <a:ext cx="3531375" cy="2699380"/>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21" name="Connection Line"/>
          <p:cNvSpPr/>
          <p:nvPr/>
        </p:nvSpPr>
        <p:spPr>
          <a:xfrm>
            <a:off x="2874972" y="11843667"/>
            <a:ext cx="724025" cy="192889"/>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686" name="H"/>
          <p:cNvSpPr txBox="1"/>
          <p:nvPr/>
        </p:nvSpPr>
        <p:spPr>
          <a:xfrm>
            <a:off x="10951559" y="10156601"/>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H</a:t>
            </a:r>
          </a:p>
        </p:txBody>
      </p:sp>
      <p:sp>
        <p:nvSpPr>
          <p:cNvPr id="687" name="Y"/>
          <p:cNvSpPr txBox="1"/>
          <p:nvPr/>
        </p:nvSpPr>
        <p:spPr>
          <a:xfrm>
            <a:off x="9586759" y="7950412"/>
            <a:ext cx="453137"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5">
                    <a:hueOff val="-82419"/>
                    <a:satOff val="-9513"/>
                    <a:lumOff val="-16343"/>
                  </a:schemeClr>
                </a:solidFill>
              </a:defRPr>
            </a:lvl1pPr>
          </a:lstStyle>
          <a:p>
            <a:pPr/>
            <a:r>
              <a:t>Y</a:t>
            </a:r>
          </a:p>
        </p:txBody>
      </p:sp>
      <p:sp>
        <p:nvSpPr>
          <p:cNvPr id="688" name="X ="/>
          <p:cNvSpPr txBox="1"/>
          <p:nvPr/>
        </p:nvSpPr>
        <p:spPr>
          <a:xfrm>
            <a:off x="1486623" y="12231927"/>
            <a:ext cx="105981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X =</a:t>
            </a:r>
          </a:p>
        </p:txBody>
      </p:sp>
      <p:sp>
        <p:nvSpPr>
          <p:cNvPr id="689" name="2"/>
          <p:cNvSpPr txBox="1"/>
          <p:nvPr/>
        </p:nvSpPr>
        <p:spPr>
          <a:xfrm>
            <a:off x="3755552" y="12797861"/>
            <a:ext cx="4673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2</a:t>
            </a:r>
          </a:p>
        </p:txBody>
      </p:sp>
      <p:sp>
        <p:nvSpPr>
          <p:cNvPr id="722" name="Connection Line"/>
          <p:cNvSpPr/>
          <p:nvPr/>
        </p:nvSpPr>
        <p:spPr>
          <a:xfrm>
            <a:off x="4335472" y="11843668"/>
            <a:ext cx="724025" cy="19288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691" name="Line"/>
          <p:cNvSpPr/>
          <p:nvPr/>
        </p:nvSpPr>
        <p:spPr>
          <a:xfrm>
            <a:off x="2738282" y="12792315"/>
            <a:ext cx="2501901" cy="1"/>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92" name="Circle"/>
          <p:cNvSpPr/>
          <p:nvPr/>
        </p:nvSpPr>
        <p:spPr>
          <a:xfrm>
            <a:off x="1876056" y="6115500"/>
            <a:ext cx="4378989" cy="4378990"/>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93" name="A"/>
          <p:cNvSpPr txBox="1"/>
          <p:nvPr/>
        </p:nvSpPr>
        <p:spPr>
          <a:xfrm>
            <a:off x="297625" y="10156601"/>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A</a:t>
            </a:r>
          </a:p>
        </p:txBody>
      </p:sp>
      <p:sp>
        <p:nvSpPr>
          <p:cNvPr id="694" name="B"/>
          <p:cNvSpPr txBox="1"/>
          <p:nvPr/>
        </p:nvSpPr>
        <p:spPr>
          <a:xfrm>
            <a:off x="1573736" y="8873818"/>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B</a:t>
            </a:r>
          </a:p>
        </p:txBody>
      </p:sp>
      <p:sp>
        <p:nvSpPr>
          <p:cNvPr id="695" name="Line"/>
          <p:cNvSpPr/>
          <p:nvPr/>
        </p:nvSpPr>
        <p:spPr>
          <a:xfrm flipV="1">
            <a:off x="894799" y="5964824"/>
            <a:ext cx="5453342" cy="4534688"/>
          </a:xfrm>
          <a:prstGeom prst="line">
            <a:avLst/>
          </a:prstGeom>
          <a:ln w="762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96" name="C"/>
          <p:cNvSpPr txBox="1"/>
          <p:nvPr/>
        </p:nvSpPr>
        <p:spPr>
          <a:xfrm>
            <a:off x="5222092" y="5801047"/>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C</a:t>
            </a:r>
          </a:p>
        </p:txBody>
      </p:sp>
      <p:sp>
        <p:nvSpPr>
          <p:cNvPr id="697" name="Line"/>
          <p:cNvSpPr/>
          <p:nvPr/>
        </p:nvSpPr>
        <p:spPr>
          <a:xfrm>
            <a:off x="859497" y="10505089"/>
            <a:ext cx="5954879" cy="1"/>
          </a:xfrm>
          <a:prstGeom prst="line">
            <a:avLst/>
          </a:prstGeom>
          <a:ln w="762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98" name="D"/>
          <p:cNvSpPr txBox="1"/>
          <p:nvPr/>
        </p:nvSpPr>
        <p:spPr>
          <a:xfrm>
            <a:off x="4147764" y="10652590"/>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D</a:t>
            </a:r>
          </a:p>
        </p:txBody>
      </p:sp>
      <p:sp>
        <p:nvSpPr>
          <p:cNvPr id="699" name="X"/>
          <p:cNvSpPr txBox="1"/>
          <p:nvPr/>
        </p:nvSpPr>
        <p:spPr>
          <a:xfrm>
            <a:off x="1840145" y="9711807"/>
            <a:ext cx="453137"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X</a:t>
            </a:r>
          </a:p>
        </p:txBody>
      </p:sp>
      <p:sp>
        <p:nvSpPr>
          <p:cNvPr id="700" name="FGH - FH"/>
          <p:cNvSpPr txBox="1"/>
          <p:nvPr/>
        </p:nvSpPr>
        <p:spPr>
          <a:xfrm>
            <a:off x="11350049" y="11943101"/>
            <a:ext cx="28422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FGH - FH</a:t>
            </a:r>
          </a:p>
        </p:txBody>
      </p:sp>
      <p:sp>
        <p:nvSpPr>
          <p:cNvPr id="723" name="Connection Line"/>
          <p:cNvSpPr/>
          <p:nvPr/>
        </p:nvSpPr>
        <p:spPr>
          <a:xfrm>
            <a:off x="11510972" y="11838206"/>
            <a:ext cx="1025021" cy="187536"/>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083"/>
                </a:moveTo>
                <a:cubicBezTo>
                  <a:pt x="7411" y="-5400"/>
                  <a:pt x="14611" y="-5361"/>
                  <a:pt x="21600" y="16200"/>
                </a:cubicBezTo>
              </a:path>
            </a:pathLst>
          </a:custGeom>
          <a:ln w="38100">
            <a:solidFill>
              <a:srgbClr val="000000"/>
            </a:solidFill>
            <a:miter lim="400000"/>
          </a:ln>
        </p:spPr>
        <p:txBody>
          <a:bodyPr/>
          <a:lstStyle/>
          <a:p>
            <a:pPr/>
          </a:p>
        </p:txBody>
      </p:sp>
      <p:sp>
        <p:nvSpPr>
          <p:cNvPr id="702" name="Y ="/>
          <p:cNvSpPr txBox="1"/>
          <p:nvPr/>
        </p:nvSpPr>
        <p:spPr>
          <a:xfrm>
            <a:off x="10122623" y="12231927"/>
            <a:ext cx="108331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rPr>
                <a:solidFill>
                  <a:schemeClr val="accent5">
                    <a:hueOff val="-82419"/>
                    <a:satOff val="-9513"/>
                    <a:lumOff val="-16343"/>
                  </a:schemeClr>
                </a:solidFill>
              </a:rPr>
              <a:t>Y</a:t>
            </a:r>
            <a:r>
              <a:t> =</a:t>
            </a:r>
          </a:p>
        </p:txBody>
      </p:sp>
      <p:sp>
        <p:nvSpPr>
          <p:cNvPr id="703" name="2"/>
          <p:cNvSpPr txBox="1"/>
          <p:nvPr/>
        </p:nvSpPr>
        <p:spPr>
          <a:xfrm>
            <a:off x="12391552" y="12797861"/>
            <a:ext cx="4673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2</a:t>
            </a:r>
          </a:p>
        </p:txBody>
      </p:sp>
      <p:sp>
        <p:nvSpPr>
          <p:cNvPr id="724" name="Connection Line"/>
          <p:cNvSpPr/>
          <p:nvPr/>
        </p:nvSpPr>
        <p:spPr>
          <a:xfrm>
            <a:off x="13352473" y="11843668"/>
            <a:ext cx="724025" cy="19288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705" name="Line"/>
          <p:cNvSpPr/>
          <p:nvPr/>
        </p:nvSpPr>
        <p:spPr>
          <a:xfrm>
            <a:off x="11374282" y="12792315"/>
            <a:ext cx="2793794" cy="1"/>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06" name="Circle"/>
          <p:cNvSpPr/>
          <p:nvPr/>
        </p:nvSpPr>
        <p:spPr>
          <a:xfrm>
            <a:off x="19275056" y="6115500"/>
            <a:ext cx="4378988" cy="4378990"/>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07" name="J"/>
          <p:cNvSpPr txBox="1"/>
          <p:nvPr/>
        </p:nvSpPr>
        <p:spPr>
          <a:xfrm>
            <a:off x="17033837" y="7784027"/>
            <a:ext cx="37795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J</a:t>
            </a:r>
          </a:p>
        </p:txBody>
      </p:sp>
      <p:sp>
        <p:nvSpPr>
          <p:cNvPr id="708" name="K"/>
          <p:cNvSpPr txBox="1"/>
          <p:nvPr/>
        </p:nvSpPr>
        <p:spPr>
          <a:xfrm>
            <a:off x="18966060" y="6629992"/>
            <a:ext cx="45313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K</a:t>
            </a:r>
          </a:p>
        </p:txBody>
      </p:sp>
      <p:sp>
        <p:nvSpPr>
          <p:cNvPr id="709" name="Line"/>
          <p:cNvSpPr/>
          <p:nvPr/>
        </p:nvSpPr>
        <p:spPr>
          <a:xfrm flipV="1">
            <a:off x="17664552" y="5947163"/>
            <a:ext cx="4866221" cy="2243989"/>
          </a:xfrm>
          <a:prstGeom prst="line">
            <a:avLst/>
          </a:prstGeom>
          <a:ln w="76200">
            <a:solidFill>
              <a:schemeClr val="accent1">
                <a:lumOff val="-13575"/>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10" name="L"/>
          <p:cNvSpPr txBox="1"/>
          <p:nvPr/>
        </p:nvSpPr>
        <p:spPr>
          <a:xfrm>
            <a:off x="21857715" y="6331711"/>
            <a:ext cx="396749"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L</a:t>
            </a:r>
          </a:p>
        </p:txBody>
      </p:sp>
      <p:sp>
        <p:nvSpPr>
          <p:cNvPr id="711" name="Line"/>
          <p:cNvSpPr/>
          <p:nvPr/>
        </p:nvSpPr>
        <p:spPr>
          <a:xfrm>
            <a:off x="17685724" y="8173160"/>
            <a:ext cx="5560978" cy="2335765"/>
          </a:xfrm>
          <a:prstGeom prst="line">
            <a:avLst/>
          </a:prstGeom>
          <a:ln w="76200">
            <a:solidFill>
              <a:schemeClr val="accent1">
                <a:lumOff val="-13575"/>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12" name="M"/>
          <p:cNvSpPr txBox="1"/>
          <p:nvPr/>
        </p:nvSpPr>
        <p:spPr>
          <a:xfrm>
            <a:off x="22199512" y="9366036"/>
            <a:ext cx="55676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M</a:t>
            </a:r>
          </a:p>
        </p:txBody>
      </p:sp>
      <p:sp>
        <p:nvSpPr>
          <p:cNvPr id="713" name="Z"/>
          <p:cNvSpPr txBox="1"/>
          <p:nvPr/>
        </p:nvSpPr>
        <p:spPr>
          <a:xfrm>
            <a:off x="18529953" y="7777932"/>
            <a:ext cx="443485"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Z</a:t>
            </a:r>
          </a:p>
        </p:txBody>
      </p:sp>
      <p:sp>
        <p:nvSpPr>
          <p:cNvPr id="714" name="Z ="/>
          <p:cNvSpPr txBox="1"/>
          <p:nvPr/>
        </p:nvSpPr>
        <p:spPr>
          <a:xfrm>
            <a:off x="18885622" y="12231927"/>
            <a:ext cx="105981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rPr>
                <a:solidFill>
                  <a:schemeClr val="accent1">
                    <a:lumOff val="-13575"/>
                  </a:schemeClr>
                </a:solidFill>
              </a:rPr>
              <a:t>Z</a:t>
            </a:r>
            <a:r>
              <a:t> =</a:t>
            </a:r>
          </a:p>
        </p:txBody>
      </p:sp>
      <p:sp>
        <p:nvSpPr>
          <p:cNvPr id="715" name="N"/>
          <p:cNvSpPr txBox="1"/>
          <p:nvPr/>
        </p:nvSpPr>
        <p:spPr>
          <a:xfrm>
            <a:off x="18825090" y="8888955"/>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N</a:t>
            </a:r>
          </a:p>
        </p:txBody>
      </p:sp>
      <p:sp>
        <p:nvSpPr>
          <p:cNvPr id="716" name="LM - KN"/>
          <p:cNvSpPr txBox="1"/>
          <p:nvPr/>
        </p:nvSpPr>
        <p:spPr>
          <a:xfrm>
            <a:off x="20200782" y="11889189"/>
            <a:ext cx="250253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LM - KN</a:t>
            </a:r>
          </a:p>
        </p:txBody>
      </p:sp>
      <p:sp>
        <p:nvSpPr>
          <p:cNvPr id="725" name="Connection Line"/>
          <p:cNvSpPr/>
          <p:nvPr/>
        </p:nvSpPr>
        <p:spPr>
          <a:xfrm>
            <a:off x="20361705" y="11789755"/>
            <a:ext cx="724025" cy="19288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718" name="2"/>
          <p:cNvSpPr txBox="1"/>
          <p:nvPr/>
        </p:nvSpPr>
        <p:spPr>
          <a:xfrm>
            <a:off x="21242286" y="12743949"/>
            <a:ext cx="4673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2</a:t>
            </a:r>
          </a:p>
        </p:txBody>
      </p:sp>
      <p:sp>
        <p:nvSpPr>
          <p:cNvPr id="726" name="Connection Line"/>
          <p:cNvSpPr/>
          <p:nvPr/>
        </p:nvSpPr>
        <p:spPr>
          <a:xfrm>
            <a:off x="21822205" y="11789756"/>
            <a:ext cx="724025" cy="192888"/>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720" name="Line"/>
          <p:cNvSpPr/>
          <p:nvPr/>
        </p:nvSpPr>
        <p:spPr>
          <a:xfrm>
            <a:off x="20225015" y="12738403"/>
            <a:ext cx="2501901" cy="1"/>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8" name="Tangent-Secant Relationship"/>
          <p:cNvSpPr txBox="1"/>
          <p:nvPr>
            <p:ph type="body" idx="13"/>
          </p:nvPr>
        </p:nvSpPr>
        <p:spPr>
          <a:prstGeom prst="rect">
            <a:avLst/>
          </a:prstGeom>
        </p:spPr>
        <p:txBody>
          <a:bodyPr/>
          <a:lstStyle/>
          <a:p>
            <a:pPr/>
            <a:r>
              <a:t>Tangent-Secant Relationship</a:t>
            </a:r>
          </a:p>
        </p:txBody>
      </p:sp>
      <p:sp>
        <p:nvSpPr>
          <p:cNvPr id="729" name="Circle"/>
          <p:cNvSpPr/>
          <p:nvPr/>
        </p:nvSpPr>
        <p:spPr>
          <a:xfrm>
            <a:off x="18491826" y="6090795"/>
            <a:ext cx="4378989" cy="4378990"/>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30" name="Given the circle with tangents EF and EH and chords GF and GH, find the measure of angle Y."/>
          <p:cNvSpPr txBox="1"/>
          <p:nvPr/>
        </p:nvSpPr>
        <p:spPr>
          <a:xfrm>
            <a:off x="1035015" y="2683924"/>
            <a:ext cx="16192138" cy="4288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Given the circle with tangents EF and EH and chords GF and GH, find the measure of angle Y. </a:t>
            </a:r>
            <a:br>
              <a:rPr b="0" sz="4000">
                <a:solidFill>
                  <a:srgbClr val="000000"/>
                </a:solidFill>
              </a:rPr>
            </a:br>
            <a:endParaRPr b="0" sz="4800">
              <a:solidFill>
                <a:srgbClr val="000000"/>
              </a:solidFill>
            </a:endParaRPr>
          </a:p>
          <a:p>
            <a:pPr algn="l">
              <a:spcBef>
                <a:spcPts val="1200"/>
              </a:spcBef>
              <a:defRPr sz="5500">
                <a:solidFill>
                  <a:schemeClr val="accent1">
                    <a:lumOff val="-13575"/>
                  </a:schemeClr>
                </a:solidFill>
              </a:defRPr>
            </a:pPr>
            <a:endParaRPr b="0" sz="4800">
              <a:solidFill>
                <a:srgbClr val="000000"/>
              </a:solidFill>
            </a:endParaRPr>
          </a:p>
        </p:txBody>
      </p:sp>
      <p:sp>
        <p:nvSpPr>
          <p:cNvPr id="731" name="E"/>
          <p:cNvSpPr txBox="1"/>
          <p:nvPr/>
        </p:nvSpPr>
        <p:spPr>
          <a:xfrm>
            <a:off x="16178474" y="7931801"/>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E</a:t>
            </a:r>
          </a:p>
        </p:txBody>
      </p:sp>
      <p:sp>
        <p:nvSpPr>
          <p:cNvPr id="732" name="F"/>
          <p:cNvSpPr txBox="1"/>
          <p:nvPr/>
        </p:nvSpPr>
        <p:spPr>
          <a:xfrm>
            <a:off x="19103346" y="5776342"/>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F</a:t>
            </a:r>
          </a:p>
        </p:txBody>
      </p:sp>
      <p:sp>
        <p:nvSpPr>
          <p:cNvPr id="733" name="Line"/>
          <p:cNvSpPr/>
          <p:nvPr/>
        </p:nvSpPr>
        <p:spPr>
          <a:xfrm flipV="1">
            <a:off x="16881321" y="5582254"/>
            <a:ext cx="3936325" cy="2584193"/>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34" name="G"/>
          <p:cNvSpPr txBox="1"/>
          <p:nvPr/>
        </p:nvSpPr>
        <p:spPr>
          <a:xfrm>
            <a:off x="22797334" y="900951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G</a:t>
            </a:r>
          </a:p>
        </p:txBody>
      </p:sp>
      <p:sp>
        <p:nvSpPr>
          <p:cNvPr id="735" name="Line"/>
          <p:cNvSpPr/>
          <p:nvPr/>
        </p:nvSpPr>
        <p:spPr>
          <a:xfrm>
            <a:off x="16902494" y="8148454"/>
            <a:ext cx="3531375" cy="2699379"/>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36" name="H"/>
          <p:cNvSpPr txBox="1"/>
          <p:nvPr/>
        </p:nvSpPr>
        <p:spPr>
          <a:xfrm>
            <a:off x="18931328" y="10131896"/>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H</a:t>
            </a:r>
          </a:p>
        </p:txBody>
      </p:sp>
      <p:sp>
        <p:nvSpPr>
          <p:cNvPr id="737" name="Y"/>
          <p:cNvSpPr txBox="1"/>
          <p:nvPr/>
        </p:nvSpPr>
        <p:spPr>
          <a:xfrm>
            <a:off x="17566528" y="7925706"/>
            <a:ext cx="45313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5">
                    <a:hueOff val="-82419"/>
                    <a:satOff val="-9513"/>
                    <a:lumOff val="-16343"/>
                  </a:schemeClr>
                </a:solidFill>
              </a:defRPr>
            </a:lvl1pPr>
          </a:lstStyle>
          <a:p>
            <a:pPr/>
            <a:r>
              <a:t>Y</a:t>
            </a:r>
          </a:p>
        </p:txBody>
      </p:sp>
      <p:sp>
        <p:nvSpPr>
          <p:cNvPr id="738" name="Line"/>
          <p:cNvSpPr/>
          <p:nvPr/>
        </p:nvSpPr>
        <p:spPr>
          <a:xfrm>
            <a:off x="19475996" y="6489614"/>
            <a:ext cx="3189905" cy="2722774"/>
          </a:xfrm>
          <a:prstGeom prst="line">
            <a:avLst/>
          </a:prstGeom>
          <a:ln w="76200">
            <a:solidFill>
              <a:srgbClr val="000000"/>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39" name="Line"/>
          <p:cNvSpPr/>
          <p:nvPr/>
        </p:nvSpPr>
        <p:spPr>
          <a:xfrm flipV="1">
            <a:off x="19376644" y="9211265"/>
            <a:ext cx="3276032" cy="852805"/>
          </a:xfrm>
          <a:prstGeom prst="line">
            <a:avLst/>
          </a:prstGeom>
          <a:ln w="762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40" name="50°"/>
          <p:cNvSpPr txBox="1"/>
          <p:nvPr/>
        </p:nvSpPr>
        <p:spPr>
          <a:xfrm>
            <a:off x="21174403" y="8631105"/>
            <a:ext cx="88239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50°</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2" name="Tangent-Secant Relationship"/>
          <p:cNvSpPr txBox="1"/>
          <p:nvPr>
            <p:ph type="body" idx="13"/>
          </p:nvPr>
        </p:nvSpPr>
        <p:spPr>
          <a:prstGeom prst="rect">
            <a:avLst/>
          </a:prstGeom>
        </p:spPr>
        <p:txBody>
          <a:bodyPr/>
          <a:lstStyle/>
          <a:p>
            <a:pPr/>
            <a:r>
              <a:t>Tangent-Secant Relationship</a:t>
            </a:r>
          </a:p>
        </p:txBody>
      </p:sp>
      <p:sp>
        <p:nvSpPr>
          <p:cNvPr id="743" name="Circle"/>
          <p:cNvSpPr/>
          <p:nvPr/>
        </p:nvSpPr>
        <p:spPr>
          <a:xfrm>
            <a:off x="18491826" y="6090795"/>
            <a:ext cx="4378989" cy="4378990"/>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44" name="Given the circle with tangents EF and EH and chords GF and GH, find the measure of angle Y.…"/>
          <p:cNvSpPr txBox="1"/>
          <p:nvPr/>
        </p:nvSpPr>
        <p:spPr>
          <a:xfrm>
            <a:off x="1035015" y="2683924"/>
            <a:ext cx="16192138" cy="7526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Given the circle with tangents EF and EH and chords GF and GH, find the measure of angle Y. </a:t>
            </a:r>
            <a:br>
              <a:rPr b="0" sz="4000">
                <a:solidFill>
                  <a:srgbClr val="000000"/>
                </a:solidFill>
              </a:rPr>
            </a:br>
            <a:endParaRPr b="0" sz="4000">
              <a:solidFill>
                <a:srgbClr val="000000"/>
              </a:solidFill>
            </a:endParaRPr>
          </a:p>
          <a:p>
            <a:pPr algn="l">
              <a:spcBef>
                <a:spcPts val="1200"/>
              </a:spcBef>
              <a:defRPr sz="5500">
                <a:solidFill>
                  <a:schemeClr val="accent1">
                    <a:lumOff val="-13575"/>
                  </a:schemeClr>
                </a:solidFill>
              </a:defRPr>
            </a:pPr>
            <a:r>
              <a:rPr b="0" sz="4800">
                <a:solidFill>
                  <a:srgbClr val="000000"/>
                </a:solidFill>
              </a:rPr>
              <a:t>Since angle FGH is an inscribed angle, we know that the measure of arc FH is 2x the measure of angle G.</a:t>
            </a: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FH = 2(50°) = 100°</a:t>
            </a:r>
            <a:endParaRPr b="0" sz="4800">
              <a:solidFill>
                <a:srgbClr val="000000"/>
              </a:solidFill>
            </a:endParaRPr>
          </a:p>
          <a:p>
            <a:pPr algn="l">
              <a:spcBef>
                <a:spcPts val="1200"/>
              </a:spcBef>
              <a:defRPr sz="5500">
                <a:solidFill>
                  <a:schemeClr val="accent1">
                    <a:lumOff val="-13575"/>
                  </a:schemeClr>
                </a:solidFill>
              </a:defRPr>
            </a:pPr>
            <a:endParaRPr b="0" sz="4800">
              <a:solidFill>
                <a:srgbClr val="000000"/>
              </a:solidFill>
            </a:endParaRPr>
          </a:p>
          <a:p>
            <a:pPr algn="l">
              <a:spcBef>
                <a:spcPts val="1200"/>
              </a:spcBef>
              <a:defRPr sz="5500">
                <a:solidFill>
                  <a:schemeClr val="accent1">
                    <a:lumOff val="-13575"/>
                  </a:schemeClr>
                </a:solidFill>
              </a:defRPr>
            </a:pPr>
            <a:endParaRPr b="0" sz="4800">
              <a:solidFill>
                <a:srgbClr val="000000"/>
              </a:solidFill>
            </a:endParaRPr>
          </a:p>
        </p:txBody>
      </p:sp>
      <p:sp>
        <p:nvSpPr>
          <p:cNvPr id="745" name="E"/>
          <p:cNvSpPr txBox="1"/>
          <p:nvPr/>
        </p:nvSpPr>
        <p:spPr>
          <a:xfrm>
            <a:off x="16178474" y="7931801"/>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E</a:t>
            </a:r>
          </a:p>
        </p:txBody>
      </p:sp>
      <p:sp>
        <p:nvSpPr>
          <p:cNvPr id="746" name="F"/>
          <p:cNvSpPr txBox="1"/>
          <p:nvPr/>
        </p:nvSpPr>
        <p:spPr>
          <a:xfrm>
            <a:off x="19103346" y="5776342"/>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F</a:t>
            </a:r>
          </a:p>
        </p:txBody>
      </p:sp>
      <p:sp>
        <p:nvSpPr>
          <p:cNvPr id="747" name="Line"/>
          <p:cNvSpPr/>
          <p:nvPr/>
        </p:nvSpPr>
        <p:spPr>
          <a:xfrm flipV="1">
            <a:off x="16881321" y="5582254"/>
            <a:ext cx="3936325" cy="2584193"/>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48" name="G"/>
          <p:cNvSpPr txBox="1"/>
          <p:nvPr/>
        </p:nvSpPr>
        <p:spPr>
          <a:xfrm>
            <a:off x="22797334" y="900951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G</a:t>
            </a:r>
          </a:p>
        </p:txBody>
      </p:sp>
      <p:sp>
        <p:nvSpPr>
          <p:cNvPr id="749" name="Line"/>
          <p:cNvSpPr/>
          <p:nvPr/>
        </p:nvSpPr>
        <p:spPr>
          <a:xfrm>
            <a:off x="16902494" y="8148454"/>
            <a:ext cx="3531375" cy="2699379"/>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50" name="H"/>
          <p:cNvSpPr txBox="1"/>
          <p:nvPr/>
        </p:nvSpPr>
        <p:spPr>
          <a:xfrm>
            <a:off x="18931328" y="10131896"/>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H</a:t>
            </a:r>
          </a:p>
        </p:txBody>
      </p:sp>
      <p:sp>
        <p:nvSpPr>
          <p:cNvPr id="751" name="Y"/>
          <p:cNvSpPr txBox="1"/>
          <p:nvPr/>
        </p:nvSpPr>
        <p:spPr>
          <a:xfrm>
            <a:off x="17566528" y="7925706"/>
            <a:ext cx="45313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5">
                    <a:hueOff val="-82419"/>
                    <a:satOff val="-9513"/>
                    <a:lumOff val="-16343"/>
                  </a:schemeClr>
                </a:solidFill>
              </a:defRPr>
            </a:lvl1pPr>
          </a:lstStyle>
          <a:p>
            <a:pPr/>
            <a:r>
              <a:t>Y</a:t>
            </a:r>
          </a:p>
        </p:txBody>
      </p:sp>
      <p:sp>
        <p:nvSpPr>
          <p:cNvPr id="752" name="Line"/>
          <p:cNvSpPr/>
          <p:nvPr/>
        </p:nvSpPr>
        <p:spPr>
          <a:xfrm>
            <a:off x="19475996" y="6489614"/>
            <a:ext cx="3189905" cy="2722774"/>
          </a:xfrm>
          <a:prstGeom prst="line">
            <a:avLst/>
          </a:prstGeom>
          <a:ln w="76200">
            <a:solidFill>
              <a:srgbClr val="000000"/>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53" name="Line"/>
          <p:cNvSpPr/>
          <p:nvPr/>
        </p:nvSpPr>
        <p:spPr>
          <a:xfrm flipV="1">
            <a:off x="19376644" y="9211265"/>
            <a:ext cx="3276032" cy="852805"/>
          </a:xfrm>
          <a:prstGeom prst="line">
            <a:avLst/>
          </a:prstGeom>
          <a:ln w="762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54" name="50°"/>
          <p:cNvSpPr txBox="1"/>
          <p:nvPr/>
        </p:nvSpPr>
        <p:spPr>
          <a:xfrm>
            <a:off x="21174403" y="8631105"/>
            <a:ext cx="88239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50°</a:t>
            </a:r>
          </a:p>
        </p:txBody>
      </p:sp>
      <p:sp>
        <p:nvSpPr>
          <p:cNvPr id="756" name="Connection Line"/>
          <p:cNvSpPr/>
          <p:nvPr/>
        </p:nvSpPr>
        <p:spPr>
          <a:xfrm>
            <a:off x="1101412" y="6681986"/>
            <a:ext cx="724025" cy="192889"/>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Tangent-Secant Relationship"/>
          <p:cNvSpPr txBox="1"/>
          <p:nvPr>
            <p:ph type="body" idx="13"/>
          </p:nvPr>
        </p:nvSpPr>
        <p:spPr>
          <a:prstGeom prst="rect">
            <a:avLst/>
          </a:prstGeom>
        </p:spPr>
        <p:txBody>
          <a:bodyPr/>
          <a:lstStyle/>
          <a:p>
            <a:pPr/>
            <a:r>
              <a:t>Tangent-Secant Relationship</a:t>
            </a:r>
          </a:p>
        </p:txBody>
      </p:sp>
      <p:sp>
        <p:nvSpPr>
          <p:cNvPr id="759" name="Circle"/>
          <p:cNvSpPr/>
          <p:nvPr/>
        </p:nvSpPr>
        <p:spPr>
          <a:xfrm>
            <a:off x="18491826" y="6090795"/>
            <a:ext cx="4378989" cy="4378990"/>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60" name="Given the circle with tangents EF and EH and chords GF and GH, find the measure of angle Y.…"/>
          <p:cNvSpPr txBox="1"/>
          <p:nvPr/>
        </p:nvSpPr>
        <p:spPr>
          <a:xfrm>
            <a:off x="1035015" y="2683924"/>
            <a:ext cx="16192138" cy="7526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Given the circle with tangents EF and EH and chords GF and GH, find the measure of angle Y. </a:t>
            </a:r>
            <a:br>
              <a:rPr b="0" sz="4000">
                <a:solidFill>
                  <a:srgbClr val="000000"/>
                </a:solidFill>
              </a:rPr>
            </a:br>
            <a:endParaRPr b="0" sz="4000">
              <a:solidFill>
                <a:srgbClr val="000000"/>
              </a:solidFill>
            </a:endParaRPr>
          </a:p>
          <a:p>
            <a:pPr algn="l">
              <a:spcBef>
                <a:spcPts val="1200"/>
              </a:spcBef>
              <a:defRPr sz="5500">
                <a:solidFill>
                  <a:schemeClr val="accent1">
                    <a:lumOff val="-13575"/>
                  </a:schemeClr>
                </a:solidFill>
              </a:defRPr>
            </a:pPr>
            <a:r>
              <a:rPr b="0" sz="4800">
                <a:solidFill>
                  <a:srgbClr val="000000"/>
                </a:solidFill>
              </a:rPr>
              <a:t>Since angle FGH is an inscribed angle, we know that the measure of arc FH is 2x the measure of angle G.</a:t>
            </a: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FH = 2(50°) = 100°</a:t>
            </a:r>
            <a:endParaRPr b="0" sz="4800">
              <a:solidFill>
                <a:srgbClr val="000000"/>
              </a:solidFill>
            </a:endParaRPr>
          </a:p>
          <a:p>
            <a:pPr algn="l">
              <a:spcBef>
                <a:spcPts val="1200"/>
              </a:spcBef>
              <a:defRPr sz="5500">
                <a:solidFill>
                  <a:schemeClr val="accent1">
                    <a:lumOff val="-13575"/>
                  </a:schemeClr>
                </a:solidFill>
              </a:defRPr>
            </a:pP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The measure of arc FGH = 360° - 100° = 260°</a:t>
            </a:r>
            <a:endParaRPr b="0" sz="4800">
              <a:solidFill>
                <a:srgbClr val="000000"/>
              </a:solidFill>
            </a:endParaRPr>
          </a:p>
        </p:txBody>
      </p:sp>
      <p:sp>
        <p:nvSpPr>
          <p:cNvPr id="761" name="E"/>
          <p:cNvSpPr txBox="1"/>
          <p:nvPr/>
        </p:nvSpPr>
        <p:spPr>
          <a:xfrm>
            <a:off x="16178474" y="7931801"/>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E</a:t>
            </a:r>
          </a:p>
        </p:txBody>
      </p:sp>
      <p:sp>
        <p:nvSpPr>
          <p:cNvPr id="762" name="F"/>
          <p:cNvSpPr txBox="1"/>
          <p:nvPr/>
        </p:nvSpPr>
        <p:spPr>
          <a:xfrm>
            <a:off x="19103346" y="5776342"/>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F</a:t>
            </a:r>
          </a:p>
        </p:txBody>
      </p:sp>
      <p:sp>
        <p:nvSpPr>
          <p:cNvPr id="763" name="Line"/>
          <p:cNvSpPr/>
          <p:nvPr/>
        </p:nvSpPr>
        <p:spPr>
          <a:xfrm flipV="1">
            <a:off x="16881321" y="5582254"/>
            <a:ext cx="3936325" cy="2584193"/>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64" name="G"/>
          <p:cNvSpPr txBox="1"/>
          <p:nvPr/>
        </p:nvSpPr>
        <p:spPr>
          <a:xfrm>
            <a:off x="22797334" y="900951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G</a:t>
            </a:r>
          </a:p>
        </p:txBody>
      </p:sp>
      <p:sp>
        <p:nvSpPr>
          <p:cNvPr id="765" name="Line"/>
          <p:cNvSpPr/>
          <p:nvPr/>
        </p:nvSpPr>
        <p:spPr>
          <a:xfrm>
            <a:off x="16902494" y="8148454"/>
            <a:ext cx="3531375" cy="2699379"/>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66" name="H"/>
          <p:cNvSpPr txBox="1"/>
          <p:nvPr/>
        </p:nvSpPr>
        <p:spPr>
          <a:xfrm>
            <a:off x="18931328" y="10131896"/>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H</a:t>
            </a:r>
          </a:p>
        </p:txBody>
      </p:sp>
      <p:sp>
        <p:nvSpPr>
          <p:cNvPr id="767" name="Y"/>
          <p:cNvSpPr txBox="1"/>
          <p:nvPr/>
        </p:nvSpPr>
        <p:spPr>
          <a:xfrm>
            <a:off x="17566528" y="7925706"/>
            <a:ext cx="45313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5">
                    <a:hueOff val="-82419"/>
                    <a:satOff val="-9513"/>
                    <a:lumOff val="-16343"/>
                  </a:schemeClr>
                </a:solidFill>
              </a:defRPr>
            </a:lvl1pPr>
          </a:lstStyle>
          <a:p>
            <a:pPr/>
            <a:r>
              <a:t>Y</a:t>
            </a:r>
          </a:p>
        </p:txBody>
      </p:sp>
      <p:sp>
        <p:nvSpPr>
          <p:cNvPr id="768" name="Line"/>
          <p:cNvSpPr/>
          <p:nvPr/>
        </p:nvSpPr>
        <p:spPr>
          <a:xfrm>
            <a:off x="19475996" y="6489614"/>
            <a:ext cx="3189905" cy="2722774"/>
          </a:xfrm>
          <a:prstGeom prst="line">
            <a:avLst/>
          </a:prstGeom>
          <a:ln w="76200">
            <a:solidFill>
              <a:srgbClr val="000000"/>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69" name="Line"/>
          <p:cNvSpPr/>
          <p:nvPr/>
        </p:nvSpPr>
        <p:spPr>
          <a:xfrm flipV="1">
            <a:off x="19376644" y="9211265"/>
            <a:ext cx="3276032" cy="852805"/>
          </a:xfrm>
          <a:prstGeom prst="line">
            <a:avLst/>
          </a:prstGeom>
          <a:ln w="762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70" name="50°"/>
          <p:cNvSpPr txBox="1"/>
          <p:nvPr/>
        </p:nvSpPr>
        <p:spPr>
          <a:xfrm>
            <a:off x="21174403" y="8631105"/>
            <a:ext cx="88239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50°</a:t>
            </a:r>
          </a:p>
        </p:txBody>
      </p:sp>
      <p:sp>
        <p:nvSpPr>
          <p:cNvPr id="773" name="Connection Line"/>
          <p:cNvSpPr/>
          <p:nvPr/>
        </p:nvSpPr>
        <p:spPr>
          <a:xfrm>
            <a:off x="6568009" y="8398622"/>
            <a:ext cx="1025021" cy="18753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083"/>
                </a:moveTo>
                <a:cubicBezTo>
                  <a:pt x="7411" y="-5400"/>
                  <a:pt x="14611" y="-5361"/>
                  <a:pt x="21600" y="16200"/>
                </a:cubicBezTo>
              </a:path>
            </a:pathLst>
          </a:custGeom>
          <a:ln w="38100">
            <a:solidFill>
              <a:srgbClr val="000000"/>
            </a:solidFill>
            <a:miter lim="400000"/>
          </a:ln>
        </p:spPr>
        <p:txBody>
          <a:bodyPr/>
          <a:lstStyle/>
          <a:p>
            <a:pPr/>
          </a:p>
        </p:txBody>
      </p:sp>
      <p:sp>
        <p:nvSpPr>
          <p:cNvPr id="774" name="Connection Line"/>
          <p:cNvSpPr/>
          <p:nvPr/>
        </p:nvSpPr>
        <p:spPr>
          <a:xfrm>
            <a:off x="1101412" y="6681986"/>
            <a:ext cx="724025" cy="192889"/>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6" name="Tangent-Secant Relationship"/>
          <p:cNvSpPr txBox="1"/>
          <p:nvPr>
            <p:ph type="body" idx="13"/>
          </p:nvPr>
        </p:nvSpPr>
        <p:spPr>
          <a:prstGeom prst="rect">
            <a:avLst/>
          </a:prstGeom>
        </p:spPr>
        <p:txBody>
          <a:bodyPr/>
          <a:lstStyle/>
          <a:p>
            <a:pPr/>
            <a:r>
              <a:t>Tangent-Secant Relationship</a:t>
            </a:r>
          </a:p>
        </p:txBody>
      </p:sp>
      <p:sp>
        <p:nvSpPr>
          <p:cNvPr id="777" name="Circle"/>
          <p:cNvSpPr/>
          <p:nvPr/>
        </p:nvSpPr>
        <p:spPr>
          <a:xfrm>
            <a:off x="18491826" y="6090795"/>
            <a:ext cx="4378989" cy="4378990"/>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78" name="Given the circle with tangents EF and EH and chords GF and GH, find the measure of angle Y.…"/>
          <p:cNvSpPr txBox="1"/>
          <p:nvPr/>
        </p:nvSpPr>
        <p:spPr>
          <a:xfrm>
            <a:off x="1035015" y="2683924"/>
            <a:ext cx="16192138" cy="8403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Given the circle with tangents EF and EH and chords GF and GH, find the measure of angle Y. </a:t>
            </a:r>
            <a:br>
              <a:rPr b="0" sz="4000">
                <a:solidFill>
                  <a:srgbClr val="000000"/>
                </a:solidFill>
              </a:rPr>
            </a:br>
            <a:endParaRPr b="0" sz="4000">
              <a:solidFill>
                <a:srgbClr val="000000"/>
              </a:solidFill>
            </a:endParaRPr>
          </a:p>
          <a:p>
            <a:pPr algn="l">
              <a:spcBef>
                <a:spcPts val="1200"/>
              </a:spcBef>
              <a:defRPr sz="5500">
                <a:solidFill>
                  <a:schemeClr val="accent1">
                    <a:lumOff val="-13575"/>
                  </a:schemeClr>
                </a:solidFill>
              </a:defRPr>
            </a:pPr>
            <a:r>
              <a:rPr b="0" sz="4800">
                <a:solidFill>
                  <a:srgbClr val="000000"/>
                </a:solidFill>
              </a:rPr>
              <a:t>Since angle FGH is an inscribed angle, we know that the measure of arc FH is 2x the measure of angle G.</a:t>
            </a: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FH = 2(50°) = 100°</a:t>
            </a:r>
            <a:endParaRPr b="0" sz="4800">
              <a:solidFill>
                <a:srgbClr val="000000"/>
              </a:solidFill>
            </a:endParaRPr>
          </a:p>
          <a:p>
            <a:pPr algn="l">
              <a:spcBef>
                <a:spcPts val="1200"/>
              </a:spcBef>
              <a:defRPr sz="5500">
                <a:solidFill>
                  <a:schemeClr val="accent1">
                    <a:lumOff val="-13575"/>
                  </a:schemeClr>
                </a:solidFill>
              </a:defRPr>
            </a:pP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The measure of arc FGH = 360° - 100° = 260°</a:t>
            </a:r>
            <a:endParaRPr b="0" sz="4800">
              <a:solidFill>
                <a:srgbClr val="000000"/>
              </a:solidFill>
            </a:endParaRPr>
          </a:p>
          <a:p>
            <a:pPr algn="l">
              <a:spcBef>
                <a:spcPts val="1200"/>
              </a:spcBef>
              <a:defRPr sz="5500">
                <a:solidFill>
                  <a:schemeClr val="accent1">
                    <a:lumOff val="-13575"/>
                  </a:schemeClr>
                </a:solidFill>
              </a:defRPr>
            </a:pPr>
            <a:endParaRPr b="0" sz="4800">
              <a:solidFill>
                <a:srgbClr val="000000"/>
              </a:solidFill>
            </a:endParaRPr>
          </a:p>
          <a:p>
            <a:pPr algn="l">
              <a:spcBef>
                <a:spcPts val="1200"/>
              </a:spcBef>
              <a:defRPr sz="5500">
                <a:solidFill>
                  <a:schemeClr val="accent1">
                    <a:lumOff val="-13575"/>
                  </a:schemeClr>
                </a:solidFill>
              </a:defRPr>
            </a:pPr>
            <a:r>
              <a:rPr b="0" sz="4800">
                <a:solidFill>
                  <a:srgbClr val="000000"/>
                </a:solidFill>
              </a:rPr>
              <a:t>Now we can apply the Secant-Tangent Theorem: </a:t>
            </a:r>
          </a:p>
        </p:txBody>
      </p:sp>
      <p:sp>
        <p:nvSpPr>
          <p:cNvPr id="779" name="E"/>
          <p:cNvSpPr txBox="1"/>
          <p:nvPr/>
        </p:nvSpPr>
        <p:spPr>
          <a:xfrm>
            <a:off x="16178474" y="7931801"/>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E</a:t>
            </a:r>
          </a:p>
        </p:txBody>
      </p:sp>
      <p:sp>
        <p:nvSpPr>
          <p:cNvPr id="780" name="F"/>
          <p:cNvSpPr txBox="1"/>
          <p:nvPr/>
        </p:nvSpPr>
        <p:spPr>
          <a:xfrm>
            <a:off x="19103346" y="5776342"/>
            <a:ext cx="405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F</a:t>
            </a:r>
          </a:p>
        </p:txBody>
      </p:sp>
      <p:sp>
        <p:nvSpPr>
          <p:cNvPr id="781" name="Line"/>
          <p:cNvSpPr/>
          <p:nvPr/>
        </p:nvSpPr>
        <p:spPr>
          <a:xfrm flipV="1">
            <a:off x="16881321" y="5582254"/>
            <a:ext cx="3936325" cy="2584193"/>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82" name="G"/>
          <p:cNvSpPr txBox="1"/>
          <p:nvPr/>
        </p:nvSpPr>
        <p:spPr>
          <a:xfrm>
            <a:off x="22797334" y="9009517"/>
            <a:ext cx="499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G</a:t>
            </a:r>
          </a:p>
        </p:txBody>
      </p:sp>
      <p:sp>
        <p:nvSpPr>
          <p:cNvPr id="783" name="Line"/>
          <p:cNvSpPr/>
          <p:nvPr/>
        </p:nvSpPr>
        <p:spPr>
          <a:xfrm>
            <a:off x="16902494" y="8148454"/>
            <a:ext cx="3531375" cy="2699379"/>
          </a:xfrm>
          <a:prstGeom prst="line">
            <a:avLst/>
          </a:prstGeom>
          <a:ln w="76200">
            <a:solidFill>
              <a:schemeClr val="accent5">
                <a:hueOff val="-82419"/>
                <a:satOff val="-9513"/>
                <a:lumOff val="-16343"/>
              </a:schemeClr>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84" name="H"/>
          <p:cNvSpPr txBox="1"/>
          <p:nvPr/>
        </p:nvSpPr>
        <p:spPr>
          <a:xfrm>
            <a:off x="18931328" y="10131896"/>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H</a:t>
            </a:r>
          </a:p>
        </p:txBody>
      </p:sp>
      <p:sp>
        <p:nvSpPr>
          <p:cNvPr id="785" name="Y"/>
          <p:cNvSpPr txBox="1"/>
          <p:nvPr/>
        </p:nvSpPr>
        <p:spPr>
          <a:xfrm>
            <a:off x="17566528" y="7925706"/>
            <a:ext cx="45313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5">
                    <a:hueOff val="-82419"/>
                    <a:satOff val="-9513"/>
                    <a:lumOff val="-16343"/>
                  </a:schemeClr>
                </a:solidFill>
              </a:defRPr>
            </a:lvl1pPr>
          </a:lstStyle>
          <a:p>
            <a:pPr/>
            <a:r>
              <a:t>Y</a:t>
            </a:r>
          </a:p>
        </p:txBody>
      </p:sp>
      <p:sp>
        <p:nvSpPr>
          <p:cNvPr id="786" name="FGH - FH"/>
          <p:cNvSpPr txBox="1"/>
          <p:nvPr/>
        </p:nvSpPr>
        <p:spPr>
          <a:xfrm>
            <a:off x="2533778" y="11486827"/>
            <a:ext cx="28422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FGH - FH</a:t>
            </a:r>
          </a:p>
        </p:txBody>
      </p:sp>
      <p:sp>
        <p:nvSpPr>
          <p:cNvPr id="802" name="Connection Line"/>
          <p:cNvSpPr/>
          <p:nvPr/>
        </p:nvSpPr>
        <p:spPr>
          <a:xfrm>
            <a:off x="2694701" y="11381933"/>
            <a:ext cx="1025021" cy="18753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083"/>
                </a:moveTo>
                <a:cubicBezTo>
                  <a:pt x="7411" y="-5400"/>
                  <a:pt x="14611" y="-5361"/>
                  <a:pt x="21600" y="16200"/>
                </a:cubicBezTo>
              </a:path>
            </a:pathLst>
          </a:custGeom>
          <a:ln w="38100">
            <a:solidFill>
              <a:srgbClr val="000000"/>
            </a:solidFill>
            <a:miter lim="400000"/>
          </a:ln>
        </p:spPr>
        <p:txBody>
          <a:bodyPr/>
          <a:lstStyle/>
          <a:p>
            <a:pPr/>
          </a:p>
        </p:txBody>
      </p:sp>
      <p:sp>
        <p:nvSpPr>
          <p:cNvPr id="788" name="Y ="/>
          <p:cNvSpPr txBox="1"/>
          <p:nvPr/>
        </p:nvSpPr>
        <p:spPr>
          <a:xfrm>
            <a:off x="1179352" y="11775654"/>
            <a:ext cx="108331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Y =</a:t>
            </a:r>
          </a:p>
        </p:txBody>
      </p:sp>
      <p:sp>
        <p:nvSpPr>
          <p:cNvPr id="789" name="2"/>
          <p:cNvSpPr txBox="1"/>
          <p:nvPr/>
        </p:nvSpPr>
        <p:spPr>
          <a:xfrm>
            <a:off x="3575281" y="12341587"/>
            <a:ext cx="4673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2</a:t>
            </a:r>
          </a:p>
        </p:txBody>
      </p:sp>
      <p:sp>
        <p:nvSpPr>
          <p:cNvPr id="803" name="Connection Line"/>
          <p:cNvSpPr/>
          <p:nvPr/>
        </p:nvSpPr>
        <p:spPr>
          <a:xfrm>
            <a:off x="4536202" y="11387394"/>
            <a:ext cx="724025" cy="192889"/>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791" name="Line"/>
          <p:cNvSpPr/>
          <p:nvPr/>
        </p:nvSpPr>
        <p:spPr>
          <a:xfrm>
            <a:off x="2558011" y="12336041"/>
            <a:ext cx="2793794" cy="1"/>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92" name="Line"/>
          <p:cNvSpPr/>
          <p:nvPr/>
        </p:nvSpPr>
        <p:spPr>
          <a:xfrm>
            <a:off x="19475996" y="6489614"/>
            <a:ext cx="3189905" cy="2722774"/>
          </a:xfrm>
          <a:prstGeom prst="line">
            <a:avLst/>
          </a:prstGeom>
          <a:ln w="76200">
            <a:solidFill>
              <a:srgbClr val="000000"/>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93" name="Line"/>
          <p:cNvSpPr/>
          <p:nvPr/>
        </p:nvSpPr>
        <p:spPr>
          <a:xfrm flipV="1">
            <a:off x="19376644" y="9211265"/>
            <a:ext cx="3276032" cy="852805"/>
          </a:xfrm>
          <a:prstGeom prst="line">
            <a:avLst/>
          </a:prstGeom>
          <a:ln w="76200">
            <a:solidFill>
              <a:srgbClr val="000000"/>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794" name="50°"/>
          <p:cNvSpPr txBox="1"/>
          <p:nvPr/>
        </p:nvSpPr>
        <p:spPr>
          <a:xfrm>
            <a:off x="21174403" y="8631105"/>
            <a:ext cx="88239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50°</a:t>
            </a:r>
          </a:p>
        </p:txBody>
      </p:sp>
      <p:sp>
        <p:nvSpPr>
          <p:cNvPr id="804" name="Connection Line"/>
          <p:cNvSpPr/>
          <p:nvPr/>
        </p:nvSpPr>
        <p:spPr>
          <a:xfrm>
            <a:off x="6568009" y="8398622"/>
            <a:ext cx="1025021" cy="18753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083"/>
                </a:moveTo>
                <a:cubicBezTo>
                  <a:pt x="7411" y="-5400"/>
                  <a:pt x="14611" y="-5361"/>
                  <a:pt x="21600" y="16200"/>
                </a:cubicBezTo>
              </a:path>
            </a:pathLst>
          </a:custGeom>
          <a:ln w="38100">
            <a:solidFill>
              <a:srgbClr val="000000"/>
            </a:solidFill>
            <a:miter lim="400000"/>
          </a:ln>
        </p:spPr>
        <p:txBody>
          <a:bodyPr/>
          <a:lstStyle/>
          <a:p>
            <a:pPr/>
          </a:p>
        </p:txBody>
      </p:sp>
      <p:sp>
        <p:nvSpPr>
          <p:cNvPr id="805" name="Connection Line"/>
          <p:cNvSpPr/>
          <p:nvPr/>
        </p:nvSpPr>
        <p:spPr>
          <a:xfrm>
            <a:off x="1101412" y="6681986"/>
            <a:ext cx="724025" cy="192889"/>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182"/>
                </a:moveTo>
                <a:cubicBezTo>
                  <a:pt x="7529" y="-5396"/>
                  <a:pt x="14729" y="-5055"/>
                  <a:pt x="21600" y="16204"/>
                </a:cubicBezTo>
              </a:path>
            </a:pathLst>
          </a:custGeom>
          <a:ln w="38100">
            <a:solidFill>
              <a:srgbClr val="000000"/>
            </a:solidFill>
            <a:miter lim="400000"/>
          </a:ln>
        </p:spPr>
        <p:txBody>
          <a:bodyPr/>
          <a:lstStyle/>
          <a:p>
            <a:pPr/>
          </a:p>
        </p:txBody>
      </p:sp>
      <p:sp>
        <p:nvSpPr>
          <p:cNvPr id="797" name="="/>
          <p:cNvSpPr txBox="1"/>
          <p:nvPr/>
        </p:nvSpPr>
        <p:spPr>
          <a:xfrm>
            <a:off x="5878352" y="11775654"/>
            <a:ext cx="49530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a:t>
            </a:r>
          </a:p>
        </p:txBody>
      </p:sp>
      <p:sp>
        <p:nvSpPr>
          <p:cNvPr id="798" name="260° - 100°"/>
          <p:cNvSpPr txBox="1"/>
          <p:nvPr/>
        </p:nvSpPr>
        <p:spPr>
          <a:xfrm>
            <a:off x="6851778" y="11486827"/>
            <a:ext cx="332041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260</a:t>
            </a:r>
            <a:r>
              <a:rPr sz="4800"/>
              <a:t>°</a:t>
            </a:r>
            <a:r>
              <a:t> - 100</a:t>
            </a:r>
            <a:r>
              <a:rPr sz="4800"/>
              <a:t>°</a:t>
            </a:r>
          </a:p>
        </p:txBody>
      </p:sp>
      <p:sp>
        <p:nvSpPr>
          <p:cNvPr id="799" name="2"/>
          <p:cNvSpPr txBox="1"/>
          <p:nvPr/>
        </p:nvSpPr>
        <p:spPr>
          <a:xfrm>
            <a:off x="8278306" y="12343474"/>
            <a:ext cx="46736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2</a:t>
            </a:r>
          </a:p>
        </p:txBody>
      </p:sp>
      <p:sp>
        <p:nvSpPr>
          <p:cNvPr id="800" name="Line"/>
          <p:cNvSpPr/>
          <p:nvPr/>
        </p:nvSpPr>
        <p:spPr>
          <a:xfrm>
            <a:off x="6876012" y="12336041"/>
            <a:ext cx="2990967" cy="1"/>
          </a:xfrm>
          <a:prstGeom prst="line">
            <a:avLst/>
          </a:prstGeom>
          <a:ln w="381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01" name="= 80°"/>
          <p:cNvSpPr txBox="1"/>
          <p:nvPr/>
        </p:nvSpPr>
        <p:spPr>
          <a:xfrm>
            <a:off x="10577352" y="11775654"/>
            <a:ext cx="162179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 80</a:t>
            </a:r>
            <a:r>
              <a:rPr sz="4800"/>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7" name="Graphing Circles"/>
          <p:cNvSpPr txBox="1"/>
          <p:nvPr>
            <p:ph type="title"/>
          </p:nvPr>
        </p:nvSpPr>
        <p:spPr>
          <a:prstGeom prst="rect">
            <a:avLst/>
          </a:prstGeom>
        </p:spPr>
        <p:txBody>
          <a:bodyPr/>
          <a:lstStyle/>
          <a:p>
            <a:pPr/>
            <a:r>
              <a:t>Graphing Circles</a:t>
            </a:r>
          </a:p>
        </p:txBody>
      </p:sp>
      <p:grpSp>
        <p:nvGrpSpPr>
          <p:cNvPr id="832" name="Group"/>
          <p:cNvGrpSpPr/>
          <p:nvPr/>
        </p:nvGrpSpPr>
        <p:grpSpPr>
          <a:xfrm>
            <a:off x="13983560" y="5375638"/>
            <a:ext cx="9538071" cy="7868623"/>
            <a:chOff x="0" y="0"/>
            <a:chExt cx="9538069" cy="7868622"/>
          </a:xfrm>
        </p:grpSpPr>
        <p:sp>
          <p:nvSpPr>
            <p:cNvPr id="808" name="Line"/>
            <p:cNvSpPr/>
            <p:nvPr/>
          </p:nvSpPr>
          <p:spPr>
            <a:xfrm>
              <a:off x="648151" y="3205950"/>
              <a:ext cx="8241768"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09" name="Line"/>
            <p:cNvSpPr/>
            <p:nvPr/>
          </p:nvSpPr>
          <p:spPr>
            <a:xfrm>
              <a:off x="711609" y="2540543"/>
              <a:ext cx="8114851"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0" name="Line"/>
            <p:cNvSpPr/>
            <p:nvPr/>
          </p:nvSpPr>
          <p:spPr>
            <a:xfrm>
              <a:off x="681023" y="1875137"/>
              <a:ext cx="8176022"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1" name="Line"/>
            <p:cNvSpPr/>
            <p:nvPr/>
          </p:nvSpPr>
          <p:spPr>
            <a:xfrm>
              <a:off x="670887" y="1209731"/>
              <a:ext cx="8196296"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2" name="Line"/>
            <p:cNvSpPr/>
            <p:nvPr/>
          </p:nvSpPr>
          <p:spPr>
            <a:xfrm>
              <a:off x="702515" y="538660"/>
              <a:ext cx="8133040"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3" name="Line"/>
            <p:cNvSpPr/>
            <p:nvPr/>
          </p:nvSpPr>
          <p:spPr>
            <a:xfrm>
              <a:off x="672484" y="7198386"/>
              <a:ext cx="8193102"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4" name="Line"/>
            <p:cNvSpPr/>
            <p:nvPr/>
          </p:nvSpPr>
          <p:spPr>
            <a:xfrm>
              <a:off x="679559" y="6532980"/>
              <a:ext cx="8178951"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5" name="Line"/>
            <p:cNvSpPr/>
            <p:nvPr/>
          </p:nvSpPr>
          <p:spPr>
            <a:xfrm>
              <a:off x="664423" y="5867574"/>
              <a:ext cx="8209223"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6" name="Line"/>
            <p:cNvSpPr/>
            <p:nvPr/>
          </p:nvSpPr>
          <p:spPr>
            <a:xfrm>
              <a:off x="682782" y="5202168"/>
              <a:ext cx="8172505"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7" name="Line"/>
            <p:cNvSpPr/>
            <p:nvPr/>
          </p:nvSpPr>
          <p:spPr>
            <a:xfrm>
              <a:off x="692932" y="4536762"/>
              <a:ext cx="8152206" cy="1"/>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8" name="Line"/>
            <p:cNvSpPr/>
            <p:nvPr/>
          </p:nvSpPr>
          <p:spPr>
            <a:xfrm flipH="1">
              <a:off x="5522541"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19" name="Line"/>
            <p:cNvSpPr/>
            <p:nvPr/>
          </p:nvSpPr>
          <p:spPr>
            <a:xfrm flipH="1">
              <a:off x="6187947"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0" name="Line"/>
            <p:cNvSpPr/>
            <p:nvPr/>
          </p:nvSpPr>
          <p:spPr>
            <a:xfrm flipH="1">
              <a:off x="6853353"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1" name="Line"/>
            <p:cNvSpPr/>
            <p:nvPr/>
          </p:nvSpPr>
          <p:spPr>
            <a:xfrm flipH="1">
              <a:off x="7518760"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2" name="Line"/>
            <p:cNvSpPr/>
            <p:nvPr/>
          </p:nvSpPr>
          <p:spPr>
            <a:xfrm flipH="1">
              <a:off x="8184165"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3" name="Line"/>
            <p:cNvSpPr/>
            <p:nvPr/>
          </p:nvSpPr>
          <p:spPr>
            <a:xfrm flipH="1">
              <a:off x="8849573"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4" name="Line"/>
            <p:cNvSpPr/>
            <p:nvPr/>
          </p:nvSpPr>
          <p:spPr>
            <a:xfrm flipH="1">
              <a:off x="698346"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5" name="Line"/>
            <p:cNvSpPr/>
            <p:nvPr/>
          </p:nvSpPr>
          <p:spPr>
            <a:xfrm flipH="1">
              <a:off x="1363752"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6" name="Line"/>
            <p:cNvSpPr/>
            <p:nvPr/>
          </p:nvSpPr>
          <p:spPr>
            <a:xfrm flipH="1">
              <a:off x="2029159"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7" name="Line"/>
            <p:cNvSpPr/>
            <p:nvPr/>
          </p:nvSpPr>
          <p:spPr>
            <a:xfrm flipH="1">
              <a:off x="2694565"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8" name="Line"/>
            <p:cNvSpPr/>
            <p:nvPr/>
          </p:nvSpPr>
          <p:spPr>
            <a:xfrm flipH="1">
              <a:off x="3359971"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29" name="Line"/>
            <p:cNvSpPr/>
            <p:nvPr/>
          </p:nvSpPr>
          <p:spPr>
            <a:xfrm flipH="1">
              <a:off x="4025378" y="522024"/>
              <a:ext cx="1" cy="6635922"/>
            </a:xfrm>
            <a:prstGeom prst="line">
              <a:avLst/>
            </a:prstGeom>
            <a:noFill/>
            <a:ln w="25400" cap="flat">
              <a:solidFill>
                <a:srgbClr val="D5D5D5"/>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30" name="Line"/>
            <p:cNvSpPr/>
            <p:nvPr/>
          </p:nvSpPr>
          <p:spPr>
            <a:xfrm>
              <a:off x="0" y="3934310"/>
              <a:ext cx="9538070" cy="1"/>
            </a:xfrm>
            <a:prstGeom prst="line">
              <a:avLst/>
            </a:prstGeom>
            <a:noFill/>
            <a:ln w="50800" cap="flat">
              <a:solidFill>
                <a:srgbClr val="5E5E5E"/>
              </a:solidFill>
              <a:prstDash val="solid"/>
              <a:miter lim="400000"/>
              <a:headEnd type="triangle" w="med" len="med"/>
              <a:tailEnd type="triangle" w="med" len="med"/>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831" name="Line"/>
            <p:cNvSpPr/>
            <p:nvPr/>
          </p:nvSpPr>
          <p:spPr>
            <a:xfrm flipH="1">
              <a:off x="4769034" y="0"/>
              <a:ext cx="1" cy="7868623"/>
            </a:xfrm>
            <a:prstGeom prst="line">
              <a:avLst/>
            </a:prstGeom>
            <a:noFill/>
            <a:ln w="50800" cap="flat">
              <a:solidFill>
                <a:srgbClr val="5E5E5E"/>
              </a:solidFill>
              <a:prstDash val="solid"/>
              <a:miter lim="400000"/>
              <a:headEnd type="triangle" w="med" len="med"/>
              <a:tailEnd type="triangle" w="med" len="med"/>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
        <p:nvSpPr>
          <p:cNvPr id="833" name="x"/>
          <p:cNvSpPr txBox="1"/>
          <p:nvPr/>
        </p:nvSpPr>
        <p:spPr>
          <a:xfrm>
            <a:off x="23847551" y="8955366"/>
            <a:ext cx="38709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x</a:t>
            </a:r>
          </a:p>
        </p:txBody>
      </p:sp>
      <p:sp>
        <p:nvSpPr>
          <p:cNvPr id="834" name="y"/>
          <p:cNvSpPr txBox="1"/>
          <p:nvPr/>
        </p:nvSpPr>
        <p:spPr>
          <a:xfrm>
            <a:off x="18563618" y="4440642"/>
            <a:ext cx="377953"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y</a:t>
            </a:r>
          </a:p>
        </p:txBody>
      </p:sp>
      <p:sp>
        <p:nvSpPr>
          <p:cNvPr id="835" name="The equation for a circle is  (x - h)2 + (y - k)2 = r2  where r is the radius and (h, k) is the center."/>
          <p:cNvSpPr txBox="1"/>
          <p:nvPr/>
        </p:nvSpPr>
        <p:spPr>
          <a:xfrm>
            <a:off x="657613" y="3022545"/>
            <a:ext cx="14683821" cy="34856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000">
                <a:solidFill>
                  <a:schemeClr val="accent1">
                    <a:lumOff val="-13575"/>
                  </a:schemeClr>
                </a:solidFill>
              </a:defRPr>
            </a:pPr>
            <a:r>
              <a:t>The equation for a circle is </a:t>
            </a:r>
            <a:br/>
            <a:r>
              <a:rPr sz="5500"/>
              <a:t>(x - h)</a:t>
            </a:r>
            <a:r>
              <a:rPr baseline="31999" sz="5500"/>
              <a:t>2</a:t>
            </a:r>
            <a:r>
              <a:rPr sz="5500"/>
              <a:t> + (y - k)</a:t>
            </a:r>
            <a:r>
              <a:rPr baseline="31999" sz="5500"/>
              <a:t>2</a:t>
            </a:r>
            <a:r>
              <a:rPr sz="5500"/>
              <a:t> = r</a:t>
            </a:r>
            <a:r>
              <a:rPr baseline="31999" sz="5500"/>
              <a:t>2</a:t>
            </a:r>
            <a:r>
              <a:rPr sz="5500"/>
              <a:t> </a:t>
            </a:r>
            <a:br>
              <a:rPr sz="5500"/>
            </a:br>
            <a:r>
              <a:t>where r is the radius and (h, k) is the center.</a:t>
            </a:r>
          </a:p>
        </p:txBody>
      </p:sp>
      <p:sp>
        <p:nvSpPr>
          <p:cNvPr id="836" name="Circle"/>
          <p:cNvSpPr/>
          <p:nvPr/>
        </p:nvSpPr>
        <p:spPr>
          <a:xfrm>
            <a:off x="15350495" y="6578779"/>
            <a:ext cx="4002332" cy="4002332"/>
          </a:xfrm>
          <a:prstGeom prst="ellipse">
            <a:avLst/>
          </a:prstGeom>
          <a:ln w="762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37" name="Line"/>
          <p:cNvSpPr/>
          <p:nvPr/>
        </p:nvSpPr>
        <p:spPr>
          <a:xfrm>
            <a:off x="15346116" y="8579944"/>
            <a:ext cx="1988113" cy="1"/>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38" name="Circle"/>
          <p:cNvSpPr/>
          <p:nvPr/>
        </p:nvSpPr>
        <p:spPr>
          <a:xfrm>
            <a:off x="17171905" y="8400189"/>
            <a:ext cx="323553" cy="323553"/>
          </a:xfrm>
          <a:prstGeom prst="ellipse">
            <a:avLst/>
          </a:prstGeom>
          <a:solidFill>
            <a:schemeClr val="accent1">
              <a:lumOff val="-13575"/>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39" name="r=3"/>
          <p:cNvSpPr txBox="1"/>
          <p:nvPr/>
        </p:nvSpPr>
        <p:spPr>
          <a:xfrm>
            <a:off x="15890593" y="7821004"/>
            <a:ext cx="899161"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r=3</a:t>
            </a:r>
          </a:p>
        </p:txBody>
      </p:sp>
      <p:sp>
        <p:nvSpPr>
          <p:cNvPr id="840" name="Center: (-2,1).…"/>
          <p:cNvSpPr txBox="1"/>
          <p:nvPr/>
        </p:nvSpPr>
        <p:spPr>
          <a:xfrm>
            <a:off x="7343219" y="6657325"/>
            <a:ext cx="6314420" cy="26728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200"/>
              </a:spcBef>
              <a:defRPr b="0" sz="4800"/>
            </a:pPr>
            <a:r>
              <a:t>Center: (-2,1).</a:t>
            </a:r>
          </a:p>
          <a:p>
            <a:pPr algn="l">
              <a:spcBef>
                <a:spcPts val="1200"/>
              </a:spcBef>
              <a:defRPr b="0" sz="4800"/>
            </a:pPr>
            <a:r>
              <a:t>Radius: 3</a:t>
            </a:r>
          </a:p>
          <a:p>
            <a:pPr algn="l">
              <a:spcBef>
                <a:spcPts val="1200"/>
              </a:spcBef>
              <a:defRPr b="0" sz="5500"/>
            </a:pPr>
            <a:r>
              <a:t>(x + 2)</a:t>
            </a:r>
            <a:r>
              <a:rPr baseline="31999"/>
              <a:t>2</a:t>
            </a:r>
            <a:r>
              <a:t> + (y - 1)</a:t>
            </a:r>
            <a:r>
              <a:rPr baseline="31999"/>
              <a:t>2</a:t>
            </a:r>
            <a:r>
              <a:t> = 9</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Inscribed Quadrilaterals"/>
          <p:cNvSpPr txBox="1"/>
          <p:nvPr>
            <p:ph type="title"/>
          </p:nvPr>
        </p:nvSpPr>
        <p:spPr>
          <a:prstGeom prst="rect">
            <a:avLst/>
          </a:prstGeom>
        </p:spPr>
        <p:txBody>
          <a:bodyPr/>
          <a:lstStyle/>
          <a:p>
            <a:pPr/>
            <a:r>
              <a:t>Inscribed Quadrilaterals</a:t>
            </a:r>
          </a:p>
        </p:txBody>
      </p:sp>
      <p:sp>
        <p:nvSpPr>
          <p:cNvPr id="843" name="Circle"/>
          <p:cNvSpPr/>
          <p:nvPr/>
        </p:nvSpPr>
        <p:spPr>
          <a:xfrm>
            <a:off x="14328950" y="3902757"/>
            <a:ext cx="7942485" cy="7942486"/>
          </a:xfrm>
          <a:prstGeom prst="ellipse">
            <a:avLst/>
          </a:prstGeom>
          <a:ln w="762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44" name="Line"/>
          <p:cNvSpPr/>
          <p:nvPr/>
        </p:nvSpPr>
        <p:spPr>
          <a:xfrm flipV="1">
            <a:off x="15479556" y="9784428"/>
            <a:ext cx="6321850" cy="910272"/>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45" name="Inscribed Quadrilateral Theorem  If a quadrilateral is inscribed in a circle, then its opposite angles are supplementary."/>
          <p:cNvSpPr txBox="1"/>
          <p:nvPr/>
        </p:nvSpPr>
        <p:spPr>
          <a:xfrm>
            <a:off x="1705838" y="4182524"/>
            <a:ext cx="11169730" cy="31198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t>Inscribed Quadrilateral Theorem </a:t>
            </a:r>
            <a:br>
              <a:rPr b="0" sz="4000">
                <a:solidFill>
                  <a:srgbClr val="000000"/>
                </a:solidFill>
              </a:rPr>
            </a:br>
            <a:r>
              <a:rPr b="0" sz="4800">
                <a:solidFill>
                  <a:srgbClr val="000000"/>
                </a:solidFill>
              </a:rPr>
              <a:t>If a quadrilateral is inscribed in a circle, then its opposite angles are supplementary.</a:t>
            </a:r>
          </a:p>
        </p:txBody>
      </p:sp>
      <p:sp>
        <p:nvSpPr>
          <p:cNvPr id="846" name="U"/>
          <p:cNvSpPr txBox="1"/>
          <p:nvPr/>
        </p:nvSpPr>
        <p:spPr>
          <a:xfrm>
            <a:off x="21931308" y="5346695"/>
            <a:ext cx="49072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U</a:t>
            </a:r>
          </a:p>
        </p:txBody>
      </p:sp>
      <p:sp>
        <p:nvSpPr>
          <p:cNvPr id="847" name="T"/>
          <p:cNvSpPr txBox="1"/>
          <p:nvPr/>
        </p:nvSpPr>
        <p:spPr>
          <a:xfrm>
            <a:off x="14933604" y="4432960"/>
            <a:ext cx="42468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T</a:t>
            </a:r>
          </a:p>
        </p:txBody>
      </p:sp>
      <p:sp>
        <p:nvSpPr>
          <p:cNvPr id="848" name="V"/>
          <p:cNvSpPr txBox="1"/>
          <p:nvPr/>
        </p:nvSpPr>
        <p:spPr>
          <a:xfrm>
            <a:off x="22048402" y="9547963"/>
            <a:ext cx="434341"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V</a:t>
            </a:r>
          </a:p>
        </p:txBody>
      </p:sp>
      <p:sp>
        <p:nvSpPr>
          <p:cNvPr id="849" name="W"/>
          <p:cNvSpPr txBox="1"/>
          <p:nvPr/>
        </p:nvSpPr>
        <p:spPr>
          <a:xfrm>
            <a:off x="14810922" y="10684401"/>
            <a:ext cx="593853"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W</a:t>
            </a:r>
          </a:p>
        </p:txBody>
      </p:sp>
      <p:sp>
        <p:nvSpPr>
          <p:cNvPr id="850" name="Line"/>
          <p:cNvSpPr/>
          <p:nvPr/>
        </p:nvSpPr>
        <p:spPr>
          <a:xfrm flipH="1" flipV="1">
            <a:off x="15477523" y="5066166"/>
            <a:ext cx="16340" cy="5642478"/>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1" name="Line"/>
          <p:cNvSpPr/>
          <p:nvPr/>
        </p:nvSpPr>
        <p:spPr>
          <a:xfrm flipV="1">
            <a:off x="21768128" y="6019492"/>
            <a:ext cx="43923" cy="374755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2" name="Line"/>
          <p:cNvSpPr/>
          <p:nvPr/>
        </p:nvSpPr>
        <p:spPr>
          <a:xfrm flipH="1" flipV="1">
            <a:off x="15468703" y="5055315"/>
            <a:ext cx="6355958" cy="965100"/>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3" name="U + W = 180°…"/>
          <p:cNvSpPr txBox="1"/>
          <p:nvPr/>
        </p:nvSpPr>
        <p:spPr>
          <a:xfrm>
            <a:off x="1748693" y="8687654"/>
            <a:ext cx="4118611" cy="1607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U + W = 180°</a:t>
            </a:r>
          </a:p>
          <a:p>
            <a:pPr algn="l">
              <a:defRPr b="0" sz="5000"/>
            </a:pPr>
            <a:r>
              <a:t>T + V = 180°</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5" name="Circles Problem"/>
          <p:cNvSpPr txBox="1"/>
          <p:nvPr>
            <p:ph type="body" idx="13"/>
          </p:nvPr>
        </p:nvSpPr>
        <p:spPr>
          <a:prstGeom prst="rect">
            <a:avLst/>
          </a:prstGeom>
        </p:spPr>
        <p:txBody>
          <a:bodyPr/>
          <a:lstStyle/>
          <a:p>
            <a:pPr/>
            <a:r>
              <a:t>Circles Problem</a:t>
            </a:r>
          </a:p>
        </p:txBody>
      </p:sp>
      <p:sp>
        <p:nvSpPr>
          <p:cNvPr id="856" name="Circle"/>
          <p:cNvSpPr/>
          <p:nvPr/>
        </p:nvSpPr>
        <p:spPr>
          <a:xfrm>
            <a:off x="935730" y="3606295"/>
            <a:ext cx="7942485" cy="7942486"/>
          </a:xfrm>
          <a:prstGeom prst="ellipse">
            <a:avLst/>
          </a:prstGeom>
          <a:solidFill>
            <a:srgbClr val="B3D7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7" name="Given the circle and circumscribed square with side length 8, find the area of the blue region."/>
          <p:cNvSpPr txBox="1"/>
          <p:nvPr/>
        </p:nvSpPr>
        <p:spPr>
          <a:xfrm>
            <a:off x="9946593" y="3534245"/>
            <a:ext cx="13668003" cy="40610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rPr sz="5000"/>
              <a:t>Given the circle and circumscribed square with side length 8, find the area of the blue region. </a:t>
            </a:r>
            <a:br>
              <a:rPr b="0" sz="4000">
                <a:solidFill>
                  <a:srgbClr val="000000"/>
                </a:solidFill>
              </a:rPr>
            </a:br>
            <a:endParaRPr b="0">
              <a:solidFill>
                <a:srgbClr val="000000"/>
              </a:solidFill>
            </a:endParaRPr>
          </a:p>
        </p:txBody>
      </p:sp>
      <p:sp>
        <p:nvSpPr>
          <p:cNvPr id="858" name="Square"/>
          <p:cNvSpPr/>
          <p:nvPr/>
        </p:nvSpPr>
        <p:spPr>
          <a:xfrm>
            <a:off x="2108099" y="4778664"/>
            <a:ext cx="5597748" cy="5597748"/>
          </a:xfrm>
          <a:prstGeom prst="rect">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9" name="8"/>
          <p:cNvSpPr txBox="1"/>
          <p:nvPr/>
        </p:nvSpPr>
        <p:spPr>
          <a:xfrm>
            <a:off x="2246099" y="7692353"/>
            <a:ext cx="39674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8</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Circle Tangent Theorem"/>
          <p:cNvSpPr txBox="1"/>
          <p:nvPr>
            <p:ph type="title"/>
          </p:nvPr>
        </p:nvSpPr>
        <p:spPr>
          <a:prstGeom prst="rect">
            <a:avLst/>
          </a:prstGeom>
        </p:spPr>
        <p:txBody>
          <a:bodyPr/>
          <a:lstStyle/>
          <a:p>
            <a:pPr/>
            <a:r>
              <a:t>Circle Tangent Theorem</a:t>
            </a:r>
          </a:p>
        </p:txBody>
      </p:sp>
      <p:sp>
        <p:nvSpPr>
          <p:cNvPr id="175" name="Circle Tangent Theorem #1…"/>
          <p:cNvSpPr txBox="1"/>
          <p:nvPr/>
        </p:nvSpPr>
        <p:spPr>
          <a:xfrm>
            <a:off x="1538125" y="3237969"/>
            <a:ext cx="21124890" cy="27059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4000"/>
            </a:pPr>
            <a:r>
              <a:rPr sz="5500">
                <a:solidFill>
                  <a:schemeClr val="accent1">
                    <a:lumOff val="-13575"/>
                  </a:schemeClr>
                </a:solidFill>
              </a:rPr>
              <a:t>Circle Tangent Theorem #1</a:t>
            </a:r>
            <a:r>
              <a:rPr>
                <a:solidFill>
                  <a:schemeClr val="accent1">
                    <a:lumOff val="-13575"/>
                  </a:schemeClr>
                </a:solidFill>
              </a:rPr>
              <a:t> </a:t>
            </a:r>
            <a:endParaRPr b="0"/>
          </a:p>
          <a:p>
            <a:pPr algn="l">
              <a:lnSpc>
                <a:spcPct val="120000"/>
              </a:lnSpc>
              <a:defRPr sz="4800"/>
            </a:pPr>
            <a:r>
              <a:rPr b="0"/>
              <a:t>If a line is tangent to a circle, then it is perpendicular to the radius at the point of tangency.</a:t>
            </a:r>
          </a:p>
        </p:txBody>
      </p:sp>
      <p:sp>
        <p:nvSpPr>
          <p:cNvPr id="176" name="Circle"/>
          <p:cNvSpPr/>
          <p:nvPr/>
        </p:nvSpPr>
        <p:spPr>
          <a:xfrm>
            <a:off x="9474575" y="7532373"/>
            <a:ext cx="5434849" cy="5434848"/>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7" name="Line"/>
          <p:cNvSpPr/>
          <p:nvPr/>
        </p:nvSpPr>
        <p:spPr>
          <a:xfrm>
            <a:off x="10045978" y="7526387"/>
            <a:ext cx="4292044" cy="1"/>
          </a:xfrm>
          <a:prstGeom prst="line">
            <a:avLst/>
          </a:prstGeom>
          <a:ln w="76200">
            <a:solidFill>
              <a:srgbClr val="5E5E5E"/>
            </a:solidFill>
            <a:miter lim="400000"/>
            <a:headEnd type="triangle"/>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78" name="Circle"/>
          <p:cNvSpPr/>
          <p:nvPr/>
        </p:nvSpPr>
        <p:spPr>
          <a:xfrm>
            <a:off x="12073271" y="7407658"/>
            <a:ext cx="237459" cy="237459"/>
          </a:xfrm>
          <a:prstGeom prst="ellipse">
            <a:avLst/>
          </a:prstGeom>
          <a:solidFill>
            <a:srgbClr val="5E5E5E"/>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9" name="tangent"/>
          <p:cNvSpPr txBox="1"/>
          <p:nvPr/>
        </p:nvSpPr>
        <p:spPr>
          <a:xfrm>
            <a:off x="11057030" y="6647215"/>
            <a:ext cx="1967993"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tangent</a:t>
            </a:r>
          </a:p>
        </p:txBody>
      </p:sp>
      <p:sp>
        <p:nvSpPr>
          <p:cNvPr id="180" name="Line"/>
          <p:cNvSpPr/>
          <p:nvPr/>
        </p:nvSpPr>
        <p:spPr>
          <a:xfrm flipV="1">
            <a:off x="12205351" y="7575017"/>
            <a:ext cx="1" cy="2655339"/>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181" name="Line"/>
          <p:cNvSpPr/>
          <p:nvPr/>
        </p:nvSpPr>
        <p:spPr>
          <a:xfrm>
            <a:off x="12187328" y="7924800"/>
            <a:ext cx="459365" cy="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2" name="Line"/>
          <p:cNvSpPr/>
          <p:nvPr/>
        </p:nvSpPr>
        <p:spPr>
          <a:xfrm>
            <a:off x="12634801" y="7566214"/>
            <a:ext cx="1" cy="37382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1" name="Circles Problem"/>
          <p:cNvSpPr txBox="1"/>
          <p:nvPr>
            <p:ph type="body" idx="13"/>
          </p:nvPr>
        </p:nvSpPr>
        <p:spPr>
          <a:prstGeom prst="rect">
            <a:avLst/>
          </a:prstGeom>
        </p:spPr>
        <p:txBody>
          <a:bodyPr/>
          <a:lstStyle/>
          <a:p>
            <a:pPr/>
            <a:r>
              <a:t>Circles Problem</a:t>
            </a:r>
          </a:p>
        </p:txBody>
      </p:sp>
      <p:sp>
        <p:nvSpPr>
          <p:cNvPr id="862" name="Circle"/>
          <p:cNvSpPr/>
          <p:nvPr/>
        </p:nvSpPr>
        <p:spPr>
          <a:xfrm>
            <a:off x="935730" y="3606295"/>
            <a:ext cx="7942485" cy="7942486"/>
          </a:xfrm>
          <a:prstGeom prst="ellipse">
            <a:avLst/>
          </a:prstGeom>
          <a:solidFill>
            <a:srgbClr val="B3D7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3" name="Given the circle and circumscribed square with side length 8, find the area of the blue region."/>
          <p:cNvSpPr txBox="1"/>
          <p:nvPr/>
        </p:nvSpPr>
        <p:spPr>
          <a:xfrm>
            <a:off x="9946593" y="3534245"/>
            <a:ext cx="13668003" cy="40610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rPr sz="5000"/>
              <a:t>Given the circle and circumscribed square with side length 8, find the area of the blue region. </a:t>
            </a:r>
            <a:br>
              <a:rPr b="0" sz="4000">
                <a:solidFill>
                  <a:srgbClr val="000000"/>
                </a:solidFill>
              </a:rPr>
            </a:br>
            <a:endParaRPr b="0">
              <a:solidFill>
                <a:srgbClr val="000000"/>
              </a:solidFill>
            </a:endParaRPr>
          </a:p>
        </p:txBody>
      </p:sp>
      <p:sp>
        <p:nvSpPr>
          <p:cNvPr id="864" name="Square"/>
          <p:cNvSpPr/>
          <p:nvPr/>
        </p:nvSpPr>
        <p:spPr>
          <a:xfrm>
            <a:off x="2108099" y="4778664"/>
            <a:ext cx="5597748" cy="5597748"/>
          </a:xfrm>
          <a:prstGeom prst="rect">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5" name="8"/>
          <p:cNvSpPr txBox="1"/>
          <p:nvPr/>
        </p:nvSpPr>
        <p:spPr>
          <a:xfrm>
            <a:off x="2246099" y="7692353"/>
            <a:ext cx="39674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8</a:t>
            </a:r>
          </a:p>
        </p:txBody>
      </p:sp>
      <p:sp>
        <p:nvSpPr>
          <p:cNvPr id="866" name="Line"/>
          <p:cNvSpPr/>
          <p:nvPr/>
        </p:nvSpPr>
        <p:spPr>
          <a:xfrm flipH="1" flipV="1">
            <a:off x="2101855" y="4762982"/>
            <a:ext cx="5626283" cy="562989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0" name="Circles Problem"/>
          <p:cNvSpPr txBox="1"/>
          <p:nvPr>
            <p:ph type="body" idx="13"/>
          </p:nvPr>
        </p:nvSpPr>
        <p:spPr>
          <a:prstGeom prst="rect">
            <a:avLst/>
          </a:prstGeom>
        </p:spPr>
        <p:txBody>
          <a:bodyPr/>
          <a:lstStyle/>
          <a:p>
            <a:pPr/>
            <a:r>
              <a:t>Circles Problem</a:t>
            </a:r>
          </a:p>
        </p:txBody>
      </p:sp>
      <p:sp>
        <p:nvSpPr>
          <p:cNvPr id="871" name="Circle"/>
          <p:cNvSpPr/>
          <p:nvPr/>
        </p:nvSpPr>
        <p:spPr>
          <a:xfrm>
            <a:off x="935730" y="3606295"/>
            <a:ext cx="7942485" cy="7942486"/>
          </a:xfrm>
          <a:prstGeom prst="ellipse">
            <a:avLst/>
          </a:prstGeom>
          <a:solidFill>
            <a:srgbClr val="B3D7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72" name="Given the circle and circumscribed square with side length 8, find the area of the blue region.   Since the diagonal forms a right, 45-45-90 triangle, the sides are proportionate to 1:1:√2…"/>
          <p:cNvSpPr txBox="1"/>
          <p:nvPr/>
        </p:nvSpPr>
        <p:spPr>
          <a:xfrm>
            <a:off x="9946593" y="3534245"/>
            <a:ext cx="13668003" cy="59660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rPr sz="5000"/>
              <a:t>Given the circle and circumscribed square with side length 8, find the area of the blue region. </a:t>
            </a:r>
            <a:br>
              <a:rPr b="0" sz="4000">
                <a:solidFill>
                  <a:srgbClr val="000000"/>
                </a:solidFill>
              </a:rPr>
            </a:br>
            <a:br>
              <a:rPr b="0" sz="4000">
                <a:solidFill>
                  <a:srgbClr val="000000"/>
                </a:solidFill>
              </a:rPr>
            </a:br>
            <a:r>
              <a:rPr b="0" sz="4400">
                <a:solidFill>
                  <a:srgbClr val="000000"/>
                </a:solidFill>
              </a:rPr>
              <a:t>Since the diagonal forms a right, 45-45-90 triangle, the sides are proportionate to 1:1:√2</a:t>
            </a:r>
            <a:endParaRPr b="0" sz="4400">
              <a:solidFill>
                <a:srgbClr val="000000"/>
              </a:solidFill>
            </a:endParaRPr>
          </a:p>
          <a:p>
            <a:pPr algn="l">
              <a:spcBef>
                <a:spcPts val="1200"/>
              </a:spcBef>
              <a:defRPr sz="4400">
                <a:solidFill>
                  <a:schemeClr val="accent1">
                    <a:lumOff val="-13575"/>
                  </a:schemeClr>
                </a:solidFill>
              </a:defRPr>
            </a:pPr>
            <a:r>
              <a:rPr b="0">
                <a:solidFill>
                  <a:srgbClr val="000000"/>
                </a:solidFill>
              </a:rPr>
              <a:t>So the diameter of the circle is 8√2, and r = 4√2</a:t>
            </a:r>
            <a:endParaRPr b="0">
              <a:solidFill>
                <a:srgbClr val="000000"/>
              </a:solidFill>
            </a:endParaRPr>
          </a:p>
        </p:txBody>
      </p:sp>
      <p:sp>
        <p:nvSpPr>
          <p:cNvPr id="873" name="Square"/>
          <p:cNvSpPr/>
          <p:nvPr/>
        </p:nvSpPr>
        <p:spPr>
          <a:xfrm>
            <a:off x="2108099" y="4778664"/>
            <a:ext cx="5597748" cy="5597748"/>
          </a:xfrm>
          <a:prstGeom prst="rect">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74" name="8"/>
          <p:cNvSpPr txBox="1"/>
          <p:nvPr/>
        </p:nvSpPr>
        <p:spPr>
          <a:xfrm>
            <a:off x="2246099" y="7692353"/>
            <a:ext cx="39674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8</a:t>
            </a:r>
          </a:p>
        </p:txBody>
      </p:sp>
      <p:sp>
        <p:nvSpPr>
          <p:cNvPr id="875" name="Line"/>
          <p:cNvSpPr/>
          <p:nvPr/>
        </p:nvSpPr>
        <p:spPr>
          <a:xfrm flipH="1" flipV="1">
            <a:off x="2101855" y="4762982"/>
            <a:ext cx="5626283" cy="562989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76" name="8"/>
          <p:cNvSpPr txBox="1"/>
          <p:nvPr/>
        </p:nvSpPr>
        <p:spPr>
          <a:xfrm>
            <a:off x="4278099" y="9597354"/>
            <a:ext cx="396749"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8</a:t>
            </a:r>
          </a:p>
        </p:txBody>
      </p:sp>
      <p:sp>
        <p:nvSpPr>
          <p:cNvPr id="877" name="8√2"/>
          <p:cNvSpPr txBox="1"/>
          <p:nvPr/>
        </p:nvSpPr>
        <p:spPr>
          <a:xfrm>
            <a:off x="3992661" y="7692353"/>
            <a:ext cx="96621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8√2</a:t>
            </a:r>
          </a:p>
        </p:txBody>
      </p:sp>
      <p:sp>
        <p:nvSpPr>
          <p:cNvPr id="878" name="Line"/>
          <p:cNvSpPr/>
          <p:nvPr/>
        </p:nvSpPr>
        <p:spPr>
          <a:xfrm>
            <a:off x="4556171" y="7807366"/>
            <a:ext cx="396749" cy="1"/>
          </a:xfrm>
          <a:prstGeom prst="line">
            <a:avLst/>
          </a:prstGeom>
          <a:ln w="381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79" name="Triangle"/>
          <p:cNvSpPr/>
          <p:nvPr/>
        </p:nvSpPr>
        <p:spPr>
          <a:xfrm>
            <a:off x="2118931" y="4826115"/>
            <a:ext cx="5541331" cy="5541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1016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1" name="Circles Problem"/>
          <p:cNvSpPr txBox="1"/>
          <p:nvPr>
            <p:ph type="body" idx="13"/>
          </p:nvPr>
        </p:nvSpPr>
        <p:spPr>
          <a:prstGeom prst="rect">
            <a:avLst/>
          </a:prstGeom>
        </p:spPr>
        <p:txBody>
          <a:bodyPr/>
          <a:lstStyle/>
          <a:p>
            <a:pPr/>
            <a:r>
              <a:t>Circles Problem</a:t>
            </a:r>
          </a:p>
        </p:txBody>
      </p:sp>
      <p:sp>
        <p:nvSpPr>
          <p:cNvPr id="882" name="Circle"/>
          <p:cNvSpPr/>
          <p:nvPr/>
        </p:nvSpPr>
        <p:spPr>
          <a:xfrm>
            <a:off x="935730" y="3606295"/>
            <a:ext cx="7942485" cy="7942486"/>
          </a:xfrm>
          <a:prstGeom prst="ellipse">
            <a:avLst/>
          </a:prstGeom>
          <a:solidFill>
            <a:srgbClr val="B3D7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83" name="Given the circle and circumscribed square with side length 8, find the area of the blue region.   Since the diagonal forms a right, 45-45-90 triangle, the sides are proportionate to 1:1:√2…"/>
          <p:cNvSpPr txBox="1"/>
          <p:nvPr/>
        </p:nvSpPr>
        <p:spPr>
          <a:xfrm>
            <a:off x="9946593" y="3534245"/>
            <a:ext cx="13668003" cy="92172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5500">
                <a:solidFill>
                  <a:schemeClr val="accent1">
                    <a:lumOff val="-13575"/>
                  </a:schemeClr>
                </a:solidFill>
              </a:defRPr>
            </a:pPr>
            <a:r>
              <a:rPr sz="5000"/>
              <a:t>Given the circle and circumscribed square with side length 8, find the area of the blue region. </a:t>
            </a:r>
            <a:br>
              <a:rPr b="0" sz="4000">
                <a:solidFill>
                  <a:srgbClr val="000000"/>
                </a:solidFill>
              </a:rPr>
            </a:br>
            <a:br>
              <a:rPr b="0" sz="4000">
                <a:solidFill>
                  <a:srgbClr val="000000"/>
                </a:solidFill>
              </a:rPr>
            </a:br>
            <a:r>
              <a:rPr b="0" sz="4400">
                <a:solidFill>
                  <a:srgbClr val="000000"/>
                </a:solidFill>
              </a:rPr>
              <a:t>Since the diagonal forms a right, 45-45-90 triangle, the sides are proportionate to 1:1:√2</a:t>
            </a:r>
            <a:endParaRPr b="0" sz="4400">
              <a:solidFill>
                <a:srgbClr val="000000"/>
              </a:solidFill>
            </a:endParaRPr>
          </a:p>
          <a:p>
            <a:pPr algn="l">
              <a:spcBef>
                <a:spcPts val="1200"/>
              </a:spcBef>
              <a:defRPr sz="4400">
                <a:solidFill>
                  <a:schemeClr val="accent1">
                    <a:lumOff val="-13575"/>
                  </a:schemeClr>
                </a:solidFill>
              </a:defRPr>
            </a:pPr>
            <a:r>
              <a:rPr b="0">
                <a:solidFill>
                  <a:srgbClr val="000000"/>
                </a:solidFill>
              </a:rPr>
              <a:t>So the diameter of the circle is 8√2, and r = 4√2</a:t>
            </a:r>
            <a:endParaRPr b="0">
              <a:solidFill>
                <a:srgbClr val="000000"/>
              </a:solidFill>
            </a:endParaRPr>
          </a:p>
          <a:p>
            <a:pPr algn="l">
              <a:spcBef>
                <a:spcPts val="1200"/>
              </a:spcBef>
              <a:defRPr sz="4400">
                <a:solidFill>
                  <a:schemeClr val="accent1">
                    <a:lumOff val="-13575"/>
                  </a:schemeClr>
                </a:solidFill>
              </a:defRPr>
            </a:pPr>
            <a:endParaRPr b="0">
              <a:solidFill>
                <a:srgbClr val="000000"/>
              </a:solidFill>
            </a:endParaRPr>
          </a:p>
          <a:p>
            <a:pPr algn="l">
              <a:spcBef>
                <a:spcPts val="1200"/>
              </a:spcBef>
              <a:defRPr sz="4400">
                <a:solidFill>
                  <a:schemeClr val="accent1">
                    <a:lumOff val="-13575"/>
                  </a:schemeClr>
                </a:solidFill>
              </a:defRPr>
            </a:pPr>
            <a:r>
              <a:rPr b="0">
                <a:solidFill>
                  <a:srgbClr val="000000"/>
                </a:solidFill>
              </a:rPr>
              <a:t>A</a:t>
            </a:r>
            <a:r>
              <a:rPr b="0" baseline="-5999">
                <a:solidFill>
                  <a:srgbClr val="000000"/>
                </a:solidFill>
              </a:rPr>
              <a:t>blue</a:t>
            </a:r>
            <a:r>
              <a:rPr b="0">
                <a:solidFill>
                  <a:srgbClr val="000000"/>
                </a:solidFill>
              </a:rPr>
              <a:t> = A</a:t>
            </a:r>
            <a:r>
              <a:rPr b="0" baseline="-5999">
                <a:solidFill>
                  <a:srgbClr val="000000"/>
                </a:solidFill>
              </a:rPr>
              <a:t>circle</a:t>
            </a:r>
            <a:r>
              <a:rPr b="0">
                <a:solidFill>
                  <a:srgbClr val="000000"/>
                </a:solidFill>
              </a:rPr>
              <a:t> - A</a:t>
            </a:r>
            <a:r>
              <a:rPr b="0" baseline="-5999">
                <a:solidFill>
                  <a:srgbClr val="000000"/>
                </a:solidFill>
              </a:rPr>
              <a:t>square</a:t>
            </a:r>
            <a:endParaRPr b="0">
              <a:solidFill>
                <a:srgbClr val="000000"/>
              </a:solidFill>
            </a:endParaRPr>
          </a:p>
          <a:p>
            <a:pPr algn="l">
              <a:spcBef>
                <a:spcPts val="1200"/>
              </a:spcBef>
              <a:defRPr b="0" sz="4400"/>
            </a:pPr>
            <a:r>
              <a:t>        = πr</a:t>
            </a:r>
            <a:r>
              <a:rPr baseline="31999"/>
              <a:t>2</a:t>
            </a:r>
            <a:r>
              <a:t> - 8(8)</a:t>
            </a:r>
          </a:p>
          <a:p>
            <a:pPr algn="l">
              <a:spcBef>
                <a:spcPts val="1200"/>
              </a:spcBef>
              <a:defRPr b="0" sz="4400"/>
            </a:pPr>
            <a:r>
              <a:t>        = π(4√2)</a:t>
            </a:r>
            <a:r>
              <a:rPr baseline="31999"/>
              <a:t>2</a:t>
            </a:r>
            <a:r>
              <a:t> - 64</a:t>
            </a:r>
          </a:p>
          <a:p>
            <a:pPr algn="l">
              <a:spcBef>
                <a:spcPts val="1200"/>
              </a:spcBef>
              <a:defRPr b="0" sz="4400"/>
            </a:pPr>
            <a:r>
              <a:t>        = 32π - 64</a:t>
            </a:r>
          </a:p>
        </p:txBody>
      </p:sp>
      <p:sp>
        <p:nvSpPr>
          <p:cNvPr id="884" name="Square"/>
          <p:cNvSpPr/>
          <p:nvPr/>
        </p:nvSpPr>
        <p:spPr>
          <a:xfrm>
            <a:off x="2108099" y="4778664"/>
            <a:ext cx="5597748" cy="5597748"/>
          </a:xfrm>
          <a:prstGeom prst="rect">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85" name="8"/>
          <p:cNvSpPr txBox="1"/>
          <p:nvPr/>
        </p:nvSpPr>
        <p:spPr>
          <a:xfrm>
            <a:off x="2246099" y="7692353"/>
            <a:ext cx="39674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8</a:t>
            </a:r>
          </a:p>
        </p:txBody>
      </p:sp>
      <p:sp>
        <p:nvSpPr>
          <p:cNvPr id="886" name="Line"/>
          <p:cNvSpPr/>
          <p:nvPr/>
        </p:nvSpPr>
        <p:spPr>
          <a:xfrm flipH="1" flipV="1">
            <a:off x="2101855" y="4762982"/>
            <a:ext cx="5626283" cy="562989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87" name="8"/>
          <p:cNvSpPr txBox="1"/>
          <p:nvPr/>
        </p:nvSpPr>
        <p:spPr>
          <a:xfrm>
            <a:off x="4278099" y="9597354"/>
            <a:ext cx="396749"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8</a:t>
            </a:r>
          </a:p>
        </p:txBody>
      </p:sp>
      <p:sp>
        <p:nvSpPr>
          <p:cNvPr id="888" name="8√2"/>
          <p:cNvSpPr txBox="1"/>
          <p:nvPr/>
        </p:nvSpPr>
        <p:spPr>
          <a:xfrm>
            <a:off x="3992661" y="7692353"/>
            <a:ext cx="96621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1">
                    <a:lumOff val="-13575"/>
                  </a:schemeClr>
                </a:solidFill>
              </a:defRPr>
            </a:lvl1pPr>
          </a:lstStyle>
          <a:p>
            <a:pPr/>
            <a:r>
              <a:t>8√2</a:t>
            </a:r>
          </a:p>
        </p:txBody>
      </p:sp>
      <p:sp>
        <p:nvSpPr>
          <p:cNvPr id="889" name="Line"/>
          <p:cNvSpPr/>
          <p:nvPr/>
        </p:nvSpPr>
        <p:spPr>
          <a:xfrm>
            <a:off x="4556171" y="7807366"/>
            <a:ext cx="396749" cy="1"/>
          </a:xfrm>
          <a:prstGeom prst="line">
            <a:avLst/>
          </a:prstGeom>
          <a:ln w="381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90" name="Triangle"/>
          <p:cNvSpPr/>
          <p:nvPr/>
        </p:nvSpPr>
        <p:spPr>
          <a:xfrm>
            <a:off x="2118931" y="4826115"/>
            <a:ext cx="5541331" cy="5541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1016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92" name="Image" descr="Image"/>
          <p:cNvPicPr>
            <a:picLocks noChangeAspect="1"/>
          </p:cNvPicPr>
          <p:nvPr/>
        </p:nvPicPr>
        <p:blipFill>
          <a:blip r:embed="rId2">
            <a:extLst/>
          </a:blip>
          <a:stretch>
            <a:fillRect/>
          </a:stretch>
        </p:blipFill>
        <p:spPr>
          <a:xfrm>
            <a:off x="9071635" y="3849784"/>
            <a:ext cx="6240729" cy="6016432"/>
          </a:xfrm>
          <a:prstGeom prst="rect">
            <a:avLst/>
          </a:prstGeom>
          <a:ln w="12700">
            <a:miter lim="400000"/>
          </a:ln>
        </p:spPr>
      </p:pic>
      <p:sp>
        <p:nvSpPr>
          <p:cNvPr id="893" name="© 2019 Joe James"/>
          <p:cNvSpPr txBox="1"/>
          <p:nvPr/>
        </p:nvSpPr>
        <p:spPr>
          <a:xfrm>
            <a:off x="8956167" y="12268200"/>
            <a:ext cx="647166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000">
                <a:latin typeface="Avenir Medium"/>
                <a:ea typeface="Avenir Medium"/>
                <a:cs typeface="Avenir Medium"/>
                <a:sym typeface="Avenir Medium"/>
              </a:defRPr>
            </a:lvl1pPr>
          </a:lstStyle>
          <a:p>
            <a:pPr/>
            <a:r>
              <a:t>© 2019 Joe James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ircle Tangent Theorem"/>
          <p:cNvSpPr txBox="1"/>
          <p:nvPr>
            <p:ph type="title"/>
          </p:nvPr>
        </p:nvSpPr>
        <p:spPr>
          <a:prstGeom prst="rect">
            <a:avLst/>
          </a:prstGeom>
        </p:spPr>
        <p:txBody>
          <a:bodyPr/>
          <a:lstStyle/>
          <a:p>
            <a:pPr/>
            <a:r>
              <a:t>Circle Tangent Theorem</a:t>
            </a:r>
          </a:p>
        </p:txBody>
      </p:sp>
      <p:sp>
        <p:nvSpPr>
          <p:cNvPr id="185" name="Circle Tangent Theorem #2…"/>
          <p:cNvSpPr txBox="1"/>
          <p:nvPr/>
        </p:nvSpPr>
        <p:spPr>
          <a:xfrm>
            <a:off x="1538125" y="3237969"/>
            <a:ext cx="21124890" cy="27059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4000"/>
            </a:pPr>
            <a:r>
              <a:rPr sz="5500">
                <a:solidFill>
                  <a:schemeClr val="accent1">
                    <a:lumOff val="-13575"/>
                  </a:schemeClr>
                </a:solidFill>
              </a:rPr>
              <a:t>Circle Tangent Theorem #2 </a:t>
            </a:r>
            <a:endParaRPr sz="5500">
              <a:solidFill>
                <a:schemeClr val="accent1">
                  <a:lumOff val="-13575"/>
                </a:schemeClr>
              </a:solidFill>
            </a:endParaRPr>
          </a:p>
          <a:p>
            <a:pPr algn="l">
              <a:lnSpc>
                <a:spcPct val="120000"/>
              </a:lnSpc>
              <a:defRPr sz="4000"/>
            </a:pPr>
            <a:r>
              <a:rPr b="0" sz="4800"/>
              <a:t>If two segments are tangent to a circle from the same external point, then the segments are congruent.</a:t>
            </a:r>
          </a:p>
        </p:txBody>
      </p:sp>
      <p:sp>
        <p:nvSpPr>
          <p:cNvPr id="186" name="Circle"/>
          <p:cNvSpPr/>
          <p:nvPr/>
        </p:nvSpPr>
        <p:spPr>
          <a:xfrm>
            <a:off x="3759575" y="7151373"/>
            <a:ext cx="5434849" cy="5434848"/>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7" name="L"/>
          <p:cNvSpPr txBox="1"/>
          <p:nvPr/>
        </p:nvSpPr>
        <p:spPr>
          <a:xfrm>
            <a:off x="7134254" y="6342415"/>
            <a:ext cx="415545"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L</a:t>
            </a:r>
          </a:p>
        </p:txBody>
      </p:sp>
      <p:sp>
        <p:nvSpPr>
          <p:cNvPr id="188" name="Line"/>
          <p:cNvSpPr/>
          <p:nvPr/>
        </p:nvSpPr>
        <p:spPr>
          <a:xfrm flipH="1" flipV="1">
            <a:off x="7200817" y="7248541"/>
            <a:ext cx="7394791" cy="2329591"/>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189" name="M"/>
          <p:cNvSpPr txBox="1"/>
          <p:nvPr/>
        </p:nvSpPr>
        <p:spPr>
          <a:xfrm>
            <a:off x="14941198" y="9212615"/>
            <a:ext cx="57505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M</a:t>
            </a:r>
          </a:p>
        </p:txBody>
      </p:sp>
      <p:sp>
        <p:nvSpPr>
          <p:cNvPr id="190" name="N"/>
          <p:cNvSpPr txBox="1"/>
          <p:nvPr/>
        </p:nvSpPr>
        <p:spPr>
          <a:xfrm>
            <a:off x="7223662" y="12477172"/>
            <a:ext cx="490729"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N</a:t>
            </a:r>
          </a:p>
        </p:txBody>
      </p:sp>
      <p:sp>
        <p:nvSpPr>
          <p:cNvPr id="191" name="Line"/>
          <p:cNvSpPr/>
          <p:nvPr/>
        </p:nvSpPr>
        <p:spPr>
          <a:xfrm flipH="1">
            <a:off x="7395713" y="9572860"/>
            <a:ext cx="7211016" cy="2859291"/>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2" name="ML     MN"/>
          <p:cNvSpPr txBox="1"/>
          <p:nvPr/>
        </p:nvSpPr>
        <p:spPr>
          <a:xfrm>
            <a:off x="16996312" y="9212615"/>
            <a:ext cx="2419605"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ML     MN</a:t>
            </a:r>
          </a:p>
        </p:txBody>
      </p:sp>
      <p:grpSp>
        <p:nvGrpSpPr>
          <p:cNvPr id="195" name="Group"/>
          <p:cNvGrpSpPr/>
          <p:nvPr/>
        </p:nvGrpSpPr>
        <p:grpSpPr>
          <a:xfrm>
            <a:off x="17923381" y="9045756"/>
            <a:ext cx="419101" cy="861565"/>
            <a:chOff x="0" y="0"/>
            <a:chExt cx="419100" cy="861564"/>
          </a:xfrm>
        </p:grpSpPr>
        <p:sp>
          <p:nvSpPr>
            <p:cNvPr id="193"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194"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ircle Tangent Theorem"/>
          <p:cNvSpPr txBox="1"/>
          <p:nvPr>
            <p:ph type="body" idx="13"/>
          </p:nvPr>
        </p:nvSpPr>
        <p:spPr>
          <a:prstGeom prst="rect">
            <a:avLst/>
          </a:prstGeom>
        </p:spPr>
        <p:txBody>
          <a:bodyPr/>
          <a:lstStyle/>
          <a:p>
            <a:pPr/>
            <a:r>
              <a:t>Circle Tangent Theorem</a:t>
            </a:r>
          </a:p>
        </p:txBody>
      </p:sp>
      <p:sp>
        <p:nvSpPr>
          <p:cNvPr id="198" name="Circle"/>
          <p:cNvSpPr/>
          <p:nvPr/>
        </p:nvSpPr>
        <p:spPr>
          <a:xfrm>
            <a:off x="14864981" y="6379769"/>
            <a:ext cx="4396026" cy="4396027"/>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9" name="E"/>
          <p:cNvSpPr txBox="1"/>
          <p:nvPr/>
        </p:nvSpPr>
        <p:spPr>
          <a:xfrm>
            <a:off x="18081812" y="5925712"/>
            <a:ext cx="44348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E</a:t>
            </a:r>
          </a:p>
        </p:txBody>
      </p:sp>
      <p:sp>
        <p:nvSpPr>
          <p:cNvPr id="200" name="Line"/>
          <p:cNvSpPr/>
          <p:nvPr/>
        </p:nvSpPr>
        <p:spPr>
          <a:xfrm flipH="1" flipV="1">
            <a:off x="18105840" y="6645979"/>
            <a:ext cx="3747391" cy="1861810"/>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201" name="D"/>
          <p:cNvSpPr txBox="1"/>
          <p:nvPr/>
        </p:nvSpPr>
        <p:spPr>
          <a:xfrm>
            <a:off x="22240762" y="8134300"/>
            <a:ext cx="490729"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D</a:t>
            </a:r>
          </a:p>
        </p:txBody>
      </p:sp>
      <p:sp>
        <p:nvSpPr>
          <p:cNvPr id="202" name="F"/>
          <p:cNvSpPr txBox="1"/>
          <p:nvPr/>
        </p:nvSpPr>
        <p:spPr>
          <a:xfrm>
            <a:off x="18181207" y="10499562"/>
            <a:ext cx="41554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F</a:t>
            </a:r>
          </a:p>
        </p:txBody>
      </p:sp>
      <p:sp>
        <p:nvSpPr>
          <p:cNvPr id="203" name="Line"/>
          <p:cNvSpPr/>
          <p:nvPr/>
        </p:nvSpPr>
        <p:spPr>
          <a:xfrm flipH="1">
            <a:off x="18206346" y="8476856"/>
            <a:ext cx="3674993" cy="1979557"/>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4" name="2t + 8"/>
          <p:cNvSpPr txBox="1"/>
          <p:nvPr/>
        </p:nvSpPr>
        <p:spPr>
          <a:xfrm>
            <a:off x="19986389" y="6854673"/>
            <a:ext cx="142646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2t + 8</a:t>
            </a:r>
          </a:p>
        </p:txBody>
      </p:sp>
      <p:sp>
        <p:nvSpPr>
          <p:cNvPr id="205" name="4t - 10"/>
          <p:cNvSpPr txBox="1"/>
          <p:nvPr/>
        </p:nvSpPr>
        <p:spPr>
          <a:xfrm>
            <a:off x="19828147" y="9614806"/>
            <a:ext cx="17429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4t - 10 </a:t>
            </a:r>
          </a:p>
        </p:txBody>
      </p:sp>
      <p:sp>
        <p:nvSpPr>
          <p:cNvPr id="206" name="Given segments DE and DF are tangents to the circle, find DE."/>
          <p:cNvSpPr txBox="1"/>
          <p:nvPr/>
        </p:nvSpPr>
        <p:spPr>
          <a:xfrm>
            <a:off x="1004990" y="3306531"/>
            <a:ext cx="19025236" cy="1772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5000">
                <a:solidFill>
                  <a:schemeClr val="accent1">
                    <a:lumOff val="-13575"/>
                  </a:schemeClr>
                </a:solidFill>
              </a:defRPr>
            </a:lvl1pPr>
          </a:lstStyle>
          <a:p>
            <a:pPr/>
            <a:r>
              <a:t>Given segments DE and DF are tangents to the circle, find DE.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ircle Tangent Theorem"/>
          <p:cNvSpPr txBox="1"/>
          <p:nvPr>
            <p:ph type="body" idx="13"/>
          </p:nvPr>
        </p:nvSpPr>
        <p:spPr>
          <a:prstGeom prst="rect">
            <a:avLst/>
          </a:prstGeom>
        </p:spPr>
        <p:txBody>
          <a:bodyPr/>
          <a:lstStyle/>
          <a:p>
            <a:pPr/>
            <a:r>
              <a:t>Circle Tangent Theorem</a:t>
            </a:r>
          </a:p>
        </p:txBody>
      </p:sp>
      <p:sp>
        <p:nvSpPr>
          <p:cNvPr id="209" name="Circle"/>
          <p:cNvSpPr/>
          <p:nvPr/>
        </p:nvSpPr>
        <p:spPr>
          <a:xfrm>
            <a:off x="14864981" y="6379769"/>
            <a:ext cx="4396026" cy="4396027"/>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10" name="E"/>
          <p:cNvSpPr txBox="1"/>
          <p:nvPr/>
        </p:nvSpPr>
        <p:spPr>
          <a:xfrm>
            <a:off x="18081812" y="5925712"/>
            <a:ext cx="44348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E</a:t>
            </a:r>
          </a:p>
        </p:txBody>
      </p:sp>
      <p:sp>
        <p:nvSpPr>
          <p:cNvPr id="211" name="Line"/>
          <p:cNvSpPr/>
          <p:nvPr/>
        </p:nvSpPr>
        <p:spPr>
          <a:xfrm flipH="1" flipV="1">
            <a:off x="18105840" y="6645979"/>
            <a:ext cx="3747391" cy="1861810"/>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212" name="D"/>
          <p:cNvSpPr txBox="1"/>
          <p:nvPr/>
        </p:nvSpPr>
        <p:spPr>
          <a:xfrm>
            <a:off x="22240762" y="8134300"/>
            <a:ext cx="490729"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D</a:t>
            </a:r>
          </a:p>
        </p:txBody>
      </p:sp>
      <p:sp>
        <p:nvSpPr>
          <p:cNvPr id="213" name="F"/>
          <p:cNvSpPr txBox="1"/>
          <p:nvPr/>
        </p:nvSpPr>
        <p:spPr>
          <a:xfrm>
            <a:off x="18181207" y="10499562"/>
            <a:ext cx="41554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F</a:t>
            </a:r>
          </a:p>
        </p:txBody>
      </p:sp>
      <p:sp>
        <p:nvSpPr>
          <p:cNvPr id="214" name="Line"/>
          <p:cNvSpPr/>
          <p:nvPr/>
        </p:nvSpPr>
        <p:spPr>
          <a:xfrm flipH="1">
            <a:off x="18206346" y="8476856"/>
            <a:ext cx="3674993" cy="1979557"/>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15" name="2t + 8"/>
          <p:cNvSpPr txBox="1"/>
          <p:nvPr/>
        </p:nvSpPr>
        <p:spPr>
          <a:xfrm>
            <a:off x="19986389" y="6854673"/>
            <a:ext cx="142646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2t + 8</a:t>
            </a:r>
          </a:p>
        </p:txBody>
      </p:sp>
      <p:sp>
        <p:nvSpPr>
          <p:cNvPr id="216" name="4t - 10"/>
          <p:cNvSpPr txBox="1"/>
          <p:nvPr/>
        </p:nvSpPr>
        <p:spPr>
          <a:xfrm>
            <a:off x="19828147" y="9614806"/>
            <a:ext cx="17429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4t - 10 </a:t>
            </a:r>
          </a:p>
        </p:txBody>
      </p:sp>
      <p:sp>
        <p:nvSpPr>
          <p:cNvPr id="217" name="Given segments DE and DF are tangents to the circle, find DE.…"/>
          <p:cNvSpPr txBox="1"/>
          <p:nvPr/>
        </p:nvSpPr>
        <p:spPr>
          <a:xfrm>
            <a:off x="1004990" y="3306531"/>
            <a:ext cx="19025236" cy="46720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000">
                <a:solidFill>
                  <a:schemeClr val="accent1">
                    <a:lumOff val="-13575"/>
                  </a:schemeClr>
                </a:solidFill>
              </a:defRPr>
            </a:pPr>
            <a:r>
              <a:t>Given segments DE and DF are tangents to the circle, find DE.</a:t>
            </a:r>
          </a:p>
          <a:p>
            <a:pPr algn="l">
              <a:spcBef>
                <a:spcPts val="1200"/>
              </a:spcBef>
              <a:defRPr b="0" sz="4000"/>
            </a:pPr>
            <a:r>
              <a:t>DE = DF</a:t>
            </a:r>
          </a:p>
          <a:p>
            <a:pPr algn="l">
              <a:spcBef>
                <a:spcPts val="1200"/>
              </a:spcBef>
              <a:defRPr b="0" sz="4000"/>
            </a:pPr>
            <a:r>
              <a:t>2t + 8 = 4t - 10</a:t>
            </a:r>
          </a:p>
          <a:p>
            <a:pPr algn="l">
              <a:spcBef>
                <a:spcPts val="1200"/>
              </a:spcBef>
              <a:defRPr b="0" sz="4000"/>
            </a:pPr>
            <a:r>
              <a:t>18 = 2t</a:t>
            </a:r>
          </a:p>
          <a:p>
            <a:pPr algn="l">
              <a:spcBef>
                <a:spcPts val="1200"/>
              </a:spcBef>
              <a:defRPr b="0" sz="4000"/>
            </a:pPr>
            <a:r>
              <a:t>t = 9</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Circle Tangent Theorem"/>
          <p:cNvSpPr txBox="1"/>
          <p:nvPr>
            <p:ph type="body" idx="13"/>
          </p:nvPr>
        </p:nvSpPr>
        <p:spPr>
          <a:prstGeom prst="rect">
            <a:avLst/>
          </a:prstGeom>
        </p:spPr>
        <p:txBody>
          <a:bodyPr/>
          <a:lstStyle/>
          <a:p>
            <a:pPr/>
            <a:r>
              <a:t>Circle Tangent Theorem</a:t>
            </a:r>
          </a:p>
        </p:txBody>
      </p:sp>
      <p:sp>
        <p:nvSpPr>
          <p:cNvPr id="220" name="Circle"/>
          <p:cNvSpPr/>
          <p:nvPr/>
        </p:nvSpPr>
        <p:spPr>
          <a:xfrm>
            <a:off x="14864981" y="6379769"/>
            <a:ext cx="4396026" cy="4396027"/>
          </a:xfrm>
          <a:prstGeom prst="ellipse">
            <a:avLst/>
          </a:pr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21" name="E"/>
          <p:cNvSpPr txBox="1"/>
          <p:nvPr/>
        </p:nvSpPr>
        <p:spPr>
          <a:xfrm>
            <a:off x="18081812" y="5925712"/>
            <a:ext cx="44348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E</a:t>
            </a:r>
          </a:p>
        </p:txBody>
      </p:sp>
      <p:sp>
        <p:nvSpPr>
          <p:cNvPr id="222" name="Line"/>
          <p:cNvSpPr/>
          <p:nvPr/>
        </p:nvSpPr>
        <p:spPr>
          <a:xfrm flipH="1" flipV="1">
            <a:off x="18105840" y="6645979"/>
            <a:ext cx="3747391" cy="1861810"/>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223" name="D"/>
          <p:cNvSpPr txBox="1"/>
          <p:nvPr/>
        </p:nvSpPr>
        <p:spPr>
          <a:xfrm>
            <a:off x="22240762" y="8134300"/>
            <a:ext cx="490729"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D</a:t>
            </a:r>
          </a:p>
        </p:txBody>
      </p:sp>
      <p:sp>
        <p:nvSpPr>
          <p:cNvPr id="224" name="F"/>
          <p:cNvSpPr txBox="1"/>
          <p:nvPr/>
        </p:nvSpPr>
        <p:spPr>
          <a:xfrm>
            <a:off x="18181207" y="10499562"/>
            <a:ext cx="415545"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F</a:t>
            </a:r>
          </a:p>
        </p:txBody>
      </p:sp>
      <p:sp>
        <p:nvSpPr>
          <p:cNvPr id="225" name="Line"/>
          <p:cNvSpPr/>
          <p:nvPr/>
        </p:nvSpPr>
        <p:spPr>
          <a:xfrm flipH="1">
            <a:off x="18206346" y="8476856"/>
            <a:ext cx="3674993" cy="1979557"/>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26" name="2t + 8"/>
          <p:cNvSpPr txBox="1"/>
          <p:nvPr/>
        </p:nvSpPr>
        <p:spPr>
          <a:xfrm>
            <a:off x="19986389" y="6854673"/>
            <a:ext cx="142646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2t + 8</a:t>
            </a:r>
          </a:p>
        </p:txBody>
      </p:sp>
      <p:sp>
        <p:nvSpPr>
          <p:cNvPr id="227" name="4t - 10"/>
          <p:cNvSpPr txBox="1"/>
          <p:nvPr/>
        </p:nvSpPr>
        <p:spPr>
          <a:xfrm>
            <a:off x="19828147" y="9614806"/>
            <a:ext cx="17429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4t - 10 </a:t>
            </a:r>
          </a:p>
        </p:txBody>
      </p:sp>
      <p:sp>
        <p:nvSpPr>
          <p:cNvPr id="228" name="Given segments DE and DF are tangents to the circle, find DE.…"/>
          <p:cNvSpPr txBox="1"/>
          <p:nvPr/>
        </p:nvSpPr>
        <p:spPr>
          <a:xfrm>
            <a:off x="1004990" y="3306531"/>
            <a:ext cx="19025236" cy="54340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000">
                <a:solidFill>
                  <a:schemeClr val="accent1">
                    <a:lumOff val="-13575"/>
                  </a:schemeClr>
                </a:solidFill>
              </a:defRPr>
            </a:pPr>
            <a:r>
              <a:t>Given segments DE and DF are tangents to the circle, find DE.</a:t>
            </a:r>
          </a:p>
          <a:p>
            <a:pPr algn="l">
              <a:spcBef>
                <a:spcPts val="1200"/>
              </a:spcBef>
              <a:defRPr b="0" sz="4000"/>
            </a:pPr>
            <a:r>
              <a:t>DE = DF</a:t>
            </a:r>
          </a:p>
          <a:p>
            <a:pPr algn="l">
              <a:spcBef>
                <a:spcPts val="1200"/>
              </a:spcBef>
              <a:defRPr b="0" sz="4000"/>
            </a:pPr>
            <a:r>
              <a:t>2t + 8 = 4t - 10</a:t>
            </a:r>
          </a:p>
          <a:p>
            <a:pPr algn="l">
              <a:spcBef>
                <a:spcPts val="1200"/>
              </a:spcBef>
              <a:defRPr b="0" sz="4000"/>
            </a:pPr>
            <a:r>
              <a:t>18 = 2t</a:t>
            </a:r>
          </a:p>
          <a:p>
            <a:pPr algn="l">
              <a:spcBef>
                <a:spcPts val="1200"/>
              </a:spcBef>
              <a:defRPr b="0" sz="4000"/>
            </a:pPr>
            <a:r>
              <a:t>t = 9</a:t>
            </a:r>
          </a:p>
          <a:p>
            <a:pPr algn="l">
              <a:spcBef>
                <a:spcPts val="1200"/>
              </a:spcBef>
              <a:defRPr b="0" sz="4000"/>
            </a:pPr>
          </a:p>
          <a:p>
            <a:pPr algn="l">
              <a:spcBef>
                <a:spcPts val="1200"/>
              </a:spcBef>
              <a:defRPr b="0" sz="4000"/>
            </a:pPr>
            <a:r>
              <a:t>DE = 2t + 8 = 2(9) + 8 = 18 + 8 = 26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Arcs"/>
          <p:cNvSpPr txBox="1"/>
          <p:nvPr>
            <p:ph type="title"/>
          </p:nvPr>
        </p:nvSpPr>
        <p:spPr>
          <a:prstGeom prst="rect">
            <a:avLst/>
          </a:prstGeom>
        </p:spPr>
        <p:txBody>
          <a:bodyPr/>
          <a:lstStyle/>
          <a:p>
            <a:pPr/>
            <a:r>
              <a:t>Arcs</a:t>
            </a:r>
          </a:p>
        </p:txBody>
      </p:sp>
      <p:sp>
        <p:nvSpPr>
          <p:cNvPr id="231" name="Circle"/>
          <p:cNvSpPr/>
          <p:nvPr/>
        </p:nvSpPr>
        <p:spPr>
          <a:xfrm>
            <a:off x="15126541" y="6290869"/>
            <a:ext cx="4396027" cy="4396027"/>
          </a:xfrm>
          <a:prstGeom prst="ellipse">
            <a:avLst/>
          </a:prstGeom>
          <a:solidFill>
            <a:srgbClr val="FFFFFF"/>
          </a:solidFill>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32" name="Circle"/>
          <p:cNvSpPr/>
          <p:nvPr/>
        </p:nvSpPr>
        <p:spPr>
          <a:xfrm>
            <a:off x="4728410" y="6290869"/>
            <a:ext cx="4396027" cy="4396027"/>
          </a:xfrm>
          <a:prstGeom prst="ellipse">
            <a:avLst/>
          </a:prstGeom>
          <a:solidFill>
            <a:srgbClr val="FFFFFF"/>
          </a:solidFill>
          <a:ln w="63500">
            <a:solidFill>
              <a:srgbClr val="929292"/>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33" name="A"/>
          <p:cNvSpPr txBox="1"/>
          <p:nvPr/>
        </p:nvSpPr>
        <p:spPr>
          <a:xfrm>
            <a:off x="6242340" y="7633717"/>
            <a:ext cx="462281"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A</a:t>
            </a:r>
          </a:p>
        </p:txBody>
      </p:sp>
      <p:sp>
        <p:nvSpPr>
          <p:cNvPr id="234" name="Line"/>
          <p:cNvSpPr/>
          <p:nvPr/>
        </p:nvSpPr>
        <p:spPr>
          <a:xfrm flipH="1" flipV="1">
            <a:off x="15672518" y="6997832"/>
            <a:ext cx="1677209" cy="1480084"/>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235" name="B"/>
          <p:cNvSpPr txBox="1"/>
          <p:nvPr/>
        </p:nvSpPr>
        <p:spPr>
          <a:xfrm>
            <a:off x="16539225" y="8134300"/>
            <a:ext cx="471933"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E5E5E"/>
                </a:solidFill>
              </a:defRPr>
            </a:lvl1pPr>
          </a:lstStyle>
          <a:p>
            <a:pPr/>
            <a:r>
              <a:t>B</a:t>
            </a:r>
          </a:p>
        </p:txBody>
      </p:sp>
      <p:sp>
        <p:nvSpPr>
          <p:cNvPr id="236" name="Line"/>
          <p:cNvSpPr/>
          <p:nvPr/>
        </p:nvSpPr>
        <p:spPr>
          <a:xfrm flipH="1">
            <a:off x="16196698" y="8418456"/>
            <a:ext cx="1156988" cy="1964523"/>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37" name="Minor Arc - an arc whose points are on or in the interior of a central angle."/>
          <p:cNvSpPr txBox="1"/>
          <p:nvPr/>
        </p:nvSpPr>
        <p:spPr>
          <a:xfrm>
            <a:off x="3036990" y="3306531"/>
            <a:ext cx="7982592" cy="23959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4000">
                <a:solidFill>
                  <a:schemeClr val="accent1">
                    <a:lumOff val="-13575"/>
                  </a:schemeClr>
                </a:solidFill>
              </a:defRPr>
            </a:pPr>
            <a:r>
              <a:rPr sz="5500"/>
              <a:t>Minor Arc</a:t>
            </a:r>
            <a:r>
              <a:rPr b="0">
                <a:solidFill>
                  <a:srgbClr val="000000"/>
                </a:solidFill>
              </a:rPr>
              <a:t> </a:t>
            </a:r>
            <a:r>
              <a:rPr b="0" sz="4800">
                <a:solidFill>
                  <a:srgbClr val="000000"/>
                </a:solidFill>
              </a:rPr>
              <a:t>- an arc whose points are on or in the </a:t>
            </a:r>
            <a:r>
              <a:rPr b="0" i="1" sz="4800">
                <a:solidFill>
                  <a:srgbClr val="000000"/>
                </a:solidFill>
              </a:rPr>
              <a:t>interior</a:t>
            </a:r>
            <a:r>
              <a:rPr b="0" sz="4800">
                <a:solidFill>
                  <a:srgbClr val="000000"/>
                </a:solidFill>
              </a:rPr>
              <a:t> of a central angle.</a:t>
            </a:r>
          </a:p>
        </p:txBody>
      </p:sp>
      <p:sp>
        <p:nvSpPr>
          <p:cNvPr id="243" name="Connection Line"/>
          <p:cNvSpPr/>
          <p:nvPr/>
        </p:nvSpPr>
        <p:spPr>
          <a:xfrm>
            <a:off x="4736280" y="6325316"/>
            <a:ext cx="1764283" cy="19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906" y="10051"/>
                  <a:pt x="9106" y="2851"/>
                  <a:pt x="21600" y="0"/>
                </a:cubicBezTo>
              </a:path>
            </a:pathLst>
          </a:custGeom>
          <a:ln w="88900">
            <a:solidFill>
              <a:schemeClr val="accent5">
                <a:hueOff val="-82419"/>
                <a:satOff val="-9513"/>
                <a:lumOff val="-16343"/>
              </a:schemeClr>
            </a:solidFill>
            <a:miter lim="400000"/>
          </a:ln>
        </p:spPr>
        <p:txBody>
          <a:bodyPr/>
          <a:lstStyle/>
          <a:p>
            <a:pPr/>
          </a:p>
        </p:txBody>
      </p:sp>
      <p:sp>
        <p:nvSpPr>
          <p:cNvPr id="239" name="Line"/>
          <p:cNvSpPr/>
          <p:nvPr/>
        </p:nvSpPr>
        <p:spPr>
          <a:xfrm>
            <a:off x="15725630" y="6291404"/>
            <a:ext cx="3794598" cy="4394949"/>
          </a:xfrm>
          <a:custGeom>
            <a:avLst/>
            <a:gdLst/>
            <a:ahLst/>
            <a:cxnLst>
              <a:cxn ang="0">
                <a:pos x="wd2" y="hd2"/>
              </a:cxn>
              <a:cxn ang="5400000">
                <a:pos x="wd2" y="hd2"/>
              </a:cxn>
              <a:cxn ang="10800000">
                <a:pos x="wd2" y="hd2"/>
              </a:cxn>
              <a:cxn ang="16200000">
                <a:pos x="wd2" y="hd2"/>
              </a:cxn>
            </a:cxnLst>
            <a:rect l="0" t="0" r="r" b="b"/>
            <a:pathLst>
              <a:path w="21498" h="21278" fill="norm" stroke="1" extrusionOk="0">
                <a:moveTo>
                  <a:pt x="0" y="3441"/>
                </a:moveTo>
                <a:cubicBezTo>
                  <a:pt x="1063" y="2354"/>
                  <a:pt x="2389" y="1497"/>
                  <a:pt x="3868" y="919"/>
                </a:cubicBezTo>
                <a:cubicBezTo>
                  <a:pt x="5380" y="328"/>
                  <a:pt x="7041" y="34"/>
                  <a:pt x="8736" y="3"/>
                </a:cubicBezTo>
                <a:cubicBezTo>
                  <a:pt x="10276" y="-25"/>
                  <a:pt x="11802" y="167"/>
                  <a:pt x="13234" y="602"/>
                </a:cubicBezTo>
                <a:cubicBezTo>
                  <a:pt x="14594" y="1014"/>
                  <a:pt x="15862" y="1643"/>
                  <a:pt x="16967" y="2464"/>
                </a:cubicBezTo>
                <a:cubicBezTo>
                  <a:pt x="18389" y="3429"/>
                  <a:pt x="19520" y="4651"/>
                  <a:pt x="20291" y="6031"/>
                </a:cubicBezTo>
                <a:cubicBezTo>
                  <a:pt x="20941" y="7194"/>
                  <a:pt x="21329" y="8462"/>
                  <a:pt x="21455" y="9770"/>
                </a:cubicBezTo>
                <a:cubicBezTo>
                  <a:pt x="21600" y="11289"/>
                  <a:pt x="21379" y="12818"/>
                  <a:pt x="20805" y="14262"/>
                </a:cubicBezTo>
                <a:cubicBezTo>
                  <a:pt x="20227" y="15692"/>
                  <a:pt x="19288" y="16995"/>
                  <a:pt x="18054" y="18080"/>
                </a:cubicBezTo>
                <a:cubicBezTo>
                  <a:pt x="17119" y="18901"/>
                  <a:pt x="16031" y="19583"/>
                  <a:pt x="14837" y="20105"/>
                </a:cubicBezTo>
                <a:cubicBezTo>
                  <a:pt x="13798" y="20559"/>
                  <a:pt x="12692" y="20886"/>
                  <a:pt x="11550" y="21077"/>
                </a:cubicBezTo>
                <a:cubicBezTo>
                  <a:pt x="8575" y="21575"/>
                  <a:pt x="5471" y="21145"/>
                  <a:pt x="2812" y="19836"/>
                </a:cubicBezTo>
              </a:path>
            </a:pathLst>
          </a:custGeom>
          <a:ln w="889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0" name="Line"/>
          <p:cNvSpPr/>
          <p:nvPr/>
        </p:nvSpPr>
        <p:spPr>
          <a:xfrm flipH="1" flipV="1">
            <a:off x="6463954" y="6293301"/>
            <a:ext cx="455257" cy="2204386"/>
          </a:xfrm>
          <a:prstGeom prst="line">
            <a:avLst/>
          </a:prstGeom>
          <a:ln w="76200">
            <a:solidFill>
              <a:schemeClr val="accent1">
                <a:lumOff val="-13575"/>
              </a:schemeClr>
            </a:solidFill>
            <a:miter lim="400000"/>
            <a:head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241" name="Line"/>
          <p:cNvSpPr/>
          <p:nvPr/>
        </p:nvSpPr>
        <p:spPr>
          <a:xfrm flipH="1" flipV="1">
            <a:off x="4743655" y="8269938"/>
            <a:ext cx="2118765" cy="214422"/>
          </a:xfrm>
          <a:prstGeom prst="line">
            <a:avLst/>
          </a:pr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2" name="Major Arc - an arc whose points are on or in the exterior of a central angle."/>
          <p:cNvSpPr txBox="1"/>
          <p:nvPr/>
        </p:nvSpPr>
        <p:spPr>
          <a:xfrm>
            <a:off x="13441959" y="3306531"/>
            <a:ext cx="8253563" cy="31607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200"/>
              </a:spcBef>
              <a:defRPr sz="4000">
                <a:solidFill>
                  <a:schemeClr val="accent1">
                    <a:lumOff val="-13575"/>
                  </a:schemeClr>
                </a:solidFill>
              </a:defRPr>
            </a:pPr>
            <a:r>
              <a:rPr sz="5500"/>
              <a:t>Major Arc</a:t>
            </a:r>
            <a:r>
              <a:rPr b="0">
                <a:solidFill>
                  <a:srgbClr val="000000"/>
                </a:solidFill>
              </a:rPr>
              <a:t> </a:t>
            </a:r>
            <a:r>
              <a:rPr b="0" sz="4800">
                <a:solidFill>
                  <a:srgbClr val="000000"/>
                </a:solidFill>
              </a:rPr>
              <a:t>- an arc whose points are on or in the </a:t>
            </a:r>
            <a:r>
              <a:rPr b="0" i="1" sz="4800">
                <a:solidFill>
                  <a:srgbClr val="000000"/>
                </a:solidFill>
              </a:rPr>
              <a:t>exterior</a:t>
            </a:r>
            <a:r>
              <a:rPr b="0" sz="4800">
                <a:solidFill>
                  <a:srgbClr val="000000"/>
                </a:solidFill>
              </a:rPr>
              <a:t> of a central angle.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