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Notes: Pyramids and Prisms can have any number of sides in their bases. A Prism’s bases are not necessarily perpendicular to all faces. Cylinders and Cones have oval or round bases. A Cylinder’s bases are not necessarily perpendicular to all sides.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Height h is perpendicular to the base.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Lateral area of a cylinder is the area of the tube (excluding the two bases). </a:t>
            </a:r>
            <a:br/>
            <a:r>
              <a:t>Lateral area of a prism is the area of the vertical faces.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Surface area is lateral area + area of the two bases.</a:t>
            </a:r>
          </a:p>
          <a:p>
            <a:pPr/>
            <a:r>
              <a:t>Volume of an oblique (crooked) cylinder uses the same formula.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8" name="Shape 3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of the pipe as a cylinder that holds water.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of the pipe as a cylinder that holds water.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of the pipe as a cylinder that holds water.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of the pipe as a cylinder that holds water.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9" name="Shape 3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of the pipe as a cylinder that holds water.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3" name="Shape 4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of the pipe as a cylinder that holds water.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DCDC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/>
        </p:nvSpPr>
        <p:spPr>
          <a:xfrm>
            <a:off x="-67268" y="2699389"/>
            <a:ext cx="24518536" cy="8253689"/>
          </a:xfrm>
          <a:prstGeom prst="rect">
            <a:avLst/>
          </a:prstGeom>
          <a:solidFill>
            <a:srgbClr val="608AC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Title"/>
          <p:cNvSpPr txBox="1"/>
          <p:nvPr>
            <p:ph type="body" idx="13"/>
          </p:nvPr>
        </p:nvSpPr>
        <p:spPr>
          <a:xfrm>
            <a:off x="1707751" y="2386179"/>
            <a:ext cx="22535416" cy="872759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5" name="Joe James…"/>
          <p:cNvSpPr txBox="1"/>
          <p:nvPr/>
        </p:nvSpPr>
        <p:spPr>
          <a:xfrm>
            <a:off x="10202395" y="9890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sp>
        <p:nvSpPr>
          <p:cNvPr id="16" name="Header"/>
          <p:cNvSpPr txBox="1"/>
          <p:nvPr>
            <p:ph type="body" sz="quarter" idx="14"/>
          </p:nvPr>
        </p:nvSpPr>
        <p:spPr>
          <a:xfrm>
            <a:off x="7736840" y="-338140"/>
            <a:ext cx="8910321" cy="312672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0000">
                <a:solidFill>
                  <a:srgbClr val="5E5E5E"/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5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11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pply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body" sz="quarter" idx="13"/>
          </p:nvPr>
        </p:nvSpPr>
        <p:spPr>
          <a:xfrm>
            <a:off x="12188261" y="-2202"/>
            <a:ext cx="12192001" cy="1270001"/>
          </a:xfrm>
          <a:prstGeom prst="rect">
            <a:avLst/>
          </a:prstGeom>
          <a:gradFill>
            <a:gsLst>
              <a:gs pos="0">
                <a:srgbClr val="D5D5D5"/>
              </a:gs>
              <a:gs pos="100000">
                <a:srgbClr val="5E5E5E"/>
              </a:gs>
            </a:gsLst>
            <a:lin ang="5400000"/>
          </a:gra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7" name="Group"/>
          <p:cNvGrpSpPr/>
          <p:nvPr/>
        </p:nvGrpSpPr>
        <p:grpSpPr>
          <a:xfrm>
            <a:off x="-61689" y="12227"/>
            <a:ext cx="3193649" cy="1926188"/>
            <a:chOff x="0" y="0"/>
            <a:chExt cx="3193647" cy="1926187"/>
          </a:xfrm>
        </p:grpSpPr>
        <p:sp>
          <p:nvSpPr>
            <p:cNvPr id="25" name="Triangle"/>
            <p:cNvSpPr/>
            <p:nvPr/>
          </p:nvSpPr>
          <p:spPr>
            <a:xfrm rot="5400000">
              <a:off x="659743" y="-607717"/>
              <a:ext cx="1926189" cy="314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" name="APPLY IT"/>
            <p:cNvSpPr txBox="1"/>
            <p:nvPr/>
          </p:nvSpPr>
          <p:spPr>
            <a:xfrm rot="19704917">
              <a:off x="13501" y="562575"/>
              <a:ext cx="232511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APPLY IT</a:t>
              </a:r>
            </a:p>
          </p:txBody>
        </p:sp>
      </p:grpSp>
      <p:sp>
        <p:nvSpPr>
          <p:cNvPr id="28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12192000" y="0"/>
            <a:ext cx="121920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114395"/>
                  <a:lumOff val="-24975"/>
                </a:schemeClr>
              </a:gs>
            </a:gsLst>
            <a:lin ang="5400000"/>
          </a:gradFill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3D Solids"/>
          <p:cNvSpPr txBox="1"/>
          <p:nvPr>
            <p:ph type="body" idx="13"/>
          </p:nvPr>
        </p:nvSpPr>
        <p:spPr>
          <a:xfrm>
            <a:off x="809487" y="2386179"/>
            <a:ext cx="23433680" cy="8727597"/>
          </a:xfrm>
          <a:prstGeom prst="rect">
            <a:avLst/>
          </a:prstGeom>
        </p:spPr>
        <p:txBody>
          <a:bodyPr/>
          <a:lstStyle>
            <a:lvl1pPr defTabSz="718184">
              <a:defRPr sz="47850"/>
            </a:lvl1pPr>
          </a:lstStyle>
          <a:p>
            <a:pPr/>
            <a:r>
              <a:t>3D Solids</a:t>
            </a:r>
          </a:p>
        </p:txBody>
      </p:sp>
      <p:sp>
        <p:nvSpPr>
          <p:cNvPr id="142" name="Geometry"/>
          <p:cNvSpPr txBox="1"/>
          <p:nvPr>
            <p:ph type="body" idx="14"/>
          </p:nvPr>
        </p:nvSpPr>
        <p:spPr>
          <a:xfrm>
            <a:off x="6186169" y="-338140"/>
            <a:ext cx="12011661" cy="3126724"/>
          </a:xfrm>
          <a:prstGeom prst="rect">
            <a:avLst/>
          </a:prstGeom>
        </p:spPr>
        <p:txBody>
          <a:bodyPr/>
          <a:lstStyle/>
          <a:p>
            <a:pPr/>
            <a:r>
              <a:t>Geometry</a:t>
            </a:r>
          </a:p>
        </p:txBody>
      </p:sp>
      <p:pic>
        <p:nvPicPr>
          <p:cNvPr id="143" name="Joe_no-bg_1.png" descr="Joe_no-bg_1.png"/>
          <p:cNvPicPr>
            <a:picLocks noChangeAspect="1"/>
          </p:cNvPicPr>
          <p:nvPr/>
        </p:nvPicPr>
        <p:blipFill>
          <a:blip r:embed="rId2">
            <a:extLst/>
          </a:blip>
          <a:srcRect l="2639" t="3294" r="14463" b="3292"/>
          <a:stretch>
            <a:fillRect/>
          </a:stretch>
        </p:blipFill>
        <p:spPr>
          <a:xfrm>
            <a:off x="-29310" y="6651341"/>
            <a:ext cx="7173120" cy="711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4859" y="6891"/>
                </a:moveTo>
                <a:cubicBezTo>
                  <a:pt x="4885" y="6897"/>
                  <a:pt x="4897" y="6998"/>
                  <a:pt x="4897" y="7199"/>
                </a:cubicBezTo>
                <a:cubicBezTo>
                  <a:pt x="4897" y="7452"/>
                  <a:pt x="4875" y="7557"/>
                  <a:pt x="4835" y="7493"/>
                </a:cubicBezTo>
                <a:cubicBezTo>
                  <a:pt x="4834" y="7491"/>
                  <a:pt x="4834" y="7477"/>
                  <a:pt x="4833" y="7473"/>
                </a:cubicBezTo>
                <a:cubicBezTo>
                  <a:pt x="4827" y="7478"/>
                  <a:pt x="4821" y="7481"/>
                  <a:pt x="4813" y="7482"/>
                </a:cubicBezTo>
                <a:cubicBezTo>
                  <a:pt x="4788" y="7487"/>
                  <a:pt x="4761" y="7475"/>
                  <a:pt x="4754" y="7456"/>
                </a:cubicBezTo>
                <a:cubicBezTo>
                  <a:pt x="4737" y="7412"/>
                  <a:pt x="4784" y="7186"/>
                  <a:pt x="4817" y="7121"/>
                </a:cubicBezTo>
                <a:cubicBezTo>
                  <a:pt x="4818" y="7020"/>
                  <a:pt x="4820" y="6931"/>
                  <a:pt x="4828" y="6917"/>
                </a:cubicBezTo>
                <a:cubicBezTo>
                  <a:pt x="4840" y="6898"/>
                  <a:pt x="4851" y="6889"/>
                  <a:pt x="4859" y="689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ight Cylinder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Cylinders</a:t>
            </a:r>
          </a:p>
        </p:txBody>
      </p:sp>
      <p:sp>
        <p:nvSpPr>
          <p:cNvPr id="343" name="Water flows through a pipe that is 4 inches in diameter at a speed of 60 feet per minute. How long does it take to fill a 10,000 cubic inch tank?…"/>
          <p:cNvSpPr txBox="1"/>
          <p:nvPr/>
        </p:nvSpPr>
        <p:spPr>
          <a:xfrm>
            <a:off x="525115" y="2299629"/>
            <a:ext cx="16795999" cy="846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Water flows through a pipe that is 4 inches in diameter at a speed of 60 feet per minute. How long does it take to fill a 10,000 cubic inch tank? </a:t>
            </a:r>
            <a:endParaRPr b="0" sz="48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800">
              <a:solidFill>
                <a:srgbClr val="000000"/>
              </a:solidFill>
            </a:endParaRPr>
          </a:p>
          <a:p>
            <a:pPr algn="l">
              <a:defRPr sz="48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>
                <a:solidFill>
                  <a:srgbClr val="000000"/>
                </a:solidFill>
              </a:rPr>
              <a:t>r = 4/2 = 2 inches</a:t>
            </a:r>
            <a:endParaRPr b="0">
              <a:solidFill>
                <a:srgbClr val="000000"/>
              </a:solidFill>
            </a:endParaR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                      So what is h?</a:t>
            </a:r>
          </a:p>
          <a:p>
            <a:pPr algn="l">
              <a:defRPr b="0" sz="4800"/>
            </a:pPr>
            <a:r>
              <a:t>Well, 60 ft/min = 1 ft/sec = 12 in/sec</a:t>
            </a:r>
          </a:p>
          <a:p>
            <a:pPr algn="l">
              <a:defRPr b="0" sz="4800"/>
            </a:pPr>
            <a:r>
              <a:t>So we can use 12 inches for h to find out how much water flows per second.</a:t>
            </a:r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   =  π (2)</a:t>
            </a:r>
            <a:r>
              <a:rPr baseline="31999"/>
              <a:t>2 </a:t>
            </a:r>
            <a:r>
              <a:t>12  =  π (4)</a:t>
            </a:r>
            <a:r>
              <a:rPr baseline="31999"/>
              <a:t> </a:t>
            </a:r>
            <a:r>
              <a:t>12  =  48π = 151 cu.in/sec</a:t>
            </a:r>
          </a:p>
        </p:txBody>
      </p:sp>
      <p:sp>
        <p:nvSpPr>
          <p:cNvPr id="344" name="h"/>
          <p:cNvSpPr txBox="1"/>
          <p:nvPr/>
        </p:nvSpPr>
        <p:spPr>
          <a:xfrm>
            <a:off x="18447287" y="7144101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352" name="Group"/>
          <p:cNvGrpSpPr/>
          <p:nvPr/>
        </p:nvGrpSpPr>
        <p:grpSpPr>
          <a:xfrm>
            <a:off x="19096383" y="5154957"/>
            <a:ext cx="3211330" cy="4675266"/>
            <a:chOff x="0" y="0"/>
            <a:chExt cx="3211329" cy="4675264"/>
          </a:xfrm>
        </p:grpSpPr>
        <p:sp>
          <p:nvSpPr>
            <p:cNvPr id="345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50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346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7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51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53" name="r"/>
          <p:cNvSpPr txBox="1"/>
          <p:nvPr/>
        </p:nvSpPr>
        <p:spPr>
          <a:xfrm>
            <a:off x="20034762" y="5255724"/>
            <a:ext cx="283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354" name="Line"/>
          <p:cNvSpPr/>
          <p:nvPr/>
        </p:nvSpPr>
        <p:spPr>
          <a:xfrm>
            <a:off x="19096994" y="597479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ight Cylinder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Cylinders</a:t>
            </a:r>
          </a:p>
        </p:txBody>
      </p:sp>
      <p:sp>
        <p:nvSpPr>
          <p:cNvPr id="359" name="Water flows through a pipe that is 4 inches in diameter at a speed of 60 feet per minute. How long does it take to fill a 10,000 cubic inch tank?…"/>
          <p:cNvSpPr txBox="1"/>
          <p:nvPr/>
        </p:nvSpPr>
        <p:spPr>
          <a:xfrm>
            <a:off x="525115" y="2299629"/>
            <a:ext cx="16795999" cy="846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Water flows through a pipe that is 4 inches in diameter at a speed of 60 feet per minute. How long does it take to fill a 10,000 cubic inch tank? </a:t>
            </a:r>
            <a:endParaRPr b="0" sz="48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800">
              <a:solidFill>
                <a:srgbClr val="000000"/>
              </a:solidFill>
            </a:endParaRPr>
          </a:p>
          <a:p>
            <a:pPr algn="l">
              <a:defRPr sz="48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>
                <a:solidFill>
                  <a:srgbClr val="000000"/>
                </a:solidFill>
              </a:rPr>
              <a:t>r = 4/2 = 2 inches</a:t>
            </a:r>
            <a:endParaRPr b="0">
              <a:solidFill>
                <a:srgbClr val="000000"/>
              </a:solidFill>
            </a:endParaR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                      So what is h?</a:t>
            </a:r>
          </a:p>
          <a:p>
            <a:pPr algn="l">
              <a:defRPr b="0" sz="4800"/>
            </a:pPr>
            <a:r>
              <a:t>Well, 60 ft/min = 1 ft/sec = 12 in/sec</a:t>
            </a:r>
          </a:p>
          <a:p>
            <a:pPr algn="l">
              <a:defRPr b="0" sz="4800"/>
            </a:pPr>
            <a:r>
              <a:t>So we can use 12 inches for h to find out how much water flows per second.</a:t>
            </a:r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   =  π (2)</a:t>
            </a:r>
            <a:r>
              <a:rPr baseline="31999"/>
              <a:t>2 </a:t>
            </a:r>
            <a:r>
              <a:t>12  =  π (4)</a:t>
            </a:r>
            <a:r>
              <a:rPr baseline="31999"/>
              <a:t> </a:t>
            </a:r>
            <a:r>
              <a:t>12  =  48π = 151 cu.in/sec</a:t>
            </a:r>
          </a:p>
        </p:txBody>
      </p:sp>
      <p:sp>
        <p:nvSpPr>
          <p:cNvPr id="360" name="h"/>
          <p:cNvSpPr txBox="1"/>
          <p:nvPr/>
        </p:nvSpPr>
        <p:spPr>
          <a:xfrm>
            <a:off x="18447287" y="7144101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368" name="Group"/>
          <p:cNvGrpSpPr/>
          <p:nvPr/>
        </p:nvGrpSpPr>
        <p:grpSpPr>
          <a:xfrm>
            <a:off x="19096383" y="5154957"/>
            <a:ext cx="3211330" cy="4675266"/>
            <a:chOff x="0" y="0"/>
            <a:chExt cx="3211329" cy="4675264"/>
          </a:xfrm>
        </p:grpSpPr>
        <p:sp>
          <p:nvSpPr>
            <p:cNvPr id="361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66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362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3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67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69" name="r"/>
          <p:cNvSpPr txBox="1"/>
          <p:nvPr/>
        </p:nvSpPr>
        <p:spPr>
          <a:xfrm>
            <a:off x="20034762" y="5255724"/>
            <a:ext cx="283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370" name="Line"/>
          <p:cNvSpPr/>
          <p:nvPr/>
        </p:nvSpPr>
        <p:spPr>
          <a:xfrm>
            <a:off x="19096994" y="597479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="/>
          <p:cNvSpPr txBox="1"/>
          <p:nvPr/>
        </p:nvSpPr>
        <p:spPr>
          <a:xfrm>
            <a:off x="3282216" y="12178992"/>
            <a:ext cx="87066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sz="4800"/>
            </a:lvl1pPr>
          </a:lstStyle>
          <a:p>
            <a:pPr/>
            <a:r>
              <a:t>=</a:t>
            </a:r>
          </a:p>
        </p:txBody>
      </p:sp>
      <p:sp>
        <p:nvSpPr>
          <p:cNvPr id="372" name="151 cu.in"/>
          <p:cNvSpPr txBox="1"/>
          <p:nvPr/>
        </p:nvSpPr>
        <p:spPr>
          <a:xfrm>
            <a:off x="462203" y="11955280"/>
            <a:ext cx="2402587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151 cu.in</a:t>
            </a:r>
          </a:p>
        </p:txBody>
      </p:sp>
      <p:sp>
        <p:nvSpPr>
          <p:cNvPr id="373" name="1 sec"/>
          <p:cNvSpPr txBox="1"/>
          <p:nvPr/>
        </p:nvSpPr>
        <p:spPr>
          <a:xfrm>
            <a:off x="933551" y="12590280"/>
            <a:ext cx="1459891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1 sec</a:t>
            </a:r>
          </a:p>
        </p:txBody>
      </p:sp>
      <p:sp>
        <p:nvSpPr>
          <p:cNvPr id="374" name="Line"/>
          <p:cNvSpPr/>
          <p:nvPr/>
        </p:nvSpPr>
        <p:spPr>
          <a:xfrm>
            <a:off x="647388" y="12653561"/>
            <a:ext cx="20855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10,000 cu.in"/>
          <p:cNvSpPr txBox="1"/>
          <p:nvPr/>
        </p:nvSpPr>
        <p:spPr>
          <a:xfrm>
            <a:off x="4264837" y="11955280"/>
            <a:ext cx="317931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10,000 cu.in</a:t>
            </a:r>
          </a:p>
        </p:txBody>
      </p:sp>
      <p:sp>
        <p:nvSpPr>
          <p:cNvPr id="376" name="n sec"/>
          <p:cNvSpPr txBox="1"/>
          <p:nvPr/>
        </p:nvSpPr>
        <p:spPr>
          <a:xfrm>
            <a:off x="5083200" y="12577861"/>
            <a:ext cx="1542593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n sec</a:t>
            </a:r>
          </a:p>
        </p:txBody>
      </p:sp>
      <p:sp>
        <p:nvSpPr>
          <p:cNvPr id="377" name="Line"/>
          <p:cNvSpPr/>
          <p:nvPr/>
        </p:nvSpPr>
        <p:spPr>
          <a:xfrm>
            <a:off x="4400951" y="12653561"/>
            <a:ext cx="29420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ight Cylinder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Cylinders</a:t>
            </a:r>
          </a:p>
        </p:txBody>
      </p:sp>
      <p:sp>
        <p:nvSpPr>
          <p:cNvPr id="382" name="Water flows through a pipe that is 4 inches in diameter at a speed of 60 feet per minute. How long does it take to fill a 10,000 cubic inch tank?…"/>
          <p:cNvSpPr txBox="1"/>
          <p:nvPr/>
        </p:nvSpPr>
        <p:spPr>
          <a:xfrm>
            <a:off x="525115" y="2299629"/>
            <a:ext cx="16795999" cy="846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Water flows through a pipe that is 4 inches in diameter at a speed of 60 feet per minute. How long does it take to fill a 10,000 cubic inch tank? </a:t>
            </a:r>
            <a:endParaRPr b="0" sz="48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800">
              <a:solidFill>
                <a:srgbClr val="000000"/>
              </a:solidFill>
            </a:endParaRPr>
          </a:p>
          <a:p>
            <a:pPr algn="l">
              <a:defRPr sz="48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>
                <a:solidFill>
                  <a:srgbClr val="000000"/>
                </a:solidFill>
              </a:rPr>
              <a:t>r = 4/2 = 2 inches</a:t>
            </a:r>
            <a:endParaRPr b="0">
              <a:solidFill>
                <a:srgbClr val="000000"/>
              </a:solidFill>
            </a:endParaR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                      So what is h?</a:t>
            </a:r>
          </a:p>
          <a:p>
            <a:pPr algn="l">
              <a:defRPr b="0" sz="4800"/>
            </a:pPr>
            <a:r>
              <a:t>Well, 60 ft/min = 1 ft/sec = 12 in/sec</a:t>
            </a:r>
          </a:p>
          <a:p>
            <a:pPr algn="l">
              <a:defRPr b="0" sz="4800"/>
            </a:pPr>
            <a:r>
              <a:t>So we can use 12 inches for h to find out how much water flows per second.</a:t>
            </a:r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   =  π (2)</a:t>
            </a:r>
            <a:r>
              <a:rPr baseline="31999"/>
              <a:t>2 </a:t>
            </a:r>
            <a:r>
              <a:t>12  =  π (4)</a:t>
            </a:r>
            <a:r>
              <a:rPr baseline="31999"/>
              <a:t> </a:t>
            </a:r>
            <a:r>
              <a:t>12  =  48π = 151 cu.in/sec</a:t>
            </a:r>
          </a:p>
        </p:txBody>
      </p:sp>
      <p:sp>
        <p:nvSpPr>
          <p:cNvPr id="383" name="h"/>
          <p:cNvSpPr txBox="1"/>
          <p:nvPr/>
        </p:nvSpPr>
        <p:spPr>
          <a:xfrm>
            <a:off x="18447287" y="7144101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391" name="Group"/>
          <p:cNvGrpSpPr/>
          <p:nvPr/>
        </p:nvGrpSpPr>
        <p:grpSpPr>
          <a:xfrm>
            <a:off x="19096383" y="5154957"/>
            <a:ext cx="3211330" cy="4675266"/>
            <a:chOff x="0" y="0"/>
            <a:chExt cx="3211329" cy="4675264"/>
          </a:xfrm>
        </p:grpSpPr>
        <p:sp>
          <p:nvSpPr>
            <p:cNvPr id="384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89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385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6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90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92" name="r"/>
          <p:cNvSpPr txBox="1"/>
          <p:nvPr/>
        </p:nvSpPr>
        <p:spPr>
          <a:xfrm>
            <a:off x="20034762" y="5255724"/>
            <a:ext cx="283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393" name="Line"/>
          <p:cNvSpPr/>
          <p:nvPr/>
        </p:nvSpPr>
        <p:spPr>
          <a:xfrm>
            <a:off x="19096994" y="597479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="/>
          <p:cNvSpPr txBox="1"/>
          <p:nvPr/>
        </p:nvSpPr>
        <p:spPr>
          <a:xfrm>
            <a:off x="3282216" y="12178992"/>
            <a:ext cx="87066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sz="4800"/>
            </a:lvl1pPr>
          </a:lstStyle>
          <a:p>
            <a:pPr/>
            <a:r>
              <a:t>=</a:t>
            </a:r>
          </a:p>
        </p:txBody>
      </p:sp>
      <p:sp>
        <p:nvSpPr>
          <p:cNvPr id="395" name="151 cu.in"/>
          <p:cNvSpPr txBox="1"/>
          <p:nvPr/>
        </p:nvSpPr>
        <p:spPr>
          <a:xfrm>
            <a:off x="462203" y="11955280"/>
            <a:ext cx="2402587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151 cu.in</a:t>
            </a:r>
          </a:p>
        </p:txBody>
      </p:sp>
      <p:sp>
        <p:nvSpPr>
          <p:cNvPr id="396" name="1 sec"/>
          <p:cNvSpPr txBox="1"/>
          <p:nvPr/>
        </p:nvSpPr>
        <p:spPr>
          <a:xfrm>
            <a:off x="933551" y="12590280"/>
            <a:ext cx="1459891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1 sec</a:t>
            </a:r>
          </a:p>
        </p:txBody>
      </p:sp>
      <p:sp>
        <p:nvSpPr>
          <p:cNvPr id="397" name="Line"/>
          <p:cNvSpPr/>
          <p:nvPr/>
        </p:nvSpPr>
        <p:spPr>
          <a:xfrm>
            <a:off x="647388" y="12653561"/>
            <a:ext cx="20855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10,000 cu.in"/>
          <p:cNvSpPr txBox="1"/>
          <p:nvPr/>
        </p:nvSpPr>
        <p:spPr>
          <a:xfrm>
            <a:off x="4264837" y="11955280"/>
            <a:ext cx="317931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10,000 cu.in</a:t>
            </a:r>
          </a:p>
        </p:txBody>
      </p:sp>
      <p:sp>
        <p:nvSpPr>
          <p:cNvPr id="399" name="n sec"/>
          <p:cNvSpPr txBox="1"/>
          <p:nvPr/>
        </p:nvSpPr>
        <p:spPr>
          <a:xfrm>
            <a:off x="5083200" y="12577861"/>
            <a:ext cx="1542593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n sec</a:t>
            </a:r>
          </a:p>
        </p:txBody>
      </p:sp>
      <p:sp>
        <p:nvSpPr>
          <p:cNvPr id="400" name="Line"/>
          <p:cNvSpPr/>
          <p:nvPr/>
        </p:nvSpPr>
        <p:spPr>
          <a:xfrm>
            <a:off x="4400951" y="12653561"/>
            <a:ext cx="29420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" name="n = 10,000 x 1 / 151   =  66 sec."/>
          <p:cNvSpPr txBox="1"/>
          <p:nvPr/>
        </p:nvSpPr>
        <p:spPr>
          <a:xfrm>
            <a:off x="10010267" y="12209280"/>
            <a:ext cx="8198460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n = 10,000 x 1 / 151   =  66 sec.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bes &amp; Rectangular Pris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Cubes &amp; Rectangular Prisms</a:t>
            </a:r>
          </a:p>
        </p:txBody>
      </p:sp>
      <p:sp>
        <p:nvSpPr>
          <p:cNvPr id="406" name="2D diagonal…"/>
          <p:cNvSpPr txBox="1"/>
          <p:nvPr/>
        </p:nvSpPr>
        <p:spPr>
          <a:xfrm>
            <a:off x="5080903" y="8836107"/>
            <a:ext cx="5459415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2D diagonal</a:t>
            </a:r>
          </a:p>
          <a:p>
            <a:pPr>
              <a:defRPr b="0" sz="4800">
                <a:solidFill>
                  <a:schemeClr val="accent1">
                    <a:lumOff val="-13575"/>
                  </a:schemeClr>
                </a:solidFill>
              </a:defRPr>
            </a:pPr>
            <a:r>
              <a:t>(on one face)</a:t>
            </a:r>
          </a:p>
        </p:txBody>
      </p:sp>
      <p:sp>
        <p:nvSpPr>
          <p:cNvPr id="407" name="3D diagonal…"/>
          <p:cNvSpPr txBox="1"/>
          <p:nvPr/>
        </p:nvSpPr>
        <p:spPr>
          <a:xfrm>
            <a:off x="13314139" y="8836107"/>
            <a:ext cx="5459415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3D diagonal</a:t>
            </a:r>
          </a:p>
          <a:p>
            <a:pPr>
              <a:defRPr b="0" sz="4800">
                <a:solidFill>
                  <a:schemeClr val="accent1">
                    <a:lumOff val="-13575"/>
                  </a:schemeClr>
                </a:solidFill>
              </a:defRPr>
            </a:pPr>
            <a:r>
              <a:t>(through the cube)</a:t>
            </a:r>
          </a:p>
        </p:txBody>
      </p:sp>
      <p:sp>
        <p:nvSpPr>
          <p:cNvPr id="408" name="length = √x2 + y2"/>
          <p:cNvSpPr txBox="1"/>
          <p:nvPr/>
        </p:nvSpPr>
        <p:spPr>
          <a:xfrm>
            <a:off x="5666445" y="11326734"/>
            <a:ext cx="5279358" cy="140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400"/>
            </a:pPr>
            <a:r>
              <a:t>length = √x</a:t>
            </a:r>
            <a:r>
              <a:rPr baseline="31999"/>
              <a:t>2</a:t>
            </a:r>
            <a:r>
              <a:t> + y</a:t>
            </a:r>
            <a:r>
              <a:rPr baseline="31999"/>
              <a:t>2</a:t>
            </a:r>
          </a:p>
        </p:txBody>
      </p:sp>
      <p:sp>
        <p:nvSpPr>
          <p:cNvPr id="409" name="Line"/>
          <p:cNvSpPr/>
          <p:nvPr/>
        </p:nvSpPr>
        <p:spPr>
          <a:xfrm>
            <a:off x="8152600" y="11430589"/>
            <a:ext cx="16287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length = √x2 + y2 + z2"/>
          <p:cNvSpPr txBox="1"/>
          <p:nvPr/>
        </p:nvSpPr>
        <p:spPr>
          <a:xfrm>
            <a:off x="13540444" y="11326734"/>
            <a:ext cx="5762653" cy="140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400"/>
            </a:pPr>
            <a:r>
              <a:t>length = √x</a:t>
            </a:r>
            <a:r>
              <a:rPr baseline="31999"/>
              <a:t>2</a:t>
            </a:r>
            <a:r>
              <a:t> + y</a:t>
            </a:r>
            <a:r>
              <a:rPr baseline="31999"/>
              <a:t>2</a:t>
            </a:r>
            <a:r>
              <a:t> + z</a:t>
            </a:r>
            <a:r>
              <a:rPr baseline="31999"/>
              <a:t>2</a:t>
            </a:r>
          </a:p>
        </p:txBody>
      </p:sp>
      <p:sp>
        <p:nvSpPr>
          <p:cNvPr id="411" name="Line"/>
          <p:cNvSpPr/>
          <p:nvPr/>
        </p:nvSpPr>
        <p:spPr>
          <a:xfrm>
            <a:off x="16026600" y="11430589"/>
            <a:ext cx="289444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26" name="Group"/>
          <p:cNvGrpSpPr/>
          <p:nvPr/>
        </p:nvGrpSpPr>
        <p:grpSpPr>
          <a:xfrm>
            <a:off x="5772260" y="2608112"/>
            <a:ext cx="4672078" cy="5815735"/>
            <a:chOff x="0" y="0"/>
            <a:chExt cx="4672077" cy="5815734"/>
          </a:xfrm>
        </p:grpSpPr>
        <p:sp>
          <p:nvSpPr>
            <p:cNvPr id="412" name="Shape"/>
            <p:cNvSpPr/>
            <p:nvPr/>
          </p:nvSpPr>
          <p:spPr>
            <a:xfrm>
              <a:off x="37718" y="2688339"/>
              <a:ext cx="4005035" cy="225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3" name="Shape"/>
            <p:cNvSpPr/>
            <p:nvPr/>
          </p:nvSpPr>
          <p:spPr>
            <a:xfrm rot="2700000">
              <a:off x="607247" y="2369312"/>
              <a:ext cx="2855111" cy="285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076700" y="2028955"/>
              <a:ext cx="1" cy="175886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-1" y="2006410"/>
              <a:ext cx="2" cy="17814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2032000" y="3161092"/>
              <a:ext cx="1" cy="171892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2032000" y="913192"/>
              <a:ext cx="1" cy="171892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8" name="x"/>
            <p:cNvSpPr txBox="1"/>
            <p:nvPr/>
          </p:nvSpPr>
          <p:spPr>
            <a:xfrm>
              <a:off x="3298299" y="4239330"/>
              <a:ext cx="377445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19" name="y"/>
            <p:cNvSpPr txBox="1"/>
            <p:nvPr/>
          </p:nvSpPr>
          <p:spPr>
            <a:xfrm>
              <a:off x="4303777" y="2548624"/>
              <a:ext cx="36830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20" name="z"/>
            <p:cNvSpPr txBox="1"/>
            <p:nvPr/>
          </p:nvSpPr>
          <p:spPr>
            <a:xfrm>
              <a:off x="457361" y="4239330"/>
              <a:ext cx="3581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421" name="Line"/>
            <p:cNvSpPr/>
            <p:nvPr/>
          </p:nvSpPr>
          <p:spPr>
            <a:xfrm flipV="1">
              <a:off x="179325" y="2710019"/>
              <a:ext cx="1754404" cy="991492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 flipH="1" flipV="1">
              <a:off x="2138592" y="2706841"/>
              <a:ext cx="1710698" cy="969816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 flipH="1" flipV="1">
              <a:off x="2035697" y="1028287"/>
              <a:ext cx="2654" cy="1491364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4" name="Shape"/>
            <p:cNvSpPr/>
            <p:nvPr/>
          </p:nvSpPr>
          <p:spPr>
            <a:xfrm rot="2700000">
              <a:off x="607247" y="591312"/>
              <a:ext cx="2855111" cy="285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2087586" y="2064579"/>
              <a:ext cx="1987030" cy="2779139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3900260" y="2608112"/>
            <a:ext cx="4646678" cy="5815735"/>
            <a:chOff x="0" y="0"/>
            <a:chExt cx="4646677" cy="5815734"/>
          </a:xfrm>
        </p:grpSpPr>
        <p:sp>
          <p:nvSpPr>
            <p:cNvPr id="427" name="Line"/>
            <p:cNvSpPr/>
            <p:nvPr/>
          </p:nvSpPr>
          <p:spPr>
            <a:xfrm flipV="1">
              <a:off x="-1" y="2006410"/>
              <a:ext cx="2" cy="17814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8" name="Shape"/>
            <p:cNvSpPr/>
            <p:nvPr/>
          </p:nvSpPr>
          <p:spPr>
            <a:xfrm>
              <a:off x="37718" y="2688339"/>
              <a:ext cx="4005036" cy="225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9" name="Shape"/>
            <p:cNvSpPr/>
            <p:nvPr/>
          </p:nvSpPr>
          <p:spPr>
            <a:xfrm rot="2700000">
              <a:off x="607248" y="2369312"/>
              <a:ext cx="2855110" cy="285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 flipV="1">
              <a:off x="4076699" y="2028955"/>
              <a:ext cx="1" cy="175886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 flipV="1">
              <a:off x="2032000" y="3161092"/>
              <a:ext cx="1" cy="171892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 flipV="1">
              <a:off x="2032000" y="913192"/>
              <a:ext cx="1" cy="171892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3" name="x"/>
            <p:cNvSpPr txBox="1"/>
            <p:nvPr/>
          </p:nvSpPr>
          <p:spPr>
            <a:xfrm>
              <a:off x="3272899" y="4239330"/>
              <a:ext cx="377445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34" name="y"/>
            <p:cNvSpPr txBox="1"/>
            <p:nvPr/>
          </p:nvSpPr>
          <p:spPr>
            <a:xfrm>
              <a:off x="4278377" y="2548624"/>
              <a:ext cx="36830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35" name="z"/>
            <p:cNvSpPr txBox="1"/>
            <p:nvPr/>
          </p:nvSpPr>
          <p:spPr>
            <a:xfrm>
              <a:off x="431962" y="4239330"/>
              <a:ext cx="3581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436" name="Line"/>
            <p:cNvSpPr/>
            <p:nvPr/>
          </p:nvSpPr>
          <p:spPr>
            <a:xfrm flipV="1">
              <a:off x="179325" y="2710019"/>
              <a:ext cx="1754404" cy="991492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 flipH="1" flipV="1">
              <a:off x="2138592" y="2706841"/>
              <a:ext cx="1710698" cy="969816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 flipH="1" flipV="1">
              <a:off x="2035697" y="1028287"/>
              <a:ext cx="2654" cy="1491364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 flipV="1">
              <a:off x="52884" y="2028959"/>
              <a:ext cx="3949862" cy="1722197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0" name="Shape"/>
            <p:cNvSpPr/>
            <p:nvPr/>
          </p:nvSpPr>
          <p:spPr>
            <a:xfrm rot="2700000">
              <a:off x="607248" y="591312"/>
              <a:ext cx="2855110" cy="285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bes &amp; Rectangular Pris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Cubes &amp; Rectangular Prisms</a:t>
            </a:r>
          </a:p>
        </p:txBody>
      </p:sp>
      <p:sp>
        <p:nvSpPr>
          <p:cNvPr id="444" name="Volume  product of length, width, height"/>
          <p:cNvSpPr txBox="1"/>
          <p:nvPr/>
        </p:nvSpPr>
        <p:spPr>
          <a:xfrm>
            <a:off x="5080903" y="8836107"/>
            <a:ext cx="5459415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Volume </a:t>
            </a:r>
            <a:br/>
            <a:r>
              <a:rPr b="0" sz="4800">
                <a:solidFill>
                  <a:srgbClr val="000000"/>
                </a:solidFill>
              </a:rPr>
              <a:t>product of length, width, height</a:t>
            </a:r>
          </a:p>
        </p:txBody>
      </p:sp>
      <p:sp>
        <p:nvSpPr>
          <p:cNvPr id="445" name="Surface Area…"/>
          <p:cNvSpPr txBox="1"/>
          <p:nvPr/>
        </p:nvSpPr>
        <p:spPr>
          <a:xfrm>
            <a:off x="13314139" y="8836107"/>
            <a:ext cx="7088508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Surface Area</a:t>
            </a:r>
          </a:p>
          <a:p>
            <a:pPr>
              <a:defRPr b="0" sz="4800"/>
            </a:pPr>
            <a:r>
              <a:t>Each pair of opposite sides is congruent, so:</a:t>
            </a:r>
          </a:p>
        </p:txBody>
      </p:sp>
      <p:sp>
        <p:nvSpPr>
          <p:cNvPr id="446" name="V = l・w・h"/>
          <p:cNvSpPr txBox="1"/>
          <p:nvPr/>
        </p:nvSpPr>
        <p:spPr>
          <a:xfrm>
            <a:off x="5482158" y="11834734"/>
            <a:ext cx="465690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V = l・w・h</a:t>
            </a:r>
          </a:p>
        </p:txBody>
      </p:sp>
      <p:sp>
        <p:nvSpPr>
          <p:cNvPr id="447" name="SA = 2(lw + wh + lh)"/>
          <p:cNvSpPr txBox="1"/>
          <p:nvPr/>
        </p:nvSpPr>
        <p:spPr>
          <a:xfrm>
            <a:off x="13977067" y="11906768"/>
            <a:ext cx="57626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SA = 2(lw + wh + lh)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9848612" y="1824752"/>
            <a:ext cx="5762653" cy="7151494"/>
            <a:chOff x="0" y="0"/>
            <a:chExt cx="5762651" cy="7151492"/>
          </a:xfrm>
        </p:grpSpPr>
        <p:sp>
          <p:nvSpPr>
            <p:cNvPr id="448" name="Shape"/>
            <p:cNvSpPr/>
            <p:nvPr/>
          </p:nvSpPr>
          <p:spPr>
            <a:xfrm>
              <a:off x="46381" y="3305797"/>
              <a:ext cx="4924912" cy="2772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9" name="Shape"/>
            <p:cNvSpPr/>
            <p:nvPr/>
          </p:nvSpPr>
          <p:spPr>
            <a:xfrm rot="2700000">
              <a:off x="746720" y="2913496"/>
              <a:ext cx="3510872" cy="351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 flipV="1">
              <a:off x="5013036" y="2494966"/>
              <a:ext cx="1" cy="216283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 flipV="1">
              <a:off x="-1" y="2467243"/>
              <a:ext cx="2" cy="21905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 flipV="1">
              <a:off x="2498710" y="3887133"/>
              <a:ext cx="1" cy="211372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 flipV="1">
              <a:off x="2498710" y="1122934"/>
              <a:ext cx="1" cy="21137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4" name="w"/>
            <p:cNvSpPr txBox="1"/>
            <p:nvPr/>
          </p:nvSpPr>
          <p:spPr>
            <a:xfrm>
              <a:off x="3980891" y="5213020"/>
              <a:ext cx="614059" cy="85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455" name="h"/>
            <p:cNvSpPr txBox="1"/>
            <p:nvPr/>
          </p:nvSpPr>
          <p:spPr>
            <a:xfrm>
              <a:off x="5274778" y="3133993"/>
              <a:ext cx="487874" cy="857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456" name="l"/>
            <p:cNvSpPr txBox="1"/>
            <p:nvPr/>
          </p:nvSpPr>
          <p:spPr>
            <a:xfrm>
              <a:off x="642992" y="5213020"/>
              <a:ext cx="279232" cy="85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457" name="Line"/>
            <p:cNvSpPr/>
            <p:nvPr/>
          </p:nvSpPr>
          <p:spPr>
            <a:xfrm flipV="1">
              <a:off x="220513" y="3332457"/>
              <a:ext cx="2157355" cy="1219217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 flipH="1" flipV="1">
              <a:off x="2629784" y="3328548"/>
              <a:ext cx="2103611" cy="1192564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 flipH="1" flipV="1">
              <a:off x="2503256" y="1264464"/>
              <a:ext cx="3263" cy="1833900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0" name="Shape"/>
            <p:cNvSpPr/>
            <p:nvPr/>
          </p:nvSpPr>
          <p:spPr>
            <a:xfrm rot="2700000">
              <a:off x="746720" y="727125"/>
              <a:ext cx="3510872" cy="351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 flipV="1">
              <a:off x="2583717" y="4697461"/>
              <a:ext cx="2328019" cy="1308847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37849" y="4681709"/>
              <a:ext cx="2394636" cy="1361711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 flipV="1">
              <a:off x="2613914" y="4697461"/>
              <a:ext cx="2297822" cy="1289997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5009775" y="2548351"/>
              <a:ext cx="1" cy="2056065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yramids &amp; C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Pyramids &amp; Cones</a:t>
            </a:r>
          </a:p>
        </p:txBody>
      </p:sp>
      <p:sp>
        <p:nvSpPr>
          <p:cNvPr id="468" name="Pyramid Volume  B = base area…"/>
          <p:cNvSpPr txBox="1"/>
          <p:nvPr/>
        </p:nvSpPr>
        <p:spPr>
          <a:xfrm>
            <a:off x="5080903" y="7820107"/>
            <a:ext cx="6601450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Pyramid Volume </a:t>
            </a:r>
            <a:br/>
            <a:r>
              <a:rPr b="0" sz="4800">
                <a:solidFill>
                  <a:srgbClr val="929292"/>
                </a:solidFill>
              </a:rPr>
              <a:t>B = base area </a:t>
            </a:r>
            <a:endParaRPr b="0" sz="4800">
              <a:solidFill>
                <a:srgbClr val="929292"/>
              </a:solidFill>
            </a:endParaRPr>
          </a:p>
          <a:p>
            <a:pPr>
              <a:defRPr sz="5500">
                <a:solidFill>
                  <a:srgbClr val="929292"/>
                </a:solidFill>
              </a:defRPr>
            </a:pPr>
            <a:r>
              <a:rPr b="0" sz="4800"/>
              <a:t>h = height </a:t>
            </a:r>
          </a:p>
        </p:txBody>
      </p:sp>
      <p:sp>
        <p:nvSpPr>
          <p:cNvPr id="469" name="Cone Volume…"/>
          <p:cNvSpPr txBox="1"/>
          <p:nvPr/>
        </p:nvSpPr>
        <p:spPr>
          <a:xfrm>
            <a:off x="13314139" y="7820107"/>
            <a:ext cx="7088508" cy="311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Cone Volume</a:t>
            </a:r>
          </a:p>
          <a:p>
            <a:pPr>
              <a:defRPr sz="5500">
                <a:solidFill>
                  <a:srgbClr val="929292"/>
                </a:solidFill>
              </a:defRPr>
            </a:pPr>
            <a:r>
              <a:rPr b="0" sz="4800"/>
              <a:t>B = base area </a:t>
            </a:r>
            <a:endParaRPr b="0" sz="4800"/>
          </a:p>
          <a:p>
            <a:pPr>
              <a:defRPr sz="5500">
                <a:solidFill>
                  <a:srgbClr val="929292"/>
                </a:solidFill>
              </a:defRPr>
            </a:pPr>
            <a:r>
              <a:rPr b="0" sz="4800"/>
              <a:t>h = height </a:t>
            </a:r>
            <a:endParaRPr b="0" sz="4800"/>
          </a:p>
          <a:p>
            <a:pPr>
              <a:defRPr sz="5500">
                <a:solidFill>
                  <a:srgbClr val="929292"/>
                </a:solidFill>
              </a:defRPr>
            </a:pPr>
            <a:r>
              <a:rPr b="0" sz="4800"/>
              <a:t>r = radius </a:t>
            </a:r>
          </a:p>
        </p:txBody>
      </p:sp>
      <p:sp>
        <p:nvSpPr>
          <p:cNvPr id="470" name="V = Bh/3"/>
          <p:cNvSpPr txBox="1"/>
          <p:nvPr/>
        </p:nvSpPr>
        <p:spPr>
          <a:xfrm>
            <a:off x="6117158" y="11580734"/>
            <a:ext cx="465690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V = Bh/3</a:t>
            </a:r>
          </a:p>
        </p:txBody>
      </p:sp>
      <p:sp>
        <p:nvSpPr>
          <p:cNvPr id="471" name="Oval"/>
          <p:cNvSpPr/>
          <p:nvPr/>
        </p:nvSpPr>
        <p:spPr>
          <a:xfrm>
            <a:off x="15155932" y="5433225"/>
            <a:ext cx="3199580" cy="173293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76" name="Group"/>
          <p:cNvGrpSpPr/>
          <p:nvPr/>
        </p:nvGrpSpPr>
        <p:grpSpPr>
          <a:xfrm>
            <a:off x="15175599" y="2822822"/>
            <a:ext cx="3205440" cy="4365304"/>
            <a:chOff x="0" y="0"/>
            <a:chExt cx="3205439" cy="4365302"/>
          </a:xfrm>
        </p:grpSpPr>
        <p:sp>
          <p:nvSpPr>
            <p:cNvPr id="472" name="Oval"/>
            <p:cNvSpPr/>
            <p:nvPr/>
          </p:nvSpPr>
          <p:spPr>
            <a:xfrm>
              <a:off x="0" y="2611037"/>
              <a:ext cx="3205440" cy="1754266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 flipV="1">
              <a:off x="167597" y="-1"/>
              <a:ext cx="2282121" cy="310267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2438139" y="28725"/>
              <a:ext cx="727784" cy="327050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547871" y="2610818"/>
              <a:ext cx="2462495" cy="45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10121"/>
                  </a:moveTo>
                  <a:cubicBezTo>
                    <a:pt x="1043" y="7495"/>
                    <a:pt x="2129" y="5383"/>
                    <a:pt x="3245" y="3811"/>
                  </a:cubicBezTo>
                  <a:cubicBezTo>
                    <a:pt x="4420" y="2156"/>
                    <a:pt x="5623" y="1108"/>
                    <a:pt x="6836" y="681"/>
                  </a:cubicBezTo>
                  <a:cubicBezTo>
                    <a:pt x="8673" y="-333"/>
                    <a:pt x="10526" y="-215"/>
                    <a:pt x="12357" y="1033"/>
                  </a:cubicBezTo>
                  <a:cubicBezTo>
                    <a:pt x="14045" y="2182"/>
                    <a:pt x="15704" y="4284"/>
                    <a:pt x="17307" y="7302"/>
                  </a:cubicBezTo>
                  <a:cubicBezTo>
                    <a:pt x="18157" y="9004"/>
                    <a:pt x="18972" y="11159"/>
                    <a:pt x="19739" y="13734"/>
                  </a:cubicBezTo>
                  <a:cubicBezTo>
                    <a:pt x="20400" y="15952"/>
                    <a:pt x="21023" y="18473"/>
                    <a:pt x="21600" y="21267"/>
                  </a:cubicBezTo>
                </a:path>
              </a:pathLst>
            </a:cu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84" name="Group"/>
          <p:cNvGrpSpPr/>
          <p:nvPr/>
        </p:nvGrpSpPr>
        <p:grpSpPr>
          <a:xfrm>
            <a:off x="6364199" y="2592922"/>
            <a:ext cx="3590556" cy="4499194"/>
            <a:chOff x="0" y="0"/>
            <a:chExt cx="3590554" cy="4499193"/>
          </a:xfrm>
        </p:grpSpPr>
        <p:sp>
          <p:nvSpPr>
            <p:cNvPr id="477" name="Triangle"/>
            <p:cNvSpPr/>
            <p:nvPr/>
          </p:nvSpPr>
          <p:spPr>
            <a:xfrm>
              <a:off x="48957" y="3410417"/>
              <a:ext cx="3498034" cy="106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751" y="21600"/>
                  </a:lnTo>
                  <a:lnTo>
                    <a:pt x="0" y="537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0" y="-1"/>
              <a:ext cx="1496101" cy="36850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 flipH="1" flipV="1">
              <a:off x="1478049" y="20873"/>
              <a:ext cx="2108520" cy="33857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 flipH="1" flipV="1">
              <a:off x="1479587" y="94677"/>
              <a:ext cx="1103654" cy="44045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 flipH="1" flipV="1">
              <a:off x="3544" y="3666875"/>
              <a:ext cx="2589361" cy="8274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 flipH="1">
              <a:off x="2580608" y="3356324"/>
              <a:ext cx="1009947" cy="113187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 flipH="1">
              <a:off x="43104" y="3377646"/>
              <a:ext cx="3519975" cy="25875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85" name="V = Bh/3       = πr2h/3"/>
          <p:cNvSpPr txBox="1"/>
          <p:nvPr/>
        </p:nvSpPr>
        <p:spPr>
          <a:xfrm>
            <a:off x="14499158" y="11580734"/>
            <a:ext cx="4656903" cy="153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V = Bh/3 </a:t>
            </a:r>
            <a:br/>
            <a:r>
              <a:t>     = πr</a:t>
            </a:r>
            <a:r>
              <a:rPr baseline="31999"/>
              <a:t>2</a:t>
            </a:r>
            <a:r>
              <a:t>h/3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phe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Spheres</a:t>
            </a:r>
          </a:p>
        </p:txBody>
      </p:sp>
      <p:sp>
        <p:nvSpPr>
          <p:cNvPr id="490" name="Volume  r = radius"/>
          <p:cNvSpPr txBox="1"/>
          <p:nvPr/>
        </p:nvSpPr>
        <p:spPr>
          <a:xfrm>
            <a:off x="5080903" y="9344107"/>
            <a:ext cx="6601450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Volume </a:t>
            </a:r>
            <a:br/>
            <a:r>
              <a:rPr b="0" sz="4800">
                <a:solidFill>
                  <a:srgbClr val="929292"/>
                </a:solidFill>
              </a:rPr>
              <a:t>r = radius </a:t>
            </a:r>
          </a:p>
        </p:txBody>
      </p:sp>
      <p:sp>
        <p:nvSpPr>
          <p:cNvPr id="491" name="Surface Area…"/>
          <p:cNvSpPr txBox="1"/>
          <p:nvPr/>
        </p:nvSpPr>
        <p:spPr>
          <a:xfrm>
            <a:off x="13314139" y="9344107"/>
            <a:ext cx="7088508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Surface Area</a:t>
            </a:r>
            <a:endParaRPr b="0" sz="4800">
              <a:solidFill>
                <a:srgbClr val="000000"/>
              </a:solidFill>
            </a:endParaRPr>
          </a:p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 sz="4800">
                <a:solidFill>
                  <a:srgbClr val="929292"/>
                </a:solidFill>
              </a:rPr>
              <a:t>r = radius</a:t>
            </a:r>
            <a:r>
              <a:rPr b="0" sz="4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92" name="V =     πr3"/>
          <p:cNvSpPr txBox="1"/>
          <p:nvPr/>
        </p:nvSpPr>
        <p:spPr>
          <a:xfrm>
            <a:off x="6117158" y="11707734"/>
            <a:ext cx="465690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V =     πr</a:t>
            </a:r>
            <a:r>
              <a:rPr baseline="31999"/>
              <a:t>3</a:t>
            </a:r>
          </a:p>
        </p:txBody>
      </p:sp>
      <p:sp>
        <p:nvSpPr>
          <p:cNvPr id="493" name="SA = 4πr2"/>
          <p:cNvSpPr txBox="1"/>
          <p:nvPr/>
        </p:nvSpPr>
        <p:spPr>
          <a:xfrm>
            <a:off x="14499158" y="11707734"/>
            <a:ext cx="465690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SA = 4πr</a:t>
            </a:r>
            <a:r>
              <a:rPr baseline="31999"/>
              <a:t>2</a:t>
            </a:r>
          </a:p>
        </p:txBody>
      </p:sp>
      <p:pic>
        <p:nvPicPr>
          <p:cNvPr id="4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5345" y="2621662"/>
            <a:ext cx="5313309" cy="5566912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Line"/>
          <p:cNvSpPr/>
          <p:nvPr/>
        </p:nvSpPr>
        <p:spPr>
          <a:xfrm>
            <a:off x="12391864" y="5405118"/>
            <a:ext cx="2433239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6" name="4"/>
          <p:cNvSpPr txBox="1"/>
          <p:nvPr/>
        </p:nvSpPr>
        <p:spPr>
          <a:xfrm>
            <a:off x="8334713" y="11468318"/>
            <a:ext cx="424994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4</a:t>
            </a:r>
          </a:p>
        </p:txBody>
      </p:sp>
      <p:sp>
        <p:nvSpPr>
          <p:cNvPr id="497" name="3"/>
          <p:cNvSpPr txBox="1"/>
          <p:nvPr/>
        </p:nvSpPr>
        <p:spPr>
          <a:xfrm>
            <a:off x="8334713" y="12103318"/>
            <a:ext cx="424994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498" name="Line"/>
          <p:cNvSpPr/>
          <p:nvPr/>
        </p:nvSpPr>
        <p:spPr>
          <a:xfrm>
            <a:off x="8331200" y="12166600"/>
            <a:ext cx="424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" name="Sphere  all points in space that are equidistant from the center point."/>
          <p:cNvSpPr txBox="1"/>
          <p:nvPr/>
        </p:nvSpPr>
        <p:spPr>
          <a:xfrm>
            <a:off x="889903" y="4569102"/>
            <a:ext cx="6601450" cy="311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Sphere </a:t>
            </a:r>
            <a:br/>
            <a:r>
              <a:rPr b="0" sz="4800">
                <a:solidFill>
                  <a:srgbClr val="000000"/>
                </a:solidFill>
              </a:rPr>
              <a:t>all points in space that are equidistant from the center point.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pher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Spheres</a:t>
            </a:r>
          </a:p>
        </p:txBody>
      </p:sp>
      <p:pic>
        <p:nvPicPr>
          <p:cNvPr id="5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473" y="3091060"/>
            <a:ext cx="5313309" cy="5566912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Line"/>
          <p:cNvSpPr/>
          <p:nvPr/>
        </p:nvSpPr>
        <p:spPr>
          <a:xfrm flipV="1">
            <a:off x="6969327" y="3193710"/>
            <a:ext cx="1" cy="5361613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4" name="Line"/>
          <p:cNvSpPr/>
          <p:nvPr/>
        </p:nvSpPr>
        <p:spPr>
          <a:xfrm>
            <a:off x="3009012" y="8530617"/>
            <a:ext cx="49263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5" name="10"/>
          <p:cNvSpPr txBox="1"/>
          <p:nvPr/>
        </p:nvSpPr>
        <p:spPr>
          <a:xfrm>
            <a:off x="7080765" y="5488920"/>
            <a:ext cx="73568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10</a:t>
            </a:r>
          </a:p>
        </p:txBody>
      </p:sp>
      <p:sp>
        <p:nvSpPr>
          <p:cNvPr id="506" name="Given a sphere with height 10, find its volume and surface area."/>
          <p:cNvSpPr txBox="1"/>
          <p:nvPr/>
        </p:nvSpPr>
        <p:spPr>
          <a:xfrm>
            <a:off x="9477264" y="2269134"/>
            <a:ext cx="14111723" cy="267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a sphere with height 10, find its volume and surface area.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pher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Spheres</a:t>
            </a:r>
          </a:p>
        </p:txBody>
      </p:sp>
      <p:pic>
        <p:nvPicPr>
          <p:cNvPr id="5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473" y="3091060"/>
            <a:ext cx="5313309" cy="5566912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Line"/>
          <p:cNvSpPr/>
          <p:nvPr/>
        </p:nvSpPr>
        <p:spPr>
          <a:xfrm flipV="1">
            <a:off x="6969327" y="3193710"/>
            <a:ext cx="1" cy="53616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" name="Line"/>
          <p:cNvSpPr/>
          <p:nvPr/>
        </p:nvSpPr>
        <p:spPr>
          <a:xfrm>
            <a:off x="3009012" y="8530617"/>
            <a:ext cx="49263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" name="10"/>
          <p:cNvSpPr txBox="1"/>
          <p:nvPr/>
        </p:nvSpPr>
        <p:spPr>
          <a:xfrm>
            <a:off x="7080765" y="5488920"/>
            <a:ext cx="73568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10</a:t>
            </a:r>
          </a:p>
        </p:txBody>
      </p:sp>
      <p:sp>
        <p:nvSpPr>
          <p:cNvPr id="513" name="Given a sphere with height 10, find its volume and surface area.…"/>
          <p:cNvSpPr txBox="1"/>
          <p:nvPr/>
        </p:nvSpPr>
        <p:spPr>
          <a:xfrm>
            <a:off x="9477264" y="2269134"/>
            <a:ext cx="14111723" cy="3399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a sphere with height 10, find its volume and surface area. </a:t>
            </a:r>
            <a:br/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 sz="4800">
                <a:solidFill>
                  <a:srgbClr val="000000"/>
                </a:solidFill>
              </a:rPr>
              <a:t>r = 10/2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pher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Spheres</a:t>
            </a:r>
          </a:p>
        </p:txBody>
      </p:sp>
      <p:pic>
        <p:nvPicPr>
          <p:cNvPr id="5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473" y="3091060"/>
            <a:ext cx="5313309" cy="5566912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Line"/>
          <p:cNvSpPr/>
          <p:nvPr/>
        </p:nvSpPr>
        <p:spPr>
          <a:xfrm flipV="1">
            <a:off x="6969327" y="3193710"/>
            <a:ext cx="1" cy="53616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" name="Line"/>
          <p:cNvSpPr/>
          <p:nvPr/>
        </p:nvSpPr>
        <p:spPr>
          <a:xfrm>
            <a:off x="3009012" y="8530617"/>
            <a:ext cx="49263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" name="10"/>
          <p:cNvSpPr txBox="1"/>
          <p:nvPr/>
        </p:nvSpPr>
        <p:spPr>
          <a:xfrm>
            <a:off x="7080765" y="5488920"/>
            <a:ext cx="73568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10</a:t>
            </a:r>
          </a:p>
        </p:txBody>
      </p:sp>
      <p:sp>
        <p:nvSpPr>
          <p:cNvPr id="520" name="Given a sphere with height 10, find its volume and surface area.…"/>
          <p:cNvSpPr txBox="1"/>
          <p:nvPr/>
        </p:nvSpPr>
        <p:spPr>
          <a:xfrm>
            <a:off x="9477264" y="2269134"/>
            <a:ext cx="14111723" cy="3399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a sphere with height 10, find its volume and surface area. </a:t>
            </a:r>
            <a:br/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 sz="4800">
                <a:solidFill>
                  <a:srgbClr val="000000"/>
                </a:solidFill>
              </a:rPr>
              <a:t>r = 10/2 = 5</a:t>
            </a:r>
          </a:p>
        </p:txBody>
      </p:sp>
      <p:sp>
        <p:nvSpPr>
          <p:cNvPr id="521" name="V =     πr3"/>
          <p:cNvSpPr txBox="1"/>
          <p:nvPr/>
        </p:nvSpPr>
        <p:spPr>
          <a:xfrm>
            <a:off x="8522434" y="6787738"/>
            <a:ext cx="465690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V =     πr</a:t>
            </a:r>
            <a:r>
              <a:rPr baseline="31999"/>
              <a:t>3</a:t>
            </a:r>
          </a:p>
        </p:txBody>
      </p:sp>
      <p:sp>
        <p:nvSpPr>
          <p:cNvPr id="522" name="4"/>
          <p:cNvSpPr txBox="1"/>
          <p:nvPr/>
        </p:nvSpPr>
        <p:spPr>
          <a:xfrm>
            <a:off x="10739989" y="6548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4</a:t>
            </a:r>
          </a:p>
        </p:txBody>
      </p:sp>
      <p:sp>
        <p:nvSpPr>
          <p:cNvPr id="523" name="3"/>
          <p:cNvSpPr txBox="1"/>
          <p:nvPr/>
        </p:nvSpPr>
        <p:spPr>
          <a:xfrm>
            <a:off x="10739989" y="7183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24" name="Line"/>
          <p:cNvSpPr/>
          <p:nvPr/>
        </p:nvSpPr>
        <p:spPr>
          <a:xfrm>
            <a:off x="10736476" y="7246604"/>
            <a:ext cx="4249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5" name="=     π(5)3"/>
          <p:cNvSpPr txBox="1"/>
          <p:nvPr/>
        </p:nvSpPr>
        <p:spPr>
          <a:xfrm>
            <a:off x="12567520" y="6787738"/>
            <a:ext cx="353281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=     π(5)</a:t>
            </a:r>
            <a:r>
              <a:rPr baseline="31999"/>
              <a:t>3</a:t>
            </a:r>
          </a:p>
        </p:txBody>
      </p:sp>
      <p:sp>
        <p:nvSpPr>
          <p:cNvPr id="526" name="4"/>
          <p:cNvSpPr txBox="1"/>
          <p:nvPr/>
        </p:nvSpPr>
        <p:spPr>
          <a:xfrm>
            <a:off x="13660989" y="6548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4</a:t>
            </a:r>
          </a:p>
        </p:txBody>
      </p:sp>
      <p:sp>
        <p:nvSpPr>
          <p:cNvPr id="527" name="3"/>
          <p:cNvSpPr txBox="1"/>
          <p:nvPr/>
        </p:nvSpPr>
        <p:spPr>
          <a:xfrm>
            <a:off x="13660989" y="7183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28" name="Line"/>
          <p:cNvSpPr/>
          <p:nvPr/>
        </p:nvSpPr>
        <p:spPr>
          <a:xfrm>
            <a:off x="13657475" y="7246604"/>
            <a:ext cx="4249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9" name="=     π(125)"/>
          <p:cNvSpPr txBox="1"/>
          <p:nvPr/>
        </p:nvSpPr>
        <p:spPr>
          <a:xfrm>
            <a:off x="16023189" y="6787738"/>
            <a:ext cx="34553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=     π(125)</a:t>
            </a:r>
          </a:p>
        </p:txBody>
      </p:sp>
      <p:sp>
        <p:nvSpPr>
          <p:cNvPr id="530" name="4"/>
          <p:cNvSpPr txBox="1"/>
          <p:nvPr/>
        </p:nvSpPr>
        <p:spPr>
          <a:xfrm>
            <a:off x="16912188" y="6548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4</a:t>
            </a:r>
          </a:p>
        </p:txBody>
      </p:sp>
      <p:sp>
        <p:nvSpPr>
          <p:cNvPr id="531" name="3"/>
          <p:cNvSpPr txBox="1"/>
          <p:nvPr/>
        </p:nvSpPr>
        <p:spPr>
          <a:xfrm>
            <a:off x="16912188" y="7183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32" name="Line"/>
          <p:cNvSpPr/>
          <p:nvPr/>
        </p:nvSpPr>
        <p:spPr>
          <a:xfrm>
            <a:off x="16908676" y="7246604"/>
            <a:ext cx="4249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" name="=        π"/>
          <p:cNvSpPr txBox="1"/>
          <p:nvPr/>
        </p:nvSpPr>
        <p:spPr>
          <a:xfrm>
            <a:off x="19185489" y="6787738"/>
            <a:ext cx="34553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=        π</a:t>
            </a:r>
          </a:p>
        </p:txBody>
      </p:sp>
      <p:sp>
        <p:nvSpPr>
          <p:cNvPr id="534" name="500"/>
          <p:cNvSpPr txBox="1"/>
          <p:nvPr/>
        </p:nvSpPr>
        <p:spPr>
          <a:xfrm>
            <a:off x="20386095" y="6548323"/>
            <a:ext cx="1046380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500</a:t>
            </a:r>
          </a:p>
        </p:txBody>
      </p:sp>
      <p:sp>
        <p:nvSpPr>
          <p:cNvPr id="535" name="3"/>
          <p:cNvSpPr txBox="1"/>
          <p:nvPr/>
        </p:nvSpPr>
        <p:spPr>
          <a:xfrm>
            <a:off x="20696788" y="7183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36" name="Line"/>
          <p:cNvSpPr/>
          <p:nvPr/>
        </p:nvSpPr>
        <p:spPr>
          <a:xfrm>
            <a:off x="20516607" y="7246604"/>
            <a:ext cx="7931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"/>
          <p:cNvSpPr/>
          <p:nvPr/>
        </p:nvSpPr>
        <p:spPr>
          <a:xfrm>
            <a:off x="13631932" y="5814225"/>
            <a:ext cx="3199580" cy="173293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Oval"/>
          <p:cNvSpPr/>
          <p:nvPr/>
        </p:nvSpPr>
        <p:spPr>
          <a:xfrm>
            <a:off x="7650398" y="5991533"/>
            <a:ext cx="3199580" cy="173293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3D Sol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3D Solids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7647468" y="3048842"/>
            <a:ext cx="3205440" cy="4675265"/>
            <a:chOff x="0" y="0"/>
            <a:chExt cx="3205439" cy="4675264"/>
          </a:xfrm>
        </p:grpSpPr>
        <p:grpSp>
          <p:nvGrpSpPr>
            <p:cNvPr id="152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148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9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53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13651599" y="3203822"/>
            <a:ext cx="3205440" cy="4365304"/>
            <a:chOff x="0" y="0"/>
            <a:chExt cx="3205439" cy="4365302"/>
          </a:xfrm>
        </p:grpSpPr>
        <p:sp>
          <p:nvSpPr>
            <p:cNvPr id="155" name="Oval"/>
            <p:cNvSpPr/>
            <p:nvPr/>
          </p:nvSpPr>
          <p:spPr>
            <a:xfrm>
              <a:off x="0" y="2611037"/>
              <a:ext cx="3205440" cy="1754266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 flipV="1">
              <a:off x="167597" y="-1"/>
              <a:ext cx="2282121" cy="310267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 flipH="1" flipV="1">
              <a:off x="2438139" y="28725"/>
              <a:ext cx="727784" cy="327050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547871" y="2610818"/>
              <a:ext cx="2462495" cy="45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10121"/>
                  </a:moveTo>
                  <a:cubicBezTo>
                    <a:pt x="1043" y="7495"/>
                    <a:pt x="2129" y="5383"/>
                    <a:pt x="3245" y="3811"/>
                  </a:cubicBezTo>
                  <a:cubicBezTo>
                    <a:pt x="4420" y="2156"/>
                    <a:pt x="5623" y="1108"/>
                    <a:pt x="6836" y="681"/>
                  </a:cubicBezTo>
                  <a:cubicBezTo>
                    <a:pt x="8673" y="-333"/>
                    <a:pt x="10526" y="-215"/>
                    <a:pt x="12357" y="1033"/>
                  </a:cubicBezTo>
                  <a:cubicBezTo>
                    <a:pt x="14045" y="2182"/>
                    <a:pt x="15704" y="4284"/>
                    <a:pt x="17307" y="7302"/>
                  </a:cubicBezTo>
                  <a:cubicBezTo>
                    <a:pt x="18157" y="9004"/>
                    <a:pt x="18972" y="11159"/>
                    <a:pt x="19739" y="13734"/>
                  </a:cubicBezTo>
                  <a:cubicBezTo>
                    <a:pt x="20400" y="15952"/>
                    <a:pt x="21023" y="18473"/>
                    <a:pt x="21600" y="21267"/>
                  </a:cubicBezTo>
                </a:path>
              </a:pathLst>
            </a:cu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0" name="Cylinder…"/>
          <p:cNvSpPr txBox="1"/>
          <p:nvPr/>
        </p:nvSpPr>
        <p:spPr>
          <a:xfrm>
            <a:off x="6566677" y="8436445"/>
            <a:ext cx="5367023" cy="456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Cylinder</a:t>
            </a:r>
          </a:p>
          <a:p>
            <a:pPr>
              <a:defRPr b="0" sz="4800"/>
            </a:pPr>
            <a:r>
              <a:t>Two parallel congruent oval bases and a curved surface that connects them.</a:t>
            </a:r>
          </a:p>
        </p:txBody>
      </p:sp>
      <p:sp>
        <p:nvSpPr>
          <p:cNvPr id="161" name="Cone…"/>
          <p:cNvSpPr txBox="1"/>
          <p:nvPr/>
        </p:nvSpPr>
        <p:spPr>
          <a:xfrm>
            <a:off x="12814522" y="8485855"/>
            <a:ext cx="4879593" cy="456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Cone</a:t>
            </a:r>
          </a:p>
          <a:p>
            <a:pPr>
              <a:defRPr b="0" sz="4800"/>
            </a:pPr>
            <a:r>
              <a:t>An oval base with a curved surface that connects the base to a vertex.</a:t>
            </a:r>
          </a:p>
        </p:txBody>
      </p:sp>
      <p:sp>
        <p:nvSpPr>
          <p:cNvPr id="162" name="Pyramid…"/>
          <p:cNvSpPr txBox="1"/>
          <p:nvPr/>
        </p:nvSpPr>
        <p:spPr>
          <a:xfrm>
            <a:off x="343807" y="8436445"/>
            <a:ext cx="5367023" cy="3843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Pyramid</a:t>
            </a:r>
          </a:p>
          <a:p>
            <a:pPr>
              <a:defRPr b="0" sz="4800"/>
            </a:pPr>
            <a:r>
              <a:t>A polygon base and triangle faces that meet at a point.</a:t>
            </a:r>
          </a:p>
        </p:txBody>
      </p:sp>
      <p:sp>
        <p:nvSpPr>
          <p:cNvPr id="163" name="Prism…"/>
          <p:cNvSpPr txBox="1"/>
          <p:nvPr/>
        </p:nvSpPr>
        <p:spPr>
          <a:xfrm>
            <a:off x="18641834" y="8436445"/>
            <a:ext cx="5459415" cy="456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Prism</a:t>
            </a:r>
          </a:p>
          <a:p>
            <a:pPr>
              <a:defRPr b="0" sz="4800"/>
            </a:pPr>
            <a:r>
              <a:t>Two parallel congruent polygon faces connected by faces that are parallelograms.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19849093" y="2900696"/>
            <a:ext cx="2894446" cy="4926737"/>
            <a:chOff x="0" y="0"/>
            <a:chExt cx="2894444" cy="4926735"/>
          </a:xfrm>
        </p:grpSpPr>
        <p:sp>
          <p:nvSpPr>
            <p:cNvPr id="164" name="Triangle"/>
            <p:cNvSpPr/>
            <p:nvPr/>
          </p:nvSpPr>
          <p:spPr>
            <a:xfrm>
              <a:off x="115865" y="3445346"/>
              <a:ext cx="2349211" cy="147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99"/>
                  </a:moveTo>
                  <a:lnTo>
                    <a:pt x="15022" y="0"/>
                  </a:lnTo>
                  <a:lnTo>
                    <a:pt x="21600" y="21600"/>
                  </a:lnTo>
                  <a:lnTo>
                    <a:pt x="0" y="3499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Triangle"/>
            <p:cNvSpPr/>
            <p:nvPr/>
          </p:nvSpPr>
          <p:spPr>
            <a:xfrm rot="1670592">
              <a:off x="148217" y="3363279"/>
              <a:ext cx="2676355" cy="96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 flipV="1">
              <a:off x="0" y="838019"/>
              <a:ext cx="2778" cy="27911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2472266" y="2143660"/>
              <a:ext cx="3154" cy="278307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710266" y="648842"/>
              <a:ext cx="1" cy="278139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1710266" y="847808"/>
              <a:ext cx="1" cy="2383462"/>
            </a:xfrm>
            <a:prstGeom prst="line">
              <a:avLst/>
            </a:prstGeom>
            <a:noFill/>
            <a:ln w="889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Triangle"/>
            <p:cNvSpPr/>
            <p:nvPr/>
          </p:nvSpPr>
          <p:spPr>
            <a:xfrm rot="1670592">
              <a:off x="148217" y="569279"/>
              <a:ext cx="2676355" cy="96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1749834" y="3492545"/>
              <a:ext cx="600359" cy="1218449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 flipH="1">
              <a:off x="266373" y="3435268"/>
              <a:ext cx="1329917" cy="187158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1017499" y="2973922"/>
            <a:ext cx="3645173" cy="4567632"/>
            <a:chOff x="0" y="0"/>
            <a:chExt cx="3645171" cy="4567630"/>
          </a:xfrm>
        </p:grpSpPr>
        <p:sp>
          <p:nvSpPr>
            <p:cNvPr id="174" name="Triangle"/>
            <p:cNvSpPr/>
            <p:nvPr/>
          </p:nvSpPr>
          <p:spPr>
            <a:xfrm>
              <a:off x="49701" y="3462293"/>
              <a:ext cx="3551244" cy="107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751" y="21600"/>
                  </a:lnTo>
                  <a:lnTo>
                    <a:pt x="0" y="537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 flipV="1">
              <a:off x="0" y="-1"/>
              <a:ext cx="1518858" cy="37410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 flipH="1" flipV="1">
              <a:off x="1500532" y="21191"/>
              <a:ext cx="2140593" cy="34372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 flipH="1" flipV="1">
              <a:off x="1502093" y="96117"/>
              <a:ext cx="1120442" cy="447151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 flipH="1" flipV="1">
              <a:off x="3598" y="3722652"/>
              <a:ext cx="2628748" cy="83999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 flipH="1">
              <a:off x="2619862" y="3407378"/>
              <a:ext cx="1025310" cy="114909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 flipH="1">
              <a:off x="43760" y="3429024"/>
              <a:ext cx="3573518" cy="26269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pher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Spheres</a:t>
            </a:r>
          </a:p>
        </p:txBody>
      </p:sp>
      <p:pic>
        <p:nvPicPr>
          <p:cNvPr id="5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473" y="3091060"/>
            <a:ext cx="5313309" cy="5566912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Line"/>
          <p:cNvSpPr/>
          <p:nvPr/>
        </p:nvSpPr>
        <p:spPr>
          <a:xfrm flipV="1">
            <a:off x="6969327" y="3193710"/>
            <a:ext cx="1" cy="53616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" name="Line"/>
          <p:cNvSpPr/>
          <p:nvPr/>
        </p:nvSpPr>
        <p:spPr>
          <a:xfrm>
            <a:off x="3009012" y="8530617"/>
            <a:ext cx="49263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2" name="10"/>
          <p:cNvSpPr txBox="1"/>
          <p:nvPr/>
        </p:nvSpPr>
        <p:spPr>
          <a:xfrm>
            <a:off x="7080765" y="5488920"/>
            <a:ext cx="73568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10</a:t>
            </a:r>
          </a:p>
        </p:txBody>
      </p:sp>
      <p:sp>
        <p:nvSpPr>
          <p:cNvPr id="543" name="Given a sphere with height 10, find its volume and surface area.…"/>
          <p:cNvSpPr txBox="1"/>
          <p:nvPr/>
        </p:nvSpPr>
        <p:spPr>
          <a:xfrm>
            <a:off x="9477264" y="2269134"/>
            <a:ext cx="14111723" cy="3399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a sphere with height 10, find its volume and surface area. </a:t>
            </a:r>
            <a:br/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 sz="4800">
                <a:solidFill>
                  <a:srgbClr val="000000"/>
                </a:solidFill>
              </a:rPr>
              <a:t>r = 10/2 = 5</a:t>
            </a:r>
          </a:p>
        </p:txBody>
      </p:sp>
      <p:sp>
        <p:nvSpPr>
          <p:cNvPr id="544" name="V =     πr3"/>
          <p:cNvSpPr txBox="1"/>
          <p:nvPr/>
        </p:nvSpPr>
        <p:spPr>
          <a:xfrm>
            <a:off x="8522434" y="6787738"/>
            <a:ext cx="465690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V =     πr</a:t>
            </a:r>
            <a:r>
              <a:rPr baseline="31999"/>
              <a:t>3</a:t>
            </a:r>
          </a:p>
        </p:txBody>
      </p:sp>
      <p:sp>
        <p:nvSpPr>
          <p:cNvPr id="545" name="4"/>
          <p:cNvSpPr txBox="1"/>
          <p:nvPr/>
        </p:nvSpPr>
        <p:spPr>
          <a:xfrm>
            <a:off x="10739989" y="6548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4</a:t>
            </a:r>
          </a:p>
        </p:txBody>
      </p:sp>
      <p:sp>
        <p:nvSpPr>
          <p:cNvPr id="546" name="3"/>
          <p:cNvSpPr txBox="1"/>
          <p:nvPr/>
        </p:nvSpPr>
        <p:spPr>
          <a:xfrm>
            <a:off x="10739989" y="7183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47" name="Line"/>
          <p:cNvSpPr/>
          <p:nvPr/>
        </p:nvSpPr>
        <p:spPr>
          <a:xfrm>
            <a:off x="10736475" y="7246604"/>
            <a:ext cx="4249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8" name="=     π(5)3"/>
          <p:cNvSpPr txBox="1"/>
          <p:nvPr/>
        </p:nvSpPr>
        <p:spPr>
          <a:xfrm>
            <a:off x="12567520" y="6787738"/>
            <a:ext cx="353281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=     π(5)</a:t>
            </a:r>
            <a:r>
              <a:rPr baseline="31999"/>
              <a:t>3</a:t>
            </a:r>
          </a:p>
        </p:txBody>
      </p:sp>
      <p:sp>
        <p:nvSpPr>
          <p:cNvPr id="549" name="4"/>
          <p:cNvSpPr txBox="1"/>
          <p:nvPr/>
        </p:nvSpPr>
        <p:spPr>
          <a:xfrm>
            <a:off x="13660988" y="6548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4</a:t>
            </a:r>
          </a:p>
        </p:txBody>
      </p:sp>
      <p:sp>
        <p:nvSpPr>
          <p:cNvPr id="550" name="3"/>
          <p:cNvSpPr txBox="1"/>
          <p:nvPr/>
        </p:nvSpPr>
        <p:spPr>
          <a:xfrm>
            <a:off x="13660988" y="7183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51" name="Line"/>
          <p:cNvSpPr/>
          <p:nvPr/>
        </p:nvSpPr>
        <p:spPr>
          <a:xfrm>
            <a:off x="13657476" y="7246604"/>
            <a:ext cx="4249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" name="=     π(125)"/>
          <p:cNvSpPr txBox="1"/>
          <p:nvPr/>
        </p:nvSpPr>
        <p:spPr>
          <a:xfrm>
            <a:off x="16023189" y="6787738"/>
            <a:ext cx="34553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=     π(125)</a:t>
            </a:r>
          </a:p>
        </p:txBody>
      </p:sp>
      <p:sp>
        <p:nvSpPr>
          <p:cNvPr id="553" name="4"/>
          <p:cNvSpPr txBox="1"/>
          <p:nvPr/>
        </p:nvSpPr>
        <p:spPr>
          <a:xfrm>
            <a:off x="16912188" y="6548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4</a:t>
            </a:r>
          </a:p>
        </p:txBody>
      </p:sp>
      <p:sp>
        <p:nvSpPr>
          <p:cNvPr id="554" name="3"/>
          <p:cNvSpPr txBox="1"/>
          <p:nvPr/>
        </p:nvSpPr>
        <p:spPr>
          <a:xfrm>
            <a:off x="16912188" y="7183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55" name="Line"/>
          <p:cNvSpPr/>
          <p:nvPr/>
        </p:nvSpPr>
        <p:spPr>
          <a:xfrm>
            <a:off x="16908676" y="7246604"/>
            <a:ext cx="4249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" name="=        π"/>
          <p:cNvSpPr txBox="1"/>
          <p:nvPr/>
        </p:nvSpPr>
        <p:spPr>
          <a:xfrm>
            <a:off x="19185489" y="6787738"/>
            <a:ext cx="34553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=        π</a:t>
            </a:r>
          </a:p>
        </p:txBody>
      </p:sp>
      <p:sp>
        <p:nvSpPr>
          <p:cNvPr id="557" name="500"/>
          <p:cNvSpPr txBox="1"/>
          <p:nvPr/>
        </p:nvSpPr>
        <p:spPr>
          <a:xfrm>
            <a:off x="20386095" y="6548323"/>
            <a:ext cx="1046380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500</a:t>
            </a:r>
          </a:p>
        </p:txBody>
      </p:sp>
      <p:sp>
        <p:nvSpPr>
          <p:cNvPr id="558" name="3"/>
          <p:cNvSpPr txBox="1"/>
          <p:nvPr/>
        </p:nvSpPr>
        <p:spPr>
          <a:xfrm>
            <a:off x="20696788" y="7183323"/>
            <a:ext cx="424994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59" name="Line"/>
          <p:cNvSpPr/>
          <p:nvPr/>
        </p:nvSpPr>
        <p:spPr>
          <a:xfrm>
            <a:off x="20516608" y="7246604"/>
            <a:ext cx="7931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" name="SA = 4πr2      = 4π(5)2     = 100π"/>
          <p:cNvSpPr txBox="1"/>
          <p:nvPr/>
        </p:nvSpPr>
        <p:spPr>
          <a:xfrm>
            <a:off x="9474066" y="9328056"/>
            <a:ext cx="1324580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800"/>
            </a:pPr>
            <a:r>
              <a:t>SA = 4πr</a:t>
            </a:r>
            <a:r>
              <a:rPr baseline="31999"/>
              <a:t>2      </a:t>
            </a:r>
            <a:r>
              <a:t>= 4π(5)</a:t>
            </a:r>
            <a:r>
              <a:rPr baseline="31999"/>
              <a:t>2     </a:t>
            </a:r>
            <a:r>
              <a:t>= 100π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1635" y="3849784"/>
            <a:ext cx="6240729" cy="6016432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© 2019 Joe James"/>
          <p:cNvSpPr txBox="1"/>
          <p:nvPr/>
        </p:nvSpPr>
        <p:spPr>
          <a:xfrm>
            <a:off x="8956167" y="12268200"/>
            <a:ext cx="6471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© 2019 Joe 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yli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Cylinders</a:t>
            </a:r>
          </a:p>
        </p:txBody>
      </p:sp>
      <p:sp>
        <p:nvSpPr>
          <p:cNvPr id="186" name="The two bases of a cylinder are parallel.…"/>
          <p:cNvSpPr txBox="1"/>
          <p:nvPr/>
        </p:nvSpPr>
        <p:spPr>
          <a:xfrm>
            <a:off x="1322681" y="4053484"/>
            <a:ext cx="6870312" cy="6625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800"/>
            </a:pPr>
            <a:r>
              <a:t>The two bases of a cylinder are parallel.</a:t>
            </a:r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The </a:t>
            </a:r>
            <a:r>
              <a:rPr b="1"/>
              <a:t>area</a:t>
            </a:r>
            <a:r>
              <a:t> of each base is </a:t>
            </a:r>
          </a:p>
          <a:p>
            <a:pPr algn="l">
              <a:defRPr b="0" sz="4800"/>
            </a:pPr>
            <a:r>
              <a:t>A = π r</a:t>
            </a:r>
            <a:r>
              <a:rPr baseline="31999"/>
              <a:t>2 </a:t>
            </a:r>
            <a:endParaRPr baseline="31999"/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The </a:t>
            </a:r>
            <a:r>
              <a:rPr b="1"/>
              <a:t>circumference</a:t>
            </a:r>
            <a:r>
              <a:t> of each base is </a:t>
            </a:r>
          </a:p>
          <a:p>
            <a:pPr algn="l">
              <a:defRPr b="0" sz="4800"/>
            </a:pPr>
            <a:r>
              <a:t>C = 2 π r</a:t>
            </a:r>
          </a:p>
        </p:txBody>
      </p:sp>
      <p:sp>
        <p:nvSpPr>
          <p:cNvPr id="187" name="Axis - the segment with endpoints at the centers of the bases."/>
          <p:cNvSpPr txBox="1"/>
          <p:nvPr/>
        </p:nvSpPr>
        <p:spPr>
          <a:xfrm>
            <a:off x="15659081" y="6117234"/>
            <a:ext cx="7556942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Axis</a:t>
            </a:r>
            <a:r>
              <a:t> </a:t>
            </a:r>
            <a:r>
              <a:rPr b="0" sz="4800">
                <a:solidFill>
                  <a:srgbClr val="000000"/>
                </a:solidFill>
              </a:rPr>
              <a:t>- the segment with endpoints at the centers of the bases.</a:t>
            </a:r>
          </a:p>
        </p:txBody>
      </p:sp>
      <p:sp>
        <p:nvSpPr>
          <p:cNvPr id="188" name="h"/>
          <p:cNvSpPr txBox="1"/>
          <p:nvPr/>
        </p:nvSpPr>
        <p:spPr>
          <a:xfrm>
            <a:off x="9924005" y="70175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573101" y="5028367"/>
            <a:ext cx="3211330" cy="4675266"/>
            <a:chOff x="0" y="0"/>
            <a:chExt cx="3211329" cy="4675264"/>
          </a:xfrm>
        </p:grpSpPr>
        <p:sp>
          <p:nvSpPr>
            <p:cNvPr id="189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94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190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1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95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7" name="r"/>
          <p:cNvSpPr txBox="1"/>
          <p:nvPr/>
        </p:nvSpPr>
        <p:spPr>
          <a:xfrm>
            <a:off x="11422579" y="5205334"/>
            <a:ext cx="28346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198" name="Line"/>
          <p:cNvSpPr/>
          <p:nvPr/>
        </p:nvSpPr>
        <p:spPr>
          <a:xfrm>
            <a:off x="10573711" y="591170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Line"/>
          <p:cNvSpPr/>
          <p:nvPr/>
        </p:nvSpPr>
        <p:spPr>
          <a:xfrm flipV="1">
            <a:off x="12178765" y="5932883"/>
            <a:ext cx="1" cy="2764634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yli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Cylinders</a:t>
            </a:r>
          </a:p>
        </p:txBody>
      </p:sp>
      <p:sp>
        <p:nvSpPr>
          <p:cNvPr id="202" name="Right Cylinder  Axis is perpendicular to both bases."/>
          <p:cNvSpPr txBox="1"/>
          <p:nvPr/>
        </p:nvSpPr>
        <p:spPr>
          <a:xfrm>
            <a:off x="9372653" y="4278745"/>
            <a:ext cx="6807005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Right Cylinder </a:t>
            </a:r>
            <a:br/>
            <a:r>
              <a:rPr b="0" sz="4800">
                <a:solidFill>
                  <a:srgbClr val="000000"/>
                </a:solidFill>
              </a:rPr>
              <a:t>Axis is perpendicular to both bases.</a:t>
            </a:r>
          </a:p>
        </p:txBody>
      </p:sp>
      <p:sp>
        <p:nvSpPr>
          <p:cNvPr id="203" name="Oblique Cylinder…"/>
          <p:cNvSpPr txBox="1"/>
          <p:nvPr/>
        </p:nvSpPr>
        <p:spPr>
          <a:xfrm>
            <a:off x="9380022" y="9729353"/>
            <a:ext cx="7556942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Oblique Cylinder</a:t>
            </a:r>
          </a:p>
          <a:p>
            <a:pPr algn="l">
              <a:defRPr b="0" sz="4800"/>
            </a:pPr>
            <a:r>
              <a:t>Axis is not perpendicular to both bases.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4401567" y="3139078"/>
            <a:ext cx="3211330" cy="4675266"/>
            <a:chOff x="0" y="0"/>
            <a:chExt cx="3211329" cy="4675264"/>
          </a:xfrm>
        </p:grpSpPr>
        <p:sp>
          <p:nvSpPr>
            <p:cNvPr id="204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09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205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6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10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3986364" y="8758632"/>
            <a:ext cx="4041737" cy="3585768"/>
            <a:chOff x="0" y="0"/>
            <a:chExt cx="4041736" cy="3585767"/>
          </a:xfrm>
        </p:grpSpPr>
        <p:sp>
          <p:nvSpPr>
            <p:cNvPr id="212" name="Oval"/>
            <p:cNvSpPr/>
            <p:nvPr/>
          </p:nvSpPr>
          <p:spPr>
            <a:xfrm>
              <a:off x="11354" y="2243850"/>
              <a:ext cx="3091911" cy="1329101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Oval"/>
            <p:cNvSpPr/>
            <p:nvPr/>
          </p:nvSpPr>
          <p:spPr>
            <a:xfrm>
              <a:off x="944164" y="0"/>
              <a:ext cx="3097573" cy="1345462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" name="Oval"/>
            <p:cNvSpPr/>
            <p:nvPr/>
          </p:nvSpPr>
          <p:spPr>
            <a:xfrm>
              <a:off x="-1" y="2240306"/>
              <a:ext cx="3097573" cy="1345462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3081837" y="755298"/>
              <a:ext cx="959648" cy="22541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80330" y="2234484"/>
              <a:ext cx="2923071" cy="45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23698" y="517897"/>
              <a:ext cx="946063" cy="224443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9" name="Line"/>
          <p:cNvSpPr/>
          <p:nvPr/>
        </p:nvSpPr>
        <p:spPr>
          <a:xfrm flipV="1">
            <a:off x="6007232" y="4094394"/>
            <a:ext cx="1" cy="2764634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Line"/>
          <p:cNvSpPr/>
          <p:nvPr/>
        </p:nvSpPr>
        <p:spPr>
          <a:xfrm flipV="1">
            <a:off x="5567886" y="9482392"/>
            <a:ext cx="925440" cy="2179647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ateral Ar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Lateral Area</a:t>
            </a:r>
          </a:p>
        </p:txBody>
      </p:sp>
      <p:sp>
        <p:nvSpPr>
          <p:cNvPr id="223" name="Right Prism Lateral Area circumference of base・height…"/>
          <p:cNvSpPr txBox="1"/>
          <p:nvPr/>
        </p:nvSpPr>
        <p:spPr>
          <a:xfrm>
            <a:off x="6680562" y="5314706"/>
            <a:ext cx="8180169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 sz="5000"/>
              <a:t>Right Prism Lateral Area</a:t>
            </a:r>
            <a:br>
              <a:rPr sz="5000"/>
            </a:br>
            <a:r>
              <a:rPr b="0" sz="4400">
                <a:solidFill>
                  <a:srgbClr val="000000"/>
                </a:solidFill>
              </a:rPr>
              <a:t>circumference of base・height</a:t>
            </a:r>
            <a:endParaRPr b="0" sz="44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400">
              <a:solidFill>
                <a:srgbClr val="000000"/>
              </a:solidFill>
            </a:endParaRPr>
          </a:p>
          <a:p>
            <a:pPr algn="l">
              <a:defRPr sz="40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rgbClr val="000000"/>
                </a:solidFill>
              </a:rPr>
              <a:t>Rectangle Base:</a:t>
            </a:r>
            <a:endParaRPr b="0" sz="4400">
              <a:solidFill>
                <a:srgbClr val="000000"/>
              </a:solidFill>
            </a:endParaRPr>
          </a:p>
          <a:p>
            <a:pPr algn="l">
              <a:defRPr b="0" sz="4400"/>
            </a:pPr>
            <a:r>
              <a:t>LA = (2l + 2w)h</a:t>
            </a:r>
          </a:p>
          <a:p>
            <a:pPr algn="l">
              <a:defRPr b="0" sz="4400"/>
            </a:pPr>
          </a:p>
          <a:p>
            <a:pPr algn="l">
              <a:defRPr b="0" sz="4400"/>
            </a:pPr>
          </a:p>
          <a:p>
            <a:pPr algn="l">
              <a:defRPr b="0" sz="4400"/>
            </a:pPr>
          </a:p>
          <a:p>
            <a:pPr algn="l">
              <a:defRPr sz="4000"/>
            </a:pPr>
            <a:r>
              <a:t>Triangle Base:</a:t>
            </a:r>
          </a:p>
          <a:p>
            <a:pPr algn="l">
              <a:defRPr b="0" sz="4400"/>
            </a:pPr>
            <a:r>
              <a:t>LA = (s1 + s2 + s3)h</a:t>
            </a:r>
          </a:p>
        </p:txBody>
      </p:sp>
      <p:sp>
        <p:nvSpPr>
          <p:cNvPr id="224" name="Right Cylinder Lat. Area…"/>
          <p:cNvSpPr txBox="1"/>
          <p:nvPr/>
        </p:nvSpPr>
        <p:spPr>
          <a:xfrm>
            <a:off x="15499002" y="9792024"/>
            <a:ext cx="8180169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Right Cylinder Lat. Area</a:t>
            </a:r>
          </a:p>
          <a:p>
            <a:pPr algn="l">
              <a:defRPr b="0" sz="4400"/>
            </a:pPr>
            <a:r>
              <a:t>circumference of base・height</a:t>
            </a:r>
          </a:p>
          <a:p>
            <a:pPr algn="l">
              <a:defRPr b="0" sz="4400"/>
            </a:pPr>
            <a:r>
              <a:t>LA = 2 π r h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16650758" y="5780334"/>
            <a:ext cx="3040426" cy="3526932"/>
            <a:chOff x="0" y="0"/>
            <a:chExt cx="3040424" cy="3526930"/>
          </a:xfrm>
        </p:grpSpPr>
        <p:sp>
          <p:nvSpPr>
            <p:cNvPr id="225" name="Oval"/>
            <p:cNvSpPr/>
            <p:nvPr/>
          </p:nvSpPr>
          <p:spPr>
            <a:xfrm>
              <a:off x="510472" y="0"/>
              <a:ext cx="2519952" cy="130649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h"/>
            <p:cNvSpPr txBox="1"/>
            <p:nvPr/>
          </p:nvSpPr>
          <p:spPr>
            <a:xfrm>
              <a:off x="0" y="1501815"/>
              <a:ext cx="312475" cy="525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27" name="Oval"/>
            <p:cNvSpPr/>
            <p:nvPr/>
          </p:nvSpPr>
          <p:spPr>
            <a:xfrm>
              <a:off x="520473" y="2207841"/>
              <a:ext cx="2519952" cy="1306491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511219" y="2163"/>
              <a:ext cx="2524568" cy="3524768"/>
              <a:chOff x="0" y="0"/>
              <a:chExt cx="2524566" cy="3524767"/>
            </a:xfrm>
          </p:grpSpPr>
          <p:sp>
            <p:nvSpPr>
              <p:cNvPr id="228" name="Oval"/>
              <p:cNvSpPr/>
              <p:nvPr/>
            </p:nvSpPr>
            <p:spPr>
              <a:xfrm>
                <a:off x="-1" y="0"/>
                <a:ext cx="2524568" cy="1322573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9" name="Oval"/>
              <p:cNvSpPr/>
              <p:nvPr/>
            </p:nvSpPr>
            <p:spPr>
              <a:xfrm>
                <a:off x="-1" y="2202195"/>
                <a:ext cx="2524568" cy="1322573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91" y="651083"/>
                <a:ext cx="1" cy="2251648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2520689" y="651083"/>
                <a:ext cx="1" cy="2251648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33" name="Line"/>
            <p:cNvSpPr/>
            <p:nvPr/>
          </p:nvSpPr>
          <p:spPr>
            <a:xfrm>
              <a:off x="576690" y="2198635"/>
              <a:ext cx="2382346" cy="45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r"/>
            <p:cNvSpPr txBox="1"/>
            <p:nvPr/>
          </p:nvSpPr>
          <p:spPr>
            <a:xfrm>
              <a:off x="1250276" y="78133"/>
              <a:ext cx="223253" cy="525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235" name="Line"/>
            <p:cNvSpPr/>
            <p:nvPr/>
          </p:nvSpPr>
          <p:spPr>
            <a:xfrm>
              <a:off x="511701" y="620250"/>
              <a:ext cx="1235473" cy="4250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7" name="Lateral Area  surface area of a prism or cylinder excluding the area of the two bases."/>
          <p:cNvSpPr txBox="1"/>
          <p:nvPr/>
        </p:nvSpPr>
        <p:spPr>
          <a:xfrm>
            <a:off x="2152182" y="2269134"/>
            <a:ext cx="20241597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Lateral Area </a:t>
            </a:r>
            <a:br/>
            <a:r>
              <a:rPr b="0" sz="4800">
                <a:solidFill>
                  <a:srgbClr val="000000"/>
                </a:solidFill>
              </a:rPr>
              <a:t>surface area of a prism or cylinder excluding the area of the two bases.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1692172" y="4068541"/>
            <a:ext cx="3575440" cy="4564626"/>
            <a:chOff x="0" y="144746"/>
            <a:chExt cx="3575439" cy="4564624"/>
          </a:xfrm>
        </p:grpSpPr>
        <p:sp>
          <p:nvSpPr>
            <p:cNvPr id="238" name="Shape"/>
            <p:cNvSpPr/>
            <p:nvPr/>
          </p:nvSpPr>
          <p:spPr>
            <a:xfrm>
              <a:off x="28777" y="2243829"/>
              <a:ext cx="3055664" cy="1881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" name="Shape"/>
            <p:cNvSpPr/>
            <p:nvPr/>
          </p:nvSpPr>
          <p:spPr>
            <a:xfrm rot="2700000">
              <a:off x="463303" y="2079904"/>
              <a:ext cx="2178322" cy="217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3" y="4133"/>
                  </a:moveTo>
                  <a:lnTo>
                    <a:pt x="21600" y="0"/>
                  </a:lnTo>
                  <a:lnTo>
                    <a:pt x="17467" y="17467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 flipV="1">
              <a:off x="3110341" y="1693472"/>
              <a:ext cx="1" cy="14680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 flipV="1">
              <a:off x="-1" y="1674655"/>
              <a:ext cx="2" cy="14868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 flipV="1">
              <a:off x="1550326" y="2638414"/>
              <a:ext cx="1" cy="14347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1550326" y="762198"/>
              <a:ext cx="1" cy="14347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w"/>
            <p:cNvSpPr txBox="1"/>
            <p:nvPr/>
          </p:nvSpPr>
          <p:spPr>
            <a:xfrm>
              <a:off x="2469945" y="3538368"/>
              <a:ext cx="380994" cy="581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245" name="h"/>
            <p:cNvSpPr txBox="1"/>
            <p:nvPr/>
          </p:nvSpPr>
          <p:spPr>
            <a:xfrm>
              <a:off x="3272738" y="2127216"/>
              <a:ext cx="302702" cy="581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46" name="l"/>
            <p:cNvSpPr txBox="1"/>
            <p:nvPr/>
          </p:nvSpPr>
          <p:spPr>
            <a:xfrm>
              <a:off x="398944" y="3538368"/>
              <a:ext cx="173250" cy="581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6817" y="2261925"/>
              <a:ext cx="1338533" cy="827551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 flipH="1" flipV="1">
              <a:off x="1631651" y="2259272"/>
              <a:ext cx="1305187" cy="809460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H="1" flipV="1">
              <a:off x="1553146" y="858262"/>
              <a:ext cx="2025" cy="1244771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1603068" y="3188429"/>
              <a:ext cx="1444421" cy="888388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23483" y="3177737"/>
              <a:ext cx="1485754" cy="924271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1621804" y="3188429"/>
              <a:ext cx="1425686" cy="875593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3108317" y="1729709"/>
              <a:ext cx="1" cy="1395566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Shape"/>
            <p:cNvSpPr/>
            <p:nvPr/>
          </p:nvSpPr>
          <p:spPr>
            <a:xfrm>
              <a:off x="28777" y="749217"/>
              <a:ext cx="3055664" cy="188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5" name="Shape"/>
            <p:cNvSpPr/>
            <p:nvPr/>
          </p:nvSpPr>
          <p:spPr>
            <a:xfrm rot="2700000">
              <a:off x="463303" y="595892"/>
              <a:ext cx="2178322" cy="217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3" y="4133"/>
                  </a:moveTo>
                  <a:lnTo>
                    <a:pt x="21600" y="0"/>
                  </a:lnTo>
                  <a:lnTo>
                    <a:pt x="17467" y="17467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2308790" y="9081271"/>
            <a:ext cx="2334596" cy="3999607"/>
            <a:chOff x="0" y="5414"/>
            <a:chExt cx="2334594" cy="3999606"/>
          </a:xfrm>
        </p:grpSpPr>
        <p:sp>
          <p:nvSpPr>
            <p:cNvPr id="257" name="Triangle"/>
            <p:cNvSpPr/>
            <p:nvPr/>
          </p:nvSpPr>
          <p:spPr>
            <a:xfrm>
              <a:off x="93258" y="2800776"/>
              <a:ext cx="1890849" cy="1195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99"/>
                  </a:moveTo>
                  <a:lnTo>
                    <a:pt x="15022" y="0"/>
                  </a:lnTo>
                  <a:lnTo>
                    <a:pt x="21600" y="21600"/>
                  </a:lnTo>
                  <a:lnTo>
                    <a:pt x="0" y="3499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8" name="Triangle"/>
            <p:cNvSpPr/>
            <p:nvPr/>
          </p:nvSpPr>
          <p:spPr>
            <a:xfrm rot="1670592">
              <a:off x="117329" y="2735393"/>
              <a:ext cx="2158850" cy="785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356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-1" y="681239"/>
              <a:ext cx="2237" cy="226899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V="1">
              <a:off x="1989894" y="1742615"/>
              <a:ext cx="2539" cy="22624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 flipV="1">
              <a:off x="1376570" y="527454"/>
              <a:ext cx="1" cy="226103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1376570" y="689196"/>
              <a:ext cx="1" cy="1937555"/>
            </a:xfrm>
            <a:prstGeom prst="line">
              <a:avLst/>
            </a:prstGeom>
            <a:noFill/>
            <a:ln w="889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408418" y="2839144"/>
              <a:ext cx="483221" cy="990497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H="1">
              <a:off x="214400" y="2792583"/>
              <a:ext cx="1070433" cy="152144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5" name="Triangle"/>
            <p:cNvSpPr/>
            <p:nvPr/>
          </p:nvSpPr>
          <p:spPr>
            <a:xfrm>
              <a:off x="83036" y="508841"/>
              <a:ext cx="1890849" cy="1195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99"/>
                  </a:moveTo>
                  <a:lnTo>
                    <a:pt x="15022" y="0"/>
                  </a:lnTo>
                  <a:lnTo>
                    <a:pt x="21600" y="21600"/>
                  </a:lnTo>
                  <a:lnTo>
                    <a:pt x="0" y="3499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6" name="Triangle"/>
            <p:cNvSpPr/>
            <p:nvPr/>
          </p:nvSpPr>
          <p:spPr>
            <a:xfrm rot="1670592">
              <a:off x="117329" y="464107"/>
              <a:ext cx="2158850" cy="785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356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8" name="s3"/>
          <p:cNvSpPr txBox="1"/>
          <p:nvPr/>
        </p:nvSpPr>
        <p:spPr>
          <a:xfrm>
            <a:off x="2754279" y="10187107"/>
            <a:ext cx="650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s3</a:t>
            </a:r>
          </a:p>
        </p:txBody>
      </p:sp>
      <p:sp>
        <p:nvSpPr>
          <p:cNvPr id="269" name="s2"/>
          <p:cNvSpPr txBox="1"/>
          <p:nvPr/>
        </p:nvSpPr>
        <p:spPr>
          <a:xfrm>
            <a:off x="3992637" y="9597658"/>
            <a:ext cx="650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s2</a:t>
            </a:r>
          </a:p>
        </p:txBody>
      </p:sp>
      <p:sp>
        <p:nvSpPr>
          <p:cNvPr id="270" name="s1"/>
          <p:cNvSpPr txBox="1"/>
          <p:nvPr/>
        </p:nvSpPr>
        <p:spPr>
          <a:xfrm>
            <a:off x="2535032" y="8934092"/>
            <a:ext cx="650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s1</a:t>
            </a:r>
          </a:p>
        </p:txBody>
      </p:sp>
      <p:sp>
        <p:nvSpPr>
          <p:cNvPr id="271" name="h"/>
          <p:cNvSpPr txBox="1"/>
          <p:nvPr/>
        </p:nvSpPr>
        <p:spPr>
          <a:xfrm>
            <a:off x="4412999" y="1149648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ounded Rectangle"/>
          <p:cNvSpPr/>
          <p:nvPr/>
        </p:nvSpPr>
        <p:spPr>
          <a:xfrm>
            <a:off x="10400142" y="8570917"/>
            <a:ext cx="2007006" cy="826466"/>
          </a:xfrm>
          <a:prstGeom prst="roundRect">
            <a:avLst>
              <a:gd name="adj" fmla="val 23050"/>
            </a:avLst>
          </a:prstGeom>
          <a:solidFill>
            <a:srgbClr val="B3D7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Rounded Rectangle"/>
          <p:cNvSpPr/>
          <p:nvPr/>
        </p:nvSpPr>
        <p:spPr>
          <a:xfrm>
            <a:off x="13367425" y="8570917"/>
            <a:ext cx="1147923" cy="826465"/>
          </a:xfrm>
          <a:prstGeom prst="roundRect">
            <a:avLst>
              <a:gd name="adj" fmla="val 23050"/>
            </a:avLst>
          </a:prstGeom>
          <a:solidFill>
            <a:srgbClr val="DCDCD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Right Cyli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Cylinders</a:t>
            </a:r>
          </a:p>
        </p:txBody>
      </p:sp>
      <p:sp>
        <p:nvSpPr>
          <p:cNvPr id="278" name="Volume  product of height, area of base…"/>
          <p:cNvSpPr txBox="1"/>
          <p:nvPr/>
        </p:nvSpPr>
        <p:spPr>
          <a:xfrm>
            <a:off x="2279182" y="5444134"/>
            <a:ext cx="5459415" cy="3843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Volume </a:t>
            </a:r>
            <a:br/>
            <a:r>
              <a:rPr b="0" sz="4800">
                <a:solidFill>
                  <a:srgbClr val="000000"/>
                </a:solidFill>
              </a:rPr>
              <a:t>product of height, area of base</a:t>
            </a:r>
            <a:endParaRPr b="0" sz="48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800">
              <a:solidFill>
                <a:srgbClr val="000000"/>
              </a:solidFill>
            </a:endParaR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</a:t>
            </a:r>
          </a:p>
        </p:txBody>
      </p:sp>
      <p:sp>
        <p:nvSpPr>
          <p:cNvPr id="279" name="Surface Area…"/>
          <p:cNvSpPr txBox="1"/>
          <p:nvPr/>
        </p:nvSpPr>
        <p:spPr>
          <a:xfrm>
            <a:off x="8952133" y="5497049"/>
            <a:ext cx="7556942" cy="3843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Surface Area</a:t>
            </a:r>
          </a:p>
          <a:p>
            <a:pPr algn="l">
              <a:defRPr b="0" sz="4800"/>
            </a:pPr>
            <a:r>
              <a:t>SA = lateral area + </a:t>
            </a:r>
            <a:br/>
            <a:r>
              <a:t>       2x area of each base</a:t>
            </a:r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SA = 2 π r h + 2 π r</a:t>
            </a:r>
            <a:r>
              <a:rPr baseline="31999"/>
              <a:t>2</a:t>
            </a:r>
          </a:p>
        </p:txBody>
      </p:sp>
      <p:sp>
        <p:nvSpPr>
          <p:cNvPr id="280" name="h"/>
          <p:cNvSpPr txBox="1"/>
          <p:nvPr/>
        </p:nvSpPr>
        <p:spPr>
          <a:xfrm>
            <a:off x="18447287" y="7144101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19096383" y="5154957"/>
            <a:ext cx="3211330" cy="4675266"/>
            <a:chOff x="0" y="0"/>
            <a:chExt cx="3211329" cy="4675264"/>
          </a:xfrm>
        </p:grpSpPr>
        <p:sp>
          <p:nvSpPr>
            <p:cNvPr id="281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86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282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3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87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9" name="r"/>
          <p:cNvSpPr txBox="1"/>
          <p:nvPr/>
        </p:nvSpPr>
        <p:spPr>
          <a:xfrm>
            <a:off x="20034762" y="5255724"/>
            <a:ext cx="283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290" name="Line"/>
          <p:cNvSpPr/>
          <p:nvPr/>
        </p:nvSpPr>
        <p:spPr>
          <a:xfrm>
            <a:off x="19096994" y="597479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ight Cylinder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Cylinders</a:t>
            </a:r>
          </a:p>
        </p:txBody>
      </p:sp>
      <p:sp>
        <p:nvSpPr>
          <p:cNvPr id="295" name="Water flows through a pipe that is 4 inches in diameter at a speed of 60 feet per minute. How long does it take to fill a 10,000 cubic inch tank?"/>
          <p:cNvSpPr txBox="1"/>
          <p:nvPr/>
        </p:nvSpPr>
        <p:spPr>
          <a:xfrm>
            <a:off x="525115" y="2299629"/>
            <a:ext cx="16795999" cy="4123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Water flows through a pipe that is 4 inches in diameter at a speed of 60 feet per minute. How long does it take to fill a 10,000 cubic inch tank? </a:t>
            </a:r>
            <a:endParaRPr b="0" sz="48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800">
              <a:solidFill>
                <a:srgbClr val="000000"/>
              </a:solidFill>
            </a:endParaRPr>
          </a:p>
        </p:txBody>
      </p:sp>
      <p:sp>
        <p:nvSpPr>
          <p:cNvPr id="296" name="h"/>
          <p:cNvSpPr txBox="1"/>
          <p:nvPr/>
        </p:nvSpPr>
        <p:spPr>
          <a:xfrm>
            <a:off x="18447287" y="7144101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19096383" y="5154957"/>
            <a:ext cx="3211330" cy="4675266"/>
            <a:chOff x="0" y="0"/>
            <a:chExt cx="3211329" cy="4675264"/>
          </a:xfrm>
        </p:grpSpPr>
        <p:sp>
          <p:nvSpPr>
            <p:cNvPr id="297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298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9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00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01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03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5" name="r"/>
          <p:cNvSpPr txBox="1"/>
          <p:nvPr/>
        </p:nvSpPr>
        <p:spPr>
          <a:xfrm>
            <a:off x="20034762" y="5255724"/>
            <a:ext cx="283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306" name="Line"/>
          <p:cNvSpPr/>
          <p:nvPr/>
        </p:nvSpPr>
        <p:spPr>
          <a:xfrm>
            <a:off x="19096994" y="597479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ight Cylinder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Cylinders</a:t>
            </a:r>
          </a:p>
        </p:txBody>
      </p:sp>
      <p:sp>
        <p:nvSpPr>
          <p:cNvPr id="311" name="Water flows through a pipe that is 4 inches in diameter at a speed of 60 feet per minute. How long does it take to fill a 10,000 cubic inch tank?…"/>
          <p:cNvSpPr txBox="1"/>
          <p:nvPr/>
        </p:nvSpPr>
        <p:spPr>
          <a:xfrm>
            <a:off x="525115" y="2299629"/>
            <a:ext cx="16795999" cy="557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Water flows through a pipe that is 4 inches in diameter at a speed of 60 feet per minute. How long does it take to fill a 10,000 cubic inch tank? </a:t>
            </a:r>
            <a:endParaRPr b="0" sz="48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800">
              <a:solidFill>
                <a:srgbClr val="000000"/>
              </a:solidFill>
            </a:endParaRPr>
          </a:p>
          <a:p>
            <a:pPr algn="l">
              <a:defRPr sz="48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>
                <a:solidFill>
                  <a:srgbClr val="000000"/>
                </a:solidFill>
              </a:rPr>
              <a:t>r</a:t>
            </a:r>
            <a:r>
              <a:rPr b="0">
                <a:solidFill>
                  <a:srgbClr val="000000"/>
                </a:solidFill>
              </a:rPr>
              <a:t> = 4/2 = 2 inches</a:t>
            </a:r>
            <a:endParaRPr b="0">
              <a:solidFill>
                <a:srgbClr val="000000"/>
              </a:solidFill>
            </a:endParaR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                      So what is h?</a:t>
            </a:r>
          </a:p>
        </p:txBody>
      </p:sp>
      <p:sp>
        <p:nvSpPr>
          <p:cNvPr id="312" name="h"/>
          <p:cNvSpPr txBox="1"/>
          <p:nvPr/>
        </p:nvSpPr>
        <p:spPr>
          <a:xfrm>
            <a:off x="18447287" y="7144101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19096383" y="5154957"/>
            <a:ext cx="3211330" cy="4675266"/>
            <a:chOff x="0" y="0"/>
            <a:chExt cx="3211329" cy="4675264"/>
          </a:xfrm>
        </p:grpSpPr>
        <p:sp>
          <p:nvSpPr>
            <p:cNvPr id="313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18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314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5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6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7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19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1" name="r"/>
          <p:cNvSpPr txBox="1"/>
          <p:nvPr/>
        </p:nvSpPr>
        <p:spPr>
          <a:xfrm>
            <a:off x="20034762" y="5255724"/>
            <a:ext cx="283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322" name="Line"/>
          <p:cNvSpPr/>
          <p:nvPr/>
        </p:nvSpPr>
        <p:spPr>
          <a:xfrm>
            <a:off x="19096994" y="597479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ight Cylinder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Cylinders</a:t>
            </a:r>
          </a:p>
        </p:txBody>
      </p:sp>
      <p:sp>
        <p:nvSpPr>
          <p:cNvPr id="327" name="Water flows through a pipe that is 4 inches in diameter at a speed of 60 feet per minute. How long does it take to fill a 10,000 cubic inch tank?…"/>
          <p:cNvSpPr txBox="1"/>
          <p:nvPr/>
        </p:nvSpPr>
        <p:spPr>
          <a:xfrm>
            <a:off x="525115" y="2299629"/>
            <a:ext cx="16795999" cy="846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Water flows through a pipe that is 4 inches in diameter at a speed of 60 feet per minute. How long does it take to fill a 10,000 cubic inch tank? </a:t>
            </a:r>
            <a:endParaRPr b="0" sz="48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800">
              <a:solidFill>
                <a:srgbClr val="000000"/>
              </a:solidFill>
            </a:endParaRPr>
          </a:p>
          <a:p>
            <a:pPr algn="l">
              <a:defRPr sz="48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>
                <a:solidFill>
                  <a:srgbClr val="000000"/>
                </a:solidFill>
              </a:rPr>
              <a:t>r = 4/2 = 2 inches</a:t>
            </a:r>
            <a:endParaRPr b="0">
              <a:solidFill>
                <a:srgbClr val="000000"/>
              </a:solidFill>
            </a:endParaR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                      So what is h?</a:t>
            </a:r>
          </a:p>
          <a:p>
            <a:pPr algn="l">
              <a:defRPr b="0" sz="4800"/>
            </a:pPr>
            <a:r>
              <a:t>Well, 60 ft/min = 1 ft/sec = 12 in/sec</a:t>
            </a:r>
          </a:p>
          <a:p>
            <a:pPr algn="l">
              <a:defRPr b="0" sz="4800"/>
            </a:pPr>
            <a:r>
              <a:t>So we can use 12 inches for h to find out how much water flows per second.</a:t>
            </a:r>
          </a:p>
          <a:p>
            <a:pPr algn="l">
              <a:defRPr b="0" sz="4800"/>
            </a:pPr>
          </a:p>
        </p:txBody>
      </p:sp>
      <p:sp>
        <p:nvSpPr>
          <p:cNvPr id="328" name="h"/>
          <p:cNvSpPr txBox="1"/>
          <p:nvPr/>
        </p:nvSpPr>
        <p:spPr>
          <a:xfrm>
            <a:off x="18447287" y="7144101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19096383" y="5154957"/>
            <a:ext cx="3211330" cy="4675266"/>
            <a:chOff x="0" y="0"/>
            <a:chExt cx="3211329" cy="4675264"/>
          </a:xfrm>
        </p:grpSpPr>
        <p:sp>
          <p:nvSpPr>
            <p:cNvPr id="329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34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330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1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2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3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35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37" name="r"/>
          <p:cNvSpPr txBox="1"/>
          <p:nvPr/>
        </p:nvSpPr>
        <p:spPr>
          <a:xfrm>
            <a:off x="20034762" y="5255724"/>
            <a:ext cx="283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338" name="Line"/>
          <p:cNvSpPr/>
          <p:nvPr/>
        </p:nvSpPr>
        <p:spPr>
          <a:xfrm>
            <a:off x="19096994" y="597479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