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94" r:id="rId3"/>
    <p:sldId id="283" r:id="rId4"/>
    <p:sldId id="297" r:id="rId5"/>
    <p:sldId id="284" r:id="rId6"/>
    <p:sldId id="285" r:id="rId7"/>
    <p:sldId id="298" r:id="rId8"/>
    <p:sldId id="287" r:id="rId9"/>
    <p:sldId id="286" r:id="rId10"/>
    <p:sldId id="299" r:id="rId11"/>
    <p:sldId id="300" r:id="rId12"/>
    <p:sldId id="302" r:id="rId13"/>
    <p:sldId id="28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9" autoAdjust="0"/>
  </p:normalViewPr>
  <p:slideViewPr>
    <p:cSldViewPr>
      <p:cViewPr varScale="1">
        <p:scale>
          <a:sx n="85" d="100"/>
          <a:sy n="85" d="100"/>
        </p:scale>
        <p:origin x="-84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E00B8-EB48-4761-9D29-27B29F34250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89729-5EB3-406F-8A99-CA86A0FE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bunch of known objects (training data</a:t>
            </a:r>
            <a:r>
              <a:rPr lang="en-US" baseline="0" dirty="0" smtClean="0"/>
              <a:t> set), how do we identify a new object?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89729-5EB3-406F-8A99-CA86A0FE9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Dimensionality reduction saves</a:t>
            </a:r>
            <a:r>
              <a:rPr lang="en-US" baseline="0" dirty="0" smtClean="0"/>
              <a:t> memory and storage space, and improves performance. The leading dimensionality reduction technique is called Principal Components Analysis (PCA), in which variables are selected based upon highest variance and </a:t>
            </a:r>
            <a:r>
              <a:rPr lang="en-US" baseline="0" dirty="0" err="1" smtClean="0"/>
              <a:t>orthogonality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89729-5EB3-406F-8A99-CA86A0FE9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only a partial</a:t>
            </a:r>
            <a:r>
              <a:rPr lang="en-US" baseline="0" dirty="0" smtClean="0"/>
              <a:t> list of machine learning techniques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89729-5EB3-406F-8A99-CA86A0FE95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If, for instance, K=9 then a new object will look at its</a:t>
            </a:r>
            <a:r>
              <a:rPr lang="en-US" baseline="0" dirty="0" smtClean="0"/>
              <a:t> 9 nearest neighbors and decide its identity based on a (usually weighted, so that nearer neighbors have more say) vote. If 5 neighbors are circles and 4 are squares then the new object is a circle. Useful for </a:t>
            </a:r>
            <a:r>
              <a:rPr lang="en-US" b="1" baseline="0" dirty="0" smtClean="0"/>
              <a:t>classification</a:t>
            </a:r>
            <a:r>
              <a:rPr lang="en-US" baseline="0" dirty="0" smtClean="0"/>
              <a:t> problems such as character recognition or email spam detection.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89729-5EB3-406F-8A99-CA86A0FE95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19A0-4721-4FE0-8A6D-4018027875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9A45-AD2A-4C15-9BED-F7136796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KNN – K Nearest Neighbors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New objects are identified using a vote by their nearest neighbors. </a:t>
            </a:r>
          </a:p>
          <a:p>
            <a:r>
              <a:rPr lang="en-US" sz="2400" dirty="0"/>
              <a:t>Here K=3, so a new object looks at its 3 nearest neighbors to identify itself. The green </a:t>
            </a:r>
            <a:r>
              <a:rPr lang="en-US" sz="2400" b="1" dirty="0">
                <a:solidFill>
                  <a:srgbClr val="00B050"/>
                </a:solidFill>
              </a:rPr>
              <a:t>X</a:t>
            </a:r>
            <a:r>
              <a:rPr lang="en-US" sz="2400" dirty="0"/>
              <a:t> must be a circle.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000911"/>
            <a:ext cx="4267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K can be any number, but is usually odd.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There are many different ways to measure distance</a:t>
            </a:r>
            <a:endParaRPr lang="en-US" sz="2000" dirty="0"/>
          </a:p>
        </p:txBody>
      </p:sp>
      <p:pic>
        <p:nvPicPr>
          <p:cNvPr id="1028" name="Picture 4" descr="m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415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7811" y="313941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Arial Black" pitchFamily="34" charset="0"/>
              </a:rPr>
              <a:t>X</a:t>
            </a:r>
            <a:endParaRPr lang="en-US" sz="2800" b="1" i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SVM – Support Vector Machines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dirty="0"/>
              <a:t>SVM draws a line between the circles and squares </a:t>
            </a:r>
            <a:endParaRPr lang="en-US" sz="2400" dirty="0" smtClean="0"/>
          </a:p>
          <a:p>
            <a:r>
              <a:rPr lang="en-US" sz="2400" dirty="0" smtClean="0"/>
              <a:t>Any new object </a:t>
            </a:r>
            <a:r>
              <a:rPr lang="en-US" sz="2400" dirty="0"/>
              <a:t>above the line is a circle and </a:t>
            </a:r>
            <a:r>
              <a:rPr lang="en-US" sz="2400" dirty="0" smtClean="0"/>
              <a:t>any new object below </a:t>
            </a:r>
            <a:r>
              <a:rPr lang="en-US" sz="2400" dirty="0"/>
              <a:t>it a </a:t>
            </a:r>
            <a:r>
              <a:rPr lang="en-US" sz="2400" dirty="0" smtClean="0"/>
              <a:t>square</a:t>
            </a:r>
            <a:endParaRPr lang="en-US" sz="2400" dirty="0"/>
          </a:p>
        </p:txBody>
      </p:sp>
      <p:pic>
        <p:nvPicPr>
          <p:cNvPr id="1026" name="Picture 2" descr="m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555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7200" y="315926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SVM is used for image classification, facial expression classification,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16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K Means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3132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Clustering algorithm that groups objects into K sets by minimizing the mean distance of a set’s points from its centroid.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028098"/>
            <a:ext cx="4267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Here K=3, so we see 3 clusters.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New objects are grouped with the </a:t>
            </a:r>
            <a:br>
              <a:rPr lang="en-US" sz="2000" dirty="0" smtClean="0"/>
            </a:br>
            <a:r>
              <a:rPr lang="en-US" sz="2000" dirty="0" smtClean="0"/>
              <a:t>nearest cluster (min distance from </a:t>
            </a:r>
            <a:br>
              <a:rPr lang="en-US" sz="2000" dirty="0" smtClean="0"/>
            </a:br>
            <a:r>
              <a:rPr lang="en-US" sz="2000" dirty="0" smtClean="0"/>
              <a:t>centroid)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 rot="1645782">
            <a:off x="2457780" y="2364725"/>
            <a:ext cx="1947661" cy="120218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6880497">
            <a:off x="413663" y="2376175"/>
            <a:ext cx="1838129" cy="13939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947118">
            <a:off x="1812678" y="3498647"/>
            <a:ext cx="1857717" cy="1340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67990" y="39475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6287" y="38713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20390" y="42523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48990" y="41761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7590" y="45571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20390" y="36427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98687" y="35665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03487" y="38713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29990" y="4252381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689717" y="2733010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842117" y="3044194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985117" y="2890033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3146917" y="3190210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070717" y="2537108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2971800" y="2724150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534792" y="2604756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527917" y="2994308"/>
            <a:ext cx="228600" cy="178714"/>
          </a:xfrm>
          <a:prstGeom prst="triangl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77985" y="2719697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19200" y="3390984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06585" y="2510063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58985" y="2814863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0600" y="3543384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01785" y="3695784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84215" y="3009984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06585" y="3272063"/>
            <a:ext cx="152400" cy="1713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71600" y="3091898"/>
            <a:ext cx="89452" cy="89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29948" y="4095750"/>
            <a:ext cx="89452" cy="89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63348" y="2925250"/>
            <a:ext cx="89452" cy="89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417860" y="2626465"/>
            <a:ext cx="1535140" cy="32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53000" y="2410140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Machine Learning Tools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514586"/>
            <a:ext cx="2438400" cy="2057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Cloud</a:t>
            </a:r>
          </a:p>
          <a:p>
            <a:pPr marL="0" indent="0">
              <a:buNone/>
            </a:pPr>
            <a:r>
              <a:rPr lang="en-US" sz="2000" dirty="0" smtClean="0"/>
              <a:t>Amazon ML</a:t>
            </a:r>
          </a:p>
          <a:p>
            <a:pPr marL="0" indent="0">
              <a:buNone/>
            </a:pPr>
            <a:r>
              <a:rPr lang="en-US" sz="2000" dirty="0" smtClean="0"/>
              <a:t>Google </a:t>
            </a:r>
            <a:r>
              <a:rPr lang="en-US" sz="2000" dirty="0" err="1" smtClean="0"/>
              <a:t>TensorFlow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Google Prediction</a:t>
            </a:r>
          </a:p>
          <a:p>
            <a:pPr marL="0" indent="0">
              <a:buNone/>
            </a:pPr>
            <a:r>
              <a:rPr lang="en-US" sz="2000" dirty="0" smtClean="0"/>
              <a:t>Azure ML</a:t>
            </a:r>
            <a:endParaRPr lang="en-US" sz="2000" dirty="0"/>
          </a:p>
        </p:txBody>
      </p:sp>
      <p:pic>
        <p:nvPicPr>
          <p:cNvPr id="1026" name="Picture 2" descr="Image result for r programmin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5" y="1276350"/>
            <a:ext cx="1115659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ka programmin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3287"/>
            <a:ext cx="18859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" y="3753563"/>
            <a:ext cx="1839565" cy="9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la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58" y="1396917"/>
            <a:ext cx="2286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hou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56" y="2443288"/>
            <a:ext cx="2100606" cy="8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park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11" y="3835317"/>
            <a:ext cx="181169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592" y="388404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What is Machine Learning?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Algorithms that can </a:t>
            </a:r>
          </a:p>
          <a:p>
            <a:pPr marL="0" indent="0" algn="ctr">
              <a:buNone/>
            </a:pPr>
            <a:r>
              <a:rPr lang="en-US" sz="4400" b="1" dirty="0" smtClean="0"/>
              <a:t>learn from</a:t>
            </a:r>
          </a:p>
          <a:p>
            <a:pPr marL="0" indent="0" algn="ctr">
              <a:buNone/>
            </a:pPr>
            <a:r>
              <a:rPr lang="en-US" dirty="0" smtClean="0"/>
              <a:t>and </a:t>
            </a:r>
          </a:p>
          <a:p>
            <a:pPr marL="0" indent="0" algn="ctr">
              <a:buNone/>
            </a:pPr>
            <a:r>
              <a:rPr lang="en-US" sz="4000" b="1" dirty="0" smtClean="0"/>
              <a:t>make predictions</a:t>
            </a:r>
          </a:p>
          <a:p>
            <a:pPr marL="0" indent="0" algn="ctr">
              <a:buNone/>
            </a:pPr>
            <a:r>
              <a:rPr lang="en-US" dirty="0" smtClean="0"/>
              <a:t>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828800" y="3811575"/>
            <a:ext cx="5486400" cy="6371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1828800" y="2994384"/>
            <a:ext cx="5486400" cy="6371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828800" y="2177192"/>
            <a:ext cx="5486400" cy="6371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1828800" y="1360000"/>
            <a:ext cx="5486400" cy="63710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Types of ML Problems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00151"/>
            <a:ext cx="5181600" cy="339447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Regression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Classification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Clustering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1170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Regression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029200" cy="3581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 y given x</a:t>
            </a:r>
          </a:p>
          <a:p>
            <a:r>
              <a:rPr lang="en-US" sz="2400" dirty="0" smtClean="0"/>
              <a:t>Y is dependent variable. </a:t>
            </a:r>
            <a:br>
              <a:rPr lang="en-US" sz="2400" dirty="0" smtClean="0"/>
            </a:br>
            <a:r>
              <a:rPr lang="en-US" sz="2400" dirty="0" smtClean="0"/>
              <a:t>X is independent.</a:t>
            </a:r>
          </a:p>
          <a:p>
            <a:r>
              <a:rPr lang="en-US" sz="2400" dirty="0" smtClean="0"/>
              <a:t>There may be multiple independent variables with differing correlations to y</a:t>
            </a:r>
          </a:p>
          <a:p>
            <a:r>
              <a:rPr lang="en-US" sz="2400" dirty="0" smtClean="0"/>
              <a:t>Useful when x and y have a near linear relation</a:t>
            </a:r>
            <a:endParaRPr lang="en-US" sz="2400" dirty="0"/>
          </a:p>
        </p:txBody>
      </p:sp>
      <p:pic>
        <p:nvPicPr>
          <p:cNvPr id="2050" name="Picture 2" descr="Image result for regres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0" t="12861" r="5691" b="3056"/>
          <a:stretch/>
        </p:blipFill>
        <p:spPr bwMode="auto">
          <a:xfrm>
            <a:off x="5715000" y="1047750"/>
            <a:ext cx="3229537" cy="18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5832" y="3105150"/>
            <a:ext cx="250476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/>
              <a:t>Use linear regression when there is a linear correlation between x and 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Classification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7551"/>
            <a:ext cx="8229600" cy="17525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Identifying which category or sub-population a new instance belongs 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Uses a training set of data containing instances whose category membership is known</a:t>
            </a:r>
            <a:endParaRPr lang="en-US" sz="2400" dirty="0"/>
          </a:p>
        </p:txBody>
      </p:sp>
      <p:pic>
        <p:nvPicPr>
          <p:cNvPr id="3074" name="Picture 2" descr="mlne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8409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7585" y="1325707"/>
            <a:ext cx="79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Circles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2659618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Squares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1020907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5"/>
                </a:solidFill>
              </a:rPr>
              <a:t>Z</a:t>
            </a:r>
            <a:endParaRPr lang="en-US" sz="3200" b="1" i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558320"/>
            <a:ext cx="4267200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How do we classify the new object, </a:t>
            </a:r>
            <a:r>
              <a:rPr lang="en-US" sz="2000" b="1" dirty="0" smtClean="0">
                <a:solidFill>
                  <a:schemeClr val="accent5"/>
                </a:solidFill>
              </a:rPr>
              <a:t>Z</a:t>
            </a:r>
            <a:r>
              <a:rPr lang="en-US" sz="2000" dirty="0" smtClean="0"/>
              <a:t> ?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It’s probably a Circle.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71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Clustering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95" y="3636947"/>
            <a:ext cx="8229600" cy="12308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</a:t>
            </a:r>
            <a:r>
              <a:rPr lang="en-US" sz="2400" dirty="0" smtClean="0"/>
              <a:t>rouping data into categories based on some measure of inherent similarity or distance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No training data is given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 rot="1645782">
            <a:off x="6876520" y="742978"/>
            <a:ext cx="1947661" cy="120218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6880497">
            <a:off x="4617102" y="562476"/>
            <a:ext cx="1838129" cy="13939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947118">
            <a:off x="5916584" y="1913548"/>
            <a:ext cx="1857717" cy="1340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380720"/>
            <a:ext cx="29718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/>
              <a:t>A new object, </a:t>
            </a:r>
            <a:r>
              <a:rPr lang="en-US" sz="2000" b="1" dirty="0" smtClean="0">
                <a:solidFill>
                  <a:schemeClr val="accent5"/>
                </a:solidFill>
              </a:rPr>
              <a:t>Z</a:t>
            </a:r>
            <a:r>
              <a:rPr lang="en-US" sz="2000" dirty="0" smtClean="0"/>
              <a:t> we guess is </a:t>
            </a:r>
            <a:r>
              <a:rPr lang="en-US" sz="2000" dirty="0" smtClean="0"/>
              <a:t>in the yellow group because </a:t>
            </a:r>
            <a:r>
              <a:rPr lang="en-US" sz="2000" dirty="0" smtClean="0"/>
              <a:t>it is closest to </a:t>
            </a:r>
            <a:r>
              <a:rPr lang="en-US" sz="2000" dirty="0" smtClean="0"/>
              <a:t>that cluster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14394" y="115426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accent5"/>
                </a:solidFill>
                <a:latin typeface="Arial Black" pitchFamily="34" charset="0"/>
              </a:rPr>
              <a:t>Z</a:t>
            </a:r>
            <a:endParaRPr lang="en-US" sz="2800" b="1" i="1" dirty="0">
              <a:solidFill>
                <a:schemeClr val="accent5"/>
              </a:solidFill>
              <a:latin typeface="Arial Black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71896" y="23624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50193" y="22862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24296" y="26672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52896" y="25910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1496" y="29720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24296" y="20576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02593" y="19814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07393" y="22862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33896" y="266728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35515" y="1124235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47282" y="1132048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90794" y="1442866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30067" y="1368912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822097" y="1763164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43194" y="848764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356613" y="715978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226291" y="1077364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51174" y="1492027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29200" y="8953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3394" y="8953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07497" y="12763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36097" y="12001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62600" y="1630847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07497" y="6667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85794" y="5905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90594" y="6667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67400" y="1276350"/>
            <a:ext cx="178903" cy="17890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Dimensionality Reduction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For very large data sets ML algorithms may be too slow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Performance can be improved by only using those </a:t>
            </a:r>
            <a:r>
              <a:rPr lang="en-US" sz="2400" dirty="0" smtClean="0"/>
              <a:t>variables </a:t>
            </a:r>
            <a:r>
              <a:rPr lang="en-US" sz="2400" dirty="0" smtClean="0"/>
              <a:t>with the strongest predictive power (highest correlation)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Rank dimensions by strength; remove weak dimensions</a:t>
            </a:r>
            <a:endParaRPr lang="en-US" sz="2400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5254706" y="3487395"/>
            <a:ext cx="2289094" cy="994410"/>
            <a:chOff x="4797506" y="3239990"/>
            <a:chExt cx="2289094" cy="9944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800600" y="354860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981700" y="354860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00600" y="3678055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81700" y="3678055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00600" y="3811575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81700" y="3811575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00600" y="392960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81700" y="392960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077949" y="3552410"/>
              <a:ext cx="5901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96849" y="323999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797506" y="324397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804410" y="3554730"/>
              <a:ext cx="0" cy="3748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85510" y="3855890"/>
              <a:ext cx="0" cy="3785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143000" y="3489960"/>
            <a:ext cx="2289094" cy="1367790"/>
            <a:chOff x="1143000" y="3234690"/>
            <a:chExt cx="2289094" cy="136779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46094" y="354330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27194" y="354330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46094" y="3672755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327194" y="3672755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46094" y="3806275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327194" y="3806275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6094" y="392430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27194" y="392430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46094" y="4048625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327194" y="4048625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46094" y="416665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327194" y="416665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423443" y="3547110"/>
              <a:ext cx="5901" cy="7505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42343" y="323469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143000" y="323867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149904" y="3549430"/>
              <a:ext cx="0" cy="7482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331004" y="3850590"/>
              <a:ext cx="0" cy="7518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43000" y="4297680"/>
              <a:ext cx="11811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324100" y="4297680"/>
              <a:ext cx="110490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Right Arrow 1024"/>
          <p:cNvSpPr/>
          <p:nvPr/>
        </p:nvSpPr>
        <p:spPr>
          <a:xfrm>
            <a:off x="3733800" y="3741420"/>
            <a:ext cx="1219200" cy="680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Supervised vs. Unsupervised Learning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29591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accent2"/>
                </a:solidFill>
              </a:rPr>
              <a:t>Supervised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a training set of correctly identified </a:t>
            </a:r>
            <a:r>
              <a:rPr lang="en-US" sz="2400" dirty="0" smtClean="0"/>
              <a:t>objects is </a:t>
            </a:r>
            <a:r>
              <a:rPr lang="en-US" sz="2400" dirty="0"/>
              <a:t>available 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. Classification, Regression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08983" y="1200150"/>
            <a:ext cx="2515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accent2"/>
                </a:solidFill>
              </a:rPr>
              <a:t>Unsupervised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No training data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.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ML Algorithms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950"/>
            <a:ext cx="3962400" cy="320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Decision Trees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Support Vector Machines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Random Forests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K Nearest Neighbors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123950"/>
            <a:ext cx="3657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K Means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Naïve Bayes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Neural Networks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Deep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2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15314</TotalTime>
  <Words>517</Words>
  <Application>Microsoft Office PowerPoint</Application>
  <PresentationFormat>On-screen Show (16:9)</PresentationFormat>
  <Paragraphs>81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Machine Learning</vt:lpstr>
      <vt:lpstr>What is Machine Learning?</vt:lpstr>
      <vt:lpstr>Types of ML Problems</vt:lpstr>
      <vt:lpstr>Regression</vt:lpstr>
      <vt:lpstr>Classification</vt:lpstr>
      <vt:lpstr>Clustering</vt:lpstr>
      <vt:lpstr>Dimensionality Reduction</vt:lpstr>
      <vt:lpstr>Supervised vs. Unsupervised Learning</vt:lpstr>
      <vt:lpstr>ML Algorithms</vt:lpstr>
      <vt:lpstr>KNN – K Nearest Neighbors</vt:lpstr>
      <vt:lpstr>SVM – Support Vector Machines</vt:lpstr>
      <vt:lpstr>K Means</vt:lpstr>
      <vt:lpstr>Machine Learning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Joe James</dc:creator>
  <cp:lastModifiedBy>Maui</cp:lastModifiedBy>
  <cp:revision>142</cp:revision>
  <dcterms:created xsi:type="dcterms:W3CDTF">2016-08-16T00:12:53Z</dcterms:created>
  <dcterms:modified xsi:type="dcterms:W3CDTF">2017-01-22T05:31:20Z</dcterms:modified>
</cp:coreProperties>
</file>