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9" r:id="rId4"/>
    <p:sldId id="258" r:id="rId5"/>
    <p:sldId id="261" r:id="rId6"/>
    <p:sldId id="259" r:id="rId7"/>
    <p:sldId id="270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8" r:id="rId52"/>
    <p:sldId id="309" r:id="rId53"/>
    <p:sldId id="319" r:id="rId54"/>
    <p:sldId id="320" r:id="rId55"/>
    <p:sldId id="321" r:id="rId56"/>
    <p:sldId id="322" r:id="rId57"/>
    <p:sldId id="318" r:id="rId58"/>
    <p:sldId id="324" r:id="rId59"/>
    <p:sldId id="325" r:id="rId60"/>
    <p:sldId id="326" r:id="rId61"/>
    <p:sldId id="323" r:id="rId62"/>
    <p:sldId id="327" r:id="rId63"/>
    <p:sldId id="328" r:id="rId64"/>
    <p:sldId id="31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D899-C090-4097-80C5-03E15119F9C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Insertion Sort</a:t>
            </a:r>
            <a:endParaRPr lang="en-US" sz="4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7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7"/>
    </mc:Choice>
    <mc:Fallback>
      <p:transition spd="slow" advTm="4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45918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2344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60444"/>
              </p:ext>
            </p:extLst>
          </p:nvPr>
        </p:nvGraphicFramePr>
        <p:xfrm>
          <a:off x="9906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039380"/>
            <a:ext cx="146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&lt; 5 ?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42396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 rot="10800000">
            <a:off x="1371600" y="3276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1820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44601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2711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07072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6303"/>
              </p:ext>
            </p:extLst>
          </p:nvPr>
        </p:nvGraphicFramePr>
        <p:xfrm>
          <a:off x="339436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4365" y="503938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= 1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385156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828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5214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0543"/>
              </p:ext>
            </p:extLst>
          </p:nvPr>
        </p:nvGraphicFramePr>
        <p:xfrm>
          <a:off x="21820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503938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&lt; 8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9195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54971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29990"/>
              </p:ext>
            </p:extLst>
          </p:nvPr>
        </p:nvGraphicFramePr>
        <p:xfrm>
          <a:off x="21820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896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&lt; 8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2128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02376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90342"/>
              </p:ext>
            </p:extLst>
          </p:nvPr>
        </p:nvGraphicFramePr>
        <p:xfrm>
          <a:off x="21820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896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&lt; 8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3048000" y="251460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1904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5523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93364"/>
              </p:ext>
            </p:extLst>
          </p:nvPr>
        </p:nvGraphicFramePr>
        <p:xfrm>
          <a:off x="21820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896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&lt; 8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75710" y="248689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9633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7467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05766"/>
              </p:ext>
            </p:extLst>
          </p:nvPr>
        </p:nvGraphicFramePr>
        <p:xfrm>
          <a:off x="92132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37852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4188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9214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83660"/>
              </p:ext>
            </p:extLst>
          </p:nvPr>
        </p:nvGraphicFramePr>
        <p:xfrm>
          <a:off x="92132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37852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9570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08553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1086"/>
              </p:ext>
            </p:extLst>
          </p:nvPr>
        </p:nvGraphicFramePr>
        <p:xfrm>
          <a:off x="92132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37852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1842655" y="247996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Detailed look at how Insertion Sort works</a:t>
            </a:r>
          </a:p>
          <a:p>
            <a:endParaRPr lang="en-US" sz="3600" dirty="0" smtClean="0"/>
          </a:p>
          <a:p>
            <a:r>
              <a:rPr lang="en-US" sz="3600" dirty="0" smtClean="0"/>
              <a:t>Big Oh analysis of running time</a:t>
            </a:r>
          </a:p>
          <a:p>
            <a:endParaRPr lang="en-US" sz="3600" dirty="0" smtClean="0"/>
          </a:p>
          <a:p>
            <a:r>
              <a:rPr lang="en-US" sz="3600" dirty="0" smtClean="0"/>
              <a:t>Java sample code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9"/>
    </mc:Choice>
    <mc:Fallback>
      <p:transition spd="slow" advTm="12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0609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613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68550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88415"/>
              </p:ext>
            </p:extLst>
          </p:nvPr>
        </p:nvGraphicFramePr>
        <p:xfrm>
          <a:off x="92132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37852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1842655" y="248689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0926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95440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0973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78724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74282"/>
              </p:ext>
            </p:extLst>
          </p:nvPr>
        </p:nvGraphicFramePr>
        <p:xfrm>
          <a:off x="461356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= 3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507076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6042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7191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53595"/>
              </p:ext>
            </p:extLst>
          </p:nvPr>
        </p:nvGraphicFramePr>
        <p:xfrm>
          <a:off x="339436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385156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5669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6104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8691"/>
              </p:ext>
            </p:extLst>
          </p:nvPr>
        </p:nvGraphicFramePr>
        <p:xfrm>
          <a:off x="339436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385156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180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9917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06509"/>
              </p:ext>
            </p:extLst>
          </p:nvPr>
        </p:nvGraphicFramePr>
        <p:xfrm>
          <a:off x="339436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385156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29491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130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54288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12910"/>
              </p:ext>
            </p:extLst>
          </p:nvPr>
        </p:nvGraphicFramePr>
        <p:xfrm>
          <a:off x="339436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385156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294910" y="246611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9023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42153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90368"/>
              </p:ext>
            </p:extLst>
          </p:nvPr>
        </p:nvGraphicFramePr>
        <p:xfrm>
          <a:off x="216131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7214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1851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4285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5804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54294"/>
              </p:ext>
            </p:extLst>
          </p:nvPr>
        </p:nvGraphicFramePr>
        <p:xfrm>
          <a:off x="216131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7214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1851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882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98209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18440"/>
              </p:ext>
            </p:extLst>
          </p:nvPr>
        </p:nvGraphicFramePr>
        <p:xfrm>
          <a:off x="216131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7214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1851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61855" y="248689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4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Given an array of items, sort them in increasing order</a:t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For our examples, the items will be integers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082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60550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25970"/>
              </p:ext>
            </p:extLst>
          </p:nvPr>
        </p:nvGraphicFramePr>
        <p:xfrm>
          <a:off x="216131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72145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261851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61855" y="248689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9045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9662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62780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98936"/>
              </p:ext>
            </p:extLst>
          </p:nvPr>
        </p:nvGraphicFramePr>
        <p:xfrm>
          <a:off x="95596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1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41316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237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020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73889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237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6061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91154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4648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Sorted</a:t>
            </a:r>
            <a:r>
              <a:rPr lang="en-US" sz="3600" i="1" dirty="0" smtClean="0"/>
              <a:t> – all items to the left are smaller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4227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237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130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03258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237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2900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4090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6434"/>
              </p:ext>
            </p:extLst>
          </p:nvPr>
        </p:nvGraphicFramePr>
        <p:xfrm>
          <a:off x="58674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8235" y="5039380"/>
            <a:ext cx="301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= 9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6324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237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4645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4395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8469"/>
              </p:ext>
            </p:extLst>
          </p:nvPr>
        </p:nvGraphicFramePr>
        <p:xfrm>
          <a:off x="46204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1325" y="5039380"/>
            <a:ext cx="301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237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858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37716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7282"/>
              </p:ext>
            </p:extLst>
          </p:nvPr>
        </p:nvGraphicFramePr>
        <p:xfrm>
          <a:off x="46204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31325" y="5039380"/>
            <a:ext cx="301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990600" y="2119745"/>
            <a:ext cx="3581400" cy="12122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948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36951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3918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0940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83635"/>
              </p:ext>
            </p:extLst>
          </p:nvPr>
        </p:nvGraphicFramePr>
        <p:xfrm>
          <a:off x="7072745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3581" y="5039380"/>
            <a:ext cx="196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= 6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752994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5054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4148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0593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04523"/>
              </p:ext>
            </p:extLst>
          </p:nvPr>
        </p:nvGraphicFramePr>
        <p:xfrm>
          <a:off x="58674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039380"/>
            <a:ext cx="301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9 ?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324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6852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72281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71745"/>
              </p:ext>
            </p:extLst>
          </p:nvPr>
        </p:nvGraphicFramePr>
        <p:xfrm>
          <a:off x="58674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9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324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319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6936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4515"/>
              </p:ext>
            </p:extLst>
          </p:nvPr>
        </p:nvGraphicFramePr>
        <p:xfrm>
          <a:off x="58674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9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324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6740235" y="250074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0308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67216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23385"/>
              </p:ext>
            </p:extLst>
          </p:nvPr>
        </p:nvGraphicFramePr>
        <p:xfrm>
          <a:off x="58674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9 ?  Yes, so swap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324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6740235" y="250074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8536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9705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15267"/>
              </p:ext>
            </p:extLst>
          </p:nvPr>
        </p:nvGraphicFramePr>
        <p:xfrm>
          <a:off x="46482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 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51054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422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71208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29413"/>
              </p:ext>
            </p:extLst>
          </p:nvPr>
        </p:nvGraphicFramePr>
        <p:xfrm>
          <a:off x="46482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 Yes, so swap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51054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514110" y="250074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31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20274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2873"/>
              </p:ext>
            </p:extLst>
          </p:nvPr>
        </p:nvGraphicFramePr>
        <p:xfrm>
          <a:off x="46482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8 ? Yes, so swap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51054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514110" y="250074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7037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12598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84683"/>
              </p:ext>
            </p:extLst>
          </p:nvPr>
        </p:nvGraphicFramePr>
        <p:xfrm>
          <a:off x="34012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503938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 smtClean="0"/>
              <a:t> &lt; 5 ?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6392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33153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5000" y="4038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Sort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Big Oh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4924"/>
            <a:ext cx="8382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600" dirty="0" smtClean="0"/>
              <a:t>Insertion Sort is not a fast sorting algorithm because it uses nested loops to shift items into place. </a:t>
            </a:r>
          </a:p>
          <a:p>
            <a:pPr>
              <a:spcBef>
                <a:spcPts val="300"/>
              </a:spcBef>
            </a:pPr>
            <a:endParaRPr lang="en-US" sz="3600" dirty="0" smtClean="0"/>
          </a:p>
          <a:p>
            <a:pPr>
              <a:spcBef>
                <a:spcPts val="300"/>
              </a:spcBef>
            </a:pPr>
            <a:r>
              <a:rPr lang="en-US" sz="3600" dirty="0" smtClean="0"/>
              <a:t>It is useful only for small data sets.</a:t>
            </a:r>
          </a:p>
          <a:p>
            <a:pPr>
              <a:spcBef>
                <a:spcPts val="300"/>
              </a:spcBef>
            </a:pPr>
            <a:endParaRPr lang="en-US" sz="3600" dirty="0" smtClean="0"/>
          </a:p>
          <a:p>
            <a:pPr>
              <a:spcBef>
                <a:spcPts val="300"/>
              </a:spcBef>
            </a:pPr>
            <a:r>
              <a:rPr lang="en-US" sz="3600" dirty="0" smtClean="0"/>
              <a:t>It runs in O(n^2).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2703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1891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539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12909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" y="9144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</a:t>
            </a:r>
            <a:r>
              <a:rPr lang="en-US" sz="4000" dirty="0" smtClean="0"/>
              <a:t> : outer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7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9631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70102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14420"/>
              </p:ext>
            </p:extLst>
          </p:nvPr>
        </p:nvGraphicFramePr>
        <p:xfrm>
          <a:off x="58396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43434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key</a:t>
            </a:r>
            <a:endParaRPr lang="en-US" sz="2800" b="1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2968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9144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</a:t>
            </a:r>
            <a:r>
              <a:rPr lang="en-US" sz="4000" dirty="0" smtClean="0"/>
              <a:t> : outer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7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4291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556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2024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88329"/>
              </p:ext>
            </p:extLst>
          </p:nvPr>
        </p:nvGraphicFramePr>
        <p:xfrm>
          <a:off x="583969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43434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key</a:t>
            </a:r>
            <a:endParaRPr lang="en-US" sz="2800" b="1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2968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9144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</a:t>
            </a:r>
            <a:r>
              <a:rPr lang="en-US" sz="4000" dirty="0" smtClean="0"/>
              <a:t> : outer loop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32545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j</a:t>
            </a:r>
            <a:r>
              <a:rPr lang="en-US" sz="4000" dirty="0" smtClean="0"/>
              <a:t> : inner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4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for (i = 1; i &lt; </a:t>
            </a:r>
            <a:r>
              <a:rPr lang="en-US" sz="2400" dirty="0" err="1" smtClean="0"/>
              <a:t>list.length</a:t>
            </a:r>
            <a:r>
              <a:rPr lang="en-US" sz="2400" dirty="0" smtClean="0"/>
              <a:t>; i++)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key = list[i];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j = i - 1;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while (j &gt;= 0 &amp;&amp; key &lt; list[j]) {   // swap elements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temp = list[j];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list[j] = list[j + 1];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list[j + 1] =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j--;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6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6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6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for (i = 1; i &lt; </a:t>
            </a:r>
            <a:r>
              <a:rPr lang="en-US" sz="2400" dirty="0" err="1" smtClean="0"/>
              <a:t>list.length</a:t>
            </a:r>
            <a:r>
              <a:rPr lang="en-US" sz="2400" dirty="0" smtClean="0"/>
              <a:t>; i++) {</a:t>
            </a:r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6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068780" y="1677190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30180"/>
              </p:ext>
            </p:extLst>
          </p:nvPr>
        </p:nvGraphicFramePr>
        <p:xfrm>
          <a:off x="1600200" y="2453045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327"/>
              </p:ext>
            </p:extLst>
          </p:nvPr>
        </p:nvGraphicFramePr>
        <p:xfrm>
          <a:off x="2819400" y="4226005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3276600" y="357526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10403"/>
              </p:ext>
            </p:extLst>
          </p:nvPr>
        </p:nvGraphicFramePr>
        <p:xfrm>
          <a:off x="1600200" y="1691045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1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068780" y="1677190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41966"/>
              </p:ext>
            </p:extLst>
          </p:nvPr>
        </p:nvGraphicFramePr>
        <p:xfrm>
          <a:off x="1600200" y="2453045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484"/>
              </p:ext>
            </p:extLst>
          </p:nvPr>
        </p:nvGraphicFramePr>
        <p:xfrm>
          <a:off x="2819400" y="4226005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3276600" y="357526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66157"/>
              </p:ext>
            </p:extLst>
          </p:nvPr>
        </p:nvGraphicFramePr>
        <p:xfrm>
          <a:off x="1600200" y="1691045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" y="1727702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 = 1 to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01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068780" y="1677190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23750"/>
              </p:ext>
            </p:extLst>
          </p:nvPr>
        </p:nvGraphicFramePr>
        <p:xfrm>
          <a:off x="1600200" y="2453045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1710"/>
              </p:ext>
            </p:extLst>
          </p:nvPr>
        </p:nvGraphicFramePr>
        <p:xfrm>
          <a:off x="2819400" y="4226005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280" y="5410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k</a:t>
            </a:r>
            <a:r>
              <a:rPr lang="en-US" sz="3600" dirty="0" smtClean="0"/>
              <a:t>ey = list[i]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3276600" y="357526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32098"/>
              </p:ext>
            </p:extLst>
          </p:nvPr>
        </p:nvGraphicFramePr>
        <p:xfrm>
          <a:off x="1600200" y="1691045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" y="1727702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 = 1 to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7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7631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38733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068780" y="1677190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23750"/>
              </p:ext>
            </p:extLst>
          </p:nvPr>
        </p:nvGraphicFramePr>
        <p:xfrm>
          <a:off x="1600200" y="2453045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1710"/>
              </p:ext>
            </p:extLst>
          </p:nvPr>
        </p:nvGraphicFramePr>
        <p:xfrm>
          <a:off x="2819400" y="4226005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280" y="5410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k</a:t>
            </a:r>
            <a:r>
              <a:rPr lang="en-US" sz="3600" dirty="0" smtClean="0"/>
              <a:t>ey = list[i]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3276600" y="357526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32098"/>
              </p:ext>
            </p:extLst>
          </p:nvPr>
        </p:nvGraphicFramePr>
        <p:xfrm>
          <a:off x="1600200" y="1691045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" y="1727702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 = 1 to 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" y="3523888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</a:t>
            </a:r>
            <a:r>
              <a:rPr lang="en-US" sz="3600" dirty="0" smtClean="0"/>
              <a:t> = i – 1 to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7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for (i = 1; i &lt; </a:t>
            </a:r>
            <a:r>
              <a:rPr lang="en-US" sz="2400" dirty="0" err="1" smtClean="0"/>
              <a:t>list.length</a:t>
            </a:r>
            <a:r>
              <a:rPr lang="en-US" sz="2400" dirty="0" smtClean="0"/>
              <a:t>; i++)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key = list[i];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j = i - 1;</a:t>
            </a:r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73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for (i = 1; i &lt; </a:t>
            </a:r>
            <a:r>
              <a:rPr lang="en-US" sz="2400" dirty="0" err="1" smtClean="0"/>
              <a:t>list.length</a:t>
            </a:r>
            <a:r>
              <a:rPr lang="en-US" sz="2400" dirty="0" smtClean="0"/>
              <a:t>; i++)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key = list[i];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j = i - 1;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while (j &gt;= 0 &amp;&amp; key &lt; list[j]) {   </a:t>
            </a:r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	 // swap</a:t>
            </a: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j--;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96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for (i = 1; i &lt; </a:t>
            </a:r>
            <a:r>
              <a:rPr lang="en-US" sz="2400" dirty="0" err="1" smtClean="0"/>
              <a:t>list.length</a:t>
            </a:r>
            <a:r>
              <a:rPr lang="en-US" sz="2400" dirty="0" smtClean="0"/>
              <a:t>; i++)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key = list[i];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j = i - 1;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while (j &gt;= 0 &amp;&amp; key &lt; list[j])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temp = list[j];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list[j] = list[j + 1];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list[j + 1] =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j--;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76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 – Java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6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public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 (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 list)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j, key, temp;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for (i = 1; i &lt; </a:t>
            </a:r>
            <a:r>
              <a:rPr lang="en-US" sz="2400" dirty="0" err="1" smtClean="0"/>
              <a:t>list.size</a:t>
            </a:r>
            <a:r>
              <a:rPr lang="en-US" sz="2400" dirty="0" smtClean="0"/>
              <a:t>(); i++)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key = </a:t>
            </a:r>
            <a:r>
              <a:rPr lang="en-US" sz="2400" dirty="0" err="1" smtClean="0"/>
              <a:t>list.get</a:t>
            </a:r>
            <a:r>
              <a:rPr lang="en-US" sz="2400" dirty="0" smtClean="0"/>
              <a:t>(i);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j = i - 1;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while (j &gt;= 0 &amp;&amp; key &lt; </a:t>
            </a:r>
            <a:r>
              <a:rPr lang="en-US" sz="2400" dirty="0" err="1" smtClean="0"/>
              <a:t>list.get</a:t>
            </a:r>
            <a:r>
              <a:rPr lang="en-US" sz="2400" dirty="0" smtClean="0"/>
              <a:t>(j)) {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temp = </a:t>
            </a:r>
            <a:r>
              <a:rPr lang="en-US" sz="2400" dirty="0" err="1" smtClean="0"/>
              <a:t>list.get</a:t>
            </a:r>
            <a:r>
              <a:rPr lang="en-US" sz="2400" dirty="0" smtClean="0"/>
              <a:t>(j);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list.set</a:t>
            </a:r>
            <a:r>
              <a:rPr lang="en-US" sz="2400" dirty="0" smtClean="0"/>
              <a:t>(j, </a:t>
            </a:r>
            <a:r>
              <a:rPr lang="en-US" sz="2400" dirty="0" err="1" smtClean="0"/>
              <a:t>list.get</a:t>
            </a:r>
            <a:r>
              <a:rPr lang="en-US" sz="2400" dirty="0" smtClean="0"/>
              <a:t>(j + 1));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list.set</a:t>
            </a:r>
            <a:r>
              <a:rPr lang="en-US" sz="2400" dirty="0" smtClean="0"/>
              <a:t>(j + 1, temp);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    j--;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 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}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    return list;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015335"/>
            <a:ext cx="32004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Using </a:t>
            </a:r>
            <a:r>
              <a:rPr lang="en-US" sz="2800" b="1" dirty="0" err="1" smtClean="0"/>
              <a:t>ArrayLists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4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0894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02469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4648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Sorted – all items to the left are smaller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198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918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5956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7507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459180" y="1433945"/>
            <a:ext cx="685800" cy="685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Insertion Sort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5297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25191"/>
              </p:ext>
            </p:extLst>
          </p:nvPr>
        </p:nvGraphicFramePr>
        <p:xfrm>
          <a:off x="2209800" y="3982760"/>
          <a:ext cx="1219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503938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</a:t>
            </a:r>
            <a:r>
              <a:rPr lang="en-US" sz="3200" dirty="0" smtClean="0"/>
              <a:t> = 8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26670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0578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3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1628</Words>
  <Application>Microsoft Office PowerPoint</Application>
  <PresentationFormat>On-screen Show (4:3)</PresentationFormat>
  <Paragraphs>901</Paragraphs>
  <Slides>64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Maui</dc:creator>
  <cp:lastModifiedBy>Maui</cp:lastModifiedBy>
  <cp:revision>23</cp:revision>
  <dcterms:created xsi:type="dcterms:W3CDTF">2014-12-19T23:12:28Z</dcterms:created>
  <dcterms:modified xsi:type="dcterms:W3CDTF">2014-12-20T16:32:46Z</dcterms:modified>
</cp:coreProperties>
</file>