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329" r:id="rId3"/>
    <p:sldId id="507" r:id="rId4"/>
    <p:sldId id="508" r:id="rId5"/>
    <p:sldId id="509" r:id="rId6"/>
    <p:sldId id="510" r:id="rId7"/>
    <p:sldId id="511" r:id="rId8"/>
    <p:sldId id="393" r:id="rId9"/>
    <p:sldId id="512" r:id="rId10"/>
    <p:sldId id="506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1" r:id="rId19"/>
    <p:sldId id="522" r:id="rId20"/>
    <p:sldId id="526" r:id="rId21"/>
    <p:sldId id="523" r:id="rId22"/>
    <p:sldId id="524" r:id="rId23"/>
    <p:sldId id="527" r:id="rId24"/>
    <p:sldId id="528" r:id="rId25"/>
    <p:sldId id="529" r:id="rId26"/>
    <p:sldId id="531" r:id="rId27"/>
    <p:sldId id="530" r:id="rId28"/>
    <p:sldId id="532" r:id="rId29"/>
    <p:sldId id="533" r:id="rId30"/>
    <p:sldId id="534" r:id="rId31"/>
    <p:sldId id="535" r:id="rId32"/>
    <p:sldId id="536" r:id="rId33"/>
    <p:sldId id="538" r:id="rId34"/>
    <p:sldId id="537" r:id="rId35"/>
    <p:sldId id="539" r:id="rId36"/>
    <p:sldId id="540" r:id="rId37"/>
    <p:sldId id="541" r:id="rId38"/>
    <p:sldId id="542" r:id="rId39"/>
    <p:sldId id="543" r:id="rId40"/>
    <p:sldId id="544" r:id="rId41"/>
    <p:sldId id="545" r:id="rId42"/>
    <p:sldId id="546" r:id="rId43"/>
    <p:sldId id="547" r:id="rId44"/>
    <p:sldId id="548" r:id="rId45"/>
    <p:sldId id="549" r:id="rId46"/>
    <p:sldId id="550" r:id="rId47"/>
    <p:sldId id="551" r:id="rId48"/>
    <p:sldId id="552" r:id="rId49"/>
    <p:sldId id="553" r:id="rId50"/>
    <p:sldId id="554" r:id="rId51"/>
    <p:sldId id="556" r:id="rId52"/>
    <p:sldId id="555" r:id="rId53"/>
    <p:sldId id="557" r:id="rId54"/>
    <p:sldId id="558" r:id="rId55"/>
    <p:sldId id="559" r:id="rId56"/>
    <p:sldId id="560" r:id="rId57"/>
    <p:sldId id="503" r:id="rId58"/>
    <p:sldId id="304" r:id="rId59"/>
    <p:sldId id="561" r:id="rId60"/>
    <p:sldId id="563" r:id="rId61"/>
    <p:sldId id="564" r:id="rId62"/>
    <p:sldId id="565" r:id="rId63"/>
    <p:sldId id="562" r:id="rId6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26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B7C14-6F86-4D66-8119-DDEDDADBF60D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553BA-BB32-4A64-9BCD-5A82DD544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87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73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22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734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3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6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2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4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1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1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3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4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8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5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9283"/>
            <a:ext cx="7772400" cy="110251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Quick Sort</a:t>
            </a:r>
            <a:endParaRPr lang="en-US" sz="4800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4572000"/>
            <a:ext cx="6096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9000" y="356235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Joe James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7"/>
    </mc:Choice>
    <mc:Fallback xmlns="">
      <p:transition spd="slow" advTm="42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3" name="Down Arrow 32"/>
          <p:cNvSpPr/>
          <p:nvPr/>
        </p:nvSpPr>
        <p:spPr>
          <a:xfrm rot="9000000">
            <a:off x="74754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rot="12600000">
            <a:off x="-78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109376" y="1196305"/>
            <a:ext cx="886781" cy="923330"/>
            <a:chOff x="3475183" y="3493490"/>
            <a:chExt cx="886781" cy="92333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222751" y="738011"/>
            <a:ext cx="77697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3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6072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17 &gt; Pivot ?</a:t>
            </a:r>
            <a:endParaRPr lang="en-US" sz="36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8109376" y="1196305"/>
            <a:ext cx="886781" cy="923330"/>
            <a:chOff x="3475183" y="3493490"/>
            <a:chExt cx="886781" cy="92333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Down Arrow 41"/>
          <p:cNvSpPr/>
          <p:nvPr/>
        </p:nvSpPr>
        <p:spPr>
          <a:xfrm rot="9000000">
            <a:off x="74754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2600000">
            <a:off x="-78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222751" y="738011"/>
            <a:ext cx="77697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61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6072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17 &gt; Pivot ?</a:t>
            </a:r>
            <a:endParaRPr lang="en-US" sz="3600" dirty="0"/>
          </a:p>
        </p:txBody>
      </p:sp>
      <p:sp>
        <p:nvSpPr>
          <p:cNvPr id="39" name="TextBox 38"/>
          <p:cNvSpPr txBox="1"/>
          <p:nvPr/>
        </p:nvSpPr>
        <p:spPr>
          <a:xfrm>
            <a:off x="6934477" y="2977575"/>
            <a:ext cx="2057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 &lt; Pivot ?</a:t>
            </a:r>
            <a:endParaRPr lang="en-US" sz="36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8109376" y="1196305"/>
            <a:ext cx="886781" cy="923330"/>
            <a:chOff x="3475183" y="3493490"/>
            <a:chExt cx="886781" cy="92333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Down Arrow 42"/>
          <p:cNvSpPr/>
          <p:nvPr/>
        </p:nvSpPr>
        <p:spPr>
          <a:xfrm rot="9000000">
            <a:off x="74754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12600000">
            <a:off x="-78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222751" y="738011"/>
            <a:ext cx="77697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19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8495" y="1174212"/>
            <a:ext cx="7852505" cy="925904"/>
            <a:chOff x="148495" y="1174212"/>
            <a:chExt cx="7852505" cy="925904"/>
          </a:xfrm>
        </p:grpSpPr>
        <p:grpSp>
          <p:nvGrpSpPr>
            <p:cNvPr id="40" name="Group 39"/>
            <p:cNvGrpSpPr/>
            <p:nvPr/>
          </p:nvGrpSpPr>
          <p:grpSpPr>
            <a:xfrm>
              <a:off x="7114218" y="1174212"/>
              <a:ext cx="886782" cy="923330"/>
              <a:chOff x="3237303" y="1006554"/>
              <a:chExt cx="1100205" cy="1145549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29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3237303" y="1006554"/>
                <a:ext cx="1100205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17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48495" y="1176786"/>
              <a:ext cx="877664" cy="923330"/>
              <a:chOff x="7521707" y="1006554"/>
              <a:chExt cx="1088893" cy="1145549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07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7733825" y="1006554"/>
                <a:ext cx="664658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3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8109376" y="1196305"/>
            <a:ext cx="886781" cy="923330"/>
            <a:chOff x="3475183" y="3493490"/>
            <a:chExt cx="886781" cy="92333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Down Arrow 50"/>
          <p:cNvSpPr/>
          <p:nvPr/>
        </p:nvSpPr>
        <p:spPr>
          <a:xfrm rot="9000000">
            <a:off x="74754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6"/>
          <p:cNvSpPr/>
          <p:nvPr/>
        </p:nvSpPr>
        <p:spPr>
          <a:xfrm rot="12600000">
            <a:off x="-78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>
            <a:off x="222751" y="738011"/>
            <a:ext cx="77697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34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8495" y="1174212"/>
            <a:ext cx="7852505" cy="925904"/>
            <a:chOff x="148495" y="1174212"/>
            <a:chExt cx="7852505" cy="925904"/>
          </a:xfrm>
        </p:grpSpPr>
        <p:grpSp>
          <p:nvGrpSpPr>
            <p:cNvPr id="40" name="Group 39"/>
            <p:cNvGrpSpPr/>
            <p:nvPr/>
          </p:nvGrpSpPr>
          <p:grpSpPr>
            <a:xfrm>
              <a:off x="7114218" y="1174212"/>
              <a:ext cx="886782" cy="923330"/>
              <a:chOff x="3237303" y="1006554"/>
              <a:chExt cx="1100205" cy="1145549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29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3237303" y="1006554"/>
                <a:ext cx="1100205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17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48495" y="1176786"/>
              <a:ext cx="877664" cy="923330"/>
              <a:chOff x="7521707" y="1006554"/>
              <a:chExt cx="1088893" cy="1145549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07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7733825" y="1006554"/>
                <a:ext cx="664658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3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109376" y="1196305"/>
            <a:ext cx="886781" cy="923330"/>
            <a:chOff x="3475183" y="3493490"/>
            <a:chExt cx="886781" cy="92333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Down Arrow 45"/>
          <p:cNvSpPr/>
          <p:nvPr/>
        </p:nvSpPr>
        <p:spPr>
          <a:xfrm rot="9000000">
            <a:off x="66215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 rot="12600000">
            <a:off x="8460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222751" y="738011"/>
            <a:ext cx="77697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57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8495" y="1174212"/>
            <a:ext cx="7852505" cy="925904"/>
            <a:chOff x="148495" y="1174212"/>
            <a:chExt cx="7852505" cy="925904"/>
          </a:xfrm>
        </p:grpSpPr>
        <p:grpSp>
          <p:nvGrpSpPr>
            <p:cNvPr id="40" name="Group 39"/>
            <p:cNvGrpSpPr/>
            <p:nvPr/>
          </p:nvGrpSpPr>
          <p:grpSpPr>
            <a:xfrm>
              <a:off x="7114218" y="1174212"/>
              <a:ext cx="886782" cy="923330"/>
              <a:chOff x="3237303" y="1006554"/>
              <a:chExt cx="1100205" cy="1145549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29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3237303" y="1006554"/>
                <a:ext cx="1100205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17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48495" y="1176786"/>
              <a:ext cx="877664" cy="923330"/>
              <a:chOff x="7521707" y="1006554"/>
              <a:chExt cx="1088893" cy="1145549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07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7733825" y="1006554"/>
                <a:ext cx="664658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3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109376" y="1196305"/>
            <a:ext cx="886781" cy="923330"/>
            <a:chOff x="3475183" y="3493490"/>
            <a:chExt cx="886781" cy="92333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Down Arrow 50"/>
          <p:cNvSpPr/>
          <p:nvPr/>
        </p:nvSpPr>
        <p:spPr>
          <a:xfrm rot="9000000">
            <a:off x="66215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/>
          <p:cNvSpPr/>
          <p:nvPr/>
        </p:nvSpPr>
        <p:spPr>
          <a:xfrm rot="12600000">
            <a:off x="8460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0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41 &gt; Pivot ?</a:t>
            </a:r>
            <a:endParaRPr lang="en-US" sz="36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222751" y="738011"/>
            <a:ext cx="77697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6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8495" y="1174212"/>
            <a:ext cx="7852505" cy="925904"/>
            <a:chOff x="148495" y="1174212"/>
            <a:chExt cx="7852505" cy="925904"/>
          </a:xfrm>
        </p:grpSpPr>
        <p:grpSp>
          <p:nvGrpSpPr>
            <p:cNvPr id="40" name="Group 39"/>
            <p:cNvGrpSpPr/>
            <p:nvPr/>
          </p:nvGrpSpPr>
          <p:grpSpPr>
            <a:xfrm>
              <a:off x="7114218" y="1174212"/>
              <a:ext cx="886782" cy="923330"/>
              <a:chOff x="3237303" y="1006554"/>
              <a:chExt cx="1100205" cy="1145549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29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3237303" y="1006554"/>
                <a:ext cx="1100205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17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48495" y="1176786"/>
              <a:ext cx="877664" cy="923330"/>
              <a:chOff x="7521707" y="1006554"/>
              <a:chExt cx="1088893" cy="1145549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07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7733825" y="1006554"/>
                <a:ext cx="664658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3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109376" y="1196305"/>
            <a:ext cx="886781" cy="923330"/>
            <a:chOff x="3475183" y="3493490"/>
            <a:chExt cx="886781" cy="92333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877272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29 &lt; Pivot ?</a:t>
            </a:r>
            <a:endParaRPr lang="en-US" sz="3600" dirty="0"/>
          </a:p>
        </p:txBody>
      </p:sp>
      <p:sp>
        <p:nvSpPr>
          <p:cNvPr id="51" name="Down Arrow 50"/>
          <p:cNvSpPr/>
          <p:nvPr/>
        </p:nvSpPr>
        <p:spPr>
          <a:xfrm rot="9000000">
            <a:off x="66215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/>
          <p:cNvSpPr/>
          <p:nvPr/>
        </p:nvSpPr>
        <p:spPr>
          <a:xfrm rot="12600000">
            <a:off x="8460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0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41 &gt; Pivot ?</a:t>
            </a:r>
            <a:endParaRPr lang="en-US" sz="36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222751" y="738011"/>
            <a:ext cx="77697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9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8495" y="1174212"/>
            <a:ext cx="7852505" cy="925904"/>
            <a:chOff x="148495" y="1174212"/>
            <a:chExt cx="7852505" cy="925904"/>
          </a:xfrm>
        </p:grpSpPr>
        <p:grpSp>
          <p:nvGrpSpPr>
            <p:cNvPr id="40" name="Group 39"/>
            <p:cNvGrpSpPr/>
            <p:nvPr/>
          </p:nvGrpSpPr>
          <p:grpSpPr>
            <a:xfrm>
              <a:off x="7114218" y="1174212"/>
              <a:ext cx="886782" cy="923330"/>
              <a:chOff x="3237303" y="1006554"/>
              <a:chExt cx="1100205" cy="1145549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29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3237303" y="1006554"/>
                <a:ext cx="1100205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17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48495" y="1176786"/>
              <a:ext cx="877664" cy="923330"/>
              <a:chOff x="7521707" y="1006554"/>
              <a:chExt cx="1088893" cy="1145549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07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7733825" y="1006554"/>
                <a:ext cx="664658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3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109376" y="1196305"/>
            <a:ext cx="886781" cy="923330"/>
            <a:chOff x="3475183" y="3493490"/>
            <a:chExt cx="886781" cy="92333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0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41 &gt; Pivot ?</a:t>
            </a:r>
            <a:endParaRPr lang="en-US" sz="3600" dirty="0"/>
          </a:p>
        </p:txBody>
      </p:sp>
      <p:sp>
        <p:nvSpPr>
          <p:cNvPr id="47" name="TextBox 46"/>
          <p:cNvSpPr txBox="1"/>
          <p:nvPr/>
        </p:nvSpPr>
        <p:spPr>
          <a:xfrm>
            <a:off x="4886672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6 &lt; Pivot ?</a:t>
            </a:r>
            <a:endParaRPr lang="en-US" sz="3600" dirty="0"/>
          </a:p>
        </p:txBody>
      </p:sp>
      <p:sp>
        <p:nvSpPr>
          <p:cNvPr id="51" name="Down Arrow 50"/>
          <p:cNvSpPr/>
          <p:nvPr/>
        </p:nvSpPr>
        <p:spPr>
          <a:xfrm rot="9000000">
            <a:off x="56309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/>
          <p:cNvSpPr/>
          <p:nvPr/>
        </p:nvSpPr>
        <p:spPr>
          <a:xfrm rot="12600000">
            <a:off x="8460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222751" y="738011"/>
            <a:ext cx="77697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04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147558" y="1174212"/>
            <a:ext cx="4855864" cy="927498"/>
            <a:chOff x="1147558" y="1174212"/>
            <a:chExt cx="4855864" cy="927498"/>
          </a:xfrm>
        </p:grpSpPr>
        <p:grpSp>
          <p:nvGrpSpPr>
            <p:cNvPr id="46" name="Group 45"/>
            <p:cNvGrpSpPr/>
            <p:nvPr/>
          </p:nvGrpSpPr>
          <p:grpSpPr>
            <a:xfrm>
              <a:off x="5116641" y="1178380"/>
              <a:ext cx="886781" cy="923330"/>
              <a:chOff x="384803" y="1006554"/>
              <a:chExt cx="1100204" cy="1145549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4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384803" y="1006554"/>
                <a:ext cx="1100204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41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147558" y="1174212"/>
              <a:ext cx="877664" cy="923330"/>
              <a:chOff x="1816708" y="1006554"/>
              <a:chExt cx="1088893" cy="1145549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70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2028827" y="1006554"/>
                <a:ext cx="664657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6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48495" y="1174212"/>
            <a:ext cx="7852505" cy="925904"/>
            <a:chOff x="148495" y="1174212"/>
            <a:chExt cx="7852505" cy="925904"/>
          </a:xfrm>
        </p:grpSpPr>
        <p:grpSp>
          <p:nvGrpSpPr>
            <p:cNvPr id="40" name="Group 39"/>
            <p:cNvGrpSpPr/>
            <p:nvPr/>
          </p:nvGrpSpPr>
          <p:grpSpPr>
            <a:xfrm>
              <a:off x="7114218" y="1174212"/>
              <a:ext cx="886782" cy="923330"/>
              <a:chOff x="3237303" y="1006554"/>
              <a:chExt cx="1100205" cy="1145549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29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3237303" y="1006554"/>
                <a:ext cx="1100205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17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48495" y="1176786"/>
              <a:ext cx="877664" cy="923330"/>
              <a:chOff x="7521707" y="1006554"/>
              <a:chExt cx="1088893" cy="1145549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07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7733825" y="1006554"/>
                <a:ext cx="664658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3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109376" y="1196305"/>
            <a:ext cx="886781" cy="923330"/>
            <a:chOff x="3475183" y="3493490"/>
            <a:chExt cx="886781" cy="92333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Down Arrow 76"/>
          <p:cNvSpPr/>
          <p:nvPr/>
        </p:nvSpPr>
        <p:spPr>
          <a:xfrm rot="9000000">
            <a:off x="56309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 rot="12600000">
            <a:off x="8460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222751" y="738011"/>
            <a:ext cx="77697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5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8495" y="1174212"/>
            <a:ext cx="7852505" cy="925904"/>
            <a:chOff x="148495" y="1174212"/>
            <a:chExt cx="7852505" cy="925904"/>
          </a:xfrm>
        </p:grpSpPr>
        <p:grpSp>
          <p:nvGrpSpPr>
            <p:cNvPr id="40" name="Group 39"/>
            <p:cNvGrpSpPr/>
            <p:nvPr/>
          </p:nvGrpSpPr>
          <p:grpSpPr>
            <a:xfrm>
              <a:off x="7114218" y="1174212"/>
              <a:ext cx="886782" cy="923330"/>
              <a:chOff x="3237303" y="1006554"/>
              <a:chExt cx="1100205" cy="1145549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29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3237303" y="1006554"/>
                <a:ext cx="1100205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17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48495" y="1176786"/>
              <a:ext cx="877664" cy="923330"/>
              <a:chOff x="7521707" y="1006554"/>
              <a:chExt cx="1088893" cy="1145549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07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7733825" y="1006554"/>
                <a:ext cx="664658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3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147558" y="1174212"/>
            <a:ext cx="4855864" cy="927498"/>
            <a:chOff x="1147558" y="1174212"/>
            <a:chExt cx="4855864" cy="927498"/>
          </a:xfrm>
        </p:grpSpPr>
        <p:grpSp>
          <p:nvGrpSpPr>
            <p:cNvPr id="46" name="Group 45"/>
            <p:cNvGrpSpPr/>
            <p:nvPr/>
          </p:nvGrpSpPr>
          <p:grpSpPr>
            <a:xfrm>
              <a:off x="5116641" y="1178380"/>
              <a:ext cx="886781" cy="923330"/>
              <a:chOff x="384803" y="1006554"/>
              <a:chExt cx="1100204" cy="1145549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4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384803" y="1006554"/>
                <a:ext cx="1100204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41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147558" y="1174212"/>
              <a:ext cx="877664" cy="923330"/>
              <a:chOff x="1816708" y="1006554"/>
              <a:chExt cx="1088893" cy="1145549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70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2028827" y="1006554"/>
                <a:ext cx="664657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6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109376" y="1196305"/>
            <a:ext cx="886781" cy="923330"/>
            <a:chOff x="3475183" y="3493490"/>
            <a:chExt cx="886781" cy="92333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Down Arrow 76"/>
          <p:cNvSpPr/>
          <p:nvPr/>
        </p:nvSpPr>
        <p:spPr>
          <a:xfrm rot="9000000">
            <a:off x="46403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 rot="12600000">
            <a:off x="18366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222751" y="738011"/>
            <a:ext cx="77697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3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05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Given an array of items,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sort them in ascending order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this video, the items are integers</a:t>
            </a: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8495" y="1174212"/>
            <a:ext cx="7852505" cy="925904"/>
            <a:chOff x="148495" y="1174212"/>
            <a:chExt cx="7852505" cy="925904"/>
          </a:xfrm>
        </p:grpSpPr>
        <p:grpSp>
          <p:nvGrpSpPr>
            <p:cNvPr id="40" name="Group 39"/>
            <p:cNvGrpSpPr/>
            <p:nvPr/>
          </p:nvGrpSpPr>
          <p:grpSpPr>
            <a:xfrm>
              <a:off x="7114218" y="1174212"/>
              <a:ext cx="886782" cy="923330"/>
              <a:chOff x="3237303" y="1006554"/>
              <a:chExt cx="1100205" cy="1145549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29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3237303" y="1006554"/>
                <a:ext cx="1100205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17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48495" y="1176786"/>
              <a:ext cx="877664" cy="923330"/>
              <a:chOff x="7521707" y="1006554"/>
              <a:chExt cx="1088893" cy="1145549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07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7733825" y="1006554"/>
                <a:ext cx="664658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3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147558" y="1174212"/>
            <a:ext cx="4855864" cy="927498"/>
            <a:chOff x="1147558" y="1174212"/>
            <a:chExt cx="4855864" cy="927498"/>
          </a:xfrm>
        </p:grpSpPr>
        <p:grpSp>
          <p:nvGrpSpPr>
            <p:cNvPr id="46" name="Group 45"/>
            <p:cNvGrpSpPr/>
            <p:nvPr/>
          </p:nvGrpSpPr>
          <p:grpSpPr>
            <a:xfrm>
              <a:off x="5116641" y="1178380"/>
              <a:ext cx="886781" cy="923330"/>
              <a:chOff x="384803" y="1006554"/>
              <a:chExt cx="1100204" cy="1145549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4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384803" y="1006554"/>
                <a:ext cx="1100204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41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147558" y="1174212"/>
              <a:ext cx="877664" cy="923330"/>
              <a:chOff x="1816708" y="1006554"/>
              <a:chExt cx="1088893" cy="1145549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70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2028827" y="1006554"/>
                <a:ext cx="664657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6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109376" y="1196305"/>
            <a:ext cx="886781" cy="923330"/>
            <a:chOff x="3475183" y="3493490"/>
            <a:chExt cx="886781" cy="92333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838200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5 &gt; Pivot ?</a:t>
            </a:r>
            <a:endParaRPr lang="en-US" sz="3600" dirty="0"/>
          </a:p>
        </p:txBody>
      </p:sp>
      <p:sp>
        <p:nvSpPr>
          <p:cNvPr id="60" name="Down Arrow 59"/>
          <p:cNvSpPr/>
          <p:nvPr/>
        </p:nvSpPr>
        <p:spPr>
          <a:xfrm rot="9000000">
            <a:off x="46403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 rot="12600000">
            <a:off x="18366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>
            <a:off x="222751" y="738011"/>
            <a:ext cx="77697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0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7558" y="1174212"/>
            <a:ext cx="4855864" cy="927498"/>
            <a:chOff x="1147558" y="1174212"/>
            <a:chExt cx="4855864" cy="927498"/>
          </a:xfrm>
        </p:grpSpPr>
        <p:grpSp>
          <p:nvGrpSpPr>
            <p:cNvPr id="46" name="Group 45"/>
            <p:cNvGrpSpPr/>
            <p:nvPr/>
          </p:nvGrpSpPr>
          <p:grpSpPr>
            <a:xfrm>
              <a:off x="5116641" y="1178380"/>
              <a:ext cx="886781" cy="923330"/>
              <a:chOff x="384803" y="1006554"/>
              <a:chExt cx="1100204" cy="1145549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4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384803" y="1006554"/>
                <a:ext cx="1100204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41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147558" y="1174212"/>
              <a:ext cx="877664" cy="923330"/>
              <a:chOff x="1816708" y="1006554"/>
              <a:chExt cx="1088893" cy="1145549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70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2028827" y="1006554"/>
                <a:ext cx="664657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6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8495" y="1174212"/>
            <a:ext cx="7852505" cy="925904"/>
            <a:chOff x="148495" y="1174212"/>
            <a:chExt cx="7852505" cy="925904"/>
          </a:xfrm>
        </p:grpSpPr>
        <p:grpSp>
          <p:nvGrpSpPr>
            <p:cNvPr id="40" name="Group 39"/>
            <p:cNvGrpSpPr/>
            <p:nvPr/>
          </p:nvGrpSpPr>
          <p:grpSpPr>
            <a:xfrm>
              <a:off x="7114218" y="1174212"/>
              <a:ext cx="886782" cy="923330"/>
              <a:chOff x="3237303" y="1006554"/>
              <a:chExt cx="1100205" cy="1145549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29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3237303" y="1006554"/>
                <a:ext cx="1100205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17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48495" y="1176786"/>
              <a:ext cx="877664" cy="923330"/>
              <a:chOff x="7521707" y="1006554"/>
              <a:chExt cx="1088893" cy="1145549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07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7733825" y="1006554"/>
                <a:ext cx="664658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3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8109376" y="1196305"/>
            <a:ext cx="886781" cy="923330"/>
            <a:chOff x="3475183" y="3493490"/>
            <a:chExt cx="886781" cy="92333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295400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22 &gt; Pivot ?</a:t>
            </a:r>
            <a:endParaRPr lang="en-US" sz="3600" dirty="0"/>
          </a:p>
        </p:txBody>
      </p:sp>
      <p:sp>
        <p:nvSpPr>
          <p:cNvPr id="77" name="Down Arrow 76"/>
          <p:cNvSpPr/>
          <p:nvPr/>
        </p:nvSpPr>
        <p:spPr>
          <a:xfrm rot="9000000">
            <a:off x="46403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 rot="12600000">
            <a:off x="28115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222751" y="738011"/>
            <a:ext cx="77697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7558" y="1174212"/>
            <a:ext cx="4855864" cy="927498"/>
            <a:chOff x="1147558" y="1174212"/>
            <a:chExt cx="4855864" cy="927498"/>
          </a:xfrm>
        </p:grpSpPr>
        <p:grpSp>
          <p:nvGrpSpPr>
            <p:cNvPr id="46" name="Group 45"/>
            <p:cNvGrpSpPr/>
            <p:nvPr/>
          </p:nvGrpSpPr>
          <p:grpSpPr>
            <a:xfrm>
              <a:off x="5116641" y="1178380"/>
              <a:ext cx="886781" cy="923330"/>
              <a:chOff x="384803" y="1006554"/>
              <a:chExt cx="1100204" cy="1145549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4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384803" y="1006554"/>
                <a:ext cx="1100204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41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147558" y="1174212"/>
              <a:ext cx="877664" cy="923330"/>
              <a:chOff x="1816708" y="1006554"/>
              <a:chExt cx="1088893" cy="1145549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70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2028827" y="1006554"/>
                <a:ext cx="664657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6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8495" y="1174212"/>
            <a:ext cx="7852505" cy="925904"/>
            <a:chOff x="148495" y="1174212"/>
            <a:chExt cx="7852505" cy="925904"/>
          </a:xfrm>
        </p:grpSpPr>
        <p:grpSp>
          <p:nvGrpSpPr>
            <p:cNvPr id="40" name="Group 39"/>
            <p:cNvGrpSpPr/>
            <p:nvPr/>
          </p:nvGrpSpPr>
          <p:grpSpPr>
            <a:xfrm>
              <a:off x="7114218" y="1174212"/>
              <a:ext cx="886782" cy="923330"/>
              <a:chOff x="3237303" y="1006554"/>
              <a:chExt cx="1100205" cy="1145549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29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3237303" y="1006554"/>
                <a:ext cx="1100205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17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48495" y="1176786"/>
              <a:ext cx="877664" cy="923330"/>
              <a:chOff x="7521707" y="1006554"/>
              <a:chExt cx="1088893" cy="1145549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07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7733825" y="1006554"/>
                <a:ext cx="664658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3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8109376" y="1196305"/>
            <a:ext cx="886781" cy="923330"/>
            <a:chOff x="3475183" y="3493490"/>
            <a:chExt cx="886781" cy="92333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581872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54 &lt; Pivot ?</a:t>
            </a:r>
            <a:endParaRPr lang="en-US" sz="3600" dirty="0"/>
          </a:p>
        </p:txBody>
      </p:sp>
      <p:sp>
        <p:nvSpPr>
          <p:cNvPr id="61" name="TextBox 60"/>
          <p:cNvSpPr txBox="1"/>
          <p:nvPr/>
        </p:nvSpPr>
        <p:spPr>
          <a:xfrm>
            <a:off x="1295400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22 &gt; Pivot ?</a:t>
            </a:r>
            <a:endParaRPr lang="en-US" sz="3600" dirty="0"/>
          </a:p>
        </p:txBody>
      </p:sp>
      <p:sp>
        <p:nvSpPr>
          <p:cNvPr id="77" name="Down Arrow 76"/>
          <p:cNvSpPr/>
          <p:nvPr/>
        </p:nvSpPr>
        <p:spPr>
          <a:xfrm rot="9000000">
            <a:off x="46403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 rot="12600000">
            <a:off x="28115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222751" y="738011"/>
            <a:ext cx="77697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62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7558" y="1174212"/>
            <a:ext cx="4855864" cy="927498"/>
            <a:chOff x="1147558" y="1174212"/>
            <a:chExt cx="4855864" cy="927498"/>
          </a:xfrm>
        </p:grpSpPr>
        <p:grpSp>
          <p:nvGrpSpPr>
            <p:cNvPr id="46" name="Group 45"/>
            <p:cNvGrpSpPr/>
            <p:nvPr/>
          </p:nvGrpSpPr>
          <p:grpSpPr>
            <a:xfrm>
              <a:off x="5116641" y="1178380"/>
              <a:ext cx="886781" cy="923330"/>
              <a:chOff x="384803" y="1006554"/>
              <a:chExt cx="1100204" cy="1145549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4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384803" y="1006554"/>
                <a:ext cx="1100204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41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147558" y="1174212"/>
              <a:ext cx="877664" cy="923330"/>
              <a:chOff x="1816708" y="1006554"/>
              <a:chExt cx="1088893" cy="1145549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70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2028827" y="1006554"/>
                <a:ext cx="664657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6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8495" y="1174212"/>
            <a:ext cx="7852505" cy="925904"/>
            <a:chOff x="148495" y="1174212"/>
            <a:chExt cx="7852505" cy="925904"/>
          </a:xfrm>
        </p:grpSpPr>
        <p:grpSp>
          <p:nvGrpSpPr>
            <p:cNvPr id="40" name="Group 39"/>
            <p:cNvGrpSpPr/>
            <p:nvPr/>
          </p:nvGrpSpPr>
          <p:grpSpPr>
            <a:xfrm>
              <a:off x="7114218" y="1174212"/>
              <a:ext cx="886782" cy="923330"/>
              <a:chOff x="3237303" y="1006554"/>
              <a:chExt cx="1100205" cy="1145549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29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3237303" y="1006554"/>
                <a:ext cx="1100205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17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48495" y="1176786"/>
              <a:ext cx="877664" cy="923330"/>
              <a:chOff x="7521707" y="1006554"/>
              <a:chExt cx="1088893" cy="1145549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07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7733825" y="1006554"/>
                <a:ext cx="664658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3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8109376" y="1196305"/>
            <a:ext cx="886781" cy="923330"/>
            <a:chOff x="3475183" y="3493490"/>
            <a:chExt cx="886781" cy="92333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03849" y="2975328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Lower and Upper indexes meet</a:t>
            </a:r>
            <a:endParaRPr lang="en-US" sz="3600" dirty="0"/>
          </a:p>
        </p:txBody>
      </p:sp>
      <p:sp>
        <p:nvSpPr>
          <p:cNvPr id="77" name="Down Arrow 76"/>
          <p:cNvSpPr/>
          <p:nvPr/>
        </p:nvSpPr>
        <p:spPr>
          <a:xfrm rot="9000000">
            <a:off x="36497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 rot="12600000">
            <a:off x="28115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222751" y="738011"/>
            <a:ext cx="77697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8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7558" y="1174212"/>
            <a:ext cx="4855864" cy="927498"/>
            <a:chOff x="1147558" y="1174212"/>
            <a:chExt cx="4855864" cy="927498"/>
          </a:xfrm>
        </p:grpSpPr>
        <p:grpSp>
          <p:nvGrpSpPr>
            <p:cNvPr id="46" name="Group 45"/>
            <p:cNvGrpSpPr/>
            <p:nvPr/>
          </p:nvGrpSpPr>
          <p:grpSpPr>
            <a:xfrm>
              <a:off x="5116641" y="1178380"/>
              <a:ext cx="886781" cy="923330"/>
              <a:chOff x="384803" y="1006554"/>
              <a:chExt cx="1100204" cy="1145549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4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384803" y="1006554"/>
                <a:ext cx="1100204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41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147558" y="1174212"/>
              <a:ext cx="877664" cy="923330"/>
              <a:chOff x="1816708" y="1006554"/>
              <a:chExt cx="1088893" cy="1145549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70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2028827" y="1006554"/>
                <a:ext cx="664657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6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8495" y="1174212"/>
            <a:ext cx="7852505" cy="925904"/>
            <a:chOff x="148495" y="1174212"/>
            <a:chExt cx="7852505" cy="925904"/>
          </a:xfrm>
        </p:grpSpPr>
        <p:grpSp>
          <p:nvGrpSpPr>
            <p:cNvPr id="40" name="Group 39"/>
            <p:cNvGrpSpPr/>
            <p:nvPr/>
          </p:nvGrpSpPr>
          <p:grpSpPr>
            <a:xfrm>
              <a:off x="7114218" y="1174212"/>
              <a:ext cx="886782" cy="923330"/>
              <a:chOff x="3237303" y="1006554"/>
              <a:chExt cx="1100205" cy="1145549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29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3237303" y="1006554"/>
                <a:ext cx="1100205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17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48495" y="1176786"/>
              <a:ext cx="877664" cy="923330"/>
              <a:chOff x="7521707" y="1006554"/>
              <a:chExt cx="1088893" cy="1145549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07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7733825" y="1006554"/>
                <a:ext cx="664658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3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8109376" y="1196305"/>
            <a:ext cx="886781" cy="923330"/>
            <a:chOff x="3475183" y="3493490"/>
            <a:chExt cx="886781" cy="92333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514600" y="2975328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Swap Lower index with Pivot</a:t>
            </a:r>
            <a:endParaRPr lang="en-US" sz="3600" dirty="0"/>
          </a:p>
        </p:txBody>
      </p:sp>
      <p:sp>
        <p:nvSpPr>
          <p:cNvPr id="77" name="Down Arrow 76"/>
          <p:cNvSpPr/>
          <p:nvPr/>
        </p:nvSpPr>
        <p:spPr>
          <a:xfrm rot="10800000">
            <a:off x="8229600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 rot="12600000">
            <a:off x="28115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132116" y="1157817"/>
            <a:ext cx="5862406" cy="965663"/>
            <a:chOff x="3132116" y="1157817"/>
            <a:chExt cx="5862406" cy="965663"/>
          </a:xfrm>
        </p:grpSpPr>
        <p:grpSp>
          <p:nvGrpSpPr>
            <p:cNvPr id="59" name="Group 58"/>
            <p:cNvGrpSpPr/>
            <p:nvPr/>
          </p:nvGrpSpPr>
          <p:grpSpPr>
            <a:xfrm>
              <a:off x="8107740" y="1157817"/>
              <a:ext cx="886782" cy="923330"/>
              <a:chOff x="1811053" y="1006554"/>
              <a:chExt cx="1100205" cy="1145549"/>
            </a:xfrm>
          </p:grpSpPr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70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1811053" y="1006554"/>
                <a:ext cx="1100205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22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3132116" y="1200150"/>
              <a:ext cx="886781" cy="923330"/>
              <a:chOff x="3475183" y="3493490"/>
              <a:chExt cx="886781" cy="923330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82" name="TextBox 81"/>
              <p:cNvSpPr txBox="1"/>
              <p:nvPr/>
            </p:nvSpPr>
            <p:spPr>
              <a:xfrm>
                <a:off x="3475183" y="3493490"/>
                <a:ext cx="88678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13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536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14218" y="1174212"/>
            <a:ext cx="886782" cy="923330"/>
            <a:chOff x="3237303" y="1006554"/>
            <a:chExt cx="1100205" cy="11455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107740" y="1157817"/>
            <a:ext cx="886782" cy="923330"/>
            <a:chOff x="1811053" y="1006554"/>
            <a:chExt cx="1100205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47558" y="1174212"/>
            <a:ext cx="877664" cy="923330"/>
            <a:chOff x="1816708" y="1006554"/>
            <a:chExt cx="1088893" cy="1145549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495" y="1176786"/>
            <a:ext cx="877664" cy="923330"/>
            <a:chOff x="7521707" y="1006554"/>
            <a:chExt cx="1088893" cy="114554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77" name="Down Arrow 76"/>
          <p:cNvSpPr/>
          <p:nvPr/>
        </p:nvSpPr>
        <p:spPr>
          <a:xfrm rot="10800000">
            <a:off x="322297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14218" y="1174212"/>
            <a:ext cx="886782" cy="923330"/>
            <a:chOff x="3237303" y="1006554"/>
            <a:chExt cx="1100205" cy="11455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107740" y="1157817"/>
            <a:ext cx="886782" cy="923330"/>
            <a:chOff x="1811053" y="1006554"/>
            <a:chExt cx="1100205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47558" y="1174212"/>
            <a:ext cx="877664" cy="923330"/>
            <a:chOff x="1816708" y="1006554"/>
            <a:chExt cx="1088893" cy="1145549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495" y="1176786"/>
            <a:ext cx="877664" cy="923330"/>
            <a:chOff x="7521707" y="1006554"/>
            <a:chExt cx="1088893" cy="114554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0" y="2975328"/>
            <a:ext cx="30454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Left Partition</a:t>
            </a:r>
          </a:p>
          <a:p>
            <a:pPr algn="ctr"/>
            <a:r>
              <a:rPr lang="en-US" sz="3200" dirty="0" smtClean="0"/>
              <a:t>all &lt; Pivot</a:t>
            </a:r>
            <a:endParaRPr lang="en-US" sz="3600" dirty="0"/>
          </a:p>
        </p:txBody>
      </p:sp>
      <p:sp>
        <p:nvSpPr>
          <p:cNvPr id="77" name="Down Arrow 76"/>
          <p:cNvSpPr/>
          <p:nvPr/>
        </p:nvSpPr>
        <p:spPr>
          <a:xfrm rot="10800000">
            <a:off x="322297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2343150"/>
            <a:ext cx="261567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14218" y="1174212"/>
            <a:ext cx="886782" cy="923330"/>
            <a:chOff x="3237303" y="1006554"/>
            <a:chExt cx="1100205" cy="11455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107740" y="1157817"/>
            <a:ext cx="886782" cy="923330"/>
            <a:chOff x="1811053" y="1006554"/>
            <a:chExt cx="1100205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47558" y="1174212"/>
            <a:ext cx="877664" cy="923330"/>
            <a:chOff x="1816708" y="1006554"/>
            <a:chExt cx="1088893" cy="1145549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495" y="1176786"/>
            <a:ext cx="877664" cy="923330"/>
            <a:chOff x="7521707" y="1006554"/>
            <a:chExt cx="1088893" cy="114554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0" y="2975328"/>
            <a:ext cx="30454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Left Partition</a:t>
            </a:r>
          </a:p>
          <a:p>
            <a:pPr algn="ctr"/>
            <a:r>
              <a:rPr lang="en-US" sz="3200" dirty="0" smtClean="0"/>
              <a:t>all &lt; Pivot</a:t>
            </a:r>
            <a:endParaRPr lang="en-US" sz="3600" dirty="0"/>
          </a:p>
        </p:txBody>
      </p:sp>
      <p:sp>
        <p:nvSpPr>
          <p:cNvPr id="77" name="Down Arrow 76"/>
          <p:cNvSpPr/>
          <p:nvPr/>
        </p:nvSpPr>
        <p:spPr>
          <a:xfrm rot="10800000">
            <a:off x="322297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2343150"/>
            <a:ext cx="261567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955569" y="2975328"/>
            <a:ext cx="30454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Right Partition</a:t>
            </a:r>
          </a:p>
          <a:p>
            <a:pPr algn="ctr"/>
            <a:r>
              <a:rPr lang="en-US" sz="3200" dirty="0" smtClean="0"/>
              <a:t>all &gt; Pivot</a:t>
            </a:r>
            <a:endParaRPr lang="en-US" sz="36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4267200" y="2343150"/>
            <a:ext cx="46482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45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14218" y="1174212"/>
            <a:ext cx="886782" cy="923330"/>
            <a:chOff x="3237303" y="1006554"/>
            <a:chExt cx="1100205" cy="11455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134651" y="1205052"/>
            <a:ext cx="883513" cy="923330"/>
            <a:chOff x="3476816" y="3493490"/>
            <a:chExt cx="883513" cy="923330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107740" y="1157817"/>
            <a:ext cx="886782" cy="923330"/>
            <a:chOff x="1811053" y="1006554"/>
            <a:chExt cx="1100205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47558" y="1174212"/>
            <a:ext cx="877664" cy="923330"/>
            <a:chOff x="1816708" y="1006554"/>
            <a:chExt cx="1088893" cy="1145549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495" y="1176786"/>
            <a:ext cx="877664" cy="923330"/>
            <a:chOff x="7521707" y="1006554"/>
            <a:chExt cx="1088893" cy="114554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77" name="Down Arrow 76"/>
          <p:cNvSpPr/>
          <p:nvPr/>
        </p:nvSpPr>
        <p:spPr>
          <a:xfrm rot="10800000">
            <a:off x="2221090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433408" y="3028950"/>
            <a:ext cx="2300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Pivot</a:t>
            </a:r>
            <a:endParaRPr lang="en-US" sz="4000" b="1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244447" y="738011"/>
            <a:ext cx="16605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19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14218" y="1174212"/>
            <a:ext cx="886782" cy="923330"/>
            <a:chOff x="3237303" y="1006554"/>
            <a:chExt cx="1100205" cy="11455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134651" y="1205052"/>
            <a:ext cx="883513" cy="923330"/>
            <a:chOff x="3476816" y="3493490"/>
            <a:chExt cx="883513" cy="923330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107740" y="1157817"/>
            <a:ext cx="886782" cy="923330"/>
            <a:chOff x="1811053" y="1006554"/>
            <a:chExt cx="1100205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47558" y="1174212"/>
            <a:ext cx="877664" cy="923330"/>
            <a:chOff x="1816708" y="1006554"/>
            <a:chExt cx="1088893" cy="1145549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495" y="1176786"/>
            <a:ext cx="877664" cy="923330"/>
            <a:chOff x="7521707" y="1006554"/>
            <a:chExt cx="1088893" cy="114554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78" name="Down Arrow 77"/>
          <p:cNvSpPr/>
          <p:nvPr/>
        </p:nvSpPr>
        <p:spPr>
          <a:xfrm rot="9000000">
            <a:off x="16080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own Arrow 82"/>
          <p:cNvSpPr/>
          <p:nvPr/>
        </p:nvSpPr>
        <p:spPr>
          <a:xfrm rot="12600000">
            <a:off x="-78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0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 &gt; Pivot ?</a:t>
            </a:r>
            <a:endParaRPr lang="en-US" sz="36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244447" y="738011"/>
            <a:ext cx="16605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84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104819" y="1174810"/>
            <a:ext cx="886781" cy="923330"/>
            <a:chOff x="6089804" y="1005343"/>
            <a:chExt cx="1100203" cy="1145548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6089804" y="1005343"/>
              <a:ext cx="1100203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9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14218" y="1174212"/>
            <a:ext cx="886782" cy="923330"/>
            <a:chOff x="3237303" y="1006554"/>
            <a:chExt cx="1100205" cy="11455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134651" y="1205052"/>
            <a:ext cx="883513" cy="923330"/>
            <a:chOff x="3476816" y="3493490"/>
            <a:chExt cx="883513" cy="923330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107740" y="1157817"/>
            <a:ext cx="886782" cy="923330"/>
            <a:chOff x="1811053" y="1006554"/>
            <a:chExt cx="1100205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47558" y="1174212"/>
            <a:ext cx="877664" cy="923330"/>
            <a:chOff x="1816708" y="1006554"/>
            <a:chExt cx="1088893" cy="1145549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495" y="1176786"/>
            <a:ext cx="877664" cy="923330"/>
            <a:chOff x="7521707" y="1006554"/>
            <a:chExt cx="1088893" cy="114554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78" name="Down Arrow 77"/>
          <p:cNvSpPr/>
          <p:nvPr/>
        </p:nvSpPr>
        <p:spPr>
          <a:xfrm rot="9000000">
            <a:off x="16080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own Arrow 82"/>
          <p:cNvSpPr/>
          <p:nvPr/>
        </p:nvSpPr>
        <p:spPr>
          <a:xfrm rot="12600000">
            <a:off x="7698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03849" y="2975328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Lower and Upper indexes meet</a:t>
            </a:r>
            <a:endParaRPr lang="en-US" sz="36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244447" y="738011"/>
            <a:ext cx="16605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42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14218" y="1174212"/>
            <a:ext cx="886782" cy="923330"/>
            <a:chOff x="3237303" y="1006554"/>
            <a:chExt cx="1100205" cy="11455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134651" y="1205052"/>
            <a:ext cx="883513" cy="923330"/>
            <a:chOff x="3476816" y="3493490"/>
            <a:chExt cx="883513" cy="923330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107740" y="1157817"/>
            <a:ext cx="886782" cy="923330"/>
            <a:chOff x="1811053" y="1006554"/>
            <a:chExt cx="1100205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47558" y="1174212"/>
            <a:ext cx="877664" cy="923330"/>
            <a:chOff x="1816708" y="1006554"/>
            <a:chExt cx="1088893" cy="1145549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495" y="1176786"/>
            <a:ext cx="877664" cy="923330"/>
            <a:chOff x="7521707" y="1006554"/>
            <a:chExt cx="1088893" cy="114554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78" name="Down Arrow 77"/>
          <p:cNvSpPr/>
          <p:nvPr/>
        </p:nvSpPr>
        <p:spPr>
          <a:xfrm rot="10800000">
            <a:off x="2209800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own Arrow 82"/>
          <p:cNvSpPr/>
          <p:nvPr/>
        </p:nvSpPr>
        <p:spPr>
          <a:xfrm rot="12600000">
            <a:off x="7698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200" y="2975328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Swap Lower index with Pivot</a:t>
            </a:r>
            <a:endParaRPr lang="en-US" sz="36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244447" y="738011"/>
            <a:ext cx="16605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70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14218" y="1174212"/>
            <a:ext cx="886782" cy="923330"/>
            <a:chOff x="3237303" y="1006554"/>
            <a:chExt cx="1100205" cy="11455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134651" y="1205052"/>
            <a:ext cx="883513" cy="923330"/>
            <a:chOff x="3476816" y="3493490"/>
            <a:chExt cx="883513" cy="923330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107740" y="1157817"/>
            <a:ext cx="886782" cy="923330"/>
            <a:chOff x="1811053" y="1006554"/>
            <a:chExt cx="1100205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47558" y="1174212"/>
            <a:ext cx="877664" cy="923330"/>
            <a:chOff x="1816708" y="1006554"/>
            <a:chExt cx="1088893" cy="1145549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495" y="1176786"/>
            <a:ext cx="877664" cy="923330"/>
            <a:chOff x="7521707" y="1006554"/>
            <a:chExt cx="1088893" cy="114554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78" name="Down Arrow 77"/>
          <p:cNvSpPr/>
          <p:nvPr/>
        </p:nvSpPr>
        <p:spPr>
          <a:xfrm rot="10800000">
            <a:off x="2209800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own Arrow 82"/>
          <p:cNvSpPr/>
          <p:nvPr/>
        </p:nvSpPr>
        <p:spPr>
          <a:xfrm rot="12600000">
            <a:off x="7698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135317" y="1177572"/>
            <a:ext cx="1878816" cy="952920"/>
            <a:chOff x="1135317" y="1177572"/>
            <a:chExt cx="1878816" cy="952920"/>
          </a:xfrm>
        </p:grpSpPr>
        <p:grpSp>
          <p:nvGrpSpPr>
            <p:cNvPr id="49" name="Group 48"/>
            <p:cNvGrpSpPr/>
            <p:nvPr/>
          </p:nvGrpSpPr>
          <p:grpSpPr>
            <a:xfrm>
              <a:off x="1135317" y="1207162"/>
              <a:ext cx="883513" cy="923330"/>
              <a:chOff x="3476816" y="3493490"/>
              <a:chExt cx="883513" cy="923330"/>
            </a:xfrm>
          </p:grpSpPr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3650711" y="3493490"/>
                <a:ext cx="5357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5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136469" y="1177572"/>
              <a:ext cx="877664" cy="923330"/>
              <a:chOff x="1816708" y="1006554"/>
              <a:chExt cx="1088893" cy="1145549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70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2028827" y="1006554"/>
                <a:ext cx="664657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6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37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35317" y="1177572"/>
            <a:ext cx="1878816" cy="952920"/>
            <a:chOff x="1135317" y="1177572"/>
            <a:chExt cx="1878816" cy="952920"/>
          </a:xfrm>
        </p:grpSpPr>
        <p:grpSp>
          <p:nvGrpSpPr>
            <p:cNvPr id="49" name="Group 48"/>
            <p:cNvGrpSpPr/>
            <p:nvPr/>
          </p:nvGrpSpPr>
          <p:grpSpPr>
            <a:xfrm>
              <a:off x="1135317" y="1207162"/>
              <a:ext cx="883513" cy="923330"/>
              <a:chOff x="3476816" y="3493490"/>
              <a:chExt cx="883513" cy="923330"/>
            </a:xfrm>
          </p:grpSpPr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3650711" y="3493490"/>
                <a:ext cx="5357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5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136469" y="1177572"/>
              <a:ext cx="877664" cy="923330"/>
              <a:chOff x="1816708" y="1006554"/>
              <a:chExt cx="1088893" cy="1145549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70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2028827" y="1006554"/>
                <a:ext cx="664657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6</a:t>
                </a:r>
                <a:endParaRPr 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107740" y="1157817"/>
            <a:ext cx="886782" cy="923330"/>
            <a:chOff x="1811053" y="1006554"/>
            <a:chExt cx="1100205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14218" y="1174212"/>
            <a:ext cx="886782" cy="923330"/>
            <a:chOff x="3237303" y="1006554"/>
            <a:chExt cx="1100205" cy="11455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495" y="1176786"/>
            <a:ext cx="877664" cy="923330"/>
            <a:chOff x="7521707" y="1006554"/>
            <a:chExt cx="1088893" cy="114554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78" name="Down Arrow 77"/>
          <p:cNvSpPr/>
          <p:nvPr/>
        </p:nvSpPr>
        <p:spPr>
          <a:xfrm rot="10800000">
            <a:off x="121920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9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14218" y="1174212"/>
            <a:ext cx="886782" cy="923330"/>
            <a:chOff x="3237303" y="1006554"/>
            <a:chExt cx="1100205" cy="11455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107740" y="1157817"/>
            <a:ext cx="886782" cy="923330"/>
            <a:chOff x="1811053" y="1006554"/>
            <a:chExt cx="1100205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91" name="Straight Connector 90"/>
          <p:cNvCxnSpPr/>
          <p:nvPr/>
        </p:nvCxnSpPr>
        <p:spPr>
          <a:xfrm>
            <a:off x="4267200" y="2343150"/>
            <a:ext cx="46482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12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14218" y="1174212"/>
            <a:ext cx="886782" cy="923330"/>
            <a:chOff x="3237303" y="1006554"/>
            <a:chExt cx="1100205" cy="11455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03181" y="1185501"/>
            <a:ext cx="886781" cy="923330"/>
            <a:chOff x="3475183" y="3493490"/>
            <a:chExt cx="886781" cy="92333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5" name="Down Arrow 34"/>
          <p:cNvSpPr/>
          <p:nvPr/>
        </p:nvSpPr>
        <p:spPr>
          <a:xfrm rot="10800000">
            <a:off x="8229600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4191000" y="738011"/>
            <a:ext cx="37941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16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14218" y="1174212"/>
            <a:ext cx="886782" cy="923330"/>
            <a:chOff x="3237303" y="1006554"/>
            <a:chExt cx="1100205" cy="11455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03181" y="1185501"/>
            <a:ext cx="886781" cy="923330"/>
            <a:chOff x="3475183" y="3493490"/>
            <a:chExt cx="886781" cy="92333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9" name="Down Arrow 38"/>
          <p:cNvSpPr/>
          <p:nvPr/>
        </p:nvSpPr>
        <p:spPr>
          <a:xfrm rot="9000000">
            <a:off x="77040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2600000">
            <a:off x="38783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4191000" y="738011"/>
            <a:ext cx="37941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46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14218" y="1174212"/>
            <a:ext cx="886782" cy="923330"/>
            <a:chOff x="3237303" y="1006554"/>
            <a:chExt cx="1100205" cy="11455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03181" y="1185501"/>
            <a:ext cx="886781" cy="923330"/>
            <a:chOff x="3475183" y="3493490"/>
            <a:chExt cx="886781" cy="92333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9" name="Down Arrow 38"/>
          <p:cNvSpPr/>
          <p:nvPr/>
        </p:nvSpPr>
        <p:spPr>
          <a:xfrm rot="9000000">
            <a:off x="77040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2600000">
            <a:off x="38783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981672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54 &gt; Pivot ?</a:t>
            </a:r>
            <a:endParaRPr lang="en-US" sz="36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4191000" y="738011"/>
            <a:ext cx="37941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29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14218" y="1174212"/>
            <a:ext cx="886782" cy="923330"/>
            <a:chOff x="3237303" y="1006554"/>
            <a:chExt cx="1100205" cy="11455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03181" y="1185501"/>
            <a:ext cx="886781" cy="923330"/>
            <a:chOff x="3475183" y="3493490"/>
            <a:chExt cx="886781" cy="92333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9" name="Down Arrow 38"/>
          <p:cNvSpPr/>
          <p:nvPr/>
        </p:nvSpPr>
        <p:spPr>
          <a:xfrm rot="9000000">
            <a:off x="77040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2600000">
            <a:off x="38783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981672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54 &gt; Pivot ?</a:t>
            </a:r>
            <a:endParaRPr lang="en-US" sz="3600" dirty="0"/>
          </a:p>
        </p:txBody>
      </p:sp>
      <p:sp>
        <p:nvSpPr>
          <p:cNvPr id="45" name="TextBox 44"/>
          <p:cNvSpPr txBox="1"/>
          <p:nvPr/>
        </p:nvSpPr>
        <p:spPr>
          <a:xfrm>
            <a:off x="6781800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17 &lt; Pivot ?</a:t>
            </a:r>
            <a:endParaRPr lang="en-US" sz="36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191000" y="738011"/>
            <a:ext cx="37941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14218" y="1174212"/>
            <a:ext cx="886782" cy="923330"/>
            <a:chOff x="3237303" y="1006554"/>
            <a:chExt cx="1100205" cy="11455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03181" y="1185501"/>
            <a:ext cx="886781" cy="923330"/>
            <a:chOff x="3475183" y="3493490"/>
            <a:chExt cx="886781" cy="92333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9" name="Down Arrow 38"/>
          <p:cNvSpPr/>
          <p:nvPr/>
        </p:nvSpPr>
        <p:spPr>
          <a:xfrm rot="9000000">
            <a:off x="77040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2600000">
            <a:off x="38783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132436" y="1177572"/>
            <a:ext cx="3857275" cy="924392"/>
            <a:chOff x="4132436" y="1177572"/>
            <a:chExt cx="3857275" cy="924392"/>
          </a:xfrm>
        </p:grpSpPr>
        <p:grpSp>
          <p:nvGrpSpPr>
            <p:cNvPr id="48" name="Group 47"/>
            <p:cNvGrpSpPr/>
            <p:nvPr/>
          </p:nvGrpSpPr>
          <p:grpSpPr>
            <a:xfrm>
              <a:off x="7102929" y="1177572"/>
              <a:ext cx="886782" cy="923330"/>
              <a:chOff x="7516051" y="1005343"/>
              <a:chExt cx="1100204" cy="1145548"/>
            </a:xfrm>
          </p:grpSpPr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07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7516051" y="1005343"/>
                <a:ext cx="1100204" cy="1145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54</a:t>
                </a:r>
                <a:endParaRPr lang="en-US" sz="2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132436" y="1178634"/>
              <a:ext cx="886782" cy="923330"/>
              <a:chOff x="3237303" y="1006554"/>
              <a:chExt cx="1100205" cy="1145549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29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3237303" y="1006554"/>
                <a:ext cx="1100205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17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cxnSp>
        <p:nvCxnSpPr>
          <p:cNvPr id="60" name="Straight Connector 59"/>
          <p:cNvCxnSpPr/>
          <p:nvPr/>
        </p:nvCxnSpPr>
        <p:spPr>
          <a:xfrm>
            <a:off x="4191000" y="738011"/>
            <a:ext cx="37941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0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124200" y="1207191"/>
            <a:ext cx="886781" cy="923330"/>
            <a:chOff x="3475183" y="3493490"/>
            <a:chExt cx="886781" cy="92333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104819" y="1174810"/>
            <a:ext cx="886781" cy="923330"/>
            <a:chOff x="6089804" y="1005343"/>
            <a:chExt cx="1100203" cy="1145548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6089804" y="1005343"/>
              <a:ext cx="1100203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1" name="Down Arrow 30"/>
          <p:cNvSpPr/>
          <p:nvPr/>
        </p:nvSpPr>
        <p:spPr>
          <a:xfrm rot="10800000">
            <a:off x="3228048" y="209814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24008" y="3028950"/>
            <a:ext cx="2300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Pivot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8482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7102929" y="1177572"/>
            <a:ext cx="886782" cy="923330"/>
            <a:chOff x="7516051" y="1005343"/>
            <a:chExt cx="1100204" cy="114554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132436" y="1178634"/>
            <a:ext cx="886782" cy="923330"/>
            <a:chOff x="3237303" y="1006554"/>
            <a:chExt cx="1100205" cy="114554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03181" y="1185501"/>
            <a:ext cx="886781" cy="923330"/>
            <a:chOff x="3475183" y="3493490"/>
            <a:chExt cx="886781" cy="92333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9" name="Down Arrow 38"/>
          <p:cNvSpPr/>
          <p:nvPr/>
        </p:nvSpPr>
        <p:spPr>
          <a:xfrm rot="9000000">
            <a:off x="66977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2600000">
            <a:off x="48084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4191000" y="738011"/>
            <a:ext cx="37941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52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7102929" y="1177572"/>
            <a:ext cx="886782" cy="923330"/>
            <a:chOff x="7516051" y="1005343"/>
            <a:chExt cx="1100204" cy="114554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132436" y="1178634"/>
            <a:ext cx="886782" cy="923330"/>
            <a:chOff x="3237303" y="1006554"/>
            <a:chExt cx="1100205" cy="114554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03181" y="1185501"/>
            <a:ext cx="886781" cy="923330"/>
            <a:chOff x="3475183" y="3493490"/>
            <a:chExt cx="886781" cy="92333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9" name="Down Arrow 38"/>
          <p:cNvSpPr/>
          <p:nvPr/>
        </p:nvSpPr>
        <p:spPr>
          <a:xfrm rot="9000000">
            <a:off x="66977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2600000">
            <a:off x="48084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981672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41 &gt; Pivot ?</a:t>
            </a:r>
            <a:endParaRPr lang="en-US" sz="36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191000" y="738011"/>
            <a:ext cx="37941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45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7102929" y="1177572"/>
            <a:ext cx="886782" cy="923330"/>
            <a:chOff x="7516051" y="1005343"/>
            <a:chExt cx="1100204" cy="114554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132436" y="1178634"/>
            <a:ext cx="886782" cy="923330"/>
            <a:chOff x="3237303" y="1006554"/>
            <a:chExt cx="1100205" cy="114554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03181" y="1185501"/>
            <a:ext cx="886781" cy="923330"/>
            <a:chOff x="3475183" y="3493490"/>
            <a:chExt cx="886781" cy="92333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9" name="Down Arrow 38"/>
          <p:cNvSpPr/>
          <p:nvPr/>
        </p:nvSpPr>
        <p:spPr>
          <a:xfrm rot="9000000">
            <a:off x="66977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2600000">
            <a:off x="48084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981672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41 &gt; Pivot ?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6781800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29 &lt; Pivot ?</a:t>
            </a:r>
            <a:endParaRPr lang="en-US" sz="36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191000" y="738011"/>
            <a:ext cx="37941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6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7102929" y="1177572"/>
            <a:ext cx="886782" cy="923330"/>
            <a:chOff x="7516051" y="1005343"/>
            <a:chExt cx="1100204" cy="114554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132436" y="1178634"/>
            <a:ext cx="886782" cy="923330"/>
            <a:chOff x="3237303" y="1006554"/>
            <a:chExt cx="1100205" cy="114554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03181" y="1185501"/>
            <a:ext cx="886781" cy="923330"/>
            <a:chOff x="3475183" y="3493490"/>
            <a:chExt cx="886781" cy="92333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9" name="Down Arrow 38"/>
          <p:cNvSpPr/>
          <p:nvPr/>
        </p:nvSpPr>
        <p:spPr>
          <a:xfrm rot="9000000">
            <a:off x="57071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2600000">
            <a:off x="48084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133600" y="2975328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Lower and Upper indexes meet</a:t>
            </a:r>
            <a:endParaRPr lang="en-US" sz="36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191000" y="738011"/>
            <a:ext cx="37941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7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7102929" y="1177572"/>
            <a:ext cx="886782" cy="923330"/>
            <a:chOff x="7516051" y="1005343"/>
            <a:chExt cx="1100204" cy="114554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132436" y="1178634"/>
            <a:ext cx="886782" cy="923330"/>
            <a:chOff x="3237303" y="1006554"/>
            <a:chExt cx="1100205" cy="114554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03181" y="1185501"/>
            <a:ext cx="886781" cy="923330"/>
            <a:chOff x="3475183" y="3493490"/>
            <a:chExt cx="886781" cy="92333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3" name="Down Arrow 42"/>
          <p:cNvSpPr/>
          <p:nvPr/>
        </p:nvSpPr>
        <p:spPr>
          <a:xfrm rot="12600000">
            <a:off x="48084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10800000">
            <a:off x="8229600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810000" y="2975328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Swap Lower index with Pivot</a:t>
            </a:r>
            <a:endParaRPr lang="en-US" sz="3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191000" y="738011"/>
            <a:ext cx="37941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27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8103181" y="1185501"/>
            <a:ext cx="886781" cy="923330"/>
            <a:chOff x="3475183" y="3493490"/>
            <a:chExt cx="886781" cy="92333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6641" y="1178380"/>
            <a:ext cx="886781" cy="923330"/>
            <a:chOff x="384803" y="1006554"/>
            <a:chExt cx="1100204" cy="114554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105400" y="1156973"/>
            <a:ext cx="3886200" cy="966507"/>
            <a:chOff x="5105400" y="1156973"/>
            <a:chExt cx="3886200" cy="966507"/>
          </a:xfrm>
        </p:grpSpPr>
        <p:grpSp>
          <p:nvGrpSpPr>
            <p:cNvPr id="39" name="Group 38"/>
            <p:cNvGrpSpPr/>
            <p:nvPr/>
          </p:nvGrpSpPr>
          <p:grpSpPr>
            <a:xfrm>
              <a:off x="5105400" y="1200150"/>
              <a:ext cx="886781" cy="923330"/>
              <a:chOff x="3475183" y="3493490"/>
              <a:chExt cx="886781" cy="923330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3475183" y="3493490"/>
                <a:ext cx="88678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22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8104819" y="1156973"/>
              <a:ext cx="886781" cy="923330"/>
              <a:chOff x="384803" y="1006554"/>
              <a:chExt cx="1100204" cy="1145549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458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384803" y="1006554"/>
                <a:ext cx="1100204" cy="1145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41</a:t>
                </a:r>
                <a:endParaRPr 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7102929" y="1177572"/>
            <a:ext cx="886782" cy="923330"/>
            <a:chOff x="7516051" y="1005343"/>
            <a:chExt cx="1100204" cy="114554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132436" y="1178634"/>
            <a:ext cx="886782" cy="923330"/>
            <a:chOff x="3237303" y="1006554"/>
            <a:chExt cx="1100205" cy="114554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3" name="Down Arrow 42"/>
          <p:cNvSpPr/>
          <p:nvPr/>
        </p:nvSpPr>
        <p:spPr>
          <a:xfrm rot="12600000">
            <a:off x="4808439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10800000">
            <a:off x="8229600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3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5105400" y="1200150"/>
            <a:ext cx="886781" cy="923330"/>
            <a:chOff x="3475183" y="3493490"/>
            <a:chExt cx="886781" cy="92333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104819" y="1156973"/>
            <a:ext cx="886781" cy="923330"/>
            <a:chOff x="384803" y="1006554"/>
            <a:chExt cx="1100204" cy="1145549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102929" y="1177572"/>
            <a:ext cx="886782" cy="923330"/>
            <a:chOff x="7516051" y="1005343"/>
            <a:chExt cx="1100204" cy="114554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132436" y="1178634"/>
            <a:ext cx="886782" cy="923330"/>
            <a:chOff x="3237303" y="1006554"/>
            <a:chExt cx="1100205" cy="114554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5" name="Down Arrow 34"/>
          <p:cNvSpPr/>
          <p:nvPr/>
        </p:nvSpPr>
        <p:spPr>
          <a:xfrm rot="10800000">
            <a:off x="5181600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4136994" y="2315633"/>
            <a:ext cx="803408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126974" y="1202509"/>
            <a:ext cx="886781" cy="923330"/>
            <a:chOff x="3475183" y="3493490"/>
            <a:chExt cx="886781" cy="92333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05400" y="1200150"/>
            <a:ext cx="886781" cy="923330"/>
            <a:chOff x="3475183" y="3493490"/>
            <a:chExt cx="886781" cy="92333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104819" y="1156973"/>
            <a:ext cx="886781" cy="923330"/>
            <a:chOff x="384803" y="1006554"/>
            <a:chExt cx="1100204" cy="1145549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102929" y="1177572"/>
            <a:ext cx="886782" cy="923330"/>
            <a:chOff x="7516051" y="1005343"/>
            <a:chExt cx="1100204" cy="114554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5" name="Down Arrow 34"/>
          <p:cNvSpPr/>
          <p:nvPr/>
        </p:nvSpPr>
        <p:spPr>
          <a:xfrm rot="10800000">
            <a:off x="5181600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4136994" y="2315633"/>
            <a:ext cx="803408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6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126974" y="1202509"/>
            <a:ext cx="886781" cy="923330"/>
            <a:chOff x="3475183" y="3493490"/>
            <a:chExt cx="886781" cy="92333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05400" y="1200150"/>
            <a:ext cx="886781" cy="923330"/>
            <a:chOff x="3475183" y="3493490"/>
            <a:chExt cx="886781" cy="92333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104819" y="1156973"/>
            <a:ext cx="886781" cy="923330"/>
            <a:chOff x="384803" y="1006554"/>
            <a:chExt cx="1100204" cy="1145549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102929" y="1177572"/>
            <a:ext cx="886782" cy="923330"/>
            <a:chOff x="7516051" y="1005343"/>
            <a:chExt cx="1100204" cy="114554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5" name="Down Arrow 34"/>
          <p:cNvSpPr/>
          <p:nvPr/>
        </p:nvSpPr>
        <p:spPr>
          <a:xfrm rot="10800000">
            <a:off x="5181600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6248400" y="2312106"/>
            <a:ext cx="2667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0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8100260" y="1184191"/>
            <a:ext cx="886781" cy="923330"/>
            <a:chOff x="3475183" y="3493490"/>
            <a:chExt cx="886781" cy="92333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26974" y="1202509"/>
            <a:ext cx="886781" cy="923330"/>
            <a:chOff x="3475183" y="3493490"/>
            <a:chExt cx="886781" cy="92333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05400" y="1200150"/>
            <a:ext cx="886781" cy="923330"/>
            <a:chOff x="3475183" y="3493490"/>
            <a:chExt cx="886781" cy="92333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102929" y="1177572"/>
            <a:ext cx="886782" cy="923330"/>
            <a:chOff x="7516051" y="1005343"/>
            <a:chExt cx="1100204" cy="114554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5" name="Down Arrow 34"/>
          <p:cNvSpPr/>
          <p:nvPr/>
        </p:nvSpPr>
        <p:spPr>
          <a:xfrm rot="10800000">
            <a:off x="8229600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6188047" y="738011"/>
            <a:ext cx="16605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50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114800" y="1207191"/>
            <a:ext cx="886781" cy="923330"/>
            <a:chOff x="3475183" y="3493490"/>
            <a:chExt cx="886781" cy="923330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28459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107523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18441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105721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106622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104819" y="1174810"/>
            <a:ext cx="886781" cy="923330"/>
            <a:chOff x="6089804" y="1005343"/>
            <a:chExt cx="1100203" cy="1145548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6089804" y="1005343"/>
              <a:ext cx="1100203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138477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1" name="Down Arrow 30"/>
          <p:cNvSpPr/>
          <p:nvPr/>
        </p:nvSpPr>
        <p:spPr>
          <a:xfrm rot="10800000">
            <a:off x="4191000" y="209814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403722" y="3028950"/>
            <a:ext cx="2300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Pivot</a:t>
            </a:r>
            <a:endParaRPr lang="en-US" sz="4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914400" y="3845064"/>
            <a:ext cx="2300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X &lt; Pivot</a:t>
            </a:r>
            <a:endParaRPr lang="en-US" sz="4000" dirty="0"/>
          </a:p>
        </p:txBody>
      </p:sp>
      <p:sp>
        <p:nvSpPr>
          <p:cNvPr id="36" name="TextBox 35"/>
          <p:cNvSpPr txBox="1"/>
          <p:nvPr/>
        </p:nvSpPr>
        <p:spPr>
          <a:xfrm>
            <a:off x="5929208" y="3834416"/>
            <a:ext cx="2300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X &gt; Pivot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7628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8100260" y="1184191"/>
            <a:ext cx="886781" cy="923330"/>
            <a:chOff x="3475183" y="3493490"/>
            <a:chExt cx="886781" cy="92333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26974" y="1202509"/>
            <a:ext cx="886781" cy="923330"/>
            <a:chOff x="3475183" y="3493490"/>
            <a:chExt cx="886781" cy="92333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05400" y="1200150"/>
            <a:ext cx="886781" cy="923330"/>
            <a:chOff x="3475183" y="3493490"/>
            <a:chExt cx="886781" cy="92333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102929" y="1177572"/>
            <a:ext cx="886782" cy="923330"/>
            <a:chOff x="7516051" y="1005343"/>
            <a:chExt cx="1100204" cy="114554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188047" y="738011"/>
            <a:ext cx="16605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 rot="9000000">
            <a:off x="76883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12600000">
            <a:off x="57833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9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8100260" y="1184191"/>
            <a:ext cx="886781" cy="923330"/>
            <a:chOff x="3475183" y="3493490"/>
            <a:chExt cx="886781" cy="92333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26974" y="1202509"/>
            <a:ext cx="886781" cy="923330"/>
            <a:chOff x="3475183" y="3493490"/>
            <a:chExt cx="886781" cy="92333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05400" y="1200150"/>
            <a:ext cx="886781" cy="923330"/>
            <a:chOff x="3475183" y="3493490"/>
            <a:chExt cx="886781" cy="92333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102929" y="1177572"/>
            <a:ext cx="886782" cy="923330"/>
            <a:chOff x="7516051" y="1005343"/>
            <a:chExt cx="1100204" cy="114554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188047" y="738011"/>
            <a:ext cx="16605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 rot="9000000">
            <a:off x="76883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12600000">
            <a:off x="57833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277072" y="2977575"/>
            <a:ext cx="23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29 &gt; Pivot 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871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8100260" y="1184191"/>
            <a:ext cx="886781" cy="923330"/>
            <a:chOff x="3475183" y="3493490"/>
            <a:chExt cx="886781" cy="92333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26974" y="1202509"/>
            <a:ext cx="886781" cy="923330"/>
            <a:chOff x="3475183" y="3493490"/>
            <a:chExt cx="886781" cy="92333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05400" y="1200150"/>
            <a:ext cx="886781" cy="923330"/>
            <a:chOff x="3475183" y="3493490"/>
            <a:chExt cx="886781" cy="92333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102929" y="1177572"/>
            <a:ext cx="886782" cy="923330"/>
            <a:chOff x="7516051" y="1005343"/>
            <a:chExt cx="1100204" cy="114554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188047" y="738011"/>
            <a:ext cx="16605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 rot="9000000">
            <a:off x="76883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12600000">
            <a:off x="67739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575506" y="2975328"/>
            <a:ext cx="5492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Lower and Upper indexes meet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097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8100260" y="1184191"/>
            <a:ext cx="886781" cy="923330"/>
            <a:chOff x="3475183" y="3493490"/>
            <a:chExt cx="886781" cy="92333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26974" y="1202509"/>
            <a:ext cx="886781" cy="923330"/>
            <a:chOff x="3475183" y="3493490"/>
            <a:chExt cx="886781" cy="92333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05400" y="1200150"/>
            <a:ext cx="886781" cy="923330"/>
            <a:chOff x="3475183" y="3493490"/>
            <a:chExt cx="886781" cy="92333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102929" y="1177572"/>
            <a:ext cx="886782" cy="923330"/>
            <a:chOff x="7516051" y="1005343"/>
            <a:chExt cx="1100204" cy="114554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188047" y="738011"/>
            <a:ext cx="16605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own Arrow 43"/>
          <p:cNvSpPr/>
          <p:nvPr/>
        </p:nvSpPr>
        <p:spPr>
          <a:xfrm rot="12600000">
            <a:off x="67739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10800000">
            <a:off x="8229600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810000" y="2975328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Swap Lower index with Pivot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4852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8100260" y="1184191"/>
            <a:ext cx="886781" cy="923330"/>
            <a:chOff x="3475183" y="3493490"/>
            <a:chExt cx="886781" cy="92333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26974" y="1202509"/>
            <a:ext cx="886781" cy="923330"/>
            <a:chOff x="3475183" y="3493490"/>
            <a:chExt cx="886781" cy="92333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05400" y="1200150"/>
            <a:ext cx="886781" cy="923330"/>
            <a:chOff x="3475183" y="3493490"/>
            <a:chExt cx="886781" cy="92333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102929" y="1177572"/>
            <a:ext cx="886782" cy="923330"/>
            <a:chOff x="7516051" y="1005343"/>
            <a:chExt cx="1100204" cy="114554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188047" y="738011"/>
            <a:ext cx="1660553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own Arrow 43"/>
          <p:cNvSpPr/>
          <p:nvPr/>
        </p:nvSpPr>
        <p:spPr>
          <a:xfrm rot="12600000">
            <a:off x="6773961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10800000">
            <a:off x="8229600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097889" y="1156056"/>
            <a:ext cx="1890786" cy="969783"/>
            <a:chOff x="7097889" y="1156056"/>
            <a:chExt cx="1890786" cy="969783"/>
          </a:xfrm>
        </p:grpSpPr>
        <p:grpSp>
          <p:nvGrpSpPr>
            <p:cNvPr id="38" name="Group 37"/>
            <p:cNvGrpSpPr/>
            <p:nvPr/>
          </p:nvGrpSpPr>
          <p:grpSpPr>
            <a:xfrm>
              <a:off x="7097889" y="1202509"/>
              <a:ext cx="886781" cy="923330"/>
              <a:chOff x="3475183" y="3493490"/>
              <a:chExt cx="886781" cy="923330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3475183" y="3493490"/>
                <a:ext cx="88678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41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101893" y="1156056"/>
              <a:ext cx="886782" cy="923330"/>
              <a:chOff x="7516051" y="1005343"/>
              <a:chExt cx="1100204" cy="1145548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07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7516051" y="1005343"/>
                <a:ext cx="1100204" cy="1145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54</a:t>
                </a:r>
                <a:endParaRPr lang="en-US" sz="2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053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097889" y="1156056"/>
            <a:ext cx="1890786" cy="969783"/>
            <a:chOff x="7097889" y="1156056"/>
            <a:chExt cx="1890786" cy="969783"/>
          </a:xfrm>
        </p:grpSpPr>
        <p:grpSp>
          <p:nvGrpSpPr>
            <p:cNvPr id="38" name="Group 37"/>
            <p:cNvGrpSpPr/>
            <p:nvPr/>
          </p:nvGrpSpPr>
          <p:grpSpPr>
            <a:xfrm>
              <a:off x="7097889" y="1202509"/>
              <a:ext cx="886781" cy="923330"/>
              <a:chOff x="3475183" y="3493490"/>
              <a:chExt cx="886781" cy="923330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816" y="3493490"/>
                <a:ext cx="883513" cy="883513"/>
              </a:xfrm>
              <a:prstGeom prst="rect">
                <a:avLst/>
              </a:prstGeom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3475183" y="3493490"/>
                <a:ext cx="88678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41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101893" y="1156056"/>
              <a:ext cx="886782" cy="923330"/>
              <a:chOff x="7516051" y="1005343"/>
              <a:chExt cx="1100204" cy="1145548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07" y="1047750"/>
                <a:ext cx="1088893" cy="1088893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7516051" y="1005343"/>
                <a:ext cx="1100204" cy="1145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54</a:t>
                </a:r>
                <a:endParaRPr lang="en-US" sz="2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4126974" y="1202509"/>
            <a:ext cx="886781" cy="923330"/>
            <a:chOff x="3475183" y="3493490"/>
            <a:chExt cx="886781" cy="92333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05400" y="1200150"/>
            <a:ext cx="886781" cy="923330"/>
            <a:chOff x="3475183" y="3493490"/>
            <a:chExt cx="886781" cy="92333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5" name="Down Arrow 34"/>
          <p:cNvSpPr/>
          <p:nvPr/>
        </p:nvSpPr>
        <p:spPr>
          <a:xfrm rot="10800000">
            <a:off x="7205133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8097336" y="1183544"/>
            <a:ext cx="886781" cy="923330"/>
            <a:chOff x="3475183" y="3493490"/>
            <a:chExt cx="886781" cy="92333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116767" y="1201271"/>
            <a:ext cx="886781" cy="923330"/>
            <a:chOff x="3475183" y="3493490"/>
            <a:chExt cx="886781" cy="92333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97889" y="1202509"/>
            <a:ext cx="886781" cy="923330"/>
            <a:chOff x="3475183" y="3493490"/>
            <a:chExt cx="886781" cy="92333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26974" y="1202509"/>
            <a:ext cx="886781" cy="923330"/>
            <a:chOff x="3475183" y="3493490"/>
            <a:chExt cx="886781" cy="92333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05400" y="1200150"/>
            <a:ext cx="886781" cy="923330"/>
            <a:chOff x="3475183" y="3493490"/>
            <a:chExt cx="886781" cy="92333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33600" y="1200150"/>
            <a:ext cx="883513" cy="923330"/>
            <a:chOff x="3476816" y="3493490"/>
            <a:chExt cx="883513" cy="9233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8495" y="1194550"/>
            <a:ext cx="883513" cy="923330"/>
            <a:chOff x="3476816" y="3493490"/>
            <a:chExt cx="883513" cy="92333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317" y="1207162"/>
            <a:ext cx="883513" cy="923330"/>
            <a:chOff x="3476816" y="3493490"/>
            <a:chExt cx="883513" cy="92333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650711" y="3493490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32116" y="1200150"/>
            <a:ext cx="886781" cy="923330"/>
            <a:chOff x="3475183" y="3493490"/>
            <a:chExt cx="886781" cy="92333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156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 - Summary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181348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 smtClean="0"/>
              <a:t>QuickSort</a:t>
            </a:r>
            <a:r>
              <a:rPr lang="en-US" dirty="0" smtClean="0"/>
              <a:t> is recursive (method that calls itself)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/>
              <a:t>Divide-and-Conquer algorithm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/>
              <a:t>Very efficient for large data sets</a:t>
            </a:r>
          </a:p>
        </p:txBody>
      </p:sp>
    </p:spTree>
    <p:extLst>
      <p:ext uri="{BB962C8B-B14F-4D97-AF65-F5344CB8AC3E}">
        <p14:creationId xmlns:p14="http://schemas.microsoft.com/office/powerpoint/2010/main" val="213524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 – Big Oh Analysis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352550"/>
            <a:ext cx="83820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3200" dirty="0" smtClean="0"/>
              <a:t>Worst case is O(n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).</a:t>
            </a:r>
          </a:p>
          <a:p>
            <a:pPr>
              <a:spcBef>
                <a:spcPts val="300"/>
              </a:spcBef>
            </a:pPr>
            <a:endParaRPr lang="en-US" sz="3200" dirty="0" smtClean="0"/>
          </a:p>
          <a:p>
            <a:pPr>
              <a:spcBef>
                <a:spcPts val="300"/>
              </a:spcBef>
            </a:pPr>
            <a:r>
              <a:rPr lang="en-US" sz="3200" dirty="0" smtClean="0"/>
              <a:t>Average case </a:t>
            </a:r>
            <a:r>
              <a:rPr lang="en-US" sz="3200" dirty="0"/>
              <a:t>is O(n log n).</a:t>
            </a:r>
            <a:endParaRPr lang="en-US" sz="3200" dirty="0" smtClean="0"/>
          </a:p>
          <a:p>
            <a:pPr>
              <a:spcBef>
                <a:spcPts val="300"/>
              </a:spcBef>
            </a:pPr>
            <a:endParaRPr lang="en-US" sz="3200" dirty="0" smtClean="0"/>
          </a:p>
          <a:p>
            <a:pPr>
              <a:spcBef>
                <a:spcPts val="300"/>
              </a:spcBef>
            </a:pPr>
            <a:r>
              <a:rPr lang="en-US" sz="3200" dirty="0" smtClean="0"/>
              <a:t>Performance depends largely on </a:t>
            </a:r>
            <a:r>
              <a:rPr lang="en-US" sz="3200" dirty="0"/>
              <a:t>P</a:t>
            </a:r>
            <a:r>
              <a:rPr lang="en-US" sz="3200" dirty="0" smtClean="0"/>
              <a:t>ivot selection.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18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29822" y="1207191"/>
            <a:ext cx="886781" cy="923330"/>
            <a:chOff x="3475183" y="3493490"/>
            <a:chExt cx="886781" cy="923330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104819" y="1174810"/>
            <a:ext cx="886781" cy="923330"/>
            <a:chOff x="6089804" y="1005343"/>
            <a:chExt cx="1100203" cy="1145548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6089804" y="1005343"/>
              <a:ext cx="1100203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4" name="Down Arrow 33"/>
          <p:cNvSpPr/>
          <p:nvPr/>
        </p:nvSpPr>
        <p:spPr>
          <a:xfrm rot="10800000">
            <a:off x="228600" y="209814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200" y="2975328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Often, first item is used for pivot 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6439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28459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107523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18441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105721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106622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104819" y="1174810"/>
            <a:ext cx="886781" cy="923330"/>
            <a:chOff x="6089804" y="1005343"/>
            <a:chExt cx="1100203" cy="1145548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6089804" y="1005343"/>
              <a:ext cx="1100203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138477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77785" y="2334986"/>
            <a:ext cx="3547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Left Partition</a:t>
            </a:r>
            <a:endParaRPr lang="en-US" sz="4000" dirty="0"/>
          </a:p>
        </p:txBody>
      </p:sp>
      <p:sp>
        <p:nvSpPr>
          <p:cNvPr id="35" name="TextBox 34"/>
          <p:cNvSpPr txBox="1"/>
          <p:nvPr/>
        </p:nvSpPr>
        <p:spPr>
          <a:xfrm>
            <a:off x="914400" y="3845064"/>
            <a:ext cx="2300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X &lt; Pivot</a:t>
            </a:r>
            <a:endParaRPr lang="en-US" sz="4000" dirty="0"/>
          </a:p>
        </p:txBody>
      </p:sp>
      <p:sp>
        <p:nvSpPr>
          <p:cNvPr id="36" name="TextBox 35"/>
          <p:cNvSpPr txBox="1"/>
          <p:nvPr/>
        </p:nvSpPr>
        <p:spPr>
          <a:xfrm>
            <a:off x="5929208" y="3834416"/>
            <a:ext cx="2300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X &gt; Pivot</a:t>
            </a:r>
            <a:endParaRPr lang="en-US" sz="4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114800" y="1207191"/>
            <a:ext cx="886781" cy="923330"/>
            <a:chOff x="3475183" y="3493490"/>
            <a:chExt cx="886781" cy="923330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152400" y="2312106"/>
            <a:ext cx="37338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28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129821" y="1174810"/>
            <a:ext cx="886781" cy="923330"/>
            <a:chOff x="6089803" y="1005343"/>
            <a:chExt cx="1100203" cy="1145548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6089803" y="1005343"/>
              <a:ext cx="1100203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098065" y="1201241"/>
            <a:ext cx="886781" cy="923330"/>
            <a:chOff x="3475183" y="3493490"/>
            <a:chExt cx="886781" cy="92333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4" name="Down Arrow 33"/>
          <p:cNvSpPr/>
          <p:nvPr/>
        </p:nvSpPr>
        <p:spPr>
          <a:xfrm rot="10800000">
            <a:off x="8198556" y="209814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10200" y="2975328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… or last item 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581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8093530" y="1177572"/>
            <a:ext cx="886781" cy="923330"/>
            <a:chOff x="1811053" y="1006554"/>
            <a:chExt cx="1100204" cy="1145549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81105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29821" y="1174810"/>
            <a:ext cx="886781" cy="923330"/>
            <a:chOff x="6089803" y="1005343"/>
            <a:chExt cx="1100203" cy="1145548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6089803" y="1005343"/>
              <a:ext cx="1100203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31130" y="1201241"/>
            <a:ext cx="886781" cy="923330"/>
            <a:chOff x="3475183" y="3493490"/>
            <a:chExt cx="886781" cy="92333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124200" y="1174810"/>
            <a:ext cx="886781" cy="923330"/>
            <a:chOff x="7516052" y="1005343"/>
            <a:chExt cx="1100203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2" y="1005343"/>
              <a:ext cx="1100203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4" name="Down Arrow 33"/>
          <p:cNvSpPr/>
          <p:nvPr/>
        </p:nvSpPr>
        <p:spPr>
          <a:xfrm rot="10800000">
            <a:off x="4233334" y="209814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785533" y="2975328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… or middle item 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0696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131130" y="1201241"/>
            <a:ext cx="886781" cy="923330"/>
            <a:chOff x="3475183" y="3493490"/>
            <a:chExt cx="886781" cy="92333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124200" y="1174810"/>
            <a:ext cx="886781" cy="923330"/>
            <a:chOff x="7516052" y="1005343"/>
            <a:chExt cx="1100203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2" y="1005343"/>
              <a:ext cx="1100203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4" name="Down Arrow 33"/>
          <p:cNvSpPr/>
          <p:nvPr/>
        </p:nvSpPr>
        <p:spPr>
          <a:xfrm rot="10800000">
            <a:off x="4233334" y="209814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34380" y="2975328"/>
            <a:ext cx="8841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… or sometimes middle of three …</a:t>
            </a:r>
            <a:endParaRPr lang="en-US" sz="36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8098065" y="1201241"/>
            <a:ext cx="886781" cy="923330"/>
            <a:chOff x="3475183" y="3493490"/>
            <a:chExt cx="886781" cy="92333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822" y="1207191"/>
            <a:ext cx="886781" cy="923330"/>
            <a:chOff x="3475183" y="3493490"/>
            <a:chExt cx="886781" cy="92333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Down Arrow 46"/>
          <p:cNvSpPr/>
          <p:nvPr/>
        </p:nvSpPr>
        <p:spPr>
          <a:xfrm rot="10800000">
            <a:off x="228600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 rot="10800000">
            <a:off x="8229600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0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2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104819" y="1174810"/>
            <a:ext cx="886781" cy="923330"/>
            <a:chOff x="6089804" y="1005343"/>
            <a:chExt cx="1100203" cy="1145548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6089804" y="1005343"/>
              <a:ext cx="1100203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39376" y="2975328"/>
            <a:ext cx="8928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… but </a:t>
            </a:r>
            <a:r>
              <a:rPr lang="en-US" sz="3200" b="1" dirty="0" smtClean="0"/>
              <a:t>random</a:t>
            </a:r>
            <a:r>
              <a:rPr lang="en-US" sz="3200" dirty="0" smtClean="0"/>
              <a:t>ly chosen pivots ensure </a:t>
            </a:r>
            <a:r>
              <a:rPr lang="en-US" sz="3200" dirty="0"/>
              <a:t>O(n log n</a:t>
            </a:r>
            <a:r>
              <a:rPr lang="en-US" sz="3200" dirty="0" smtClean="0"/>
              <a:t>).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18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285211" y="2334986"/>
            <a:ext cx="3547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Right Partition</a:t>
            </a:r>
            <a:endParaRPr lang="en-US" sz="4000" dirty="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28459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107523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18441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105721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106622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104819" y="1174810"/>
            <a:ext cx="886781" cy="923330"/>
            <a:chOff x="6089804" y="1005343"/>
            <a:chExt cx="1100203" cy="1145548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6089804" y="1005343"/>
              <a:ext cx="1100203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138477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77785" y="2334986"/>
            <a:ext cx="3547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Left Partition</a:t>
            </a:r>
            <a:endParaRPr lang="en-US" sz="4000" dirty="0"/>
          </a:p>
        </p:txBody>
      </p:sp>
      <p:sp>
        <p:nvSpPr>
          <p:cNvPr id="37" name="TextBox 36"/>
          <p:cNvSpPr txBox="1"/>
          <p:nvPr/>
        </p:nvSpPr>
        <p:spPr>
          <a:xfrm>
            <a:off x="914400" y="3845064"/>
            <a:ext cx="2300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X &lt; Pivot</a:t>
            </a:r>
            <a:endParaRPr lang="en-US" sz="4000" dirty="0"/>
          </a:p>
        </p:txBody>
      </p:sp>
      <p:sp>
        <p:nvSpPr>
          <p:cNvPr id="38" name="TextBox 37"/>
          <p:cNvSpPr txBox="1"/>
          <p:nvPr/>
        </p:nvSpPr>
        <p:spPr>
          <a:xfrm>
            <a:off x="5929208" y="3834416"/>
            <a:ext cx="2300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X &gt; Pivot</a:t>
            </a:r>
            <a:endParaRPr lang="en-US" sz="40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14800" y="1207191"/>
            <a:ext cx="886781" cy="923330"/>
            <a:chOff x="3475183" y="3493490"/>
            <a:chExt cx="886781" cy="92333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152400" y="2312106"/>
            <a:ext cx="37338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81600" y="2309283"/>
            <a:ext cx="37338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9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104819" y="1174810"/>
            <a:ext cx="886781" cy="923330"/>
            <a:chOff x="6089804" y="1005343"/>
            <a:chExt cx="1100203" cy="1145548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6089804" y="1005343"/>
              <a:ext cx="1100203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6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8109376" y="1196305"/>
            <a:ext cx="886781" cy="923330"/>
            <a:chOff x="3475183" y="3493490"/>
            <a:chExt cx="886781" cy="92333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475183" y="3493490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Quick Sort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430" y="742950"/>
            <a:ext cx="833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33463" algn="l"/>
                <a:tab pos="2003425" algn="l"/>
                <a:tab pos="3025775" algn="l"/>
                <a:tab pos="4005263" algn="l"/>
                <a:tab pos="4975225" algn="l"/>
                <a:tab pos="5997575" algn="l"/>
                <a:tab pos="6977063" algn="l"/>
                <a:tab pos="7947025" algn="l"/>
              </a:tabLst>
            </a:pPr>
            <a:r>
              <a:rPr lang="en-US" b="1" dirty="0" smtClean="0"/>
              <a:t>0	1	2	3	4	5	6	7	8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377" y="1174810"/>
            <a:ext cx="886782" cy="923330"/>
            <a:chOff x="3237303" y="1006554"/>
            <a:chExt cx="1100205" cy="114554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958" y="1047750"/>
              <a:ext cx="1088893" cy="108889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23730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17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37576" y="1174810"/>
            <a:ext cx="877664" cy="923330"/>
            <a:chOff x="4669208" y="1006554"/>
            <a:chExt cx="1088893" cy="1145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208" y="1047750"/>
              <a:ext cx="1088893" cy="108889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81326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8477" y="1174810"/>
            <a:ext cx="886781" cy="923330"/>
            <a:chOff x="384803" y="1006554"/>
            <a:chExt cx="1100204" cy="114554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58" y="1047750"/>
              <a:ext cx="1088893" cy="10888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84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41</a:t>
              </a:r>
              <a:endPara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7558" y="1174810"/>
            <a:ext cx="886782" cy="923330"/>
            <a:chOff x="1811053" y="1006554"/>
            <a:chExt cx="1100205" cy="11455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811053" y="1006554"/>
              <a:ext cx="1100205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22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4840" y="1174810"/>
            <a:ext cx="877664" cy="923330"/>
            <a:chOff x="7521707" y="1006554"/>
            <a:chExt cx="1088893" cy="114554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7733825" y="1006554"/>
              <a:ext cx="664658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3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15739" y="1174810"/>
            <a:ext cx="886781" cy="923330"/>
            <a:chOff x="6089803" y="1006554"/>
            <a:chExt cx="1100204" cy="114554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58" y="1047750"/>
              <a:ext cx="1088893" cy="108889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089803" y="1006554"/>
              <a:ext cx="1100204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29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26658" y="1174810"/>
            <a:ext cx="886782" cy="923330"/>
            <a:chOff x="7516051" y="1005343"/>
            <a:chExt cx="1100204" cy="1145548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07" y="1047750"/>
              <a:ext cx="1088893" cy="108889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516051" y="1005343"/>
              <a:ext cx="1100204" cy="114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54</a:t>
              </a:r>
              <a:endParaRPr lang="en-US" sz="2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5758" y="1174810"/>
            <a:ext cx="877664" cy="923330"/>
            <a:chOff x="1816708" y="1006554"/>
            <a:chExt cx="1088893" cy="114554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08" y="1047750"/>
              <a:ext cx="1088893" cy="10888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28827" y="1006554"/>
              <a:ext cx="664657" cy="114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6</a:t>
              </a:r>
              <a:endPara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553672" y="2859504"/>
            <a:ext cx="1496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/>
              <a:t>Pivot</a:t>
            </a:r>
            <a:endParaRPr lang="en-US" sz="4000" b="1" dirty="0"/>
          </a:p>
        </p:txBody>
      </p:sp>
      <p:sp>
        <p:nvSpPr>
          <p:cNvPr id="46" name="Down Arrow 45"/>
          <p:cNvSpPr/>
          <p:nvPr/>
        </p:nvSpPr>
        <p:spPr>
          <a:xfrm rot="10800000">
            <a:off x="8207828" y="21145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6560</TotalTime>
  <Words>1060</Words>
  <Application>Microsoft Office PowerPoint</Application>
  <PresentationFormat>On-screen Show (16:9)</PresentationFormat>
  <Paragraphs>814</Paragraphs>
  <Slides>63</Slides>
  <Notes>63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Quick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creator>Maui</dc:creator>
  <cp:lastModifiedBy>Maui</cp:lastModifiedBy>
  <cp:revision>109</cp:revision>
  <dcterms:created xsi:type="dcterms:W3CDTF">2014-12-19T23:12:28Z</dcterms:created>
  <dcterms:modified xsi:type="dcterms:W3CDTF">2016-01-24T00:56:03Z</dcterms:modified>
</cp:coreProperties>
</file>