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notesSlides/notesSlide12.xml" ContentType="application/vnd.openxmlformats-officedocument.presentationml.notesSlide+xml"/>
  <Override PartName="/ppt/charts/chart9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0.xml" ContentType="application/vnd.openxmlformats-officedocument.drawingml.chart+xml"/>
  <Override PartName="/ppt/notesSlides/notesSlide15.xml" ContentType="application/vnd.openxmlformats-officedocument.presentationml.notesSlide+xml"/>
  <Override PartName="/ppt/charts/chart11.xml" ContentType="application/vnd.openxmlformats-officedocument.drawingml.chart+xml"/>
  <Override PartName="/ppt/notesSlides/notesSlide16.xml" ContentType="application/vnd.openxmlformats-officedocument.presentationml.notesSlide+xml"/>
  <Override PartName="/ppt/charts/chart12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3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65" r:id="rId5"/>
    <p:sldId id="263" r:id="rId6"/>
    <p:sldId id="264" r:id="rId7"/>
    <p:sldId id="259" r:id="rId8"/>
    <p:sldId id="266" r:id="rId9"/>
    <p:sldId id="262" r:id="rId10"/>
    <p:sldId id="268" r:id="rId11"/>
    <p:sldId id="267" r:id="rId12"/>
    <p:sldId id="261" r:id="rId13"/>
    <p:sldId id="260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7" r:id="rId22"/>
    <p:sldId id="279" r:id="rId23"/>
    <p:sldId id="278" r:id="rId24"/>
    <p:sldId id="280" r:id="rId25"/>
    <p:sldId id="281" r:id="rId26"/>
    <p:sldId id="282" r:id="rId27"/>
    <p:sldId id="283" r:id="rId28"/>
    <p:sldId id="288" r:id="rId29"/>
    <p:sldId id="290" r:id="rId30"/>
    <p:sldId id="289" r:id="rId31"/>
    <p:sldId id="292" r:id="rId32"/>
    <p:sldId id="296" r:id="rId33"/>
    <p:sldId id="293" r:id="rId34"/>
    <p:sldId id="295" r:id="rId35"/>
    <p:sldId id="294" r:id="rId36"/>
    <p:sldId id="297" r:id="rId37"/>
    <p:sldId id="299" r:id="rId38"/>
    <p:sldId id="302" r:id="rId39"/>
    <p:sldId id="304" r:id="rId40"/>
    <p:sldId id="305" r:id="rId41"/>
    <p:sldId id="303" r:id="rId42"/>
    <p:sldId id="298" r:id="rId43"/>
    <p:sldId id="300" r:id="rId44"/>
    <p:sldId id="301" r:id="rId4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1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</c:spPr>
          </c:dPt>
          <c:dPt>
            <c:idx val="1"/>
            <c:bubble3D val="0"/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</c:spPr>
          </c:dPt>
          <c:dPt>
            <c:idx val="1"/>
            <c:bubble3D val="0"/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</c:spPr>
          </c:dPt>
          <c:dPt>
            <c:idx val="1"/>
            <c:bubble3D val="0"/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</c:spPr>
          </c:dPt>
          <c:dPt>
            <c:idx val="1"/>
            <c:bubble3D val="0"/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</c:spPr>
          </c:dPt>
          <c:dPt>
            <c:idx val="1"/>
            <c:bubble3D val="0"/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58</c:v>
                </c:pt>
                <c:pt idx="1">
                  <c:v>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</c:spPr>
          </c:dPt>
          <c:dPt>
            <c:idx val="1"/>
            <c:bubble3D val="0"/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</c:spPr>
          </c:dPt>
          <c:dPt>
            <c:idx val="1"/>
            <c:bubble3D val="0"/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</c:spPr>
          </c:dPt>
          <c:dPt>
            <c:idx val="1"/>
            <c:bubble3D val="0"/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</c:spPr>
          </c:dPt>
          <c:dPt>
            <c:idx val="1"/>
            <c:bubble3D val="0"/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</c:spPr>
          </c:dPt>
          <c:dPt>
            <c:idx val="1"/>
            <c:bubble3D val="0"/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</c:spPr>
          </c:dPt>
          <c:dPt>
            <c:idx val="1"/>
            <c:bubble3D val="0"/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</c:spPr>
          </c:dPt>
          <c:dPt>
            <c:idx val="1"/>
            <c:bubble3D val="0"/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</c:spPr>
          </c:dPt>
          <c:dPt>
            <c:idx val="1"/>
            <c:bubble3D val="0"/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95C6F-9D01-4C19-88B1-6B7D48B31C3B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F86A2-D264-4AA8-B0C6-8FD806F3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0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F86A2-D264-4AA8-B0C6-8FD806F3F1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22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F86A2-D264-4AA8-B0C6-8FD806F3F1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17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F86A2-D264-4AA8-B0C6-8FD806F3F1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8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F86A2-D264-4AA8-B0C6-8FD806F3F1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76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F86A2-D264-4AA8-B0C6-8FD806F3F1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38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F86A2-D264-4AA8-B0C6-8FD806F3F1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73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F86A2-D264-4AA8-B0C6-8FD806F3F1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36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F86A2-D264-4AA8-B0C6-8FD806F3F1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32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F86A2-D264-4AA8-B0C6-8FD806F3F1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05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F86A2-D264-4AA8-B0C6-8FD806F3F1D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39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F86A2-D264-4AA8-B0C6-8FD806F3F1D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27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F86A2-D264-4AA8-B0C6-8FD806F3F1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68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F86A2-D264-4AA8-B0C6-8FD806F3F1D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60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F86A2-D264-4AA8-B0C6-8FD806F3F1D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154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F86A2-D264-4AA8-B0C6-8FD806F3F1D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234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F86A2-D264-4AA8-B0C6-8FD806F3F1D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738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F86A2-D264-4AA8-B0C6-8FD806F3F1D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2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F86A2-D264-4AA8-B0C6-8FD806F3F1D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86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F86A2-D264-4AA8-B0C6-8FD806F3F1D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811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F86A2-D264-4AA8-B0C6-8FD806F3F1D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763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F86A2-D264-4AA8-B0C6-8FD806F3F1D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598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F86A2-D264-4AA8-B0C6-8FD806F3F1D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72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F86A2-D264-4AA8-B0C6-8FD806F3F1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190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F86A2-D264-4AA8-B0C6-8FD806F3F1D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200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F86A2-D264-4AA8-B0C6-8FD806F3F1D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619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F86A2-D264-4AA8-B0C6-8FD806F3F1D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567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F86A2-D264-4AA8-B0C6-8FD806F3F1D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682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F86A2-D264-4AA8-B0C6-8FD806F3F1D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507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F86A2-D264-4AA8-B0C6-8FD806F3F1D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534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F86A2-D264-4AA8-B0C6-8FD806F3F1D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481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F86A2-D264-4AA8-B0C6-8FD806F3F1D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481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F86A2-D264-4AA8-B0C6-8FD806F3F1D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481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F86A2-D264-4AA8-B0C6-8FD806F3F1D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48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F86A2-D264-4AA8-B0C6-8FD806F3F1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290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F86A2-D264-4AA8-B0C6-8FD806F3F1D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481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F86A2-D264-4AA8-B0C6-8FD806F3F1D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272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F86A2-D264-4AA8-B0C6-8FD806F3F1D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9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F86A2-D264-4AA8-B0C6-8FD806F3F1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07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F86A2-D264-4AA8-B0C6-8FD806F3F1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52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F86A2-D264-4AA8-B0C6-8FD806F3F1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08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F86A2-D264-4AA8-B0C6-8FD806F3F1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1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F86A2-D264-4AA8-B0C6-8FD806F3F1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0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3312-D504-4154-80A5-34B7DAA16A8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6D86-4249-47C5-AF40-314BF261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9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3312-D504-4154-80A5-34B7DAA16A8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6D86-4249-47C5-AF40-314BF261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2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3312-D504-4154-80A5-34B7DAA16A8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6D86-4249-47C5-AF40-314BF261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2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3312-D504-4154-80A5-34B7DAA16A8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6D86-4249-47C5-AF40-314BF261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5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3312-D504-4154-80A5-34B7DAA16A8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6D86-4249-47C5-AF40-314BF261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9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3312-D504-4154-80A5-34B7DAA16A8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6D86-4249-47C5-AF40-314BF261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2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3312-D504-4154-80A5-34B7DAA16A8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6D86-4249-47C5-AF40-314BF261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9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3312-D504-4154-80A5-34B7DAA16A8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6D86-4249-47C5-AF40-314BF261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2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3312-D504-4154-80A5-34B7DAA16A8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6D86-4249-47C5-AF40-314BF261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2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3312-D504-4154-80A5-34B7DAA16A8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6D86-4249-47C5-AF40-314BF261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0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3312-D504-4154-80A5-34B7DAA16A8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6D86-4249-47C5-AF40-314BF261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1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73312-D504-4154-80A5-34B7DAA16A8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76D86-4249-47C5-AF40-314BF261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9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Percentages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1/2/2017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4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45135580"/>
              </p:ext>
            </p:extLst>
          </p:nvPr>
        </p:nvGraphicFramePr>
        <p:xfrm>
          <a:off x="609600" y="1911350"/>
          <a:ext cx="2895600" cy="325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770129" y="221047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3768304" y="269249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5</a:t>
            </a:r>
            <a:endParaRPr lang="en-US" sz="32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657600" y="2760587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5184" y="1119485"/>
            <a:ext cx="5086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Cross multiply with 100, and divide.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562635" y="2210469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356821" y="2692494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100</a:t>
            </a:r>
            <a:endParaRPr lang="en-US" sz="32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454508" y="2760586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42659" y="243906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=</a:t>
            </a:r>
            <a:endParaRPr lang="en-US" sz="36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245166" y="2548052"/>
            <a:ext cx="1115185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168902" y="2984881"/>
            <a:ext cx="88765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42379" y="285750"/>
            <a:ext cx="3886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Fraction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          Percent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235324" y="600171"/>
            <a:ext cx="67813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90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698624795"/>
              </p:ext>
            </p:extLst>
          </p:nvPr>
        </p:nvGraphicFramePr>
        <p:xfrm>
          <a:off x="609600" y="1911350"/>
          <a:ext cx="2895600" cy="325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770129" y="221047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3768304" y="269249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5</a:t>
            </a:r>
            <a:endParaRPr lang="en-US" sz="32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657600" y="2760587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5184" y="1119485"/>
            <a:ext cx="5086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Cross multiply with 100, and divide.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562635" y="2210469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356821" y="2692494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100</a:t>
            </a:r>
            <a:endParaRPr lang="en-US" sz="32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454508" y="2760586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42659" y="243906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28" name="TextBox 27"/>
          <p:cNvSpPr txBox="1"/>
          <p:nvPr/>
        </p:nvSpPr>
        <p:spPr>
          <a:xfrm>
            <a:off x="4419600" y="3865476"/>
            <a:ext cx="1215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4  x  100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4813699" y="4319885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449836" y="4308868"/>
            <a:ext cx="114111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04945" y="407371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80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5858550" y="399383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=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2642379" y="285750"/>
            <a:ext cx="3886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Fraction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          Percent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235324" y="600171"/>
            <a:ext cx="67813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38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469983274"/>
              </p:ext>
            </p:extLst>
          </p:nvPr>
        </p:nvGraphicFramePr>
        <p:xfrm>
          <a:off x="609600" y="1911350"/>
          <a:ext cx="2895600" cy="325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770129" y="221047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3768304" y="269249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5</a:t>
            </a:r>
            <a:endParaRPr lang="en-US" sz="32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657600" y="2760587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42379" y="285750"/>
            <a:ext cx="3886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Fraction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          Percent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235324" y="600171"/>
            <a:ext cx="67813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5184" y="1119485"/>
            <a:ext cx="5086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Cross multiply with 100, and divide.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449624" y="2210469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80</a:t>
            </a:r>
            <a:endParaRPr lang="en-US" sz="3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356821" y="2692494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100</a:t>
            </a:r>
            <a:endParaRPr lang="en-US" sz="32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454508" y="2760586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42659" y="243906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28" name="TextBox 27"/>
          <p:cNvSpPr txBox="1"/>
          <p:nvPr/>
        </p:nvSpPr>
        <p:spPr>
          <a:xfrm>
            <a:off x="4419600" y="3865476"/>
            <a:ext cx="1215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4  x  100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4813699" y="4319885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449836" y="4308868"/>
            <a:ext cx="114111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04945" y="407371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80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5858550" y="399383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=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09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82403" y="2461103"/>
            <a:ext cx="89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80%</a:t>
            </a:r>
            <a:endParaRPr lang="en-US" sz="3200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289684336"/>
              </p:ext>
            </p:extLst>
          </p:nvPr>
        </p:nvGraphicFramePr>
        <p:xfrm>
          <a:off x="609600" y="1911350"/>
          <a:ext cx="2895600" cy="325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770129" y="221047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3768304" y="269249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5</a:t>
            </a:r>
            <a:endParaRPr lang="en-US" sz="32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657600" y="2760587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01618" y="2417701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2642379" y="285750"/>
            <a:ext cx="3886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Fraction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          Percent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235324" y="600171"/>
            <a:ext cx="67813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5184" y="1119485"/>
            <a:ext cx="5086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Cross multiply with 100, and divide.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449624" y="2210469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80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5356821" y="2692494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100</a:t>
            </a:r>
            <a:endParaRPr lang="en-US" sz="32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454508" y="2760586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42659" y="243906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4419600" y="3865476"/>
            <a:ext cx="1215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4  x  100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813699" y="4319885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449836" y="4308868"/>
            <a:ext cx="114111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04945" y="407371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80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5858550" y="399383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=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4387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647479" y="285750"/>
            <a:ext cx="3876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Percent          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Decimal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235324" y="600171"/>
            <a:ext cx="67813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5184" y="1119485"/>
            <a:ext cx="4863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Move the decimal two places left.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07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712920275"/>
              </p:ext>
            </p:extLst>
          </p:nvPr>
        </p:nvGraphicFramePr>
        <p:xfrm>
          <a:off x="609600" y="1911350"/>
          <a:ext cx="2895600" cy="325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647479" y="285750"/>
            <a:ext cx="3876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Percent          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Decimal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235324" y="600171"/>
            <a:ext cx="67813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5184" y="1119485"/>
            <a:ext cx="4863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Move the decimal two places left.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3657600" y="2462499"/>
            <a:ext cx="89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35%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9138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556745657"/>
              </p:ext>
            </p:extLst>
          </p:nvPr>
        </p:nvGraphicFramePr>
        <p:xfrm>
          <a:off x="609600" y="1911350"/>
          <a:ext cx="2895600" cy="325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647479" y="285750"/>
            <a:ext cx="3876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Percent          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Decimal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235324" y="600171"/>
            <a:ext cx="67813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5184" y="1119485"/>
            <a:ext cx="4863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Move the decimal two places left.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642659" y="243906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31" name="TextBox 30"/>
          <p:cNvSpPr txBox="1"/>
          <p:nvPr/>
        </p:nvSpPr>
        <p:spPr>
          <a:xfrm>
            <a:off x="3657600" y="2462499"/>
            <a:ext cx="89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35%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5181600" y="2473516"/>
            <a:ext cx="1207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35.0%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1931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82403" y="2461103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0.35</a:t>
            </a:r>
            <a:endParaRPr lang="en-US" sz="3200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581014882"/>
              </p:ext>
            </p:extLst>
          </p:nvPr>
        </p:nvGraphicFramePr>
        <p:xfrm>
          <a:off x="609600" y="1911350"/>
          <a:ext cx="2895600" cy="325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01618" y="2417701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2647479" y="285750"/>
            <a:ext cx="3876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Percent          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Decimal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235324" y="600171"/>
            <a:ext cx="67813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5184" y="1119485"/>
            <a:ext cx="4863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Move the decimal two places left.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642659" y="243906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31" name="TextBox 30"/>
          <p:cNvSpPr txBox="1"/>
          <p:nvPr/>
        </p:nvSpPr>
        <p:spPr>
          <a:xfrm>
            <a:off x="3657600" y="2462499"/>
            <a:ext cx="89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35%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5181600" y="2473516"/>
            <a:ext cx="1207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35.0%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588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659602" y="285750"/>
            <a:ext cx="3851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Decimal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          Percent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235324" y="600171"/>
            <a:ext cx="67813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5184" y="1119485"/>
            <a:ext cx="5028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Move the decimal two places right.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189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879567438"/>
              </p:ext>
            </p:extLst>
          </p:nvPr>
        </p:nvGraphicFramePr>
        <p:xfrm>
          <a:off x="609600" y="1911350"/>
          <a:ext cx="2895600" cy="325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659602" y="285750"/>
            <a:ext cx="3851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Decimal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          Percent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235324" y="600171"/>
            <a:ext cx="67813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5184" y="1119485"/>
            <a:ext cx="5028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Move the decimal two places right.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642659" y="243906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31" name="TextBox 30"/>
          <p:cNvSpPr txBox="1"/>
          <p:nvPr/>
        </p:nvSpPr>
        <p:spPr>
          <a:xfrm>
            <a:off x="3657600" y="2462499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0.58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5181600" y="2473516"/>
            <a:ext cx="89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58%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569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9800" y="2800350"/>
            <a:ext cx="2202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Percentages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209800" y="1937325"/>
            <a:ext cx="2202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Percentages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306472" y="2800350"/>
            <a:ext cx="1689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Decimals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306472" y="1937325"/>
            <a:ext cx="17039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Fractions</a:t>
            </a:r>
            <a:endParaRPr lang="en-US" sz="32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95800" y="3145561"/>
            <a:ext cx="7620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95800" y="2250322"/>
            <a:ext cx="7620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09800" y="1047750"/>
            <a:ext cx="4728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Percent just means </a:t>
            </a:r>
            <a:r>
              <a:rPr lang="en-US" sz="3200" b="1" dirty="0" smtClean="0"/>
              <a:t>per 100</a:t>
            </a:r>
            <a:endParaRPr 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209800" y="3663375"/>
            <a:ext cx="30746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Sample Problems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35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1" y="514350"/>
            <a:ext cx="4495800" cy="6096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Find 21% of 300.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629400" y="2086"/>
            <a:ext cx="251460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Sample </a:t>
            </a:r>
            <a:r>
              <a:rPr lang="en-US" sz="2000" b="1" dirty="0" smtClean="0">
                <a:solidFill>
                  <a:schemeClr val="bg1"/>
                </a:solidFill>
              </a:rPr>
              <a:t>Problem </a:t>
            </a:r>
            <a:r>
              <a:rPr lang="en-US" b="1" dirty="0" smtClean="0">
                <a:solidFill>
                  <a:schemeClr val="bg1"/>
                </a:solidFill>
              </a:rPr>
              <a:t>#</a:t>
            </a:r>
            <a:r>
              <a:rPr lang="en-US" sz="2000" b="1" dirty="0" smtClean="0">
                <a:solidFill>
                  <a:schemeClr val="bg1"/>
                </a:solidFill>
              </a:rPr>
              <a:t>1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98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1" y="514350"/>
            <a:ext cx="4495800" cy="6096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Find 21% of 300.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057400" y="1979078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300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1935676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02403" y="172844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21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2210469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100</a:t>
            </a:r>
            <a:endParaRPr lang="en-US" sz="3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07287" y="2278561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629400" y="2086"/>
            <a:ext cx="251460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Sample </a:t>
            </a:r>
            <a:r>
              <a:rPr lang="en-US" sz="2000" b="1" dirty="0" smtClean="0">
                <a:solidFill>
                  <a:schemeClr val="bg1"/>
                </a:solidFill>
              </a:rPr>
              <a:t>Problem </a:t>
            </a:r>
            <a:r>
              <a:rPr lang="en-US" b="1" dirty="0" smtClean="0">
                <a:solidFill>
                  <a:schemeClr val="bg1"/>
                </a:solidFill>
              </a:rPr>
              <a:t>#</a:t>
            </a:r>
            <a:r>
              <a:rPr lang="en-US" sz="2000" b="1" dirty="0" smtClean="0">
                <a:solidFill>
                  <a:schemeClr val="bg1"/>
                </a:solidFill>
              </a:rPr>
              <a:t>1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21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1" y="514350"/>
            <a:ext cx="4495800" cy="6096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Find 21% of 300.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057400" y="1979078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300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1935676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02403" y="172844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21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2210469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100</a:t>
            </a:r>
            <a:endParaRPr lang="en-US" sz="3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07287" y="2278561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914400" y="2397316"/>
            <a:ext cx="479234" cy="22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29400" y="2086"/>
            <a:ext cx="251460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Sample </a:t>
            </a:r>
            <a:r>
              <a:rPr lang="en-US" sz="2000" b="1" dirty="0" smtClean="0">
                <a:solidFill>
                  <a:schemeClr val="bg1"/>
                </a:solidFill>
              </a:rPr>
              <a:t>Problem </a:t>
            </a:r>
            <a:r>
              <a:rPr lang="en-US" b="1" dirty="0" smtClean="0">
                <a:solidFill>
                  <a:schemeClr val="bg1"/>
                </a:solidFill>
              </a:rPr>
              <a:t>#</a:t>
            </a:r>
            <a:r>
              <a:rPr lang="en-US" sz="2000" b="1" dirty="0" smtClean="0">
                <a:solidFill>
                  <a:schemeClr val="bg1"/>
                </a:solidFill>
              </a:rPr>
              <a:t>1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330068" y="2157699"/>
            <a:ext cx="479234" cy="22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6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1" y="514350"/>
            <a:ext cx="4495800" cy="6096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Find 21% of 300.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057400" y="1979078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300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1935676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02403" y="172844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21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2210469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100</a:t>
            </a:r>
            <a:endParaRPr lang="en-US" sz="3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07287" y="2278561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81837" y="198418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4953000" y="1940782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4186116" y="173355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21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4301704" y="22155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191000" y="2283667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29000" y="195113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6629400" y="2086"/>
            <a:ext cx="251460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Sample </a:t>
            </a:r>
            <a:r>
              <a:rPr lang="en-US" sz="2000" b="1" dirty="0" smtClean="0">
                <a:solidFill>
                  <a:schemeClr val="bg1"/>
                </a:solidFill>
              </a:rPr>
              <a:t>Problem </a:t>
            </a:r>
            <a:r>
              <a:rPr lang="en-US" b="1" dirty="0" smtClean="0">
                <a:solidFill>
                  <a:schemeClr val="bg1"/>
                </a:solidFill>
              </a:rPr>
              <a:t>#</a:t>
            </a:r>
            <a:r>
              <a:rPr lang="en-US" sz="2000" b="1" dirty="0" smtClean="0">
                <a:solidFill>
                  <a:schemeClr val="bg1"/>
                </a:solidFill>
              </a:rPr>
              <a:t>1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914400" y="2397316"/>
            <a:ext cx="479234" cy="22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330068" y="2157699"/>
            <a:ext cx="479234" cy="22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58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1" y="514350"/>
            <a:ext cx="4495800" cy="6096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Find 21% of 300.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057400" y="1979078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300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1935676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02403" y="172844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21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2210469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100</a:t>
            </a:r>
            <a:endParaRPr lang="en-US" sz="3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07287" y="2278561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81837" y="198418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4953000" y="1940782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4186116" y="173355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21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4301704" y="22155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191000" y="2283667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637553" y="199453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63</a:t>
            </a:r>
            <a:endParaRPr lang="en-US" sz="3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081573" y="195113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29" name="TextBox 28"/>
          <p:cNvSpPr txBox="1"/>
          <p:nvPr/>
        </p:nvSpPr>
        <p:spPr>
          <a:xfrm>
            <a:off x="3429000" y="195113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6629400" y="2086"/>
            <a:ext cx="251460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Sample </a:t>
            </a:r>
            <a:r>
              <a:rPr lang="en-US" sz="2000" b="1" dirty="0" smtClean="0">
                <a:solidFill>
                  <a:schemeClr val="bg1"/>
                </a:solidFill>
              </a:rPr>
              <a:t>Problem </a:t>
            </a:r>
            <a:r>
              <a:rPr lang="en-US" b="1" dirty="0" smtClean="0">
                <a:solidFill>
                  <a:schemeClr val="bg1"/>
                </a:solidFill>
              </a:rPr>
              <a:t>#</a:t>
            </a:r>
            <a:r>
              <a:rPr lang="en-US" sz="2000" b="1" dirty="0" smtClean="0">
                <a:solidFill>
                  <a:schemeClr val="bg1"/>
                </a:solidFill>
              </a:rPr>
              <a:t>1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914400" y="2397316"/>
            <a:ext cx="479234" cy="22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330068" y="2157699"/>
            <a:ext cx="479234" cy="22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6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1" y="514350"/>
            <a:ext cx="4495800" cy="6096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Find 21% of 300.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057400" y="1979078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300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1935676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02403" y="172844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21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2210469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100</a:t>
            </a:r>
            <a:endParaRPr lang="en-US" sz="3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07287" y="2278561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81837" y="198418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4953000" y="1940782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4186116" y="173355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21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4301704" y="22155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191000" y="2283667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637553" y="199453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63</a:t>
            </a:r>
            <a:endParaRPr lang="en-US" sz="3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081573" y="195113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29" name="TextBox 28"/>
          <p:cNvSpPr txBox="1"/>
          <p:nvPr/>
        </p:nvSpPr>
        <p:spPr>
          <a:xfrm>
            <a:off x="3429000" y="195113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" y="3867150"/>
            <a:ext cx="2274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0.21   x   300</a:t>
            </a:r>
            <a:endParaRPr lang="en-US" sz="32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3257550"/>
            <a:ext cx="9144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29400" y="2086"/>
            <a:ext cx="251460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Sample </a:t>
            </a:r>
            <a:r>
              <a:rPr lang="en-US" sz="2000" b="1" dirty="0" smtClean="0">
                <a:solidFill>
                  <a:schemeClr val="bg1"/>
                </a:solidFill>
              </a:rPr>
              <a:t>Problem </a:t>
            </a:r>
            <a:r>
              <a:rPr lang="en-US" b="1" dirty="0" smtClean="0">
                <a:solidFill>
                  <a:schemeClr val="bg1"/>
                </a:solidFill>
              </a:rPr>
              <a:t>#</a:t>
            </a:r>
            <a:r>
              <a:rPr lang="en-US" sz="2000" b="1" dirty="0" smtClean="0">
                <a:solidFill>
                  <a:schemeClr val="bg1"/>
                </a:solidFill>
              </a:rPr>
              <a:t>1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914400" y="2397316"/>
            <a:ext cx="479234" cy="22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330068" y="2157699"/>
            <a:ext cx="479234" cy="22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52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1" y="514350"/>
            <a:ext cx="4495800" cy="6096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Find 21% of 300.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057400" y="1979078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300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1935676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02403" y="172844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21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2210469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100</a:t>
            </a:r>
            <a:endParaRPr lang="en-US" sz="3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07287" y="2278561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81837" y="198418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4953000" y="1940782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4186116" y="173355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21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4301704" y="22155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191000" y="2283667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637553" y="199453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63</a:t>
            </a:r>
            <a:endParaRPr lang="en-US" sz="3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081573" y="195113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29" name="TextBox 28"/>
          <p:cNvSpPr txBox="1"/>
          <p:nvPr/>
        </p:nvSpPr>
        <p:spPr>
          <a:xfrm>
            <a:off x="3429000" y="195113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" y="3867150"/>
            <a:ext cx="2274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0.21   x   300</a:t>
            </a:r>
            <a:endParaRPr lang="en-US" sz="32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3257550"/>
            <a:ext cx="9144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41953" y="3868513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63</a:t>
            </a:r>
            <a:endParaRPr lang="en-US" sz="3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185973" y="3825111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6629400" y="2086"/>
            <a:ext cx="251460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Sample </a:t>
            </a:r>
            <a:r>
              <a:rPr lang="en-US" sz="2000" b="1" dirty="0" smtClean="0">
                <a:solidFill>
                  <a:schemeClr val="bg1"/>
                </a:solidFill>
              </a:rPr>
              <a:t>Problem </a:t>
            </a:r>
            <a:r>
              <a:rPr lang="en-US" b="1" dirty="0" smtClean="0">
                <a:solidFill>
                  <a:schemeClr val="bg1"/>
                </a:solidFill>
              </a:rPr>
              <a:t>#</a:t>
            </a:r>
            <a:r>
              <a:rPr lang="en-US" sz="2000" b="1" dirty="0" smtClean="0">
                <a:solidFill>
                  <a:schemeClr val="bg1"/>
                </a:solidFill>
              </a:rPr>
              <a:t>1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914400" y="2397316"/>
            <a:ext cx="479234" cy="22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330068" y="2157699"/>
            <a:ext cx="479234" cy="22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37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1" y="514350"/>
            <a:ext cx="4495800" cy="6096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If 70% of Z is 56, find Z.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629400" y="2086"/>
            <a:ext cx="251460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Sample </a:t>
            </a:r>
            <a:r>
              <a:rPr lang="en-US" sz="2000" b="1" dirty="0" smtClean="0">
                <a:solidFill>
                  <a:schemeClr val="bg1"/>
                </a:solidFill>
              </a:rPr>
              <a:t>Problem </a:t>
            </a:r>
            <a:r>
              <a:rPr lang="en-US" b="1" dirty="0" smtClean="0">
                <a:solidFill>
                  <a:schemeClr val="bg1"/>
                </a:solidFill>
              </a:rPr>
              <a:t>#</a:t>
            </a:r>
            <a:r>
              <a:rPr lang="en-US" sz="2000" b="1" dirty="0" smtClean="0">
                <a:solidFill>
                  <a:schemeClr val="bg1"/>
                </a:solidFill>
              </a:rPr>
              <a:t>2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65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1" y="514350"/>
            <a:ext cx="4495800" cy="6096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If 70% of Z is 56, find Z.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28800" y="1761495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Z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1718093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02403" y="151086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70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1992886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100</a:t>
            </a:r>
            <a:endParaRPr lang="en-US" sz="3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07287" y="2060978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67000" y="176660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56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2286000" y="173355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6629400" y="2086"/>
            <a:ext cx="251460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Sample </a:t>
            </a:r>
            <a:r>
              <a:rPr lang="en-US" sz="2000" b="1" dirty="0" smtClean="0">
                <a:solidFill>
                  <a:schemeClr val="bg1"/>
                </a:solidFill>
              </a:rPr>
              <a:t>Problem </a:t>
            </a:r>
            <a:r>
              <a:rPr lang="en-US" b="1" dirty="0" smtClean="0">
                <a:solidFill>
                  <a:schemeClr val="bg1"/>
                </a:solidFill>
              </a:rPr>
              <a:t>#</a:t>
            </a:r>
            <a:r>
              <a:rPr lang="en-US" sz="2000" b="1" dirty="0" smtClean="0">
                <a:solidFill>
                  <a:schemeClr val="bg1"/>
                </a:solidFill>
              </a:rPr>
              <a:t>2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00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1" y="514350"/>
            <a:ext cx="4495800" cy="6096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If 70% of Z is 56, find Z.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28800" y="1761495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Z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1718093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02403" y="151086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70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1992886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100</a:t>
            </a:r>
            <a:endParaRPr lang="en-US" sz="3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07287" y="2060978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67000" y="176660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56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2286000" y="173355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6629400" y="2086"/>
            <a:ext cx="251460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Sample </a:t>
            </a:r>
            <a:r>
              <a:rPr lang="en-US" sz="2000" b="1" dirty="0" smtClean="0">
                <a:solidFill>
                  <a:schemeClr val="bg1"/>
                </a:solidFill>
              </a:rPr>
              <a:t>Problem </a:t>
            </a:r>
            <a:r>
              <a:rPr lang="en-US" b="1" dirty="0" smtClean="0">
                <a:solidFill>
                  <a:schemeClr val="bg1"/>
                </a:solidFill>
              </a:rPr>
              <a:t>#</a:t>
            </a:r>
            <a:r>
              <a:rPr lang="en-US" sz="2000" b="1" dirty="0" smtClean="0">
                <a:solidFill>
                  <a:schemeClr val="bg1"/>
                </a:solidFill>
              </a:rPr>
              <a:t>2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315" y="1504950"/>
            <a:ext cx="1023651" cy="11481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95184" y="1119485"/>
            <a:ext cx="5303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Put the percent over 100 and reduce.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642378" y="285750"/>
            <a:ext cx="3886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Percent          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Fraction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235324" y="600171"/>
            <a:ext cx="67813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21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1" y="514350"/>
            <a:ext cx="4495800" cy="6096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If 70% of Z is 56, find Z.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28800" y="1761495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Z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1718093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02403" y="151086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70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1992886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100</a:t>
            </a:r>
            <a:endParaRPr lang="en-US" sz="3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07287" y="2060978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67000" y="176660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56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2286000" y="173355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6629400" y="2086"/>
            <a:ext cx="251460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Sample </a:t>
            </a:r>
            <a:r>
              <a:rPr lang="en-US" sz="2000" b="1" dirty="0" smtClean="0">
                <a:solidFill>
                  <a:schemeClr val="bg1"/>
                </a:solidFill>
              </a:rPr>
              <a:t>Problem </a:t>
            </a:r>
            <a:r>
              <a:rPr lang="en-US" b="1" dirty="0" smtClean="0">
                <a:solidFill>
                  <a:schemeClr val="bg1"/>
                </a:solidFill>
              </a:rPr>
              <a:t>#</a:t>
            </a:r>
            <a:r>
              <a:rPr lang="en-US" sz="2000" b="1" dirty="0" smtClean="0">
                <a:solidFill>
                  <a:schemeClr val="bg1"/>
                </a:solidFill>
              </a:rPr>
              <a:t>2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96200" y="4126177"/>
            <a:ext cx="65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100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785337" y="45447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7</a:t>
            </a:r>
            <a:r>
              <a:rPr lang="en-US" sz="2400" dirty="0" smtClean="0"/>
              <a:t>0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725930" y="4579816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89495" y="412988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70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423142" y="4548485"/>
            <a:ext cx="65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100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441480" y="4583526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961" y="4338209"/>
            <a:ext cx="2760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Divide both sides by 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350895" y="4333406"/>
            <a:ext cx="333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</a:t>
            </a:r>
            <a:r>
              <a:rPr lang="en-US" sz="2400" dirty="0" smtClean="0"/>
              <a:t>r multiply both sides by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281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1" y="514350"/>
            <a:ext cx="4495800" cy="6096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If 70% of Z is 56, find Z.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28800" y="1761495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Z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1718093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02403" y="151086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70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1992886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100</a:t>
            </a:r>
            <a:endParaRPr lang="en-US" sz="3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07287" y="2060978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67000" y="176660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56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2286000" y="173355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6629400" y="2086"/>
            <a:ext cx="251460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Sample </a:t>
            </a:r>
            <a:r>
              <a:rPr lang="en-US" sz="2000" b="1" dirty="0" smtClean="0">
                <a:solidFill>
                  <a:schemeClr val="bg1"/>
                </a:solidFill>
              </a:rPr>
              <a:t>Problem </a:t>
            </a:r>
            <a:r>
              <a:rPr lang="en-US" b="1" dirty="0" smtClean="0">
                <a:solidFill>
                  <a:schemeClr val="bg1"/>
                </a:solidFill>
              </a:rPr>
              <a:t>#</a:t>
            </a:r>
            <a:r>
              <a:rPr lang="en-US" sz="2000" b="1" dirty="0" smtClean="0">
                <a:solidFill>
                  <a:schemeClr val="bg1"/>
                </a:solidFill>
              </a:rPr>
              <a:t>2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96200" y="4126177"/>
            <a:ext cx="65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100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785337" y="45447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7</a:t>
            </a:r>
            <a:r>
              <a:rPr lang="en-US" sz="2400" dirty="0" smtClean="0"/>
              <a:t>0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725930" y="4579816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89495" y="412988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70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423142" y="4548485"/>
            <a:ext cx="65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100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441480" y="4583526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961" y="4338209"/>
            <a:ext cx="2760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Divide both sides by 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350895" y="4333406"/>
            <a:ext cx="333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</a:t>
            </a:r>
            <a:r>
              <a:rPr lang="en-US" sz="2400" dirty="0" smtClean="0"/>
              <a:t>r multiply both sides by 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6400800" y="1755584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Z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5943600" y="1712182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4360003" y="150495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70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4267200" y="1986975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100</a:t>
            </a:r>
            <a:endParaRPr lang="en-US" sz="32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364887" y="2055067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51953" y="176069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56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7010400" y="172763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27" name="TextBox 26"/>
          <p:cNvSpPr txBox="1"/>
          <p:nvPr/>
        </p:nvSpPr>
        <p:spPr>
          <a:xfrm>
            <a:off x="8382000" y="1614201"/>
            <a:ext cx="65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100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8471137" y="203279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7</a:t>
            </a:r>
            <a:r>
              <a:rPr lang="en-US" sz="2400" dirty="0" smtClean="0"/>
              <a:t>0</a:t>
            </a:r>
            <a:endParaRPr lang="en-US" sz="2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8411730" y="2067840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92461" y="1614201"/>
            <a:ext cx="65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100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5381598" y="203279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7</a:t>
            </a:r>
            <a:r>
              <a:rPr lang="en-US" sz="2400" dirty="0" smtClean="0"/>
              <a:t>0</a:t>
            </a:r>
            <a:endParaRPr lang="en-US" sz="24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5322191" y="2067840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953000" y="1711516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36" name="TextBox 35"/>
          <p:cNvSpPr txBox="1"/>
          <p:nvPr/>
        </p:nvSpPr>
        <p:spPr>
          <a:xfrm>
            <a:off x="8030009" y="1711516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37" name="Right Arrow 36"/>
          <p:cNvSpPr/>
          <p:nvPr/>
        </p:nvSpPr>
        <p:spPr>
          <a:xfrm>
            <a:off x="3502073" y="1839240"/>
            <a:ext cx="47563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6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1" y="514350"/>
            <a:ext cx="4495800" cy="6096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If 70% of Z is 56, find Z.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28800" y="1761495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Z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1718093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02403" y="151086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70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1992886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100</a:t>
            </a:r>
            <a:endParaRPr lang="en-US" sz="3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07287" y="2060978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67000" y="176660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56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2286000" y="173355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6629400" y="2086"/>
            <a:ext cx="251460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Sample </a:t>
            </a:r>
            <a:r>
              <a:rPr lang="en-US" sz="2000" b="1" dirty="0" smtClean="0">
                <a:solidFill>
                  <a:schemeClr val="bg1"/>
                </a:solidFill>
              </a:rPr>
              <a:t>Problem </a:t>
            </a:r>
            <a:r>
              <a:rPr lang="en-US" b="1" dirty="0" smtClean="0">
                <a:solidFill>
                  <a:schemeClr val="bg1"/>
                </a:solidFill>
              </a:rPr>
              <a:t>#</a:t>
            </a:r>
            <a:r>
              <a:rPr lang="en-US" sz="2000" b="1" dirty="0" smtClean="0">
                <a:solidFill>
                  <a:schemeClr val="bg1"/>
                </a:solidFill>
              </a:rPr>
              <a:t>2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96200" y="4126177"/>
            <a:ext cx="65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100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785337" y="45447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7</a:t>
            </a:r>
            <a:r>
              <a:rPr lang="en-US" sz="2400" dirty="0" smtClean="0"/>
              <a:t>0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725930" y="4579816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89495" y="412988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70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423142" y="4548485"/>
            <a:ext cx="65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100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441480" y="4583526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961" y="4338209"/>
            <a:ext cx="2760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Divide both sides by 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350895" y="4333406"/>
            <a:ext cx="333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</a:t>
            </a:r>
            <a:r>
              <a:rPr lang="en-US" sz="2400" dirty="0" smtClean="0"/>
              <a:t>r multiply both sides by 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6400800" y="1755584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Z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5943600" y="1712182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4360003" y="150495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70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4267200" y="1986975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100</a:t>
            </a:r>
            <a:endParaRPr lang="en-US" sz="32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364887" y="2055067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51953" y="176069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56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7010400" y="172763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27" name="TextBox 26"/>
          <p:cNvSpPr txBox="1"/>
          <p:nvPr/>
        </p:nvSpPr>
        <p:spPr>
          <a:xfrm>
            <a:off x="8382000" y="1614201"/>
            <a:ext cx="65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100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8471137" y="203279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7</a:t>
            </a:r>
            <a:r>
              <a:rPr lang="en-US" sz="2400" dirty="0" smtClean="0"/>
              <a:t>0</a:t>
            </a:r>
            <a:endParaRPr lang="en-US" sz="2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8411730" y="2067840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92461" y="1614201"/>
            <a:ext cx="65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100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5381598" y="203279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7</a:t>
            </a:r>
            <a:r>
              <a:rPr lang="en-US" sz="2400" dirty="0" smtClean="0"/>
              <a:t>0</a:t>
            </a:r>
            <a:endParaRPr lang="en-US" sz="24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5322191" y="2067840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953000" y="1711516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36" name="TextBox 35"/>
          <p:cNvSpPr txBox="1"/>
          <p:nvPr/>
        </p:nvSpPr>
        <p:spPr>
          <a:xfrm>
            <a:off x="8030009" y="1711516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37" name="Right Arrow 36"/>
          <p:cNvSpPr/>
          <p:nvPr/>
        </p:nvSpPr>
        <p:spPr>
          <a:xfrm>
            <a:off x="3502073" y="1839240"/>
            <a:ext cx="47563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33805" y="1458746"/>
            <a:ext cx="1885239" cy="11481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2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1" y="514350"/>
            <a:ext cx="4495800" cy="6096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If 70% of Z is 56, find Z.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28800" y="1761495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Z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1718093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02403" y="151086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70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1992886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100</a:t>
            </a:r>
            <a:endParaRPr lang="en-US" sz="3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07287" y="2060978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67000" y="176660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56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2286000" y="173355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6629400" y="2086"/>
            <a:ext cx="251460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Sample </a:t>
            </a:r>
            <a:r>
              <a:rPr lang="en-US" sz="2000" b="1" dirty="0" smtClean="0">
                <a:solidFill>
                  <a:schemeClr val="bg1"/>
                </a:solidFill>
              </a:rPr>
              <a:t>Problem </a:t>
            </a:r>
            <a:r>
              <a:rPr lang="en-US" b="1" dirty="0" smtClean="0">
                <a:solidFill>
                  <a:schemeClr val="bg1"/>
                </a:solidFill>
              </a:rPr>
              <a:t>#</a:t>
            </a:r>
            <a:r>
              <a:rPr lang="en-US" sz="2000" b="1" dirty="0" smtClean="0">
                <a:solidFill>
                  <a:schemeClr val="bg1"/>
                </a:solidFill>
              </a:rPr>
              <a:t>2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96200" y="4126177"/>
            <a:ext cx="65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100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785337" y="45447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7</a:t>
            </a:r>
            <a:r>
              <a:rPr lang="en-US" sz="2400" dirty="0" smtClean="0"/>
              <a:t>0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725930" y="4579816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89495" y="412988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70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423142" y="4548485"/>
            <a:ext cx="65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100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441480" y="4583526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961" y="4338209"/>
            <a:ext cx="2760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Divide both sides by 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350895" y="4333406"/>
            <a:ext cx="333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</a:t>
            </a:r>
            <a:r>
              <a:rPr lang="en-US" sz="2400" dirty="0" smtClean="0"/>
              <a:t>r multiply both sides by 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6400800" y="1755584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Z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7551953" y="176069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56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7010400" y="172763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27" name="TextBox 26"/>
          <p:cNvSpPr txBox="1"/>
          <p:nvPr/>
        </p:nvSpPr>
        <p:spPr>
          <a:xfrm>
            <a:off x="8382000" y="1614201"/>
            <a:ext cx="65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100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8471137" y="203279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7</a:t>
            </a:r>
            <a:r>
              <a:rPr lang="en-US" sz="2400" dirty="0" smtClean="0"/>
              <a:t>0</a:t>
            </a:r>
            <a:endParaRPr lang="en-US" sz="2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8411730" y="2067840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030009" y="1711516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37" name="Right Arrow 36"/>
          <p:cNvSpPr/>
          <p:nvPr/>
        </p:nvSpPr>
        <p:spPr>
          <a:xfrm>
            <a:off x="3502073" y="1839240"/>
            <a:ext cx="47563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3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1" y="514350"/>
            <a:ext cx="4495800" cy="6096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If 70% of Z is 56, find Z.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28800" y="1761495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Z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1718093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02403" y="151086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70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1992886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100</a:t>
            </a:r>
            <a:endParaRPr lang="en-US" sz="3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07287" y="2060978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67000" y="176660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56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2286000" y="173355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6629400" y="2086"/>
            <a:ext cx="251460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Sample </a:t>
            </a:r>
            <a:r>
              <a:rPr lang="en-US" sz="2000" b="1" dirty="0" smtClean="0">
                <a:solidFill>
                  <a:schemeClr val="bg1"/>
                </a:solidFill>
              </a:rPr>
              <a:t>Problem </a:t>
            </a:r>
            <a:r>
              <a:rPr lang="en-US" b="1" dirty="0" smtClean="0">
                <a:solidFill>
                  <a:schemeClr val="bg1"/>
                </a:solidFill>
              </a:rPr>
              <a:t>#</a:t>
            </a:r>
            <a:r>
              <a:rPr lang="en-US" sz="2000" b="1" dirty="0" smtClean="0">
                <a:solidFill>
                  <a:schemeClr val="bg1"/>
                </a:solidFill>
              </a:rPr>
              <a:t>2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00800" y="1755584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Z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7551953" y="176069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56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7010400" y="172763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27" name="TextBox 26"/>
          <p:cNvSpPr txBox="1"/>
          <p:nvPr/>
        </p:nvSpPr>
        <p:spPr>
          <a:xfrm>
            <a:off x="8382000" y="1614201"/>
            <a:ext cx="65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100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8471137" y="203279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7</a:t>
            </a:r>
            <a:r>
              <a:rPr lang="en-US" sz="2400" dirty="0" smtClean="0"/>
              <a:t>0</a:t>
            </a:r>
            <a:endParaRPr lang="en-US" sz="2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8411730" y="2067840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030009" y="1711516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37" name="Right Arrow 36"/>
          <p:cNvSpPr/>
          <p:nvPr/>
        </p:nvSpPr>
        <p:spPr>
          <a:xfrm>
            <a:off x="3502073" y="1839240"/>
            <a:ext cx="47563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9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1" y="514350"/>
            <a:ext cx="4495800" cy="6096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If 70% of Z is 56, find Z.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28800" y="1761495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Z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1718093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02403" y="151086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70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1992886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100</a:t>
            </a:r>
            <a:endParaRPr lang="en-US" sz="3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07287" y="2060978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67000" y="176660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56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2286000" y="173355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6629400" y="2086"/>
            <a:ext cx="251460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Sample </a:t>
            </a:r>
            <a:r>
              <a:rPr lang="en-US" sz="2000" b="1" dirty="0" smtClean="0">
                <a:solidFill>
                  <a:schemeClr val="bg1"/>
                </a:solidFill>
              </a:rPr>
              <a:t>Problem </a:t>
            </a:r>
            <a:r>
              <a:rPr lang="en-US" b="1" dirty="0" smtClean="0">
                <a:solidFill>
                  <a:schemeClr val="bg1"/>
                </a:solidFill>
              </a:rPr>
              <a:t>#</a:t>
            </a:r>
            <a:r>
              <a:rPr lang="en-US" sz="2000" b="1" dirty="0" smtClean="0">
                <a:solidFill>
                  <a:schemeClr val="bg1"/>
                </a:solidFill>
              </a:rPr>
              <a:t>2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00800" y="1755584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Z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7551953" y="176069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56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7010400" y="172763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27" name="TextBox 26"/>
          <p:cNvSpPr txBox="1"/>
          <p:nvPr/>
        </p:nvSpPr>
        <p:spPr>
          <a:xfrm>
            <a:off x="8382000" y="1614201"/>
            <a:ext cx="65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100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8471137" y="203279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7</a:t>
            </a:r>
            <a:r>
              <a:rPr lang="en-US" sz="2400" dirty="0" smtClean="0"/>
              <a:t>0</a:t>
            </a:r>
            <a:endParaRPr lang="en-US" sz="2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8411730" y="2067840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030009" y="1711516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37" name="Right Arrow 36"/>
          <p:cNvSpPr/>
          <p:nvPr/>
        </p:nvSpPr>
        <p:spPr>
          <a:xfrm>
            <a:off x="3502073" y="1839240"/>
            <a:ext cx="47563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00800" y="2715364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Z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7551953" y="272047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80</a:t>
            </a:r>
            <a:endParaRPr lang="en-US" sz="3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010400" y="268741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=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502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133350"/>
            <a:ext cx="6248399" cy="1412061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I have Y dollars. On day 1 I make 25%. </a:t>
            </a:r>
          </a:p>
          <a:p>
            <a:pPr marL="0" indent="0">
              <a:buNone/>
            </a:pPr>
            <a:r>
              <a:rPr lang="en-US" sz="2400" dirty="0" smtClean="0"/>
              <a:t>On day 2 I lose 10%, and end up with $45.</a:t>
            </a:r>
          </a:p>
          <a:p>
            <a:pPr marL="0" indent="0">
              <a:buNone/>
            </a:pPr>
            <a:r>
              <a:rPr lang="en-US" sz="2400" dirty="0" smtClean="0"/>
              <a:t>How much did I start with?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629400" y="2086"/>
            <a:ext cx="251460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Sample </a:t>
            </a:r>
            <a:r>
              <a:rPr lang="en-US" sz="2000" b="1" dirty="0" smtClean="0">
                <a:solidFill>
                  <a:schemeClr val="bg1"/>
                </a:solidFill>
              </a:rPr>
              <a:t>Problem </a:t>
            </a:r>
            <a:r>
              <a:rPr lang="en-US" b="1" dirty="0" smtClean="0">
                <a:solidFill>
                  <a:schemeClr val="bg1"/>
                </a:solidFill>
              </a:rPr>
              <a:t>#</a:t>
            </a:r>
            <a:r>
              <a:rPr lang="en-US" sz="2000" b="1" dirty="0">
                <a:solidFill>
                  <a:schemeClr val="bg1"/>
                </a:solidFill>
              </a:rPr>
              <a:t>3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51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133350"/>
            <a:ext cx="6248399" cy="1412061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I have Y dollars. On day 1 I make 25%. </a:t>
            </a:r>
          </a:p>
          <a:p>
            <a:pPr marL="0" indent="0">
              <a:buNone/>
            </a:pPr>
            <a:r>
              <a:rPr lang="en-US" sz="2400" dirty="0" smtClean="0"/>
              <a:t>On day 2 I lose 10%, and end up with $45.</a:t>
            </a:r>
          </a:p>
          <a:p>
            <a:pPr marL="0" indent="0">
              <a:buNone/>
            </a:pPr>
            <a:r>
              <a:rPr lang="en-US" sz="2400" dirty="0" smtClean="0"/>
              <a:t>How much did I start with?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629400" y="2086"/>
            <a:ext cx="251460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Sample </a:t>
            </a:r>
            <a:r>
              <a:rPr lang="en-US" sz="2000" b="1" dirty="0" smtClean="0">
                <a:solidFill>
                  <a:schemeClr val="bg1"/>
                </a:solidFill>
              </a:rPr>
              <a:t>Problem </a:t>
            </a:r>
            <a:r>
              <a:rPr lang="en-US" b="1" dirty="0" smtClean="0">
                <a:solidFill>
                  <a:schemeClr val="bg1"/>
                </a:solidFill>
              </a:rPr>
              <a:t>#</a:t>
            </a:r>
            <a:r>
              <a:rPr lang="en-US" sz="2000" b="1" dirty="0">
                <a:solidFill>
                  <a:schemeClr val="bg1"/>
                </a:solidFill>
              </a:rPr>
              <a:t>3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4800" y="1885950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 Y x 1.25 )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820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133350"/>
            <a:ext cx="6248399" cy="1412061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I have Y dollars. On day 1 I make 25%. </a:t>
            </a:r>
          </a:p>
          <a:p>
            <a:pPr marL="0" indent="0">
              <a:buNone/>
            </a:pPr>
            <a:r>
              <a:rPr lang="en-US" sz="2400" dirty="0" smtClean="0"/>
              <a:t>On day 2 I lose 10%, and end up with $45.</a:t>
            </a:r>
          </a:p>
          <a:p>
            <a:pPr marL="0" indent="0">
              <a:buNone/>
            </a:pPr>
            <a:r>
              <a:rPr lang="en-US" sz="2400" dirty="0" smtClean="0"/>
              <a:t>How much did I start with?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629400" y="2086"/>
            <a:ext cx="251460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Sample </a:t>
            </a:r>
            <a:r>
              <a:rPr lang="en-US" sz="2000" b="1" dirty="0" smtClean="0">
                <a:solidFill>
                  <a:schemeClr val="bg1"/>
                </a:solidFill>
              </a:rPr>
              <a:t>Problem </a:t>
            </a:r>
            <a:r>
              <a:rPr lang="en-US" b="1" dirty="0" smtClean="0">
                <a:solidFill>
                  <a:schemeClr val="bg1"/>
                </a:solidFill>
              </a:rPr>
              <a:t>#</a:t>
            </a:r>
            <a:r>
              <a:rPr lang="en-US" sz="2000" b="1" dirty="0">
                <a:solidFill>
                  <a:schemeClr val="bg1"/>
                </a:solidFill>
              </a:rPr>
              <a:t>3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4800" y="1885950"/>
            <a:ext cx="2658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 Y x 1.25 ) x 0.90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942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133350"/>
            <a:ext cx="6248399" cy="1412061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I have Y dollars. On day 1 I make 25%. </a:t>
            </a:r>
          </a:p>
          <a:p>
            <a:pPr marL="0" indent="0">
              <a:buNone/>
            </a:pPr>
            <a:r>
              <a:rPr lang="en-US" sz="2400" dirty="0" smtClean="0"/>
              <a:t>On day 2 I lose 10%, and end up with $45.</a:t>
            </a:r>
          </a:p>
          <a:p>
            <a:pPr marL="0" indent="0">
              <a:buNone/>
            </a:pPr>
            <a:r>
              <a:rPr lang="en-US" sz="2400" dirty="0" smtClean="0"/>
              <a:t>How much did I start with?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629400" y="2086"/>
            <a:ext cx="251460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Sample </a:t>
            </a:r>
            <a:r>
              <a:rPr lang="en-US" sz="2000" b="1" dirty="0" smtClean="0">
                <a:solidFill>
                  <a:schemeClr val="bg1"/>
                </a:solidFill>
              </a:rPr>
              <a:t>Problem </a:t>
            </a:r>
            <a:r>
              <a:rPr lang="en-US" b="1" dirty="0" smtClean="0">
                <a:solidFill>
                  <a:schemeClr val="bg1"/>
                </a:solidFill>
              </a:rPr>
              <a:t>#</a:t>
            </a:r>
            <a:r>
              <a:rPr lang="en-US" sz="2000" b="1" dirty="0">
                <a:solidFill>
                  <a:schemeClr val="bg1"/>
                </a:solidFill>
              </a:rPr>
              <a:t>3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4800" y="1885950"/>
            <a:ext cx="2658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 Y x 1.25 ) x 0.90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965654" y="3507414"/>
            <a:ext cx="2993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$100  x  90%  = $90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36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72403" y="2461103"/>
            <a:ext cx="89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25%</a:t>
            </a:r>
            <a:endParaRPr lang="en-US" sz="3200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658640449"/>
              </p:ext>
            </p:extLst>
          </p:nvPr>
        </p:nvGraphicFramePr>
        <p:xfrm>
          <a:off x="609600" y="1911350"/>
          <a:ext cx="2895600" cy="325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5184" y="1119485"/>
            <a:ext cx="5303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Put the percent over 100 and reduce.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642378" y="285750"/>
            <a:ext cx="3886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Percent          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Fraction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35324" y="600171"/>
            <a:ext cx="67813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95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133350"/>
            <a:ext cx="6248399" cy="1412061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I have Y dollars. On day 1 I make 25%. </a:t>
            </a:r>
          </a:p>
          <a:p>
            <a:pPr marL="0" indent="0">
              <a:buNone/>
            </a:pPr>
            <a:r>
              <a:rPr lang="en-US" sz="2400" dirty="0" smtClean="0"/>
              <a:t>On day 2 I lose 10%, and end up with $45.</a:t>
            </a:r>
          </a:p>
          <a:p>
            <a:pPr marL="0" indent="0">
              <a:buNone/>
            </a:pPr>
            <a:r>
              <a:rPr lang="en-US" sz="2400" dirty="0" smtClean="0"/>
              <a:t>How much did I start with?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629400" y="2086"/>
            <a:ext cx="251460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Sample </a:t>
            </a:r>
            <a:r>
              <a:rPr lang="en-US" sz="2000" b="1" dirty="0" smtClean="0">
                <a:solidFill>
                  <a:schemeClr val="bg1"/>
                </a:solidFill>
              </a:rPr>
              <a:t>Problem </a:t>
            </a:r>
            <a:r>
              <a:rPr lang="en-US" b="1" dirty="0" smtClean="0">
                <a:solidFill>
                  <a:schemeClr val="bg1"/>
                </a:solidFill>
              </a:rPr>
              <a:t>#</a:t>
            </a:r>
            <a:r>
              <a:rPr lang="en-US" sz="2000" b="1" dirty="0">
                <a:solidFill>
                  <a:schemeClr val="bg1"/>
                </a:solidFill>
              </a:rPr>
              <a:t>3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4800" y="1885950"/>
            <a:ext cx="2658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 Y x 1.25 ) x 0.90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534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133350"/>
            <a:ext cx="6248399" cy="1412061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I have Y dollars. On day 1 I make 25%. </a:t>
            </a:r>
          </a:p>
          <a:p>
            <a:pPr marL="0" indent="0">
              <a:buNone/>
            </a:pPr>
            <a:r>
              <a:rPr lang="en-US" sz="2400" dirty="0" smtClean="0"/>
              <a:t>On day 2 I lose 10%, and end up with $45.</a:t>
            </a:r>
          </a:p>
          <a:p>
            <a:pPr marL="0" indent="0">
              <a:buNone/>
            </a:pPr>
            <a:r>
              <a:rPr lang="en-US" sz="2400" dirty="0" smtClean="0"/>
              <a:t>How much did I start with?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629400" y="2086"/>
            <a:ext cx="251460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Sample </a:t>
            </a:r>
            <a:r>
              <a:rPr lang="en-US" sz="2000" b="1" dirty="0" smtClean="0">
                <a:solidFill>
                  <a:schemeClr val="bg1"/>
                </a:solidFill>
              </a:rPr>
              <a:t>Problem </a:t>
            </a:r>
            <a:r>
              <a:rPr lang="en-US" b="1" dirty="0" smtClean="0">
                <a:solidFill>
                  <a:schemeClr val="bg1"/>
                </a:solidFill>
              </a:rPr>
              <a:t>#</a:t>
            </a:r>
            <a:r>
              <a:rPr lang="en-US" sz="2000" b="1" dirty="0">
                <a:solidFill>
                  <a:schemeClr val="bg1"/>
                </a:solidFill>
              </a:rPr>
              <a:t>3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4800" y="1885950"/>
            <a:ext cx="3712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 Y x 1.25 ) x 0.90  =  $45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544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133350"/>
            <a:ext cx="6248399" cy="1412061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I have Y dollars. On day 1 I make 25%. </a:t>
            </a:r>
          </a:p>
          <a:p>
            <a:pPr marL="0" indent="0">
              <a:buNone/>
            </a:pPr>
            <a:r>
              <a:rPr lang="en-US" sz="2400" dirty="0" smtClean="0"/>
              <a:t>On day 2 I lose 10%, and end up with $45.</a:t>
            </a:r>
          </a:p>
          <a:p>
            <a:pPr marL="0" indent="0">
              <a:buNone/>
            </a:pPr>
            <a:r>
              <a:rPr lang="en-US" sz="2400" dirty="0" smtClean="0"/>
              <a:t>How much did I start with?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629400" y="2086"/>
            <a:ext cx="251460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Sample </a:t>
            </a:r>
            <a:r>
              <a:rPr lang="en-US" sz="2000" b="1" dirty="0" smtClean="0">
                <a:solidFill>
                  <a:schemeClr val="bg1"/>
                </a:solidFill>
              </a:rPr>
              <a:t>Problem </a:t>
            </a:r>
            <a:r>
              <a:rPr lang="en-US" b="1" dirty="0" smtClean="0">
                <a:solidFill>
                  <a:schemeClr val="bg1"/>
                </a:solidFill>
              </a:rPr>
              <a:t>#</a:t>
            </a:r>
            <a:r>
              <a:rPr lang="en-US" sz="2000" b="1" dirty="0">
                <a:solidFill>
                  <a:schemeClr val="bg1"/>
                </a:solidFill>
              </a:rPr>
              <a:t>3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4800" y="1885950"/>
            <a:ext cx="3712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 Y x 1.25 ) x 0.90  =  $45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304800" y="2962930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 Y x 1.25 )</a:t>
            </a:r>
            <a:endParaRPr 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3352800" y="3182538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0.90</a:t>
            </a:r>
            <a:endParaRPr 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3374834" y="2725297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$45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2939668" y="298580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3443042" y="3224499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80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133350"/>
            <a:ext cx="6248399" cy="1412061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I have Y dollars. On day 1 I make 25%. </a:t>
            </a:r>
          </a:p>
          <a:p>
            <a:pPr marL="0" indent="0">
              <a:buNone/>
            </a:pPr>
            <a:r>
              <a:rPr lang="en-US" sz="2400" dirty="0" smtClean="0"/>
              <a:t>On day 2 I lose 10%, and end up with $45.</a:t>
            </a:r>
          </a:p>
          <a:p>
            <a:pPr marL="0" indent="0">
              <a:buNone/>
            </a:pPr>
            <a:r>
              <a:rPr lang="en-US" sz="2400" dirty="0" smtClean="0"/>
              <a:t>How much did I start with?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629400" y="2086"/>
            <a:ext cx="251460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Sample </a:t>
            </a:r>
            <a:r>
              <a:rPr lang="en-US" sz="2000" b="1" dirty="0" smtClean="0">
                <a:solidFill>
                  <a:schemeClr val="bg1"/>
                </a:solidFill>
              </a:rPr>
              <a:t>Problem </a:t>
            </a:r>
            <a:r>
              <a:rPr lang="en-US" b="1" dirty="0" smtClean="0">
                <a:solidFill>
                  <a:schemeClr val="bg1"/>
                </a:solidFill>
              </a:rPr>
              <a:t>#</a:t>
            </a:r>
            <a:r>
              <a:rPr lang="en-US" sz="2000" b="1" dirty="0">
                <a:solidFill>
                  <a:schemeClr val="bg1"/>
                </a:solidFill>
              </a:rPr>
              <a:t>3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4800" y="1885950"/>
            <a:ext cx="3712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 Y x 1.25 ) x 0.90  =  $45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304800" y="2962930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 Y x 1.25 )</a:t>
            </a:r>
            <a:endParaRPr 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3352800" y="3182538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0.90</a:t>
            </a:r>
            <a:endParaRPr 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3374834" y="2725297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$45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2939668" y="298580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3443042" y="3224499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4800" y="4191122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Y </a:t>
            </a:r>
            <a:endParaRPr lang="en-US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3352800" y="4410730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0.90 x 1.25</a:t>
            </a:r>
            <a:endParaRPr lang="en-US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3839107" y="3953489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$45</a:t>
            </a:r>
            <a:endParaRPr 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2939668" y="421399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3443042" y="4452691"/>
            <a:ext cx="150995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45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133350"/>
            <a:ext cx="6248399" cy="1412061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I have Y dollars. On day 1 I make 25%. </a:t>
            </a:r>
          </a:p>
          <a:p>
            <a:pPr marL="0" indent="0">
              <a:buNone/>
            </a:pPr>
            <a:r>
              <a:rPr lang="en-US" sz="2400" dirty="0" smtClean="0"/>
              <a:t>On day 2 I lose 10%, and end up with $45.</a:t>
            </a:r>
          </a:p>
          <a:p>
            <a:pPr marL="0" indent="0">
              <a:buNone/>
            </a:pPr>
            <a:r>
              <a:rPr lang="en-US" sz="2400" dirty="0" smtClean="0"/>
              <a:t>How much did I start with?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629400" y="2086"/>
            <a:ext cx="251460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Sample </a:t>
            </a:r>
            <a:r>
              <a:rPr lang="en-US" sz="2000" b="1" dirty="0" smtClean="0">
                <a:solidFill>
                  <a:schemeClr val="bg1"/>
                </a:solidFill>
              </a:rPr>
              <a:t>Problem </a:t>
            </a:r>
            <a:r>
              <a:rPr lang="en-US" b="1" dirty="0" smtClean="0">
                <a:solidFill>
                  <a:schemeClr val="bg1"/>
                </a:solidFill>
              </a:rPr>
              <a:t>#</a:t>
            </a:r>
            <a:r>
              <a:rPr lang="en-US" sz="2000" b="1" dirty="0">
                <a:solidFill>
                  <a:schemeClr val="bg1"/>
                </a:solidFill>
              </a:rPr>
              <a:t>3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4800" y="1885950"/>
            <a:ext cx="3712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 Y x 1.25 ) x 0.90  =  $45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304800" y="2962930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 Y x 1.25 )</a:t>
            </a:r>
            <a:endParaRPr 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3352800" y="3182538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0.90</a:t>
            </a:r>
            <a:endParaRPr 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3374834" y="2725297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$45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2939668" y="298580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3443042" y="3224499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4800" y="4191122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Y </a:t>
            </a:r>
            <a:endParaRPr lang="en-US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3352800" y="4410730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0.90 x 1.25</a:t>
            </a:r>
            <a:endParaRPr lang="en-US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3839107" y="3953489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$45</a:t>
            </a:r>
            <a:endParaRPr 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2939668" y="421399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3443042" y="4452691"/>
            <a:ext cx="150995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24864" y="4182130"/>
            <a:ext cx="1075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  </a:t>
            </a:r>
            <a:r>
              <a:rPr lang="en-US" sz="2800" b="1" dirty="0" smtClean="0"/>
              <a:t>$40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8948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72403" y="2461103"/>
            <a:ext cx="89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25%</a:t>
            </a:r>
            <a:endParaRPr lang="en-US" sz="3200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268367935"/>
              </p:ext>
            </p:extLst>
          </p:nvPr>
        </p:nvGraphicFramePr>
        <p:xfrm>
          <a:off x="609600" y="1911350"/>
          <a:ext cx="2895600" cy="325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464126" y="219075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25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5362362" y="2672775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100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460049" y="2740867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48200" y="241935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495184" y="1119485"/>
            <a:ext cx="5303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Put the percent over 100 and reduce.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642378" y="285750"/>
            <a:ext cx="3886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Percent          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Fraction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235324" y="600171"/>
            <a:ext cx="67813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0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72403" y="2461103"/>
            <a:ext cx="89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25%</a:t>
            </a:r>
            <a:endParaRPr lang="en-US" sz="3200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863192359"/>
              </p:ext>
            </p:extLst>
          </p:nvPr>
        </p:nvGraphicFramePr>
        <p:xfrm>
          <a:off x="609600" y="1911350"/>
          <a:ext cx="2895600" cy="325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464126" y="219075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25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5362362" y="2672775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100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460049" y="2740867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01378" y="219075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7399553" y="26727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288849" y="2740867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01618" y="2417701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241935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2642378" y="285750"/>
            <a:ext cx="3886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Percent          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Fraction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235324" y="600171"/>
            <a:ext cx="67813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5184" y="1119485"/>
            <a:ext cx="5303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Put the percent over 100 and reduce.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647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95184" y="1119485"/>
            <a:ext cx="5086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Cross multiply with 100, and divide.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642379" y="285750"/>
            <a:ext cx="3886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Fraction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          Percent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35324" y="600171"/>
            <a:ext cx="67813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21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528922291"/>
              </p:ext>
            </p:extLst>
          </p:nvPr>
        </p:nvGraphicFramePr>
        <p:xfrm>
          <a:off x="609600" y="1911350"/>
          <a:ext cx="2895600" cy="325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770129" y="221047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3768304" y="269249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5</a:t>
            </a:r>
            <a:endParaRPr lang="en-US" sz="32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657600" y="2760587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5184" y="1119485"/>
            <a:ext cx="5086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Cross multiply with 100, and divide.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642379" y="285750"/>
            <a:ext cx="3886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Fraction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          Percent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35324" y="600171"/>
            <a:ext cx="67813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83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114111985"/>
              </p:ext>
            </p:extLst>
          </p:nvPr>
        </p:nvGraphicFramePr>
        <p:xfrm>
          <a:off x="609600" y="1911350"/>
          <a:ext cx="2895600" cy="325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770129" y="221047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3768304" y="269249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5</a:t>
            </a:r>
            <a:endParaRPr lang="en-US" sz="32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657600" y="2760587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5184" y="1119485"/>
            <a:ext cx="5086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Cross multiply with 100, and divide.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562635" y="2210469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356821" y="2692494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100</a:t>
            </a:r>
            <a:endParaRPr lang="en-US" sz="32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454508" y="2760586"/>
            <a:ext cx="609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42659" y="243906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2642379" y="285750"/>
            <a:ext cx="3886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Fraction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          Percent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235324" y="600171"/>
            <a:ext cx="67813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01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1161</Words>
  <Application>Microsoft Office PowerPoint</Application>
  <PresentationFormat>On-screen Show (16:9)</PresentationFormat>
  <Paragraphs>418</Paragraphs>
  <Slides>44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Percentages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Percentages</dc:title>
  <dc:creator>Maui</dc:creator>
  <cp:lastModifiedBy>Maui</cp:lastModifiedBy>
  <cp:revision>23</cp:revision>
  <dcterms:created xsi:type="dcterms:W3CDTF">2017-01-02T16:05:05Z</dcterms:created>
  <dcterms:modified xsi:type="dcterms:W3CDTF">2017-01-02T22:24:09Z</dcterms:modified>
</cp:coreProperties>
</file>