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308" r:id="rId4"/>
    <p:sldId id="296" r:id="rId5"/>
    <p:sldId id="292" r:id="rId6"/>
    <p:sldId id="297" r:id="rId7"/>
    <p:sldId id="293" r:id="rId8"/>
    <p:sldId id="298" r:id="rId9"/>
    <p:sldId id="294" r:id="rId10"/>
    <p:sldId id="299" r:id="rId11"/>
    <p:sldId id="262" r:id="rId12"/>
    <p:sldId id="264" r:id="rId13"/>
    <p:sldId id="265" r:id="rId14"/>
    <p:sldId id="266" r:id="rId15"/>
    <p:sldId id="283" r:id="rId16"/>
    <p:sldId id="267" r:id="rId17"/>
    <p:sldId id="300" r:id="rId18"/>
    <p:sldId id="305" r:id="rId19"/>
    <p:sldId id="306" r:id="rId20"/>
    <p:sldId id="302" r:id="rId21"/>
    <p:sldId id="303" r:id="rId22"/>
    <p:sldId id="304" r:id="rId23"/>
    <p:sldId id="286" r:id="rId24"/>
    <p:sldId id="291" r:id="rId25"/>
    <p:sldId id="287" r:id="rId26"/>
    <p:sldId id="301" r:id="rId27"/>
    <p:sldId id="30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39298-FC90-483E-B095-CAB11D4B2708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E6973-9CC2-495E-9E04-1564EC857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6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E6973-9CC2-495E-9E04-1564EC857D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8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E6973-9CC2-495E-9E04-1564EC857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7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E6973-9CC2-495E-9E04-1564EC857D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0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E6973-9CC2-495E-9E04-1564EC857D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E6973-9CC2-495E-9E04-1564EC857D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9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E6973-9CC2-495E-9E04-1564EC857D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AB64-03D8-47DC-B32E-CB4AB0B3CD5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5B57-1784-473D-9B8C-994A6A5F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0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AB64-03D8-47DC-B32E-CB4AB0B3CD5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5B57-1784-473D-9B8C-994A6A5F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5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AB64-03D8-47DC-B32E-CB4AB0B3CD5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5B57-1784-473D-9B8C-994A6A5F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AB64-03D8-47DC-B32E-CB4AB0B3CD5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5B57-1784-473D-9B8C-994A6A5F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0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AB64-03D8-47DC-B32E-CB4AB0B3CD5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5B57-1784-473D-9B8C-994A6A5F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AB64-03D8-47DC-B32E-CB4AB0B3CD5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5B57-1784-473D-9B8C-994A6A5F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AB64-03D8-47DC-B32E-CB4AB0B3CD5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5B57-1784-473D-9B8C-994A6A5F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AB64-03D8-47DC-B32E-CB4AB0B3CD5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5B57-1784-473D-9B8C-994A6A5F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8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AB64-03D8-47DC-B32E-CB4AB0B3CD5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5B57-1784-473D-9B8C-994A6A5F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AB64-03D8-47DC-B32E-CB4AB0B3CD5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5B57-1784-473D-9B8C-994A6A5F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1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AB64-03D8-47DC-B32E-CB4AB0B3CD5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5B57-1784-473D-9B8C-994A6A5F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0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5AB64-03D8-47DC-B32E-CB4AB0B3CD5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05B57-1784-473D-9B8C-994A6A5F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6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8953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550"/>
            <a:ext cx="8448675" cy="3694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1982" y="95244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9564" y="95076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7773" y="247644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0775" y="247476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280618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34.1%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6459" y="280618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34.1%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9459" y="28003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13.6%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28003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13.6%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95809" y="293364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018" y="293196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3</a:t>
            </a:r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281201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40478" y="281201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2.3%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250025" y="4096843"/>
            <a:ext cx="27224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76157" y="4497532"/>
            <a:ext cx="546699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3400" y="4902777"/>
            <a:ext cx="82296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39484" y="3912177"/>
            <a:ext cx="7585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68.3%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32563" y="4312866"/>
            <a:ext cx="7585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95.4%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36026" y="4713555"/>
            <a:ext cx="7585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99.7%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68451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2419350"/>
            <a:ext cx="608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Calculating Standard Deviation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594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276350"/>
            <a:ext cx="2434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Mean</a:t>
            </a:r>
            <a:r>
              <a:rPr lang="en-US" sz="2400" dirty="0" smtClean="0"/>
              <a:t> (average) =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24011" y="1123950"/>
            <a:ext cx="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Sum</a:t>
            </a:r>
          </a:p>
          <a:p>
            <a:pPr algn="ctr"/>
            <a:r>
              <a:rPr lang="en-US" sz="2400" dirty="0" smtClean="0"/>
              <a:t>Count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87268" y="1539448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81281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7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276350"/>
            <a:ext cx="2434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Mean</a:t>
            </a:r>
            <a:r>
              <a:rPr lang="en-US" sz="2400" dirty="0" smtClean="0"/>
              <a:t> (average) =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24011" y="1123950"/>
            <a:ext cx="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Sum</a:t>
            </a:r>
          </a:p>
          <a:p>
            <a:pPr algn="ctr"/>
            <a:r>
              <a:rPr lang="en-US" sz="2400" dirty="0" smtClean="0"/>
              <a:t>Count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87268" y="1539448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1638" y="2350353"/>
            <a:ext cx="40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=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36014" y="2197953"/>
            <a:ext cx="3664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73 + 73 + 76 + 77 + 81 + 100</a:t>
            </a:r>
          </a:p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9" idx="1"/>
            <a:endCxn id="9" idx="3"/>
          </p:cNvCxnSpPr>
          <p:nvPr/>
        </p:nvCxnSpPr>
        <p:spPr>
          <a:xfrm>
            <a:off x="2736014" y="2613452"/>
            <a:ext cx="36647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96171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8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276350"/>
            <a:ext cx="2434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Mean</a:t>
            </a:r>
            <a:r>
              <a:rPr lang="en-US" sz="2400" dirty="0" smtClean="0"/>
              <a:t> (average) =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24011" y="1123950"/>
            <a:ext cx="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Sum</a:t>
            </a:r>
          </a:p>
          <a:p>
            <a:pPr algn="ctr"/>
            <a:r>
              <a:rPr lang="en-US" sz="2400" dirty="0" smtClean="0"/>
              <a:t>Count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87268" y="1539448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40166" y="3333750"/>
            <a:ext cx="40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=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7859" y="3181350"/>
            <a:ext cx="651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480</a:t>
            </a:r>
          </a:p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13" idx="1"/>
            <a:endCxn id="13" idx="3"/>
          </p:cNvCxnSpPr>
          <p:nvPr/>
        </p:nvCxnSpPr>
        <p:spPr>
          <a:xfrm>
            <a:off x="2777859" y="3596849"/>
            <a:ext cx="651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36773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31638" y="2350353"/>
            <a:ext cx="40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=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36014" y="2197953"/>
            <a:ext cx="3664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73 + 73 + 76 + 77 + 81 + 100</a:t>
            </a:r>
          </a:p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20" name="Straight Connector 19"/>
          <p:cNvCxnSpPr>
            <a:stCxn id="19" idx="1"/>
            <a:endCxn id="19" idx="3"/>
          </p:cNvCxnSpPr>
          <p:nvPr/>
        </p:nvCxnSpPr>
        <p:spPr>
          <a:xfrm>
            <a:off x="2736014" y="2613452"/>
            <a:ext cx="36647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276350"/>
            <a:ext cx="2434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Mean</a:t>
            </a:r>
            <a:r>
              <a:rPr lang="en-US" sz="2400" dirty="0" smtClean="0"/>
              <a:t> (average) =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24011" y="1123950"/>
            <a:ext cx="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Sum</a:t>
            </a:r>
          </a:p>
          <a:p>
            <a:pPr algn="ctr"/>
            <a:r>
              <a:rPr lang="en-US" sz="2400" dirty="0" smtClean="0"/>
              <a:t>Count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87268" y="1539448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40166" y="3333750"/>
            <a:ext cx="40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=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7859" y="3181350"/>
            <a:ext cx="651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480</a:t>
            </a:r>
          </a:p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13" idx="1"/>
            <a:endCxn id="13" idx="3"/>
          </p:cNvCxnSpPr>
          <p:nvPr/>
        </p:nvCxnSpPr>
        <p:spPr>
          <a:xfrm>
            <a:off x="2777859" y="3596849"/>
            <a:ext cx="651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40166" y="4255353"/>
            <a:ext cx="40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= 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28354" y="427581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80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30542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31638" y="2350353"/>
            <a:ext cx="40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=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36014" y="2197953"/>
            <a:ext cx="3664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73 + 73 + 76 + 77 + 81 + 100</a:t>
            </a:r>
          </a:p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20" name="Straight Connector 19"/>
          <p:cNvCxnSpPr>
            <a:stCxn id="19" idx="1"/>
            <a:endCxn id="19" idx="3"/>
          </p:cNvCxnSpPr>
          <p:nvPr/>
        </p:nvCxnSpPr>
        <p:spPr>
          <a:xfrm>
            <a:off x="2736014" y="2613452"/>
            <a:ext cx="36647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6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57150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Mean = 80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57244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65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157001"/>
            <a:ext cx="2932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Standard Deviation </a:t>
            </a:r>
            <a:r>
              <a:rPr lang="en-US" sz="2400" dirty="0" smtClean="0"/>
              <a:t>=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	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443389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57150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Mean = 80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3260930" y="1155060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r>
              <a:rPr lang="en-US" sz="2000" dirty="0" smtClean="0"/>
              <a:t> (x – x)</a:t>
            </a:r>
            <a:r>
              <a:rPr lang="en-US" sz="2000" baseline="30000" dirty="0" smtClean="0"/>
              <a:t>2</a:t>
            </a:r>
            <a:endParaRPr lang="en-US" sz="2000" baseline="30000" dirty="0"/>
          </a:p>
        </p:txBody>
      </p:sp>
      <p:sp>
        <p:nvSpPr>
          <p:cNvPr id="57" name="TextBox 56"/>
          <p:cNvSpPr txBox="1"/>
          <p:nvPr/>
        </p:nvSpPr>
        <p:spPr>
          <a:xfrm>
            <a:off x="3630149" y="1533654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</a:t>
            </a:r>
            <a:endParaRPr lang="en-US" sz="2000" baseline="300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339982" y="1563564"/>
            <a:ext cx="90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38845" y="1128981"/>
            <a:ext cx="1004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07834" y="1128981"/>
            <a:ext cx="40506" cy="717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86078" y="1684951"/>
            <a:ext cx="121756" cy="17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951987" y="1270623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8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53836" y="2357330"/>
            <a:ext cx="6248400" cy="2348020"/>
          </a:xfrm>
          <a:prstGeom prst="roundRect">
            <a:avLst>
              <a:gd name="adj" fmla="val 122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157001"/>
            <a:ext cx="2932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Standard Deviation </a:t>
            </a:r>
            <a:r>
              <a:rPr lang="en-US" sz="2400" dirty="0" smtClean="0"/>
              <a:t>=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	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99230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57150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Mean = 80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3260930" y="1155060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r>
              <a:rPr lang="en-US" sz="2000" dirty="0" smtClean="0"/>
              <a:t> (x – x)</a:t>
            </a:r>
            <a:r>
              <a:rPr lang="en-US" sz="2000" baseline="30000" dirty="0" smtClean="0"/>
              <a:t>2</a:t>
            </a:r>
            <a:endParaRPr lang="en-US" sz="2000" baseline="30000" dirty="0"/>
          </a:p>
        </p:txBody>
      </p:sp>
      <p:sp>
        <p:nvSpPr>
          <p:cNvPr id="57" name="TextBox 56"/>
          <p:cNvSpPr txBox="1"/>
          <p:nvPr/>
        </p:nvSpPr>
        <p:spPr>
          <a:xfrm>
            <a:off x="3630149" y="1533654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</a:t>
            </a:r>
            <a:endParaRPr lang="en-US" sz="2000" baseline="300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339982" y="1563564"/>
            <a:ext cx="90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38845" y="1128981"/>
            <a:ext cx="1004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07834" y="1128981"/>
            <a:ext cx="40506" cy="717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86078" y="1684951"/>
            <a:ext cx="121756" cy="17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951987" y="1270623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2552640"/>
            <a:ext cx="537172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 smtClean="0"/>
              <a:t>Σ</a:t>
            </a:r>
            <a:r>
              <a:rPr lang="en-US" sz="2000" dirty="0" smtClean="0"/>
              <a:t>  	</a:t>
            </a:r>
            <a:r>
              <a:rPr lang="en-US" sz="2000" dirty="0" err="1" smtClean="0"/>
              <a:t>greek</a:t>
            </a:r>
            <a:r>
              <a:rPr lang="en-US" sz="2000" dirty="0" smtClean="0"/>
              <a:t> Sigma, means summation</a:t>
            </a:r>
          </a:p>
          <a:p>
            <a:endParaRPr lang="en-US" sz="2000" dirty="0"/>
          </a:p>
          <a:p>
            <a:r>
              <a:rPr lang="en-US" sz="2800" b="1" dirty="0"/>
              <a:t>x</a:t>
            </a:r>
            <a:r>
              <a:rPr lang="en-US" sz="2000" dirty="0" smtClean="0"/>
              <a:t>	x-bar or x-not, means average of x values</a:t>
            </a:r>
          </a:p>
          <a:p>
            <a:endParaRPr lang="en-US" sz="2000" dirty="0"/>
          </a:p>
          <a:p>
            <a:r>
              <a:rPr lang="en-US" sz="2800" b="1" dirty="0" smtClean="0"/>
              <a:t>N</a:t>
            </a:r>
            <a:r>
              <a:rPr lang="en-US" sz="2000" dirty="0" smtClean="0"/>
              <a:t>	count of values (or number of numbers) </a:t>
            </a:r>
            <a:endParaRPr lang="en-US" sz="2000" baseline="30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17964" y="3420341"/>
            <a:ext cx="1143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157001"/>
            <a:ext cx="2932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Standard Deviation </a:t>
            </a:r>
            <a:r>
              <a:rPr lang="en-US" sz="2400" dirty="0" smtClean="0"/>
              <a:t>=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	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99230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57150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Mean = 80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3260930" y="1155060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r>
              <a:rPr lang="en-US" sz="2000" dirty="0" smtClean="0"/>
              <a:t> (x – x)</a:t>
            </a:r>
            <a:r>
              <a:rPr lang="en-US" sz="2000" baseline="30000" dirty="0" smtClean="0"/>
              <a:t>2</a:t>
            </a:r>
            <a:endParaRPr lang="en-US" sz="2000" baseline="30000" dirty="0"/>
          </a:p>
        </p:txBody>
      </p:sp>
      <p:sp>
        <p:nvSpPr>
          <p:cNvPr id="57" name="TextBox 56"/>
          <p:cNvSpPr txBox="1"/>
          <p:nvPr/>
        </p:nvSpPr>
        <p:spPr>
          <a:xfrm>
            <a:off x="3630149" y="1533654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</a:t>
            </a:r>
            <a:endParaRPr lang="en-US" sz="2000" baseline="300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339982" y="1563564"/>
            <a:ext cx="90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38845" y="1128981"/>
            <a:ext cx="1004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07834" y="1128981"/>
            <a:ext cx="40506" cy="717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86078" y="1684951"/>
            <a:ext cx="121756" cy="17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951987" y="1270623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569768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Standard Deviation </a:t>
            </a:r>
            <a:r>
              <a:rPr lang="en-US" sz="2400" dirty="0"/>
              <a:t>- a measure </a:t>
            </a:r>
            <a:r>
              <a:rPr lang="en-US" sz="2400" dirty="0" smtClean="0"/>
              <a:t>of the dispersion or variation of </a:t>
            </a:r>
            <a:r>
              <a:rPr lang="en-US" sz="2400" dirty="0"/>
              <a:t>a set of data values</a:t>
            </a:r>
            <a:r>
              <a:rPr lang="en-US" sz="2400" dirty="0" smtClean="0"/>
              <a:t>.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Denoted by lower case </a:t>
            </a:r>
            <a:r>
              <a:rPr lang="en-US" sz="2400" dirty="0"/>
              <a:t>G</a:t>
            </a:r>
            <a:r>
              <a:rPr lang="en-US" sz="2400" dirty="0" smtClean="0"/>
              <a:t>reek sigma </a:t>
            </a:r>
            <a:r>
              <a:rPr lang="el-GR" sz="2400" dirty="0"/>
              <a:t>σ</a:t>
            </a:r>
            <a:r>
              <a:rPr lang="en-US" sz="2400" dirty="0" smtClean="0"/>
              <a:t>,  or </a:t>
            </a:r>
            <a:r>
              <a:rPr lang="en-US" sz="2400" dirty="0" err="1" smtClean="0"/>
              <a:t>sd</a:t>
            </a:r>
            <a:r>
              <a:rPr lang="en-US" sz="2400" dirty="0" smtClean="0"/>
              <a:t>, or s.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A low </a:t>
            </a:r>
            <a:r>
              <a:rPr lang="el-GR" sz="2400" dirty="0" smtClean="0"/>
              <a:t>σ</a:t>
            </a:r>
            <a:r>
              <a:rPr lang="en-US" sz="2400" dirty="0" smtClean="0"/>
              <a:t> indicates the data are tightly clustered around the mean.</a:t>
            </a:r>
          </a:p>
          <a:p>
            <a:pPr>
              <a:spcBef>
                <a:spcPts val="1200"/>
              </a:spcBef>
            </a:pP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A high </a:t>
            </a:r>
            <a:r>
              <a:rPr lang="el-GR" sz="2400" dirty="0" smtClean="0"/>
              <a:t>σ</a:t>
            </a:r>
            <a:r>
              <a:rPr lang="en-US" sz="2400" dirty="0" smtClean="0"/>
              <a:t> indicates the data are widely dispersed.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8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157001"/>
            <a:ext cx="2932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Standard Deviation </a:t>
            </a:r>
            <a:r>
              <a:rPr lang="en-US" sz="2400" dirty="0" smtClean="0"/>
              <a:t>=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	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30910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57150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Mean = 80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97616" y="1134708"/>
            <a:ext cx="3236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(x</a:t>
            </a:r>
            <a:r>
              <a:rPr lang="en-US" sz="2000" baseline="-25000" dirty="0" smtClean="0">
                <a:cs typeface="Times New Roman" pitchFamily="18" charset="0"/>
              </a:rPr>
              <a:t>1</a:t>
            </a:r>
            <a:r>
              <a:rPr lang="en-US" sz="2000" dirty="0" smtClean="0">
                <a:cs typeface="Times New Roman" pitchFamily="18" charset="0"/>
              </a:rPr>
              <a:t> – x)</a:t>
            </a:r>
            <a:r>
              <a:rPr lang="en-US" sz="2000" baseline="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+ (x</a:t>
            </a:r>
            <a:r>
              <a:rPr lang="en-US" sz="2000" baseline="-25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– x)</a:t>
            </a:r>
            <a:r>
              <a:rPr lang="en-US" sz="2000" baseline="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+ …(</a:t>
            </a:r>
            <a:r>
              <a:rPr lang="en-US" sz="2000" dirty="0" err="1" smtClean="0"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 – x)</a:t>
            </a:r>
            <a:r>
              <a:rPr lang="en-US" sz="2000" baseline="30000" dirty="0" smtClean="0">
                <a:cs typeface="Times New Roman" pitchFamily="18" charset="0"/>
              </a:rPr>
              <a:t>2</a:t>
            </a:r>
            <a:endParaRPr lang="en-US" sz="2000" baseline="30000" dirty="0"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450016" y="1590807"/>
            <a:ext cx="29146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99597" y="1262261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30913" y="12541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23365" y="12541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65139" y="1570392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N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8200" y="1178634"/>
            <a:ext cx="3810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348879" y="1134708"/>
            <a:ext cx="31559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7201" y="1134708"/>
            <a:ext cx="31173" cy="794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96112" y="1755226"/>
            <a:ext cx="121756" cy="17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60930" y="1155060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r>
              <a:rPr lang="en-US" sz="2000" dirty="0" smtClean="0"/>
              <a:t> (x – x)</a:t>
            </a:r>
            <a:r>
              <a:rPr lang="en-US" sz="2000" baseline="30000" dirty="0" smtClean="0"/>
              <a:t>2</a:t>
            </a:r>
            <a:endParaRPr lang="en-US" sz="2000" baseline="30000" dirty="0"/>
          </a:p>
        </p:txBody>
      </p:sp>
      <p:sp>
        <p:nvSpPr>
          <p:cNvPr id="57" name="TextBox 56"/>
          <p:cNvSpPr txBox="1"/>
          <p:nvPr/>
        </p:nvSpPr>
        <p:spPr>
          <a:xfrm>
            <a:off x="3630149" y="1533654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</a:t>
            </a:r>
            <a:endParaRPr lang="en-US" sz="2000" baseline="300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339982" y="1563564"/>
            <a:ext cx="90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38845" y="1128981"/>
            <a:ext cx="1004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07834" y="1128981"/>
            <a:ext cx="40506" cy="717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86078" y="1684951"/>
            <a:ext cx="121756" cy="17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951987" y="1270623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157001"/>
            <a:ext cx="2932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Standard Deviation </a:t>
            </a:r>
            <a:r>
              <a:rPr lang="en-US" sz="2400" dirty="0" smtClean="0"/>
              <a:t>=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	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75038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57150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Mean = 80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97616" y="1134708"/>
            <a:ext cx="3236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(x</a:t>
            </a:r>
            <a:r>
              <a:rPr lang="en-US" sz="2000" baseline="-25000" dirty="0" smtClean="0">
                <a:cs typeface="Times New Roman" pitchFamily="18" charset="0"/>
              </a:rPr>
              <a:t>1</a:t>
            </a:r>
            <a:r>
              <a:rPr lang="en-US" sz="2000" dirty="0" smtClean="0">
                <a:cs typeface="Times New Roman" pitchFamily="18" charset="0"/>
              </a:rPr>
              <a:t> – x)</a:t>
            </a:r>
            <a:r>
              <a:rPr lang="en-US" sz="2000" baseline="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+ (x</a:t>
            </a:r>
            <a:r>
              <a:rPr lang="en-US" sz="2000" baseline="-25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– x)</a:t>
            </a:r>
            <a:r>
              <a:rPr lang="en-US" sz="2000" baseline="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+ …(</a:t>
            </a:r>
            <a:r>
              <a:rPr lang="en-US" sz="2000" dirty="0" err="1" smtClean="0"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 – x)</a:t>
            </a:r>
            <a:r>
              <a:rPr lang="en-US" sz="2000" baseline="30000" dirty="0" smtClean="0">
                <a:cs typeface="Times New Roman" pitchFamily="18" charset="0"/>
              </a:rPr>
              <a:t>2</a:t>
            </a:r>
            <a:endParaRPr lang="en-US" sz="2000" baseline="30000" dirty="0"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450016" y="1590807"/>
            <a:ext cx="29146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99597" y="1262261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30913" y="12541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23365" y="12541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65139" y="1570392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N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8200" y="1178634"/>
            <a:ext cx="3810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487846"/>
            <a:ext cx="3810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348879" y="1134708"/>
            <a:ext cx="31559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7201" y="1134708"/>
            <a:ext cx="31173" cy="794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96112" y="1755226"/>
            <a:ext cx="121756" cy="17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77904" y="2446720"/>
            <a:ext cx="6123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(73-80)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 + (73-80)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 + (76-80)</a:t>
            </a:r>
            <a:r>
              <a:rPr lang="en-US" baseline="30000" dirty="0" smtClean="0">
                <a:cs typeface="Times New Roman" pitchFamily="18" charset="0"/>
              </a:rPr>
              <a:t>2 </a:t>
            </a:r>
            <a:r>
              <a:rPr lang="en-US" dirty="0" smtClean="0">
                <a:cs typeface="Times New Roman" pitchFamily="18" charset="0"/>
              </a:rPr>
              <a:t>+ (77-80)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+ </a:t>
            </a:r>
            <a:r>
              <a:rPr lang="en-US" dirty="0" smtClean="0">
                <a:cs typeface="Times New Roman" pitchFamily="18" charset="0"/>
              </a:rPr>
              <a:t>(81-80)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+ </a:t>
            </a:r>
            <a:r>
              <a:rPr lang="en-US" dirty="0" smtClean="0">
                <a:cs typeface="Times New Roman" pitchFamily="18" charset="0"/>
              </a:rPr>
              <a:t>(100-80)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endParaRPr lang="en-US" baseline="30000" dirty="0">
              <a:cs typeface="Times New Roman" pitchFamily="18" charset="0"/>
            </a:endParaRPr>
          </a:p>
          <a:p>
            <a:endParaRPr lang="en-US" baseline="30000" dirty="0">
              <a:cs typeface="Times New Roma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930304" y="2847225"/>
            <a:ext cx="57555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61609" y="28574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Times New Roman" pitchFamily="18" charset="0"/>
              </a:rPr>
              <a:t>6</a:t>
            </a:r>
            <a:endParaRPr lang="en-US" sz="2000" dirty="0">
              <a:cs typeface="Times New Roman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829167" y="2391118"/>
            <a:ext cx="5867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798156" y="2391118"/>
            <a:ext cx="40506" cy="794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676400" y="3022761"/>
            <a:ext cx="121756" cy="17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60930" y="1155060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r>
              <a:rPr lang="en-US" sz="2000" dirty="0" smtClean="0"/>
              <a:t> (x – x)</a:t>
            </a:r>
            <a:r>
              <a:rPr lang="en-US" sz="2000" baseline="30000" dirty="0" smtClean="0"/>
              <a:t>2</a:t>
            </a:r>
            <a:endParaRPr lang="en-US" sz="2000" baseline="30000" dirty="0"/>
          </a:p>
        </p:txBody>
      </p:sp>
      <p:sp>
        <p:nvSpPr>
          <p:cNvPr id="57" name="TextBox 56"/>
          <p:cNvSpPr txBox="1"/>
          <p:nvPr/>
        </p:nvSpPr>
        <p:spPr>
          <a:xfrm>
            <a:off x="3630149" y="1533654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</a:t>
            </a:r>
            <a:endParaRPr lang="en-US" sz="2000" baseline="300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339982" y="1563564"/>
            <a:ext cx="90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38845" y="1128981"/>
            <a:ext cx="1004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07834" y="1128981"/>
            <a:ext cx="40506" cy="717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86078" y="1684951"/>
            <a:ext cx="121756" cy="17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951987" y="1270623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157001"/>
            <a:ext cx="2932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Standard Deviation </a:t>
            </a:r>
            <a:r>
              <a:rPr lang="en-US" sz="2400" dirty="0" smtClean="0"/>
              <a:t>=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	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75038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57150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Mean = 80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97616" y="1134708"/>
            <a:ext cx="3236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(x</a:t>
            </a:r>
            <a:r>
              <a:rPr lang="en-US" sz="2000" baseline="-25000" dirty="0" smtClean="0">
                <a:cs typeface="Times New Roman" pitchFamily="18" charset="0"/>
              </a:rPr>
              <a:t>1</a:t>
            </a:r>
            <a:r>
              <a:rPr lang="en-US" sz="2000" dirty="0" smtClean="0">
                <a:cs typeface="Times New Roman" pitchFamily="18" charset="0"/>
              </a:rPr>
              <a:t> – x)</a:t>
            </a:r>
            <a:r>
              <a:rPr lang="en-US" sz="2000" baseline="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+ (x</a:t>
            </a:r>
            <a:r>
              <a:rPr lang="en-US" sz="2000" baseline="-25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– x)</a:t>
            </a:r>
            <a:r>
              <a:rPr lang="en-US" sz="2000" baseline="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+ …(</a:t>
            </a:r>
            <a:r>
              <a:rPr lang="en-US" sz="2000" dirty="0" err="1" smtClean="0"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 – x)</a:t>
            </a:r>
            <a:r>
              <a:rPr lang="en-US" sz="2000" baseline="30000" dirty="0" smtClean="0">
                <a:cs typeface="Times New Roman" pitchFamily="18" charset="0"/>
              </a:rPr>
              <a:t>2</a:t>
            </a:r>
            <a:endParaRPr lang="en-US" sz="2000" baseline="30000" dirty="0"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450016" y="1590807"/>
            <a:ext cx="29146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99597" y="1262261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30913" y="12541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23365" y="12541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65139" y="1570392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N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8200" y="1178634"/>
            <a:ext cx="3810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487846"/>
            <a:ext cx="3810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348879" y="1134708"/>
            <a:ext cx="31559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7201" y="1134708"/>
            <a:ext cx="31173" cy="794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96112" y="1755226"/>
            <a:ext cx="121756" cy="17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77904" y="2446720"/>
            <a:ext cx="6123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(73-80)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 + (73-80)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 + (76-80)</a:t>
            </a:r>
            <a:r>
              <a:rPr lang="en-US" baseline="30000" dirty="0" smtClean="0">
                <a:cs typeface="Times New Roman" pitchFamily="18" charset="0"/>
              </a:rPr>
              <a:t>2 </a:t>
            </a:r>
            <a:r>
              <a:rPr lang="en-US" dirty="0" smtClean="0">
                <a:cs typeface="Times New Roman" pitchFamily="18" charset="0"/>
              </a:rPr>
              <a:t>+ (77-80)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+ </a:t>
            </a:r>
            <a:r>
              <a:rPr lang="en-US" dirty="0" smtClean="0">
                <a:cs typeface="Times New Roman" pitchFamily="18" charset="0"/>
              </a:rPr>
              <a:t>(81-80)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+ </a:t>
            </a:r>
            <a:r>
              <a:rPr lang="en-US" dirty="0" smtClean="0">
                <a:cs typeface="Times New Roman" pitchFamily="18" charset="0"/>
              </a:rPr>
              <a:t>(100-80)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endParaRPr lang="en-US" baseline="30000" dirty="0">
              <a:cs typeface="Times New Roman" pitchFamily="18" charset="0"/>
            </a:endParaRPr>
          </a:p>
          <a:p>
            <a:endParaRPr lang="en-US" baseline="30000" dirty="0">
              <a:cs typeface="Times New Roma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930304" y="2847225"/>
            <a:ext cx="57555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61609" y="28574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Times New Roman" pitchFamily="18" charset="0"/>
              </a:rPr>
              <a:t>6</a:t>
            </a:r>
            <a:endParaRPr lang="en-US" sz="2000" dirty="0">
              <a:cs typeface="Times New Roman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829167" y="2391118"/>
            <a:ext cx="5867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798156" y="2391118"/>
            <a:ext cx="40506" cy="794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676400" y="3022761"/>
            <a:ext cx="121756" cy="17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95324" y="3956252"/>
            <a:ext cx="3810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828724" y="3947392"/>
            <a:ext cx="57419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524</a:t>
            </a:r>
            <a:endParaRPr lang="en-US" sz="2000" baseline="30000" dirty="0">
              <a:cs typeface="Times New Roman" pitchFamily="18" charset="0"/>
            </a:endParaRPr>
          </a:p>
          <a:p>
            <a:endParaRPr lang="en-US" sz="2000" baseline="30000" dirty="0">
              <a:cs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930228" y="4347897"/>
            <a:ext cx="307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37198" y="43814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Times New Roman" pitchFamily="18" charset="0"/>
              </a:rPr>
              <a:t>6</a:t>
            </a:r>
            <a:endParaRPr lang="en-US" sz="2000" dirty="0">
              <a:cs typeface="Times New Roman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819067" y="3953741"/>
            <a:ext cx="541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798080" y="3947392"/>
            <a:ext cx="30644" cy="814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324" y="4566106"/>
            <a:ext cx="121756" cy="17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80167" y="3956252"/>
            <a:ext cx="3810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3156398" y="4071218"/>
            <a:ext cx="577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cs typeface="Times New Roman" pitchFamily="18" charset="0"/>
              </a:rPr>
              <a:t>9.3</a:t>
            </a:r>
            <a:endParaRPr lang="en-US" b="1" baseline="30000" dirty="0">
              <a:cs typeface="Times New Roman" pitchFamily="18" charset="0"/>
            </a:endParaRPr>
          </a:p>
          <a:p>
            <a:endParaRPr lang="en-US" baseline="30000" dirty="0"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60930" y="1155060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r>
              <a:rPr lang="en-US" sz="2000" dirty="0" smtClean="0"/>
              <a:t> (x – x)</a:t>
            </a:r>
            <a:r>
              <a:rPr lang="en-US" sz="2000" baseline="30000" dirty="0" smtClean="0"/>
              <a:t>2</a:t>
            </a:r>
            <a:endParaRPr lang="en-US" sz="2000" baseline="30000" dirty="0"/>
          </a:p>
        </p:txBody>
      </p:sp>
      <p:sp>
        <p:nvSpPr>
          <p:cNvPr id="57" name="TextBox 56"/>
          <p:cNvSpPr txBox="1"/>
          <p:nvPr/>
        </p:nvSpPr>
        <p:spPr>
          <a:xfrm>
            <a:off x="3630149" y="1533654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</a:t>
            </a:r>
            <a:endParaRPr lang="en-US" sz="2000" baseline="300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339982" y="1563564"/>
            <a:ext cx="90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38845" y="1128981"/>
            <a:ext cx="1004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207834" y="1128981"/>
            <a:ext cx="40506" cy="717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86078" y="1684951"/>
            <a:ext cx="121756" cy="17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951987" y="1270623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83226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48868" y="4552950"/>
            <a:ext cx="8382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58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4705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4705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7296" y="4705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01994" y="47053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674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582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" y="195696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Mean = 80</a:t>
            </a:r>
          </a:p>
          <a:p>
            <a:r>
              <a:rPr lang="el-GR" sz="2400" b="1" dirty="0" smtClean="0"/>
              <a:t>σ</a:t>
            </a:r>
            <a:r>
              <a:rPr lang="en-US" sz="2400" b="1" dirty="0" smtClean="0"/>
              <a:t> = 9.3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98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54150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48868" y="4552950"/>
            <a:ext cx="8382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58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4705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4705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7296" y="4705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01994" y="47053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674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582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404651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04651" y="404158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361802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08802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60434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33600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195696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Mean = 80</a:t>
            </a:r>
          </a:p>
          <a:p>
            <a:r>
              <a:rPr lang="el-GR" sz="2400" b="1" dirty="0" smtClean="0"/>
              <a:t>σ</a:t>
            </a:r>
            <a:r>
              <a:rPr lang="en-US" sz="2400" b="1" dirty="0" smtClean="0"/>
              <a:t> = 9.3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83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505497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48868" y="4552950"/>
            <a:ext cx="8382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58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4705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4705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7296" y="4705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01994" y="47053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73566" y="2724150"/>
            <a:ext cx="79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Mean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80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674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582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404651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04651" y="404158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361802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08802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60434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33600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102166" y="3486150"/>
            <a:ext cx="336932" cy="3048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" y="195696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Mean = 80</a:t>
            </a:r>
          </a:p>
          <a:p>
            <a:r>
              <a:rPr lang="el-GR" sz="2400" b="1" dirty="0" smtClean="0"/>
              <a:t>σ</a:t>
            </a:r>
            <a:r>
              <a:rPr lang="en-US" sz="2400" b="1" dirty="0" smtClean="0"/>
              <a:t> = 9.3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17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276600" y="4575463"/>
            <a:ext cx="2514600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21825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48868" y="4552950"/>
            <a:ext cx="8382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58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4705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4705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7296" y="4705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01994" y="47053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73566" y="2724150"/>
            <a:ext cx="79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Mean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80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674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582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404651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04651" y="404158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361802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08802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60434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33600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102166" y="3486150"/>
            <a:ext cx="336932" cy="3048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8600" y="195696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Mean = 80</a:t>
            </a:r>
          </a:p>
          <a:p>
            <a:r>
              <a:rPr lang="el-GR" sz="2400" b="1" dirty="0" smtClean="0"/>
              <a:t>σ</a:t>
            </a:r>
            <a:r>
              <a:rPr lang="en-US" sz="2400" b="1" dirty="0" smtClean="0"/>
              <a:t> = 9.3</a:t>
            </a:r>
            <a:endParaRPr lang="en-US" sz="2400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791200" y="3354532"/>
            <a:ext cx="0" cy="1295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05943" y="2954422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Mean + </a:t>
            </a:r>
            <a:r>
              <a:rPr lang="el-GR" sz="2000" dirty="0" smtClean="0"/>
              <a:t>σ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85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1218" y="4575462"/>
            <a:ext cx="2533848" cy="76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76600" y="4575463"/>
            <a:ext cx="2514600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76862"/>
              </p:ext>
            </p:extLst>
          </p:nvPr>
        </p:nvGraphicFramePr>
        <p:xfrm>
          <a:off x="3429000" y="154465"/>
          <a:ext cx="5562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76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77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81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en-US" sz="28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48868" y="4552950"/>
            <a:ext cx="8382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58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4705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4705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7296" y="4705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01994" y="47053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73566" y="2724150"/>
            <a:ext cx="79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Mean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80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674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58200" y="4400550"/>
            <a:ext cx="0" cy="304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404651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04651" y="404158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361802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08802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60434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33600" y="4229904"/>
            <a:ext cx="172598" cy="166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102166" y="3486150"/>
            <a:ext cx="336932" cy="3048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8600" y="195696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Mean = 80</a:t>
            </a:r>
          </a:p>
          <a:p>
            <a:r>
              <a:rPr lang="el-GR" sz="2400" b="1" dirty="0" smtClean="0"/>
              <a:t>σ</a:t>
            </a:r>
            <a:r>
              <a:rPr lang="en-US" sz="2400" b="1" dirty="0" smtClean="0"/>
              <a:t> = 9.3</a:t>
            </a:r>
            <a:endParaRPr lang="en-US" sz="2400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791200" y="3354532"/>
            <a:ext cx="0" cy="1295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2000" y="3354532"/>
            <a:ext cx="0" cy="1295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05943" y="2954422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Mean + </a:t>
            </a:r>
            <a:r>
              <a:rPr lang="el-GR" sz="2000" dirty="0" smtClean="0"/>
              <a:t>σ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73182" y="2952750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Mean - </a:t>
            </a:r>
            <a:r>
              <a:rPr lang="el-GR" sz="2000" dirty="0" smtClean="0"/>
              <a:t>σ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0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8953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550"/>
            <a:ext cx="8448675" cy="36949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4105930"/>
            <a:ext cx="6066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Normal Distribution </a:t>
            </a:r>
            <a:r>
              <a:rPr lang="en-US" sz="2800" dirty="0" smtClean="0"/>
              <a:t>– Bell shaped curve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70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8953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550"/>
            <a:ext cx="8448675" cy="36949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605337" y="361950"/>
            <a:ext cx="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9818" y="4105930"/>
            <a:ext cx="7281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 Normal Distribution, Mean = Median = Mode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07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8953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550"/>
            <a:ext cx="8448675" cy="36949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1982" y="95244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9564" y="95076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1400" y="280618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34.1%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6459" y="280618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34.1%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8953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550"/>
            <a:ext cx="8448675" cy="36949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1982" y="95244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9564" y="95076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1400" y="280618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34.1%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6459" y="280618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34.1%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250025" y="4096843"/>
            <a:ext cx="27224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39484" y="3912177"/>
            <a:ext cx="7585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68.3%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8953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34" y="209550"/>
            <a:ext cx="8448675" cy="36949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1982" y="95244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9564" y="95076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7773" y="247644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0775" y="247476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280618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34.1%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6459" y="280618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34.1%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9459" y="28003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13.6%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28003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13.6%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50025" y="4096843"/>
            <a:ext cx="27224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39484" y="3912177"/>
            <a:ext cx="7585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68.3%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8953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34" y="209550"/>
            <a:ext cx="8448675" cy="36949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1982" y="95244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9564" y="95076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7773" y="247644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0775" y="247476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280618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34.1%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6459" y="280618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34.1%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9459" y="28003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13.6%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28003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13.6%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50025" y="4096843"/>
            <a:ext cx="27224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76157" y="4497532"/>
            <a:ext cx="546699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39484" y="3912177"/>
            <a:ext cx="7585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68.3%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32563" y="4312866"/>
            <a:ext cx="7585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95.4%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8953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550"/>
            <a:ext cx="8448675" cy="3694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1982" y="95244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9564" y="95076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7773" y="247644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0775" y="247476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280618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34.1%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6459" y="280618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34.1%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9459" y="28003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13.6%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28003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13.6%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95809" y="293364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018" y="293196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3</a:t>
            </a:r>
            <a:r>
              <a:rPr lang="el-GR" sz="2000" dirty="0" smtClean="0">
                <a:solidFill>
                  <a:srgbClr val="FF0000"/>
                </a:solidFill>
              </a:rPr>
              <a:t>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281201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40478" y="281201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2.3%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250025" y="4096843"/>
            <a:ext cx="27224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76157" y="4497532"/>
            <a:ext cx="546699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39484" y="3912177"/>
            <a:ext cx="7585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68.3%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32563" y="4312866"/>
            <a:ext cx="7585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95.4%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605</Words>
  <Application>Microsoft Office PowerPoint</Application>
  <PresentationFormat>On-screen Show (16:9)</PresentationFormat>
  <Paragraphs>308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Standard Deviation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Maui</dc:creator>
  <cp:lastModifiedBy>Maui</cp:lastModifiedBy>
  <cp:revision>32</cp:revision>
  <dcterms:created xsi:type="dcterms:W3CDTF">2016-12-21T05:07:05Z</dcterms:created>
  <dcterms:modified xsi:type="dcterms:W3CDTF">2016-12-28T23:32:31Z</dcterms:modified>
</cp:coreProperties>
</file>