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85" r:id="rId2"/>
    <p:sldId id="281" r:id="rId3"/>
    <p:sldId id="433" r:id="rId4"/>
    <p:sldId id="434" r:id="rId5"/>
    <p:sldId id="435" r:id="rId6"/>
    <p:sldId id="395" r:id="rId7"/>
    <p:sldId id="396" r:id="rId8"/>
    <p:sldId id="260" r:id="rId9"/>
    <p:sldId id="397" r:id="rId10"/>
    <p:sldId id="392" r:id="rId11"/>
    <p:sldId id="398" r:id="rId12"/>
    <p:sldId id="399" r:id="rId13"/>
    <p:sldId id="400" r:id="rId14"/>
    <p:sldId id="401" r:id="rId15"/>
    <p:sldId id="402" r:id="rId16"/>
    <p:sldId id="403" r:id="rId17"/>
    <p:sldId id="405" r:id="rId18"/>
    <p:sldId id="404" r:id="rId19"/>
    <p:sldId id="406" r:id="rId20"/>
    <p:sldId id="407" r:id="rId21"/>
    <p:sldId id="413" r:id="rId22"/>
    <p:sldId id="408" r:id="rId23"/>
    <p:sldId id="414" r:id="rId24"/>
    <p:sldId id="409" r:id="rId25"/>
    <p:sldId id="415" r:id="rId26"/>
    <p:sldId id="410" r:id="rId27"/>
    <p:sldId id="411" r:id="rId28"/>
    <p:sldId id="412" r:id="rId29"/>
    <p:sldId id="416" r:id="rId30"/>
    <p:sldId id="423" r:id="rId31"/>
    <p:sldId id="417" r:id="rId32"/>
    <p:sldId id="418" r:id="rId33"/>
    <p:sldId id="419" r:id="rId34"/>
    <p:sldId id="424" r:id="rId35"/>
    <p:sldId id="420" r:id="rId36"/>
    <p:sldId id="421" r:id="rId37"/>
    <p:sldId id="425" r:id="rId38"/>
    <p:sldId id="426" r:id="rId39"/>
    <p:sldId id="427" r:id="rId40"/>
    <p:sldId id="428" r:id="rId41"/>
    <p:sldId id="429" r:id="rId42"/>
    <p:sldId id="430" r:id="rId43"/>
    <p:sldId id="394" r:id="rId44"/>
    <p:sldId id="393" r:id="rId45"/>
    <p:sldId id="431" r:id="rId46"/>
    <p:sldId id="432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1"/>
            <a:ext cx="8305800" cy="3851672"/>
          </a:xfrm>
        </p:spPr>
        <p:txBody>
          <a:bodyPr>
            <a:normAutofit lnSpcReduction="10000"/>
          </a:bodyPr>
          <a:lstStyle/>
          <a:p>
            <a:pPr>
              <a:spcBef>
                <a:spcPts val="3000"/>
              </a:spcBef>
            </a:pPr>
            <a:r>
              <a:rPr lang="en-US" sz="3600" b="1" i="1" dirty="0" smtClean="0"/>
              <a:t>Bellman-Ford </a:t>
            </a:r>
            <a:r>
              <a:rPr lang="en-US" sz="3600" dirty="0" smtClean="0"/>
              <a:t>is a single-source shortest-path algorithm</a:t>
            </a:r>
            <a:endParaRPr lang="en-US" sz="3600" dirty="0" smtClean="0"/>
          </a:p>
          <a:p>
            <a:pPr>
              <a:spcBef>
                <a:spcPts val="3000"/>
              </a:spcBef>
            </a:pPr>
            <a:r>
              <a:rPr lang="en-US" sz="3600" dirty="0" smtClean="0"/>
              <a:t>Supports negative edge-weights, but not negative-weight cycles</a:t>
            </a:r>
            <a:endParaRPr lang="en-US" sz="3600" dirty="0" smtClean="0"/>
          </a:p>
          <a:p>
            <a:pPr>
              <a:spcBef>
                <a:spcPts val="3000"/>
              </a:spcBef>
            </a:pPr>
            <a:r>
              <a:rPr lang="en-US" sz="3600" dirty="0" smtClean="0"/>
              <a:t>Works on Directed and Undirected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33530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92404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A-C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39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66139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A-C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29820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10878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-5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434192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34559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956706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34115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457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31080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9908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8029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9908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74126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S-B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35242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14653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S-B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35242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1"/>
            <a:ext cx="8305800" cy="385167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dirty="0"/>
              <a:t>Runs in O(VE) time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Repeatedly relaxes all edges in the graph</a:t>
            </a:r>
          </a:p>
          <a:p>
            <a:pPr>
              <a:spcBef>
                <a:spcPts val="3000"/>
              </a:spcBef>
            </a:pPr>
            <a:r>
              <a:rPr lang="en-US" sz="3600" b="1" i="1" dirty="0" smtClean="0"/>
              <a:t>Relax</a:t>
            </a:r>
            <a:r>
              <a:rPr lang="en-US" sz="3600" dirty="0" smtClean="0"/>
              <a:t> – test if we can improve the shortest path to a vertex </a:t>
            </a:r>
            <a:r>
              <a:rPr lang="en-US" sz="3600" i="1" dirty="0" smtClean="0"/>
              <a:t>v</a:t>
            </a:r>
            <a:r>
              <a:rPr lang="en-US" sz="3600" dirty="0" smtClean="0"/>
              <a:t> found so far by passing through another vertex </a:t>
            </a:r>
            <a:r>
              <a:rPr lang="en-US" sz="3600" i="1" dirty="0" smtClean="0"/>
              <a:t>u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4418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21556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01246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0186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-5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434194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75308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-5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434194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13380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</a:t>
            </a:r>
            <a:r>
              <a:rPr lang="en-US" sz="2800" b="1" dirty="0" smtClean="0">
                <a:solidFill>
                  <a:srgbClr val="0070C0"/>
                </a:solidFill>
              </a:rPr>
              <a:t>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95670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01408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95670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81750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479222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39003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9908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07573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S-B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35242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04108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305800" cy="2000249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b="1" i="1" dirty="0" smtClean="0"/>
              <a:t>Relax</a:t>
            </a:r>
            <a:r>
              <a:rPr lang="en-US" sz="3600" dirty="0" smtClean="0"/>
              <a:t> – test if we can improve the shortest path to a vertex </a:t>
            </a:r>
            <a:r>
              <a:rPr lang="en-US" sz="3600" i="1" dirty="0" smtClean="0"/>
              <a:t>v</a:t>
            </a:r>
            <a:r>
              <a:rPr lang="en-US" sz="3600" dirty="0" smtClean="0"/>
              <a:t> found so far by passing through another vertex </a:t>
            </a:r>
            <a:r>
              <a:rPr lang="en-US" sz="3600" i="1" dirty="0" smtClean="0"/>
              <a:t>u</a:t>
            </a:r>
            <a:endParaRPr lang="en-US" sz="3600" i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87940" y="3643875"/>
            <a:ext cx="1622060" cy="43914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752600" y="3070652"/>
            <a:ext cx="753733" cy="830995"/>
            <a:chOff x="3476816" y="3416930"/>
            <a:chExt cx="883513" cy="9740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0" y="3753623"/>
            <a:ext cx="753733" cy="830997"/>
            <a:chOff x="3476816" y="3442450"/>
            <a:chExt cx="883513" cy="9740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40191" y="38671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02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31738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4995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-5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434194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84006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95670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88632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7-B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479222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59058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479222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70876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9908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60565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S-B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35242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94140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36035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-5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42330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83202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956708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V="1">
            <a:off x="2187940" y="2876550"/>
            <a:ext cx="1345251" cy="53491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305800" cy="2000249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b="1" i="1" dirty="0" smtClean="0"/>
              <a:t>Relax</a:t>
            </a:r>
            <a:r>
              <a:rPr lang="en-US" sz="3600" dirty="0" smtClean="0"/>
              <a:t> – test if we can improve the shortest path to a vertex </a:t>
            </a:r>
            <a:r>
              <a:rPr lang="en-US" sz="3600" i="1" dirty="0" smtClean="0"/>
              <a:t>v</a:t>
            </a:r>
            <a:r>
              <a:rPr lang="en-US" sz="3600" dirty="0" smtClean="0"/>
              <a:t> found so far by passing through another vertex </a:t>
            </a:r>
            <a:r>
              <a:rPr lang="en-US" sz="3600" i="1" dirty="0" smtClean="0"/>
              <a:t>u</a:t>
            </a:r>
            <a:endParaRPr lang="en-US" sz="3600" i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87940" y="3643875"/>
            <a:ext cx="1622060" cy="43914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752600" y="3070652"/>
            <a:ext cx="753733" cy="830995"/>
            <a:chOff x="3476816" y="3416930"/>
            <a:chExt cx="883513" cy="9740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33191" y="2304970"/>
            <a:ext cx="753733" cy="830996"/>
            <a:chOff x="3476816" y="3429690"/>
            <a:chExt cx="883513" cy="9740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0" y="3753623"/>
            <a:ext cx="753733" cy="830997"/>
            <a:chOff x="3476816" y="3442450"/>
            <a:chExt cx="883513" cy="9740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25891" y="261494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40191" y="38671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97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26915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479222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67521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9908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04343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S-B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668" y="571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46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3898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3898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35242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3043926" y="1321734"/>
            <a:ext cx="609540" cy="957865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488995" y="2637130"/>
            <a:ext cx="2703" cy="119368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42582" y="1315759"/>
            <a:ext cx="677437" cy="98428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884018" y="2837540"/>
            <a:ext cx="5442" cy="99060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81102" y="4243477"/>
            <a:ext cx="1112115" cy="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254126" y="2615358"/>
            <a:ext cx="1183142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512131" y="21925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00455" y="22033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01241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10498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76600" y="8953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491698" y="31051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468440" y="37920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1270" y="3074253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765599" y="1546293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468440" y="21145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5033"/>
              </p:ext>
            </p:extLst>
          </p:nvPr>
        </p:nvGraphicFramePr>
        <p:xfrm>
          <a:off x="304800" y="106299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A-C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69743"/>
              </p:ext>
            </p:extLst>
          </p:nvPr>
        </p:nvGraphicFramePr>
        <p:xfrm>
          <a:off x="5649682" y="133351"/>
          <a:ext cx="3265716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29955"/>
              </p:ext>
            </p:extLst>
          </p:nvPr>
        </p:nvGraphicFramePr>
        <p:xfrm>
          <a:off x="5649684" y="2800348"/>
          <a:ext cx="3265716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110698" y="154849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3043926" y="1321734"/>
            <a:ext cx="609540" cy="957865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488995" y="2637130"/>
            <a:ext cx="2703" cy="119368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42582" y="1315759"/>
            <a:ext cx="677437" cy="98428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884018" y="2837540"/>
            <a:ext cx="5442" cy="99060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81102" y="4243477"/>
            <a:ext cx="1112115" cy="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254126" y="2615358"/>
            <a:ext cx="1183142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512131" y="21925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00455" y="22033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01241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10498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76600" y="8953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491698" y="31051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468440" y="37920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1270" y="3074253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765599" y="1546293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468440" y="21145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83688"/>
              </p:ext>
            </p:extLst>
          </p:nvPr>
        </p:nvGraphicFramePr>
        <p:xfrm>
          <a:off x="5649682" y="133351"/>
          <a:ext cx="3265716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96452"/>
              </p:ext>
            </p:extLst>
          </p:nvPr>
        </p:nvGraphicFramePr>
        <p:xfrm>
          <a:off x="5649684" y="2800348"/>
          <a:ext cx="3265716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110698" y="154849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76624"/>
              </p:ext>
            </p:extLst>
          </p:nvPr>
        </p:nvGraphicFramePr>
        <p:xfrm>
          <a:off x="304800" y="106299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A-C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3043926" y="1321734"/>
            <a:ext cx="609540" cy="957865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488995" y="2637130"/>
            <a:ext cx="2703" cy="119368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42582" y="1315759"/>
            <a:ext cx="677437" cy="98428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884018" y="2837540"/>
            <a:ext cx="5442" cy="99060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81102" y="4243477"/>
            <a:ext cx="1112115" cy="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254126" y="2615358"/>
            <a:ext cx="1183142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512131" y="21925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00455" y="22033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01241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10498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76600" y="8953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491698" y="31051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468440" y="37920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1270" y="3074253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765599" y="1546293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468440" y="21145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58901"/>
              </p:ext>
            </p:extLst>
          </p:nvPr>
        </p:nvGraphicFramePr>
        <p:xfrm>
          <a:off x="5649682" y="133351"/>
          <a:ext cx="3265716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938"/>
              </p:ext>
            </p:extLst>
          </p:nvPr>
        </p:nvGraphicFramePr>
        <p:xfrm>
          <a:off x="5649684" y="2800348"/>
          <a:ext cx="3265716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110698" y="154849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76624"/>
              </p:ext>
            </p:extLst>
          </p:nvPr>
        </p:nvGraphicFramePr>
        <p:xfrm>
          <a:off x="304800" y="106299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A-C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3043926" y="1321734"/>
            <a:ext cx="609540" cy="957865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488995" y="2637130"/>
            <a:ext cx="2703" cy="119368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42582" y="1315759"/>
            <a:ext cx="677437" cy="98428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884018" y="2837540"/>
            <a:ext cx="5442" cy="99060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81102" y="4243477"/>
            <a:ext cx="1112115" cy="1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254126" y="2615358"/>
            <a:ext cx="1183142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512131" y="21925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00455" y="22033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01241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10498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76600" y="8953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491698" y="31051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468440" y="37920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51270" y="3074253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765599" y="1546293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468440" y="21145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21216"/>
              </p:ext>
            </p:extLst>
          </p:nvPr>
        </p:nvGraphicFramePr>
        <p:xfrm>
          <a:off x="5649682" y="133351"/>
          <a:ext cx="3265716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95699"/>
              </p:ext>
            </p:extLst>
          </p:nvPr>
        </p:nvGraphicFramePr>
        <p:xfrm>
          <a:off x="5649684" y="2800348"/>
          <a:ext cx="3265716" cy="2209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110698" y="154849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76624"/>
              </p:ext>
            </p:extLst>
          </p:nvPr>
        </p:nvGraphicFramePr>
        <p:xfrm>
          <a:off x="304800" y="106299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A-C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-5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C-D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S-B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8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05403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01588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65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80675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456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V="1">
            <a:off x="2187940" y="2876550"/>
            <a:ext cx="1345251" cy="53491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70648" y="2736264"/>
            <a:ext cx="244152" cy="101735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305800" cy="2000249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b="1" i="1" dirty="0" smtClean="0"/>
              <a:t>Relax</a:t>
            </a:r>
            <a:r>
              <a:rPr lang="en-US" sz="3600" dirty="0" smtClean="0"/>
              <a:t> – test if we can improve the shortest path to a vertex </a:t>
            </a:r>
            <a:r>
              <a:rPr lang="en-US" sz="3600" i="1" dirty="0" smtClean="0"/>
              <a:t>v</a:t>
            </a:r>
            <a:r>
              <a:rPr lang="en-US" sz="3600" dirty="0" smtClean="0"/>
              <a:t> found so far by passing through another vertex </a:t>
            </a:r>
            <a:r>
              <a:rPr lang="en-US" sz="3600" i="1" dirty="0" smtClean="0"/>
              <a:t>u</a:t>
            </a:r>
            <a:endParaRPr lang="en-US" sz="3600" i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87940" y="3643875"/>
            <a:ext cx="1622060" cy="43914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752600" y="3070652"/>
            <a:ext cx="753733" cy="830995"/>
            <a:chOff x="3476816" y="3416930"/>
            <a:chExt cx="883513" cy="9740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33191" y="2304970"/>
            <a:ext cx="753733" cy="830996"/>
            <a:chOff x="3476816" y="3429690"/>
            <a:chExt cx="883513" cy="9740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0" y="3753623"/>
            <a:ext cx="753733" cy="830997"/>
            <a:chOff x="3476816" y="3442450"/>
            <a:chExt cx="883513" cy="9740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25891" y="261494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40191" y="38671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30391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7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7309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04775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</a:t>
            </a:r>
            <a:r>
              <a:rPr lang="en-US" sz="3200" baseline="-25000" dirty="0" err="1" smtClean="0"/>
              <a:t>C</a:t>
            </a:r>
            <a:r>
              <a:rPr lang="en-US" sz="3200" dirty="0" smtClean="0"/>
              <a:t> &lt;=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 + 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2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5566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04775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</a:t>
            </a:r>
            <a:r>
              <a:rPr lang="en-US" sz="3200" baseline="-25000" dirty="0" err="1" smtClean="0"/>
              <a:t>C</a:t>
            </a:r>
            <a:r>
              <a:rPr lang="en-US" sz="3200" dirty="0" smtClean="0"/>
              <a:t> &lt;=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 + w</a:t>
            </a:r>
          </a:p>
          <a:p>
            <a:r>
              <a:rPr lang="en-US" sz="3200" dirty="0" smtClean="0"/>
              <a:t>4 &lt;= 1 + 3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46793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-5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44508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04775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 &lt;= d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 + w</a:t>
            </a:r>
          </a:p>
          <a:p>
            <a:r>
              <a:rPr lang="en-US" sz="3200" dirty="0" smtClean="0"/>
              <a:t>1 &lt;= 6 - 5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0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6201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1956706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04775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</a:t>
            </a:r>
            <a:r>
              <a:rPr lang="en-US" sz="3200" baseline="-25000" dirty="0" err="1" smtClean="0"/>
              <a:t>D</a:t>
            </a:r>
            <a:r>
              <a:rPr lang="en-US" sz="3200" dirty="0" smtClean="0"/>
              <a:t> &lt;= d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 + w</a:t>
            </a:r>
          </a:p>
          <a:p>
            <a:r>
              <a:rPr lang="en-US" sz="3200" dirty="0" smtClean="0"/>
              <a:t>6 &lt;= 6 + 1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34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50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C-D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2457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04775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</a:t>
            </a:r>
            <a:r>
              <a:rPr lang="en-US" sz="3200" baseline="-25000" dirty="0" err="1" smtClean="0"/>
              <a:t>D</a:t>
            </a:r>
            <a:r>
              <a:rPr lang="en-US" sz="3200" dirty="0" smtClean="0"/>
              <a:t> &lt;=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C</a:t>
            </a:r>
            <a:r>
              <a:rPr lang="en-US" sz="3200" dirty="0" smtClean="0"/>
              <a:t> + w</a:t>
            </a:r>
          </a:p>
          <a:p>
            <a:r>
              <a:rPr lang="en-US" sz="3200" dirty="0" smtClean="0"/>
              <a:t>6 &lt;= 4 + 2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48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93876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S-A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3001736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04775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 &lt;=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S</a:t>
            </a:r>
            <a:r>
              <a:rPr lang="en-US" sz="3200" dirty="0" smtClean="0"/>
              <a:t> + w</a:t>
            </a:r>
          </a:p>
          <a:p>
            <a:r>
              <a:rPr lang="en-US" sz="3200" dirty="0" smtClean="0"/>
              <a:t>1 &lt;= 0 + 4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15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36387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A-C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S-B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35242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047750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 &lt;=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S</a:t>
            </a:r>
            <a:r>
              <a:rPr lang="en-US" sz="3200" dirty="0" smtClean="0"/>
              <a:t> + w</a:t>
            </a:r>
          </a:p>
          <a:p>
            <a:r>
              <a:rPr lang="en-US" sz="3200" dirty="0" smtClean="0"/>
              <a:t>6 &lt;= 0 + 6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2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1"/>
            <a:ext cx="8229600" cy="373737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Vertex </a:t>
            </a:r>
            <a:r>
              <a:rPr lang="en-US" sz="4000" b="1" dirty="0" smtClean="0">
                <a:solidFill>
                  <a:schemeClr val="accent1"/>
                </a:solidFill>
              </a:rPr>
              <a:t>Attributes: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Distance from </a:t>
            </a:r>
            <a:r>
              <a:rPr lang="en-US" sz="3200" dirty="0"/>
              <a:t>S</a:t>
            </a:r>
            <a:r>
              <a:rPr lang="en-US" sz="3200" dirty="0" smtClean="0"/>
              <a:t>ource 	</a:t>
            </a:r>
            <a:r>
              <a:rPr lang="en-US" sz="3200" b="1" i="1" dirty="0" smtClean="0"/>
              <a:t>d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US" sz="3200" b="1" i="1" dirty="0" smtClean="0"/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Predecessor </a:t>
            </a:r>
            <a:r>
              <a:rPr lang="en-US" sz="3200" dirty="0" smtClean="0"/>
              <a:t>Vertex 	</a:t>
            </a:r>
            <a:r>
              <a:rPr lang="en-US" sz="3200" b="1" i="1" dirty="0" smtClean="0"/>
              <a:t>pi</a:t>
            </a:r>
            <a:endParaRPr lang="en-US" sz="3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66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1"/>
            <a:ext cx="8229600" cy="373737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accent1"/>
                </a:solidFill>
              </a:rPr>
              <a:t>Vertex </a:t>
            </a:r>
            <a:r>
              <a:rPr lang="en-US" sz="4000" b="1" dirty="0" smtClean="0">
                <a:solidFill>
                  <a:schemeClr val="accent1"/>
                </a:solidFill>
              </a:rPr>
              <a:t>Attributes: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Distance from </a:t>
            </a:r>
            <a:r>
              <a:rPr lang="en-US" sz="3200" dirty="0"/>
              <a:t>S</a:t>
            </a:r>
            <a:r>
              <a:rPr lang="en-US" sz="3200" dirty="0" smtClean="0"/>
              <a:t>ource 	</a:t>
            </a:r>
            <a:r>
              <a:rPr lang="en-US" sz="3200" b="1" i="1" dirty="0" smtClean="0"/>
              <a:t>d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US" sz="3200" b="1" i="1" dirty="0" smtClean="0"/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3200" dirty="0" smtClean="0"/>
              <a:t>Predecessor </a:t>
            </a:r>
            <a:r>
              <a:rPr lang="en-US" sz="3200" dirty="0" smtClean="0"/>
              <a:t>Vertex 	</a:t>
            </a:r>
            <a:r>
              <a:rPr lang="en-US" sz="3200" b="1" i="1" dirty="0" smtClean="0"/>
              <a:t>pi</a:t>
            </a:r>
            <a:endParaRPr lang="en-US" sz="3200" b="1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230733" y="1969355"/>
            <a:ext cx="753733" cy="830995"/>
            <a:chOff x="3476816" y="3416930"/>
            <a:chExt cx="883513" cy="9740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2898" y="2123242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3-B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2600" y="3181350"/>
            <a:ext cx="910298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1733550"/>
            <a:ext cx="685800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2"/>
          </p:cNvCxnSpPr>
          <p:nvPr/>
        </p:nvCxnSpPr>
        <p:spPr>
          <a:xfrm flipV="1">
            <a:off x="6433458" y="2646462"/>
            <a:ext cx="422491" cy="54849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26628" y="1715988"/>
            <a:ext cx="304800" cy="463876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Bellman-Ford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86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4244829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40897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94484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183520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33004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4553628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811633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2357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53143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10000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6102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490502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4702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191000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38600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59761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sp>
        <p:nvSpPr>
          <p:cNvPr id="38" name="Down Arrow 37"/>
          <p:cNvSpPr/>
          <p:nvPr/>
        </p:nvSpPr>
        <p:spPr>
          <a:xfrm rot="18000000">
            <a:off x="3934524" y="224465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905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12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2041</Words>
  <Application>Microsoft Office PowerPoint</Application>
  <PresentationFormat>On-screen Show (16:9)</PresentationFormat>
  <Paragraphs>1603</Paragraphs>
  <Slides>56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90</cp:revision>
  <dcterms:created xsi:type="dcterms:W3CDTF">2014-05-20T00:27:59Z</dcterms:created>
  <dcterms:modified xsi:type="dcterms:W3CDTF">2015-01-15T00:17:33Z</dcterms:modified>
</cp:coreProperties>
</file>