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447" r:id="rId3"/>
    <p:sldId id="446" r:id="rId4"/>
    <p:sldId id="448" r:id="rId5"/>
    <p:sldId id="439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27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E9BC2-1364-496E-8C08-813D5E1001C9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F84B-352F-4648-AA9F-6D8F9B88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2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AF84B-352F-4648-AA9F-6D8F9B885E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2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5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2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1"/>
            <a:ext cx="8229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9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1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7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14F4-DB16-4239-A5B4-599E17B4D25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0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14F4-DB16-4239-A5B4-599E17B4D25D}" type="datetimeFigureOut">
              <a:rPr lang="en-US" smtClean="0"/>
              <a:t>6/19/2015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15B0-9419-40D1-982C-D5BC7F9C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Apply Bellman-Ford to Directed Graph</a:t>
            </a:r>
            <a:endParaRPr lang="en-US" sz="2400" dirty="0"/>
          </a:p>
        </p:txBody>
      </p:sp>
      <p:cxnSp>
        <p:nvCxnSpPr>
          <p:cNvPr id="145" name="Straight Connector 144"/>
          <p:cNvCxnSpPr/>
          <p:nvPr/>
        </p:nvCxnSpPr>
        <p:spPr>
          <a:xfrm flipH="1">
            <a:off x="1002695" y="3392174"/>
            <a:ext cx="861306" cy="855976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770331" y="2265142"/>
            <a:ext cx="906064" cy="949218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1828795" y="2540150"/>
            <a:ext cx="23680" cy="73917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73867" y="1390650"/>
            <a:ext cx="195256" cy="582291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1896659" y="2272234"/>
            <a:ext cx="792090" cy="6599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963459" y="2265142"/>
            <a:ext cx="14765" cy="84711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057395" y="1752722"/>
            <a:ext cx="46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7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59500" y="1296617"/>
            <a:ext cx="40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2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309050" y="2419350"/>
            <a:ext cx="34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8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67936" y="2658130"/>
            <a:ext cx="62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-3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70841" y="2540150"/>
            <a:ext cx="63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-5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003382" y="3477541"/>
            <a:ext cx="38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6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2867" y="829721"/>
            <a:ext cx="592928" cy="707886"/>
            <a:chOff x="3476816" y="3380074"/>
            <a:chExt cx="883513" cy="1070198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513009" y="3380074"/>
              <a:ext cx="805440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S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7195" y="1874751"/>
            <a:ext cx="592928" cy="707886"/>
            <a:chOff x="3476816" y="3361492"/>
            <a:chExt cx="883513" cy="1070197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482459" y="3361492"/>
              <a:ext cx="834103" cy="10701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A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08027" y="1885637"/>
            <a:ext cx="592928" cy="707886"/>
            <a:chOff x="3476816" y="3380072"/>
            <a:chExt cx="883513" cy="107019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553119" y="3380072"/>
              <a:ext cx="757668" cy="10701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B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6200" y="3068814"/>
            <a:ext cx="592929" cy="707886"/>
            <a:chOff x="3476816" y="3397011"/>
            <a:chExt cx="883513" cy="1070198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3518483" y="3397011"/>
              <a:ext cx="826935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D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666995" y="1918292"/>
            <a:ext cx="592928" cy="707886"/>
            <a:chOff x="3476816" y="3410870"/>
            <a:chExt cx="883513" cy="107019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3509231" y="3410870"/>
              <a:ext cx="748113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C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H="1" flipV="1">
            <a:off x="473867" y="3677173"/>
            <a:ext cx="211928" cy="647177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6371" y="4460201"/>
            <a:ext cx="1716686" cy="6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896659" y="3475970"/>
            <a:ext cx="770336" cy="789589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2013653" y="2430236"/>
            <a:ext cx="828843" cy="833372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473867" y="4106323"/>
            <a:ext cx="592928" cy="707886"/>
            <a:chOff x="3476816" y="3400245"/>
            <a:chExt cx="883513" cy="1070198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34010" y="3400245"/>
              <a:ext cx="795886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G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600195" y="3050725"/>
            <a:ext cx="592928" cy="707886"/>
            <a:chOff x="3476816" y="3429927"/>
            <a:chExt cx="883513" cy="1070198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506841" y="3429927"/>
              <a:ext cx="752891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E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683667" y="3070212"/>
            <a:ext cx="592928" cy="707886"/>
            <a:chOff x="3476816" y="3429927"/>
            <a:chExt cx="883513" cy="107019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46451" y="3429927"/>
              <a:ext cx="738559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F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547939" y="4128095"/>
            <a:ext cx="592928" cy="707886"/>
            <a:chOff x="3476816" y="3418560"/>
            <a:chExt cx="883513" cy="1070198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84345" y="3418560"/>
              <a:ext cx="862767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H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59354" y="3766371"/>
            <a:ext cx="34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2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00195" y="4400550"/>
            <a:ext cx="46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1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835494" y="3733263"/>
            <a:ext cx="63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-3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52595" y="2647950"/>
            <a:ext cx="46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1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6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/>
          <p:cNvCxnSpPr/>
          <p:nvPr/>
        </p:nvCxnSpPr>
        <p:spPr>
          <a:xfrm flipH="1">
            <a:off x="1002695" y="3392174"/>
            <a:ext cx="861306" cy="855976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770331" y="2265142"/>
            <a:ext cx="906064" cy="949218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1828795" y="2540150"/>
            <a:ext cx="23680" cy="73917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73867" y="1390650"/>
            <a:ext cx="195256" cy="582291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1896659" y="2272234"/>
            <a:ext cx="792090" cy="6599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963459" y="2265142"/>
            <a:ext cx="14765" cy="84711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057395" y="1752722"/>
            <a:ext cx="46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7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59500" y="1296617"/>
            <a:ext cx="40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2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309050" y="2419350"/>
            <a:ext cx="34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8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67936" y="2658130"/>
            <a:ext cx="62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-3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70841" y="2540150"/>
            <a:ext cx="63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-5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003382" y="3477541"/>
            <a:ext cx="38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6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2867" y="829721"/>
            <a:ext cx="592928" cy="707886"/>
            <a:chOff x="3476816" y="3380074"/>
            <a:chExt cx="883513" cy="1070198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513009" y="3380074"/>
              <a:ext cx="805440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S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7195" y="1874751"/>
            <a:ext cx="592928" cy="707886"/>
            <a:chOff x="3476816" y="3361492"/>
            <a:chExt cx="883513" cy="1070197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482459" y="3361492"/>
              <a:ext cx="834103" cy="10701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A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08027" y="1885637"/>
            <a:ext cx="592928" cy="707886"/>
            <a:chOff x="3476816" y="3380072"/>
            <a:chExt cx="883513" cy="107019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553119" y="3380072"/>
              <a:ext cx="757668" cy="10701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B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6200" y="3068814"/>
            <a:ext cx="592929" cy="707886"/>
            <a:chOff x="3476816" y="3397011"/>
            <a:chExt cx="883513" cy="1070198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3518483" y="3397011"/>
              <a:ext cx="826935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D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666995" y="1918292"/>
            <a:ext cx="592928" cy="707886"/>
            <a:chOff x="3476816" y="3410870"/>
            <a:chExt cx="883513" cy="107019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3509231" y="3410870"/>
              <a:ext cx="748113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C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H="1" flipV="1">
            <a:off x="473867" y="3677173"/>
            <a:ext cx="211928" cy="647177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6371" y="4460201"/>
            <a:ext cx="1716686" cy="6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896659" y="3475970"/>
            <a:ext cx="770336" cy="789589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2013653" y="2430236"/>
            <a:ext cx="828843" cy="833372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473867" y="4106323"/>
            <a:ext cx="592928" cy="707886"/>
            <a:chOff x="3476816" y="3400245"/>
            <a:chExt cx="883513" cy="1070198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34010" y="3400245"/>
              <a:ext cx="795886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G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600195" y="3050725"/>
            <a:ext cx="592928" cy="707886"/>
            <a:chOff x="3476816" y="3429927"/>
            <a:chExt cx="883513" cy="1070198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506841" y="3429927"/>
              <a:ext cx="752891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E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683667" y="3070212"/>
            <a:ext cx="592928" cy="707886"/>
            <a:chOff x="3476816" y="3429927"/>
            <a:chExt cx="883513" cy="107019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46451" y="3429927"/>
              <a:ext cx="738559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F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547939" y="4128095"/>
            <a:ext cx="592928" cy="707886"/>
            <a:chOff x="3476816" y="3418560"/>
            <a:chExt cx="883513" cy="1070198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84345" y="3418560"/>
              <a:ext cx="862767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H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59354" y="3766371"/>
            <a:ext cx="34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2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00195" y="4400550"/>
            <a:ext cx="46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1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835494" y="3733263"/>
            <a:ext cx="63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-3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52595" y="2647950"/>
            <a:ext cx="46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1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8439"/>
              </p:ext>
            </p:extLst>
          </p:nvPr>
        </p:nvGraphicFramePr>
        <p:xfrm>
          <a:off x="3677786" y="666750"/>
          <a:ext cx="1275214" cy="433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614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Edge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Cost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A-E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B-C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C-F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E-B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E-G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E-H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F-B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G-D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H-G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S-A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0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/>
          <p:cNvCxnSpPr/>
          <p:nvPr/>
        </p:nvCxnSpPr>
        <p:spPr>
          <a:xfrm flipH="1">
            <a:off x="1002695" y="3392174"/>
            <a:ext cx="861306" cy="855976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770331" y="2265142"/>
            <a:ext cx="906064" cy="949218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1828795" y="2540150"/>
            <a:ext cx="23680" cy="73917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73867" y="1390650"/>
            <a:ext cx="195256" cy="582291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1896659" y="2272234"/>
            <a:ext cx="792090" cy="6599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963459" y="2265142"/>
            <a:ext cx="14765" cy="84711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057395" y="1752722"/>
            <a:ext cx="46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7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59500" y="1296617"/>
            <a:ext cx="40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2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309050" y="2419350"/>
            <a:ext cx="34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8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67936" y="2658130"/>
            <a:ext cx="62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-3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70841" y="2540150"/>
            <a:ext cx="63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-5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003382" y="3477541"/>
            <a:ext cx="38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6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2867" y="829721"/>
            <a:ext cx="592928" cy="707886"/>
            <a:chOff x="3476816" y="3380074"/>
            <a:chExt cx="883513" cy="1070198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513009" y="3380074"/>
              <a:ext cx="805440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S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7195" y="1874751"/>
            <a:ext cx="592928" cy="707886"/>
            <a:chOff x="3476816" y="3361492"/>
            <a:chExt cx="883513" cy="1070197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482459" y="3361492"/>
              <a:ext cx="834103" cy="10701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A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08027" y="1885637"/>
            <a:ext cx="592928" cy="707886"/>
            <a:chOff x="3476816" y="3380072"/>
            <a:chExt cx="883513" cy="107019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553119" y="3380072"/>
              <a:ext cx="757668" cy="10701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B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6200" y="3068814"/>
            <a:ext cx="592929" cy="707886"/>
            <a:chOff x="3476816" y="3397011"/>
            <a:chExt cx="883513" cy="1070198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3518483" y="3397011"/>
              <a:ext cx="826935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D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666995" y="1918292"/>
            <a:ext cx="592928" cy="707886"/>
            <a:chOff x="3476816" y="3410870"/>
            <a:chExt cx="883513" cy="107019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3509231" y="3410870"/>
              <a:ext cx="748113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C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H="1" flipV="1">
            <a:off x="473867" y="3677173"/>
            <a:ext cx="211928" cy="647177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6371" y="4460201"/>
            <a:ext cx="1716686" cy="6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896659" y="3475970"/>
            <a:ext cx="770336" cy="789589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2013653" y="2430236"/>
            <a:ext cx="828843" cy="833372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473867" y="4106323"/>
            <a:ext cx="592928" cy="707886"/>
            <a:chOff x="3476816" y="3400245"/>
            <a:chExt cx="883513" cy="1070198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34010" y="3400245"/>
              <a:ext cx="795886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G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600195" y="3050725"/>
            <a:ext cx="592928" cy="707886"/>
            <a:chOff x="3476816" y="3429927"/>
            <a:chExt cx="883513" cy="1070198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506841" y="3429927"/>
              <a:ext cx="752891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E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683667" y="3070212"/>
            <a:ext cx="592928" cy="707886"/>
            <a:chOff x="3476816" y="3429927"/>
            <a:chExt cx="883513" cy="107019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46451" y="3429927"/>
              <a:ext cx="738559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F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547939" y="4128095"/>
            <a:ext cx="592928" cy="707886"/>
            <a:chOff x="3476816" y="3418560"/>
            <a:chExt cx="883513" cy="1070198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84345" y="3418560"/>
              <a:ext cx="862767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H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59354" y="3766371"/>
            <a:ext cx="34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2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00195" y="4400550"/>
            <a:ext cx="46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1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835494" y="3733263"/>
            <a:ext cx="63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-3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52595" y="2647950"/>
            <a:ext cx="46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1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835813"/>
              </p:ext>
            </p:extLst>
          </p:nvPr>
        </p:nvGraphicFramePr>
        <p:xfrm>
          <a:off x="3677786" y="666750"/>
          <a:ext cx="1275214" cy="433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614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Edge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Cost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A-E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B-C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C-F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E-B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E-G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E-H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F-B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G-D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H-G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S-A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701114"/>
              </p:ext>
            </p:extLst>
          </p:nvPr>
        </p:nvGraphicFramePr>
        <p:xfrm>
          <a:off x="5181600" y="2216208"/>
          <a:ext cx="3810000" cy="1174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91375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endParaRPr lang="en-US" sz="20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</a:t>
                      </a:r>
                      <a:endParaRPr lang="en-US" sz="20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</a:t>
                      </a:r>
                      <a:endParaRPr lang="en-US" sz="20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  <a:endParaRPr lang="en-US" sz="20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G</a:t>
                      </a:r>
                      <a:endParaRPr lang="en-US" sz="20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H</a:t>
                      </a:r>
                      <a:endParaRPr lang="en-US" sz="20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13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</a:t>
                      </a:r>
                      <a:endParaRPr lang="en-US" sz="2000" b="1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ym typeface="Symbol"/>
                        </a:rPr>
                        <a:t></a:t>
                      </a:r>
                      <a:endParaRPr 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ym typeface="Symbol"/>
                        </a:rPr>
                        <a:t></a:t>
                      </a:r>
                      <a:endParaRPr lang="en-US" sz="20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ym typeface="Symbol"/>
                        </a:rPr>
                        <a:t></a:t>
                      </a:r>
                      <a:endParaRPr lang="en-US" sz="20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ym typeface="Symbol"/>
                        </a:rPr>
                        <a:t></a:t>
                      </a:r>
                      <a:endParaRPr 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ym typeface="Symbol"/>
                        </a:rPr>
                        <a:t></a:t>
                      </a:r>
                      <a:endParaRPr 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ym typeface="Symbol"/>
                        </a:rPr>
                        <a:t></a:t>
                      </a:r>
                      <a:endParaRPr lang="en-US" sz="20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ym typeface="Symbol"/>
                        </a:rPr>
                        <a:t></a:t>
                      </a:r>
                      <a:endParaRPr lang="en-US" sz="20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ym typeface="Symbol"/>
                        </a:rPr>
                        <a:t></a:t>
                      </a:r>
                      <a:endParaRPr lang="en-US" sz="2000" dirty="0"/>
                    </a:p>
                  </a:txBody>
                  <a:tcPr marL="0" marR="0" marT="0" marB="0" anchor="ctr"/>
                </a:tc>
              </a:tr>
              <a:tr h="3913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1" dirty="0" smtClean="0"/>
                        <a:t>π</a:t>
                      </a:r>
                      <a:endParaRPr lang="en-US" sz="2000" b="1" dirty="0" smtClean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3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Straight Connector 144"/>
          <p:cNvCxnSpPr/>
          <p:nvPr/>
        </p:nvCxnSpPr>
        <p:spPr>
          <a:xfrm flipH="1">
            <a:off x="1002695" y="3392174"/>
            <a:ext cx="861306" cy="855976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770331" y="2265142"/>
            <a:ext cx="906064" cy="949218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1828795" y="2540150"/>
            <a:ext cx="23680" cy="739170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73867" y="1390650"/>
            <a:ext cx="195256" cy="582291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V="1">
            <a:off x="1896659" y="2272234"/>
            <a:ext cx="792090" cy="6599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963459" y="2265142"/>
            <a:ext cx="14765" cy="84711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2057395" y="1752722"/>
            <a:ext cx="46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7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59500" y="1296617"/>
            <a:ext cx="40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2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309050" y="2419350"/>
            <a:ext cx="34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8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67936" y="2658130"/>
            <a:ext cx="62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-3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970841" y="2540150"/>
            <a:ext cx="63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-5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003382" y="3477541"/>
            <a:ext cx="38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6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2867" y="829721"/>
            <a:ext cx="592928" cy="707886"/>
            <a:chOff x="3476816" y="3380074"/>
            <a:chExt cx="883513" cy="1070198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3513009" y="3380074"/>
              <a:ext cx="805440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S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7195" y="1874751"/>
            <a:ext cx="592928" cy="707886"/>
            <a:chOff x="3476816" y="3361492"/>
            <a:chExt cx="883513" cy="1070197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3482459" y="3361492"/>
              <a:ext cx="834103" cy="10701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A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508027" y="1885637"/>
            <a:ext cx="592928" cy="707886"/>
            <a:chOff x="3476816" y="3380072"/>
            <a:chExt cx="883513" cy="1070197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3553119" y="3380072"/>
              <a:ext cx="757668" cy="107019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B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6200" y="3068814"/>
            <a:ext cx="592929" cy="707886"/>
            <a:chOff x="3476816" y="3397011"/>
            <a:chExt cx="883513" cy="1070198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3518483" y="3397011"/>
              <a:ext cx="826935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D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666995" y="1918292"/>
            <a:ext cx="592928" cy="707886"/>
            <a:chOff x="3476816" y="3410870"/>
            <a:chExt cx="883513" cy="1070198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3509231" y="3410870"/>
              <a:ext cx="748113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C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cxnSp>
        <p:nvCxnSpPr>
          <p:cNvPr id="65" name="Straight Connector 64"/>
          <p:cNvCxnSpPr/>
          <p:nvPr/>
        </p:nvCxnSpPr>
        <p:spPr>
          <a:xfrm flipH="1" flipV="1">
            <a:off x="473867" y="3677173"/>
            <a:ext cx="211928" cy="647177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1046371" y="4460201"/>
            <a:ext cx="1716686" cy="65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896659" y="3475970"/>
            <a:ext cx="770336" cy="789589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2013653" y="2430236"/>
            <a:ext cx="828843" cy="833372"/>
          </a:xfrm>
          <a:prstGeom prst="line">
            <a:avLst/>
          </a:prstGeom>
          <a:ln w="50800">
            <a:solidFill>
              <a:schemeClr val="accent6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473867" y="4106323"/>
            <a:ext cx="592928" cy="707886"/>
            <a:chOff x="3476816" y="3400245"/>
            <a:chExt cx="883513" cy="1070198"/>
          </a:xfrm>
        </p:grpSpPr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3534010" y="3400245"/>
              <a:ext cx="795886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G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600195" y="3050725"/>
            <a:ext cx="592928" cy="707886"/>
            <a:chOff x="3476816" y="3429927"/>
            <a:chExt cx="883513" cy="1070198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506841" y="3429927"/>
              <a:ext cx="752891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E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683667" y="3070212"/>
            <a:ext cx="592928" cy="707886"/>
            <a:chOff x="3476816" y="3429927"/>
            <a:chExt cx="883513" cy="107019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46451" y="3429927"/>
              <a:ext cx="738559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F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547939" y="4128095"/>
            <a:ext cx="592928" cy="707886"/>
            <a:chOff x="3476816" y="3418560"/>
            <a:chExt cx="883513" cy="1070198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484345" y="3418560"/>
              <a:ext cx="862767" cy="107019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glow" dir="tl">
                  <a:rot lat="0" lon="0" rev="5400000"/>
                </a:lightRig>
              </a:scene3d>
              <a:sp3d contourW="12700">
                <a:bevelT w="25400" h="25400"/>
                <a:contourClr>
                  <a:schemeClr val="accent6">
                    <a:shade val="73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/>
                  <a:gradFill>
                    <a:gsLst>
                      <a:gs pos="0">
                        <a:schemeClr val="accent6">
                          <a:tint val="90000"/>
                          <a:satMod val="120000"/>
                        </a:schemeClr>
                      </a:gs>
                      <a:gs pos="25000">
                        <a:schemeClr val="accent6">
                          <a:tint val="93000"/>
                          <a:satMod val="120000"/>
                        </a:schemeClr>
                      </a:gs>
                      <a:gs pos="50000">
                        <a:schemeClr val="accent6">
                          <a:shade val="89000"/>
                          <a:satMod val="110000"/>
                        </a:schemeClr>
                      </a:gs>
                      <a:gs pos="75000">
                        <a:schemeClr val="accent6">
                          <a:tint val="93000"/>
                          <a:satMod val="120000"/>
                        </a:schemeClr>
                      </a:gs>
                      <a:gs pos="100000">
                        <a:schemeClr val="accent6">
                          <a:tint val="90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outerShdw blurRad="80000" dist="40000" dir="5040000" algn="tl">
                      <a:srgbClr val="000000">
                        <a:alpha val="30000"/>
                      </a:srgbClr>
                    </a:outerShdw>
                  </a:effectLst>
                  <a:latin typeface="Comic Sans MS" pitchFamily="66" charset="0"/>
                </a:rPr>
                <a:t>H</a:t>
              </a:r>
              <a:endParaRPr lang="en-US" sz="1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omic Sans MS" pitchFamily="66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59354" y="3766371"/>
            <a:ext cx="344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2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00195" y="4400550"/>
            <a:ext cx="46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1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835494" y="3733263"/>
            <a:ext cx="63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-3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752595" y="2647950"/>
            <a:ext cx="46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  <a:latin typeface="Century Schoolbook" pitchFamily="18" charset="0"/>
              </a:rPr>
              <a:t>1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entury Schoolbook" pitchFamily="18" charset="0"/>
            </a:endParaRPr>
          </a:p>
        </p:txBody>
      </p:sp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944934"/>
              </p:ext>
            </p:extLst>
          </p:nvPr>
        </p:nvGraphicFramePr>
        <p:xfrm>
          <a:off x="3677786" y="666750"/>
          <a:ext cx="1275214" cy="433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614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Edge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Cost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A-E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B-C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C-F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E-B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E-G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E-H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F-B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G-D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H-G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S-A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134333"/>
              </p:ext>
            </p:extLst>
          </p:nvPr>
        </p:nvGraphicFramePr>
        <p:xfrm>
          <a:off x="5181600" y="2216208"/>
          <a:ext cx="3810000" cy="1174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91375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</a:t>
                      </a:r>
                      <a:endParaRPr lang="en-US" sz="20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B</a:t>
                      </a:r>
                      <a:endParaRPr lang="en-US" sz="20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</a:t>
                      </a:r>
                      <a:endParaRPr lang="en-US" sz="20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</a:t>
                      </a:r>
                      <a:endParaRPr lang="en-US" sz="20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</a:t>
                      </a:r>
                      <a:endParaRPr lang="en-US" sz="20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G</a:t>
                      </a:r>
                      <a:endParaRPr lang="en-US" sz="20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H</a:t>
                      </a:r>
                      <a:endParaRPr lang="en-US" sz="2000" b="1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137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</a:t>
                      </a:r>
                      <a:endParaRPr lang="en-US" sz="2000" b="1" dirty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Symbol"/>
                        </a:rPr>
                        <a:t>2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ym typeface="Symbol"/>
                        </a:rPr>
                        <a:t>0</a:t>
                      </a:r>
                      <a:endParaRPr lang="en-US" sz="18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ym typeface="Symbol"/>
                        </a:rPr>
                        <a:t>7</a:t>
                      </a:r>
                      <a:endParaRPr lang="en-US" sz="18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Symbol"/>
                        </a:rPr>
                        <a:t>-1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Symbol"/>
                        </a:rPr>
                        <a:t>-1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ym typeface="Symbol"/>
                        </a:rPr>
                        <a:t>2</a:t>
                      </a:r>
                      <a:endParaRPr lang="en-US" sz="18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ym typeface="Symbol"/>
                        </a:rPr>
                        <a:t>-3</a:t>
                      </a:r>
                      <a:endParaRPr lang="en-US" sz="1800" dirty="0" smtClean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Symbol"/>
                        </a:rPr>
                        <a:t>-4</a:t>
                      </a:r>
                      <a:endParaRPr lang="en-US" sz="1800" dirty="0"/>
                    </a:p>
                  </a:txBody>
                  <a:tcPr marL="0" marR="0" marT="0" marB="0" anchor="ctr"/>
                </a:tc>
              </a:tr>
              <a:tr h="3913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1" dirty="0" smtClean="0"/>
                        <a:t>π</a:t>
                      </a:r>
                      <a:endParaRPr lang="en-US" sz="2000" b="1" dirty="0" smtClean="0"/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</a:t>
                      </a:r>
                      <a:endParaRPr 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43600" y="141483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Iteration #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flipH="1">
            <a:off x="6230131" y="1169334"/>
            <a:ext cx="609540" cy="957865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7926199" y="2637130"/>
            <a:ext cx="2703" cy="119368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079786" y="1163359"/>
            <a:ext cx="677437" cy="984289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168822" y="2837540"/>
            <a:ext cx="5442" cy="99060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418306" y="4243477"/>
            <a:ext cx="1112115" cy="1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6538930" y="2462958"/>
            <a:ext cx="1183142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796935" y="2040110"/>
            <a:ext cx="753733" cy="830995"/>
            <a:chOff x="3476816" y="3416930"/>
            <a:chExt cx="883513" cy="974079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3588595" y="3416930"/>
              <a:ext cx="654273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537659" y="2050999"/>
            <a:ext cx="753733" cy="830996"/>
            <a:chOff x="3476816" y="3429690"/>
            <a:chExt cx="883513" cy="974079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3621108" y="3429690"/>
              <a:ext cx="620451" cy="9740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B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538445" y="3798153"/>
            <a:ext cx="753733" cy="830997"/>
            <a:chOff x="3476816" y="3442450"/>
            <a:chExt cx="883513" cy="97408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595742" y="3442450"/>
              <a:ext cx="671184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D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795302" y="3797167"/>
            <a:ext cx="753733" cy="830997"/>
            <a:chOff x="3476816" y="3442450"/>
            <a:chExt cx="883513" cy="974080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3594102" y="3442450"/>
              <a:ext cx="597902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C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561404" y="590550"/>
            <a:ext cx="753733" cy="830997"/>
            <a:chOff x="3476816" y="3442450"/>
            <a:chExt cx="883513" cy="9740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16" y="3493490"/>
              <a:ext cx="883513" cy="883513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21895" y="3442450"/>
              <a:ext cx="567838" cy="974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 smtClean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rPr>
                <a:t>S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475804" y="2952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6790004" y="37147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6176302" y="2962930"/>
            <a:ext cx="6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023902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6845063" y="1962150"/>
            <a:ext cx="630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-5</a:t>
            </a:r>
            <a:endParaRPr lang="en-US" sz="2800" b="1" dirty="0"/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17309"/>
              </p:ext>
            </p:extLst>
          </p:nvPr>
        </p:nvGraphicFramePr>
        <p:xfrm>
          <a:off x="304800" y="1047750"/>
          <a:ext cx="17526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/>
                <a:gridCol w="876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A-C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-5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B-D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1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C-D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2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S-A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4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S-B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/>
                        <a:t>6</a:t>
                      </a:r>
                      <a:endParaRPr lang="en-US" sz="2800" b="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475804" y="1352550"/>
            <a:ext cx="461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</a:t>
            </a:r>
            <a:endParaRPr 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319302" y="710294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0-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09902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6-S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09902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6-C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29200" y="21907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sym typeface="Symbol"/>
              </a:rPr>
              <a:t>1-B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29200" y="3943350"/>
            <a:ext cx="766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sym typeface="Symbol"/>
              </a:rPr>
              <a:t>4-A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 rot="5400000">
            <a:off x="2095500" y="933450"/>
            <a:ext cx="685800" cy="7620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-1905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Check for Negative Cycles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577775"/>
            <a:ext cx="914400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For every edge (</a:t>
            </a:r>
            <a:r>
              <a:rPr lang="en-US" sz="3200" dirty="0" err="1" smtClean="0"/>
              <a:t>u,v</a:t>
            </a:r>
            <a:r>
              <a:rPr lang="en-US" sz="3200" dirty="0" smtClean="0"/>
              <a:t>):  </a:t>
            </a:r>
            <a:r>
              <a:rPr lang="en-US" sz="3200" b="1" dirty="0" err="1" smtClean="0"/>
              <a:t>v.d</a:t>
            </a:r>
            <a:r>
              <a:rPr lang="en-US" sz="3200" b="1" dirty="0" smtClean="0"/>
              <a:t> &lt;= </a:t>
            </a:r>
            <a:r>
              <a:rPr lang="en-US" sz="3200" b="1" dirty="0" err="1" smtClean="0"/>
              <a:t>u.d</a:t>
            </a:r>
            <a:r>
              <a:rPr lang="en-US" sz="3200" b="1" dirty="0" smtClean="0"/>
              <a:t> + w(</a:t>
            </a:r>
            <a:r>
              <a:rPr lang="en-US" sz="3200" b="1" dirty="0" err="1" smtClean="0"/>
              <a:t>u,v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048000" y="104775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d</a:t>
            </a:r>
            <a:r>
              <a:rPr lang="en-US" sz="3200" baseline="-25000" dirty="0" err="1" smtClean="0"/>
              <a:t>C</a:t>
            </a:r>
            <a:r>
              <a:rPr lang="en-US" sz="3200" dirty="0" smtClean="0"/>
              <a:t> &lt;= </a:t>
            </a:r>
            <a:r>
              <a:rPr lang="en-US" sz="3200" dirty="0" err="1" smtClean="0"/>
              <a:t>d</a:t>
            </a:r>
            <a:r>
              <a:rPr lang="en-US" sz="3200" baseline="-25000" dirty="0" err="1" smtClean="0"/>
              <a:t>A</a:t>
            </a:r>
            <a:r>
              <a:rPr lang="en-US" sz="3200" dirty="0" smtClean="0"/>
              <a:t> + w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82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7435</TotalTime>
  <Words>289</Words>
  <Application>Microsoft Office PowerPoint</Application>
  <PresentationFormat>On-screen Show (16:9)</PresentationFormat>
  <Paragraphs>238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Kruskal’s Algorithm Minimum Spanning Trees</dc:title>
  <dc:creator>Maui</dc:creator>
  <cp:lastModifiedBy>Maui</cp:lastModifiedBy>
  <cp:revision>102</cp:revision>
  <dcterms:created xsi:type="dcterms:W3CDTF">2014-05-20T00:27:59Z</dcterms:created>
  <dcterms:modified xsi:type="dcterms:W3CDTF">2015-06-20T04:28:21Z</dcterms:modified>
</cp:coreProperties>
</file>