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81" r:id="rId2"/>
    <p:sldId id="362" r:id="rId3"/>
    <p:sldId id="260" r:id="rId4"/>
    <p:sldId id="330" r:id="rId5"/>
    <p:sldId id="333" r:id="rId6"/>
    <p:sldId id="331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73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381" r:id="rId44"/>
    <p:sldId id="382" r:id="rId45"/>
    <p:sldId id="383" r:id="rId46"/>
    <p:sldId id="363" r:id="rId47"/>
    <p:sldId id="371" r:id="rId48"/>
    <p:sldId id="370" r:id="rId49"/>
    <p:sldId id="369" r:id="rId50"/>
    <p:sldId id="368" r:id="rId51"/>
    <p:sldId id="367" r:id="rId52"/>
    <p:sldId id="366" r:id="rId53"/>
    <p:sldId id="365" r:id="rId54"/>
    <p:sldId id="364" r:id="rId55"/>
    <p:sldId id="372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E9BC2-1364-496E-8C08-813D5E1001C9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F84B-352F-4648-AA9F-6D8F9B88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2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21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58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2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5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9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1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2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7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0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0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214F4-DB16-4239-A5B4-599E17B4D25D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305800" cy="5135563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3600" b="1" i="1" dirty="0" smtClean="0"/>
              <a:t>Depth-First Search </a:t>
            </a:r>
            <a:r>
              <a:rPr lang="en-US" sz="3600" dirty="0" smtClean="0"/>
              <a:t>is a graph traversal algorithm</a:t>
            </a:r>
            <a:endParaRPr lang="en-US" sz="3600" dirty="0" smtClean="0"/>
          </a:p>
          <a:p>
            <a:pPr>
              <a:spcBef>
                <a:spcPts val="3000"/>
              </a:spcBef>
            </a:pPr>
            <a:r>
              <a:rPr lang="en-US" sz="3600" dirty="0" smtClean="0"/>
              <a:t>When given a choice it will go deeper into a graph (unlike BFS)</a:t>
            </a:r>
          </a:p>
          <a:p>
            <a:pPr>
              <a:spcBef>
                <a:spcPts val="3000"/>
              </a:spcBef>
            </a:pPr>
            <a:r>
              <a:rPr lang="en-US" sz="3600" dirty="0" smtClean="0"/>
              <a:t>Works on Directed and Undirected Graphs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4182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676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494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604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572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477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509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604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505201"/>
            <a:ext cx="1790700" cy="44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509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502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5077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578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1299889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317269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129540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3189898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129540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2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676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494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604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572490"/>
            <a:ext cx="0" cy="19050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477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509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604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505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509689"/>
            <a:ext cx="838200" cy="156800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502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5077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578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1299889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317269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129540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3189898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129540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1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676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494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604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572490"/>
            <a:ext cx="0" cy="19050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477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509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604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505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509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502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5077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578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1299889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317269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129540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3189898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129540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710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2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676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494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604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572490"/>
            <a:ext cx="0" cy="19050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477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509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604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505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509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502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5077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578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1299889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317269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129540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3189898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129540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710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5/6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600950" y="3962400"/>
            <a:ext cx="15332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/>
                </a:solidFill>
              </a:rPr>
              <a:t>Finish</a:t>
            </a:r>
            <a:r>
              <a:rPr lang="en-US" sz="3200" b="1" dirty="0" smtClean="0">
                <a:solidFill>
                  <a:schemeClr val="accent1"/>
                </a:solidFill>
              </a:rPr>
              <a:t/>
            </a:r>
            <a:br>
              <a:rPr lang="en-US" sz="3200" b="1" dirty="0" smtClean="0">
                <a:solidFill>
                  <a:schemeClr val="accent1"/>
                </a:solidFill>
              </a:rPr>
            </a:br>
            <a:r>
              <a:rPr lang="en-US" sz="3200" b="1" dirty="0" smtClean="0">
                <a:solidFill>
                  <a:schemeClr val="accent1"/>
                </a:solidFill>
              </a:rPr>
              <a:t>Time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7772401" y="1270576"/>
            <a:ext cx="595158" cy="2543913"/>
          </a:xfrm>
          <a:prstGeom prst="straightConnector1">
            <a:avLst/>
          </a:prstGeom>
          <a:ln w="101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41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676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494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604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572490"/>
            <a:ext cx="0" cy="19050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477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509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604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505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509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502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5077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578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1299889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317269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129540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3189898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1295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710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5/6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39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676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494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604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572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477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509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604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505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509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502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5077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578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1299889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317269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129540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3189898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1295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710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5/6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 rot="10800000">
            <a:off x="7620000" y="3251774"/>
            <a:ext cx="990600" cy="530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676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494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604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572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477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509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604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505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509689"/>
            <a:ext cx="838200" cy="156800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502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5077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578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1299889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317269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129540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3189898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1295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710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5/6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 rot="10800000">
            <a:off x="7620000" y="3251774"/>
            <a:ext cx="990600" cy="530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4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676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494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604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572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477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509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604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505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509689"/>
            <a:ext cx="838200" cy="156800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502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5077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578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1299889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317269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129540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77289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3189898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1295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710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5/6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5282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8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676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494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604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572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477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509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604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505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509689"/>
            <a:ext cx="838200" cy="156800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502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5077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578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1299889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317269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129540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772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3189898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1295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710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5/6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5282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6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676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494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604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572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477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509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604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505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509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502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5077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578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1299889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317269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129540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772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3189898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1295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710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5/6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 rot="10800000">
            <a:off x="7620000" y="3251774"/>
            <a:ext cx="990600" cy="530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324600" y="5282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00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4000" b="1" dirty="0" smtClean="0">
                <a:solidFill>
                  <a:schemeClr val="accent1"/>
                </a:solidFill>
              </a:rPr>
              <a:t>DFS Vertex Attributes: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US" sz="3200" dirty="0" smtClean="0"/>
              <a:t>Discovery Time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US" sz="3200" dirty="0" smtClean="0"/>
              <a:t>Finish Time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US" sz="3200" dirty="0" smtClean="0"/>
              <a:t>Color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US" sz="3200" dirty="0" smtClean="0"/>
              <a:t>Predecessor Vertex (</a:t>
            </a:r>
            <a:r>
              <a:rPr lang="en-US" sz="3200" dirty="0" smtClean="0"/>
              <a:t>pi</a:t>
            </a:r>
            <a:r>
              <a:rPr lang="en-US" sz="3200" dirty="0" smtClean="0"/>
              <a:t>)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56738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676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494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604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572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477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509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604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505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509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502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5077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578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1299889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317269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129540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772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3189898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1295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4/9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710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5/6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5282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77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676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494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604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572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477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509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604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505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509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502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5077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578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1299889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317269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129540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772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3189898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1295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4/9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710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5/6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5282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7/8</a:t>
            </a:r>
            <a:endParaRPr lang="en-US" dirty="0"/>
          </a:p>
        </p:txBody>
      </p:sp>
      <p:sp>
        <p:nvSpPr>
          <p:cNvPr id="40" name="Right Arrow 39"/>
          <p:cNvSpPr/>
          <p:nvPr/>
        </p:nvSpPr>
        <p:spPr>
          <a:xfrm rot="1800000">
            <a:off x="3667528" y="2610172"/>
            <a:ext cx="990600" cy="530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676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494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604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572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477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509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604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505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509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502315"/>
            <a:ext cx="778899" cy="15753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5077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578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1299889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317269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129540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77289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772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3189898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1295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4/9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710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5/6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5282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7/8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05300" y="5282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59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676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494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604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572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477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509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604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505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509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502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5077690"/>
            <a:ext cx="1905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578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1299889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317269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129540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77289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77289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772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3189898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1295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4/9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710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5/6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5282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7/8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05300" y="5282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43000" y="5282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4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676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494698"/>
            <a:ext cx="912249" cy="15829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604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572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477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509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604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505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509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502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5077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578515"/>
            <a:ext cx="931300" cy="15753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1299889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317269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129540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77289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77289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772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3189898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1295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4/9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710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5/6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5282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7/8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05300" y="5282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43000" y="5282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1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676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494698"/>
            <a:ext cx="912249" cy="15829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604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572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477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509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604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505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509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502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5077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578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3204889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1299889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317269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129540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77289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77289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772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3189898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1295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4/9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710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5/6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5282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7/8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05300" y="5282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43000" y="5282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4800" y="2667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5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676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494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604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572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477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509689"/>
            <a:ext cx="1905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604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505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509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502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5077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578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3204889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3204889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1299889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317269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129540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77289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77289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772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3189898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1295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4/9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710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5/6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5282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7/8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05300" y="5282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43000" y="5282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4800" y="2667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17149" y="2667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70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676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494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604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572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477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509689"/>
            <a:ext cx="1905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604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505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509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502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5077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578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3204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3204889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1299889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317269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129540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77289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77289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772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3189898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1295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4/9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710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5/6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5282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7/8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05300" y="5282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43000" y="5282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4800" y="2667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17149" y="2667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13/14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676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494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604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572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477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509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604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505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509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502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5077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578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3204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3204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1299889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317269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129540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77289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77289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772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3189898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1295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4/9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710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5/6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5282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7/8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05300" y="5282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43000" y="5282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4800" y="2667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12/15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17149" y="2667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13/14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3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676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494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604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572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477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509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604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505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509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502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5077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578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3204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3204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1299889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317269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129540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77289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772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772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3189898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1295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4/9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710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5/6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5282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7/8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05300" y="5282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43000" y="5282625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11/16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4800" y="2667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12/15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17149" y="2667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13/14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>
            <a:off x="1335651" y="3494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604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572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40651" y="1572490"/>
            <a:ext cx="0" cy="19371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477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509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604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505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509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502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5077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578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1299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31726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129540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065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DFS </a:t>
            </a:r>
            <a:r>
              <a:rPr lang="en-US" sz="4000" dirty="0" smtClean="0"/>
              <a:t>on an undirected graph</a:t>
            </a:r>
            <a:endParaRPr lang="en-US" sz="2400" dirty="0"/>
          </a:p>
        </p:txBody>
      </p:sp>
      <p:sp>
        <p:nvSpPr>
          <p:cNvPr id="43" name="Oval 42"/>
          <p:cNvSpPr/>
          <p:nvPr/>
        </p:nvSpPr>
        <p:spPr>
          <a:xfrm>
            <a:off x="57912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3189898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129540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86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676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494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604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572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477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509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604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505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509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502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5077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578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3204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3204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1299889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317269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129540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772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772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772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3189898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1295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4/9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710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5/6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5282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7/8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05300" y="5282625"/>
            <a:ext cx="127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10/17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43000" y="5282625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11/16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4800" y="2667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12/15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17149" y="2667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13/14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7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676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494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604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572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477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509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604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505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509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502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5077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578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3204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3204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1299889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31726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129540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772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772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772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3189898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1295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3/18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4/9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710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5/6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5282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7/8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05300" y="5282625"/>
            <a:ext cx="127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10/17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43000" y="5282625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11/16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4800" y="2667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12/15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17149" y="2667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13/14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2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676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494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604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572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477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509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604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505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509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502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5077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578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3204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3204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1299889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31726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1295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772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772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772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3189898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1295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2/19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3/18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4/9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710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5/6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5282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7/8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05300" y="5282625"/>
            <a:ext cx="127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10/17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43000" y="5282625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11/16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4800" y="2667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12/15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17149" y="2667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13/14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676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494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604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572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477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509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604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505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509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502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5077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578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3204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3204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1299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31726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1295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772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772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772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3189898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1295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1/20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2/19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3/18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4/9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710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5/6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5282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7/8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05300" y="5282625"/>
            <a:ext cx="127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10/17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43000" y="5282625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11/16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4800" y="2667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12/15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17149" y="2667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13/14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2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295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113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223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191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096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128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223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124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128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121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4696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197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918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27916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2808898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1/20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2/19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3/18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4/9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329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5/6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4901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7/8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05300" y="4901625"/>
            <a:ext cx="127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10/17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43000" y="4901625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11/16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4800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12/15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17149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13/14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0" y="59436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Discovery Time:  </a:t>
            </a:r>
            <a:r>
              <a:rPr lang="en-US" sz="4000" dirty="0" smtClean="0">
                <a:solidFill>
                  <a:srgbClr val="FF0000"/>
                </a:solidFill>
              </a:rPr>
              <a:t>A, B, F, G, C, J, I, H, D, 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0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295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113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223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191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096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128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223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124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128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121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4696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197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918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27916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2808898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1/20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2/19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3/18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4/9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329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5/6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4901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7/8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05300" y="4901625"/>
            <a:ext cx="127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10/17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43000" y="4901625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11/16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4800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12/15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17149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13/14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0" y="59436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Topological Sort using Finish Decreasing Times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37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295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113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223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191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096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128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223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124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128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121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4696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197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918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27916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2808898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1/20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2/19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3/18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4/9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329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5/6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4901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7/8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05300" y="4901625"/>
            <a:ext cx="127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10/17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43000" y="4901625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11/16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4800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12/15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17149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13/14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" y="59436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Topological Sort:  </a:t>
            </a:r>
            <a:r>
              <a:rPr lang="en-US" sz="3600" dirty="0" smtClean="0">
                <a:solidFill>
                  <a:srgbClr val="FF0000"/>
                </a:solidFill>
              </a:rPr>
              <a:t>A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295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113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223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191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096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128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223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124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128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121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4696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197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918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27916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2808898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1/20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2/19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3/18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4/9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329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5/6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4901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7/8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05300" y="4901625"/>
            <a:ext cx="127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10/17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43000" y="4901625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11/16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4800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12/15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17149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13/14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" y="59436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Topological Sort:  </a:t>
            </a:r>
            <a:r>
              <a:rPr lang="en-US" sz="3600" dirty="0" smtClean="0">
                <a:solidFill>
                  <a:srgbClr val="FF0000"/>
                </a:solidFill>
              </a:rPr>
              <a:t>A, B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1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295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113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223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191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096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128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223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124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128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121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4696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197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918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27916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2808898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1/20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2/19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3/18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4/9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329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5/6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4901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7/8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05300" y="4901625"/>
            <a:ext cx="127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10/17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43000" y="4901625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11/16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4800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12/15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17149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13/14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" y="59436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Topological Sort:  </a:t>
            </a:r>
            <a:r>
              <a:rPr lang="en-US" sz="3600" dirty="0" smtClean="0">
                <a:solidFill>
                  <a:srgbClr val="FF0000"/>
                </a:solidFill>
              </a:rPr>
              <a:t>A, B, F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35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295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113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223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191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096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128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223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124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128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121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4696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197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918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27916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2808898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1/20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2/19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3/18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4/9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329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5/6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4901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7/8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05300" y="4901625"/>
            <a:ext cx="127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10/17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43000" y="4901625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11/16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4800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12/15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17149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13/14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" y="59436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Topological Sort:  </a:t>
            </a:r>
            <a:r>
              <a:rPr lang="en-US" sz="3600" dirty="0" smtClean="0">
                <a:solidFill>
                  <a:srgbClr val="FF0000"/>
                </a:solidFill>
              </a:rPr>
              <a:t>A, B, F, I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56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>
            <a:off x="1335651" y="3494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604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572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40651" y="1572490"/>
            <a:ext cx="0" cy="19371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477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509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604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505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509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502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5077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578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1299889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31726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129540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3189898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129540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662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295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113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223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191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096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128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223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124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128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121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4696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197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918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27916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2808898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1/20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2/19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3/18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4/9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329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5/6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4901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7/8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05300" y="4901625"/>
            <a:ext cx="127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10/17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43000" y="4901625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11/16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4800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12/15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17149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13/14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" y="59436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Topological Sort:  </a:t>
            </a:r>
            <a:r>
              <a:rPr lang="en-US" sz="3600" dirty="0" smtClean="0">
                <a:solidFill>
                  <a:srgbClr val="FF0000"/>
                </a:solidFill>
              </a:rPr>
              <a:t>A, B, F, I, H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5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295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113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223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191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096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128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223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124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128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121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4696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197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918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27916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2808898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1/20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2/19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3/18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4/9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329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5/6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4901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7/8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05300" y="4901625"/>
            <a:ext cx="127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10/17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43000" y="4901625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11/16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4800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12/15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17149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13/14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" y="59436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Topological Sort:  </a:t>
            </a:r>
            <a:r>
              <a:rPr lang="en-US" sz="3600" dirty="0" smtClean="0">
                <a:solidFill>
                  <a:srgbClr val="FF0000"/>
                </a:solidFill>
              </a:rPr>
              <a:t>A, B, F, I, H, D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44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295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113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223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191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096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128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223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124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128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121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4696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197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918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27916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2808898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1/20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2/19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3/18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4/9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329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5/6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4901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7/8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05300" y="4901625"/>
            <a:ext cx="127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10/17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43000" y="4901625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11/16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4800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12/15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17149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13/14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" y="59436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Topological Sort:  </a:t>
            </a:r>
            <a:r>
              <a:rPr lang="en-US" sz="3600" dirty="0" smtClean="0">
                <a:solidFill>
                  <a:srgbClr val="FF0000"/>
                </a:solidFill>
              </a:rPr>
              <a:t>A, B, F, I, H, D, 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1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295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113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223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191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096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128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223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124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128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121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4696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197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918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27916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2808898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1/20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2/19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3/18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4/9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329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5/6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4901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7/8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05300" y="4901625"/>
            <a:ext cx="127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10/17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43000" y="4901625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11/16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4800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12/15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17149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13/14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" y="59436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Topological Sort:  </a:t>
            </a:r>
            <a:r>
              <a:rPr lang="en-US" sz="3600" dirty="0" smtClean="0">
                <a:solidFill>
                  <a:srgbClr val="FF0000"/>
                </a:solidFill>
              </a:rPr>
              <a:t>A, B, F, I, H, D, E, G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7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295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113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223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191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096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128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223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124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128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121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4696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197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918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27916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2808898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1/20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2/19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3/18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4/9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329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5/6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4901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7/8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05300" y="4901625"/>
            <a:ext cx="127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10/17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43000" y="4901625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11/16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4800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12/15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17149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13/14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74856" y="5943600"/>
            <a:ext cx="811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Topological Sort:  </a:t>
            </a:r>
            <a:r>
              <a:rPr lang="en-US" sz="3600" dirty="0" smtClean="0">
                <a:solidFill>
                  <a:srgbClr val="FF0000"/>
                </a:solidFill>
              </a:rPr>
              <a:t>A, B, F, I, H, D, E, G, J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81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295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113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223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191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096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128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223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124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128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121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4696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197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918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27916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2808898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1/20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2/19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3/18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4/9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329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5/6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4901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7/8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05300" y="4901625"/>
            <a:ext cx="127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10/17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43000" y="4901625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11/16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4800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12/15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17149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13/14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" y="5943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Topological Sort:  </a:t>
            </a:r>
            <a:r>
              <a:rPr lang="en-US" sz="3600" dirty="0" smtClean="0">
                <a:solidFill>
                  <a:srgbClr val="FF0000"/>
                </a:solidFill>
              </a:rPr>
              <a:t>A, B, F, I, H, D, E, G, J, C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70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295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113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223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191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096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128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223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124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128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121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4696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197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918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27916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2808898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1/20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2/19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3/18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4/9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329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5/6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4901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7/8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05300" y="4901625"/>
            <a:ext cx="127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10/17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43000" y="4901625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11/16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4800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12/15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17149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13/14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04800" y="5736848"/>
            <a:ext cx="883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Parenthesis Notation: 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(A 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295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113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223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191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096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128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223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124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128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121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4696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197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918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27916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2808898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1/20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2/19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3/18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4/9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329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5/6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4901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7/8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05300" y="4901625"/>
            <a:ext cx="127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10/17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43000" y="4901625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11/16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4800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12/15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17149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13/14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04800" y="5736848"/>
            <a:ext cx="883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Parenthesis Notation: 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(A (B 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99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295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113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223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191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096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128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223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124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128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121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4696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197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918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27916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2808898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1/20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2/19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3/18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4/9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329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5/6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4901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7/8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05300" y="4901625"/>
            <a:ext cx="127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10/17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43000" y="4901625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11/16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4800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12/15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17149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13/14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04800" y="5736848"/>
            <a:ext cx="883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Parenthesis Notation: 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(A (B (F 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10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295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113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223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191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096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128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223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124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128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121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4696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197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918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27916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2808898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1/20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2/19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3/18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4/9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329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5/6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4901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7/8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05300" y="4901625"/>
            <a:ext cx="127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10/17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43000" y="4901625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11/16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4800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12/15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17149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13/14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04800" y="5736848"/>
            <a:ext cx="883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Parenthesis Notation: 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(A (B (F (G 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46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>
            <a:off x="1335651" y="3494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604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572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40651" y="1572490"/>
            <a:ext cx="0" cy="19371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477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509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604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505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509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502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5077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578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1299889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31726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129540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3189898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129540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394156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10000" y="0"/>
            <a:ext cx="320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Discovery Time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908506" y="381000"/>
            <a:ext cx="1053894" cy="45720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66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295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113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223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191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096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128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223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124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128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121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4696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197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918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27916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2808898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1/20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2/19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3/18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4/9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329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5/6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4901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7/8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05300" y="4901625"/>
            <a:ext cx="127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10/17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43000" y="4901625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11/16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4800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12/15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17149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13/14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04800" y="5736848"/>
            <a:ext cx="883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Parenthesis Notation: 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(A (B (F (G (C 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95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295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113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223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191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096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128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223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124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128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121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4696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197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918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27916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2808898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1/20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2/19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3/18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4/9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329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5/6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4901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7/8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05300" y="4901625"/>
            <a:ext cx="127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10/17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43000" y="4901625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11/16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4800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12/15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17149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13/14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04800" y="5736848"/>
            <a:ext cx="883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Parenthesis Notation: 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(A (B (F (G (C C) 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51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295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113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223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191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096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128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223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124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128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121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4696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197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918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27916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2808898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1/20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2/19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3/18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4/9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329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5/6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4901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7/8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05300" y="4901625"/>
            <a:ext cx="127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10/17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43000" y="4901625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11/16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4800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12/15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17149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13/14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04800" y="5736848"/>
            <a:ext cx="883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Parenthesis Notation: 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(A (B (F (G (C C) (J 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90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295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113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223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191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096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128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223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124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128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121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4696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197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918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27916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2808898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1/20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2/19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3/18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4/9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329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5/6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4901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7/8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05300" y="4901625"/>
            <a:ext cx="127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10/17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43000" y="4901625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11/16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4800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12/15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17149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13/14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04800" y="5736848"/>
            <a:ext cx="883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Parenthesis Notation: 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(A (B (F (G (C C) (J J)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29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295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113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223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191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096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128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223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124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128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121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4696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197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918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27916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2808898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1/20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2/19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3/18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4/9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329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5/6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4901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7/8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05300" y="4901625"/>
            <a:ext cx="127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10/17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43000" y="4901625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11/16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4800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12/15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17149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13/14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04800" y="5736848"/>
            <a:ext cx="883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Parenthesis Notation: 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(A (B (F (G (C C) (J J) G)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4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295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113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223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191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096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128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223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124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128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121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4696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197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2823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91888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27916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39189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2808898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91440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1/20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304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2/19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3/18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2286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4/9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329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5/6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490162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7/8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05300" y="4901625"/>
            <a:ext cx="127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10/17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43000" y="4901625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11/16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4800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12/15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17149" y="2286000"/>
            <a:ext cx="125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13/14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04800" y="5736848"/>
            <a:ext cx="883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Parenthesis Notation: 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(A (B (F (G (C C) (J J) G) (I (H (D (E E) D) H) I) F) B) A)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6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>
            <a:off x="1335651" y="3494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604689"/>
            <a:ext cx="1905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572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40651" y="1572490"/>
            <a:ext cx="0" cy="19371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477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509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604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505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509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502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5077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578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1299889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31726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129540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3189898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129540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2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676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494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604689"/>
            <a:ext cx="1905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572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477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509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604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505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509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502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5077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578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1299889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31726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129540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3189898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129540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676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494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604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572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477490"/>
            <a:ext cx="110490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509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604689"/>
            <a:ext cx="0" cy="187280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505201"/>
            <a:ext cx="1790700" cy="44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509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502315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5077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578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1299889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317269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129540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3189898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129540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9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247104" y="1676400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35651" y="3494698"/>
            <a:ext cx="912249" cy="15829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6351" y="1604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572490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1100" y="3477490"/>
            <a:ext cx="1104900" cy="16764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4226" y="3509689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100" y="1604689"/>
            <a:ext cx="0" cy="18728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991100" y="3505201"/>
            <a:ext cx="1790700" cy="44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96000" y="3509689"/>
            <a:ext cx="838200" cy="15680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2201" y="3502315"/>
            <a:ext cx="778899" cy="15753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5077690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7900" y="3578515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5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30851" y="3204889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939844" y="1299889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86300" y="317269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F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694904" y="129540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8481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9431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91200" y="477289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629400" y="3189898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6629400" y="1295400"/>
            <a:ext cx="6096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200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03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00" y="6858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667000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6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3865</TotalTime>
  <Words>1358</Words>
  <Application>Microsoft Office PowerPoint</Application>
  <PresentationFormat>On-screen Show (4:3)</PresentationFormat>
  <Paragraphs>1033</Paragraphs>
  <Slides>55</Slides>
  <Notes>55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Kruskal’s Algorithm Minimum Spanning Trees</dc:title>
  <dc:creator>Maui</dc:creator>
  <cp:lastModifiedBy>Maui</cp:lastModifiedBy>
  <cp:revision>55</cp:revision>
  <dcterms:created xsi:type="dcterms:W3CDTF">2014-05-20T00:27:59Z</dcterms:created>
  <dcterms:modified xsi:type="dcterms:W3CDTF">2014-06-11T17:05:29Z</dcterms:modified>
</cp:coreProperties>
</file>