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29" r:id="rId3"/>
    <p:sldId id="330" r:id="rId4"/>
    <p:sldId id="33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90" autoAdjust="0"/>
  </p:normalViewPr>
  <p:slideViewPr>
    <p:cSldViewPr>
      <p:cViewPr varScale="1">
        <p:scale>
          <a:sx n="98" d="100"/>
          <a:sy n="98" d="100"/>
        </p:scale>
        <p:origin x="-57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E9BC2-1364-496E-8C08-813D5E1001C9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F84B-352F-4648-AA9F-6D8F9B88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0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0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14F4-DB16-4239-A5B4-599E17B4D25D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400" dirty="0" err="1" smtClean="0"/>
              <a:t>Dijkstra’s</a:t>
            </a:r>
            <a:r>
              <a:rPr lang="en-US" sz="6400" dirty="0" smtClean="0"/>
              <a:t> Algorithm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b="1" dirty="0" smtClean="0">
                <a:solidFill>
                  <a:schemeClr val="tx2"/>
                </a:solidFill>
              </a:rPr>
              <a:t>Single Source Shortest </a:t>
            </a:r>
            <a:r>
              <a:rPr lang="en-US" b="1" dirty="0" smtClean="0">
                <a:solidFill>
                  <a:schemeClr val="tx2"/>
                </a:solidFill>
              </a:rPr>
              <a:t>Path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Directed Graph Example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786312"/>
            <a:ext cx="9144000" cy="357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86400" y="4786313"/>
            <a:ext cx="358140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err="1" smtClean="0">
                <a:solidFill>
                  <a:schemeClr val="bg1"/>
                </a:solidFill>
              </a:rPr>
              <a:t>Dijkstra’s</a:t>
            </a:r>
            <a:r>
              <a:rPr lang="en-US" sz="2800" dirty="0" smtClean="0">
                <a:solidFill>
                  <a:schemeClr val="bg1"/>
                </a:solidFill>
              </a:rPr>
              <a:t> Algorithm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4786312"/>
            <a:ext cx="2667000" cy="4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Joe James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73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 flipH="1" flipV="1">
            <a:off x="2398717" y="3532542"/>
            <a:ext cx="828843" cy="83337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80351" y="1390650"/>
            <a:ext cx="0" cy="174198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1287314" y="3392174"/>
            <a:ext cx="861306" cy="855976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250394" y="2338229"/>
            <a:ext cx="710620" cy="876131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2113414" y="2540150"/>
            <a:ext cx="23680" cy="73917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58486" y="1390650"/>
            <a:ext cx="288770" cy="56052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2181278" y="2272234"/>
            <a:ext cx="792090" cy="6599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248078" y="2265142"/>
            <a:ext cx="14765" cy="84711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342014" y="1752722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7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44119" y="1296617"/>
            <a:ext cx="4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593669" y="2419350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0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142999" y="2658130"/>
            <a:ext cx="43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3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255460" y="2540150"/>
            <a:ext cx="6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5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288001" y="3477541"/>
            <a:ext cx="38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6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77486" y="829721"/>
            <a:ext cx="592928" cy="707886"/>
            <a:chOff x="3476816" y="3380074"/>
            <a:chExt cx="883513" cy="107019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513009" y="3380074"/>
              <a:ext cx="805440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S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54872" y="1863864"/>
            <a:ext cx="592928" cy="707886"/>
            <a:chOff x="3476816" y="3361492"/>
            <a:chExt cx="883513" cy="107019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482459" y="3361492"/>
              <a:ext cx="834103" cy="1070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A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2646" y="1885637"/>
            <a:ext cx="592928" cy="707886"/>
            <a:chOff x="3476816" y="3380072"/>
            <a:chExt cx="883513" cy="107019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553119" y="3380072"/>
              <a:ext cx="757668" cy="1070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B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0819" y="3068814"/>
            <a:ext cx="592929" cy="707886"/>
            <a:chOff x="3476816" y="3397011"/>
            <a:chExt cx="883513" cy="107019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518483" y="3397011"/>
              <a:ext cx="826935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D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951614" y="1918292"/>
            <a:ext cx="592928" cy="707886"/>
            <a:chOff x="3476816" y="3410870"/>
            <a:chExt cx="883513" cy="107019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509231" y="3410870"/>
              <a:ext cx="748113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C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H="1" flipV="1">
            <a:off x="758486" y="3677173"/>
            <a:ext cx="211928" cy="647177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330990" y="4460201"/>
            <a:ext cx="1716686" cy="6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129323" y="3496752"/>
            <a:ext cx="770336" cy="789589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2298272" y="2430236"/>
            <a:ext cx="828843" cy="83337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758486" y="4106323"/>
            <a:ext cx="592928" cy="707886"/>
            <a:chOff x="3476816" y="3400245"/>
            <a:chExt cx="883513" cy="1070198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34010" y="3400245"/>
              <a:ext cx="795886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G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84814" y="3050725"/>
            <a:ext cx="592928" cy="707886"/>
            <a:chOff x="3476816" y="3429927"/>
            <a:chExt cx="883513" cy="107019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506841" y="3429927"/>
              <a:ext cx="752891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E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68286" y="3070212"/>
            <a:ext cx="592928" cy="707886"/>
            <a:chOff x="3476816" y="3429927"/>
            <a:chExt cx="883513" cy="107019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46451" y="3429927"/>
              <a:ext cx="738559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F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832558" y="4128095"/>
            <a:ext cx="592928" cy="707886"/>
            <a:chOff x="3476816" y="3418560"/>
            <a:chExt cx="883513" cy="107019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84345" y="3418560"/>
              <a:ext cx="862767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H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43973" y="3766371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84814" y="4400550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1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68158" y="3754045"/>
            <a:ext cx="446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4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37214" y="2647950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1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Dijkstra’s</a:t>
            </a:r>
            <a:r>
              <a:rPr lang="en-US" sz="4000" dirty="0" smtClean="0"/>
              <a:t> on </a:t>
            </a:r>
            <a:r>
              <a:rPr lang="en-US" sz="4000" dirty="0" smtClean="0"/>
              <a:t>a Directed </a:t>
            </a:r>
            <a:r>
              <a:rPr lang="en-US" sz="4000" dirty="0"/>
              <a:t>G</a:t>
            </a:r>
            <a:r>
              <a:rPr lang="en-US" sz="4000" dirty="0" smtClean="0"/>
              <a:t>raph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-46951" y="1957685"/>
            <a:ext cx="58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20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55449" y="3710285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 flipH="1" flipV="1">
            <a:off x="2398717" y="3532542"/>
            <a:ext cx="828843" cy="83337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80351" y="1390650"/>
            <a:ext cx="0" cy="174198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1287314" y="3392174"/>
            <a:ext cx="861306" cy="855976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250394" y="2338229"/>
            <a:ext cx="710620" cy="876131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2113414" y="2540150"/>
            <a:ext cx="23680" cy="73917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58486" y="1390650"/>
            <a:ext cx="288770" cy="56052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2181278" y="2272234"/>
            <a:ext cx="792090" cy="6599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248078" y="2265142"/>
            <a:ext cx="14765" cy="84711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342014" y="1752722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/>
                </a:solidFill>
                <a:latin typeface="Century Schoolbook" pitchFamily="18" charset="0"/>
              </a:rPr>
              <a:t>7</a:t>
            </a:r>
            <a:endParaRPr lang="en-US" sz="2400" b="1" dirty="0">
              <a:solidFill>
                <a:schemeClr val="tx2"/>
              </a:solidFill>
              <a:latin typeface="Century Schoolbook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44119" y="1296617"/>
            <a:ext cx="4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chemeClr val="tx2"/>
              </a:solidFill>
              <a:latin typeface="Century Schoolbook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593669" y="2419350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Century Schoolbook" pitchFamily="18" charset="0"/>
              </a:rPr>
              <a:t>0</a:t>
            </a:r>
            <a:endParaRPr lang="en-US" sz="2400" b="1" dirty="0">
              <a:solidFill>
                <a:schemeClr val="tx2"/>
              </a:solidFill>
              <a:latin typeface="Century Schoolbook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142999" y="2658130"/>
            <a:ext cx="43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/>
                </a:solidFill>
                <a:latin typeface="Century Schoolbook" pitchFamily="18" charset="0"/>
              </a:rPr>
              <a:t>3</a:t>
            </a:r>
            <a:endParaRPr lang="en-US" sz="2400" b="1" dirty="0">
              <a:solidFill>
                <a:schemeClr val="tx2"/>
              </a:solidFill>
              <a:latin typeface="Century Schoolbook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255460" y="2540150"/>
            <a:ext cx="6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Century Schoolbook" pitchFamily="18" charset="0"/>
              </a:rPr>
              <a:t>5</a:t>
            </a:r>
            <a:endParaRPr lang="en-US" sz="2400" b="1" dirty="0">
              <a:solidFill>
                <a:schemeClr val="tx2"/>
              </a:solidFill>
              <a:latin typeface="Century Schoolbook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288001" y="3477541"/>
            <a:ext cx="38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Century Schoolbook" pitchFamily="18" charset="0"/>
              </a:rPr>
              <a:t>6</a:t>
            </a:r>
            <a:endParaRPr lang="en-US" sz="2400" b="1" dirty="0">
              <a:solidFill>
                <a:schemeClr val="tx2"/>
              </a:solidFill>
              <a:latin typeface="Century Schoolbook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77486" y="829721"/>
            <a:ext cx="592928" cy="707886"/>
            <a:chOff x="3476816" y="3380074"/>
            <a:chExt cx="883513" cy="107019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513009" y="3380074"/>
              <a:ext cx="805440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bg1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S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54872" y="1863864"/>
            <a:ext cx="592928" cy="707886"/>
            <a:chOff x="3476816" y="3361492"/>
            <a:chExt cx="883513" cy="107019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482459" y="3361492"/>
              <a:ext cx="834103" cy="1070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bg1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A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2646" y="1885637"/>
            <a:ext cx="592928" cy="707886"/>
            <a:chOff x="3476816" y="3380072"/>
            <a:chExt cx="883513" cy="107019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553119" y="3380072"/>
              <a:ext cx="757668" cy="1070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bg1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B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0819" y="3068814"/>
            <a:ext cx="592929" cy="707886"/>
            <a:chOff x="3476816" y="3397011"/>
            <a:chExt cx="883513" cy="107019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518483" y="3397011"/>
              <a:ext cx="826935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bg1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D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951614" y="1918292"/>
            <a:ext cx="592928" cy="707886"/>
            <a:chOff x="3476816" y="3410870"/>
            <a:chExt cx="883513" cy="107019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509231" y="3410870"/>
              <a:ext cx="748113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bg1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C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H="1" flipV="1">
            <a:off x="758486" y="3677173"/>
            <a:ext cx="211928" cy="647177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330990" y="4460201"/>
            <a:ext cx="1716686" cy="6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129323" y="3496752"/>
            <a:ext cx="770336" cy="789589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2298272" y="2430236"/>
            <a:ext cx="828843" cy="83337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758486" y="4106323"/>
            <a:ext cx="592928" cy="707886"/>
            <a:chOff x="3476816" y="3400245"/>
            <a:chExt cx="883513" cy="1070198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34010" y="3400245"/>
              <a:ext cx="795886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bg1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G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84814" y="3050725"/>
            <a:ext cx="592928" cy="707886"/>
            <a:chOff x="3476816" y="3429927"/>
            <a:chExt cx="883513" cy="107019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506841" y="3429927"/>
              <a:ext cx="752891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bg1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E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68286" y="3070212"/>
            <a:ext cx="592928" cy="707886"/>
            <a:chOff x="3476816" y="3429927"/>
            <a:chExt cx="883513" cy="107019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46451" y="3429927"/>
              <a:ext cx="738559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bg1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F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832558" y="4128095"/>
            <a:ext cx="592928" cy="707886"/>
            <a:chOff x="3476816" y="3418560"/>
            <a:chExt cx="883513" cy="107019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84345" y="3418560"/>
              <a:ext cx="862767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bg1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H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43973" y="3766371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chemeClr val="tx2"/>
              </a:solidFill>
              <a:latin typeface="Century Schoolbook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84814" y="4400550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/>
                </a:solidFill>
                <a:latin typeface="Century Schoolbook" pitchFamily="18" charset="0"/>
              </a:rPr>
              <a:t>1</a:t>
            </a:r>
            <a:endParaRPr lang="en-US" sz="2400" b="1" dirty="0">
              <a:solidFill>
                <a:schemeClr val="tx2"/>
              </a:solidFill>
              <a:latin typeface="Century Schoolbook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68158" y="3754045"/>
            <a:ext cx="446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entury Schoolbook" pitchFamily="18" charset="0"/>
              </a:rPr>
              <a:t>4</a:t>
            </a:r>
            <a:endParaRPr lang="en-US" sz="2400" b="1" dirty="0">
              <a:solidFill>
                <a:schemeClr val="tx2"/>
              </a:solidFill>
              <a:latin typeface="Century Schoolbook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37214" y="2647950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/>
                </a:solidFill>
                <a:latin typeface="Century Schoolbook" pitchFamily="18" charset="0"/>
              </a:rPr>
              <a:t>1</a:t>
            </a:r>
            <a:endParaRPr lang="en-US" sz="2400" b="1" dirty="0">
              <a:solidFill>
                <a:schemeClr val="tx2"/>
              </a:solidFill>
              <a:latin typeface="Century Schoolbook" pitchFamily="18" charset="0"/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3975"/>
              </p:ext>
            </p:extLst>
          </p:nvPr>
        </p:nvGraphicFramePr>
        <p:xfrm>
          <a:off x="4267200" y="2114550"/>
          <a:ext cx="4572000" cy="1460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86988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869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Symbol"/>
                        </a:rPr>
                        <a:t>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</a:t>
                      </a:r>
                      <a:endParaRPr lang="en-US" sz="24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</a:t>
                      </a:r>
                      <a:endParaRPr lang="en-US" sz="24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</a:t>
                      </a:r>
                      <a:endParaRPr lang="en-US" sz="24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</a:t>
                      </a:r>
                      <a:endParaRPr lang="en-US" sz="24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</a:t>
                      </a:r>
                      <a:endParaRPr lang="en-US" sz="24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</a:t>
                      </a:r>
                      <a:endParaRPr lang="en-US" sz="24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</a:t>
                      </a:r>
                      <a:endParaRPr lang="en-US" sz="2400" dirty="0" smtClean="0"/>
                    </a:p>
                  </a:txBody>
                  <a:tcPr marL="0" marR="0" marT="0" marB="0" anchor="ctr"/>
                </a:tc>
              </a:tr>
              <a:tr h="4869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dirty="0" smtClean="0"/>
                        <a:t>π</a:t>
                      </a:r>
                      <a:endParaRPr lang="en-US" sz="2400" b="1" dirty="0" smtClean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Dijkstra’s</a:t>
            </a:r>
            <a:r>
              <a:rPr lang="en-US" sz="4000" dirty="0" smtClean="0"/>
              <a:t> on </a:t>
            </a:r>
            <a:r>
              <a:rPr lang="en-US" sz="4000" dirty="0" smtClean="0"/>
              <a:t>a Directed </a:t>
            </a:r>
            <a:r>
              <a:rPr lang="en-US" sz="4000" dirty="0"/>
              <a:t>G</a:t>
            </a:r>
            <a:r>
              <a:rPr lang="en-US" sz="4000" dirty="0" smtClean="0"/>
              <a:t>raph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-46951" y="1957685"/>
            <a:ext cx="58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/>
                </a:solidFill>
                <a:latin typeface="Century Schoolbook" pitchFamily="18" charset="0"/>
              </a:rPr>
              <a:t>20</a:t>
            </a:r>
            <a:endParaRPr lang="en-US" sz="2400" b="1" dirty="0">
              <a:solidFill>
                <a:schemeClr val="tx2"/>
              </a:solidFill>
              <a:latin typeface="Century Schoolbook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55449" y="3710285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chemeClr val="tx2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 flipH="1" flipV="1">
            <a:off x="2398717" y="3532542"/>
            <a:ext cx="828843" cy="83337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80351" y="1390650"/>
            <a:ext cx="0" cy="174198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1287314" y="3392174"/>
            <a:ext cx="861306" cy="855976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250394" y="2338229"/>
            <a:ext cx="710620" cy="876131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2113414" y="2540150"/>
            <a:ext cx="23680" cy="73917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58486" y="1390650"/>
            <a:ext cx="288770" cy="56052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2181278" y="2272234"/>
            <a:ext cx="792090" cy="6599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248078" y="2265142"/>
            <a:ext cx="14765" cy="84711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342014" y="1752722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C000"/>
                </a:solidFill>
                <a:latin typeface="Century Schoolbook" pitchFamily="18" charset="0"/>
              </a:rPr>
              <a:t>7</a:t>
            </a:r>
            <a:endParaRPr lang="en-US" sz="2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44119" y="1296617"/>
            <a:ext cx="4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593669" y="2419350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entury Schoolbook" pitchFamily="18" charset="0"/>
              </a:rPr>
              <a:t>0</a:t>
            </a:r>
            <a:endParaRPr lang="en-US" sz="2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142999" y="2658130"/>
            <a:ext cx="43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C000"/>
                </a:solidFill>
                <a:latin typeface="Century Schoolbook" pitchFamily="18" charset="0"/>
              </a:rPr>
              <a:t>3</a:t>
            </a:r>
            <a:endParaRPr lang="en-US" sz="2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255460" y="2540150"/>
            <a:ext cx="6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entury Schoolbook" pitchFamily="18" charset="0"/>
              </a:rPr>
              <a:t>5</a:t>
            </a:r>
            <a:endParaRPr lang="en-US" sz="2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288001" y="3477541"/>
            <a:ext cx="38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entury Schoolbook" pitchFamily="18" charset="0"/>
              </a:rPr>
              <a:t>6</a:t>
            </a:r>
            <a:endParaRPr lang="en-US" sz="2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77486" y="829721"/>
            <a:ext cx="592928" cy="707886"/>
            <a:chOff x="3476816" y="3380074"/>
            <a:chExt cx="883513" cy="107019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513009" y="3380074"/>
              <a:ext cx="805440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S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54872" y="1863864"/>
            <a:ext cx="592928" cy="707886"/>
            <a:chOff x="3476816" y="3361492"/>
            <a:chExt cx="883513" cy="107019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482459" y="3361492"/>
              <a:ext cx="834103" cy="1070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A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2646" y="1885637"/>
            <a:ext cx="592928" cy="707886"/>
            <a:chOff x="3476816" y="3380072"/>
            <a:chExt cx="883513" cy="107019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553119" y="3380072"/>
              <a:ext cx="757668" cy="1070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B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0819" y="3068814"/>
            <a:ext cx="592929" cy="707886"/>
            <a:chOff x="3476816" y="3397011"/>
            <a:chExt cx="883513" cy="107019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518483" y="3397011"/>
              <a:ext cx="826935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D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951614" y="1918292"/>
            <a:ext cx="592928" cy="707886"/>
            <a:chOff x="3476816" y="3410870"/>
            <a:chExt cx="883513" cy="107019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509231" y="3410870"/>
              <a:ext cx="748113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C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H="1" flipV="1">
            <a:off x="758486" y="3677173"/>
            <a:ext cx="211928" cy="647177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330990" y="4460201"/>
            <a:ext cx="1716686" cy="6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129323" y="3496752"/>
            <a:ext cx="770336" cy="789589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2298272" y="2430236"/>
            <a:ext cx="828843" cy="83337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758486" y="4106323"/>
            <a:ext cx="592928" cy="707886"/>
            <a:chOff x="3476816" y="3400245"/>
            <a:chExt cx="883513" cy="1070198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34010" y="3400245"/>
              <a:ext cx="795886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G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84814" y="3050725"/>
            <a:ext cx="592928" cy="707886"/>
            <a:chOff x="3476816" y="3429927"/>
            <a:chExt cx="883513" cy="107019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506841" y="3429927"/>
              <a:ext cx="752891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E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68286" y="3070212"/>
            <a:ext cx="592928" cy="707886"/>
            <a:chOff x="3476816" y="3429927"/>
            <a:chExt cx="883513" cy="107019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46451" y="3429927"/>
              <a:ext cx="738559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F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832558" y="4128095"/>
            <a:ext cx="592928" cy="707886"/>
            <a:chOff x="3476816" y="3418560"/>
            <a:chExt cx="883513" cy="107019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84345" y="3418560"/>
              <a:ext cx="862767" cy="107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omic Sans MS" pitchFamily="66" charset="0"/>
                </a:rPr>
                <a:t>H</a:t>
              </a:r>
              <a:endParaRPr lang="en-US" sz="1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43973" y="3766371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84814" y="4400550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C000"/>
                </a:solidFill>
                <a:latin typeface="Century Schoolbook" pitchFamily="18" charset="0"/>
              </a:rPr>
              <a:t>1</a:t>
            </a:r>
            <a:endParaRPr lang="en-US" sz="2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68158" y="3754045"/>
            <a:ext cx="446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Century Schoolbook" pitchFamily="18" charset="0"/>
              </a:rPr>
              <a:t>4</a:t>
            </a:r>
            <a:endParaRPr lang="en-US" sz="2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37214" y="2647950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C000"/>
                </a:solidFill>
                <a:latin typeface="Century Schoolbook" pitchFamily="18" charset="0"/>
              </a:rPr>
              <a:t>1</a:t>
            </a:r>
            <a:endParaRPr lang="en-US" sz="2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72812"/>
              </p:ext>
            </p:extLst>
          </p:nvPr>
        </p:nvGraphicFramePr>
        <p:xfrm>
          <a:off x="4267200" y="2114550"/>
          <a:ext cx="4572000" cy="1460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86988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869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</a:t>
                      </a:r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Symbol"/>
                        </a:rPr>
                        <a:t>2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6</a:t>
                      </a:r>
                      <a:endParaRPr lang="en-US" sz="24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13</a:t>
                      </a:r>
                      <a:endParaRPr lang="en-US" sz="24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Symbol"/>
                        </a:rPr>
                        <a:t>12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Symbol"/>
                        </a:rPr>
                        <a:t>5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18</a:t>
                      </a:r>
                      <a:endParaRPr lang="en-US" sz="24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10</a:t>
                      </a:r>
                      <a:endParaRPr lang="en-US" sz="24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Symbol"/>
                        </a:rPr>
                        <a:t>9</a:t>
                      </a:r>
                      <a:endParaRPr lang="en-US" sz="2400" dirty="0"/>
                    </a:p>
                  </a:txBody>
                  <a:tcPr marL="0" marR="0" marT="0" marB="0" anchor="ctr"/>
                </a:tc>
              </a:tr>
              <a:tr h="4869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dirty="0" smtClean="0"/>
                        <a:t>π</a:t>
                      </a:r>
                      <a:endParaRPr lang="en-US" sz="2400" b="1" dirty="0" smtClean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Dijkstra’s</a:t>
            </a:r>
            <a:r>
              <a:rPr lang="en-US" sz="4000" dirty="0" smtClean="0"/>
              <a:t> on </a:t>
            </a:r>
            <a:r>
              <a:rPr lang="en-US" sz="4000" dirty="0" smtClean="0"/>
              <a:t>a Directed </a:t>
            </a:r>
            <a:r>
              <a:rPr lang="en-US" sz="4000" dirty="0"/>
              <a:t>G</a:t>
            </a:r>
            <a:r>
              <a:rPr lang="en-US" sz="4000" dirty="0" smtClean="0"/>
              <a:t>raph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-46951" y="1957685"/>
            <a:ext cx="58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C000"/>
                </a:solidFill>
                <a:latin typeface="Century Schoolbook" pitchFamily="18" charset="0"/>
              </a:rPr>
              <a:t>20</a:t>
            </a:r>
            <a:endParaRPr lang="en-US" sz="2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55449" y="3710285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146</Words>
  <Application>Microsoft Office PowerPoint</Application>
  <PresentationFormat>On-screen Show (16:9)</PresentationFormat>
  <Paragraphs>131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Dijkstra’s Algorithm Single Source Shortest Path Directed Graph Example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Kruskal’s Algorithm Minimum Spanning Trees</dc:title>
  <dc:creator>Maui</dc:creator>
  <cp:lastModifiedBy>Maui</cp:lastModifiedBy>
  <cp:revision>49</cp:revision>
  <dcterms:created xsi:type="dcterms:W3CDTF">2014-05-20T00:27:59Z</dcterms:created>
  <dcterms:modified xsi:type="dcterms:W3CDTF">2015-06-21T02:18:14Z</dcterms:modified>
</cp:coreProperties>
</file>