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5" r:id="rId2"/>
    <p:sldId id="433" r:id="rId3"/>
    <p:sldId id="455" r:id="rId4"/>
    <p:sldId id="453" r:id="rId5"/>
    <p:sldId id="454" r:id="rId6"/>
    <p:sldId id="434" r:id="rId7"/>
    <p:sldId id="439" r:id="rId8"/>
    <p:sldId id="459" r:id="rId9"/>
    <p:sldId id="435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40" r:id="rId18"/>
    <p:sldId id="450" r:id="rId19"/>
    <p:sldId id="451" r:id="rId20"/>
    <p:sldId id="452" r:id="rId21"/>
    <p:sldId id="442" r:id="rId22"/>
    <p:sldId id="436" r:id="rId23"/>
    <p:sldId id="456" r:id="rId24"/>
    <p:sldId id="437" r:id="rId25"/>
    <p:sldId id="457" r:id="rId26"/>
    <p:sldId id="438" r:id="rId27"/>
    <p:sldId id="458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7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9BC2-1364-496E-8C08-813D5E1001C9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F84B-352F-4648-AA9F-6D8F9B88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14F4-DB16-4239-A5B4-599E17B4D25D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1"/>
            <a:ext cx="8305800" cy="3851672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b="1" i="1" dirty="0" smtClean="0"/>
              <a:t>Floyd-</a:t>
            </a:r>
            <a:r>
              <a:rPr lang="en-US" sz="3600" b="1" i="1" dirty="0" err="1" smtClean="0"/>
              <a:t>Warshall</a:t>
            </a:r>
            <a:r>
              <a:rPr lang="en-US" sz="3600" b="1" i="1" dirty="0" smtClean="0"/>
              <a:t> </a:t>
            </a:r>
            <a:r>
              <a:rPr lang="en-US" sz="3600" dirty="0" smtClean="0"/>
              <a:t>is an algorithm that finds the shortest path between every pair of vertices in a graph (All Pairs, Shortest Paths)</a:t>
            </a:r>
          </a:p>
          <a:p>
            <a:pPr>
              <a:spcBef>
                <a:spcPts val="3000"/>
              </a:spcBef>
            </a:pPr>
            <a:r>
              <a:rPr lang="en-US" sz="3600" dirty="0" smtClean="0"/>
              <a:t>Supports negative edge-weights, but not negative-weight cycles</a:t>
            </a:r>
          </a:p>
        </p:txBody>
      </p:sp>
    </p:spTree>
    <p:extLst>
      <p:ext uri="{BB962C8B-B14F-4D97-AF65-F5344CB8AC3E}">
        <p14:creationId xmlns:p14="http://schemas.microsoft.com/office/powerpoint/2010/main" val="33530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78556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48780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67478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22344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 + AB &lt; AB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48264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74434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90960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23392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 + AC &lt; AC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97059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06170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65826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2743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 + AD &lt; AD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81302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48972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31400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5572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 + AA &lt; BA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626715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57200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3632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63451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 + AB &lt; BB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4093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179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83805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75659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 + AC &lt; BC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YES!  BA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+ AC = 1</a:t>
            </a:r>
          </a:p>
        </p:txBody>
      </p:sp>
    </p:spTree>
    <p:extLst>
      <p:ext uri="{BB962C8B-B14F-4D97-AF65-F5344CB8AC3E}">
        <p14:creationId xmlns:p14="http://schemas.microsoft.com/office/powerpoint/2010/main" val="23051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99379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12740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15471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70105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/>
                        </a:rPr>
                        <a:t>1</a:t>
                      </a:r>
                      <a:endParaRPr lang="en-US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 + AD &lt; BD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YES!  BA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2538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32267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4351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69951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/>
                        </a:rPr>
                        <a:t>1</a:t>
                      </a:r>
                      <a:endParaRPr lang="en-US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CA + AA &lt; CA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54537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66986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17767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087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/>
                        </a:rPr>
                        <a:t>1</a:t>
                      </a:r>
                      <a:endParaRPr lang="en-US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CA + AB &lt; CB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64961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94554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91731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49862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/>
                        </a:rPr>
                        <a:t>1</a:t>
                      </a:r>
                      <a:endParaRPr lang="en-US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CA + AC &lt; CC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305800" cy="3851672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dirty="0"/>
              <a:t>Runs in </a:t>
            </a:r>
            <a:r>
              <a:rPr lang="en-US" sz="3600" dirty="0" smtClean="0"/>
              <a:t>O(n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) </a:t>
            </a:r>
            <a:r>
              <a:rPr lang="en-US" sz="3600" dirty="0"/>
              <a:t>time</a:t>
            </a:r>
          </a:p>
          <a:p>
            <a:pPr>
              <a:spcBef>
                <a:spcPts val="3000"/>
              </a:spcBef>
            </a:pPr>
            <a:r>
              <a:rPr lang="en-US" sz="3600" dirty="0" smtClean="0"/>
              <a:t>Increases number of hops allowed by 1 with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8402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6125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71319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99809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45476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/>
                        </a:rPr>
                        <a:t>1</a:t>
                      </a:r>
                      <a:endParaRPr lang="en-US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CA + AD &lt; CD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11378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12050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78638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62867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/>
                        </a:rPr>
                        <a:t>1</a:t>
                      </a:r>
                      <a:endParaRPr lang="en-US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-2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0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16770"/>
              </p:ext>
            </p:extLst>
          </p:nvPr>
        </p:nvGraphicFramePr>
        <p:xfrm>
          <a:off x="6198632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71047"/>
              </p:ext>
            </p:extLst>
          </p:nvPr>
        </p:nvGraphicFramePr>
        <p:xfrm>
          <a:off x="3266209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1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-2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6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33596"/>
              </p:ext>
            </p:extLst>
          </p:nvPr>
        </p:nvGraphicFramePr>
        <p:xfrm>
          <a:off x="6198632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31166"/>
              </p:ext>
            </p:extLst>
          </p:nvPr>
        </p:nvGraphicFramePr>
        <p:xfrm>
          <a:off x="3266209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1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-2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02380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43214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d2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1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-2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/>
                        </a:rPr>
                        <a:t>2</a:t>
                      </a:r>
                      <a:endParaRPr lang="en-US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/>
                        </a:rPr>
                        <a:t>5</a:t>
                      </a:r>
                      <a:endParaRPr lang="en-US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90423"/>
              </p:ext>
            </p:extLst>
          </p:nvPr>
        </p:nvGraphicFramePr>
        <p:xfrm>
          <a:off x="6198632" y="916132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70776"/>
              </p:ext>
            </p:extLst>
          </p:nvPr>
        </p:nvGraphicFramePr>
        <p:xfrm>
          <a:off x="3266209" y="916132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d2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1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-2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2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5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24176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01815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d3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1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-2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2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5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33304"/>
              </p:ext>
            </p:extLst>
          </p:nvPr>
        </p:nvGraphicFramePr>
        <p:xfrm>
          <a:off x="6198632" y="916132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69388"/>
              </p:ext>
            </p:extLst>
          </p:nvPr>
        </p:nvGraphicFramePr>
        <p:xfrm>
          <a:off x="3266209" y="916132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d2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1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-2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2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5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9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2838"/>
              </p:ext>
            </p:extLst>
          </p:nvPr>
        </p:nvGraphicFramePr>
        <p:xfrm>
          <a:off x="6198632" y="916132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01561"/>
              </p:ext>
            </p:extLst>
          </p:nvPr>
        </p:nvGraphicFramePr>
        <p:xfrm>
          <a:off x="3266209" y="916132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d3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1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-2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2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5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1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67425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67333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d4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Symbol"/>
                        </a:rPr>
                        <a:t>4</a:t>
                      </a:r>
                      <a:endParaRPr lang="en-US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1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-2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/>
                        </a:rPr>
                        <a:t>7</a:t>
                      </a:r>
                      <a:endParaRPr lang="en-US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Symbol"/>
                        </a:rPr>
                        <a:t>9</a:t>
                      </a:r>
                      <a:endParaRPr lang="en-US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2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5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88628"/>
              </p:ext>
            </p:extLst>
          </p:nvPr>
        </p:nvGraphicFramePr>
        <p:xfrm>
          <a:off x="6198632" y="916132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26627"/>
              </p:ext>
            </p:extLst>
          </p:nvPr>
        </p:nvGraphicFramePr>
        <p:xfrm>
          <a:off x="3266209" y="916132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d3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1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-2</a:t>
                      </a:r>
                      <a:endParaRPr lang="en-US" b="0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2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ym typeface="Symbol"/>
                        </a:rPr>
                        <a:t>5</a:t>
                      </a:r>
                      <a:endParaRPr lang="en-US" b="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1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631893" y="3278467"/>
            <a:ext cx="772657" cy="66488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0256" y="4357999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862631" y="4127319"/>
            <a:ext cx="1140295" cy="34224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862631" y="2862970"/>
            <a:ext cx="1847516" cy="126434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1"/>
          </p:cNvCxnSpPr>
          <p:nvPr/>
        </p:nvCxnSpPr>
        <p:spPr>
          <a:xfrm flipV="1">
            <a:off x="4343400" y="2625419"/>
            <a:ext cx="3237530" cy="410587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9022" y="2338427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30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7363" y="3188601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42284" y="3495144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462497" y="3002285"/>
            <a:ext cx="386103" cy="137450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10147" y="3570733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161428" y="2709082"/>
            <a:ext cx="753733" cy="830995"/>
            <a:chOff x="3476816" y="3416930"/>
            <a:chExt cx="883513" cy="9740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03630" y="3711821"/>
            <a:ext cx="753733" cy="830997"/>
            <a:chOff x="3476816" y="3442450"/>
            <a:chExt cx="883513" cy="9740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582828" y="3442450"/>
              <a:ext cx="620451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80930" y="2205009"/>
            <a:ext cx="753733" cy="830997"/>
            <a:chOff x="3476816" y="3442450"/>
            <a:chExt cx="883513" cy="97408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5746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72880" y="4212543"/>
            <a:ext cx="753733" cy="830997"/>
            <a:chOff x="3476816" y="3442450"/>
            <a:chExt cx="883513" cy="9740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305800" cy="3851672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dirty="0"/>
              <a:t>Runs in </a:t>
            </a:r>
            <a:r>
              <a:rPr lang="en-US" sz="3600" dirty="0" smtClean="0"/>
              <a:t>O(n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) </a:t>
            </a:r>
            <a:r>
              <a:rPr lang="en-US" sz="3600" dirty="0"/>
              <a:t>time</a:t>
            </a:r>
          </a:p>
          <a:p>
            <a:pPr>
              <a:spcBef>
                <a:spcPts val="3000"/>
              </a:spcBef>
            </a:pPr>
            <a:r>
              <a:rPr lang="en-US" sz="3600" dirty="0" smtClean="0"/>
              <a:t>Increases number of hops allowed by 1 with each iteration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63339"/>
              </p:ext>
            </p:extLst>
          </p:nvPr>
        </p:nvGraphicFramePr>
        <p:xfrm>
          <a:off x="152400" y="2924137"/>
          <a:ext cx="372897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992"/>
                <a:gridCol w="1242992"/>
                <a:gridCol w="12429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Iteration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Distance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Path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A-D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6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631893" y="3278467"/>
            <a:ext cx="772657" cy="664883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0256" y="4357999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862631" y="4127319"/>
            <a:ext cx="1140295" cy="34224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862631" y="2862970"/>
            <a:ext cx="1847516" cy="1264349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1"/>
          </p:cNvCxnSpPr>
          <p:nvPr/>
        </p:nvCxnSpPr>
        <p:spPr>
          <a:xfrm flipV="1">
            <a:off x="4343400" y="2625419"/>
            <a:ext cx="3237530" cy="41058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9022" y="2338427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30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57363" y="3188601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2284" y="3495144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462497" y="3002285"/>
            <a:ext cx="386103" cy="137450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10147" y="3570733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161428" y="2709082"/>
            <a:ext cx="753733" cy="830995"/>
            <a:chOff x="3476816" y="3416930"/>
            <a:chExt cx="883513" cy="9740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03630" y="3711821"/>
            <a:ext cx="753733" cy="830997"/>
            <a:chOff x="3476816" y="3442450"/>
            <a:chExt cx="883513" cy="9740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582828" y="3442450"/>
              <a:ext cx="620451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80930" y="2205009"/>
            <a:ext cx="753733" cy="830997"/>
            <a:chOff x="3476816" y="3442450"/>
            <a:chExt cx="883513" cy="97408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5746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72880" y="4212543"/>
            <a:ext cx="753733" cy="830997"/>
            <a:chOff x="3476816" y="3442450"/>
            <a:chExt cx="883513" cy="9740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305800" cy="3851672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dirty="0"/>
              <a:t>Runs in </a:t>
            </a:r>
            <a:r>
              <a:rPr lang="en-US" sz="3600" dirty="0" smtClean="0"/>
              <a:t>O(n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) </a:t>
            </a:r>
            <a:r>
              <a:rPr lang="en-US" sz="3600" dirty="0"/>
              <a:t>time</a:t>
            </a:r>
          </a:p>
          <a:p>
            <a:pPr>
              <a:spcBef>
                <a:spcPts val="3000"/>
              </a:spcBef>
            </a:pPr>
            <a:r>
              <a:rPr lang="en-US" sz="3600" dirty="0" smtClean="0"/>
              <a:t>Increases number of hops allowed by 1 with each iteration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83579"/>
              </p:ext>
            </p:extLst>
          </p:nvPr>
        </p:nvGraphicFramePr>
        <p:xfrm>
          <a:off x="152400" y="2924137"/>
          <a:ext cx="372897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992"/>
                <a:gridCol w="1242992"/>
                <a:gridCol w="12429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Iteration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Distance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Path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A-D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A-B-D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8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631893" y="3278467"/>
            <a:ext cx="772657" cy="664883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0256" y="4357999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862631" y="4127319"/>
            <a:ext cx="1140295" cy="342247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862631" y="2862970"/>
            <a:ext cx="1847516" cy="126434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1"/>
          </p:cNvCxnSpPr>
          <p:nvPr/>
        </p:nvCxnSpPr>
        <p:spPr>
          <a:xfrm flipV="1">
            <a:off x="4343400" y="2625419"/>
            <a:ext cx="3237530" cy="41058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9022" y="2338427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30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57363" y="3188601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42284" y="3495144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462497" y="3002285"/>
            <a:ext cx="386103" cy="1374505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10147" y="3570733"/>
            <a:ext cx="61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61428" y="2709082"/>
            <a:ext cx="753733" cy="830995"/>
            <a:chOff x="3476816" y="3416930"/>
            <a:chExt cx="883513" cy="9740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03630" y="3711821"/>
            <a:ext cx="753733" cy="830997"/>
            <a:chOff x="3476816" y="3442450"/>
            <a:chExt cx="883513" cy="9740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582828" y="3442450"/>
              <a:ext cx="620451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80930" y="2205009"/>
            <a:ext cx="753733" cy="830997"/>
            <a:chOff x="3476816" y="3442450"/>
            <a:chExt cx="883513" cy="97408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55746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72880" y="4212543"/>
            <a:ext cx="753733" cy="830997"/>
            <a:chOff x="3476816" y="3442450"/>
            <a:chExt cx="883513" cy="9740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305800" cy="2390487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3600" dirty="0"/>
              <a:t>Runs in </a:t>
            </a:r>
            <a:r>
              <a:rPr lang="en-US" sz="3600" dirty="0" smtClean="0"/>
              <a:t>O(n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) </a:t>
            </a:r>
            <a:r>
              <a:rPr lang="en-US" sz="3600" dirty="0"/>
              <a:t>time</a:t>
            </a:r>
          </a:p>
          <a:p>
            <a:pPr>
              <a:spcBef>
                <a:spcPts val="3000"/>
              </a:spcBef>
            </a:pPr>
            <a:r>
              <a:rPr lang="en-US" sz="3600" dirty="0" smtClean="0"/>
              <a:t>Increases number of hops allowed by 1 with each iteration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17668"/>
              </p:ext>
            </p:extLst>
          </p:nvPr>
        </p:nvGraphicFramePr>
        <p:xfrm>
          <a:off x="152400" y="2924137"/>
          <a:ext cx="372897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992"/>
                <a:gridCol w="1242992"/>
                <a:gridCol w="12429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Iteration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Distance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Path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A-D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A-B-D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A-B-C-D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3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9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30193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05298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57700" y="59055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2642116" y="168223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15156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50002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57700" y="59055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2642116" y="168223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25015"/>
              </p:ext>
            </p:extLst>
          </p:nvPr>
        </p:nvGraphicFramePr>
        <p:xfrm>
          <a:off x="4457700" y="2855979"/>
          <a:ext cx="30831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705"/>
                <a:gridCol w="1027705"/>
                <a:gridCol w="10277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Pitstop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d0,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l-GR" sz="1800" b="0" dirty="0" smtClean="0"/>
                        <a:t>π</a:t>
                      </a:r>
                      <a:r>
                        <a:rPr lang="en-US" sz="1800" b="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d1,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l-GR" sz="1800" b="0" dirty="0" smtClean="0"/>
                        <a:t>π</a:t>
                      </a:r>
                      <a:r>
                        <a:rPr lang="en-US" sz="1800" b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d2,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l-GR" sz="1800" b="0" dirty="0" smtClean="0"/>
                        <a:t>π</a:t>
                      </a:r>
                      <a:r>
                        <a:rPr lang="en-US" sz="1800" b="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d3,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l-GR" sz="1800" b="0" dirty="0" smtClean="0"/>
                        <a:t>π</a:t>
                      </a:r>
                      <a:r>
                        <a:rPr lang="en-US" sz="1800" b="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d4,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l-GR" sz="1800" b="0" dirty="0" smtClean="0"/>
                        <a:t>π</a:t>
                      </a:r>
                      <a:r>
                        <a:rPr lang="en-US" sz="1800" b="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6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Floyd-</a:t>
            </a:r>
            <a:r>
              <a:rPr lang="en-US" sz="4000" dirty="0" err="1" smtClean="0"/>
              <a:t>Warshall</a:t>
            </a:r>
            <a:r>
              <a:rPr lang="en-US" sz="4000" dirty="0" smtClean="0"/>
              <a:t>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2549875" y="2298788"/>
            <a:ext cx="0" cy="116658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2314470" y="21037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43128" y="2136447"/>
            <a:ext cx="1265347" cy="1306513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09600" y="23041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6879" y="37100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1007503" y="19295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65508" y="1506710"/>
            <a:ext cx="753733" cy="830995"/>
            <a:chOff x="3476816" y="3416930"/>
            <a:chExt cx="883513" cy="974079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006232" y="1517599"/>
            <a:ext cx="753733" cy="830996"/>
            <a:chOff x="3476816" y="3429690"/>
            <a:chExt cx="883513" cy="974079"/>
          </a:xfrm>
        </p:grpSpPr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2007018" y="3264753"/>
            <a:ext cx="753733" cy="830997"/>
            <a:chOff x="3476816" y="3442450"/>
            <a:chExt cx="883513" cy="974080"/>
          </a:xfrm>
        </p:grpSpPr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63875" y="3263767"/>
            <a:ext cx="753733" cy="830997"/>
            <a:chOff x="3476816" y="3442450"/>
            <a:chExt cx="883513" cy="974080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864075" y="24193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212285" y="3697285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17080" y="265813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549875" y="253783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313636" y="14287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</a:t>
            </a:r>
            <a:endParaRPr lang="en-US" sz="28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368423" y="2332759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67619"/>
              </p:ext>
            </p:extLst>
          </p:nvPr>
        </p:nvGraphicFramePr>
        <p:xfrm>
          <a:off x="6193970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77527"/>
              </p:ext>
            </p:extLst>
          </p:nvPr>
        </p:nvGraphicFramePr>
        <p:xfrm>
          <a:off x="3261547" y="917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72773"/>
              </p:ext>
            </p:extLst>
          </p:nvPr>
        </p:nvGraphicFramePr>
        <p:xfrm>
          <a:off x="6209023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/>
                        <a:t>π</a:t>
                      </a:r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3535"/>
              </p:ext>
            </p:extLst>
          </p:nvPr>
        </p:nvGraphicFramePr>
        <p:xfrm>
          <a:off x="3276600" y="2822120"/>
          <a:ext cx="2721430" cy="157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286"/>
                <a:gridCol w="544286"/>
                <a:gridCol w="544286"/>
                <a:gridCol w="544286"/>
                <a:gridCol w="544286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</a:t>
                      </a:r>
                      <a:endParaRPr lang="en-US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76600" y="462915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 + AA &lt; AA ?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8503</TotalTime>
  <Words>2572</Words>
  <Application>Microsoft Office PowerPoint</Application>
  <PresentationFormat>On-screen Show (16:9)</PresentationFormat>
  <Paragraphs>2217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Algorithm Minimum Spanning Trees</dc:title>
  <dc:creator>Maui</dc:creator>
  <cp:lastModifiedBy>Maui</cp:lastModifiedBy>
  <cp:revision>106</cp:revision>
  <dcterms:created xsi:type="dcterms:W3CDTF">2014-05-20T00:27:59Z</dcterms:created>
  <dcterms:modified xsi:type="dcterms:W3CDTF">2015-06-26T02:11:53Z</dcterms:modified>
</cp:coreProperties>
</file>