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5" r:id="rId2"/>
    <p:sldId id="434" r:id="rId3"/>
    <p:sldId id="467" r:id="rId4"/>
    <p:sldId id="461" r:id="rId5"/>
    <p:sldId id="460" r:id="rId6"/>
    <p:sldId id="462" r:id="rId7"/>
    <p:sldId id="464" r:id="rId8"/>
    <p:sldId id="465" r:id="rId9"/>
    <p:sldId id="466" r:id="rId10"/>
    <p:sldId id="463" r:id="rId11"/>
    <p:sldId id="4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Floyd-</a:t>
            </a:r>
            <a:r>
              <a:rPr lang="en-US" sz="3600" b="1" i="1" dirty="0" err="1" smtClean="0"/>
              <a:t>Warshall</a:t>
            </a:r>
            <a:r>
              <a:rPr lang="en-US" sz="3600" b="1" i="1" dirty="0" err="1" smtClean="0"/>
              <a:t>’s</a:t>
            </a:r>
            <a:r>
              <a:rPr lang="en-US" sz="3600" b="1" i="1" dirty="0" smtClean="0"/>
              <a:t> </a:t>
            </a:r>
            <a:r>
              <a:rPr lang="en-US" sz="3600" dirty="0" smtClean="0"/>
              <a:t>algorithm finds </a:t>
            </a:r>
            <a:r>
              <a:rPr lang="en-US" sz="3600" dirty="0" smtClean="0"/>
              <a:t>the shortest path between every pair of vertices in a graph (All Pairs, Shortest Paths)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Supports negative edge-weights, but not negative-weight cycles</a:t>
            </a:r>
          </a:p>
        </p:txBody>
      </p:sp>
    </p:spTree>
    <p:extLst>
      <p:ext uri="{BB962C8B-B14F-4D97-AF65-F5344CB8AC3E}">
        <p14:creationId xmlns:p14="http://schemas.microsoft.com/office/powerpoint/2010/main" val="33530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8623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033233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97220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47629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81118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86473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8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8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152400" y="57150"/>
            <a:ext cx="2590800" cy="1018326"/>
          </a:xfrm>
          <a:prstGeom prst="roundRect">
            <a:avLst/>
          </a:prstGeom>
          <a:gradFill>
            <a:gsLst>
              <a:gs pos="0">
                <a:srgbClr val="FFC000">
                  <a:alpha val="69000"/>
                </a:srgb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AD </a:t>
            </a:r>
            <a:r>
              <a:rPr lang="en-US" sz="2000" dirty="0"/>
              <a:t>= </a:t>
            </a:r>
            <a:r>
              <a:rPr lang="en-US" sz="2000" dirty="0" smtClean="0"/>
              <a:t>min(AD, AE </a:t>
            </a:r>
            <a:r>
              <a:rPr lang="en-US" sz="2000" dirty="0"/>
              <a:t>+ </a:t>
            </a:r>
            <a:r>
              <a:rPr lang="en-US" sz="2000" dirty="0" smtClean="0"/>
              <a:t>ED)</a:t>
            </a:r>
          </a:p>
          <a:p>
            <a:pPr algn="ctr"/>
            <a:r>
              <a:rPr lang="en-US" sz="2000" dirty="0" smtClean="0"/>
              <a:t>BD </a:t>
            </a:r>
            <a:r>
              <a:rPr lang="en-US" sz="2000" dirty="0"/>
              <a:t>= </a:t>
            </a:r>
            <a:r>
              <a:rPr lang="en-US" sz="2000" dirty="0" smtClean="0"/>
              <a:t>min(BD, BE </a:t>
            </a:r>
            <a:r>
              <a:rPr lang="en-US" sz="2000" dirty="0"/>
              <a:t>+ </a:t>
            </a:r>
            <a:r>
              <a:rPr lang="en-US" sz="2000" dirty="0" smtClean="0"/>
              <a:t>ED)</a:t>
            </a:r>
            <a:r>
              <a:rPr lang="en-US" sz="2000" dirty="0"/>
              <a:t> </a:t>
            </a:r>
            <a:r>
              <a:rPr lang="en-US" sz="2000" dirty="0" smtClean="0"/>
              <a:t>CD </a:t>
            </a:r>
            <a:r>
              <a:rPr lang="en-US" sz="2000" dirty="0"/>
              <a:t>= </a:t>
            </a:r>
            <a:r>
              <a:rPr lang="en-US" sz="2000" dirty="0" smtClean="0"/>
              <a:t>min(CD</a:t>
            </a:r>
            <a:r>
              <a:rPr lang="en-US" sz="2000" dirty="0"/>
              <a:t>, </a:t>
            </a:r>
            <a:r>
              <a:rPr lang="en-US" sz="2000" dirty="0" smtClean="0"/>
              <a:t>CE </a:t>
            </a:r>
            <a:r>
              <a:rPr lang="en-US" sz="2000" dirty="0"/>
              <a:t>+ ED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5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79488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38838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84109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14191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56093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0561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8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8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152400" y="57150"/>
            <a:ext cx="2590800" cy="1018326"/>
          </a:xfrm>
          <a:prstGeom prst="roundRect">
            <a:avLst/>
          </a:prstGeom>
          <a:gradFill>
            <a:gsLst>
              <a:gs pos="0">
                <a:srgbClr val="FFC000">
                  <a:alpha val="69000"/>
                </a:srgb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 </a:t>
            </a:r>
            <a:r>
              <a:rPr lang="en-US" sz="2000" dirty="0"/>
              <a:t>= </a:t>
            </a:r>
            <a:r>
              <a:rPr lang="en-US" sz="2000" dirty="0" smtClean="0"/>
              <a:t>min(DA, DE </a:t>
            </a:r>
            <a:r>
              <a:rPr lang="en-US" sz="2000" dirty="0"/>
              <a:t>+ </a:t>
            </a:r>
            <a:r>
              <a:rPr lang="en-US" sz="2000" dirty="0" smtClean="0"/>
              <a:t>EA)</a:t>
            </a:r>
          </a:p>
          <a:p>
            <a:pPr algn="ctr"/>
            <a:r>
              <a:rPr lang="en-US" sz="2000" dirty="0" smtClean="0"/>
              <a:t>DB </a:t>
            </a:r>
            <a:r>
              <a:rPr lang="en-US" sz="2000" dirty="0"/>
              <a:t>= </a:t>
            </a:r>
            <a:r>
              <a:rPr lang="en-US" sz="2000" dirty="0" smtClean="0"/>
              <a:t>min(DB, DE </a:t>
            </a:r>
            <a:r>
              <a:rPr lang="en-US" sz="2000" dirty="0"/>
              <a:t>+ </a:t>
            </a:r>
            <a:r>
              <a:rPr lang="en-US" sz="2000" dirty="0" smtClean="0"/>
              <a:t>EB) DC </a:t>
            </a:r>
            <a:r>
              <a:rPr lang="en-US" sz="2000" dirty="0"/>
              <a:t>= </a:t>
            </a:r>
            <a:r>
              <a:rPr lang="en-US" sz="2000" dirty="0" smtClean="0"/>
              <a:t>min(DC, DE </a:t>
            </a:r>
            <a:r>
              <a:rPr lang="en-US" sz="2000" dirty="0"/>
              <a:t>+ </a:t>
            </a:r>
            <a:r>
              <a:rPr lang="en-US" sz="2000" dirty="0" smtClean="0"/>
              <a:t>EC)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5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Floyd-</a:t>
            </a:r>
            <a:r>
              <a:rPr lang="en-US" sz="4000" dirty="0" err="1" smtClean="0"/>
              <a:t>Warshall’s</a:t>
            </a:r>
            <a:r>
              <a:rPr lang="en-US" sz="4000" dirty="0" smtClean="0"/>
              <a:t> Algorithm on an Undirected </a:t>
            </a:r>
            <a:r>
              <a:rPr lang="en-US" sz="4000" dirty="0" smtClean="0"/>
              <a:t>Graph</a:t>
            </a:r>
            <a:endParaRPr lang="en-US" sz="2400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45468"/>
              </p:ext>
            </p:extLst>
          </p:nvPr>
        </p:nvGraphicFramePr>
        <p:xfrm>
          <a:off x="4011384" y="1592034"/>
          <a:ext cx="3989616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36"/>
                <a:gridCol w="664936"/>
                <a:gridCol w="664936"/>
                <a:gridCol w="664936"/>
                <a:gridCol w="664936"/>
                <a:gridCol w="664936"/>
              </a:tblGrid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d0</a:t>
                      </a:r>
                      <a:endParaRPr lang="en-US" sz="32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Symbol"/>
                        </a:rPr>
                        <a:t>1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</a:tr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6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0" marR="0" marT="0" marB="0"/>
                </a:tc>
              </a:tr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ym typeface="Symbol"/>
                        </a:rPr>
                        <a:t>2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6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marL="0" marR="0" marT="0" marB="0"/>
                </a:tc>
              </a:tr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0" marR="0" marT="0" marB="0"/>
                </a:tc>
              </a:tr>
              <a:tr h="27758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</a:t>
                      </a:r>
                      <a:endParaRPr lang="en-US" sz="28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ym typeface="Symbol"/>
                        </a:rPr>
                        <a:t>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5</a:t>
                      </a:r>
                      <a:endParaRPr lang="en-US" sz="2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62600" y="112395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3297883" y="272510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90280"/>
              </p:ext>
            </p:extLst>
          </p:nvPr>
        </p:nvGraphicFramePr>
        <p:xfrm>
          <a:off x="5334000" y="1494688"/>
          <a:ext cx="17907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705"/>
                <a:gridCol w="762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Iteration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via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8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18039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08307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91987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4457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63574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60669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8318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00187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00313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6653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3428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72200" y="0"/>
            <a:ext cx="2895600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066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3048000" y="3409951"/>
            <a:ext cx="2895600" cy="17335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" y="209550"/>
            <a:ext cx="2590800" cy="762000"/>
          </a:xfrm>
          <a:prstGeom prst="roundRect">
            <a:avLst/>
          </a:prstGeom>
          <a:gradFill>
            <a:gsLst>
              <a:gs pos="0">
                <a:srgbClr val="FFC000">
                  <a:alpha val="69000"/>
                </a:srgb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BC = min(BC, BA + AC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 smtClean="0"/>
              <a:t>CB </a:t>
            </a:r>
            <a:r>
              <a:rPr lang="en-US" sz="2000" dirty="0"/>
              <a:t>= </a:t>
            </a:r>
            <a:r>
              <a:rPr lang="en-US" sz="2000" dirty="0" smtClean="0"/>
              <a:t>min(CB, CA </a:t>
            </a:r>
            <a:r>
              <a:rPr lang="en-US" sz="2000" dirty="0"/>
              <a:t>+ </a:t>
            </a:r>
            <a:r>
              <a:rPr lang="en-US" sz="2000" dirty="0" smtClean="0"/>
              <a:t>AB)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8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471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9057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0100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48068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77012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72200" y="0"/>
            <a:ext cx="2895600" cy="5143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3432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152400" y="209550"/>
            <a:ext cx="2590800" cy="762000"/>
          </a:xfrm>
          <a:prstGeom prst="roundRect">
            <a:avLst/>
          </a:prstGeom>
          <a:gradFill>
            <a:gsLst>
              <a:gs pos="0">
                <a:schemeClr val="accent1">
                  <a:alpha val="68000"/>
                  <a:lumMod val="79000"/>
                  <a:lumOff val="21000"/>
                </a:schemeClr>
              </a:gs>
              <a:gs pos="100000">
                <a:schemeClr val="tx2">
                  <a:lumMod val="20000"/>
                  <a:lumOff val="80000"/>
                  <a:alpha val="51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AE = min(AE, AB </a:t>
            </a:r>
            <a:r>
              <a:rPr lang="en-US" sz="2000" dirty="0"/>
              <a:t>+ </a:t>
            </a:r>
            <a:r>
              <a:rPr lang="en-US" sz="2000" dirty="0" smtClean="0"/>
              <a:t>BE)</a:t>
            </a:r>
          </a:p>
          <a:p>
            <a:pPr algn="ctr"/>
            <a:r>
              <a:rPr lang="en-US" sz="2000" dirty="0" smtClean="0"/>
              <a:t>EA </a:t>
            </a:r>
            <a:r>
              <a:rPr lang="en-US" sz="2000" dirty="0"/>
              <a:t>= </a:t>
            </a:r>
            <a:r>
              <a:rPr lang="en-US" sz="2000" dirty="0" smtClean="0"/>
              <a:t>min(EA, EB </a:t>
            </a:r>
            <a:r>
              <a:rPr lang="en-US" sz="2000" dirty="0"/>
              <a:t>+ </a:t>
            </a:r>
            <a:r>
              <a:rPr lang="en-US" sz="2000" dirty="0" smtClean="0"/>
              <a:t>BA)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0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60699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97984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78237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39447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72200" y="1708118"/>
            <a:ext cx="2895600" cy="34353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58799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98424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 flipH="1">
            <a:off x="764302" y="1583841"/>
            <a:ext cx="673536" cy="102130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77387" y="1705349"/>
            <a:ext cx="728311" cy="926769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61162" y="2883507"/>
            <a:ext cx="1291812" cy="1210783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22525" y="2951290"/>
            <a:ext cx="5442" cy="99060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301" y="2732916"/>
            <a:ext cx="1112115" cy="1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85816" y="4309636"/>
            <a:ext cx="1183142" cy="0"/>
          </a:xfrm>
          <a:prstGeom prst="line">
            <a:avLst/>
          </a:prstGeom>
          <a:ln w="63500">
            <a:solidFill>
              <a:schemeClr val="accent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390" y="1779034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05698" y="3252917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2391" y="42583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20358" y="315710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41542" y="1723175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51544" y="2271252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grpSp>
        <p:nvGrpSpPr>
          <p:cNvPr id="54" name="Group 53"/>
          <p:cNvGrpSpPr/>
          <p:nvPr/>
        </p:nvGrpSpPr>
        <p:grpSpPr>
          <a:xfrm>
            <a:off x="1832159" y="3833975"/>
            <a:ext cx="747078" cy="923330"/>
            <a:chOff x="4849582" y="3830938"/>
            <a:chExt cx="747078" cy="92333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964042" y="3830938"/>
              <a:ext cx="5229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E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4299" y="1075476"/>
            <a:ext cx="747078" cy="923330"/>
            <a:chOff x="4849582" y="3830938"/>
            <a:chExt cx="747078" cy="92333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15150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450" y="3833975"/>
            <a:ext cx="747078" cy="923330"/>
            <a:chOff x="4849582" y="3830938"/>
            <a:chExt cx="747078" cy="92333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935932" y="3830938"/>
              <a:ext cx="6206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D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6450" y="2271252"/>
            <a:ext cx="747078" cy="923330"/>
            <a:chOff x="4849582" y="3830938"/>
            <a:chExt cx="747078" cy="92333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939195" y="3830938"/>
              <a:ext cx="572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B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52941" y="2266615"/>
            <a:ext cx="747078" cy="923330"/>
            <a:chOff x="4849582" y="3830938"/>
            <a:chExt cx="747078" cy="923330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582" y="3942399"/>
              <a:ext cx="747078" cy="74707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39224" y="3830938"/>
              <a:ext cx="5517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ln w="19050" cmpd="sng">
                    <a:solidFill>
                      <a:srgbClr val="C00000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C</a:t>
              </a:r>
              <a:endParaRPr lang="en-US" sz="2400" b="1" dirty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777"/>
              </p:ext>
            </p:extLst>
          </p:nvPr>
        </p:nvGraphicFramePr>
        <p:xfrm>
          <a:off x="3185347" y="40100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d0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6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80679"/>
              </p:ext>
            </p:extLst>
          </p:nvPr>
        </p:nvGraphicFramePr>
        <p:xfrm>
          <a:off x="3183301" y="174394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d1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ym typeface="Symbol"/>
                        </a:rPr>
                        <a:t>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</a:t>
                      </a: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23123"/>
              </p:ext>
            </p:extLst>
          </p:nvPr>
        </p:nvGraphicFramePr>
        <p:xfrm>
          <a:off x="6363193" y="3461905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d5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172200" y="3425808"/>
            <a:ext cx="2895600" cy="17176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34324"/>
              </p:ext>
            </p:extLst>
          </p:nvPr>
        </p:nvGraphicFramePr>
        <p:xfrm>
          <a:off x="3179618" y="346586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d2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Symbol"/>
                        </a:rPr>
                        <a:t>5</a:t>
                      </a:r>
                      <a:endParaRPr lang="en-US" sz="1600" b="1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12100"/>
              </p:ext>
            </p:extLst>
          </p:nvPr>
        </p:nvGraphicFramePr>
        <p:xfrm>
          <a:off x="6356485" y="39831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d3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5143"/>
              </p:ext>
            </p:extLst>
          </p:nvPr>
        </p:nvGraphicFramePr>
        <p:xfrm>
          <a:off x="6363193" y="1747404"/>
          <a:ext cx="2541816" cy="162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36"/>
                <a:gridCol w="423636"/>
                <a:gridCol w="423636"/>
                <a:gridCol w="423636"/>
                <a:gridCol w="423636"/>
                <a:gridCol w="423636"/>
              </a:tblGrid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d4</a:t>
                      </a:r>
                      <a:endParaRPr lang="en-US" sz="1800" b="1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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  <a:tr h="2700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</a:t>
                      </a:r>
                      <a:endParaRPr lang="en-US" sz="1600" b="1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ym typeface="Symbol"/>
                        </a:rPr>
                        <a:t>5</a:t>
                      </a:r>
                      <a:endParaRPr lang="en-US" sz="1600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9257</TotalTime>
  <Words>1425</Words>
  <Application>Microsoft Office PowerPoint</Application>
  <PresentationFormat>On-screen Show (16:9)</PresentationFormat>
  <Paragraphs>1321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119</cp:revision>
  <dcterms:created xsi:type="dcterms:W3CDTF">2014-05-20T00:27:59Z</dcterms:created>
  <dcterms:modified xsi:type="dcterms:W3CDTF">2015-12-24T04:37:50Z</dcterms:modified>
</cp:coreProperties>
</file>