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4" r:id="rId4"/>
    <p:sldId id="265" r:id="rId5"/>
    <p:sldId id="257" r:id="rId6"/>
    <p:sldId id="283" r:id="rId7"/>
    <p:sldId id="266" r:id="rId8"/>
    <p:sldId id="259" r:id="rId9"/>
    <p:sldId id="280" r:id="rId10"/>
    <p:sldId id="281" r:id="rId11"/>
    <p:sldId id="282" r:id="rId12"/>
    <p:sldId id="278" r:id="rId13"/>
    <p:sldId id="269" r:id="rId14"/>
    <p:sldId id="271" r:id="rId15"/>
    <p:sldId id="270" r:id="rId16"/>
    <p:sldId id="273" r:id="rId17"/>
    <p:sldId id="275" r:id="rId18"/>
    <p:sldId id="276" r:id="rId19"/>
    <p:sldId id="274" r:id="rId20"/>
    <p:sldId id="277" r:id="rId21"/>
    <p:sldId id="284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D815-6BEE-4AB8-9E6E-A067CFC3E1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0545-6247-47DC-8E3B-EF2F2D1F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90545-6247-47DC-8E3B-EF2F2D1FE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90545-6247-47DC-8E3B-EF2F2D1FE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672F-E0BB-4067-9CC0-AA8C6AE590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9EE1-B313-466F-9936-77412D6E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 Addressing &amp; </a:t>
            </a: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6/4/2015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5791200" cy="857250"/>
          </a:xfrm>
        </p:spPr>
        <p:txBody>
          <a:bodyPr/>
          <a:lstStyle/>
          <a:p>
            <a:r>
              <a:rPr lang="en-US" dirty="0" smtClean="0"/>
              <a:t>Binary – 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49"/>
            <a:ext cx="5105400" cy="316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0001101000000110 =&gt; </a:t>
            </a:r>
            <a:r>
              <a:rPr lang="en-US" sz="2400" dirty="0" smtClean="0"/>
              <a:t>Hexadecimal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Four binary digits = one Hex </a:t>
            </a:r>
            <a:r>
              <a:rPr lang="en-US" sz="2400" dirty="0" smtClean="0"/>
              <a:t>digit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0001 1010 0000 0110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1        A        0       6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69359"/>
              </p:ext>
            </p:extLst>
          </p:nvPr>
        </p:nvGraphicFramePr>
        <p:xfrm>
          <a:off x="6705600" y="76206"/>
          <a:ext cx="2057400" cy="4933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220"/>
                <a:gridCol w="925830"/>
                <a:gridCol w="514350"/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5791200" cy="857250"/>
          </a:xfrm>
        </p:spPr>
        <p:txBody>
          <a:bodyPr/>
          <a:lstStyle/>
          <a:p>
            <a:r>
              <a:rPr lang="en-US" dirty="0" smtClean="0"/>
              <a:t>Binary – 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49"/>
            <a:ext cx="5105400" cy="316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0001101000000110 =&gt; </a:t>
            </a:r>
            <a:r>
              <a:rPr lang="en-US" sz="2400" dirty="0" smtClean="0"/>
              <a:t>Hexadecimal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Four binary digits = one Hex </a:t>
            </a:r>
            <a:r>
              <a:rPr lang="en-US" sz="2400" dirty="0" smtClean="0"/>
              <a:t>digit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0001 1010 0000 0110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1        A        0       6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2079"/>
              </p:ext>
            </p:extLst>
          </p:nvPr>
        </p:nvGraphicFramePr>
        <p:xfrm>
          <a:off x="6705600" y="76206"/>
          <a:ext cx="2057400" cy="4933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220"/>
                <a:gridCol w="925830"/>
                <a:gridCol w="514350"/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8000" y="4085332"/>
            <a:ext cx="215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8 4 2 1</a:t>
            </a:r>
          </a:p>
          <a:p>
            <a:r>
              <a:rPr lang="en-US" sz="3200" dirty="0" smtClean="0"/>
              <a:t>0 0 0 0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12057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Digit weight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5791200" cy="857250"/>
          </a:xfrm>
        </p:spPr>
        <p:txBody>
          <a:bodyPr/>
          <a:lstStyle/>
          <a:p>
            <a:r>
              <a:rPr lang="en-US" dirty="0" smtClean="0"/>
              <a:t>Binary – 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49"/>
            <a:ext cx="4800600" cy="316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01001100 =&gt; Hexadecimal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Four binary digits = one Hex digit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89400" y="3409949"/>
            <a:ext cx="215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8 4 2 1</a:t>
            </a:r>
          </a:p>
          <a:p>
            <a:r>
              <a:rPr lang="en-US" sz="3200" dirty="0" smtClean="0"/>
              <a:t>0 0 0 0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099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Digit weight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11868"/>
              </p:ext>
            </p:extLst>
          </p:nvPr>
        </p:nvGraphicFramePr>
        <p:xfrm>
          <a:off x="6705600" y="76206"/>
          <a:ext cx="2057400" cy="4933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220"/>
                <a:gridCol w="925830"/>
                <a:gridCol w="514350"/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4552949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1031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Suppression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0001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Suppression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0001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62200" y="2495551"/>
            <a:ext cx="43433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/>
              <a:t>Trim leading zeros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76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Suppression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0001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62200" y="2495551"/>
            <a:ext cx="43433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/>
              <a:t>Trim leading zeros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574018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10C	:	0	:	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1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10C	:	0	:	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1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10C	:	0	:	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28800" y="2495551"/>
            <a:ext cx="54102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Hide consecutive all-zero blocks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8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Zero 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335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10C	:	0	:	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28800" y="2495551"/>
            <a:ext cx="54102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Hide consecutive all-zero blocks</a:t>
            </a:r>
            <a:br>
              <a:rPr lang="en-US" sz="2800" b="1" dirty="0" smtClean="0"/>
            </a:br>
            <a:r>
              <a:rPr lang="en-US" sz="2800" dirty="0" smtClean="0"/>
              <a:t>(only 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574018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10C	:			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1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Simplified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129975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algn="ctr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3200" b="1" dirty="0" smtClean="0">
                <a:solidFill>
                  <a:schemeClr val="accent1"/>
                </a:solidFill>
              </a:rPr>
              <a:t>8145:10C::</a:t>
            </a:r>
            <a:r>
              <a:rPr lang="en-US" sz="3200" b="1" dirty="0" smtClean="0">
                <a:solidFill>
                  <a:schemeClr val="accent1"/>
                </a:solidFill>
              </a:rPr>
              <a:t>1100:1A06:8800:1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049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dirty="0" smtClean="0"/>
              <a:t>8145	:	010C	:	0000	:	0000	:	1100	:	</a:t>
            </a:r>
            <a:r>
              <a:rPr lang="en-US" sz="2000" dirty="0" smtClean="0"/>
              <a:t>1A06</a:t>
            </a:r>
            <a:r>
              <a:rPr lang="en-US" sz="2000" dirty="0" smtClean="0"/>
              <a:t>	:	8800	:	0001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0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5" t="17338" r="8590" b="14166"/>
          <a:stretch/>
        </p:blipFill>
        <p:spPr bwMode="auto">
          <a:xfrm>
            <a:off x="990600" y="689629"/>
            <a:ext cx="7162800" cy="399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IPV6 </a:t>
            </a:r>
            <a:r>
              <a:rPr lang="en-US" sz="4000" dirty="0" smtClean="0"/>
              <a:t>Adoption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71550"/>
            <a:ext cx="4572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000"/>
              </a:spcBef>
            </a:pPr>
            <a:r>
              <a:rPr lang="en-US" sz="1600" dirty="0" smtClean="0"/>
              <a:t>7%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6%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5%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4%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3%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2%</a:t>
            </a:r>
          </a:p>
          <a:p>
            <a:pPr algn="r">
              <a:spcBef>
                <a:spcPts val="2000"/>
              </a:spcBef>
            </a:pPr>
            <a:r>
              <a:rPr lang="en-US" sz="1600" dirty="0" smtClean="0"/>
              <a:t>1%</a:t>
            </a:r>
          </a:p>
          <a:p>
            <a:pPr algn="r">
              <a:spcBef>
                <a:spcPts val="2000"/>
              </a:spcBef>
            </a:pPr>
            <a:r>
              <a:rPr lang="en-US" sz="16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470535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tabLst>
                <a:tab pos="1255713" algn="ctr"/>
                <a:tab pos="2286000" algn="ctr"/>
                <a:tab pos="3316288" algn="ctr"/>
                <a:tab pos="4397375" algn="ctr"/>
                <a:tab pos="5427663" algn="ctr"/>
                <a:tab pos="6226175" algn="ctr"/>
              </a:tabLst>
            </a:pPr>
            <a:r>
              <a:rPr lang="en-US" sz="1600" dirty="0" smtClean="0"/>
              <a:t>2009	2010	2011	2012	2013	2014	2015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4672686"/>
            <a:ext cx="701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971550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Source: https://www.google.com/intl/en/ipv6/statistics.html#tab=ipv6-adoption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3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6400800" y="1907722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286000" y="1918606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1352550"/>
            <a:ext cx="3886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9600" y="1352550"/>
            <a:ext cx="3886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5049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0001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952751"/>
            <a:ext cx="3733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64-bits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/>
              <a:t>Network</a:t>
            </a:r>
            <a:r>
              <a:rPr lang="en-US" sz="2800" dirty="0" smtClean="0"/>
              <a:t> portion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2952750"/>
            <a:ext cx="3733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64-bits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/>
              <a:t>Host</a:t>
            </a:r>
            <a:r>
              <a:rPr lang="en-US" sz="2800" dirty="0" smtClean="0"/>
              <a:t> portion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6400800" y="356235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286000" y="3573234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 – Simplified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129975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algn="ctr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3200" b="1" dirty="0" smtClean="0">
                <a:solidFill>
                  <a:schemeClr val="accent1"/>
                </a:solidFill>
              </a:rPr>
              <a:t>8145:10C::</a:t>
            </a:r>
            <a:r>
              <a:rPr lang="en-US" sz="3200" b="1" dirty="0" smtClean="0">
                <a:solidFill>
                  <a:schemeClr val="accent1"/>
                </a:solidFill>
              </a:rPr>
              <a:t>1100:1A06:8800:1/64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0495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dirty="0" smtClean="0"/>
              <a:t>CIDR Notation</a:t>
            </a:r>
          </a:p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endParaRPr lang="en-US" sz="2000" dirty="0"/>
          </a:p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dirty="0" smtClean="0"/>
              <a:t>(Classless Inter Domain Routing)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2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>
            <a:off x="3777342" y="1918606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86742" y="2952751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16-bits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/>
              <a:t>Subnet</a:t>
            </a:r>
            <a:endParaRPr lang="en-US" sz="2800" dirty="0"/>
          </a:p>
        </p:txBody>
      </p:sp>
      <p:sp>
        <p:nvSpPr>
          <p:cNvPr id="15" name="Down Arrow 14"/>
          <p:cNvSpPr/>
          <p:nvPr/>
        </p:nvSpPr>
        <p:spPr>
          <a:xfrm>
            <a:off x="3777342" y="3573234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1907722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676400" y="1918606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1352550"/>
            <a:ext cx="3886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9600" y="1352550"/>
            <a:ext cx="3886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1428748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5049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000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sz="2000" b="1" dirty="0" smtClean="0">
                <a:solidFill>
                  <a:schemeClr val="accent1"/>
                </a:solidFill>
              </a:rPr>
              <a:t>1A06</a:t>
            </a:r>
            <a:r>
              <a:rPr lang="en-US" sz="2000" b="1" dirty="0" smtClean="0">
                <a:solidFill>
                  <a:schemeClr val="accent1"/>
                </a:solidFill>
              </a:rPr>
              <a:t>	:	8800	:	0001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952751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48-bits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/>
              <a:t>Network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2952750"/>
            <a:ext cx="3733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64-bits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/>
              <a:t>Host</a:t>
            </a:r>
            <a:r>
              <a:rPr lang="en-US" sz="2800" dirty="0" smtClean="0"/>
              <a:t> portion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6400800" y="356235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676400" y="3573234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IPv4 Address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343150"/>
            <a:ext cx="815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10101100.10000000.00000000.00010011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428750"/>
            <a:ext cx="4602842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32-bits / Four </a:t>
            </a:r>
            <a:r>
              <a:rPr lang="en-US" sz="2800" dirty="0" smtClean="0"/>
              <a:t>blocks of 8 bits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212442" y="14287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 smtClean="0"/>
              <a:t>Period-separated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2770" y="3028950"/>
            <a:ext cx="1280886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85886" y="3028950"/>
            <a:ext cx="1309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91742" y="3028950"/>
            <a:ext cx="13716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84685" y="3028950"/>
            <a:ext cx="1280886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IPv4 Address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343150"/>
            <a:ext cx="815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10101100.10000000.00000000.00010011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2770" y="3028950"/>
            <a:ext cx="1280886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85886" y="3028950"/>
            <a:ext cx="1309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1742" y="3028950"/>
            <a:ext cx="13716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84685" y="3028950"/>
            <a:ext cx="1280886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3290082"/>
            <a:ext cx="61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73138" algn="ctr"/>
                <a:tab pos="1770063" algn="ctr"/>
                <a:tab pos="2517775" algn="ctr"/>
                <a:tab pos="3316288" algn="ctr"/>
                <a:tab pos="4056063" algn="ctr"/>
                <a:tab pos="4854575" algn="ctr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172	.	128	.	0	.	19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12442" y="14287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 smtClean="0"/>
              <a:t>Period-separated</a:t>
            </a:r>
            <a:endParaRPr lang="en-US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1" y="3867151"/>
            <a:ext cx="36576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Expressed as four decimal numbers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212442" y="38671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/>
              <a:t>Each 0 to 255</a:t>
            </a:r>
            <a:endParaRPr lang="en-US" sz="28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428750"/>
            <a:ext cx="4602842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32-bits / Four </a:t>
            </a:r>
            <a:r>
              <a:rPr lang="en-US" sz="2800" dirty="0" smtClean="0"/>
              <a:t>blocks of 8 bits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5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343150"/>
            <a:ext cx="89916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" dirty="0" smtClean="0"/>
              <a:t>1000000101000101:0000000100001100:0000000000000000:0000000000000000:0001000100000000:0001101000000110:1000100000000000:0000000000000001</a:t>
            </a:r>
          </a:p>
          <a:p>
            <a:endParaRPr lang="en-US" sz="1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428751"/>
            <a:ext cx="43433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128-bits / 8 blocks of 16 bits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842" y="14287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 smtClean="0"/>
              <a:t>Colon-separated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08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343150"/>
            <a:ext cx="89916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" dirty="0" smtClean="0"/>
              <a:t>1000000101000101:0000000100001100:0000000000000000:0000000000000000:0001000100000000:0001101000000110:1000100000000000:0000000000000001</a:t>
            </a:r>
          </a:p>
          <a:p>
            <a:endParaRPr lang="en-US" sz="1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428751"/>
            <a:ext cx="43433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128-bits / 8 blocks of 16 bits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842" y="14287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 smtClean="0"/>
              <a:t>Colon-separated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25619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800" dirty="0" smtClean="0">
                <a:solidFill>
                  <a:schemeClr val="accent1"/>
                </a:solidFill>
              </a:rPr>
              <a:t>X:X:X:X:X:X:X:X</a:t>
            </a:r>
          </a:p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sz="2800" dirty="0">
                <a:solidFill>
                  <a:schemeClr val="accent1"/>
                </a:solidFill>
              </a:rPr>
              <a:t>w</a:t>
            </a:r>
            <a:r>
              <a:rPr lang="en-US" sz="2800" dirty="0" smtClean="0">
                <a:solidFill>
                  <a:schemeClr val="accent1"/>
                </a:solidFill>
              </a:rPr>
              <a:t>here each X represents 16 bits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IPv6 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9008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4214813">
              <a:tabLst>
                <a:tab pos="1089025" algn="ctr"/>
                <a:tab pos="1546225" algn="ctr"/>
                <a:tab pos="2111375" algn="ctr"/>
                <a:tab pos="2627313" algn="ctr"/>
                <a:tab pos="3141663" algn="ctr"/>
                <a:tab pos="3657600" algn="ctr"/>
                <a:tab pos="4173538" algn="ctr"/>
                <a:tab pos="4687888" algn="ctr"/>
                <a:tab pos="5203825" algn="ctr"/>
                <a:tab pos="5718175" algn="ctr"/>
                <a:tab pos="6226175" algn="ctr"/>
                <a:tab pos="6742113" algn="ctr"/>
                <a:tab pos="7256463" algn="ctr"/>
                <a:tab pos="7772400" algn="ctr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8145	:	010C	:	0000	:	0000	:	1100	:	</a:t>
            </a:r>
            <a:r>
              <a:rPr lang="en-US" b="1" dirty="0" smtClean="0">
                <a:solidFill>
                  <a:schemeClr val="accent1"/>
                </a:solidFill>
              </a:rPr>
              <a:t>1A06</a:t>
            </a:r>
            <a:r>
              <a:rPr lang="en-US" b="1" dirty="0" smtClean="0">
                <a:solidFill>
                  <a:schemeClr val="accent1"/>
                </a:solidFill>
              </a:rPr>
              <a:t>	:	8800	:	0001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842" y="14287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 smtClean="0"/>
              <a:t>Colon-separated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867151"/>
            <a:ext cx="4069443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Expressed as 8 groups of 4 hexadecimal digits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64842" y="3867150"/>
            <a:ext cx="3474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/>
              <a:t>Each 0 to FFFF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6200" y="2343150"/>
            <a:ext cx="89916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" dirty="0" smtClean="0"/>
              <a:t>1000000101000101:0000000100001100:0000000000000000:0000000000000000:0001000100000000:0001101000000110:1000100000000000:0000000000000001</a:t>
            </a:r>
          </a:p>
          <a:p>
            <a:endParaRPr lang="en-US" sz="1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28751"/>
            <a:ext cx="43433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128-bits / 8 blocks of 16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3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5791200" cy="857250"/>
          </a:xfrm>
        </p:spPr>
        <p:txBody>
          <a:bodyPr/>
          <a:lstStyle/>
          <a:p>
            <a:r>
              <a:rPr lang="en-US" dirty="0" smtClean="0"/>
              <a:t>Binary – 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49"/>
            <a:ext cx="5105400" cy="316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0001101000000110 =&gt; </a:t>
            </a:r>
            <a:r>
              <a:rPr lang="en-US" sz="2400" dirty="0" smtClean="0"/>
              <a:t>Hexadecimal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Four binary digits = one Hex digit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54028"/>
              </p:ext>
            </p:extLst>
          </p:nvPr>
        </p:nvGraphicFramePr>
        <p:xfrm>
          <a:off x="6705600" y="76206"/>
          <a:ext cx="2057400" cy="4933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220"/>
                <a:gridCol w="925830"/>
                <a:gridCol w="514350"/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5791200" cy="857250"/>
          </a:xfrm>
        </p:spPr>
        <p:txBody>
          <a:bodyPr/>
          <a:lstStyle/>
          <a:p>
            <a:r>
              <a:rPr lang="en-US" dirty="0" smtClean="0"/>
              <a:t>Binary – 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49"/>
            <a:ext cx="5105400" cy="316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0001101000000110 =&gt; </a:t>
            </a:r>
            <a:r>
              <a:rPr lang="en-US" sz="2400" dirty="0" smtClean="0"/>
              <a:t>Hexadecimal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Four binary digits = one Hex </a:t>
            </a:r>
            <a:r>
              <a:rPr lang="en-US" sz="2400" dirty="0" smtClean="0"/>
              <a:t>digit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0001 1010 0000 0110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88048"/>
              </p:ext>
            </p:extLst>
          </p:nvPr>
        </p:nvGraphicFramePr>
        <p:xfrm>
          <a:off x="6705600" y="76206"/>
          <a:ext cx="2057400" cy="4933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220"/>
                <a:gridCol w="925830"/>
                <a:gridCol w="514350"/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1110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581</Words>
  <Application>Microsoft Office PowerPoint</Application>
  <PresentationFormat>On-screen Show (16:9)</PresentationFormat>
  <Paragraphs>383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IPv6 Addressing &amp; Subnetting</vt:lpstr>
      <vt:lpstr>IPV6 Adoption</vt:lpstr>
      <vt:lpstr>IPv4 Address</vt:lpstr>
      <vt:lpstr>IPv4 Address</vt:lpstr>
      <vt:lpstr>IPv6 Address</vt:lpstr>
      <vt:lpstr>IPv6 Address</vt:lpstr>
      <vt:lpstr>IPv6 Address</vt:lpstr>
      <vt:lpstr>Binary – Hex Conversion</vt:lpstr>
      <vt:lpstr>Binary – Hex Conversion</vt:lpstr>
      <vt:lpstr>Binary – Hex Conversion</vt:lpstr>
      <vt:lpstr>Binary – Hex Conversion</vt:lpstr>
      <vt:lpstr>Binary – Hex Conversion</vt:lpstr>
      <vt:lpstr>IPv6 Address – Zero Suppression</vt:lpstr>
      <vt:lpstr>IPv6 Address – Zero Suppression</vt:lpstr>
      <vt:lpstr>IPv6 Address – Zero Suppression</vt:lpstr>
      <vt:lpstr>IPv6 Address – Zero Compression</vt:lpstr>
      <vt:lpstr>IPv6 Address – Zero Compression</vt:lpstr>
      <vt:lpstr>IPv6 Address – Zero Compression</vt:lpstr>
      <vt:lpstr>IPv6 Address – Simplified</vt:lpstr>
      <vt:lpstr>IPv6 Address</vt:lpstr>
      <vt:lpstr>IPv6 Address – Simplified</vt:lpstr>
      <vt:lpstr>IPv6 Address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Addressing &amp; Subnetting</dc:title>
  <dc:creator>Joseph James</dc:creator>
  <cp:lastModifiedBy>Maui</cp:lastModifiedBy>
  <cp:revision>20</cp:revision>
  <dcterms:created xsi:type="dcterms:W3CDTF">2015-06-04T21:17:06Z</dcterms:created>
  <dcterms:modified xsi:type="dcterms:W3CDTF">2015-06-05T02:14:16Z</dcterms:modified>
</cp:coreProperties>
</file>