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b" ContentType="application/vnd.ms-excel.sheet.binary.macroEnabled.12"/>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6" r:id="rId3"/>
    <p:sldId id="272" r:id="rId4"/>
    <p:sldId id="262" r:id="rId5"/>
    <p:sldId id="290" r:id="rId6"/>
    <p:sldId id="291" r:id="rId7"/>
    <p:sldId id="269" r:id="rId8"/>
    <p:sldId id="267" r:id="rId9"/>
    <p:sldId id="263" r:id="rId10"/>
    <p:sldId id="264" r:id="rId11"/>
    <p:sldId id="265" r:id="rId12"/>
    <p:sldId id="277" r:id="rId13"/>
    <p:sldId id="292" r:id="rId14"/>
    <p:sldId id="278" r:id="rId15"/>
    <p:sldId id="279" r:id="rId16"/>
    <p:sldId id="280" r:id="rId17"/>
    <p:sldId id="281" r:id="rId18"/>
    <p:sldId id="282" r:id="rId19"/>
    <p:sldId id="283" r:id="rId20"/>
    <p:sldId id="284" r:id="rId21"/>
    <p:sldId id="285" r:id="rId22"/>
    <p:sldId id="286" r:id="rId23"/>
    <p:sldId id="287" r:id="rId24"/>
    <p:sldId id="288" r:id="rId25"/>
    <p:sldId id="274" r:id="rId26"/>
    <p:sldId id="289" r:id="rId27"/>
    <p:sldId id="260" r:id="rId28"/>
    <p:sldId id="275" r:id="rId29"/>
    <p:sldId id="261" r:id="rId30"/>
    <p:sldId id="27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0" d="100"/>
          <a:sy n="70" d="100"/>
        </p:scale>
        <p:origin x="-744" y="-24"/>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2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21.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35887-C838-4CBD-BEEB-93BD89D17388}" type="datetimeFigureOut">
              <a:rPr lang="en-US" smtClean="0"/>
              <a:t>5/15/2014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D3AE4F-6D87-440F-83E2-CAF3DFB0728F}" type="slidenum">
              <a:rPr lang="en-US" smtClean="0"/>
              <a:t>‹#›</a:t>
            </a:fld>
            <a:endParaRPr lang="en-US"/>
          </a:p>
        </p:txBody>
      </p:sp>
    </p:spTree>
    <p:extLst>
      <p:ext uri="{BB962C8B-B14F-4D97-AF65-F5344CB8AC3E}">
        <p14:creationId xmlns:p14="http://schemas.microsoft.com/office/powerpoint/2010/main" val="318319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D3AE4F-6D87-440F-83E2-CAF3DFB0728F}" type="slidenum">
              <a:rPr lang="en-US" smtClean="0"/>
              <a:t>2</a:t>
            </a:fld>
            <a:endParaRPr lang="en-US"/>
          </a:p>
        </p:txBody>
      </p:sp>
    </p:spTree>
    <p:extLst>
      <p:ext uri="{BB962C8B-B14F-4D97-AF65-F5344CB8AC3E}">
        <p14:creationId xmlns:p14="http://schemas.microsoft.com/office/powerpoint/2010/main" val="3314513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a:t>
            </a:r>
            <a:r>
              <a:rPr lang="en-US" baseline="0" dirty="0" smtClean="0"/>
              <a:t> my notes here.</a:t>
            </a:r>
            <a:endParaRPr lang="en-US" dirty="0"/>
          </a:p>
        </p:txBody>
      </p:sp>
      <p:sp>
        <p:nvSpPr>
          <p:cNvPr id="4" name="Slide Number Placeholder 3"/>
          <p:cNvSpPr>
            <a:spLocks noGrp="1"/>
          </p:cNvSpPr>
          <p:nvPr>
            <p:ph type="sldNum" sz="quarter" idx="10"/>
          </p:nvPr>
        </p:nvSpPr>
        <p:spPr/>
        <p:txBody>
          <a:bodyPr/>
          <a:lstStyle/>
          <a:p>
            <a:fld id="{D1D3AE4F-6D87-440F-83E2-CAF3DFB0728F}" type="slidenum">
              <a:rPr lang="en-US" smtClean="0"/>
              <a:t>6</a:t>
            </a:fld>
            <a:endParaRPr lang="en-US"/>
          </a:p>
        </p:txBody>
      </p:sp>
    </p:spTree>
    <p:extLst>
      <p:ext uri="{BB962C8B-B14F-4D97-AF65-F5344CB8AC3E}">
        <p14:creationId xmlns:p14="http://schemas.microsoft.com/office/powerpoint/2010/main" val="4132592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E3DDD8-193A-4F14-8A1E-84B1ABB33B47}" type="datetimeFigureOut">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09699-E475-438E-BC13-13C6E88A7D1D}" type="slidenum">
              <a:rPr lang="en-US" smtClean="0"/>
              <a:t>‹#›</a:t>
            </a:fld>
            <a:endParaRPr lang="en-US"/>
          </a:p>
        </p:txBody>
      </p:sp>
    </p:spTree>
    <p:extLst>
      <p:ext uri="{BB962C8B-B14F-4D97-AF65-F5344CB8AC3E}">
        <p14:creationId xmlns:p14="http://schemas.microsoft.com/office/powerpoint/2010/main" val="459488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E3DDD8-193A-4F14-8A1E-84B1ABB33B47}" type="datetimeFigureOut">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09699-E475-438E-BC13-13C6E88A7D1D}" type="slidenum">
              <a:rPr lang="en-US" smtClean="0"/>
              <a:t>‹#›</a:t>
            </a:fld>
            <a:endParaRPr lang="en-US"/>
          </a:p>
        </p:txBody>
      </p:sp>
    </p:spTree>
    <p:extLst>
      <p:ext uri="{BB962C8B-B14F-4D97-AF65-F5344CB8AC3E}">
        <p14:creationId xmlns:p14="http://schemas.microsoft.com/office/powerpoint/2010/main" val="220636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E3DDD8-193A-4F14-8A1E-84B1ABB33B47}" type="datetimeFigureOut">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09699-E475-438E-BC13-13C6E88A7D1D}" type="slidenum">
              <a:rPr lang="en-US" smtClean="0"/>
              <a:t>‹#›</a:t>
            </a:fld>
            <a:endParaRPr lang="en-US"/>
          </a:p>
        </p:txBody>
      </p:sp>
    </p:spTree>
    <p:extLst>
      <p:ext uri="{BB962C8B-B14F-4D97-AF65-F5344CB8AC3E}">
        <p14:creationId xmlns:p14="http://schemas.microsoft.com/office/powerpoint/2010/main" val="1501885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E3DDD8-193A-4F14-8A1E-84B1ABB33B47}" type="datetimeFigureOut">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09699-E475-438E-BC13-13C6E88A7D1D}" type="slidenum">
              <a:rPr lang="en-US" smtClean="0"/>
              <a:t>‹#›</a:t>
            </a:fld>
            <a:endParaRPr lang="en-US"/>
          </a:p>
        </p:txBody>
      </p:sp>
      <p:sp>
        <p:nvSpPr>
          <p:cNvPr id="7" name="Rectangle 6"/>
          <p:cNvSpPr/>
          <p:nvPr userDrawn="1"/>
        </p:nvSpPr>
        <p:spPr>
          <a:xfrm>
            <a:off x="0" y="6381750"/>
            <a:ext cx="914400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userDrawn="1"/>
        </p:nvSpPr>
        <p:spPr>
          <a:xfrm>
            <a:off x="6400800" y="6381750"/>
            <a:ext cx="26670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2800" dirty="0" smtClean="0">
                <a:solidFill>
                  <a:schemeClr val="bg1"/>
                </a:solidFill>
              </a:rPr>
              <a:t>IPv6</a:t>
            </a:r>
            <a:endParaRPr lang="en-US" sz="1400" dirty="0">
              <a:solidFill>
                <a:schemeClr val="bg1"/>
              </a:solidFill>
            </a:endParaRPr>
          </a:p>
        </p:txBody>
      </p:sp>
      <p:sp>
        <p:nvSpPr>
          <p:cNvPr id="9" name="Title 1"/>
          <p:cNvSpPr txBox="1">
            <a:spLocks/>
          </p:cNvSpPr>
          <p:nvPr userDrawn="1"/>
        </p:nvSpPr>
        <p:spPr>
          <a:xfrm>
            <a:off x="76200" y="6381750"/>
            <a:ext cx="2667000" cy="5524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Joe James</a:t>
            </a:r>
            <a:endParaRPr lang="en-US" sz="1400" dirty="0"/>
          </a:p>
        </p:txBody>
      </p:sp>
    </p:spTree>
    <p:extLst>
      <p:ext uri="{BB962C8B-B14F-4D97-AF65-F5344CB8AC3E}">
        <p14:creationId xmlns:p14="http://schemas.microsoft.com/office/powerpoint/2010/main" val="24995380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E3DDD8-193A-4F14-8A1E-84B1ABB33B47}" type="datetimeFigureOut">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09699-E475-438E-BC13-13C6E88A7D1D}" type="slidenum">
              <a:rPr lang="en-US" smtClean="0"/>
              <a:t>‹#›</a:t>
            </a:fld>
            <a:endParaRPr lang="en-US"/>
          </a:p>
        </p:txBody>
      </p:sp>
    </p:spTree>
    <p:extLst>
      <p:ext uri="{BB962C8B-B14F-4D97-AF65-F5344CB8AC3E}">
        <p14:creationId xmlns:p14="http://schemas.microsoft.com/office/powerpoint/2010/main" val="832103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E3DDD8-193A-4F14-8A1E-84B1ABB33B47}" type="datetimeFigureOut">
              <a:rPr lang="en-US" smtClean="0"/>
              <a:t>5/15/2014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09699-E475-438E-BC13-13C6E88A7D1D}" type="slidenum">
              <a:rPr lang="en-US" smtClean="0"/>
              <a:t>‹#›</a:t>
            </a:fld>
            <a:endParaRPr lang="en-US"/>
          </a:p>
        </p:txBody>
      </p:sp>
    </p:spTree>
    <p:extLst>
      <p:ext uri="{BB962C8B-B14F-4D97-AF65-F5344CB8AC3E}">
        <p14:creationId xmlns:p14="http://schemas.microsoft.com/office/powerpoint/2010/main" val="308192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E3DDD8-193A-4F14-8A1E-84B1ABB33B47}" type="datetimeFigureOut">
              <a:rPr lang="en-US" smtClean="0"/>
              <a:t>5/15/2014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709699-E475-438E-BC13-13C6E88A7D1D}" type="slidenum">
              <a:rPr lang="en-US" smtClean="0"/>
              <a:t>‹#›</a:t>
            </a:fld>
            <a:endParaRPr lang="en-US"/>
          </a:p>
        </p:txBody>
      </p:sp>
    </p:spTree>
    <p:extLst>
      <p:ext uri="{BB962C8B-B14F-4D97-AF65-F5344CB8AC3E}">
        <p14:creationId xmlns:p14="http://schemas.microsoft.com/office/powerpoint/2010/main" val="4083835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E3DDD8-193A-4F14-8A1E-84B1ABB33B47}" type="datetimeFigureOut">
              <a:rPr lang="en-US" smtClean="0"/>
              <a:t>5/15/2014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709699-E475-438E-BC13-13C6E88A7D1D}" type="slidenum">
              <a:rPr lang="en-US" smtClean="0"/>
              <a:t>‹#›</a:t>
            </a:fld>
            <a:endParaRPr lang="en-US"/>
          </a:p>
        </p:txBody>
      </p:sp>
    </p:spTree>
    <p:extLst>
      <p:ext uri="{BB962C8B-B14F-4D97-AF65-F5344CB8AC3E}">
        <p14:creationId xmlns:p14="http://schemas.microsoft.com/office/powerpoint/2010/main" val="2109287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E3DDD8-193A-4F14-8A1E-84B1ABB33B47}" type="datetimeFigureOut">
              <a:rPr lang="en-US" smtClean="0"/>
              <a:t>5/15/2014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709699-E475-438E-BC13-13C6E88A7D1D}" type="slidenum">
              <a:rPr lang="en-US" smtClean="0"/>
              <a:t>‹#›</a:t>
            </a:fld>
            <a:endParaRPr lang="en-US"/>
          </a:p>
        </p:txBody>
      </p:sp>
    </p:spTree>
    <p:extLst>
      <p:ext uri="{BB962C8B-B14F-4D97-AF65-F5344CB8AC3E}">
        <p14:creationId xmlns:p14="http://schemas.microsoft.com/office/powerpoint/2010/main" val="2955196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E3DDD8-193A-4F14-8A1E-84B1ABB33B47}" type="datetimeFigureOut">
              <a:rPr lang="en-US" smtClean="0"/>
              <a:t>5/15/2014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09699-E475-438E-BC13-13C6E88A7D1D}" type="slidenum">
              <a:rPr lang="en-US" smtClean="0"/>
              <a:t>‹#›</a:t>
            </a:fld>
            <a:endParaRPr lang="en-US"/>
          </a:p>
        </p:txBody>
      </p:sp>
    </p:spTree>
    <p:extLst>
      <p:ext uri="{BB962C8B-B14F-4D97-AF65-F5344CB8AC3E}">
        <p14:creationId xmlns:p14="http://schemas.microsoft.com/office/powerpoint/2010/main" val="1278117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E3DDD8-193A-4F14-8A1E-84B1ABB33B47}" type="datetimeFigureOut">
              <a:rPr lang="en-US" smtClean="0"/>
              <a:t>5/15/2014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09699-E475-438E-BC13-13C6E88A7D1D}" type="slidenum">
              <a:rPr lang="en-US" smtClean="0"/>
              <a:t>‹#›</a:t>
            </a:fld>
            <a:endParaRPr lang="en-US"/>
          </a:p>
        </p:txBody>
      </p:sp>
    </p:spTree>
    <p:extLst>
      <p:ext uri="{BB962C8B-B14F-4D97-AF65-F5344CB8AC3E}">
        <p14:creationId xmlns:p14="http://schemas.microsoft.com/office/powerpoint/2010/main" val="2551876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3DDD8-193A-4F14-8A1E-84B1ABB33B47}" type="datetimeFigureOut">
              <a:rPr lang="en-US" smtClean="0"/>
              <a:t>5/15/2014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709699-E475-438E-BC13-13C6E88A7D1D}" type="slidenum">
              <a:rPr lang="en-US" smtClean="0"/>
              <a:t>‹#›</a:t>
            </a:fld>
            <a:endParaRPr lang="en-US"/>
          </a:p>
        </p:txBody>
      </p:sp>
    </p:spTree>
    <p:extLst>
      <p:ext uri="{BB962C8B-B14F-4D97-AF65-F5344CB8AC3E}">
        <p14:creationId xmlns:p14="http://schemas.microsoft.com/office/powerpoint/2010/main" val="310889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Binary_Worksheet1.xlsb"/><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package" Target="../embeddings/Microsoft_Excel_Binary_Worksheet2.xlsb"/><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Binary_Worksheet3.xlsb"/><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package" Target="../embeddings/Microsoft_Excel_Binary_Worksheet4.xlsb"/><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Binary_Worksheet5.xlsb"/><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package" Target="../embeddings/Microsoft_Excel_Binary_Worksheet6.xlsb"/><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Binary_Worksheet7.xlsb"/><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emf"/><Relationship Id="rId5" Type="http://schemas.openxmlformats.org/officeDocument/2006/relationships/package" Target="../embeddings/Microsoft_Excel_Binary_Worksheet8.xlsb"/><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Binary_Worksheet9.xlsb"/><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package" Target="../embeddings/Microsoft_Excel_Binary_Worksheet10.xlsb"/><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Binary_Worksheet11.xlsb"/><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emf"/><Relationship Id="rId5" Type="http://schemas.openxmlformats.org/officeDocument/2006/relationships/package" Target="../embeddings/Microsoft_Excel_Binary_Worksheet12.xlsb"/><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Binary_Worksheet13.xlsb"/><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emf"/><Relationship Id="rId5" Type="http://schemas.openxmlformats.org/officeDocument/2006/relationships/package" Target="../embeddings/Microsoft_Excel_Binary_Worksheet14.xlsb"/><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Excel_Binary_Worksheet15.xlsb"/><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5.emf"/><Relationship Id="rId5" Type="http://schemas.openxmlformats.org/officeDocument/2006/relationships/package" Target="../embeddings/Microsoft_Excel_Binary_Worksheet16.xlsb"/><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Excel_Binary_Worksheet17.xlsb"/><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6.emf"/><Relationship Id="rId5" Type="http://schemas.openxmlformats.org/officeDocument/2006/relationships/package" Target="../embeddings/Microsoft_Excel_Binary_Worksheet18.xlsb"/><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Excel_Binary_Worksheet19.xlsb"/><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8.emf"/><Relationship Id="rId5" Type="http://schemas.openxmlformats.org/officeDocument/2006/relationships/package" Target="../embeddings/Microsoft_Excel_Binary_Worksheet20.xlsb"/><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Binary_Worksheet21.xlsb"/><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0.emf"/><Relationship Id="rId5" Type="http://schemas.openxmlformats.org/officeDocument/2006/relationships/package" Target="../embeddings/Microsoft_Excel_Binary_Worksheet22.xlsb"/><Relationship Id="rId4" Type="http://schemas.openxmlformats.org/officeDocument/2006/relationships/image" Target="../media/image19.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Excel_Binary_Worksheet23.xlsb"/><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emf"/><Relationship Id="rId5" Type="http://schemas.openxmlformats.org/officeDocument/2006/relationships/package" Target="../embeddings/Microsoft_Excel_Binary_Worksheet24.xlsb"/><Relationship Id="rId4" Type="http://schemas.openxmlformats.org/officeDocument/2006/relationships/image" Target="../media/image21.emf"/></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Excel_Binary_Worksheet25.xlsb"/><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3.emf"/><Relationship Id="rId5" Type="http://schemas.openxmlformats.org/officeDocument/2006/relationships/package" Target="../embeddings/Microsoft_Excel_Binary_Worksheet26.xlsb"/><Relationship Id="rId4" Type="http://schemas.openxmlformats.org/officeDocument/2006/relationships/image" Target="../media/image2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381750"/>
            <a:ext cx="914400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266950"/>
            <a:ext cx="7772400" cy="1847850"/>
          </a:xfrm>
        </p:spPr>
        <p:txBody>
          <a:bodyPr>
            <a:noAutofit/>
          </a:bodyPr>
          <a:lstStyle/>
          <a:p>
            <a:pPr>
              <a:lnSpc>
                <a:spcPct val="150000"/>
              </a:lnSpc>
            </a:pPr>
            <a:r>
              <a:rPr lang="en-US" sz="4800" dirty="0" smtClean="0"/>
              <a:t>An </a:t>
            </a:r>
            <a:r>
              <a:rPr lang="en-US" sz="4800" dirty="0" smtClean="0"/>
              <a:t>Intro </a:t>
            </a:r>
            <a:r>
              <a:rPr lang="en-US" sz="4800" dirty="0" smtClean="0"/>
              <a:t>to </a:t>
            </a:r>
            <a:br>
              <a:rPr lang="en-US" sz="4800" dirty="0" smtClean="0"/>
            </a:br>
            <a:r>
              <a:rPr lang="en-US" sz="5400" dirty="0" smtClean="0"/>
              <a:t>Internet Protocol version 6</a:t>
            </a:r>
            <a:endParaRPr lang="en-US" sz="6000" dirty="0"/>
          </a:p>
        </p:txBody>
      </p:sp>
      <p:sp>
        <p:nvSpPr>
          <p:cNvPr id="6" name="Title 1"/>
          <p:cNvSpPr txBox="1">
            <a:spLocks/>
          </p:cNvSpPr>
          <p:nvPr/>
        </p:nvSpPr>
        <p:spPr>
          <a:xfrm>
            <a:off x="6400800" y="6381750"/>
            <a:ext cx="26670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2800" dirty="0" smtClean="0">
                <a:solidFill>
                  <a:schemeClr val="bg1"/>
                </a:solidFill>
              </a:rPr>
              <a:t>IPv6</a:t>
            </a:r>
            <a:endParaRPr lang="en-US" sz="1400" dirty="0">
              <a:solidFill>
                <a:schemeClr val="bg1"/>
              </a:solidFill>
            </a:endParaRPr>
          </a:p>
        </p:txBody>
      </p:sp>
      <p:sp>
        <p:nvSpPr>
          <p:cNvPr id="7" name="Title 1"/>
          <p:cNvSpPr txBox="1">
            <a:spLocks/>
          </p:cNvSpPr>
          <p:nvPr/>
        </p:nvSpPr>
        <p:spPr>
          <a:xfrm>
            <a:off x="76200" y="6381750"/>
            <a:ext cx="2667000" cy="5524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Joe James</a:t>
            </a:r>
            <a:endParaRPr lang="en-US" sz="1400" dirty="0"/>
          </a:p>
        </p:txBody>
      </p:sp>
    </p:spTree>
    <p:extLst>
      <p:ext uri="{BB962C8B-B14F-4D97-AF65-F5344CB8AC3E}">
        <p14:creationId xmlns:p14="http://schemas.microsoft.com/office/powerpoint/2010/main" val="2965765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IPv6 Packet Header</a:t>
            </a:r>
            <a:endParaRPr lang="en-US" dirty="0"/>
          </a:p>
        </p:txBody>
      </p:sp>
      <p:sp>
        <p:nvSpPr>
          <p:cNvPr id="3" name="Content Placeholder 2"/>
          <p:cNvSpPr>
            <a:spLocks noGrp="1"/>
          </p:cNvSpPr>
          <p:nvPr>
            <p:ph idx="1"/>
          </p:nvPr>
        </p:nvSpPr>
        <p:spPr>
          <a:xfrm>
            <a:off x="457200" y="1325562"/>
            <a:ext cx="8229600" cy="4525963"/>
          </a:xfrm>
        </p:spPr>
        <p:txBody>
          <a:bodyPr>
            <a:normAutofit/>
          </a:bodyPr>
          <a:lstStyle/>
          <a:p>
            <a:r>
              <a:rPr lang="en-US" dirty="0" smtClean="0"/>
              <a:t>Cleaner packet header enables more </a:t>
            </a:r>
            <a:r>
              <a:rPr lang="en-US" b="1" dirty="0" smtClean="0"/>
              <a:t>efficient</a:t>
            </a:r>
            <a:r>
              <a:rPr lang="en-US" dirty="0" smtClean="0"/>
              <a:t> processing by routers</a:t>
            </a:r>
          </a:p>
          <a:p>
            <a:r>
              <a:rPr lang="en-US" dirty="0" smtClean="0"/>
              <a:t>Rarely used and optional fields either removed or moved to separate optional header extensions</a:t>
            </a:r>
            <a:endParaRPr lang="en-US" dirty="0"/>
          </a:p>
        </p:txBody>
      </p:sp>
    </p:spTree>
    <p:extLst>
      <p:ext uri="{BB962C8B-B14F-4D97-AF65-F5344CB8AC3E}">
        <p14:creationId xmlns:p14="http://schemas.microsoft.com/office/powerpoint/2010/main" val="13368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4D4D4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4D4D4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IPv6 Packet Header</a:t>
            </a:r>
            <a:endParaRPr lang="en-US" dirty="0"/>
          </a:p>
        </p:txBody>
      </p:sp>
      <p:sp>
        <p:nvSpPr>
          <p:cNvPr id="3" name="Content Placeholder 2"/>
          <p:cNvSpPr>
            <a:spLocks noGrp="1"/>
          </p:cNvSpPr>
          <p:nvPr>
            <p:ph idx="1"/>
          </p:nvPr>
        </p:nvSpPr>
        <p:spPr>
          <a:xfrm>
            <a:off x="457200" y="1295400"/>
            <a:ext cx="8229600" cy="4525963"/>
          </a:xfrm>
        </p:spPr>
        <p:txBody>
          <a:bodyPr>
            <a:noAutofit/>
          </a:bodyPr>
          <a:lstStyle/>
          <a:p>
            <a:r>
              <a:rPr lang="en-US" dirty="0"/>
              <a:t>The header is the first </a:t>
            </a:r>
            <a:r>
              <a:rPr lang="en-US" b="1" dirty="0"/>
              <a:t>40 Bytes </a:t>
            </a:r>
            <a:r>
              <a:rPr lang="en-US" dirty="0"/>
              <a:t>of the IPv6 packet, with minimal functionality required for all </a:t>
            </a:r>
            <a:r>
              <a:rPr lang="en-US" dirty="0" smtClean="0"/>
              <a:t>packets</a:t>
            </a:r>
          </a:p>
          <a:p>
            <a:r>
              <a:rPr lang="en-US" dirty="0" smtClean="0"/>
              <a:t>32 of those 40 Bytes are source and destination addresses</a:t>
            </a:r>
            <a:endParaRPr lang="en-US" dirty="0"/>
          </a:p>
        </p:txBody>
      </p:sp>
    </p:spTree>
    <p:extLst>
      <p:ext uri="{BB962C8B-B14F-4D97-AF65-F5344CB8AC3E}">
        <p14:creationId xmlns:p14="http://schemas.microsoft.com/office/powerpoint/2010/main" val="247197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4D4D4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4D4D4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152400"/>
            <a:ext cx="1524000" cy="639762"/>
          </a:xfrm>
        </p:spPr>
        <p:txBody>
          <a:bodyPr>
            <a:normAutofit/>
          </a:bodyPr>
          <a:lstStyle/>
          <a:p>
            <a:pPr algn="l"/>
            <a:r>
              <a:rPr lang="en-US" sz="2800" dirty="0" smtClean="0"/>
              <a:t>IPv4</a:t>
            </a:r>
            <a:endParaRPr lang="en-US" dirty="0"/>
          </a:p>
        </p:txBody>
      </p:sp>
      <p:sp>
        <p:nvSpPr>
          <p:cNvPr id="4" name="AutoShape 2" descr="https://developer.ridgerun.com/wiki/images/2/29/Header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p:nvSpPr>
        <p:spPr>
          <a:xfrm>
            <a:off x="152400" y="2941638"/>
            <a:ext cx="15240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rPr>
              <a:t>IPv6</a:t>
            </a:r>
            <a:endParaRPr lang="en-US" dirty="0">
              <a:solidFill>
                <a:srgbClr val="0070C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487879330"/>
              </p:ext>
            </p:extLst>
          </p:nvPr>
        </p:nvGraphicFramePr>
        <p:xfrm>
          <a:off x="1138570" y="304800"/>
          <a:ext cx="7591448" cy="2130090"/>
        </p:xfrm>
        <a:graphic>
          <a:graphicData uri="http://schemas.openxmlformats.org/presentationml/2006/ole">
            <mc:AlternateContent xmlns:mc="http://schemas.openxmlformats.org/markup-compatibility/2006">
              <mc:Choice xmlns:v="urn:schemas-microsoft-com:vml" Requires="v">
                <p:oleObj spid="_x0000_s2066" name="Binary Worksheet" r:id="rId3" imgW="4514761" imgH="1266798" progId="Excel.SheetBinaryMacroEnabled.12">
                  <p:embed/>
                </p:oleObj>
              </mc:Choice>
              <mc:Fallback>
                <p:oleObj name="Binary Worksheet" r:id="rId3" imgW="4514761" imgH="1266798" progId="Excel.SheetBinaryMacroEnabled.12">
                  <p:embed/>
                  <p:pic>
                    <p:nvPicPr>
                      <p:cNvPr id="0" name=""/>
                      <p:cNvPicPr/>
                      <p:nvPr/>
                    </p:nvPicPr>
                    <p:blipFill>
                      <a:blip r:embed="rId4"/>
                      <a:stretch>
                        <a:fillRect/>
                      </a:stretch>
                    </p:blipFill>
                    <p:spPr>
                      <a:xfrm>
                        <a:off x="1138570" y="304800"/>
                        <a:ext cx="7591448" cy="213009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21306198"/>
              </p:ext>
            </p:extLst>
          </p:nvPr>
        </p:nvGraphicFramePr>
        <p:xfrm>
          <a:off x="1143000" y="3071149"/>
          <a:ext cx="7543800" cy="3405851"/>
        </p:xfrm>
        <a:graphic>
          <a:graphicData uri="http://schemas.openxmlformats.org/presentationml/2006/ole">
            <mc:AlternateContent xmlns:mc="http://schemas.openxmlformats.org/markup-compatibility/2006">
              <mc:Choice xmlns:v="urn:schemas-microsoft-com:vml" Requires="v">
                <p:oleObj spid="_x0000_s2067" name="Binary Worksheet" r:id="rId5" imgW="4514761" imgH="2038268" progId="Excel.SheetBinaryMacroEnabled.12">
                  <p:embed/>
                </p:oleObj>
              </mc:Choice>
              <mc:Fallback>
                <p:oleObj name="Binary Worksheet" r:id="rId5" imgW="4514761" imgH="2038268" progId="Excel.SheetBinaryMacroEnabled.12">
                  <p:embed/>
                  <p:pic>
                    <p:nvPicPr>
                      <p:cNvPr id="0" name=""/>
                      <p:cNvPicPr/>
                      <p:nvPr/>
                    </p:nvPicPr>
                    <p:blipFill>
                      <a:blip r:embed="rId6"/>
                      <a:stretch>
                        <a:fillRect/>
                      </a:stretch>
                    </p:blipFill>
                    <p:spPr>
                      <a:xfrm>
                        <a:off x="1143000" y="3071149"/>
                        <a:ext cx="7543800" cy="3405851"/>
                      </a:xfrm>
                      <a:prstGeom prst="rect">
                        <a:avLst/>
                      </a:prstGeom>
                    </p:spPr>
                  </p:pic>
                </p:oleObj>
              </mc:Fallback>
            </mc:AlternateContent>
          </a:graphicData>
        </a:graphic>
      </p:graphicFrame>
    </p:spTree>
    <p:extLst>
      <p:ext uri="{BB962C8B-B14F-4D97-AF65-F5344CB8AC3E}">
        <p14:creationId xmlns:p14="http://schemas.microsoft.com/office/powerpoint/2010/main" val="40361732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152400"/>
            <a:ext cx="1524000" cy="639762"/>
          </a:xfrm>
        </p:spPr>
        <p:txBody>
          <a:bodyPr>
            <a:normAutofit/>
          </a:bodyPr>
          <a:lstStyle/>
          <a:p>
            <a:pPr algn="l"/>
            <a:r>
              <a:rPr lang="en-US" sz="2800" dirty="0" smtClean="0"/>
              <a:t>IPv4</a:t>
            </a:r>
            <a:endParaRPr lang="en-US" dirty="0"/>
          </a:p>
        </p:txBody>
      </p:sp>
      <p:sp>
        <p:nvSpPr>
          <p:cNvPr id="4" name="AutoShape 2" descr="https://developer.ridgerun.com/wiki/images/2/29/Header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p:nvSpPr>
        <p:spPr>
          <a:xfrm>
            <a:off x="152400" y="2941638"/>
            <a:ext cx="15240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rPr>
              <a:t>IPv6</a:t>
            </a:r>
            <a:endParaRPr lang="en-US" dirty="0">
              <a:solidFill>
                <a:srgbClr val="0070C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022649741"/>
              </p:ext>
            </p:extLst>
          </p:nvPr>
        </p:nvGraphicFramePr>
        <p:xfrm>
          <a:off x="1138570" y="304800"/>
          <a:ext cx="7591448" cy="2130090"/>
        </p:xfrm>
        <a:graphic>
          <a:graphicData uri="http://schemas.openxmlformats.org/presentationml/2006/ole">
            <mc:AlternateContent xmlns:mc="http://schemas.openxmlformats.org/markup-compatibility/2006">
              <mc:Choice xmlns:v="urn:schemas-microsoft-com:vml" Requires="v">
                <p:oleObj spid="_x0000_s14340" name="Binary Worksheet" r:id="rId3" imgW="4514761" imgH="1266798" progId="Excel.SheetBinaryMacroEnabled.12">
                  <p:embed/>
                </p:oleObj>
              </mc:Choice>
              <mc:Fallback>
                <p:oleObj name="Binary Worksheet" r:id="rId3" imgW="4514761" imgH="1266798" progId="Excel.SheetBinaryMacroEnabled.12">
                  <p:embed/>
                  <p:pic>
                    <p:nvPicPr>
                      <p:cNvPr id="0" name=""/>
                      <p:cNvPicPr/>
                      <p:nvPr/>
                    </p:nvPicPr>
                    <p:blipFill>
                      <a:blip r:embed="rId4"/>
                      <a:stretch>
                        <a:fillRect/>
                      </a:stretch>
                    </p:blipFill>
                    <p:spPr>
                      <a:xfrm>
                        <a:off x="1138570" y="304800"/>
                        <a:ext cx="7591448" cy="213009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973039677"/>
              </p:ext>
            </p:extLst>
          </p:nvPr>
        </p:nvGraphicFramePr>
        <p:xfrm>
          <a:off x="1143000" y="3071149"/>
          <a:ext cx="7543800" cy="3405851"/>
        </p:xfrm>
        <a:graphic>
          <a:graphicData uri="http://schemas.openxmlformats.org/presentationml/2006/ole">
            <mc:AlternateContent xmlns:mc="http://schemas.openxmlformats.org/markup-compatibility/2006">
              <mc:Choice xmlns:v="urn:schemas-microsoft-com:vml" Requires="v">
                <p:oleObj spid="_x0000_s14341" name="Binary Worksheet" r:id="rId5" imgW="4514761" imgH="2038268" progId="Excel.SheetBinaryMacroEnabled.12">
                  <p:embed/>
                </p:oleObj>
              </mc:Choice>
              <mc:Fallback>
                <p:oleObj name="Binary Worksheet" r:id="rId5" imgW="4514761" imgH="2038268" progId="Excel.SheetBinaryMacroEnabled.12">
                  <p:embed/>
                  <p:pic>
                    <p:nvPicPr>
                      <p:cNvPr id="0" name=""/>
                      <p:cNvPicPr/>
                      <p:nvPr/>
                    </p:nvPicPr>
                    <p:blipFill>
                      <a:blip r:embed="rId6"/>
                      <a:stretch>
                        <a:fillRect/>
                      </a:stretch>
                    </p:blipFill>
                    <p:spPr>
                      <a:xfrm>
                        <a:off x="1143000" y="3071149"/>
                        <a:ext cx="7543800" cy="3405851"/>
                      </a:xfrm>
                      <a:prstGeom prst="rect">
                        <a:avLst/>
                      </a:prstGeom>
                    </p:spPr>
                  </p:pic>
                </p:oleObj>
              </mc:Fallback>
            </mc:AlternateContent>
          </a:graphicData>
        </a:graphic>
      </p:graphicFrame>
    </p:spTree>
    <p:extLst>
      <p:ext uri="{BB962C8B-B14F-4D97-AF65-F5344CB8AC3E}">
        <p14:creationId xmlns:p14="http://schemas.microsoft.com/office/powerpoint/2010/main" val="114237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152400"/>
            <a:ext cx="1524000" cy="639762"/>
          </a:xfrm>
        </p:spPr>
        <p:txBody>
          <a:bodyPr>
            <a:normAutofit/>
          </a:bodyPr>
          <a:lstStyle/>
          <a:p>
            <a:pPr algn="l"/>
            <a:r>
              <a:rPr lang="en-US" sz="2800" dirty="0" smtClean="0"/>
              <a:t>IPv4</a:t>
            </a:r>
            <a:endParaRPr lang="en-US" dirty="0"/>
          </a:p>
        </p:txBody>
      </p:sp>
      <p:sp>
        <p:nvSpPr>
          <p:cNvPr id="4" name="AutoShape 2" descr="https://developer.ridgerun.com/wiki/images/2/29/Header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p:nvSpPr>
        <p:spPr>
          <a:xfrm>
            <a:off x="152400" y="2941638"/>
            <a:ext cx="15240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rPr>
              <a:t>IPv6</a:t>
            </a:r>
            <a:endParaRPr lang="en-US" dirty="0">
              <a:solidFill>
                <a:srgbClr val="0070C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050633027"/>
              </p:ext>
            </p:extLst>
          </p:nvPr>
        </p:nvGraphicFramePr>
        <p:xfrm>
          <a:off x="1138570" y="304800"/>
          <a:ext cx="7591448" cy="2130090"/>
        </p:xfrm>
        <a:graphic>
          <a:graphicData uri="http://schemas.openxmlformats.org/presentationml/2006/ole">
            <mc:AlternateContent xmlns:mc="http://schemas.openxmlformats.org/markup-compatibility/2006">
              <mc:Choice xmlns:v="urn:schemas-microsoft-com:vml" Requires="v">
                <p:oleObj spid="_x0000_s3090" name="Binary Worksheet" r:id="rId3" imgW="4514761" imgH="1266798" progId="Excel.SheetBinaryMacroEnabled.12">
                  <p:embed/>
                </p:oleObj>
              </mc:Choice>
              <mc:Fallback>
                <p:oleObj name="Binary Worksheet" r:id="rId3" imgW="4514761" imgH="1266798" progId="Excel.SheetBinaryMacroEnabled.12">
                  <p:embed/>
                  <p:pic>
                    <p:nvPicPr>
                      <p:cNvPr id="0" name=""/>
                      <p:cNvPicPr/>
                      <p:nvPr/>
                    </p:nvPicPr>
                    <p:blipFill>
                      <a:blip r:embed="rId4"/>
                      <a:stretch>
                        <a:fillRect/>
                      </a:stretch>
                    </p:blipFill>
                    <p:spPr>
                      <a:xfrm>
                        <a:off x="1138570" y="304800"/>
                        <a:ext cx="7591448" cy="213009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342089561"/>
              </p:ext>
            </p:extLst>
          </p:nvPr>
        </p:nvGraphicFramePr>
        <p:xfrm>
          <a:off x="1143000" y="3071149"/>
          <a:ext cx="7543800" cy="3405851"/>
        </p:xfrm>
        <a:graphic>
          <a:graphicData uri="http://schemas.openxmlformats.org/presentationml/2006/ole">
            <mc:AlternateContent xmlns:mc="http://schemas.openxmlformats.org/markup-compatibility/2006">
              <mc:Choice xmlns:v="urn:schemas-microsoft-com:vml" Requires="v">
                <p:oleObj spid="_x0000_s3091" name="Binary Worksheet" r:id="rId5" imgW="4514761" imgH="2038268" progId="Excel.SheetBinaryMacroEnabled.12">
                  <p:embed/>
                </p:oleObj>
              </mc:Choice>
              <mc:Fallback>
                <p:oleObj name="Binary Worksheet" r:id="rId5" imgW="4514761" imgH="2038268" progId="Excel.SheetBinaryMacroEnabled.12">
                  <p:embed/>
                  <p:pic>
                    <p:nvPicPr>
                      <p:cNvPr id="0" name=""/>
                      <p:cNvPicPr/>
                      <p:nvPr/>
                    </p:nvPicPr>
                    <p:blipFill>
                      <a:blip r:embed="rId6"/>
                      <a:stretch>
                        <a:fillRect/>
                      </a:stretch>
                    </p:blipFill>
                    <p:spPr>
                      <a:xfrm>
                        <a:off x="1143000" y="3071149"/>
                        <a:ext cx="7543800" cy="3405851"/>
                      </a:xfrm>
                      <a:prstGeom prst="rect">
                        <a:avLst/>
                      </a:prstGeom>
                    </p:spPr>
                  </p:pic>
                </p:oleObj>
              </mc:Fallback>
            </mc:AlternateContent>
          </a:graphicData>
        </a:graphic>
      </p:graphicFrame>
    </p:spTree>
    <p:extLst>
      <p:ext uri="{BB962C8B-B14F-4D97-AF65-F5344CB8AC3E}">
        <p14:creationId xmlns:p14="http://schemas.microsoft.com/office/powerpoint/2010/main" val="3928358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152400"/>
            <a:ext cx="1524000" cy="639762"/>
          </a:xfrm>
        </p:spPr>
        <p:txBody>
          <a:bodyPr>
            <a:normAutofit/>
          </a:bodyPr>
          <a:lstStyle/>
          <a:p>
            <a:pPr algn="l"/>
            <a:r>
              <a:rPr lang="en-US" sz="2800" dirty="0" smtClean="0"/>
              <a:t>IPv4</a:t>
            </a:r>
            <a:endParaRPr lang="en-US" dirty="0"/>
          </a:p>
        </p:txBody>
      </p:sp>
      <p:sp>
        <p:nvSpPr>
          <p:cNvPr id="4" name="AutoShape 2" descr="https://developer.ridgerun.com/wiki/images/2/29/Header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p:nvSpPr>
        <p:spPr>
          <a:xfrm>
            <a:off x="152400" y="2941638"/>
            <a:ext cx="15240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rPr>
              <a:t>IPv6</a:t>
            </a:r>
            <a:endParaRPr lang="en-US" dirty="0">
              <a:solidFill>
                <a:srgbClr val="0070C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61423392"/>
              </p:ext>
            </p:extLst>
          </p:nvPr>
        </p:nvGraphicFramePr>
        <p:xfrm>
          <a:off x="1138570" y="304800"/>
          <a:ext cx="7591448" cy="2130090"/>
        </p:xfrm>
        <a:graphic>
          <a:graphicData uri="http://schemas.openxmlformats.org/presentationml/2006/ole">
            <mc:AlternateContent xmlns:mc="http://schemas.openxmlformats.org/markup-compatibility/2006">
              <mc:Choice xmlns:v="urn:schemas-microsoft-com:vml" Requires="v">
                <p:oleObj spid="_x0000_s4114" name="Binary Worksheet" r:id="rId3" imgW="4514761" imgH="1266798" progId="Excel.SheetBinaryMacroEnabled.12">
                  <p:embed/>
                </p:oleObj>
              </mc:Choice>
              <mc:Fallback>
                <p:oleObj name="Binary Worksheet" r:id="rId3" imgW="4514761" imgH="1266798" progId="Excel.SheetBinaryMacroEnabled.12">
                  <p:embed/>
                  <p:pic>
                    <p:nvPicPr>
                      <p:cNvPr id="0" name=""/>
                      <p:cNvPicPr/>
                      <p:nvPr/>
                    </p:nvPicPr>
                    <p:blipFill>
                      <a:blip r:embed="rId4"/>
                      <a:stretch>
                        <a:fillRect/>
                      </a:stretch>
                    </p:blipFill>
                    <p:spPr>
                      <a:xfrm>
                        <a:off x="1138570" y="304800"/>
                        <a:ext cx="7591448" cy="213009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66439117"/>
              </p:ext>
            </p:extLst>
          </p:nvPr>
        </p:nvGraphicFramePr>
        <p:xfrm>
          <a:off x="1143000" y="3071149"/>
          <a:ext cx="7543800" cy="3405851"/>
        </p:xfrm>
        <a:graphic>
          <a:graphicData uri="http://schemas.openxmlformats.org/presentationml/2006/ole">
            <mc:AlternateContent xmlns:mc="http://schemas.openxmlformats.org/markup-compatibility/2006">
              <mc:Choice xmlns:v="urn:schemas-microsoft-com:vml" Requires="v">
                <p:oleObj spid="_x0000_s4115" name="Binary Worksheet" r:id="rId5" imgW="4514761" imgH="2038268" progId="Excel.SheetBinaryMacroEnabled.12">
                  <p:embed/>
                </p:oleObj>
              </mc:Choice>
              <mc:Fallback>
                <p:oleObj name="Binary Worksheet" r:id="rId5" imgW="4514761" imgH="2038268" progId="Excel.SheetBinaryMacroEnabled.12">
                  <p:embed/>
                  <p:pic>
                    <p:nvPicPr>
                      <p:cNvPr id="0" name=""/>
                      <p:cNvPicPr/>
                      <p:nvPr/>
                    </p:nvPicPr>
                    <p:blipFill>
                      <a:blip r:embed="rId6"/>
                      <a:stretch>
                        <a:fillRect/>
                      </a:stretch>
                    </p:blipFill>
                    <p:spPr>
                      <a:xfrm>
                        <a:off x="1143000" y="3071149"/>
                        <a:ext cx="7543800" cy="3405851"/>
                      </a:xfrm>
                      <a:prstGeom prst="rect">
                        <a:avLst/>
                      </a:prstGeom>
                    </p:spPr>
                  </p:pic>
                </p:oleObj>
              </mc:Fallback>
            </mc:AlternateContent>
          </a:graphicData>
        </a:graphic>
      </p:graphicFrame>
    </p:spTree>
    <p:extLst>
      <p:ext uri="{BB962C8B-B14F-4D97-AF65-F5344CB8AC3E}">
        <p14:creationId xmlns:p14="http://schemas.microsoft.com/office/powerpoint/2010/main" val="33990246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152400"/>
            <a:ext cx="1524000" cy="639762"/>
          </a:xfrm>
        </p:spPr>
        <p:txBody>
          <a:bodyPr>
            <a:normAutofit/>
          </a:bodyPr>
          <a:lstStyle/>
          <a:p>
            <a:pPr algn="l"/>
            <a:r>
              <a:rPr lang="en-US" sz="2800" dirty="0" smtClean="0"/>
              <a:t>IPv4</a:t>
            </a:r>
            <a:endParaRPr lang="en-US" dirty="0"/>
          </a:p>
        </p:txBody>
      </p:sp>
      <p:sp>
        <p:nvSpPr>
          <p:cNvPr id="4" name="AutoShape 2" descr="https://developer.ridgerun.com/wiki/images/2/29/Header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p:nvSpPr>
        <p:spPr>
          <a:xfrm>
            <a:off x="152400" y="2941638"/>
            <a:ext cx="15240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rPr>
              <a:t>IPv6</a:t>
            </a:r>
            <a:endParaRPr lang="en-US" dirty="0">
              <a:solidFill>
                <a:srgbClr val="0070C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620063752"/>
              </p:ext>
            </p:extLst>
          </p:nvPr>
        </p:nvGraphicFramePr>
        <p:xfrm>
          <a:off x="1138570" y="304800"/>
          <a:ext cx="7591448" cy="2130090"/>
        </p:xfrm>
        <a:graphic>
          <a:graphicData uri="http://schemas.openxmlformats.org/presentationml/2006/ole">
            <mc:AlternateContent xmlns:mc="http://schemas.openxmlformats.org/markup-compatibility/2006">
              <mc:Choice xmlns:v="urn:schemas-microsoft-com:vml" Requires="v">
                <p:oleObj spid="_x0000_s5138" name="Binary Worksheet" r:id="rId3" imgW="4514761" imgH="1266798" progId="Excel.SheetBinaryMacroEnabled.12">
                  <p:embed/>
                </p:oleObj>
              </mc:Choice>
              <mc:Fallback>
                <p:oleObj name="Binary Worksheet" r:id="rId3" imgW="4514761" imgH="1266798" progId="Excel.SheetBinaryMacroEnabled.12">
                  <p:embed/>
                  <p:pic>
                    <p:nvPicPr>
                      <p:cNvPr id="0" name=""/>
                      <p:cNvPicPr/>
                      <p:nvPr/>
                    </p:nvPicPr>
                    <p:blipFill>
                      <a:blip r:embed="rId4"/>
                      <a:stretch>
                        <a:fillRect/>
                      </a:stretch>
                    </p:blipFill>
                    <p:spPr>
                      <a:xfrm>
                        <a:off x="1138570" y="304800"/>
                        <a:ext cx="7591448" cy="213009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469635621"/>
              </p:ext>
            </p:extLst>
          </p:nvPr>
        </p:nvGraphicFramePr>
        <p:xfrm>
          <a:off x="1143000" y="3071149"/>
          <a:ext cx="7543800" cy="3405851"/>
        </p:xfrm>
        <a:graphic>
          <a:graphicData uri="http://schemas.openxmlformats.org/presentationml/2006/ole">
            <mc:AlternateContent xmlns:mc="http://schemas.openxmlformats.org/markup-compatibility/2006">
              <mc:Choice xmlns:v="urn:schemas-microsoft-com:vml" Requires="v">
                <p:oleObj spid="_x0000_s5139" name="Binary Worksheet" r:id="rId5" imgW="4514761" imgH="2038268" progId="Excel.SheetBinaryMacroEnabled.12">
                  <p:embed/>
                </p:oleObj>
              </mc:Choice>
              <mc:Fallback>
                <p:oleObj name="Binary Worksheet" r:id="rId5" imgW="4514761" imgH="2038268" progId="Excel.SheetBinaryMacroEnabled.12">
                  <p:embed/>
                  <p:pic>
                    <p:nvPicPr>
                      <p:cNvPr id="0" name=""/>
                      <p:cNvPicPr/>
                      <p:nvPr/>
                    </p:nvPicPr>
                    <p:blipFill>
                      <a:blip r:embed="rId6"/>
                      <a:stretch>
                        <a:fillRect/>
                      </a:stretch>
                    </p:blipFill>
                    <p:spPr>
                      <a:xfrm>
                        <a:off x="1143000" y="3071149"/>
                        <a:ext cx="7543800" cy="3405851"/>
                      </a:xfrm>
                      <a:prstGeom prst="rect">
                        <a:avLst/>
                      </a:prstGeom>
                    </p:spPr>
                  </p:pic>
                </p:oleObj>
              </mc:Fallback>
            </mc:AlternateContent>
          </a:graphicData>
        </a:graphic>
      </p:graphicFrame>
    </p:spTree>
    <p:extLst>
      <p:ext uri="{BB962C8B-B14F-4D97-AF65-F5344CB8AC3E}">
        <p14:creationId xmlns:p14="http://schemas.microsoft.com/office/powerpoint/2010/main" val="3399024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152400"/>
            <a:ext cx="1524000" cy="639762"/>
          </a:xfrm>
        </p:spPr>
        <p:txBody>
          <a:bodyPr>
            <a:normAutofit/>
          </a:bodyPr>
          <a:lstStyle/>
          <a:p>
            <a:pPr algn="l"/>
            <a:r>
              <a:rPr lang="en-US" sz="2800" dirty="0" smtClean="0"/>
              <a:t>IPv4</a:t>
            </a:r>
            <a:endParaRPr lang="en-US" dirty="0"/>
          </a:p>
        </p:txBody>
      </p:sp>
      <p:sp>
        <p:nvSpPr>
          <p:cNvPr id="4" name="AutoShape 2" descr="https://developer.ridgerun.com/wiki/images/2/29/Header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p:nvSpPr>
        <p:spPr>
          <a:xfrm>
            <a:off x="152400" y="2941638"/>
            <a:ext cx="15240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rPr>
              <a:t>IPv6</a:t>
            </a:r>
            <a:endParaRPr lang="en-US" dirty="0">
              <a:solidFill>
                <a:srgbClr val="0070C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942899776"/>
              </p:ext>
            </p:extLst>
          </p:nvPr>
        </p:nvGraphicFramePr>
        <p:xfrm>
          <a:off x="1138570" y="304800"/>
          <a:ext cx="7591448" cy="2130090"/>
        </p:xfrm>
        <a:graphic>
          <a:graphicData uri="http://schemas.openxmlformats.org/presentationml/2006/ole">
            <mc:AlternateContent xmlns:mc="http://schemas.openxmlformats.org/markup-compatibility/2006">
              <mc:Choice xmlns:v="urn:schemas-microsoft-com:vml" Requires="v">
                <p:oleObj spid="_x0000_s6162" name="Binary Worksheet" r:id="rId3" imgW="4514761" imgH="1266798" progId="Excel.SheetBinaryMacroEnabled.12">
                  <p:embed/>
                </p:oleObj>
              </mc:Choice>
              <mc:Fallback>
                <p:oleObj name="Binary Worksheet" r:id="rId3" imgW="4514761" imgH="1266798" progId="Excel.SheetBinaryMacroEnabled.12">
                  <p:embed/>
                  <p:pic>
                    <p:nvPicPr>
                      <p:cNvPr id="0" name=""/>
                      <p:cNvPicPr/>
                      <p:nvPr/>
                    </p:nvPicPr>
                    <p:blipFill>
                      <a:blip r:embed="rId4"/>
                      <a:stretch>
                        <a:fillRect/>
                      </a:stretch>
                    </p:blipFill>
                    <p:spPr>
                      <a:xfrm>
                        <a:off x="1138570" y="304800"/>
                        <a:ext cx="7591448" cy="213009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855489090"/>
              </p:ext>
            </p:extLst>
          </p:nvPr>
        </p:nvGraphicFramePr>
        <p:xfrm>
          <a:off x="1143000" y="3071149"/>
          <a:ext cx="7543800" cy="3405851"/>
        </p:xfrm>
        <a:graphic>
          <a:graphicData uri="http://schemas.openxmlformats.org/presentationml/2006/ole">
            <mc:AlternateContent xmlns:mc="http://schemas.openxmlformats.org/markup-compatibility/2006">
              <mc:Choice xmlns:v="urn:schemas-microsoft-com:vml" Requires="v">
                <p:oleObj spid="_x0000_s6163" name="Binary Worksheet" r:id="rId5" imgW="4514761" imgH="2038268" progId="Excel.SheetBinaryMacroEnabled.12">
                  <p:embed/>
                </p:oleObj>
              </mc:Choice>
              <mc:Fallback>
                <p:oleObj name="Binary Worksheet" r:id="rId5" imgW="4514761" imgH="2038268" progId="Excel.SheetBinaryMacroEnabled.12">
                  <p:embed/>
                  <p:pic>
                    <p:nvPicPr>
                      <p:cNvPr id="0" name=""/>
                      <p:cNvPicPr/>
                      <p:nvPr/>
                    </p:nvPicPr>
                    <p:blipFill>
                      <a:blip r:embed="rId6"/>
                      <a:stretch>
                        <a:fillRect/>
                      </a:stretch>
                    </p:blipFill>
                    <p:spPr>
                      <a:xfrm>
                        <a:off x="1143000" y="3071149"/>
                        <a:ext cx="7543800" cy="3405851"/>
                      </a:xfrm>
                      <a:prstGeom prst="rect">
                        <a:avLst/>
                      </a:prstGeom>
                    </p:spPr>
                  </p:pic>
                </p:oleObj>
              </mc:Fallback>
            </mc:AlternateContent>
          </a:graphicData>
        </a:graphic>
      </p:graphicFrame>
    </p:spTree>
    <p:extLst>
      <p:ext uri="{BB962C8B-B14F-4D97-AF65-F5344CB8AC3E}">
        <p14:creationId xmlns:p14="http://schemas.microsoft.com/office/powerpoint/2010/main" val="33990246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152400"/>
            <a:ext cx="1524000" cy="639762"/>
          </a:xfrm>
        </p:spPr>
        <p:txBody>
          <a:bodyPr>
            <a:normAutofit/>
          </a:bodyPr>
          <a:lstStyle/>
          <a:p>
            <a:pPr algn="l"/>
            <a:r>
              <a:rPr lang="en-US" sz="2800" dirty="0" smtClean="0"/>
              <a:t>IPv4</a:t>
            </a:r>
            <a:endParaRPr lang="en-US" dirty="0"/>
          </a:p>
        </p:txBody>
      </p:sp>
      <p:sp>
        <p:nvSpPr>
          <p:cNvPr id="4" name="AutoShape 2" descr="https://developer.ridgerun.com/wiki/images/2/29/Header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p:nvSpPr>
        <p:spPr>
          <a:xfrm>
            <a:off x="152400" y="2941638"/>
            <a:ext cx="15240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rPr>
              <a:t>IPv6</a:t>
            </a:r>
            <a:endParaRPr lang="en-US" dirty="0">
              <a:solidFill>
                <a:srgbClr val="0070C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850304820"/>
              </p:ext>
            </p:extLst>
          </p:nvPr>
        </p:nvGraphicFramePr>
        <p:xfrm>
          <a:off x="1138570" y="304800"/>
          <a:ext cx="7591448" cy="2130090"/>
        </p:xfrm>
        <a:graphic>
          <a:graphicData uri="http://schemas.openxmlformats.org/presentationml/2006/ole">
            <mc:AlternateContent xmlns:mc="http://schemas.openxmlformats.org/markup-compatibility/2006">
              <mc:Choice xmlns:v="urn:schemas-microsoft-com:vml" Requires="v">
                <p:oleObj spid="_x0000_s7186" name="Binary Worksheet" r:id="rId3" imgW="4514761" imgH="1266798" progId="Excel.SheetBinaryMacroEnabled.12">
                  <p:embed/>
                </p:oleObj>
              </mc:Choice>
              <mc:Fallback>
                <p:oleObj name="Binary Worksheet" r:id="rId3" imgW="4514761" imgH="1266798" progId="Excel.SheetBinaryMacroEnabled.12">
                  <p:embed/>
                  <p:pic>
                    <p:nvPicPr>
                      <p:cNvPr id="0" name=""/>
                      <p:cNvPicPr/>
                      <p:nvPr/>
                    </p:nvPicPr>
                    <p:blipFill>
                      <a:blip r:embed="rId4"/>
                      <a:stretch>
                        <a:fillRect/>
                      </a:stretch>
                    </p:blipFill>
                    <p:spPr>
                      <a:xfrm>
                        <a:off x="1138570" y="304800"/>
                        <a:ext cx="7591448" cy="213009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591636261"/>
              </p:ext>
            </p:extLst>
          </p:nvPr>
        </p:nvGraphicFramePr>
        <p:xfrm>
          <a:off x="1143000" y="3071149"/>
          <a:ext cx="7543800" cy="3405851"/>
        </p:xfrm>
        <a:graphic>
          <a:graphicData uri="http://schemas.openxmlformats.org/presentationml/2006/ole">
            <mc:AlternateContent xmlns:mc="http://schemas.openxmlformats.org/markup-compatibility/2006">
              <mc:Choice xmlns:v="urn:schemas-microsoft-com:vml" Requires="v">
                <p:oleObj spid="_x0000_s7187" name="Binary Worksheet" r:id="rId5" imgW="4514761" imgH="2038268" progId="Excel.SheetBinaryMacroEnabled.12">
                  <p:embed/>
                </p:oleObj>
              </mc:Choice>
              <mc:Fallback>
                <p:oleObj name="Binary Worksheet" r:id="rId5" imgW="4514761" imgH="2038268" progId="Excel.SheetBinaryMacroEnabled.12">
                  <p:embed/>
                  <p:pic>
                    <p:nvPicPr>
                      <p:cNvPr id="0" name=""/>
                      <p:cNvPicPr/>
                      <p:nvPr/>
                    </p:nvPicPr>
                    <p:blipFill>
                      <a:blip r:embed="rId6"/>
                      <a:stretch>
                        <a:fillRect/>
                      </a:stretch>
                    </p:blipFill>
                    <p:spPr>
                      <a:xfrm>
                        <a:off x="1143000" y="3071149"/>
                        <a:ext cx="7543800" cy="3405851"/>
                      </a:xfrm>
                      <a:prstGeom prst="rect">
                        <a:avLst/>
                      </a:prstGeom>
                    </p:spPr>
                  </p:pic>
                </p:oleObj>
              </mc:Fallback>
            </mc:AlternateContent>
          </a:graphicData>
        </a:graphic>
      </p:graphicFrame>
    </p:spTree>
    <p:extLst>
      <p:ext uri="{BB962C8B-B14F-4D97-AF65-F5344CB8AC3E}">
        <p14:creationId xmlns:p14="http://schemas.microsoft.com/office/powerpoint/2010/main" val="33990246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152400"/>
            <a:ext cx="1524000" cy="639762"/>
          </a:xfrm>
        </p:spPr>
        <p:txBody>
          <a:bodyPr>
            <a:normAutofit/>
          </a:bodyPr>
          <a:lstStyle/>
          <a:p>
            <a:pPr algn="l"/>
            <a:r>
              <a:rPr lang="en-US" sz="2800" dirty="0" smtClean="0"/>
              <a:t>IPv4</a:t>
            </a:r>
            <a:endParaRPr lang="en-US" dirty="0"/>
          </a:p>
        </p:txBody>
      </p:sp>
      <p:sp>
        <p:nvSpPr>
          <p:cNvPr id="4" name="AutoShape 2" descr="https://developer.ridgerun.com/wiki/images/2/29/Header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p:nvSpPr>
        <p:spPr>
          <a:xfrm>
            <a:off x="152400" y="2941638"/>
            <a:ext cx="15240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rPr>
              <a:t>IPv6</a:t>
            </a:r>
            <a:endParaRPr lang="en-US" dirty="0">
              <a:solidFill>
                <a:srgbClr val="0070C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305577283"/>
              </p:ext>
            </p:extLst>
          </p:nvPr>
        </p:nvGraphicFramePr>
        <p:xfrm>
          <a:off x="1138570" y="304800"/>
          <a:ext cx="7591448" cy="2130090"/>
        </p:xfrm>
        <a:graphic>
          <a:graphicData uri="http://schemas.openxmlformats.org/presentationml/2006/ole">
            <mc:AlternateContent xmlns:mc="http://schemas.openxmlformats.org/markup-compatibility/2006">
              <mc:Choice xmlns:v="urn:schemas-microsoft-com:vml" Requires="v">
                <p:oleObj spid="_x0000_s8210" name="Binary Worksheet" r:id="rId3" imgW="4514761" imgH="1266798" progId="Excel.SheetBinaryMacroEnabled.12">
                  <p:embed/>
                </p:oleObj>
              </mc:Choice>
              <mc:Fallback>
                <p:oleObj name="Binary Worksheet" r:id="rId3" imgW="4514761" imgH="1266798" progId="Excel.SheetBinaryMacroEnabled.12">
                  <p:embed/>
                  <p:pic>
                    <p:nvPicPr>
                      <p:cNvPr id="0" name=""/>
                      <p:cNvPicPr/>
                      <p:nvPr/>
                    </p:nvPicPr>
                    <p:blipFill>
                      <a:blip r:embed="rId4"/>
                      <a:stretch>
                        <a:fillRect/>
                      </a:stretch>
                    </p:blipFill>
                    <p:spPr>
                      <a:xfrm>
                        <a:off x="1138570" y="304800"/>
                        <a:ext cx="7591448" cy="213009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794627159"/>
              </p:ext>
            </p:extLst>
          </p:nvPr>
        </p:nvGraphicFramePr>
        <p:xfrm>
          <a:off x="1143000" y="3071149"/>
          <a:ext cx="7543800" cy="3405851"/>
        </p:xfrm>
        <a:graphic>
          <a:graphicData uri="http://schemas.openxmlformats.org/presentationml/2006/ole">
            <mc:AlternateContent xmlns:mc="http://schemas.openxmlformats.org/markup-compatibility/2006">
              <mc:Choice xmlns:v="urn:schemas-microsoft-com:vml" Requires="v">
                <p:oleObj spid="_x0000_s8211" name="Binary Worksheet" r:id="rId5" imgW="4514761" imgH="2038268" progId="Excel.SheetBinaryMacroEnabled.12">
                  <p:embed/>
                </p:oleObj>
              </mc:Choice>
              <mc:Fallback>
                <p:oleObj name="Binary Worksheet" r:id="rId5" imgW="4514761" imgH="2038268" progId="Excel.SheetBinaryMacroEnabled.12">
                  <p:embed/>
                  <p:pic>
                    <p:nvPicPr>
                      <p:cNvPr id="0" name=""/>
                      <p:cNvPicPr/>
                      <p:nvPr/>
                    </p:nvPicPr>
                    <p:blipFill>
                      <a:blip r:embed="rId6"/>
                      <a:stretch>
                        <a:fillRect/>
                      </a:stretch>
                    </p:blipFill>
                    <p:spPr>
                      <a:xfrm>
                        <a:off x="1143000" y="3071149"/>
                        <a:ext cx="7543800" cy="3405851"/>
                      </a:xfrm>
                      <a:prstGeom prst="rect">
                        <a:avLst/>
                      </a:prstGeom>
                    </p:spPr>
                  </p:pic>
                </p:oleObj>
              </mc:Fallback>
            </mc:AlternateContent>
          </a:graphicData>
        </a:graphic>
      </p:graphicFrame>
    </p:spTree>
    <p:extLst>
      <p:ext uri="{BB962C8B-B14F-4D97-AF65-F5344CB8AC3E}">
        <p14:creationId xmlns:p14="http://schemas.microsoft.com/office/powerpoint/2010/main" val="3399024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Background</a:t>
            </a:r>
            <a:endParaRPr lang="en-US" dirty="0"/>
          </a:p>
        </p:txBody>
      </p:sp>
      <p:sp>
        <p:nvSpPr>
          <p:cNvPr id="3" name="Content Placeholder 2"/>
          <p:cNvSpPr>
            <a:spLocks noGrp="1"/>
          </p:cNvSpPr>
          <p:nvPr>
            <p:ph idx="1"/>
          </p:nvPr>
        </p:nvSpPr>
        <p:spPr>
          <a:xfrm>
            <a:off x="457200" y="1143000"/>
            <a:ext cx="8077200" cy="4876800"/>
          </a:xfrm>
        </p:spPr>
        <p:txBody>
          <a:bodyPr>
            <a:normAutofit/>
          </a:bodyPr>
          <a:lstStyle/>
          <a:p>
            <a:r>
              <a:rPr lang="en-US" dirty="0" smtClean="0"/>
              <a:t>Internet Protocol (IP) is the </a:t>
            </a:r>
            <a:r>
              <a:rPr lang="en-US" dirty="0"/>
              <a:t>primary protocol in the Internet layer of the </a:t>
            </a:r>
            <a:r>
              <a:rPr lang="en-US" dirty="0" smtClean="0"/>
              <a:t>OSI networking model</a:t>
            </a:r>
          </a:p>
          <a:p>
            <a:r>
              <a:rPr lang="en-US" dirty="0" smtClean="0"/>
              <a:t>IP’s job is to deliver packets </a:t>
            </a:r>
            <a:r>
              <a:rPr lang="en-US" dirty="0"/>
              <a:t>from </a:t>
            </a:r>
            <a:r>
              <a:rPr lang="en-US" dirty="0" smtClean="0"/>
              <a:t>a source computer to a destination computer based </a:t>
            </a:r>
            <a:r>
              <a:rPr lang="en-US" dirty="0"/>
              <a:t>on the IP addresses in the packet </a:t>
            </a:r>
            <a:r>
              <a:rPr lang="en-US" dirty="0" smtClean="0"/>
              <a:t>headers</a:t>
            </a:r>
            <a:endParaRPr lang="en-US" dirty="0"/>
          </a:p>
          <a:p>
            <a:r>
              <a:rPr lang="en-US" dirty="0" smtClean="0"/>
              <a:t>As of May 2015, about </a:t>
            </a:r>
            <a:r>
              <a:rPr lang="en-US" b="1" dirty="0" smtClean="0">
                <a:solidFill>
                  <a:schemeClr val="tx2"/>
                </a:solidFill>
              </a:rPr>
              <a:t>97%</a:t>
            </a:r>
            <a:r>
              <a:rPr lang="en-US" dirty="0" smtClean="0"/>
              <a:t> of web traffic uses IPv4</a:t>
            </a:r>
            <a:endParaRPr lang="en-US" b="1" dirty="0" smtClean="0"/>
          </a:p>
          <a:p>
            <a:r>
              <a:rPr lang="en-US" dirty="0"/>
              <a:t>IPv6 is intended to </a:t>
            </a:r>
            <a:r>
              <a:rPr lang="en-US" dirty="0" smtClean="0"/>
              <a:t>eventually replace IPv4</a:t>
            </a:r>
            <a:endParaRPr lang="en-US" dirty="0"/>
          </a:p>
        </p:txBody>
      </p:sp>
    </p:spTree>
    <p:extLst>
      <p:ext uri="{BB962C8B-B14F-4D97-AF65-F5344CB8AC3E}">
        <p14:creationId xmlns:p14="http://schemas.microsoft.com/office/powerpoint/2010/main" val="398577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4D4D4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4D4D4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4D4D4D"/>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4D4D4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152400"/>
            <a:ext cx="1524000" cy="639762"/>
          </a:xfrm>
        </p:spPr>
        <p:txBody>
          <a:bodyPr>
            <a:normAutofit/>
          </a:bodyPr>
          <a:lstStyle/>
          <a:p>
            <a:pPr algn="l"/>
            <a:r>
              <a:rPr lang="en-US" sz="2800" dirty="0" smtClean="0"/>
              <a:t>IPv4</a:t>
            </a:r>
            <a:endParaRPr lang="en-US" dirty="0"/>
          </a:p>
        </p:txBody>
      </p:sp>
      <p:sp>
        <p:nvSpPr>
          <p:cNvPr id="4" name="AutoShape 2" descr="https://developer.ridgerun.com/wiki/images/2/29/Header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p:nvSpPr>
        <p:spPr>
          <a:xfrm>
            <a:off x="152400" y="2941638"/>
            <a:ext cx="15240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rPr>
              <a:t>IPv6</a:t>
            </a:r>
            <a:endParaRPr lang="en-US" dirty="0">
              <a:solidFill>
                <a:srgbClr val="0070C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4169921379"/>
              </p:ext>
            </p:extLst>
          </p:nvPr>
        </p:nvGraphicFramePr>
        <p:xfrm>
          <a:off x="1138570" y="304800"/>
          <a:ext cx="7591448" cy="2130090"/>
        </p:xfrm>
        <a:graphic>
          <a:graphicData uri="http://schemas.openxmlformats.org/presentationml/2006/ole">
            <mc:AlternateContent xmlns:mc="http://schemas.openxmlformats.org/markup-compatibility/2006">
              <mc:Choice xmlns:v="urn:schemas-microsoft-com:vml" Requires="v">
                <p:oleObj spid="_x0000_s9234" name="Binary Worksheet" r:id="rId3" imgW="4514761" imgH="1266798" progId="Excel.SheetBinaryMacroEnabled.12">
                  <p:embed/>
                </p:oleObj>
              </mc:Choice>
              <mc:Fallback>
                <p:oleObj name="Binary Worksheet" r:id="rId3" imgW="4514761" imgH="1266798" progId="Excel.SheetBinaryMacroEnabled.12">
                  <p:embed/>
                  <p:pic>
                    <p:nvPicPr>
                      <p:cNvPr id="0" name=""/>
                      <p:cNvPicPr/>
                      <p:nvPr/>
                    </p:nvPicPr>
                    <p:blipFill>
                      <a:blip r:embed="rId4"/>
                      <a:stretch>
                        <a:fillRect/>
                      </a:stretch>
                    </p:blipFill>
                    <p:spPr>
                      <a:xfrm>
                        <a:off x="1138570" y="304800"/>
                        <a:ext cx="7591448" cy="213009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855489090"/>
              </p:ext>
            </p:extLst>
          </p:nvPr>
        </p:nvGraphicFramePr>
        <p:xfrm>
          <a:off x="1143000" y="3071149"/>
          <a:ext cx="7543800" cy="3405851"/>
        </p:xfrm>
        <a:graphic>
          <a:graphicData uri="http://schemas.openxmlformats.org/presentationml/2006/ole">
            <mc:AlternateContent xmlns:mc="http://schemas.openxmlformats.org/markup-compatibility/2006">
              <mc:Choice xmlns:v="urn:schemas-microsoft-com:vml" Requires="v">
                <p:oleObj spid="_x0000_s9235" name="Binary Worksheet" r:id="rId5" imgW="4514761" imgH="2038268" progId="Excel.SheetBinaryMacroEnabled.12">
                  <p:embed/>
                </p:oleObj>
              </mc:Choice>
              <mc:Fallback>
                <p:oleObj name="Binary Worksheet" r:id="rId5" imgW="4514761" imgH="2038268" progId="Excel.SheetBinaryMacroEnabled.12">
                  <p:embed/>
                  <p:pic>
                    <p:nvPicPr>
                      <p:cNvPr id="0" name=""/>
                      <p:cNvPicPr/>
                      <p:nvPr/>
                    </p:nvPicPr>
                    <p:blipFill>
                      <a:blip r:embed="rId6"/>
                      <a:stretch>
                        <a:fillRect/>
                      </a:stretch>
                    </p:blipFill>
                    <p:spPr>
                      <a:xfrm>
                        <a:off x="1143000" y="3071149"/>
                        <a:ext cx="7543800" cy="3405851"/>
                      </a:xfrm>
                      <a:prstGeom prst="rect">
                        <a:avLst/>
                      </a:prstGeom>
                    </p:spPr>
                  </p:pic>
                </p:oleObj>
              </mc:Fallback>
            </mc:AlternateContent>
          </a:graphicData>
        </a:graphic>
      </p:graphicFrame>
    </p:spTree>
    <p:extLst>
      <p:ext uri="{BB962C8B-B14F-4D97-AF65-F5344CB8AC3E}">
        <p14:creationId xmlns:p14="http://schemas.microsoft.com/office/powerpoint/2010/main" val="33990246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152400"/>
            <a:ext cx="1524000" cy="639762"/>
          </a:xfrm>
        </p:spPr>
        <p:txBody>
          <a:bodyPr>
            <a:normAutofit/>
          </a:bodyPr>
          <a:lstStyle/>
          <a:p>
            <a:pPr algn="l"/>
            <a:r>
              <a:rPr lang="en-US" sz="2800" dirty="0" smtClean="0"/>
              <a:t>IPv4</a:t>
            </a:r>
            <a:endParaRPr lang="en-US" dirty="0"/>
          </a:p>
        </p:txBody>
      </p:sp>
      <p:sp>
        <p:nvSpPr>
          <p:cNvPr id="4" name="AutoShape 2" descr="https://developer.ridgerun.com/wiki/images/2/29/Header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p:nvSpPr>
        <p:spPr>
          <a:xfrm>
            <a:off x="152400" y="2941638"/>
            <a:ext cx="15240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rPr>
              <a:t>IPv6</a:t>
            </a:r>
            <a:endParaRPr lang="en-US" dirty="0">
              <a:solidFill>
                <a:srgbClr val="0070C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639546446"/>
              </p:ext>
            </p:extLst>
          </p:nvPr>
        </p:nvGraphicFramePr>
        <p:xfrm>
          <a:off x="1138570" y="304800"/>
          <a:ext cx="7591448" cy="2130090"/>
        </p:xfrm>
        <a:graphic>
          <a:graphicData uri="http://schemas.openxmlformats.org/presentationml/2006/ole">
            <mc:AlternateContent xmlns:mc="http://schemas.openxmlformats.org/markup-compatibility/2006">
              <mc:Choice xmlns:v="urn:schemas-microsoft-com:vml" Requires="v">
                <p:oleObj spid="_x0000_s10258" name="Binary Worksheet" r:id="rId3" imgW="4514761" imgH="1266798" progId="Excel.SheetBinaryMacroEnabled.12">
                  <p:embed/>
                </p:oleObj>
              </mc:Choice>
              <mc:Fallback>
                <p:oleObj name="Binary Worksheet" r:id="rId3" imgW="4514761" imgH="1266798" progId="Excel.SheetBinaryMacroEnabled.12">
                  <p:embed/>
                  <p:pic>
                    <p:nvPicPr>
                      <p:cNvPr id="0" name=""/>
                      <p:cNvPicPr/>
                      <p:nvPr/>
                    </p:nvPicPr>
                    <p:blipFill>
                      <a:blip r:embed="rId4"/>
                      <a:stretch>
                        <a:fillRect/>
                      </a:stretch>
                    </p:blipFill>
                    <p:spPr>
                      <a:xfrm>
                        <a:off x="1138570" y="304800"/>
                        <a:ext cx="7591448" cy="213009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485463161"/>
              </p:ext>
            </p:extLst>
          </p:nvPr>
        </p:nvGraphicFramePr>
        <p:xfrm>
          <a:off x="1143000" y="3071149"/>
          <a:ext cx="7543800" cy="3405851"/>
        </p:xfrm>
        <a:graphic>
          <a:graphicData uri="http://schemas.openxmlformats.org/presentationml/2006/ole">
            <mc:AlternateContent xmlns:mc="http://schemas.openxmlformats.org/markup-compatibility/2006">
              <mc:Choice xmlns:v="urn:schemas-microsoft-com:vml" Requires="v">
                <p:oleObj spid="_x0000_s10259" name="Binary Worksheet" r:id="rId5" imgW="4514761" imgH="2038268" progId="Excel.SheetBinaryMacroEnabled.12">
                  <p:embed/>
                </p:oleObj>
              </mc:Choice>
              <mc:Fallback>
                <p:oleObj name="Binary Worksheet" r:id="rId5" imgW="4514761" imgH="2038268" progId="Excel.SheetBinaryMacroEnabled.12">
                  <p:embed/>
                  <p:pic>
                    <p:nvPicPr>
                      <p:cNvPr id="0" name=""/>
                      <p:cNvPicPr/>
                      <p:nvPr/>
                    </p:nvPicPr>
                    <p:blipFill>
                      <a:blip r:embed="rId6"/>
                      <a:stretch>
                        <a:fillRect/>
                      </a:stretch>
                    </p:blipFill>
                    <p:spPr>
                      <a:xfrm>
                        <a:off x="1143000" y="3071149"/>
                        <a:ext cx="7543800" cy="3405851"/>
                      </a:xfrm>
                      <a:prstGeom prst="rect">
                        <a:avLst/>
                      </a:prstGeom>
                    </p:spPr>
                  </p:pic>
                </p:oleObj>
              </mc:Fallback>
            </mc:AlternateContent>
          </a:graphicData>
        </a:graphic>
      </p:graphicFrame>
    </p:spTree>
    <p:extLst>
      <p:ext uri="{BB962C8B-B14F-4D97-AF65-F5344CB8AC3E}">
        <p14:creationId xmlns:p14="http://schemas.microsoft.com/office/powerpoint/2010/main" val="33990246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152400"/>
            <a:ext cx="1524000" cy="639762"/>
          </a:xfrm>
        </p:spPr>
        <p:txBody>
          <a:bodyPr>
            <a:normAutofit/>
          </a:bodyPr>
          <a:lstStyle/>
          <a:p>
            <a:pPr algn="l"/>
            <a:r>
              <a:rPr lang="en-US" sz="2800" dirty="0" smtClean="0"/>
              <a:t>IPv4</a:t>
            </a:r>
            <a:endParaRPr lang="en-US" dirty="0"/>
          </a:p>
        </p:txBody>
      </p:sp>
      <p:sp>
        <p:nvSpPr>
          <p:cNvPr id="4" name="AutoShape 2" descr="https://developer.ridgerun.com/wiki/images/2/29/Header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p:nvSpPr>
        <p:spPr>
          <a:xfrm>
            <a:off x="152400" y="2941638"/>
            <a:ext cx="15240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rPr>
              <a:t>IPv6</a:t>
            </a:r>
            <a:endParaRPr lang="en-US" dirty="0">
              <a:solidFill>
                <a:srgbClr val="0070C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857217790"/>
              </p:ext>
            </p:extLst>
          </p:nvPr>
        </p:nvGraphicFramePr>
        <p:xfrm>
          <a:off x="1138570" y="304800"/>
          <a:ext cx="7591448" cy="2130090"/>
        </p:xfrm>
        <a:graphic>
          <a:graphicData uri="http://schemas.openxmlformats.org/presentationml/2006/ole">
            <mc:AlternateContent xmlns:mc="http://schemas.openxmlformats.org/markup-compatibility/2006">
              <mc:Choice xmlns:v="urn:schemas-microsoft-com:vml" Requires="v">
                <p:oleObj spid="_x0000_s11284" name="Binary Worksheet" r:id="rId3" imgW="4514761" imgH="1266798" progId="Excel.SheetBinaryMacroEnabled.12">
                  <p:embed/>
                </p:oleObj>
              </mc:Choice>
              <mc:Fallback>
                <p:oleObj name="Binary Worksheet" r:id="rId3" imgW="4514761" imgH="1266798" progId="Excel.SheetBinaryMacroEnabled.12">
                  <p:embed/>
                  <p:pic>
                    <p:nvPicPr>
                      <p:cNvPr id="0" name=""/>
                      <p:cNvPicPr/>
                      <p:nvPr/>
                    </p:nvPicPr>
                    <p:blipFill>
                      <a:blip r:embed="rId4"/>
                      <a:stretch>
                        <a:fillRect/>
                      </a:stretch>
                    </p:blipFill>
                    <p:spPr>
                      <a:xfrm>
                        <a:off x="1138570" y="304800"/>
                        <a:ext cx="7591448" cy="213009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176105216"/>
              </p:ext>
            </p:extLst>
          </p:nvPr>
        </p:nvGraphicFramePr>
        <p:xfrm>
          <a:off x="1143000" y="3071149"/>
          <a:ext cx="7543800" cy="3405851"/>
        </p:xfrm>
        <a:graphic>
          <a:graphicData uri="http://schemas.openxmlformats.org/presentationml/2006/ole">
            <mc:AlternateContent xmlns:mc="http://schemas.openxmlformats.org/markup-compatibility/2006">
              <mc:Choice xmlns:v="urn:schemas-microsoft-com:vml" Requires="v">
                <p:oleObj spid="_x0000_s11285" name="Binary Worksheet" r:id="rId5" imgW="4514761" imgH="2038268" progId="Excel.SheetBinaryMacroEnabled.12">
                  <p:embed/>
                </p:oleObj>
              </mc:Choice>
              <mc:Fallback>
                <p:oleObj name="Binary Worksheet" r:id="rId5" imgW="4514761" imgH="2038268" progId="Excel.SheetBinaryMacroEnabled.12">
                  <p:embed/>
                  <p:pic>
                    <p:nvPicPr>
                      <p:cNvPr id="0" name=""/>
                      <p:cNvPicPr/>
                      <p:nvPr/>
                    </p:nvPicPr>
                    <p:blipFill>
                      <a:blip r:embed="rId6"/>
                      <a:stretch>
                        <a:fillRect/>
                      </a:stretch>
                    </p:blipFill>
                    <p:spPr>
                      <a:xfrm>
                        <a:off x="1143000" y="3071149"/>
                        <a:ext cx="7543800" cy="3405851"/>
                      </a:xfrm>
                      <a:prstGeom prst="rect">
                        <a:avLst/>
                      </a:prstGeom>
                    </p:spPr>
                  </p:pic>
                </p:oleObj>
              </mc:Fallback>
            </mc:AlternateContent>
          </a:graphicData>
        </a:graphic>
      </p:graphicFrame>
    </p:spTree>
    <p:extLst>
      <p:ext uri="{BB962C8B-B14F-4D97-AF65-F5344CB8AC3E}">
        <p14:creationId xmlns:p14="http://schemas.microsoft.com/office/powerpoint/2010/main" val="33990246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152400"/>
            <a:ext cx="1524000" cy="639762"/>
          </a:xfrm>
        </p:spPr>
        <p:txBody>
          <a:bodyPr>
            <a:normAutofit/>
          </a:bodyPr>
          <a:lstStyle/>
          <a:p>
            <a:pPr algn="l"/>
            <a:r>
              <a:rPr lang="en-US" sz="2800" dirty="0" smtClean="0"/>
              <a:t>IPv4</a:t>
            </a:r>
            <a:endParaRPr lang="en-US" dirty="0"/>
          </a:p>
        </p:txBody>
      </p:sp>
      <p:sp>
        <p:nvSpPr>
          <p:cNvPr id="4" name="AutoShape 2" descr="https://developer.ridgerun.com/wiki/images/2/29/Header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p:nvSpPr>
        <p:spPr>
          <a:xfrm>
            <a:off x="152400" y="2941638"/>
            <a:ext cx="15240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rPr>
              <a:t>IPv6</a:t>
            </a:r>
            <a:endParaRPr lang="en-US" dirty="0">
              <a:solidFill>
                <a:srgbClr val="0070C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104813746"/>
              </p:ext>
            </p:extLst>
          </p:nvPr>
        </p:nvGraphicFramePr>
        <p:xfrm>
          <a:off x="1138570" y="304800"/>
          <a:ext cx="7591448" cy="2130090"/>
        </p:xfrm>
        <a:graphic>
          <a:graphicData uri="http://schemas.openxmlformats.org/presentationml/2006/ole">
            <mc:AlternateContent xmlns:mc="http://schemas.openxmlformats.org/markup-compatibility/2006">
              <mc:Choice xmlns:v="urn:schemas-microsoft-com:vml" Requires="v">
                <p:oleObj spid="_x0000_s12306" name="Binary Worksheet" r:id="rId3" imgW="4514761" imgH="1266798" progId="Excel.SheetBinaryMacroEnabled.12">
                  <p:embed/>
                </p:oleObj>
              </mc:Choice>
              <mc:Fallback>
                <p:oleObj name="Binary Worksheet" r:id="rId3" imgW="4514761" imgH="1266798" progId="Excel.SheetBinaryMacroEnabled.12">
                  <p:embed/>
                  <p:pic>
                    <p:nvPicPr>
                      <p:cNvPr id="0" name=""/>
                      <p:cNvPicPr/>
                      <p:nvPr/>
                    </p:nvPicPr>
                    <p:blipFill>
                      <a:blip r:embed="rId4"/>
                      <a:stretch>
                        <a:fillRect/>
                      </a:stretch>
                    </p:blipFill>
                    <p:spPr>
                      <a:xfrm>
                        <a:off x="1138570" y="304800"/>
                        <a:ext cx="7591448" cy="213009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855489090"/>
              </p:ext>
            </p:extLst>
          </p:nvPr>
        </p:nvGraphicFramePr>
        <p:xfrm>
          <a:off x="1143000" y="3071149"/>
          <a:ext cx="7543800" cy="3405851"/>
        </p:xfrm>
        <a:graphic>
          <a:graphicData uri="http://schemas.openxmlformats.org/presentationml/2006/ole">
            <mc:AlternateContent xmlns:mc="http://schemas.openxmlformats.org/markup-compatibility/2006">
              <mc:Choice xmlns:v="urn:schemas-microsoft-com:vml" Requires="v">
                <p:oleObj spid="_x0000_s12307" name="Binary Worksheet" r:id="rId5" imgW="4514761" imgH="2038268" progId="Excel.SheetBinaryMacroEnabled.12">
                  <p:embed/>
                </p:oleObj>
              </mc:Choice>
              <mc:Fallback>
                <p:oleObj name="Binary Worksheet" r:id="rId5" imgW="4514761" imgH="2038268" progId="Excel.SheetBinaryMacroEnabled.12">
                  <p:embed/>
                  <p:pic>
                    <p:nvPicPr>
                      <p:cNvPr id="0" name=""/>
                      <p:cNvPicPr/>
                      <p:nvPr/>
                    </p:nvPicPr>
                    <p:blipFill>
                      <a:blip r:embed="rId6"/>
                      <a:stretch>
                        <a:fillRect/>
                      </a:stretch>
                    </p:blipFill>
                    <p:spPr>
                      <a:xfrm>
                        <a:off x="1143000" y="3071149"/>
                        <a:ext cx="7543800" cy="3405851"/>
                      </a:xfrm>
                      <a:prstGeom prst="rect">
                        <a:avLst/>
                      </a:prstGeom>
                    </p:spPr>
                  </p:pic>
                </p:oleObj>
              </mc:Fallback>
            </mc:AlternateContent>
          </a:graphicData>
        </a:graphic>
      </p:graphicFrame>
    </p:spTree>
    <p:extLst>
      <p:ext uri="{BB962C8B-B14F-4D97-AF65-F5344CB8AC3E}">
        <p14:creationId xmlns:p14="http://schemas.microsoft.com/office/powerpoint/2010/main" val="3399024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152400"/>
            <a:ext cx="1524000" cy="639762"/>
          </a:xfrm>
        </p:spPr>
        <p:txBody>
          <a:bodyPr>
            <a:normAutofit/>
          </a:bodyPr>
          <a:lstStyle/>
          <a:p>
            <a:pPr algn="l"/>
            <a:r>
              <a:rPr lang="en-US" sz="2800" dirty="0" smtClean="0"/>
              <a:t>IPv4</a:t>
            </a:r>
            <a:endParaRPr lang="en-US" dirty="0"/>
          </a:p>
        </p:txBody>
      </p:sp>
      <p:sp>
        <p:nvSpPr>
          <p:cNvPr id="4" name="AutoShape 2" descr="https://developer.ridgerun.com/wiki/images/2/29/Header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p:nvSpPr>
        <p:spPr>
          <a:xfrm>
            <a:off x="152400" y="2941638"/>
            <a:ext cx="15240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rPr>
              <a:t>IPv6</a:t>
            </a:r>
            <a:endParaRPr lang="en-US" dirty="0">
              <a:solidFill>
                <a:srgbClr val="0070C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644704006"/>
              </p:ext>
            </p:extLst>
          </p:nvPr>
        </p:nvGraphicFramePr>
        <p:xfrm>
          <a:off x="1138570" y="304800"/>
          <a:ext cx="7591448" cy="2130090"/>
        </p:xfrm>
        <a:graphic>
          <a:graphicData uri="http://schemas.openxmlformats.org/presentationml/2006/ole">
            <mc:AlternateContent xmlns:mc="http://schemas.openxmlformats.org/markup-compatibility/2006">
              <mc:Choice xmlns:v="urn:schemas-microsoft-com:vml" Requires="v">
                <p:oleObj spid="_x0000_s13330" name="Binary Worksheet" r:id="rId3" imgW="4514761" imgH="1266798" progId="Excel.SheetBinaryMacroEnabled.12">
                  <p:embed/>
                </p:oleObj>
              </mc:Choice>
              <mc:Fallback>
                <p:oleObj name="Binary Worksheet" r:id="rId3" imgW="4514761" imgH="1266798" progId="Excel.SheetBinaryMacroEnabled.12">
                  <p:embed/>
                  <p:pic>
                    <p:nvPicPr>
                      <p:cNvPr id="0" name=""/>
                      <p:cNvPicPr/>
                      <p:nvPr/>
                    </p:nvPicPr>
                    <p:blipFill>
                      <a:blip r:embed="rId4"/>
                      <a:stretch>
                        <a:fillRect/>
                      </a:stretch>
                    </p:blipFill>
                    <p:spPr>
                      <a:xfrm>
                        <a:off x="1138570" y="304800"/>
                        <a:ext cx="7591448" cy="213009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296609033"/>
              </p:ext>
            </p:extLst>
          </p:nvPr>
        </p:nvGraphicFramePr>
        <p:xfrm>
          <a:off x="1143000" y="3071149"/>
          <a:ext cx="7543800" cy="3405851"/>
        </p:xfrm>
        <a:graphic>
          <a:graphicData uri="http://schemas.openxmlformats.org/presentationml/2006/ole">
            <mc:AlternateContent xmlns:mc="http://schemas.openxmlformats.org/markup-compatibility/2006">
              <mc:Choice xmlns:v="urn:schemas-microsoft-com:vml" Requires="v">
                <p:oleObj spid="_x0000_s13331" name="Binary Worksheet" r:id="rId5" imgW="4514761" imgH="2038268" progId="Excel.SheetBinaryMacroEnabled.12">
                  <p:embed/>
                </p:oleObj>
              </mc:Choice>
              <mc:Fallback>
                <p:oleObj name="Binary Worksheet" r:id="rId5" imgW="4514761" imgH="2038268" progId="Excel.SheetBinaryMacroEnabled.12">
                  <p:embed/>
                  <p:pic>
                    <p:nvPicPr>
                      <p:cNvPr id="0" name=""/>
                      <p:cNvPicPr/>
                      <p:nvPr/>
                    </p:nvPicPr>
                    <p:blipFill>
                      <a:blip r:embed="rId6"/>
                      <a:stretch>
                        <a:fillRect/>
                      </a:stretch>
                    </p:blipFill>
                    <p:spPr>
                      <a:xfrm>
                        <a:off x="1143000" y="3071149"/>
                        <a:ext cx="7543800" cy="3405851"/>
                      </a:xfrm>
                      <a:prstGeom prst="rect">
                        <a:avLst/>
                      </a:prstGeom>
                    </p:spPr>
                  </p:pic>
                </p:oleObj>
              </mc:Fallback>
            </mc:AlternateContent>
          </a:graphicData>
        </a:graphic>
      </p:graphicFrame>
    </p:spTree>
    <p:extLst>
      <p:ext uri="{BB962C8B-B14F-4D97-AF65-F5344CB8AC3E}">
        <p14:creationId xmlns:p14="http://schemas.microsoft.com/office/powerpoint/2010/main" val="33990246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IP6 Packet Header</a:t>
            </a:r>
            <a:endParaRPr lang="en-US" dirty="0"/>
          </a:p>
        </p:txBody>
      </p:sp>
      <p:sp>
        <p:nvSpPr>
          <p:cNvPr id="3" name="Content Placeholder 2"/>
          <p:cNvSpPr>
            <a:spLocks noGrp="1"/>
          </p:cNvSpPr>
          <p:nvPr>
            <p:ph idx="1"/>
          </p:nvPr>
        </p:nvSpPr>
        <p:spPr>
          <a:xfrm>
            <a:off x="457200" y="1219200"/>
            <a:ext cx="8229600" cy="5029200"/>
          </a:xfrm>
        </p:spPr>
        <p:txBody>
          <a:bodyPr>
            <a:noAutofit/>
          </a:bodyPr>
          <a:lstStyle/>
          <a:p>
            <a:pPr marL="0" indent="0">
              <a:spcBef>
                <a:spcPts val="0"/>
              </a:spcBef>
              <a:spcAft>
                <a:spcPts val="600"/>
              </a:spcAft>
              <a:buNone/>
            </a:pPr>
            <a:r>
              <a:rPr lang="en-US" b="1" dirty="0" smtClean="0">
                <a:solidFill>
                  <a:schemeClr val="tx2"/>
                </a:solidFill>
              </a:rPr>
              <a:t>Deleted Fields:</a:t>
            </a:r>
            <a:endParaRPr lang="en-US" b="1" dirty="0">
              <a:solidFill>
                <a:schemeClr val="tx2"/>
              </a:solidFill>
            </a:endParaRPr>
          </a:p>
          <a:p>
            <a:pPr>
              <a:spcBef>
                <a:spcPts val="0"/>
              </a:spcBef>
              <a:spcAft>
                <a:spcPts val="600"/>
              </a:spcAft>
            </a:pPr>
            <a:r>
              <a:rPr lang="en-US" sz="2800" dirty="0" smtClean="0"/>
              <a:t>Fragmentation </a:t>
            </a:r>
            <a:r>
              <a:rPr lang="en-US" sz="2800" dirty="0"/>
              <a:t>fields moved out of </a:t>
            </a:r>
            <a:r>
              <a:rPr lang="en-US" sz="2800" dirty="0" smtClean="0"/>
              <a:t>standard header</a:t>
            </a:r>
            <a:endParaRPr lang="en-US" sz="2800" dirty="0"/>
          </a:p>
          <a:p>
            <a:pPr>
              <a:spcBef>
                <a:spcPts val="0"/>
              </a:spcBef>
              <a:spcAft>
                <a:spcPts val="600"/>
              </a:spcAft>
            </a:pPr>
            <a:r>
              <a:rPr lang="en-US" sz="2800" dirty="0" smtClean="0"/>
              <a:t>Options moved from header </a:t>
            </a:r>
            <a:r>
              <a:rPr lang="en-US" sz="2800" dirty="0" smtClean="0"/>
              <a:t>into payload</a:t>
            </a:r>
            <a:endParaRPr lang="en-US" sz="2800" dirty="0"/>
          </a:p>
          <a:p>
            <a:pPr>
              <a:spcBef>
                <a:spcPts val="0"/>
              </a:spcBef>
              <a:spcAft>
                <a:spcPts val="600"/>
              </a:spcAft>
            </a:pPr>
            <a:r>
              <a:rPr lang="en-US" sz="2800" dirty="0" smtClean="0"/>
              <a:t>Header </a:t>
            </a:r>
            <a:r>
              <a:rPr lang="en-US" sz="2800" dirty="0"/>
              <a:t>Checksum eliminated</a:t>
            </a:r>
          </a:p>
          <a:p>
            <a:pPr>
              <a:spcBef>
                <a:spcPts val="0"/>
              </a:spcBef>
              <a:spcAft>
                <a:spcPts val="600"/>
              </a:spcAft>
            </a:pPr>
            <a:r>
              <a:rPr lang="en-US" sz="2800" dirty="0" smtClean="0"/>
              <a:t>Header </a:t>
            </a:r>
            <a:r>
              <a:rPr lang="en-US" sz="2800" dirty="0"/>
              <a:t>Length field </a:t>
            </a:r>
            <a:r>
              <a:rPr lang="en-US" sz="2800" dirty="0" smtClean="0"/>
              <a:t>eliminated (fixed at 40B)</a:t>
            </a:r>
            <a:endParaRPr lang="en-US" sz="2800" dirty="0"/>
          </a:p>
          <a:p>
            <a:pPr>
              <a:spcBef>
                <a:spcPts val="0"/>
              </a:spcBef>
              <a:spcAft>
                <a:spcPts val="600"/>
              </a:spcAft>
            </a:pPr>
            <a:r>
              <a:rPr lang="en-US" sz="2800" dirty="0" smtClean="0"/>
              <a:t>Length </a:t>
            </a:r>
            <a:r>
              <a:rPr lang="en-US" sz="2800" dirty="0"/>
              <a:t>field excludes IPv6 </a:t>
            </a:r>
            <a:r>
              <a:rPr lang="en-US" sz="2800" dirty="0" smtClean="0"/>
              <a:t>header</a:t>
            </a:r>
            <a:endParaRPr lang="en-US" sz="2800" dirty="0" smtClean="0"/>
          </a:p>
        </p:txBody>
      </p:sp>
    </p:spTree>
    <p:extLst>
      <p:ext uri="{BB962C8B-B14F-4D97-AF65-F5344CB8AC3E}">
        <p14:creationId xmlns:p14="http://schemas.microsoft.com/office/powerpoint/2010/main" val="27930807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IP6 Packet Header</a:t>
            </a:r>
            <a:endParaRPr lang="en-US" dirty="0"/>
          </a:p>
        </p:txBody>
      </p:sp>
      <p:sp>
        <p:nvSpPr>
          <p:cNvPr id="3" name="Content Placeholder 2"/>
          <p:cNvSpPr>
            <a:spLocks noGrp="1"/>
          </p:cNvSpPr>
          <p:nvPr>
            <p:ph idx="1"/>
          </p:nvPr>
        </p:nvSpPr>
        <p:spPr>
          <a:xfrm>
            <a:off x="457200" y="1219200"/>
            <a:ext cx="8229600" cy="5029200"/>
          </a:xfrm>
        </p:spPr>
        <p:txBody>
          <a:bodyPr>
            <a:noAutofit/>
          </a:bodyPr>
          <a:lstStyle/>
          <a:p>
            <a:pPr marL="0" indent="0">
              <a:spcBef>
                <a:spcPts val="0"/>
              </a:spcBef>
              <a:spcAft>
                <a:spcPts val="600"/>
              </a:spcAft>
              <a:buNone/>
            </a:pPr>
            <a:r>
              <a:rPr lang="en-US" b="1" dirty="0" smtClean="0">
                <a:solidFill>
                  <a:schemeClr val="tx2"/>
                </a:solidFill>
              </a:rPr>
              <a:t>Revised Fields</a:t>
            </a:r>
            <a:endParaRPr lang="en-US" sz="3200" b="1" dirty="0">
              <a:solidFill>
                <a:schemeClr val="tx2"/>
              </a:solidFill>
            </a:endParaRPr>
          </a:p>
          <a:p>
            <a:pPr>
              <a:spcBef>
                <a:spcPts val="0"/>
              </a:spcBef>
              <a:spcAft>
                <a:spcPts val="600"/>
              </a:spcAft>
            </a:pPr>
            <a:r>
              <a:rPr lang="en-US" sz="2800" dirty="0" smtClean="0"/>
              <a:t>Time </a:t>
            </a:r>
            <a:r>
              <a:rPr lang="en-US" sz="2800" dirty="0"/>
              <a:t>to Live =</a:t>
            </a:r>
            <a:r>
              <a:rPr lang="en-US" sz="2800" dirty="0" smtClean="0"/>
              <a:t>&gt; </a:t>
            </a:r>
            <a:r>
              <a:rPr lang="en-US" sz="2800" dirty="0"/>
              <a:t>Hop Limit</a:t>
            </a:r>
          </a:p>
          <a:p>
            <a:pPr>
              <a:spcBef>
                <a:spcPts val="0"/>
              </a:spcBef>
              <a:spcAft>
                <a:spcPts val="600"/>
              </a:spcAft>
            </a:pPr>
            <a:r>
              <a:rPr lang="en-US" sz="2800" dirty="0" smtClean="0"/>
              <a:t>Protocol </a:t>
            </a:r>
            <a:r>
              <a:rPr lang="en-US" sz="2800" dirty="0"/>
              <a:t>=&gt;</a:t>
            </a:r>
            <a:r>
              <a:rPr lang="en-US" sz="2800" dirty="0" smtClean="0"/>
              <a:t> </a:t>
            </a:r>
            <a:r>
              <a:rPr lang="en-US" sz="2800" dirty="0"/>
              <a:t>Next Header</a:t>
            </a:r>
          </a:p>
          <a:p>
            <a:pPr>
              <a:spcBef>
                <a:spcPts val="0"/>
              </a:spcBef>
              <a:spcAft>
                <a:spcPts val="600"/>
              </a:spcAft>
            </a:pPr>
            <a:r>
              <a:rPr lang="en-US" sz="2800" dirty="0" smtClean="0"/>
              <a:t>Type of Service =&gt; </a:t>
            </a:r>
            <a:r>
              <a:rPr lang="en-US" sz="2800" dirty="0"/>
              <a:t>Traffic Class</a:t>
            </a:r>
          </a:p>
          <a:p>
            <a:pPr>
              <a:spcBef>
                <a:spcPts val="0"/>
              </a:spcBef>
              <a:spcAft>
                <a:spcPts val="600"/>
              </a:spcAft>
            </a:pPr>
            <a:r>
              <a:rPr lang="en-US" sz="2800" dirty="0" smtClean="0"/>
              <a:t>Address size </a:t>
            </a:r>
            <a:r>
              <a:rPr lang="en-US" sz="2800" dirty="0"/>
              <a:t>increased 32 bits =&gt;</a:t>
            </a:r>
            <a:r>
              <a:rPr lang="en-US" sz="2800" dirty="0" smtClean="0"/>
              <a:t> </a:t>
            </a:r>
            <a:r>
              <a:rPr lang="en-US" sz="2800" dirty="0"/>
              <a:t>128 bits</a:t>
            </a:r>
          </a:p>
          <a:p>
            <a:pPr>
              <a:spcBef>
                <a:spcPts val="0"/>
              </a:spcBef>
              <a:spcAft>
                <a:spcPts val="600"/>
              </a:spcAft>
            </a:pPr>
            <a:r>
              <a:rPr lang="en-US" sz="2800" dirty="0" smtClean="0"/>
              <a:t>New Flow </a:t>
            </a:r>
            <a:r>
              <a:rPr lang="en-US" sz="2800" dirty="0"/>
              <a:t>Label field added</a:t>
            </a:r>
          </a:p>
          <a:p>
            <a:pPr>
              <a:spcBef>
                <a:spcPts val="0"/>
              </a:spcBef>
              <a:spcAft>
                <a:spcPts val="600"/>
              </a:spcAft>
            </a:pPr>
            <a:endParaRPr lang="en-US" sz="2400" dirty="0"/>
          </a:p>
        </p:txBody>
      </p:sp>
    </p:spTree>
    <p:extLst>
      <p:ext uri="{BB962C8B-B14F-4D97-AF65-F5344CB8AC3E}">
        <p14:creationId xmlns:p14="http://schemas.microsoft.com/office/powerpoint/2010/main" val="11476850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593343" y="3637627"/>
            <a:ext cx="3581399" cy="914401"/>
            <a:chOff x="3593343" y="3942427"/>
            <a:chExt cx="3581399" cy="914401"/>
          </a:xfrm>
        </p:grpSpPr>
        <p:sp>
          <p:nvSpPr>
            <p:cNvPr id="12" name="Rectangle 11"/>
            <p:cNvSpPr/>
            <p:nvPr/>
          </p:nvSpPr>
          <p:spPr>
            <a:xfrm>
              <a:off x="5117342" y="3942428"/>
              <a:ext cx="2057400" cy="9144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rot="16200000">
              <a:off x="3917460" y="3618310"/>
              <a:ext cx="914401" cy="1562636"/>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p:cNvSpPr/>
          <p:nvPr/>
        </p:nvSpPr>
        <p:spPr>
          <a:xfrm>
            <a:off x="1612142" y="1656428"/>
            <a:ext cx="5562600" cy="914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144000" cy="1143000"/>
          </a:xfrm>
        </p:spPr>
        <p:txBody>
          <a:bodyPr>
            <a:normAutofit/>
          </a:bodyPr>
          <a:lstStyle/>
          <a:p>
            <a:r>
              <a:rPr lang="en-US" dirty="0" smtClean="0"/>
              <a:t>Goodbye </a:t>
            </a:r>
            <a:r>
              <a:rPr lang="en-US" dirty="0" smtClean="0"/>
              <a:t>Broadcast</a:t>
            </a:r>
            <a:r>
              <a:rPr lang="en-US" dirty="0" smtClean="0"/>
              <a:t>, Hello </a:t>
            </a:r>
            <a:r>
              <a:rPr lang="en-US" dirty="0" err="1" smtClean="0"/>
              <a:t>Anycast</a:t>
            </a:r>
            <a:r>
              <a:rPr lang="en-US" dirty="0" smtClean="0"/>
              <a:t>!</a:t>
            </a:r>
            <a:endParaRPr lang="en-US" dirty="0"/>
          </a:p>
        </p:txBody>
      </p:sp>
      <p:grpSp>
        <p:nvGrpSpPr>
          <p:cNvPr id="17" name="Group 16"/>
          <p:cNvGrpSpPr/>
          <p:nvPr/>
        </p:nvGrpSpPr>
        <p:grpSpPr>
          <a:xfrm>
            <a:off x="1612142" y="2647028"/>
            <a:ext cx="5562600" cy="1924972"/>
            <a:chOff x="1612142" y="2951828"/>
            <a:chExt cx="5562600" cy="1924972"/>
          </a:xfrm>
        </p:grpSpPr>
        <p:sp>
          <p:nvSpPr>
            <p:cNvPr id="8" name="Right Triangle 7"/>
            <p:cNvSpPr/>
            <p:nvPr/>
          </p:nvSpPr>
          <p:spPr>
            <a:xfrm rot="5400000">
              <a:off x="3791984" y="3322842"/>
              <a:ext cx="1162971" cy="1944945"/>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12142" y="2951828"/>
              <a:ext cx="5562600" cy="9144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612142" y="3942428"/>
              <a:ext cx="1828800" cy="9144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1764542" y="1885028"/>
            <a:ext cx="2057400" cy="2554545"/>
          </a:xfrm>
          <a:prstGeom prst="rect">
            <a:avLst/>
          </a:prstGeom>
          <a:noFill/>
        </p:spPr>
        <p:txBody>
          <a:bodyPr wrap="square" rtlCol="0">
            <a:spAutoFit/>
          </a:bodyPr>
          <a:lstStyle/>
          <a:p>
            <a:r>
              <a:rPr lang="en-US" sz="3200" dirty="0" smtClean="0"/>
              <a:t>Unicast</a:t>
            </a:r>
          </a:p>
          <a:p>
            <a:endParaRPr lang="en-US" sz="3200" dirty="0" smtClean="0"/>
          </a:p>
          <a:p>
            <a:r>
              <a:rPr lang="en-US" sz="3200" dirty="0" smtClean="0"/>
              <a:t>Multicast</a:t>
            </a:r>
          </a:p>
          <a:p>
            <a:endParaRPr lang="en-US" sz="3200" dirty="0" smtClean="0"/>
          </a:p>
          <a:p>
            <a:r>
              <a:rPr lang="en-US" sz="3200" dirty="0" smtClean="0"/>
              <a:t>Broadcast</a:t>
            </a:r>
            <a:endParaRPr lang="en-US" sz="3200" dirty="0"/>
          </a:p>
        </p:txBody>
      </p:sp>
      <p:sp>
        <p:nvSpPr>
          <p:cNvPr id="7" name="TextBox 6"/>
          <p:cNvSpPr txBox="1"/>
          <p:nvPr/>
        </p:nvSpPr>
        <p:spPr>
          <a:xfrm>
            <a:off x="4964942" y="1885028"/>
            <a:ext cx="2057400" cy="2554545"/>
          </a:xfrm>
          <a:prstGeom prst="rect">
            <a:avLst/>
          </a:prstGeom>
          <a:noFill/>
        </p:spPr>
        <p:txBody>
          <a:bodyPr wrap="square" rtlCol="0">
            <a:spAutoFit/>
          </a:bodyPr>
          <a:lstStyle/>
          <a:p>
            <a:r>
              <a:rPr lang="en-US" sz="3200" dirty="0" smtClean="0"/>
              <a:t>Unicast</a:t>
            </a:r>
          </a:p>
          <a:p>
            <a:endParaRPr lang="en-US" sz="3200" dirty="0" smtClean="0"/>
          </a:p>
          <a:p>
            <a:r>
              <a:rPr lang="en-US" sz="3200" dirty="0" smtClean="0"/>
              <a:t>Multicast</a:t>
            </a:r>
          </a:p>
          <a:p>
            <a:endParaRPr lang="en-US" sz="3200" dirty="0" smtClean="0"/>
          </a:p>
          <a:p>
            <a:r>
              <a:rPr lang="en-US" sz="3200" dirty="0" err="1" smtClean="0"/>
              <a:t>Anycast</a:t>
            </a:r>
            <a:endParaRPr lang="en-US" sz="3200" dirty="0"/>
          </a:p>
        </p:txBody>
      </p:sp>
      <p:sp>
        <p:nvSpPr>
          <p:cNvPr id="14" name="Content Placeholder 2"/>
          <p:cNvSpPr>
            <a:spLocks noGrp="1"/>
          </p:cNvSpPr>
          <p:nvPr>
            <p:ph idx="1"/>
          </p:nvPr>
        </p:nvSpPr>
        <p:spPr>
          <a:xfrm>
            <a:off x="685800" y="4824392"/>
            <a:ext cx="8077200" cy="1195408"/>
          </a:xfrm>
        </p:spPr>
        <p:txBody>
          <a:bodyPr>
            <a:noAutofit/>
          </a:bodyPr>
          <a:lstStyle/>
          <a:p>
            <a:pPr>
              <a:spcBef>
                <a:spcPts val="0"/>
              </a:spcBef>
            </a:pPr>
            <a:r>
              <a:rPr lang="en-US" sz="2800" dirty="0" smtClean="0"/>
              <a:t>Broadcast replaced by expanded use of Multicast</a:t>
            </a:r>
          </a:p>
          <a:p>
            <a:pPr>
              <a:spcBef>
                <a:spcPts val="0"/>
              </a:spcBef>
            </a:pPr>
            <a:r>
              <a:rPr lang="en-US" sz="2800" dirty="0" smtClean="0"/>
              <a:t>New </a:t>
            </a:r>
            <a:r>
              <a:rPr lang="en-US" sz="2800" dirty="0" err="1" smtClean="0"/>
              <a:t>Anycast</a:t>
            </a:r>
            <a:r>
              <a:rPr lang="en-US" sz="2800" dirty="0" smtClean="0"/>
              <a:t> ideal for connecting to a </a:t>
            </a:r>
            <a:r>
              <a:rPr lang="en-US" sz="2800" dirty="0" err="1" smtClean="0"/>
              <a:t>wifi</a:t>
            </a:r>
            <a:endParaRPr lang="en-US" sz="2800" dirty="0"/>
          </a:p>
        </p:txBody>
      </p:sp>
      <p:sp>
        <p:nvSpPr>
          <p:cNvPr id="9" name="TextBox 8"/>
          <p:cNvSpPr txBox="1"/>
          <p:nvPr/>
        </p:nvSpPr>
        <p:spPr>
          <a:xfrm>
            <a:off x="2045458" y="1219200"/>
            <a:ext cx="1916942" cy="461665"/>
          </a:xfrm>
          <a:prstGeom prst="rect">
            <a:avLst/>
          </a:prstGeom>
          <a:noFill/>
        </p:spPr>
        <p:txBody>
          <a:bodyPr wrap="square" rtlCol="0">
            <a:spAutoFit/>
          </a:bodyPr>
          <a:lstStyle/>
          <a:p>
            <a:r>
              <a:rPr lang="en-US" sz="2400" b="1" dirty="0" smtClean="0">
                <a:solidFill>
                  <a:srgbClr val="FF0000"/>
                </a:solidFill>
              </a:rPr>
              <a:t>IPv4</a:t>
            </a:r>
            <a:endParaRPr lang="en-US" sz="2400" b="1" dirty="0">
              <a:solidFill>
                <a:srgbClr val="FF0000"/>
              </a:solidFill>
            </a:endParaRPr>
          </a:p>
        </p:txBody>
      </p:sp>
      <p:sp>
        <p:nvSpPr>
          <p:cNvPr id="16" name="TextBox 15"/>
          <p:cNvSpPr txBox="1"/>
          <p:nvPr/>
        </p:nvSpPr>
        <p:spPr>
          <a:xfrm>
            <a:off x="5398258" y="1219200"/>
            <a:ext cx="1916942" cy="461665"/>
          </a:xfrm>
          <a:prstGeom prst="rect">
            <a:avLst/>
          </a:prstGeom>
          <a:noFill/>
        </p:spPr>
        <p:txBody>
          <a:bodyPr wrap="square" rtlCol="0">
            <a:spAutoFit/>
          </a:bodyPr>
          <a:lstStyle/>
          <a:p>
            <a:r>
              <a:rPr lang="en-US" sz="2400" b="1" dirty="0" smtClean="0">
                <a:solidFill>
                  <a:srgbClr val="FF0000"/>
                </a:solidFill>
              </a:rPr>
              <a:t>IPv6</a:t>
            </a:r>
            <a:endParaRPr lang="en-US" sz="2400" b="1" dirty="0">
              <a:solidFill>
                <a:srgbClr val="FF0000"/>
              </a:solidFill>
            </a:endParaRPr>
          </a:p>
        </p:txBody>
      </p:sp>
    </p:spTree>
    <p:extLst>
      <p:ext uri="{BB962C8B-B14F-4D97-AF65-F5344CB8AC3E}">
        <p14:creationId xmlns:p14="http://schemas.microsoft.com/office/powerpoint/2010/main" val="2320572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corrupteddevelopment.com/wp-content/uploads/2011/07/secure-lock-icon-psd.jpg"/>
          <p:cNvPicPr>
            <a:picLocks noChangeAspect="1" noChangeArrowheads="1"/>
          </p:cNvPicPr>
          <p:nvPr/>
        </p:nvPicPr>
        <p:blipFill rotWithShape="1">
          <a:blip r:embed="rId2">
            <a:extLst>
              <a:ext uri="{28A0092B-C50C-407E-A947-70E740481C1C}">
                <a14:useLocalDpi xmlns:a14="http://schemas.microsoft.com/office/drawing/2010/main" val="0"/>
              </a:ext>
            </a:extLst>
          </a:blip>
          <a:srcRect l="22160" t="2640" r="23248"/>
          <a:stretch/>
        </p:blipFill>
        <p:spPr bwMode="auto">
          <a:xfrm>
            <a:off x="7239000" y="2133600"/>
            <a:ext cx="1600200" cy="25374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0"/>
            <a:ext cx="8229600" cy="1143000"/>
          </a:xfrm>
        </p:spPr>
        <p:txBody>
          <a:bodyPr/>
          <a:lstStyle/>
          <a:p>
            <a:r>
              <a:rPr lang="en-US" dirty="0" smtClean="0"/>
              <a:t>IPv6 New Features</a:t>
            </a:r>
            <a:endParaRPr lang="en-US" dirty="0"/>
          </a:p>
        </p:txBody>
      </p:sp>
      <p:sp>
        <p:nvSpPr>
          <p:cNvPr id="3" name="Content Placeholder 2"/>
          <p:cNvSpPr>
            <a:spLocks noGrp="1"/>
          </p:cNvSpPr>
          <p:nvPr>
            <p:ph idx="1"/>
          </p:nvPr>
        </p:nvSpPr>
        <p:spPr>
          <a:xfrm>
            <a:off x="304800" y="1143000"/>
            <a:ext cx="7162800" cy="4953000"/>
          </a:xfrm>
        </p:spPr>
        <p:txBody>
          <a:bodyPr>
            <a:normAutofit lnSpcReduction="10000"/>
          </a:bodyPr>
          <a:lstStyle/>
          <a:p>
            <a:r>
              <a:rPr lang="en-US" dirty="0" smtClean="0"/>
              <a:t>Stateless Auto-configuration</a:t>
            </a:r>
          </a:p>
          <a:p>
            <a:pPr lvl="1"/>
            <a:r>
              <a:rPr lang="en-US" dirty="0" smtClean="0"/>
              <a:t>New host can assign its own host address </a:t>
            </a:r>
          </a:p>
          <a:p>
            <a:pPr lvl="1"/>
            <a:r>
              <a:rPr lang="en-US" dirty="0" smtClean="0"/>
              <a:t>No need for DHCP</a:t>
            </a:r>
          </a:p>
          <a:p>
            <a:r>
              <a:rPr lang="en-US" dirty="0" smtClean="0"/>
              <a:t>Supports new IP security protocols</a:t>
            </a:r>
          </a:p>
          <a:p>
            <a:pPr lvl="1"/>
            <a:r>
              <a:rPr lang="en-US" dirty="0" smtClean="0"/>
              <a:t>Authentication of source</a:t>
            </a:r>
          </a:p>
          <a:p>
            <a:pPr lvl="1"/>
            <a:r>
              <a:rPr lang="en-US" dirty="0" smtClean="0"/>
              <a:t>Encryption of payload</a:t>
            </a:r>
          </a:p>
          <a:p>
            <a:r>
              <a:rPr lang="en-US" dirty="0"/>
              <a:t>IPv4 and IPv6 packets both limit payload size to 64KB. However, with a Jumbo Payload option, the IPv6 may have up to 4GB payload</a:t>
            </a:r>
          </a:p>
          <a:p>
            <a:endParaRPr lang="en-US" dirty="0" smtClean="0"/>
          </a:p>
        </p:txBody>
      </p:sp>
    </p:spTree>
    <p:extLst>
      <p:ext uri="{BB962C8B-B14F-4D97-AF65-F5344CB8AC3E}">
        <p14:creationId xmlns:p14="http://schemas.microsoft.com/office/powerpoint/2010/main" val="13583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4D4D4D"/>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4D4D4D"/>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4D4D4D"/>
                                      </p:to>
                                    </p:animClr>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4D4D4D"/>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4D4D4D"/>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4D4D4D"/>
                                      </p:to>
                                    </p:animClr>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4D4D4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research.cs.washington.edu/networking/napt/images/naptlogo.gif"/>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608" b="96785" l="1674" r="99582"/>
                    </a14:imgEffect>
                  </a14:imgLayer>
                </a14:imgProps>
              </a:ext>
              <a:ext uri="{28A0092B-C50C-407E-A947-70E740481C1C}">
                <a14:useLocalDpi xmlns:a14="http://schemas.microsoft.com/office/drawing/2010/main" val="0"/>
              </a:ext>
            </a:extLst>
          </a:blip>
          <a:srcRect/>
          <a:stretch>
            <a:fillRect/>
          </a:stretch>
        </p:blipFill>
        <p:spPr bwMode="auto">
          <a:xfrm>
            <a:off x="6877846" y="2438400"/>
            <a:ext cx="2189954" cy="28496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0"/>
            <a:ext cx="8229600" cy="1143000"/>
          </a:xfrm>
        </p:spPr>
        <p:txBody>
          <a:bodyPr/>
          <a:lstStyle/>
          <a:p>
            <a:r>
              <a:rPr lang="en-US" dirty="0" smtClean="0"/>
              <a:t>IPv4 to IPv6 Translation</a:t>
            </a:r>
            <a:endParaRPr lang="en-US" dirty="0"/>
          </a:p>
        </p:txBody>
      </p:sp>
      <p:sp>
        <p:nvSpPr>
          <p:cNvPr id="3" name="Content Placeholder 2"/>
          <p:cNvSpPr>
            <a:spLocks noGrp="1"/>
          </p:cNvSpPr>
          <p:nvPr>
            <p:ph idx="1"/>
          </p:nvPr>
        </p:nvSpPr>
        <p:spPr>
          <a:xfrm>
            <a:off x="457200" y="1371600"/>
            <a:ext cx="7391400" cy="4525963"/>
          </a:xfrm>
        </p:spPr>
        <p:txBody>
          <a:bodyPr>
            <a:normAutofit/>
          </a:bodyPr>
          <a:lstStyle/>
          <a:p>
            <a:r>
              <a:rPr lang="en-US" dirty="0" smtClean="0"/>
              <a:t>IPv6 is not backward compatible with IPv4. IPv6 is a parallel, independent network. </a:t>
            </a:r>
          </a:p>
          <a:p>
            <a:r>
              <a:rPr lang="en-US" dirty="0" smtClean="0"/>
              <a:t>IPv4 will co-exist with IPv6 </a:t>
            </a:r>
            <a:r>
              <a:rPr lang="en-US" dirty="0"/>
              <a:t>for the foreseeable </a:t>
            </a:r>
            <a:r>
              <a:rPr lang="en-US" dirty="0" smtClean="0"/>
              <a:t>future</a:t>
            </a:r>
          </a:p>
          <a:p>
            <a:r>
              <a:rPr lang="en-US" dirty="0" smtClean="0"/>
              <a:t>Exchanging traffic between the two networks requires translator gateways using NAT64</a:t>
            </a:r>
            <a:endParaRPr lang="en-US" dirty="0"/>
          </a:p>
        </p:txBody>
      </p:sp>
    </p:spTree>
    <p:extLst>
      <p:ext uri="{BB962C8B-B14F-4D97-AF65-F5344CB8AC3E}">
        <p14:creationId xmlns:p14="http://schemas.microsoft.com/office/powerpoint/2010/main" val="80975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500"/>
                                  </p:stCondLst>
                                  <p:childTnLst>
                                    <p:animRot by="21600000">
                                      <p:cBhvr>
                                        <p:cTn id="6" dur="3000" fill="hold"/>
                                        <p:tgtEl>
                                          <p:spTgt spid="51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4D4D4D"/>
                                      </p:to>
                                    </p:animClr>
                                  </p:sub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4D4D4D"/>
                                      </p:to>
                                    </p:animClr>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4D4D4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Why IPv6?</a:t>
            </a:r>
            <a:endParaRPr lang="en-US" dirty="0"/>
          </a:p>
        </p:txBody>
      </p:sp>
      <p:sp>
        <p:nvSpPr>
          <p:cNvPr id="3" name="Content Placeholder 2"/>
          <p:cNvSpPr>
            <a:spLocks noGrp="1"/>
          </p:cNvSpPr>
          <p:nvPr>
            <p:ph idx="1"/>
          </p:nvPr>
        </p:nvSpPr>
        <p:spPr>
          <a:xfrm>
            <a:off x="457200" y="1325562"/>
            <a:ext cx="8229600" cy="4525963"/>
          </a:xfrm>
        </p:spPr>
        <p:txBody>
          <a:bodyPr>
            <a:normAutofit/>
          </a:bodyPr>
          <a:lstStyle/>
          <a:p>
            <a:r>
              <a:rPr lang="en-US" dirty="0" smtClean="0"/>
              <a:t>By the late 1980s, it was obvious that IPv4 addresses would need to be conserved</a:t>
            </a:r>
          </a:p>
          <a:p>
            <a:r>
              <a:rPr lang="en-US" dirty="0" smtClean="0"/>
              <a:t>By the early 1990s, it became clear that IPv4’s addressing was inadequate, even with conservation methods</a:t>
            </a:r>
          </a:p>
          <a:p>
            <a:r>
              <a:rPr lang="en-US" dirty="0" smtClean="0"/>
              <a:t>In early 1992, several proposals for a new Internet addressing system were published</a:t>
            </a:r>
            <a:endParaRPr lang="en-US" dirty="0"/>
          </a:p>
        </p:txBody>
      </p:sp>
    </p:spTree>
    <p:extLst>
      <p:ext uri="{BB962C8B-B14F-4D97-AF65-F5344CB8AC3E}">
        <p14:creationId xmlns:p14="http://schemas.microsoft.com/office/powerpoint/2010/main" val="98876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4D4D4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4D4D4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4D4D4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914400" y="4724400"/>
            <a:ext cx="7543800" cy="121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2400" b="1" dirty="0" smtClean="0"/>
              <a:t>- John Chambers,</a:t>
            </a:r>
          </a:p>
          <a:p>
            <a:pPr marL="0" indent="0" algn="r">
              <a:buFont typeface="Arial" pitchFamily="34" charset="0"/>
              <a:buNone/>
            </a:pPr>
            <a:r>
              <a:rPr lang="en-US" sz="2400" b="1" dirty="0" smtClean="0"/>
              <a:t>President and CEO of Cisco Systems </a:t>
            </a:r>
          </a:p>
          <a:p>
            <a:endParaRPr lang="en-US" dirty="0"/>
          </a:p>
        </p:txBody>
      </p:sp>
      <p:sp>
        <p:nvSpPr>
          <p:cNvPr id="5" name="Rounded Rectangle 4"/>
          <p:cNvSpPr/>
          <p:nvPr/>
        </p:nvSpPr>
        <p:spPr>
          <a:xfrm>
            <a:off x="609600" y="457200"/>
            <a:ext cx="7924800" cy="41148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800" b="1" i="1" dirty="0">
                <a:solidFill>
                  <a:schemeClr val="bg1"/>
                </a:solidFill>
              </a:rPr>
              <a:t>“If we don't overcome the challenges of IPv4 we will slow down the growth of the Internet and lose momentum as an industry. IPv6 is important to all of us, to everyone around the world. It is crucial to our ability to tie together everyone and every device. “</a:t>
            </a:r>
          </a:p>
        </p:txBody>
      </p:sp>
    </p:spTree>
    <p:extLst>
      <p:ext uri="{BB962C8B-B14F-4D97-AF65-F5344CB8AC3E}">
        <p14:creationId xmlns:p14="http://schemas.microsoft.com/office/powerpoint/2010/main" val="80585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Why IPv6</a:t>
            </a:r>
            <a:r>
              <a:rPr lang="en-US" dirty="0" smtClean="0"/>
              <a:t>?</a:t>
            </a:r>
            <a:endParaRPr lang="en-US" dirty="0"/>
          </a:p>
        </p:txBody>
      </p:sp>
      <p:sp>
        <p:nvSpPr>
          <p:cNvPr id="3" name="Content Placeholder 2"/>
          <p:cNvSpPr>
            <a:spLocks noGrp="1"/>
          </p:cNvSpPr>
          <p:nvPr>
            <p:ph idx="1"/>
          </p:nvPr>
        </p:nvSpPr>
        <p:spPr>
          <a:xfrm>
            <a:off x="457200" y="1325562"/>
            <a:ext cx="8229600" cy="4525963"/>
          </a:xfrm>
        </p:spPr>
        <p:txBody>
          <a:bodyPr>
            <a:normAutofit/>
          </a:bodyPr>
          <a:lstStyle/>
          <a:p>
            <a:pPr marL="0" indent="0">
              <a:buNone/>
            </a:pPr>
            <a:r>
              <a:rPr lang="en-US" sz="4100" dirty="0" smtClean="0"/>
              <a:t>IPv4 </a:t>
            </a:r>
            <a:r>
              <a:rPr lang="en-US" sz="4100" b="1" dirty="0" smtClean="0">
                <a:solidFill>
                  <a:schemeClr val="tx2"/>
                </a:solidFill>
              </a:rPr>
              <a:t>address exhaustion </a:t>
            </a:r>
            <a:r>
              <a:rPr lang="en-US" sz="4100" dirty="0" smtClean="0"/>
              <a:t>is the main reason:</a:t>
            </a:r>
          </a:p>
          <a:p>
            <a:pPr lvl="1"/>
            <a:r>
              <a:rPr lang="en-US" sz="3600" dirty="0" smtClean="0"/>
              <a:t>IPv4 only supports 4.3 billion addresses</a:t>
            </a:r>
          </a:p>
          <a:p>
            <a:pPr lvl="1"/>
            <a:r>
              <a:rPr lang="en-US" sz="3600" dirty="0" smtClean="0"/>
              <a:t>IPv4 </a:t>
            </a:r>
            <a:r>
              <a:rPr lang="en-US" sz="3600" dirty="0"/>
              <a:t>address space is poorly allocated, with </a:t>
            </a:r>
            <a:r>
              <a:rPr lang="en-US" sz="3600" dirty="0" smtClean="0"/>
              <a:t>only 14</a:t>
            </a:r>
            <a:r>
              <a:rPr lang="en-US" sz="3600" dirty="0"/>
              <a:t>% of all available addresses </a:t>
            </a:r>
            <a:r>
              <a:rPr lang="en-US" sz="3600" dirty="0" smtClean="0"/>
              <a:t>in use</a:t>
            </a:r>
            <a:endParaRPr lang="en-US" sz="3600" dirty="0" smtClean="0"/>
          </a:p>
        </p:txBody>
      </p:sp>
    </p:spTree>
    <p:extLst>
      <p:ext uri="{BB962C8B-B14F-4D97-AF65-F5344CB8AC3E}">
        <p14:creationId xmlns:p14="http://schemas.microsoft.com/office/powerpoint/2010/main" val="43619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marL="0" indent="0"/>
            <a:r>
              <a:rPr lang="en-US" dirty="0"/>
              <a:t>Number of devices in use </a:t>
            </a:r>
            <a:r>
              <a:rPr lang="en-US" dirty="0" smtClean="0"/>
              <a:t>today</a:t>
            </a:r>
            <a:endParaRPr lang="en-US" dirty="0"/>
          </a:p>
        </p:txBody>
      </p:sp>
      <p:sp>
        <p:nvSpPr>
          <p:cNvPr id="3" name="Content Placeholder 2"/>
          <p:cNvSpPr>
            <a:spLocks noGrp="1"/>
          </p:cNvSpPr>
          <p:nvPr>
            <p:ph idx="1"/>
          </p:nvPr>
        </p:nvSpPr>
        <p:spPr>
          <a:xfrm>
            <a:off x="457200" y="1325562"/>
            <a:ext cx="8229600" cy="4525963"/>
          </a:xfrm>
        </p:spPr>
        <p:txBody>
          <a:bodyPr>
            <a:normAutofit/>
          </a:bodyPr>
          <a:lstStyle/>
          <a:p>
            <a:pPr marL="0" indent="0">
              <a:buNone/>
            </a:pPr>
            <a:r>
              <a:rPr lang="en-US" sz="3300" b="1" dirty="0"/>
              <a:t>	</a:t>
            </a:r>
            <a:r>
              <a:rPr lang="en-US" sz="2800" dirty="0" smtClean="0"/>
              <a:t>Automobiles: </a:t>
            </a:r>
            <a:r>
              <a:rPr lang="en-US" sz="2800" b="1" dirty="0" smtClean="0"/>
              <a:t>		</a:t>
            </a:r>
            <a:r>
              <a:rPr lang="en-US" sz="3300" b="1" dirty="0" smtClean="0"/>
              <a:t>1.1 Billion</a:t>
            </a:r>
          </a:p>
          <a:p>
            <a:pPr marL="0" indent="0">
              <a:buNone/>
            </a:pPr>
            <a:r>
              <a:rPr lang="en-US" sz="3300" b="1" dirty="0"/>
              <a:t>	</a:t>
            </a:r>
            <a:r>
              <a:rPr lang="en-US" sz="2800" dirty="0" smtClean="0"/>
              <a:t>Smart Phones: </a:t>
            </a:r>
            <a:r>
              <a:rPr lang="en-US" sz="2800" b="1" dirty="0" smtClean="0"/>
              <a:t>	</a:t>
            </a:r>
            <a:r>
              <a:rPr lang="en-US" sz="2800" b="1" dirty="0" smtClean="0"/>
              <a:t>	</a:t>
            </a:r>
            <a:r>
              <a:rPr lang="en-US" sz="3300" b="1" dirty="0" smtClean="0"/>
              <a:t>1.8 </a:t>
            </a:r>
            <a:r>
              <a:rPr lang="en-US" sz="3300" b="1" dirty="0" smtClean="0"/>
              <a:t>Billion</a:t>
            </a:r>
          </a:p>
          <a:p>
            <a:pPr marL="0" indent="0">
              <a:buNone/>
            </a:pPr>
            <a:r>
              <a:rPr lang="en-US" sz="3300" b="1" dirty="0"/>
              <a:t>	</a:t>
            </a:r>
            <a:r>
              <a:rPr lang="en-US" sz="2800" dirty="0" smtClean="0"/>
              <a:t>Web sites: </a:t>
            </a:r>
            <a:r>
              <a:rPr lang="en-US" sz="2800" b="1" dirty="0" smtClean="0"/>
              <a:t>		</a:t>
            </a:r>
            <a:r>
              <a:rPr lang="en-US" sz="2800" b="1" dirty="0" smtClean="0"/>
              <a:t>	</a:t>
            </a:r>
            <a:r>
              <a:rPr lang="en-US" sz="3300" b="1" dirty="0" smtClean="0"/>
              <a:t>650 </a:t>
            </a:r>
            <a:r>
              <a:rPr lang="en-US" sz="3300" b="1" dirty="0" smtClean="0"/>
              <a:t>Million</a:t>
            </a:r>
          </a:p>
          <a:p>
            <a:pPr marL="0" indent="0">
              <a:buNone/>
            </a:pPr>
            <a:r>
              <a:rPr lang="en-US" sz="3300" b="1" dirty="0"/>
              <a:t>	</a:t>
            </a:r>
            <a:r>
              <a:rPr lang="en-US" sz="2800" dirty="0" smtClean="0"/>
              <a:t>Televisions: </a:t>
            </a:r>
            <a:r>
              <a:rPr lang="en-US" sz="2800" b="1" dirty="0" smtClean="0"/>
              <a:t>		</a:t>
            </a:r>
            <a:r>
              <a:rPr lang="en-US" sz="2800" b="1" dirty="0" smtClean="0"/>
              <a:t>	</a:t>
            </a:r>
            <a:r>
              <a:rPr lang="en-US" sz="3300" b="1" dirty="0" smtClean="0"/>
              <a:t>Yikes</a:t>
            </a:r>
            <a:r>
              <a:rPr lang="en-US" sz="3300" b="1" dirty="0" smtClean="0"/>
              <a:t>!</a:t>
            </a:r>
          </a:p>
          <a:p>
            <a:pPr marL="0" indent="0">
              <a:buNone/>
            </a:pPr>
            <a:r>
              <a:rPr lang="en-US" sz="3300" b="1" dirty="0"/>
              <a:t>	</a:t>
            </a:r>
            <a:r>
              <a:rPr lang="en-US" sz="2800" dirty="0" smtClean="0"/>
              <a:t>Security Cameras: </a:t>
            </a:r>
            <a:r>
              <a:rPr lang="en-US" sz="2800" b="1" dirty="0" smtClean="0"/>
              <a:t>	</a:t>
            </a:r>
            <a:r>
              <a:rPr lang="en-US" sz="2800" b="1" dirty="0" smtClean="0"/>
              <a:t>	</a:t>
            </a:r>
            <a:r>
              <a:rPr lang="en-US" sz="3300" b="1" dirty="0" smtClean="0"/>
              <a:t>Double </a:t>
            </a:r>
            <a:r>
              <a:rPr lang="en-US" sz="3300" b="1" dirty="0" smtClean="0"/>
              <a:t>Yikes!!</a:t>
            </a:r>
          </a:p>
        </p:txBody>
      </p:sp>
    </p:spTree>
    <p:extLst>
      <p:ext uri="{BB962C8B-B14F-4D97-AF65-F5344CB8AC3E}">
        <p14:creationId xmlns:p14="http://schemas.microsoft.com/office/powerpoint/2010/main" val="4115301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25563"/>
            <a:ext cx="8229600" cy="990600"/>
          </a:xfrm>
        </p:spPr>
        <p:txBody>
          <a:bodyPr>
            <a:normAutofit/>
          </a:bodyPr>
          <a:lstStyle/>
          <a:p>
            <a:pPr marL="0" indent="0" algn="ctr">
              <a:buNone/>
            </a:pPr>
            <a:r>
              <a:rPr lang="en-US" sz="3500" b="1" dirty="0" smtClean="0">
                <a:solidFill>
                  <a:srgbClr val="7030A0"/>
                </a:solidFill>
              </a:rPr>
              <a:t>2001:db8::</a:t>
            </a:r>
            <a:r>
              <a:rPr lang="en-US" sz="3500" b="1" dirty="0" smtClean="0">
                <a:solidFill>
                  <a:srgbClr val="7030A0"/>
                </a:solidFill>
              </a:rPr>
              <a:t>42:c857:2e:65:7334</a:t>
            </a:r>
            <a:endParaRPr lang="en-US" dirty="0"/>
          </a:p>
        </p:txBody>
      </p:sp>
      <p:cxnSp>
        <p:nvCxnSpPr>
          <p:cNvPr id="7" name="Straight Arrow Connector 6"/>
          <p:cNvCxnSpPr/>
          <p:nvPr/>
        </p:nvCxnSpPr>
        <p:spPr>
          <a:xfrm flipV="1">
            <a:off x="3505200" y="1782762"/>
            <a:ext cx="228600" cy="545068"/>
          </a:xfrm>
          <a:prstGeom prst="straightConnector1">
            <a:avLst/>
          </a:prstGeom>
          <a:ln w="635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257800" y="1782762"/>
            <a:ext cx="304800" cy="545068"/>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0"/>
            <a:ext cx="8229600" cy="1143000"/>
          </a:xfrm>
        </p:spPr>
        <p:txBody>
          <a:bodyPr/>
          <a:lstStyle/>
          <a:p>
            <a:r>
              <a:rPr lang="en-US" dirty="0" smtClean="0"/>
              <a:t>IPv6 Overview</a:t>
            </a:r>
            <a:endParaRPr lang="en-US" dirty="0"/>
          </a:p>
        </p:txBody>
      </p:sp>
      <p:sp>
        <p:nvSpPr>
          <p:cNvPr id="4" name="TextBox 3"/>
          <p:cNvSpPr txBox="1"/>
          <p:nvPr/>
        </p:nvSpPr>
        <p:spPr>
          <a:xfrm>
            <a:off x="4876800" y="2316162"/>
            <a:ext cx="3810000" cy="400110"/>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000" b="1" dirty="0" smtClean="0">
                <a:solidFill>
                  <a:schemeClr val="bg1"/>
                </a:solidFill>
              </a:rPr>
              <a:t>Leading </a:t>
            </a:r>
            <a:r>
              <a:rPr lang="en-US" sz="2000" b="1" dirty="0" err="1" smtClean="0">
                <a:solidFill>
                  <a:schemeClr val="bg1"/>
                </a:solidFill>
              </a:rPr>
              <a:t>zeros</a:t>
            </a:r>
            <a:r>
              <a:rPr lang="en-US" sz="2000" b="1" dirty="0" smtClean="0">
                <a:solidFill>
                  <a:schemeClr val="bg1"/>
                </a:solidFill>
              </a:rPr>
              <a:t> can be omitted.</a:t>
            </a:r>
            <a:endParaRPr lang="en-US" sz="2000" b="1" dirty="0">
              <a:solidFill>
                <a:schemeClr val="bg1"/>
              </a:solidFill>
            </a:endParaRPr>
          </a:p>
        </p:txBody>
      </p:sp>
      <p:sp>
        <p:nvSpPr>
          <p:cNvPr id="5" name="TextBox 4"/>
          <p:cNvSpPr txBox="1"/>
          <p:nvPr/>
        </p:nvSpPr>
        <p:spPr>
          <a:xfrm>
            <a:off x="533400" y="2327830"/>
            <a:ext cx="3962400" cy="400110"/>
          </a:xfrm>
          <a:prstGeom prst="rect">
            <a:avLst/>
          </a:prstGeom>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000" b="1" dirty="0" smtClean="0">
                <a:solidFill>
                  <a:schemeClr val="bg1"/>
                </a:solidFill>
              </a:rPr>
              <a:t>All-zero groups can be omitted.</a:t>
            </a:r>
            <a:endParaRPr lang="en-US" sz="2000" b="1" dirty="0">
              <a:solidFill>
                <a:schemeClr val="bg1"/>
              </a:solidFill>
            </a:endParaRPr>
          </a:p>
        </p:txBody>
      </p:sp>
      <p:sp>
        <p:nvSpPr>
          <p:cNvPr id="8" name="Content Placeholder 2"/>
          <p:cNvSpPr txBox="1">
            <a:spLocks/>
          </p:cNvSpPr>
          <p:nvPr/>
        </p:nvSpPr>
        <p:spPr>
          <a:xfrm>
            <a:off x="457200" y="2987675"/>
            <a:ext cx="8229600" cy="3184525"/>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IPv6 addresses are represented as eight groups of four hexadecimal digits separated by colons</a:t>
            </a:r>
          </a:p>
          <a:p>
            <a:r>
              <a:rPr lang="en-US" dirty="0" smtClean="0"/>
              <a:t>IPv6 is an Internet Layer protocol for packet-switched internetworking and provides end-to-end datagram transmission across multiple IP networks</a:t>
            </a:r>
            <a:endParaRPr lang="en-US" dirty="0"/>
          </a:p>
        </p:txBody>
      </p:sp>
    </p:spTree>
    <p:extLst>
      <p:ext uri="{BB962C8B-B14F-4D97-AF65-F5344CB8AC3E}">
        <p14:creationId xmlns:p14="http://schemas.microsoft.com/office/powerpoint/2010/main" val="214838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4D4D4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4D4D4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IPv4 vs IPv6</a:t>
            </a:r>
            <a:endParaRPr lang="en-US" dirty="0"/>
          </a:p>
        </p:txBody>
      </p:sp>
      <p:graphicFrame>
        <p:nvGraphicFramePr>
          <p:cNvPr id="7" name="Content Placeholder 6"/>
          <p:cNvGraphicFramePr>
            <a:graphicFrameLocks noGrp="1"/>
          </p:cNvGraphicFramePr>
          <p:nvPr>
            <p:ph sz="quarter" idx="4"/>
            <p:extLst>
              <p:ext uri="{D42A27DB-BD31-4B8C-83A1-F6EECF244321}">
                <p14:modId xmlns:p14="http://schemas.microsoft.com/office/powerpoint/2010/main" val="1508036541"/>
              </p:ext>
            </p:extLst>
          </p:nvPr>
        </p:nvGraphicFramePr>
        <p:xfrm>
          <a:off x="0" y="1371600"/>
          <a:ext cx="9144000" cy="4397965"/>
        </p:xfrm>
        <a:graphic>
          <a:graphicData uri="http://schemas.openxmlformats.org/drawingml/2006/table">
            <a:tbl>
              <a:tblPr firstRow="1" bandRow="1">
                <a:tableStyleId>{5C22544A-7EE6-4342-B048-85BDC9FD1C3A}</a:tableStyleId>
              </a:tblPr>
              <a:tblGrid>
                <a:gridCol w="2161309"/>
                <a:gridCol w="2909455"/>
                <a:gridCol w="4073236"/>
              </a:tblGrid>
              <a:tr h="613002">
                <a:tc>
                  <a:txBody>
                    <a:bodyPr/>
                    <a:lstStyle/>
                    <a:p>
                      <a:endParaRPr lang="en-US" sz="2400" dirty="0"/>
                    </a:p>
                  </a:txBody>
                  <a:tcPr/>
                </a:tc>
                <a:tc>
                  <a:txBody>
                    <a:bodyPr/>
                    <a:lstStyle/>
                    <a:p>
                      <a:r>
                        <a:rPr lang="en-US" sz="3200" dirty="0" smtClean="0"/>
                        <a:t>IPv4</a:t>
                      </a:r>
                      <a:endParaRPr lang="en-US" sz="3200" dirty="0"/>
                    </a:p>
                  </a:txBody>
                  <a:tcPr/>
                </a:tc>
                <a:tc>
                  <a:txBody>
                    <a:bodyPr/>
                    <a:lstStyle/>
                    <a:p>
                      <a:r>
                        <a:rPr lang="en-US" sz="3200" dirty="0" smtClean="0"/>
                        <a:t>IPv6</a:t>
                      </a:r>
                      <a:endParaRPr lang="en-US" sz="3200" dirty="0"/>
                    </a:p>
                  </a:txBody>
                  <a:tcPr/>
                </a:tc>
              </a:tr>
              <a:tr h="468766">
                <a:tc>
                  <a:txBody>
                    <a:bodyPr/>
                    <a:lstStyle/>
                    <a:p>
                      <a:r>
                        <a:rPr lang="en-US" sz="2400" dirty="0" smtClean="0"/>
                        <a:t>Deployed</a:t>
                      </a:r>
                      <a:endParaRPr lang="en-US" sz="2400" dirty="0"/>
                    </a:p>
                  </a:txBody>
                  <a:tcPr/>
                </a:tc>
                <a:tc>
                  <a:txBody>
                    <a:bodyPr/>
                    <a:lstStyle/>
                    <a:p>
                      <a:r>
                        <a:rPr lang="en-US" sz="2400" dirty="0" smtClean="0"/>
                        <a:t>1981</a:t>
                      </a:r>
                      <a:endParaRPr lang="en-US" sz="2400" dirty="0"/>
                    </a:p>
                  </a:txBody>
                  <a:tcPr/>
                </a:tc>
                <a:tc>
                  <a:txBody>
                    <a:bodyPr/>
                    <a:lstStyle/>
                    <a:p>
                      <a:r>
                        <a:rPr lang="en-US" sz="2400" dirty="0" smtClean="0"/>
                        <a:t>1999</a:t>
                      </a:r>
                      <a:endParaRPr lang="en-US" sz="2400" dirty="0"/>
                    </a:p>
                  </a:txBody>
                  <a:tcPr/>
                </a:tc>
              </a:tr>
              <a:tr h="468766">
                <a:tc>
                  <a:txBody>
                    <a:bodyPr/>
                    <a:lstStyle/>
                    <a:p>
                      <a:r>
                        <a:rPr lang="en-US" sz="2400" dirty="0" smtClean="0"/>
                        <a:t>Address Size</a:t>
                      </a:r>
                      <a:endParaRPr lang="en-US" sz="2400" dirty="0"/>
                    </a:p>
                  </a:txBody>
                  <a:tcPr/>
                </a:tc>
                <a:tc>
                  <a:txBody>
                    <a:bodyPr/>
                    <a:lstStyle/>
                    <a:p>
                      <a:r>
                        <a:rPr lang="en-US" sz="2400" dirty="0" smtClean="0"/>
                        <a:t>32-bits</a:t>
                      </a:r>
                      <a:endParaRPr lang="en-US" sz="2400" dirty="0"/>
                    </a:p>
                  </a:txBody>
                  <a:tcPr/>
                </a:tc>
                <a:tc>
                  <a:txBody>
                    <a:bodyPr/>
                    <a:lstStyle/>
                    <a:p>
                      <a:r>
                        <a:rPr lang="en-US" sz="2400" dirty="0" smtClean="0"/>
                        <a:t>128-bits</a:t>
                      </a:r>
                      <a:endParaRPr lang="en-US" sz="2400" dirty="0"/>
                    </a:p>
                  </a:txBody>
                  <a:tcPr/>
                </a:tc>
              </a:tr>
              <a:tr h="1189945">
                <a:tc>
                  <a:txBody>
                    <a:bodyPr/>
                    <a:lstStyle/>
                    <a:p>
                      <a:r>
                        <a:rPr lang="en-US" sz="2400" dirty="0" smtClean="0"/>
                        <a:t>Address Format</a:t>
                      </a:r>
                      <a:endParaRPr lang="en-US" sz="2400" dirty="0"/>
                    </a:p>
                  </a:txBody>
                  <a:tcPr/>
                </a:tc>
                <a:tc>
                  <a:txBody>
                    <a:bodyPr/>
                    <a:lstStyle/>
                    <a:p>
                      <a:r>
                        <a:rPr lang="en-US" sz="2400" dirty="0" smtClean="0"/>
                        <a:t>Dotted Decimal:</a:t>
                      </a:r>
                    </a:p>
                    <a:p>
                      <a:r>
                        <a:rPr lang="en-US" sz="2400" dirty="0" smtClean="0"/>
                        <a:t>192.168.27.134</a:t>
                      </a:r>
                      <a:endParaRPr lang="en-US" sz="2400" dirty="0"/>
                    </a:p>
                  </a:txBody>
                  <a:tcPr/>
                </a:tc>
                <a:tc>
                  <a:txBody>
                    <a:bodyPr/>
                    <a:lstStyle/>
                    <a:p>
                      <a:r>
                        <a:rPr lang="en-US" sz="2400" dirty="0" smtClean="0"/>
                        <a:t>Hex:</a:t>
                      </a:r>
                    </a:p>
                    <a:p>
                      <a:r>
                        <a:rPr lang="en-US" sz="2400" dirty="0" smtClean="0"/>
                        <a:t>3FFE:F200:234:AB00:</a:t>
                      </a:r>
                      <a:br>
                        <a:rPr lang="en-US" sz="2400" dirty="0" smtClean="0"/>
                      </a:br>
                      <a:r>
                        <a:rPr lang="en-US" sz="2400" dirty="0" smtClean="0"/>
                        <a:t>123:4567:8901:ABCD</a:t>
                      </a:r>
                      <a:endParaRPr lang="en-US" sz="2400" dirty="0"/>
                    </a:p>
                  </a:txBody>
                  <a:tcPr/>
                </a:tc>
              </a:tr>
              <a:tr h="829355">
                <a:tc>
                  <a:txBody>
                    <a:bodyPr/>
                    <a:lstStyle/>
                    <a:p>
                      <a:r>
                        <a:rPr lang="en-US" sz="2400" dirty="0" smtClean="0"/>
                        <a:t>Number</a:t>
                      </a:r>
                      <a:r>
                        <a:rPr lang="en-US" sz="2400" baseline="0" dirty="0" smtClean="0"/>
                        <a:t> of Addresses</a:t>
                      </a:r>
                      <a:endParaRPr lang="en-US" sz="2400" dirty="0"/>
                    </a:p>
                  </a:txBody>
                  <a:tcPr/>
                </a:tc>
                <a:tc>
                  <a:txBody>
                    <a:bodyPr/>
                    <a:lstStyle/>
                    <a:p>
                      <a:r>
                        <a:rPr lang="en-US" sz="2400" dirty="0" smtClean="0"/>
                        <a:t>2</a:t>
                      </a:r>
                      <a:r>
                        <a:rPr lang="en-US" sz="2400" baseline="30000" dirty="0" smtClean="0"/>
                        <a:t>32</a:t>
                      </a:r>
                      <a:r>
                        <a:rPr lang="en-US" sz="2400" dirty="0" smtClean="0"/>
                        <a:t> = 4,294,967,296</a:t>
                      </a:r>
                      <a:endParaRPr lang="en-US" sz="2400" dirty="0"/>
                    </a:p>
                  </a:txBody>
                  <a:tcPr/>
                </a:tc>
                <a:tc>
                  <a:txBody>
                    <a:bodyPr/>
                    <a:lstStyle/>
                    <a:p>
                      <a:r>
                        <a:rPr lang="en-US" sz="2400" dirty="0" smtClean="0"/>
                        <a:t>2</a:t>
                      </a:r>
                      <a:r>
                        <a:rPr lang="en-US" sz="2400" baseline="30000" dirty="0" smtClean="0"/>
                        <a:t>128</a:t>
                      </a:r>
                      <a:r>
                        <a:rPr lang="en-US" sz="2400" dirty="0" smtClean="0"/>
                        <a:t> = 340,282,366,920,938,463</a:t>
                      </a:r>
                      <a:r>
                        <a:rPr lang="en-US" sz="2400" dirty="0" smtClean="0"/>
                        <a:t>,      </a:t>
                      </a:r>
                      <a:r>
                        <a:rPr lang="en-US" sz="2400" dirty="0" smtClean="0"/>
                        <a:t>463,374,607,431,768,211,456</a:t>
                      </a:r>
                      <a:endParaRPr lang="en-US" sz="2400" dirty="0"/>
                    </a:p>
                  </a:txBody>
                  <a:tcPr/>
                </a:tc>
              </a:tr>
              <a:tr h="468766">
                <a:tc>
                  <a:txBody>
                    <a:bodyPr/>
                    <a:lstStyle/>
                    <a:p>
                      <a:r>
                        <a:rPr lang="en-US" sz="2400" dirty="0" smtClean="0"/>
                        <a:t>Addressing</a:t>
                      </a:r>
                      <a:endParaRPr lang="en-US" sz="2400" dirty="0"/>
                    </a:p>
                  </a:txBody>
                  <a:tcPr/>
                </a:tc>
                <a:tc>
                  <a:txBody>
                    <a:bodyPr/>
                    <a:lstStyle/>
                    <a:p>
                      <a:r>
                        <a:rPr lang="en-US" sz="2400" dirty="0" smtClean="0"/>
                        <a:t>Class-based</a:t>
                      </a:r>
                      <a:endParaRPr lang="en-US" sz="2400" dirty="0"/>
                    </a:p>
                  </a:txBody>
                  <a:tcPr/>
                </a:tc>
                <a:tc>
                  <a:txBody>
                    <a:bodyPr/>
                    <a:lstStyle/>
                    <a:p>
                      <a:r>
                        <a:rPr lang="en-US" sz="2400" dirty="0" smtClean="0"/>
                        <a:t>Classless</a:t>
                      </a:r>
                      <a:endParaRPr lang="en-US" sz="2400" dirty="0"/>
                    </a:p>
                  </a:txBody>
                  <a:tcPr/>
                </a:tc>
              </a:tr>
            </a:tbl>
          </a:graphicData>
        </a:graphic>
      </p:graphicFrame>
    </p:spTree>
    <p:extLst>
      <p:ext uri="{BB962C8B-B14F-4D97-AF65-F5344CB8AC3E}">
        <p14:creationId xmlns:p14="http://schemas.microsoft.com/office/powerpoint/2010/main" val="2453693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648200" y="1600200"/>
            <a:ext cx="4343400" cy="4724400"/>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52400" y="1600200"/>
            <a:ext cx="4343400" cy="4724400"/>
          </a:xfrm>
          <a:prstGeom prst="roundRect">
            <a:avLst/>
          </a:prstGeom>
          <a:gradFill flip="none" rotWithShape="1">
            <a:gsLst>
              <a:gs pos="0">
                <a:srgbClr val="006600">
                  <a:tint val="66000"/>
                  <a:satMod val="160000"/>
                </a:srgbClr>
              </a:gs>
              <a:gs pos="50000">
                <a:srgbClr val="006600">
                  <a:tint val="44500"/>
                  <a:satMod val="160000"/>
                </a:srgbClr>
              </a:gs>
              <a:gs pos="100000">
                <a:srgbClr val="006600">
                  <a:tint val="23500"/>
                  <a:satMod val="160000"/>
                </a:srgbClr>
              </a:gs>
            </a:gsLst>
            <a:path path="circle">
              <a:fillToRect l="100000" t="100000"/>
            </a:path>
            <a:tileRect r="-100000" b="-100000"/>
          </a:gra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57200" y="0"/>
            <a:ext cx="8229600" cy="1143000"/>
          </a:xfrm>
        </p:spPr>
        <p:txBody>
          <a:bodyPr>
            <a:normAutofit fontScale="90000"/>
          </a:bodyPr>
          <a:lstStyle/>
          <a:p>
            <a:r>
              <a:rPr lang="en-US" dirty="0" smtClean="0"/>
              <a:t>Factors Speeding and Slowing Exhaustion of IPv4 Addresses</a:t>
            </a:r>
            <a:endParaRPr lang="en-US" dirty="0"/>
          </a:p>
        </p:txBody>
      </p:sp>
      <p:sp>
        <p:nvSpPr>
          <p:cNvPr id="5" name="Text Placeholder 4"/>
          <p:cNvSpPr>
            <a:spLocks noGrp="1"/>
          </p:cNvSpPr>
          <p:nvPr>
            <p:ph type="body" idx="1"/>
          </p:nvPr>
        </p:nvSpPr>
        <p:spPr>
          <a:xfrm>
            <a:off x="152400" y="1611313"/>
            <a:ext cx="4038600" cy="639762"/>
          </a:xfrm>
        </p:spPr>
        <p:txBody>
          <a:bodyPr>
            <a:normAutofit/>
          </a:bodyPr>
          <a:lstStyle/>
          <a:p>
            <a:pPr algn="ctr"/>
            <a:r>
              <a:rPr lang="en-US" sz="2800" dirty="0" smtClean="0">
                <a:solidFill>
                  <a:srgbClr val="006600"/>
                </a:solidFill>
              </a:rPr>
              <a:t>Accelerating Exhaustion</a:t>
            </a:r>
            <a:endParaRPr lang="en-US" sz="2800" dirty="0">
              <a:solidFill>
                <a:srgbClr val="006600"/>
              </a:solidFill>
            </a:endParaRPr>
          </a:p>
        </p:txBody>
      </p:sp>
      <p:sp>
        <p:nvSpPr>
          <p:cNvPr id="6" name="Content Placeholder 5"/>
          <p:cNvSpPr>
            <a:spLocks noGrp="1"/>
          </p:cNvSpPr>
          <p:nvPr>
            <p:ph sz="half" idx="2"/>
          </p:nvPr>
        </p:nvSpPr>
        <p:spPr>
          <a:xfrm>
            <a:off x="228600" y="2373312"/>
            <a:ext cx="4267200" cy="3951288"/>
          </a:xfrm>
        </p:spPr>
        <p:txBody>
          <a:bodyPr>
            <a:noAutofit/>
          </a:bodyPr>
          <a:lstStyle/>
          <a:p>
            <a:r>
              <a:rPr lang="en-US" sz="2800" dirty="0" smtClean="0"/>
              <a:t>Rapid growth of number of internet users</a:t>
            </a:r>
          </a:p>
          <a:p>
            <a:r>
              <a:rPr lang="en-US" sz="2800" dirty="0" smtClean="0"/>
              <a:t>Fast growth of mobile devices</a:t>
            </a:r>
          </a:p>
          <a:p>
            <a:r>
              <a:rPr lang="en-US" sz="2800" dirty="0" smtClean="0"/>
              <a:t>Always-on devices (</a:t>
            </a:r>
            <a:r>
              <a:rPr lang="en-US" sz="2800" dirty="0" err="1" smtClean="0"/>
              <a:t>eg</a:t>
            </a:r>
            <a:r>
              <a:rPr lang="en-US" sz="2800" dirty="0" smtClean="0"/>
              <a:t>. DSL)</a:t>
            </a:r>
          </a:p>
          <a:p>
            <a:r>
              <a:rPr lang="en-US" sz="2800" dirty="0" smtClean="0"/>
              <a:t>Poor allocation of addresses</a:t>
            </a:r>
          </a:p>
        </p:txBody>
      </p:sp>
      <p:sp>
        <p:nvSpPr>
          <p:cNvPr id="7" name="Text Placeholder 6"/>
          <p:cNvSpPr>
            <a:spLocks noGrp="1"/>
          </p:cNvSpPr>
          <p:nvPr>
            <p:ph type="body" sz="quarter" idx="3"/>
          </p:nvPr>
        </p:nvSpPr>
        <p:spPr>
          <a:xfrm>
            <a:off x="4648200" y="1611313"/>
            <a:ext cx="4041775" cy="639762"/>
          </a:xfrm>
        </p:spPr>
        <p:txBody>
          <a:bodyPr>
            <a:normAutofit/>
          </a:bodyPr>
          <a:lstStyle/>
          <a:p>
            <a:pPr algn="ctr"/>
            <a:r>
              <a:rPr lang="en-US" sz="2800" dirty="0" smtClean="0">
                <a:solidFill>
                  <a:srgbClr val="C00000"/>
                </a:solidFill>
              </a:rPr>
              <a:t>Slowing Exhaustion</a:t>
            </a:r>
            <a:endParaRPr lang="en-US" sz="2800" dirty="0">
              <a:solidFill>
                <a:srgbClr val="C00000"/>
              </a:solidFill>
            </a:endParaRPr>
          </a:p>
        </p:txBody>
      </p:sp>
      <p:sp>
        <p:nvSpPr>
          <p:cNvPr id="8" name="Content Placeholder 7"/>
          <p:cNvSpPr>
            <a:spLocks noGrp="1"/>
          </p:cNvSpPr>
          <p:nvPr>
            <p:ph sz="quarter" idx="4"/>
          </p:nvPr>
        </p:nvSpPr>
        <p:spPr>
          <a:xfrm>
            <a:off x="4949825" y="2373312"/>
            <a:ext cx="3813175" cy="3951288"/>
          </a:xfrm>
        </p:spPr>
        <p:txBody>
          <a:bodyPr/>
          <a:lstStyle/>
          <a:p>
            <a:r>
              <a:rPr lang="en-US" sz="2800" dirty="0" err="1" smtClean="0"/>
              <a:t>Subnetting</a:t>
            </a:r>
            <a:r>
              <a:rPr lang="en-US" sz="2800" dirty="0" smtClean="0"/>
              <a:t> / CIDR</a:t>
            </a:r>
          </a:p>
          <a:p>
            <a:r>
              <a:rPr lang="en-US" sz="2800" dirty="0" smtClean="0"/>
              <a:t>Network address translation (NAT / PAT)</a:t>
            </a:r>
          </a:p>
          <a:p>
            <a:r>
              <a:rPr lang="en-US" sz="2800" dirty="0" smtClean="0"/>
              <a:t>Use of private networks</a:t>
            </a:r>
          </a:p>
          <a:p>
            <a:r>
              <a:rPr lang="en-US" sz="2800" dirty="0" smtClean="0"/>
              <a:t>DHCP</a:t>
            </a:r>
            <a:endParaRPr lang="en-US" sz="2800" dirty="0"/>
          </a:p>
        </p:txBody>
      </p:sp>
    </p:spTree>
    <p:extLst>
      <p:ext uri="{BB962C8B-B14F-4D97-AF65-F5344CB8AC3E}">
        <p14:creationId xmlns:p14="http://schemas.microsoft.com/office/powerpoint/2010/main" val="2344238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More Address Space</a:t>
            </a:r>
            <a:endParaRPr lang="en-US" dirty="0"/>
          </a:p>
        </p:txBody>
      </p:sp>
      <p:sp>
        <p:nvSpPr>
          <p:cNvPr id="3" name="Content Placeholder 2"/>
          <p:cNvSpPr>
            <a:spLocks noGrp="1"/>
          </p:cNvSpPr>
          <p:nvPr>
            <p:ph idx="1"/>
          </p:nvPr>
        </p:nvSpPr>
        <p:spPr>
          <a:xfrm>
            <a:off x="457200" y="1219200"/>
            <a:ext cx="8229600" cy="3017838"/>
          </a:xfrm>
        </p:spPr>
        <p:txBody>
          <a:bodyPr>
            <a:normAutofit/>
          </a:bodyPr>
          <a:lstStyle/>
          <a:p>
            <a:r>
              <a:rPr lang="en-US" dirty="0" smtClean="0"/>
              <a:t>The main advantage of IPv6 over IPv4 is its larger address space. IPv6 offers 2</a:t>
            </a:r>
            <a:r>
              <a:rPr lang="en-US" baseline="30000" dirty="0" smtClean="0"/>
              <a:t>128</a:t>
            </a:r>
            <a:r>
              <a:rPr lang="en-US" dirty="0"/>
              <a:t> </a:t>
            </a:r>
            <a:r>
              <a:rPr lang="en-US" dirty="0" smtClean="0"/>
              <a:t>(or about 3.4×10</a:t>
            </a:r>
            <a:r>
              <a:rPr lang="en-US" baseline="30000" dirty="0" smtClean="0"/>
              <a:t>38</a:t>
            </a:r>
            <a:r>
              <a:rPr lang="en-US" dirty="0" smtClean="0"/>
              <a:t>) addresses</a:t>
            </a:r>
          </a:p>
          <a:p>
            <a:r>
              <a:rPr lang="en-US" dirty="0" smtClean="0"/>
              <a:t>That </a:t>
            </a:r>
            <a:r>
              <a:rPr lang="en-US" dirty="0" smtClean="0"/>
              <a:t>is over 7.9×10</a:t>
            </a:r>
            <a:r>
              <a:rPr lang="en-US" baseline="30000" dirty="0" smtClean="0"/>
              <a:t>28</a:t>
            </a:r>
            <a:r>
              <a:rPr lang="en-US" dirty="0" smtClean="0"/>
              <a:t> </a:t>
            </a:r>
            <a:r>
              <a:rPr lang="en-US" dirty="0"/>
              <a:t>times </a:t>
            </a:r>
            <a:r>
              <a:rPr lang="en-US" dirty="0" smtClean="0"/>
              <a:t>more than IPv4</a:t>
            </a:r>
            <a:r>
              <a:rPr lang="en-US" dirty="0"/>
              <a:t>, which uses 32-bit </a:t>
            </a:r>
            <a:r>
              <a:rPr lang="en-US" dirty="0" smtClean="0"/>
              <a:t>addresses</a:t>
            </a:r>
            <a:endParaRPr lang="en-US" dirty="0"/>
          </a:p>
        </p:txBody>
      </p:sp>
      <p:sp>
        <p:nvSpPr>
          <p:cNvPr id="4" name="Rounded Rectangle 3"/>
          <p:cNvSpPr/>
          <p:nvPr/>
        </p:nvSpPr>
        <p:spPr>
          <a:xfrm>
            <a:off x="914400" y="4343400"/>
            <a:ext cx="7391400" cy="1752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200" dirty="0" smtClean="0">
                <a:latin typeface="Adobe Kaiti Std R" pitchFamily="18" charset="-128"/>
                <a:ea typeface="Adobe Kaiti Std R" pitchFamily="18" charset="-128"/>
              </a:rPr>
              <a:t>IPv6 provides </a:t>
            </a:r>
            <a:r>
              <a:rPr lang="en-US" sz="3200" dirty="0">
                <a:latin typeface="Adobe Kaiti Std R" pitchFamily="18" charset="-128"/>
                <a:ea typeface="Adobe Kaiti Std R" pitchFamily="18" charset="-128"/>
              </a:rPr>
              <a:t>about 5×10</a:t>
            </a:r>
            <a:r>
              <a:rPr lang="en-US" sz="3200" baseline="30000" dirty="0">
                <a:latin typeface="Adobe Kaiti Std R" pitchFamily="18" charset="-128"/>
                <a:ea typeface="Adobe Kaiti Std R" pitchFamily="18" charset="-128"/>
              </a:rPr>
              <a:t>28</a:t>
            </a:r>
            <a:r>
              <a:rPr lang="en-US" sz="3200" dirty="0">
                <a:latin typeface="Adobe Kaiti Std R" pitchFamily="18" charset="-128"/>
                <a:ea typeface="Adobe Kaiti Std R" pitchFamily="18" charset="-128"/>
              </a:rPr>
              <a:t> addresses for each of the seven billion people alive in 2014</a:t>
            </a:r>
          </a:p>
        </p:txBody>
      </p:sp>
    </p:spTree>
    <p:extLst>
      <p:ext uri="{BB962C8B-B14F-4D97-AF65-F5344CB8AC3E}">
        <p14:creationId xmlns:p14="http://schemas.microsoft.com/office/powerpoint/2010/main" val="411338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4D4D4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4D4D4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5071</TotalTime>
  <Words>697</Words>
  <Application>Microsoft Office PowerPoint</Application>
  <PresentationFormat>On-screen Show (4:3)</PresentationFormat>
  <Paragraphs>142</Paragraphs>
  <Slides>30</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Office Theme</vt:lpstr>
      <vt:lpstr>Microsoft Excel Binary Worksheet</vt:lpstr>
      <vt:lpstr>An Intro to  Internet Protocol version 6</vt:lpstr>
      <vt:lpstr>Background</vt:lpstr>
      <vt:lpstr>Why IPv6?</vt:lpstr>
      <vt:lpstr>Why IPv6?</vt:lpstr>
      <vt:lpstr>Number of devices in use today</vt:lpstr>
      <vt:lpstr>IPv6 Overview</vt:lpstr>
      <vt:lpstr>IPv4 vs IPv6</vt:lpstr>
      <vt:lpstr>Factors Speeding and Slowing Exhaustion of IPv4 Addresses</vt:lpstr>
      <vt:lpstr>More Address Space</vt:lpstr>
      <vt:lpstr>IPv6 Packet Header</vt:lpstr>
      <vt:lpstr>IPv6 Packet Header</vt:lpstr>
      <vt:lpstr>IPv4</vt:lpstr>
      <vt:lpstr>IPv4</vt:lpstr>
      <vt:lpstr>IPv4</vt:lpstr>
      <vt:lpstr>IPv4</vt:lpstr>
      <vt:lpstr>IPv4</vt:lpstr>
      <vt:lpstr>IPv4</vt:lpstr>
      <vt:lpstr>IPv4</vt:lpstr>
      <vt:lpstr>IPv4</vt:lpstr>
      <vt:lpstr>IPv4</vt:lpstr>
      <vt:lpstr>IPv4</vt:lpstr>
      <vt:lpstr>IPv4</vt:lpstr>
      <vt:lpstr>IPv4</vt:lpstr>
      <vt:lpstr>IPv4</vt:lpstr>
      <vt:lpstr>IP6 Packet Header</vt:lpstr>
      <vt:lpstr>IP6 Packet Header</vt:lpstr>
      <vt:lpstr>Goodbye Broadcast, Hello Anycast!</vt:lpstr>
      <vt:lpstr>IPv6 New Features</vt:lpstr>
      <vt:lpstr>IPv4 to IPv6 Translation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Maui</cp:lastModifiedBy>
  <cp:revision>68</cp:revision>
  <dcterms:created xsi:type="dcterms:W3CDTF">2014-03-15T03:41:32Z</dcterms:created>
  <dcterms:modified xsi:type="dcterms:W3CDTF">2014-05-17T23:30:54Z</dcterms:modified>
</cp:coreProperties>
</file>