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60" r:id="rId4"/>
    <p:sldId id="258" r:id="rId5"/>
    <p:sldId id="269" r:id="rId6"/>
    <p:sldId id="265" r:id="rId7"/>
    <p:sldId id="270" r:id="rId8"/>
    <p:sldId id="268" r:id="rId9"/>
    <p:sldId id="267" r:id="rId10"/>
    <p:sldId id="279" r:id="rId11"/>
    <p:sldId id="280" r:id="rId12"/>
    <p:sldId id="278" r:id="rId13"/>
    <p:sldId id="271" r:id="rId14"/>
    <p:sldId id="266" r:id="rId15"/>
    <p:sldId id="272" r:id="rId16"/>
    <p:sldId id="273" r:id="rId17"/>
    <p:sldId id="274" r:id="rId18"/>
    <p:sldId id="275" r:id="rId19"/>
    <p:sldId id="276" r:id="rId20"/>
    <p:sldId id="281" r:id="rId21"/>
    <p:sldId id="282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D8091-F1D9-4A2F-A46C-DB9FAD46520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9EB99-72E2-4CDA-9304-850AD435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8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C474F-ADEE-4ABA-8A9C-E5D7B31321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C474F-ADEE-4ABA-8A9C-E5D7B31321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1D28-1DF8-4257-BB87-2F46C0244469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73E4-0A6A-4FF6-BF42-43F7E5B6B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2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1D28-1DF8-4257-BB87-2F46C0244469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73E4-0A6A-4FF6-BF42-43F7E5B6B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1D28-1DF8-4257-BB87-2F46C0244469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73E4-0A6A-4FF6-BF42-43F7E5B6B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5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1D28-1DF8-4257-BB87-2F46C0244469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73E4-0A6A-4FF6-BF42-43F7E5B6B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5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1D28-1DF8-4257-BB87-2F46C0244469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73E4-0A6A-4FF6-BF42-43F7E5B6B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4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1D28-1DF8-4257-BB87-2F46C0244469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73E4-0A6A-4FF6-BF42-43F7E5B6B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2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1D28-1DF8-4257-BB87-2F46C0244469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73E4-0A6A-4FF6-BF42-43F7E5B6B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1D28-1DF8-4257-BB87-2F46C0244469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73E4-0A6A-4FF6-BF42-43F7E5B6B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5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1D28-1DF8-4257-BB87-2F46C0244469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73E4-0A6A-4FF6-BF42-43F7E5B6B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4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1D28-1DF8-4257-BB87-2F46C0244469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73E4-0A6A-4FF6-BF42-43F7E5B6B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1D28-1DF8-4257-BB87-2F46C0244469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73E4-0A6A-4FF6-BF42-43F7E5B6B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F1D28-1DF8-4257-BB87-2F46C0244469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73E4-0A6A-4FF6-BF42-43F7E5B6B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2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Hashmap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83244"/>
              </p:ext>
            </p:extLst>
          </p:nvPr>
        </p:nvGraphicFramePr>
        <p:xfrm>
          <a:off x="152400" y="438150"/>
          <a:ext cx="8839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685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['Beans', 1.85]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33350"/>
            <a:ext cx="745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8838">
              <a:tabLst>
                <a:tab pos="1774825" algn="ctr"/>
                <a:tab pos="3603625" algn="ctr"/>
                <a:tab pos="5316538" algn="ctr"/>
                <a:tab pos="7145338" algn="ctr"/>
              </a:tabLst>
            </a:pPr>
            <a:r>
              <a:rPr lang="en-US" sz="1600" dirty="0" smtClean="0"/>
              <a:t>0	1	2	3	4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03835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u="sng" dirty="0" smtClean="0"/>
              <a:t>Hash Function</a:t>
            </a:r>
          </a:p>
          <a:p>
            <a:r>
              <a:rPr lang="en-US" dirty="0" smtClean="0"/>
              <a:t>Beans -&gt; 1.85	index = len(key) - 1</a:t>
            </a:r>
            <a:br>
              <a:rPr lang="en-US" dirty="0" smtClean="0"/>
            </a:br>
            <a:r>
              <a:rPr lang="en-US" dirty="0" smtClean="0"/>
              <a:t>Corn -&gt; 2.38</a:t>
            </a:r>
            <a:br>
              <a:rPr lang="en-US" dirty="0" smtClean="0"/>
            </a:br>
            <a:r>
              <a:rPr lang="en-US" dirty="0" smtClean="0"/>
              <a:t>Rice -&gt; 1.92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1809750"/>
            <a:ext cx="165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get(</a:t>
            </a:r>
            <a:r>
              <a:rPr lang="en-US" sz="2400" dirty="0" smtClean="0">
                <a:solidFill>
                  <a:schemeClr val="tx2"/>
                </a:solidFill>
              </a:rPr>
              <a:t>'</a:t>
            </a:r>
            <a:r>
              <a:rPr lang="en-US" sz="2400" dirty="0" smtClean="0">
                <a:solidFill>
                  <a:schemeClr val="tx2"/>
                </a:solidFill>
              </a:rPr>
              <a:t>Beans</a:t>
            </a:r>
            <a:r>
              <a:rPr lang="en-US" sz="2400" dirty="0" smtClean="0">
                <a:solidFill>
                  <a:schemeClr val="tx2"/>
                </a:solidFill>
              </a:rPr>
              <a:t>'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98159"/>
              </p:ext>
            </p:extLst>
          </p:nvPr>
        </p:nvGraphicFramePr>
        <p:xfrm>
          <a:off x="152400" y="438150"/>
          <a:ext cx="8839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685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['Beans', 1.85]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33350"/>
            <a:ext cx="745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8838">
              <a:tabLst>
                <a:tab pos="1774825" algn="ctr"/>
                <a:tab pos="3603625" algn="ctr"/>
                <a:tab pos="5316538" algn="ctr"/>
                <a:tab pos="7145338" algn="ctr"/>
              </a:tabLst>
            </a:pPr>
            <a:r>
              <a:rPr lang="en-US" sz="1600" dirty="0" smtClean="0"/>
              <a:t>0	1	2	3	4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03835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u="sng" dirty="0" smtClean="0"/>
              <a:t>Hash Function</a:t>
            </a:r>
          </a:p>
          <a:p>
            <a:r>
              <a:rPr lang="en-US" dirty="0" smtClean="0"/>
              <a:t>Beans -&gt; 1.85	index = len(key) - 1</a:t>
            </a:r>
            <a:br>
              <a:rPr lang="en-US" dirty="0" smtClean="0"/>
            </a:br>
            <a:r>
              <a:rPr lang="en-US" dirty="0" smtClean="0"/>
              <a:t>Corn -&gt; 2.38</a:t>
            </a:r>
            <a:br>
              <a:rPr lang="en-US" dirty="0" smtClean="0"/>
            </a:br>
            <a:r>
              <a:rPr lang="en-US" dirty="0" smtClean="0"/>
              <a:t>Rice -&gt; 1.92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1809750"/>
            <a:ext cx="165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get(</a:t>
            </a:r>
            <a:r>
              <a:rPr lang="en-US" sz="2400" dirty="0" smtClean="0">
                <a:solidFill>
                  <a:schemeClr val="tx2"/>
                </a:solidFill>
              </a:rPr>
              <a:t>'</a:t>
            </a:r>
            <a:r>
              <a:rPr lang="en-US" sz="2400" dirty="0" smtClean="0">
                <a:solidFill>
                  <a:schemeClr val="tx2"/>
                </a:solidFill>
              </a:rPr>
              <a:t>Beans</a:t>
            </a:r>
            <a:r>
              <a:rPr lang="en-US" sz="2400" dirty="0" smtClean="0">
                <a:solidFill>
                  <a:schemeClr val="tx2"/>
                </a:solidFill>
              </a:rPr>
              <a:t>'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1.85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54476"/>
              </p:ext>
            </p:extLst>
          </p:nvPr>
        </p:nvGraphicFramePr>
        <p:xfrm>
          <a:off x="152400" y="438150"/>
          <a:ext cx="8839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685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['Beans', 1.85]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33350"/>
            <a:ext cx="745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8838">
              <a:tabLst>
                <a:tab pos="1774825" algn="ctr"/>
                <a:tab pos="3603625" algn="ctr"/>
                <a:tab pos="5316538" algn="ctr"/>
                <a:tab pos="7145338" algn="ctr"/>
              </a:tabLst>
            </a:pPr>
            <a:r>
              <a:rPr lang="en-US" sz="1600" dirty="0" smtClean="0"/>
              <a:t>0	1	2	3	4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03835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u="sng" dirty="0" smtClean="0"/>
              <a:t>Hash Function</a:t>
            </a:r>
          </a:p>
          <a:p>
            <a:r>
              <a:rPr lang="en-US" dirty="0" smtClean="0"/>
              <a:t>Beans -&gt; 1.85	index = len(key) - 1</a:t>
            </a:r>
            <a:br>
              <a:rPr lang="en-US" dirty="0" smtClean="0"/>
            </a:br>
            <a:r>
              <a:rPr lang="en-US" dirty="0" smtClean="0"/>
              <a:t>Corn -&gt; 2.38</a:t>
            </a:r>
            <a:br>
              <a:rPr lang="en-US" dirty="0" smtClean="0"/>
            </a:br>
            <a:r>
              <a:rPr lang="en-US" dirty="0" smtClean="0"/>
              <a:t>Rice -&gt; 1.92</a:t>
            </a:r>
          </a:p>
        </p:txBody>
      </p:sp>
    </p:spTree>
    <p:extLst>
      <p:ext uri="{BB962C8B-B14F-4D97-AF65-F5344CB8AC3E}">
        <p14:creationId xmlns:p14="http://schemas.microsoft.com/office/powerpoint/2010/main" val="11933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63849"/>
              </p:ext>
            </p:extLst>
          </p:nvPr>
        </p:nvGraphicFramePr>
        <p:xfrm>
          <a:off x="152400" y="438150"/>
          <a:ext cx="8839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685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['Beans', 1.85]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33350"/>
            <a:ext cx="745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8838">
              <a:tabLst>
                <a:tab pos="1774825" algn="ctr"/>
                <a:tab pos="3603625" algn="ctr"/>
                <a:tab pos="5316538" algn="ctr"/>
                <a:tab pos="7145338" algn="ctr"/>
              </a:tabLst>
            </a:pPr>
            <a:r>
              <a:rPr lang="en-US" sz="1600" dirty="0" smtClean="0"/>
              <a:t>0	1	2	3	4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03835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u="sng" dirty="0" smtClean="0"/>
              <a:t>Hash Function</a:t>
            </a:r>
          </a:p>
          <a:p>
            <a:r>
              <a:rPr lang="en-US" dirty="0" smtClean="0"/>
              <a:t>Beans -&gt; 1.85	index = len(key) - 1</a:t>
            </a:r>
            <a:br>
              <a:rPr lang="en-US" dirty="0" smtClean="0"/>
            </a:br>
            <a:r>
              <a:rPr lang="en-US" dirty="0" smtClean="0"/>
              <a:t>Corn -&gt; 2.38</a:t>
            </a:r>
            <a:br>
              <a:rPr lang="en-US" dirty="0" smtClean="0"/>
            </a:br>
            <a:r>
              <a:rPr lang="en-US" dirty="0" smtClean="0"/>
              <a:t>Rice -&gt; 1.92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1809750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dd(</a:t>
            </a:r>
            <a:r>
              <a:rPr lang="en-US" sz="2400" dirty="0" smtClean="0">
                <a:solidFill>
                  <a:schemeClr val="tx2"/>
                </a:solidFill>
              </a:rPr>
              <a:t>'Corn'</a:t>
            </a:r>
            <a:r>
              <a:rPr lang="en-US" sz="2400" dirty="0" smtClean="0">
                <a:solidFill>
                  <a:schemeClr val="tx2"/>
                </a:solidFill>
              </a:rPr>
              <a:t>, 2.38)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7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89461"/>
              </p:ext>
            </p:extLst>
          </p:nvPr>
        </p:nvGraphicFramePr>
        <p:xfrm>
          <a:off x="152400" y="438150"/>
          <a:ext cx="8839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685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['Corn', 2.38]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['Beans', 1.85]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33350"/>
            <a:ext cx="745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8838">
              <a:tabLst>
                <a:tab pos="1774825" algn="ctr"/>
                <a:tab pos="3603625" algn="ctr"/>
                <a:tab pos="5316538" algn="ctr"/>
                <a:tab pos="7145338" algn="ctr"/>
              </a:tabLst>
            </a:pPr>
            <a:r>
              <a:rPr lang="en-US" sz="1600" dirty="0" smtClean="0"/>
              <a:t>0	1	2	3	4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3835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u="sng" dirty="0" smtClean="0"/>
              <a:t>Hash Function</a:t>
            </a:r>
          </a:p>
          <a:p>
            <a:r>
              <a:rPr lang="en-US" dirty="0" smtClean="0"/>
              <a:t>Beans -&gt; 1.85	index = len(key) - 1</a:t>
            </a:r>
            <a:br>
              <a:rPr lang="en-US" dirty="0" smtClean="0"/>
            </a:br>
            <a:r>
              <a:rPr lang="en-US" dirty="0" smtClean="0"/>
              <a:t>Corn -&gt; 2.38</a:t>
            </a:r>
            <a:br>
              <a:rPr lang="en-US" dirty="0" smtClean="0"/>
            </a:br>
            <a:r>
              <a:rPr lang="en-US" dirty="0" smtClean="0"/>
              <a:t>Rice -&gt; 1.92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809750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dd(</a:t>
            </a:r>
            <a:r>
              <a:rPr lang="en-US" sz="2400" dirty="0" smtClean="0">
                <a:solidFill>
                  <a:schemeClr val="tx2"/>
                </a:solidFill>
              </a:rPr>
              <a:t>'Corn'</a:t>
            </a:r>
            <a:r>
              <a:rPr lang="en-US" sz="2400" dirty="0" smtClean="0">
                <a:solidFill>
                  <a:schemeClr val="tx2"/>
                </a:solidFill>
              </a:rPr>
              <a:t>, 2.38)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31025"/>
              </p:ext>
            </p:extLst>
          </p:nvPr>
        </p:nvGraphicFramePr>
        <p:xfrm>
          <a:off x="152400" y="438150"/>
          <a:ext cx="8839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685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['Corn', 2.38]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['Beans', 1.85]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33350"/>
            <a:ext cx="745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8838">
              <a:tabLst>
                <a:tab pos="1774825" algn="ctr"/>
                <a:tab pos="3603625" algn="ctr"/>
                <a:tab pos="5316538" algn="ctr"/>
                <a:tab pos="7145338" algn="ctr"/>
              </a:tabLst>
            </a:pPr>
            <a:r>
              <a:rPr lang="en-US" sz="1600" dirty="0" smtClean="0"/>
              <a:t>0	1	2	3	4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3835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u="sng" dirty="0" smtClean="0"/>
              <a:t>Hash Function</a:t>
            </a:r>
          </a:p>
          <a:p>
            <a:r>
              <a:rPr lang="en-US" dirty="0" smtClean="0"/>
              <a:t>Beans -&gt; 1.85	index = len(key) - 1</a:t>
            </a:r>
            <a:br>
              <a:rPr lang="en-US" dirty="0" smtClean="0"/>
            </a:br>
            <a:r>
              <a:rPr lang="en-US" dirty="0" smtClean="0"/>
              <a:t>Corn -&gt; 2.38</a:t>
            </a:r>
            <a:br>
              <a:rPr lang="en-US" dirty="0" smtClean="0"/>
            </a:br>
            <a:r>
              <a:rPr lang="en-US" dirty="0" smtClean="0"/>
              <a:t>Rice -&gt; 1.92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809750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dd(</a:t>
            </a:r>
            <a:r>
              <a:rPr lang="en-US" sz="2400" dirty="0" smtClean="0">
                <a:solidFill>
                  <a:schemeClr val="tx2"/>
                </a:solidFill>
              </a:rPr>
              <a:t>'Rice'</a:t>
            </a:r>
            <a:r>
              <a:rPr lang="en-US" sz="2400" dirty="0" smtClean="0">
                <a:solidFill>
                  <a:schemeClr val="tx2"/>
                </a:solidFill>
              </a:rPr>
              <a:t>, 1.92)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58309"/>
              </p:ext>
            </p:extLst>
          </p:nvPr>
        </p:nvGraphicFramePr>
        <p:xfrm>
          <a:off x="152400" y="438150"/>
          <a:ext cx="8839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685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['Corn', 2.38]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['Rice', 1.92]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['Beans', 1.85]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33350"/>
            <a:ext cx="745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8838">
              <a:tabLst>
                <a:tab pos="1774825" algn="ctr"/>
                <a:tab pos="3603625" algn="ctr"/>
                <a:tab pos="5316538" algn="ctr"/>
                <a:tab pos="7145338" algn="ctr"/>
              </a:tabLst>
            </a:pPr>
            <a:r>
              <a:rPr lang="en-US" sz="1600" dirty="0" smtClean="0"/>
              <a:t>0	1	2	3	4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3835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u="sng" dirty="0" smtClean="0"/>
              <a:t>Hash Function</a:t>
            </a:r>
          </a:p>
          <a:p>
            <a:r>
              <a:rPr lang="en-US" dirty="0" smtClean="0"/>
              <a:t>Beans -&gt; 1.85	index = len(key) - 1</a:t>
            </a:r>
            <a:br>
              <a:rPr lang="en-US" dirty="0" smtClean="0"/>
            </a:br>
            <a:r>
              <a:rPr lang="en-US" dirty="0" smtClean="0"/>
              <a:t>Corn -&gt; 2.38</a:t>
            </a:r>
            <a:br>
              <a:rPr lang="en-US" dirty="0" smtClean="0"/>
            </a:br>
            <a:r>
              <a:rPr lang="en-US" dirty="0" smtClean="0"/>
              <a:t>Rice -&gt; 1.92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809750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dd(</a:t>
            </a:r>
            <a:r>
              <a:rPr lang="en-US" sz="2400" dirty="0" smtClean="0">
                <a:solidFill>
                  <a:schemeClr val="tx2"/>
                </a:solidFill>
              </a:rPr>
              <a:t>'Rice'</a:t>
            </a:r>
            <a:r>
              <a:rPr lang="en-US" sz="2400" dirty="0" smtClean="0">
                <a:solidFill>
                  <a:schemeClr val="tx2"/>
                </a:solidFill>
              </a:rPr>
              <a:t>, 1.92)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3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52925"/>
              </p:ext>
            </p:extLst>
          </p:nvPr>
        </p:nvGraphicFramePr>
        <p:xfrm>
          <a:off x="152400" y="438150"/>
          <a:ext cx="8839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685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['Corn', 2.38]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['Rice', 1.92]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['Beans', 1.85]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33350"/>
            <a:ext cx="745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8838">
              <a:tabLst>
                <a:tab pos="1774825" algn="ctr"/>
                <a:tab pos="3603625" algn="ctr"/>
                <a:tab pos="5316538" algn="ctr"/>
                <a:tab pos="7145338" algn="ctr"/>
              </a:tabLst>
            </a:pPr>
            <a:r>
              <a:rPr lang="en-US" sz="1600" dirty="0" smtClean="0"/>
              <a:t>0	1	2	3	4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3835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u="sng" dirty="0" smtClean="0"/>
              <a:t>Hash Function</a:t>
            </a:r>
          </a:p>
          <a:p>
            <a:r>
              <a:rPr lang="en-US" dirty="0" smtClean="0"/>
              <a:t>Beans -&gt; 1.85	index = len(key) - 1</a:t>
            </a:r>
            <a:br>
              <a:rPr lang="en-US" dirty="0" smtClean="0"/>
            </a:br>
            <a:r>
              <a:rPr lang="en-US" dirty="0" smtClean="0"/>
              <a:t>Corn -&gt; 2.38</a:t>
            </a:r>
            <a:br>
              <a:rPr lang="en-US" dirty="0" smtClean="0"/>
            </a:br>
            <a:r>
              <a:rPr lang="en-US" dirty="0" smtClean="0"/>
              <a:t>Rice -&gt; 1.92</a:t>
            </a:r>
          </a:p>
        </p:txBody>
      </p:sp>
    </p:spTree>
    <p:extLst>
      <p:ext uri="{BB962C8B-B14F-4D97-AF65-F5344CB8AC3E}">
        <p14:creationId xmlns:p14="http://schemas.microsoft.com/office/powerpoint/2010/main" val="22658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27294"/>
              </p:ext>
            </p:extLst>
          </p:nvPr>
        </p:nvGraphicFramePr>
        <p:xfrm>
          <a:off x="152400" y="438150"/>
          <a:ext cx="8839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685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['Corn', 2.38]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['Rice', 1.92]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['Beans', 1.85]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33350"/>
            <a:ext cx="745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8838">
              <a:tabLst>
                <a:tab pos="1774825" algn="ctr"/>
                <a:tab pos="3603625" algn="ctr"/>
                <a:tab pos="5316538" algn="ctr"/>
                <a:tab pos="7145338" algn="ctr"/>
              </a:tabLst>
            </a:pPr>
            <a:r>
              <a:rPr lang="en-US" sz="1600" dirty="0" smtClean="0"/>
              <a:t>0	1	2	3	4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383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u="sng" dirty="0" smtClean="0"/>
              <a:t>A Better Hash Function</a:t>
            </a:r>
          </a:p>
          <a:p>
            <a:r>
              <a:rPr lang="en-US" dirty="0" smtClean="0"/>
              <a:t>Beans -&gt; 1.85	index = sum(ASCII value for each letter in key) % 5</a:t>
            </a:r>
            <a:br>
              <a:rPr lang="en-US" dirty="0" smtClean="0"/>
            </a:br>
            <a:r>
              <a:rPr lang="en-US" dirty="0" smtClean="0"/>
              <a:t>Corn -&gt; 2.38</a:t>
            </a:r>
            <a:br>
              <a:rPr lang="en-US" dirty="0" smtClean="0"/>
            </a:br>
            <a:r>
              <a:rPr lang="en-US" dirty="0" smtClean="0"/>
              <a:t>Rice -&gt; 1.92</a:t>
            </a:r>
          </a:p>
        </p:txBody>
      </p:sp>
    </p:spTree>
    <p:extLst>
      <p:ext uri="{BB962C8B-B14F-4D97-AF65-F5344CB8AC3E}">
        <p14:creationId xmlns:p14="http://schemas.microsoft.com/office/powerpoint/2010/main" val="18141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596171"/>
              </p:ext>
            </p:extLst>
          </p:nvPr>
        </p:nvGraphicFramePr>
        <p:xfrm>
          <a:off x="152400" y="438150"/>
          <a:ext cx="8839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685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['Corn', 2.38]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['Rice', 1.92]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['Beans', 1.85]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33350"/>
            <a:ext cx="745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8838">
              <a:tabLst>
                <a:tab pos="1774825" algn="ctr"/>
                <a:tab pos="3603625" algn="ctr"/>
                <a:tab pos="5316538" algn="ctr"/>
                <a:tab pos="7145338" algn="ctr"/>
              </a:tabLst>
            </a:pPr>
            <a:r>
              <a:rPr lang="en-US" sz="1600" dirty="0" smtClean="0"/>
              <a:t>0	1	2	3	4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383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u="sng" dirty="0" smtClean="0"/>
              <a:t>A Better Hash Function</a:t>
            </a:r>
          </a:p>
          <a:p>
            <a:r>
              <a:rPr lang="en-US" dirty="0" smtClean="0"/>
              <a:t>Beans -&gt; 1.85	index = sum(ASCII value for each letter in key) % 5</a:t>
            </a:r>
            <a:br>
              <a:rPr lang="en-US" dirty="0" smtClean="0"/>
            </a:br>
            <a:r>
              <a:rPr lang="en-US" dirty="0" smtClean="0"/>
              <a:t>Corn -&gt; 2.38</a:t>
            </a:r>
            <a:br>
              <a:rPr lang="en-US" dirty="0" smtClean="0"/>
            </a:br>
            <a:r>
              <a:rPr lang="en-US" dirty="0" smtClean="0"/>
              <a:t>Rice -&gt; 1.92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0279" y="4010620"/>
            <a:ext cx="2989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char in key: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hash += ord(char)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ash %= 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Hashmap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81800" y="1276350"/>
            <a:ext cx="2209800" cy="1447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Beans -&gt; 1.85</a:t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Corn -&gt; 2.38</a:t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Rice -&gt; 1.92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See all my code at: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github.com/joeyajames/Python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See all my code at: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github.com/joeyajames/Python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Liked it? </a:t>
            </a:r>
            <a:r>
              <a:rPr lang="en-US" sz="4800" dirty="0" smtClean="0"/>
              <a:t>Please subscribe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369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7818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hashmap is a set of key-value pairs</a:t>
            </a:r>
          </a:p>
          <a:p>
            <a:r>
              <a:rPr lang="en-US" sz="2800" dirty="0" smtClean="0"/>
              <a:t>No duplicate keys</a:t>
            </a:r>
          </a:p>
          <a:p>
            <a:r>
              <a:rPr lang="en-US" sz="2800" dirty="0" smtClean="0"/>
              <a:t>O(1) for add, get, delete functions</a:t>
            </a:r>
          </a:p>
          <a:p>
            <a:r>
              <a:rPr lang="en-US" sz="2800" dirty="0" smtClean="0"/>
              <a:t>Also called dictionary, map, hash table, associative array</a:t>
            </a:r>
          </a:p>
          <a:p>
            <a:r>
              <a:rPr lang="en-US" sz="2800" dirty="0" smtClean="0"/>
              <a:t>In Python, use </a:t>
            </a:r>
            <a:r>
              <a:rPr lang="en-US" sz="2800" b="1" dirty="0" smtClean="0"/>
              <a:t>dict</a:t>
            </a:r>
            <a:r>
              <a:rPr lang="en-US" sz="2800" dirty="0" smtClean="0"/>
              <a:t> (short for dictionary)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6781800" y="1276350"/>
            <a:ext cx="2209800" cy="1447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Beans -&gt; 1.85</a:t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Corn -&gt; 2.38</a:t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Rice -&gt; 1.92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Array </a:t>
            </a:r>
            <a:r>
              <a:rPr lang="en-US" sz="2400" dirty="0" smtClean="0"/>
              <a:t>– data structure used to store the data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Hash function </a:t>
            </a:r>
            <a:r>
              <a:rPr lang="en-US" sz="2400" dirty="0" smtClean="0"/>
              <a:t>– function to convert key into an array index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Collision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203835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Beans -&gt; 1.85</a:t>
            </a:r>
            <a:br>
              <a:rPr lang="en-US" dirty="0" smtClean="0"/>
            </a:br>
            <a:r>
              <a:rPr lang="en-US" dirty="0" smtClean="0"/>
              <a:t>Corn -&gt; 2.38</a:t>
            </a:r>
            <a:br>
              <a:rPr lang="en-US" dirty="0" smtClean="0"/>
            </a:br>
            <a:r>
              <a:rPr lang="en-US" dirty="0" smtClean="0"/>
              <a:t>Rice -&gt; 1.92</a:t>
            </a:r>
          </a:p>
        </p:txBody>
      </p:sp>
    </p:spTree>
    <p:extLst>
      <p:ext uri="{BB962C8B-B14F-4D97-AF65-F5344CB8AC3E}">
        <p14:creationId xmlns:p14="http://schemas.microsoft.com/office/powerpoint/2010/main" val="30481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10130"/>
              </p:ext>
            </p:extLst>
          </p:nvPr>
        </p:nvGraphicFramePr>
        <p:xfrm>
          <a:off x="152400" y="438150"/>
          <a:ext cx="8839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685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33350"/>
            <a:ext cx="745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8838">
              <a:tabLst>
                <a:tab pos="1774825" algn="ctr"/>
                <a:tab pos="3603625" algn="ctr"/>
                <a:tab pos="5316538" algn="ctr"/>
                <a:tab pos="7145338" algn="ctr"/>
              </a:tabLst>
            </a:pPr>
            <a:r>
              <a:rPr lang="en-US" sz="1600" dirty="0" smtClean="0"/>
              <a:t>0	1	2	3	4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03835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Beans -&gt; 1.85</a:t>
            </a:r>
            <a:br>
              <a:rPr lang="en-US" dirty="0" smtClean="0"/>
            </a:br>
            <a:r>
              <a:rPr lang="en-US" dirty="0" smtClean="0"/>
              <a:t>Corn -&gt; 2.38</a:t>
            </a:r>
            <a:br>
              <a:rPr lang="en-US" dirty="0" smtClean="0"/>
            </a:br>
            <a:r>
              <a:rPr lang="en-US" dirty="0" smtClean="0"/>
              <a:t>Rice -&gt; 1.92</a:t>
            </a:r>
          </a:p>
        </p:txBody>
      </p:sp>
    </p:spTree>
    <p:extLst>
      <p:ext uri="{BB962C8B-B14F-4D97-AF65-F5344CB8AC3E}">
        <p14:creationId xmlns:p14="http://schemas.microsoft.com/office/powerpoint/2010/main" val="117601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06602"/>
              </p:ext>
            </p:extLst>
          </p:nvPr>
        </p:nvGraphicFramePr>
        <p:xfrm>
          <a:off x="152400" y="438150"/>
          <a:ext cx="8839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685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33350"/>
            <a:ext cx="745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8838">
              <a:tabLst>
                <a:tab pos="1774825" algn="ctr"/>
                <a:tab pos="3603625" algn="ctr"/>
                <a:tab pos="5316538" algn="ctr"/>
                <a:tab pos="7145338" algn="ctr"/>
              </a:tabLst>
            </a:pPr>
            <a:r>
              <a:rPr lang="en-US" sz="1600" dirty="0" smtClean="0"/>
              <a:t>0	1	2	3	4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03835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Beans -&gt; 1.85</a:t>
            </a:r>
            <a:br>
              <a:rPr lang="en-US" dirty="0" smtClean="0"/>
            </a:br>
            <a:r>
              <a:rPr lang="en-US" dirty="0" smtClean="0"/>
              <a:t>Corn -&gt; 2.38</a:t>
            </a:r>
            <a:br>
              <a:rPr lang="en-US" dirty="0" smtClean="0"/>
            </a:br>
            <a:r>
              <a:rPr lang="en-US" dirty="0" smtClean="0"/>
              <a:t>Rice -&gt; 1.92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1809750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dd(</a:t>
            </a:r>
            <a:r>
              <a:rPr lang="en-US" sz="2400" dirty="0" smtClean="0">
                <a:solidFill>
                  <a:schemeClr val="tx2"/>
                </a:solidFill>
              </a:rPr>
              <a:t>'</a:t>
            </a:r>
            <a:r>
              <a:rPr lang="en-US" sz="2400" dirty="0" smtClean="0">
                <a:solidFill>
                  <a:schemeClr val="tx2"/>
                </a:solidFill>
              </a:rPr>
              <a:t>Beans</a:t>
            </a:r>
            <a:r>
              <a:rPr lang="en-US" sz="2400" dirty="0" smtClean="0">
                <a:solidFill>
                  <a:schemeClr val="tx2"/>
                </a:solidFill>
              </a:rPr>
              <a:t>'</a:t>
            </a:r>
            <a:r>
              <a:rPr lang="en-US" sz="2400" dirty="0" smtClean="0">
                <a:solidFill>
                  <a:schemeClr val="tx2"/>
                </a:solidFill>
              </a:rPr>
              <a:t>, 1.85)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03314"/>
              </p:ext>
            </p:extLst>
          </p:nvPr>
        </p:nvGraphicFramePr>
        <p:xfrm>
          <a:off x="152400" y="438150"/>
          <a:ext cx="8839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685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33350"/>
            <a:ext cx="745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8838">
              <a:tabLst>
                <a:tab pos="1774825" algn="ctr"/>
                <a:tab pos="3603625" algn="ctr"/>
                <a:tab pos="5316538" algn="ctr"/>
                <a:tab pos="7145338" algn="ctr"/>
              </a:tabLst>
            </a:pPr>
            <a:r>
              <a:rPr lang="en-US" sz="1600" dirty="0" smtClean="0"/>
              <a:t>0	1	2	3	4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03835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u="sng" dirty="0" smtClean="0"/>
              <a:t>Hash Function</a:t>
            </a:r>
          </a:p>
          <a:p>
            <a:r>
              <a:rPr lang="en-US" dirty="0" smtClean="0"/>
              <a:t>Beans -&gt; 1.85	index = len(key) - 1</a:t>
            </a:r>
            <a:br>
              <a:rPr lang="en-US" dirty="0" smtClean="0"/>
            </a:br>
            <a:r>
              <a:rPr lang="en-US" dirty="0" smtClean="0"/>
              <a:t>Corn -&gt; 2.38</a:t>
            </a:r>
            <a:br>
              <a:rPr lang="en-US" dirty="0" smtClean="0"/>
            </a:br>
            <a:r>
              <a:rPr lang="en-US" dirty="0" smtClean="0"/>
              <a:t>Rice -&gt; 1.92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1809750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dd(</a:t>
            </a:r>
            <a:r>
              <a:rPr lang="en-US" sz="2400" dirty="0" smtClean="0">
                <a:solidFill>
                  <a:schemeClr val="tx2"/>
                </a:solidFill>
              </a:rPr>
              <a:t>'</a:t>
            </a:r>
            <a:r>
              <a:rPr lang="en-US" sz="2400" dirty="0" smtClean="0">
                <a:solidFill>
                  <a:schemeClr val="tx2"/>
                </a:solidFill>
              </a:rPr>
              <a:t>Beans</a:t>
            </a:r>
            <a:r>
              <a:rPr lang="en-US" sz="2400" dirty="0" smtClean="0">
                <a:solidFill>
                  <a:schemeClr val="tx2"/>
                </a:solidFill>
              </a:rPr>
              <a:t>'</a:t>
            </a:r>
            <a:r>
              <a:rPr lang="en-US" sz="2400" dirty="0" smtClean="0">
                <a:solidFill>
                  <a:schemeClr val="tx2"/>
                </a:solidFill>
              </a:rPr>
              <a:t>, 1.85)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33110"/>
              </p:ext>
            </p:extLst>
          </p:nvPr>
        </p:nvGraphicFramePr>
        <p:xfrm>
          <a:off x="152400" y="438150"/>
          <a:ext cx="8839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685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['Beans', 1.85]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33350"/>
            <a:ext cx="745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8838">
              <a:tabLst>
                <a:tab pos="1774825" algn="ctr"/>
                <a:tab pos="3603625" algn="ctr"/>
                <a:tab pos="5316538" algn="ctr"/>
                <a:tab pos="7145338" algn="ctr"/>
              </a:tabLst>
            </a:pPr>
            <a:r>
              <a:rPr lang="en-US" sz="1600" dirty="0" smtClean="0"/>
              <a:t>0	1	2	3	4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03835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u="sng" dirty="0" smtClean="0"/>
              <a:t>Hash Function</a:t>
            </a:r>
          </a:p>
          <a:p>
            <a:r>
              <a:rPr lang="en-US" dirty="0" smtClean="0"/>
              <a:t>Beans -&gt; 1.85	index = len(key) - 1</a:t>
            </a:r>
            <a:br>
              <a:rPr lang="en-US" dirty="0" smtClean="0"/>
            </a:br>
            <a:r>
              <a:rPr lang="en-US" dirty="0" smtClean="0"/>
              <a:t>Corn -&gt; 2.38</a:t>
            </a:r>
            <a:br>
              <a:rPr lang="en-US" dirty="0" smtClean="0"/>
            </a:br>
            <a:r>
              <a:rPr lang="en-US" dirty="0" smtClean="0"/>
              <a:t>Rice -&gt; 1.92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1809750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dd(</a:t>
            </a:r>
            <a:r>
              <a:rPr lang="en-US" sz="2400" dirty="0" smtClean="0">
                <a:solidFill>
                  <a:schemeClr val="tx2"/>
                </a:solidFill>
              </a:rPr>
              <a:t>'</a:t>
            </a:r>
            <a:r>
              <a:rPr lang="en-US" sz="2400" dirty="0" smtClean="0">
                <a:solidFill>
                  <a:schemeClr val="tx2"/>
                </a:solidFill>
              </a:rPr>
              <a:t>Beans</a:t>
            </a:r>
            <a:r>
              <a:rPr lang="en-US" sz="2400" dirty="0" smtClean="0">
                <a:solidFill>
                  <a:schemeClr val="tx2"/>
                </a:solidFill>
              </a:rPr>
              <a:t>'</a:t>
            </a:r>
            <a:r>
              <a:rPr lang="en-US" sz="2400" dirty="0" smtClean="0">
                <a:solidFill>
                  <a:schemeClr val="tx2"/>
                </a:solidFill>
              </a:rPr>
              <a:t>, 1.85)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253</Words>
  <Application>Microsoft Office PowerPoint</Application>
  <PresentationFormat>On-screen Show (16:9)</PresentationFormat>
  <Paragraphs>100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Python Hashmap</vt:lpstr>
      <vt:lpstr>Hashmap</vt:lpstr>
      <vt:lpstr>Hashmap</vt:lpstr>
      <vt:lpstr>Components of a Hashmap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Hashmap</dc:title>
  <dc:creator>Maui</dc:creator>
  <cp:lastModifiedBy>Maui</cp:lastModifiedBy>
  <cp:revision>11</cp:revision>
  <dcterms:created xsi:type="dcterms:W3CDTF">2016-01-22T16:02:01Z</dcterms:created>
  <dcterms:modified xsi:type="dcterms:W3CDTF">2016-01-22T21:40:40Z</dcterms:modified>
</cp:coreProperties>
</file>