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59" r:id="rId6"/>
    <p:sldId id="261" r:id="rId7"/>
    <p:sldId id="25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CD959-73F7-4603-BAE8-6B16AC3FB56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51360-F1DC-4139-AAD1-BDF55C70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51360-F1DC-4139-AAD1-BDF55C70D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51360-F1DC-4139-AAD1-BDF55C70D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51360-F1DC-4139-AAD1-BDF55C70DC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51360-F1DC-4139-AAD1-BDF55C70DC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51360-F1DC-4139-AAD1-BDF55C70DC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51360-F1DC-4139-AAD1-BDF55C70DC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E277-3A5F-43C1-AEAA-58693203537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F03C-C5F1-4E57-8F70-9CDFEBF28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-choose-k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-choose-k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49"/>
            <a:ext cx="4724400" cy="3242073"/>
          </a:xfrm>
        </p:spPr>
        <p:txBody>
          <a:bodyPr/>
          <a:lstStyle/>
          <a:p>
            <a:r>
              <a:rPr lang="en-US" dirty="0" smtClean="0"/>
              <a:t>From a set of n items, choose k items</a:t>
            </a:r>
          </a:p>
          <a:p>
            <a:r>
              <a:rPr lang="en-US" dirty="0" smtClean="0"/>
              <a:t>Order does not matter</a:t>
            </a:r>
          </a:p>
          <a:p>
            <a:r>
              <a:rPr lang="en-US" dirty="0" smtClean="0"/>
              <a:t>0 &lt;= k &lt;= 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22979" y="1504950"/>
            <a:ext cx="1403461" cy="2690515"/>
            <a:chOff x="6722979" y="1504950"/>
            <a:chExt cx="1403461" cy="2690515"/>
          </a:xfrm>
        </p:grpSpPr>
        <p:grpSp>
          <p:nvGrpSpPr>
            <p:cNvPr id="7" name="Group 6"/>
            <p:cNvGrpSpPr/>
            <p:nvPr/>
          </p:nvGrpSpPr>
          <p:grpSpPr>
            <a:xfrm>
              <a:off x="7087572" y="2187714"/>
              <a:ext cx="638241" cy="830997"/>
              <a:chOff x="8671011" y="2316093"/>
              <a:chExt cx="638241" cy="83099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812235" y="2316093"/>
                <a:ext cx="3465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n</a:t>
                </a:r>
                <a:endParaRPr lang="en-US" sz="2400" dirty="0" smtClean="0"/>
              </a:p>
              <a:p>
                <a:pPr algn="ctr"/>
                <a:r>
                  <a:rPr lang="en-US" sz="2400" dirty="0"/>
                  <a:t>k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671011" y="2421733"/>
                <a:ext cx="3097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 smtClean="0"/>
                  <a:t>(</a:t>
                </a:r>
                <a:endParaRPr lang="en-US" sz="3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999552" y="2414094"/>
                <a:ext cx="3097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 smtClean="0"/>
                  <a:t>)</a:t>
                </a:r>
                <a:endParaRPr lang="en-US" sz="32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919219" y="3124200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r>
                <a:rPr lang="en-US" sz="2400" dirty="0" smtClean="0"/>
                <a:t>(</a:t>
              </a:r>
              <a:r>
                <a:rPr lang="en-US" sz="2400" i="1" dirty="0" smtClean="0"/>
                <a:t>n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k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2979" y="1504950"/>
              <a:ext cx="1403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</a:rPr>
                <a:t>Notation: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34823" y="37338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baseline="-25000" dirty="0" err="1" smtClean="0"/>
                <a:t>n</a:t>
              </a:r>
              <a:r>
                <a:rPr lang="en-US" sz="2400" i="1" dirty="0" err="1" smtClean="0"/>
                <a:t>C</a:t>
              </a:r>
              <a:r>
                <a:rPr lang="en-US" sz="2400" i="1" baseline="-25000" dirty="0" err="1" smtClean="0"/>
                <a:t>k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choose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23431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76550" y="2343150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76700" y="234315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76850" y="2343150"/>
            <a:ext cx="914400" cy="914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234315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C(n, k) = (n-1 choose k) + (n-1 choose k-1)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11086" y="1962150"/>
            <a:ext cx="2068284" cy="1143000"/>
            <a:chOff x="1611086" y="1962150"/>
            <a:chExt cx="2068284" cy="1143000"/>
          </a:xfrm>
        </p:grpSpPr>
        <p:sp>
          <p:nvSpPr>
            <p:cNvPr id="4" name="TextBox 3"/>
            <p:cNvSpPr txBox="1"/>
            <p:nvPr/>
          </p:nvSpPr>
          <p:spPr>
            <a:xfrm>
              <a:off x="1611086" y="219380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US" sz="3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36370" y="1962150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</a:t>
              </a:r>
              <a:r>
                <a:rPr lang="en-US" sz="3200" dirty="0" smtClean="0"/>
                <a:t>!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5706" y="2520375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k!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2970" y="2520375"/>
              <a:ext cx="1095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(n-k)!</a:t>
              </a:r>
              <a:endParaRPr lang="en-US" sz="3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55370" y="2520375"/>
              <a:ext cx="1371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1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5 choose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160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From 5 different marbles, choose 3. </a:t>
            </a:r>
            <a:br>
              <a:rPr lang="en-US" sz="2800" dirty="0" smtClean="0"/>
            </a:br>
            <a:r>
              <a:rPr lang="en-US" sz="2800" dirty="0" smtClean="0"/>
              <a:t>How many different combinations are possible?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chemeClr val="accent1"/>
                </a:solidFill>
              </a:rPr>
              <a:t>n = 5		k = 3</a:t>
            </a:r>
          </a:p>
          <a:p>
            <a:endParaRPr lang="en-US" sz="2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8086" y="2691494"/>
            <a:ext cx="3151040" cy="994357"/>
            <a:chOff x="468086" y="2691494"/>
            <a:chExt cx="3151040" cy="994357"/>
          </a:xfrm>
        </p:grpSpPr>
        <p:sp>
          <p:nvSpPr>
            <p:cNvPr id="5" name="TextBox 4"/>
            <p:cNvSpPr txBox="1"/>
            <p:nvPr/>
          </p:nvSpPr>
          <p:spPr>
            <a:xfrm>
              <a:off x="2514598" y="2691494"/>
              <a:ext cx="4908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</a:t>
              </a:r>
              <a:r>
                <a:rPr lang="en-US" sz="2800" dirty="0" smtClean="0"/>
                <a:t>!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53934" y="3162631"/>
              <a:ext cx="4651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k!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198" y="3162631"/>
              <a:ext cx="982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(n-k)!</a:t>
              </a:r>
              <a:endParaRPr lang="en-US" sz="2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33598" y="3206175"/>
              <a:ext cx="1371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68086" y="2887434"/>
              <a:ext cx="1523998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/>
                <a:t>C(n, k)  =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" y="3823610"/>
            <a:ext cx="3222840" cy="1055912"/>
            <a:chOff x="457200" y="3823610"/>
            <a:chExt cx="3222840" cy="105591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57200" y="4019550"/>
              <a:ext cx="1730828" cy="6857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/>
                <a:t>C(5, 3) =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598" y="3823610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5!</a:t>
              </a:r>
              <a:endParaRPr 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3934" y="4294747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3!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81198" y="4294747"/>
              <a:ext cx="1109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(5-3)!</a:t>
              </a:r>
              <a:endParaRPr lang="en-US" sz="32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133598" y="4338291"/>
              <a:ext cx="1371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86200" y="3823608"/>
            <a:ext cx="3811979" cy="1055912"/>
            <a:chOff x="3886200" y="3823608"/>
            <a:chExt cx="3811979" cy="1055912"/>
          </a:xfrm>
        </p:grpSpPr>
        <p:sp>
          <p:nvSpPr>
            <p:cNvPr id="9" name="TextBox 8"/>
            <p:cNvSpPr txBox="1"/>
            <p:nvPr/>
          </p:nvSpPr>
          <p:spPr>
            <a:xfrm>
              <a:off x="3886200" y="404437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1742" y="3823608"/>
              <a:ext cx="1552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5x4x3x2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294745"/>
              <a:ext cx="7793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3x2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00600" y="4294745"/>
              <a:ext cx="6431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(2)</a:t>
              </a:r>
              <a:endParaRPr lang="en-US" sz="3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778158" y="4338289"/>
              <a:ext cx="13716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05600" y="4052206"/>
              <a:ext cx="9925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=  10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3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choose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032"/>
            <a:ext cx="2743200" cy="10427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 B C D 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1581150"/>
            <a:ext cx="1106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ABC--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AB-D-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AB--E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A-CD-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A-C-E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A--DE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3950" y="1581150"/>
            <a:ext cx="110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-BCD-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-BC-E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-B-DE</a:t>
            </a:r>
          </a:p>
          <a:p>
            <a:pPr algn="ctr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--CDE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95751"/>
            <a:ext cx="82296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C(n, k) = (n-1 choose k-1) + (n-1 choose 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Pascal’s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590550"/>
            <a:ext cx="37338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  <a:tab pos="3657600" algn="ctr"/>
              </a:tabLst>
            </a:pPr>
            <a:r>
              <a:rPr lang="en-US" sz="2000" b="1" dirty="0" smtClean="0">
                <a:solidFill>
                  <a:schemeClr val="accent1"/>
                </a:solidFill>
                <a:cs typeface="Courier New" pitchFamily="49" charset="0"/>
              </a:rPr>
              <a:t>n</a:t>
            </a:r>
            <a:r>
              <a:rPr lang="en-US" sz="2000" dirty="0" smtClean="0">
                <a:cs typeface="Courier New" pitchFamily="49" charset="0"/>
              </a:rPr>
              <a:t> 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  <a:tab pos="36576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0</a:t>
            </a:r>
            <a:r>
              <a:rPr lang="en-US" sz="2000" dirty="0" smtClean="0">
                <a:cs typeface="Courier New" pitchFamily="49" charset="0"/>
              </a:rPr>
              <a:t>				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457200" algn="ctr"/>
                <a:tab pos="914400" algn="ctr"/>
                <a:tab pos="1600200" algn="ctr"/>
                <a:tab pos="2057400" algn="ctr"/>
                <a:tab pos="2286000" algn="ctr"/>
                <a:tab pos="2743200" algn="ctr"/>
                <a:tab pos="3200400" algn="ctr"/>
                <a:tab pos="36576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1</a:t>
            </a:r>
            <a:r>
              <a:rPr lang="en-US" sz="2000" dirty="0" smtClean="0">
                <a:cs typeface="Courier New" pitchFamily="49" charset="0"/>
              </a:rPr>
              <a:t>			1	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  <a:tab pos="36576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2</a:t>
            </a:r>
            <a:r>
              <a:rPr lang="en-US" sz="2000" dirty="0" smtClean="0">
                <a:cs typeface="Courier New" pitchFamily="49" charset="0"/>
              </a:rPr>
              <a:t>			1	2	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685800" algn="ctr"/>
                <a:tab pos="1143000" algn="ctr"/>
                <a:tab pos="1600200" algn="ctr"/>
                <a:tab pos="2057400" algn="ctr"/>
                <a:tab pos="2514600" algn="ctr"/>
                <a:tab pos="2971800" algn="ctr"/>
                <a:tab pos="3429000" algn="ctr"/>
                <a:tab pos="38862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3</a:t>
            </a:r>
            <a:r>
              <a:rPr lang="en-US" sz="2000" dirty="0" smtClean="0">
                <a:cs typeface="Courier New" pitchFamily="49" charset="0"/>
              </a:rPr>
              <a:t>		1	3	3	1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  <a:tab pos="36576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4</a:t>
            </a:r>
            <a:r>
              <a:rPr lang="en-US" sz="2000" dirty="0" smtClean="0">
                <a:cs typeface="Courier New" pitchFamily="49" charset="0"/>
              </a:rPr>
              <a:t>		1	4	6	4	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685800" algn="ctr"/>
                <a:tab pos="1143000" algn="ctr"/>
                <a:tab pos="1600200" algn="ctr"/>
                <a:tab pos="2057400" algn="ctr"/>
                <a:tab pos="2514600" algn="ctr"/>
                <a:tab pos="2971800" algn="ctr"/>
                <a:tab pos="3429000" algn="ctr"/>
                <a:tab pos="36576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5</a:t>
            </a:r>
            <a:r>
              <a:rPr lang="en-US" sz="2000" dirty="0" smtClean="0">
                <a:cs typeface="Courier New" pitchFamily="49" charset="0"/>
              </a:rPr>
              <a:t>	1	5	10	10	5	1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457200" algn="ctr"/>
                <a:tab pos="914400" algn="ctr"/>
                <a:tab pos="1371600" algn="ctr"/>
                <a:tab pos="1828800" algn="ctr"/>
                <a:tab pos="2286000" algn="ctr"/>
                <a:tab pos="2743200" algn="ctr"/>
                <a:tab pos="3200400" algn="ctr"/>
                <a:tab pos="3657600" algn="ctr"/>
              </a:tabLst>
            </a:pPr>
            <a:r>
              <a:rPr lang="en-US" sz="2000" dirty="0" smtClean="0">
                <a:solidFill>
                  <a:schemeClr val="accent1"/>
                </a:solidFill>
                <a:cs typeface="Courier New" pitchFamily="49" charset="0"/>
              </a:rPr>
              <a:t>6</a:t>
            </a:r>
            <a:r>
              <a:rPr lang="en-US" sz="2000" dirty="0" smtClean="0">
                <a:cs typeface="Courier New" pitchFamily="49" charset="0"/>
              </a:rPr>
              <a:t>	1	6	15	20	15	6	1</a:t>
            </a:r>
            <a:endParaRPr lang="en-US" sz="2000" dirty="0">
              <a:cs typeface="Courier New" pitchFamily="49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44593" y="1069522"/>
            <a:ext cx="3975007" cy="3912785"/>
            <a:chOff x="4419600" y="1069522"/>
            <a:chExt cx="3975007" cy="3912785"/>
          </a:xfrm>
        </p:grpSpPr>
        <p:grpSp>
          <p:nvGrpSpPr>
            <p:cNvPr id="5" name="Group 4"/>
            <p:cNvGrpSpPr/>
            <p:nvPr/>
          </p:nvGrpSpPr>
          <p:grpSpPr>
            <a:xfrm>
              <a:off x="6172202" y="1069522"/>
              <a:ext cx="469807" cy="707886"/>
              <a:chOff x="8755228" y="2316093"/>
              <a:chExt cx="469807" cy="7078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0</a:t>
                </a:r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78288" y="1602922"/>
              <a:ext cx="469807" cy="707886"/>
              <a:chOff x="8755228" y="2316093"/>
              <a:chExt cx="469807" cy="70788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1</a:t>
                </a:r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55228" y="1602608"/>
              <a:ext cx="469807" cy="707886"/>
              <a:chOff x="8755228" y="2316093"/>
              <a:chExt cx="469807" cy="70788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1</a:t>
                </a:r>
              </a:p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93541" y="2136321"/>
              <a:ext cx="469807" cy="707886"/>
              <a:chOff x="8755228" y="2316093"/>
              <a:chExt cx="469807" cy="70788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2</a:t>
                </a:r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165039" y="2136321"/>
              <a:ext cx="469807" cy="707886"/>
              <a:chOff x="8755228" y="2316093"/>
              <a:chExt cx="469807" cy="70788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2</a:t>
                </a:r>
              </a:p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736537" y="2136321"/>
              <a:ext cx="469807" cy="707886"/>
              <a:chOff x="8755228" y="2316093"/>
              <a:chExt cx="469807" cy="70788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2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323122" y="2658050"/>
              <a:ext cx="469807" cy="707886"/>
              <a:chOff x="8755228" y="2316093"/>
              <a:chExt cx="469807" cy="70788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8828265" y="2316093"/>
                <a:ext cx="3145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3</a:t>
                </a:r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881919" y="2658050"/>
              <a:ext cx="469807" cy="707886"/>
              <a:chOff x="8755228" y="2316093"/>
              <a:chExt cx="469807" cy="70788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3</a:t>
                </a:r>
              </a:p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40716" y="2658050"/>
              <a:ext cx="469807" cy="707886"/>
              <a:chOff x="8755228" y="2316093"/>
              <a:chExt cx="469807" cy="70788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3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999514" y="2658050"/>
              <a:ext cx="469807" cy="707886"/>
              <a:chOff x="8755228" y="2316093"/>
              <a:chExt cx="469807" cy="707886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3</a:t>
                </a:r>
                <a:endParaRPr lang="en-US" sz="2000" dirty="0" smtClean="0"/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24398" y="3741492"/>
              <a:ext cx="469807" cy="707886"/>
              <a:chOff x="8755228" y="2316093"/>
              <a:chExt cx="469807" cy="70788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8828265" y="2316093"/>
                <a:ext cx="3145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5</a:t>
                </a:r>
                <a:endParaRPr lang="en-US" sz="2000" dirty="0" smtClean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300997" y="3741492"/>
              <a:ext cx="469807" cy="707886"/>
              <a:chOff x="8755228" y="2316093"/>
              <a:chExt cx="469807" cy="70788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5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877596" y="3741492"/>
              <a:ext cx="469807" cy="707886"/>
              <a:chOff x="8755228" y="2316093"/>
              <a:chExt cx="469807" cy="707886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5</a:t>
                </a:r>
              </a:p>
              <a:p>
                <a:pPr algn="ctr"/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454195" y="3741492"/>
              <a:ext cx="469807" cy="707886"/>
              <a:chOff x="8755228" y="2316093"/>
              <a:chExt cx="469807" cy="707886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5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030794" y="3741492"/>
              <a:ext cx="469807" cy="707886"/>
              <a:chOff x="8755228" y="2316093"/>
              <a:chExt cx="469807" cy="707886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5</a:t>
                </a:r>
              </a:p>
              <a:p>
                <a:pPr algn="ctr"/>
                <a:r>
                  <a:rPr lang="en-US" sz="2000" dirty="0" smtClean="0"/>
                  <a:t>4</a:t>
                </a:r>
                <a:endParaRPr lang="en-US" sz="2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07393" y="3741492"/>
              <a:ext cx="469807" cy="707886"/>
              <a:chOff x="8755228" y="2316093"/>
              <a:chExt cx="469807" cy="70788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5</a:t>
                </a:r>
              </a:p>
              <a:p>
                <a:pPr algn="ctr"/>
                <a:r>
                  <a:rPr lang="en-US" sz="2000" dirty="0"/>
                  <a:t>5</a:t>
                </a:r>
                <a:endParaRPr lang="en-US" sz="2000" dirty="0" smtClean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419600" y="4274421"/>
              <a:ext cx="469807" cy="707886"/>
              <a:chOff x="8755228" y="2316093"/>
              <a:chExt cx="469807" cy="707886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8828265" y="2316093"/>
                <a:ext cx="3145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6</a:t>
                </a:r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5003800" y="4274421"/>
              <a:ext cx="469807" cy="707886"/>
              <a:chOff x="8755228" y="2316093"/>
              <a:chExt cx="469807" cy="707886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6</a:t>
                </a:r>
              </a:p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588000" y="4274421"/>
              <a:ext cx="469807" cy="707886"/>
              <a:chOff x="8755228" y="2316093"/>
              <a:chExt cx="469807" cy="7078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6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172200" y="4274421"/>
              <a:ext cx="469807" cy="707886"/>
              <a:chOff x="8755228" y="2316093"/>
              <a:chExt cx="469807" cy="70788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/>
                  <a:t>6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6756400" y="4274421"/>
              <a:ext cx="469807" cy="707886"/>
              <a:chOff x="8755228" y="2316093"/>
              <a:chExt cx="469807" cy="70788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6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4</a:t>
                </a:r>
                <a:endParaRPr lang="en-US" sz="2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340600" y="4274421"/>
              <a:ext cx="469807" cy="707886"/>
              <a:chOff x="8755228" y="2316093"/>
              <a:chExt cx="469807" cy="707886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6</a:t>
                </a:r>
                <a:endParaRPr lang="en-US" sz="2000" dirty="0" smtClean="0"/>
              </a:p>
              <a:p>
                <a:pPr algn="ctr"/>
                <a:r>
                  <a:rPr lang="en-US" sz="2000" dirty="0"/>
                  <a:t>5</a:t>
                </a:r>
                <a:endParaRPr lang="en-US" sz="2000" dirty="0" smtClean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924800" y="4274421"/>
              <a:ext cx="469807" cy="707886"/>
              <a:chOff x="8755228" y="2316093"/>
              <a:chExt cx="469807" cy="707886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6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6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029200" y="3187582"/>
              <a:ext cx="469807" cy="707886"/>
              <a:chOff x="8755228" y="2316093"/>
              <a:chExt cx="469807" cy="7078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8828265" y="2316093"/>
                <a:ext cx="3145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</a:t>
                </a:r>
                <a:endParaRPr lang="en-US" sz="2000" dirty="0" smtClean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592104" y="3187582"/>
              <a:ext cx="469807" cy="707886"/>
              <a:chOff x="8755228" y="2316093"/>
              <a:chExt cx="469807" cy="707886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1</a:t>
                </a:r>
                <a:endParaRPr lang="en-US" sz="20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155008" y="3187582"/>
              <a:ext cx="469807" cy="707886"/>
              <a:chOff x="8755228" y="2316093"/>
              <a:chExt cx="469807" cy="707886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2</a:t>
                </a:r>
                <a:endParaRPr lang="en-US" sz="20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717912" y="3187582"/>
              <a:ext cx="469807" cy="707886"/>
              <a:chOff x="8755228" y="2316093"/>
              <a:chExt cx="469807" cy="707886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</a:t>
                </a:r>
                <a:endParaRPr lang="en-US" sz="2000" dirty="0" smtClean="0"/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7280815" y="3187582"/>
              <a:ext cx="469807" cy="707886"/>
              <a:chOff x="8755228" y="2316093"/>
              <a:chExt cx="469807" cy="707886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8828265" y="2316093"/>
                <a:ext cx="314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4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4</a:t>
                </a:r>
                <a:endParaRPr lang="en-US" sz="20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8755228" y="2399961"/>
                <a:ext cx="146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(</a:t>
                </a:r>
                <a:endParaRPr lang="en-US" sz="28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9068977" y="2403208"/>
                <a:ext cx="156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p:grpSp>
      </p:grpSp>
      <p:sp>
        <p:nvSpPr>
          <p:cNvPr id="127" name="Rounded Rectangle 126"/>
          <p:cNvSpPr/>
          <p:nvPr/>
        </p:nvSpPr>
        <p:spPr>
          <a:xfrm>
            <a:off x="7391400" y="242204"/>
            <a:ext cx="1600200" cy="10341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possible combinations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7" idx="2"/>
          </p:cNvCxnSpPr>
          <p:nvPr/>
        </p:nvCxnSpPr>
        <p:spPr>
          <a:xfrm flipH="1">
            <a:off x="7848600" y="1276349"/>
            <a:ext cx="342900" cy="6717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441244" y="4812594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k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2" name="Straight Arrow Connector 131"/>
          <p:cNvCxnSpPr>
            <a:stCxn id="130" idx="3"/>
          </p:cNvCxnSpPr>
          <p:nvPr/>
        </p:nvCxnSpPr>
        <p:spPr>
          <a:xfrm>
            <a:off x="5742930" y="5012649"/>
            <a:ext cx="263907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152400" y="1022295"/>
            <a:ext cx="638241" cy="830997"/>
            <a:chOff x="8671011" y="2316093"/>
            <a:chExt cx="638241" cy="830997"/>
          </a:xfrm>
        </p:grpSpPr>
        <p:sp>
          <p:nvSpPr>
            <p:cNvPr id="138" name="TextBox 137"/>
            <p:cNvSpPr txBox="1"/>
            <p:nvPr/>
          </p:nvSpPr>
          <p:spPr>
            <a:xfrm>
              <a:off x="8812235" y="2316093"/>
              <a:ext cx="3465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</a:t>
              </a:r>
              <a:endParaRPr lang="en-US" sz="2400" dirty="0" smtClean="0"/>
            </a:p>
            <a:p>
              <a:pPr algn="ctr"/>
              <a:r>
                <a:rPr lang="en-US" sz="2400" dirty="0"/>
                <a:t>k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71011" y="2421733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(</a:t>
              </a:r>
              <a:endParaRPr lang="en-US" sz="3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999552" y="241409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smtClean="0"/>
                <a:t>)</a:t>
              </a:r>
              <a:endParaRPr lang="en-US" sz="3200" dirty="0"/>
            </a:p>
          </p:txBody>
        </p:sp>
      </p:grpSp>
      <p:sp>
        <p:nvSpPr>
          <p:cNvPr id="141" name="Oval 140"/>
          <p:cNvSpPr/>
          <p:nvPr/>
        </p:nvSpPr>
        <p:spPr>
          <a:xfrm>
            <a:off x="6912426" y="3808380"/>
            <a:ext cx="553910" cy="5539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7" grpId="0" animBg="1"/>
      <p:bldP spid="130" grpId="0"/>
      <p:bldP spid="1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282</Words>
  <Application>Microsoft Office PowerPoint</Application>
  <PresentationFormat>On-screen Show (16:9)</PresentationFormat>
  <Paragraphs>181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n-choose-k</vt:lpstr>
      <vt:lpstr>n-choose-k problems</vt:lpstr>
      <vt:lpstr>5 choose 3</vt:lpstr>
      <vt:lpstr>Formula for Solving</vt:lpstr>
      <vt:lpstr>Example: 5 choose 3</vt:lpstr>
      <vt:lpstr>5 choose 3</vt:lpstr>
      <vt:lpstr>Pascal’s Triangle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n-choose-k</dc:title>
  <dc:creator>Maui</dc:creator>
  <cp:lastModifiedBy>Maui</cp:lastModifiedBy>
  <cp:revision>15</cp:revision>
  <dcterms:created xsi:type="dcterms:W3CDTF">2016-04-09T20:50:43Z</dcterms:created>
  <dcterms:modified xsi:type="dcterms:W3CDTF">2016-04-10T15:48:36Z</dcterms:modified>
</cp:coreProperties>
</file>