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7" name="Shape 4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Pythagorean theorem</a:t>
            </a:r>
            <a:r>
              <a:t>: in a right triangle, a</a:t>
            </a:r>
            <a:r>
              <a:rPr baseline="31999"/>
              <a:t>2</a:t>
            </a:r>
            <a:r>
              <a:t> + b</a:t>
            </a:r>
            <a:r>
              <a:rPr baseline="31999"/>
              <a:t>2</a:t>
            </a:r>
            <a:r>
              <a:t> = c</a:t>
            </a:r>
            <a:r>
              <a:rPr baseline="31999"/>
              <a:t>2</a:t>
            </a:r>
            <a:r>
              <a:t>, where a &amp; b are the legs and c is the hypotenuse.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Shape 4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Pythagorean theorem</a:t>
            </a:r>
            <a:r>
              <a:t>: in a right triangle, a</a:t>
            </a:r>
            <a:r>
              <a:rPr baseline="31999"/>
              <a:t>2</a:t>
            </a:r>
            <a:r>
              <a:t> + b</a:t>
            </a:r>
            <a:r>
              <a:rPr baseline="31999"/>
              <a:t>2</a:t>
            </a:r>
            <a:r>
              <a:t> = c</a:t>
            </a:r>
            <a:r>
              <a:rPr baseline="31999"/>
              <a:t>2</a:t>
            </a:r>
            <a:r>
              <a:t>, where a &amp; b are the legs and c is the hypotenuse.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9" name="Shape 5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Pythagorean theorem</a:t>
            </a:r>
            <a:r>
              <a:t>: in a right triangle, a</a:t>
            </a:r>
            <a:r>
              <a:rPr baseline="31999"/>
              <a:t>2</a:t>
            </a:r>
            <a:r>
              <a:t> + b</a:t>
            </a:r>
            <a:r>
              <a:rPr baseline="31999"/>
              <a:t>2</a:t>
            </a:r>
            <a:r>
              <a:t> = c</a:t>
            </a:r>
            <a:r>
              <a:rPr baseline="31999"/>
              <a:t>2</a:t>
            </a:r>
            <a:r>
              <a:t>, where a &amp; b are the legs and c is the hypotenuse.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1" name="Shape 5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way to find slope is to find two points on the line, and put rise over run, or difference of y’s over difference of x’s.</a:t>
            </a:r>
            <a:br/>
            <a:r>
              <a:t>Two lines with the same slope are parallel.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4" name="Shape 7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y-intercept is zero (e.g. y = 5x) the line passes through the origin. </a:t>
            </a:r>
            <a:br/>
            <a:r>
              <a:t>If slope is zero (e.g. y = 3) the line is parallel to the x-axis.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5" name="Shape 9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 = rise/run = -2 = -2/1.</a:t>
            </a:r>
            <a:br/>
            <a:r>
              <a:t>So a second point is x+1 and y-2 from the first point.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0" name="Shape 10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verify your solution by plugging the x value into the other linear equation to make sure the y values match.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9" name="Shape 1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Furthermore, the blue and gold angles are supplementary (i.e. blue + gold = 180°).</a:t>
            </a:r>
          </a:p>
          <a:p>
            <a:pPr>
              <a:defRPr b="1" sz="1800"/>
            </a:pPr>
            <a:r>
              <a:t>Parallel Transversal Theorems:</a:t>
            </a:r>
          </a:p>
          <a:p>
            <a:pPr>
              <a:defRPr sz="1800"/>
            </a:pPr>
            <a:r>
              <a:t>1. If two parallel lines are intersect a transversal, then both pairs of alternate interior angles are congruent.</a:t>
            </a:r>
          </a:p>
          <a:p>
            <a:pPr>
              <a:defRPr sz="1800"/>
            </a:pPr>
            <a:r>
              <a:t>2. If two parallel lines are intersect a transversal, then both pairs of alternate exterior angles are congruent.</a:t>
            </a:r>
          </a:p>
          <a:p>
            <a:pPr>
              <a:defRPr sz="1800"/>
            </a:pPr>
            <a:r>
              <a:t>3. If two parallel lines are intersect a transversal, then both pairs of corresponding angles are congruent.</a:t>
            </a:r>
          </a:p>
          <a:p>
            <a:pPr>
              <a:defRPr sz="1800"/>
            </a:pPr>
            <a:r>
              <a:t>4. If two parallel lines are intersect a transversal, then both pairs of same-side interior angles are supplementary.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DCDC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>
            <a:off x="-67268" y="2699389"/>
            <a:ext cx="24518536" cy="8253689"/>
          </a:xfrm>
          <a:prstGeom prst="rect">
            <a:avLst/>
          </a:prstGeom>
          <a:solidFill>
            <a:srgbClr val="608AC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Title"/>
          <p:cNvSpPr txBox="1"/>
          <p:nvPr>
            <p:ph type="body" idx="13"/>
          </p:nvPr>
        </p:nvSpPr>
        <p:spPr>
          <a:xfrm>
            <a:off x="1707751" y="2386179"/>
            <a:ext cx="22535416" cy="872759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5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sp>
        <p:nvSpPr>
          <p:cNvPr id="16" name="Header"/>
          <p:cNvSpPr txBox="1"/>
          <p:nvPr>
            <p:ph type="body" sz="quarter" idx="14"/>
          </p:nvPr>
        </p:nvSpPr>
        <p:spPr>
          <a:xfrm>
            <a:off x="7736840" y="-338140"/>
            <a:ext cx="8910321" cy="312672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0000">
                <a:solidFill>
                  <a:srgbClr val="5E5E5E"/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5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ly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body" sz="quarter" idx="13"/>
          </p:nvPr>
        </p:nvSpPr>
        <p:spPr>
          <a:xfrm>
            <a:off x="12188261" y="-2202"/>
            <a:ext cx="12192001" cy="1270001"/>
          </a:xfrm>
          <a:prstGeom prst="rect">
            <a:avLst/>
          </a:prstGeom>
          <a:gradFill>
            <a:gsLst>
              <a:gs pos="0">
                <a:srgbClr val="D5D5D5"/>
              </a:gs>
              <a:gs pos="100000">
                <a:srgbClr val="5E5E5E"/>
              </a:gs>
            </a:gsLst>
            <a:lin ang="5400000"/>
          </a:gra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7" name="Group"/>
          <p:cNvGrpSpPr/>
          <p:nvPr/>
        </p:nvGrpSpPr>
        <p:grpSpPr>
          <a:xfrm>
            <a:off x="-61689" y="12227"/>
            <a:ext cx="3193649" cy="1926188"/>
            <a:chOff x="0" y="0"/>
            <a:chExt cx="3193647" cy="1926187"/>
          </a:xfrm>
        </p:grpSpPr>
        <p:sp>
          <p:nvSpPr>
            <p:cNvPr id="25" name="Triangle"/>
            <p:cNvSpPr/>
            <p:nvPr/>
          </p:nvSpPr>
          <p:spPr>
            <a:xfrm rot="5400000">
              <a:off x="659743" y="-607717"/>
              <a:ext cx="1926189" cy="31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" name="APPLY IT"/>
            <p:cNvSpPr txBox="1"/>
            <p:nvPr/>
          </p:nvSpPr>
          <p:spPr>
            <a:xfrm rot="19704917">
              <a:off x="13501" y="562575"/>
              <a:ext cx="232511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APPLY IT</a:t>
              </a:r>
            </a:p>
          </p:txBody>
        </p:sp>
      </p:grpSp>
      <p:sp>
        <p:nvSpPr>
          <p:cNvPr id="28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2192000" y="0"/>
            <a:ext cx="121920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114395"/>
                  <a:lumOff val="-24975"/>
                </a:schemeClr>
              </a:gs>
            </a:gsLst>
            <a:lin ang="5400000"/>
          </a:gradFill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oints, Lines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462280">
              <a:defRPr sz="30800"/>
            </a:pPr>
            <a:r>
              <a:t>Points, Lines </a:t>
            </a:r>
          </a:p>
          <a:p>
            <a:pPr defTabSz="462280">
              <a:defRPr sz="30800"/>
            </a:pPr>
            <a:r>
              <a:rPr sz="22400"/>
              <a:t>&amp;</a:t>
            </a:r>
            <a:r>
              <a:t> Planes</a:t>
            </a:r>
          </a:p>
        </p:txBody>
      </p:sp>
      <p:sp>
        <p:nvSpPr>
          <p:cNvPr id="142" name="Geometry"/>
          <p:cNvSpPr txBox="1"/>
          <p:nvPr>
            <p:ph type="body" idx="14"/>
          </p:nvPr>
        </p:nvSpPr>
        <p:spPr>
          <a:xfrm>
            <a:off x="6186169" y="-338140"/>
            <a:ext cx="12011661" cy="3126724"/>
          </a:xfrm>
          <a:prstGeom prst="rect">
            <a:avLst/>
          </a:prstGeom>
        </p:spPr>
        <p:txBody>
          <a:bodyPr/>
          <a:lstStyle/>
          <a:p>
            <a:pPr/>
            <a:r>
              <a:t>Geometry</a:t>
            </a:r>
          </a:p>
        </p:txBody>
      </p:sp>
      <p:sp>
        <p:nvSpPr>
          <p:cNvPr id="143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pic>
        <p:nvPicPr>
          <p:cNvPr id="144" name="Joe_no-bg_1.png" descr="Joe_no-bg_1.png"/>
          <p:cNvPicPr>
            <a:picLocks noChangeAspect="1"/>
          </p:cNvPicPr>
          <p:nvPr/>
        </p:nvPicPr>
        <p:blipFill>
          <a:blip r:embed="rId2">
            <a:extLst/>
          </a:blip>
          <a:srcRect l="2639" t="3294" r="14463" b="3292"/>
          <a:stretch>
            <a:fillRect/>
          </a:stretch>
        </p:blipFill>
        <p:spPr>
          <a:xfrm>
            <a:off x="-29310" y="6651341"/>
            <a:ext cx="7173120" cy="711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859" y="6891"/>
                </a:moveTo>
                <a:cubicBezTo>
                  <a:pt x="4885" y="6897"/>
                  <a:pt x="4897" y="6998"/>
                  <a:pt x="4897" y="7199"/>
                </a:cubicBezTo>
                <a:cubicBezTo>
                  <a:pt x="4897" y="7452"/>
                  <a:pt x="4875" y="7557"/>
                  <a:pt x="4835" y="7493"/>
                </a:cubicBezTo>
                <a:cubicBezTo>
                  <a:pt x="4834" y="7491"/>
                  <a:pt x="4834" y="7477"/>
                  <a:pt x="4833" y="7473"/>
                </a:cubicBezTo>
                <a:cubicBezTo>
                  <a:pt x="4827" y="7478"/>
                  <a:pt x="4821" y="7481"/>
                  <a:pt x="4813" y="7482"/>
                </a:cubicBezTo>
                <a:cubicBezTo>
                  <a:pt x="4788" y="7487"/>
                  <a:pt x="4761" y="7475"/>
                  <a:pt x="4754" y="7456"/>
                </a:cubicBezTo>
                <a:cubicBezTo>
                  <a:pt x="4737" y="7412"/>
                  <a:pt x="4784" y="7186"/>
                  <a:pt x="4817" y="7121"/>
                </a:cubicBezTo>
                <a:cubicBezTo>
                  <a:pt x="4818" y="7020"/>
                  <a:pt x="4820" y="6931"/>
                  <a:pt x="4828" y="6917"/>
                </a:cubicBezTo>
                <a:cubicBezTo>
                  <a:pt x="4840" y="6898"/>
                  <a:pt x="4851" y="6889"/>
                  <a:pt x="4859" y="689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Distance Between Two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Between Two Points</a:t>
            </a:r>
          </a:p>
        </p:txBody>
      </p:sp>
      <p:grpSp>
        <p:nvGrpSpPr>
          <p:cNvPr id="411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387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12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413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414" name="(3, 2)"/>
          <p:cNvSpPr txBox="1"/>
          <p:nvPr/>
        </p:nvSpPr>
        <p:spPr>
          <a:xfrm>
            <a:off x="20393406" y="7195311"/>
            <a:ext cx="12247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(3, 2)</a:t>
            </a:r>
          </a:p>
        </p:txBody>
      </p:sp>
      <p:sp>
        <p:nvSpPr>
          <p:cNvPr id="415" name="(6, -3)"/>
          <p:cNvSpPr txBox="1"/>
          <p:nvPr/>
        </p:nvSpPr>
        <p:spPr>
          <a:xfrm>
            <a:off x="22351999" y="1089433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(6, -3)</a:t>
            </a:r>
          </a:p>
        </p:txBody>
      </p:sp>
      <p:sp>
        <p:nvSpPr>
          <p:cNvPr id="416" name="Line"/>
          <p:cNvSpPr/>
          <p:nvPr/>
        </p:nvSpPr>
        <p:spPr>
          <a:xfrm>
            <a:off x="19976329" y="7911699"/>
            <a:ext cx="2022102" cy="3354774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Circle"/>
          <p:cNvSpPr/>
          <p:nvPr/>
        </p:nvSpPr>
        <p:spPr>
          <a:xfrm>
            <a:off x="19812000" y="7753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Circle"/>
          <p:cNvSpPr/>
          <p:nvPr/>
        </p:nvSpPr>
        <p:spPr>
          <a:xfrm>
            <a:off x="21831300" y="110810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istance Between Two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Between Two Points</a:t>
            </a:r>
          </a:p>
        </p:txBody>
      </p:sp>
      <p:sp>
        <p:nvSpPr>
          <p:cNvPr id="421" name="Two points on the coordinate plane always form a right triangle.…"/>
          <p:cNvSpPr txBox="1"/>
          <p:nvPr/>
        </p:nvSpPr>
        <p:spPr>
          <a:xfrm>
            <a:off x="650008" y="2745731"/>
            <a:ext cx="17231100" cy="30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800"/>
              </a:spcBef>
              <a:defRPr b="0" sz="4400"/>
            </a:pPr>
            <a:r>
              <a:t>Two points on the coordinate plane always form a right triangle.</a:t>
            </a:r>
          </a:p>
          <a:p>
            <a:pPr algn="l">
              <a:spcBef>
                <a:spcPts val="800"/>
              </a:spcBef>
              <a:defRPr b="0" sz="4400"/>
            </a:pPr>
            <a:r>
              <a:t>The length of the horizontal side is | x1 - x2 |.</a:t>
            </a:r>
          </a:p>
          <a:p>
            <a:pPr algn="l">
              <a:spcBef>
                <a:spcPts val="800"/>
              </a:spcBef>
              <a:defRPr b="0" sz="4400"/>
            </a:pPr>
            <a:r>
              <a:t>The length of the vertical side is | y1 - y2 |.</a:t>
            </a:r>
          </a:p>
          <a:p>
            <a:pPr algn="l">
              <a:spcBef>
                <a:spcPts val="800"/>
              </a:spcBef>
              <a:defRPr b="0" sz="4400"/>
            </a:pPr>
            <a:r>
              <a:t>Then we can solve for the hypotenuse using Pythagorean theorem.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422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47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448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449" name="(3, 2)"/>
          <p:cNvSpPr txBox="1"/>
          <p:nvPr/>
        </p:nvSpPr>
        <p:spPr>
          <a:xfrm>
            <a:off x="20393406" y="7195311"/>
            <a:ext cx="12247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(3, 2)</a:t>
            </a:r>
          </a:p>
        </p:txBody>
      </p:sp>
      <p:sp>
        <p:nvSpPr>
          <p:cNvPr id="450" name="(6, -3)"/>
          <p:cNvSpPr txBox="1"/>
          <p:nvPr/>
        </p:nvSpPr>
        <p:spPr>
          <a:xfrm>
            <a:off x="22351999" y="1089433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(6, -3)</a:t>
            </a:r>
          </a:p>
        </p:txBody>
      </p:sp>
      <p:sp>
        <p:nvSpPr>
          <p:cNvPr id="451" name="Line"/>
          <p:cNvSpPr/>
          <p:nvPr/>
        </p:nvSpPr>
        <p:spPr>
          <a:xfrm>
            <a:off x="19976329" y="7911699"/>
            <a:ext cx="2022102" cy="3354774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" name="Circle"/>
          <p:cNvSpPr/>
          <p:nvPr/>
        </p:nvSpPr>
        <p:spPr>
          <a:xfrm>
            <a:off x="19812000" y="7753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" name="Circle"/>
          <p:cNvSpPr/>
          <p:nvPr/>
        </p:nvSpPr>
        <p:spPr>
          <a:xfrm>
            <a:off x="21831300" y="110810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" name="Line"/>
          <p:cNvSpPr/>
          <p:nvPr/>
        </p:nvSpPr>
        <p:spPr>
          <a:xfrm>
            <a:off x="19978248" y="11266472"/>
            <a:ext cx="1982084" cy="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Line"/>
          <p:cNvSpPr/>
          <p:nvPr/>
        </p:nvSpPr>
        <p:spPr>
          <a:xfrm flipV="1">
            <a:off x="19978247" y="7920138"/>
            <a:ext cx="1" cy="3346335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Distance Between Two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Between Two Points</a:t>
            </a:r>
          </a:p>
        </p:txBody>
      </p:sp>
      <p:sp>
        <p:nvSpPr>
          <p:cNvPr id="460" name="Two points on the coordinate plane always form a right triangle.…"/>
          <p:cNvSpPr txBox="1"/>
          <p:nvPr/>
        </p:nvSpPr>
        <p:spPr>
          <a:xfrm>
            <a:off x="650008" y="2745731"/>
            <a:ext cx="17282922" cy="30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800"/>
              </a:spcBef>
              <a:defRPr b="0" sz="4400"/>
            </a:pPr>
            <a:r>
              <a:t>Two points on the coordinate plane always form a right triangle.</a:t>
            </a:r>
          </a:p>
          <a:p>
            <a:pPr algn="l">
              <a:spcBef>
                <a:spcPts val="800"/>
              </a:spcBef>
              <a:defRPr b="0" sz="4400"/>
            </a:pPr>
            <a:r>
              <a:t>The length of the horizontal side is | x1 - x2 |.</a:t>
            </a:r>
          </a:p>
          <a:p>
            <a:pPr algn="l">
              <a:spcBef>
                <a:spcPts val="800"/>
              </a:spcBef>
              <a:defRPr b="0" sz="4400"/>
            </a:pPr>
            <a:r>
              <a:t>The length of the vertical side is | y1 - y2 |.</a:t>
            </a:r>
          </a:p>
          <a:p>
            <a:pPr algn="l">
              <a:spcBef>
                <a:spcPts val="800"/>
              </a:spcBef>
              <a:defRPr b="0" sz="4400"/>
            </a:pPr>
            <a:r>
              <a:t>Then we can solve for the hypotenuse using Pythagorean theorem.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461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86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487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488" name="(3, 2)"/>
          <p:cNvSpPr txBox="1"/>
          <p:nvPr/>
        </p:nvSpPr>
        <p:spPr>
          <a:xfrm>
            <a:off x="20393406" y="7195311"/>
            <a:ext cx="12247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(3, 2)</a:t>
            </a:r>
          </a:p>
        </p:txBody>
      </p:sp>
      <p:sp>
        <p:nvSpPr>
          <p:cNvPr id="489" name="(6, -3)"/>
          <p:cNvSpPr txBox="1"/>
          <p:nvPr/>
        </p:nvSpPr>
        <p:spPr>
          <a:xfrm>
            <a:off x="22351999" y="1089433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(6, -3)</a:t>
            </a:r>
          </a:p>
        </p:txBody>
      </p:sp>
      <p:sp>
        <p:nvSpPr>
          <p:cNvPr id="490" name="Line"/>
          <p:cNvSpPr/>
          <p:nvPr/>
        </p:nvSpPr>
        <p:spPr>
          <a:xfrm>
            <a:off x="19976329" y="7911699"/>
            <a:ext cx="2022102" cy="3354774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" name="Circle"/>
          <p:cNvSpPr/>
          <p:nvPr/>
        </p:nvSpPr>
        <p:spPr>
          <a:xfrm>
            <a:off x="19812000" y="7753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" name="Circle"/>
          <p:cNvSpPr/>
          <p:nvPr/>
        </p:nvSpPr>
        <p:spPr>
          <a:xfrm>
            <a:off x="21831300" y="110810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Line"/>
          <p:cNvSpPr/>
          <p:nvPr/>
        </p:nvSpPr>
        <p:spPr>
          <a:xfrm>
            <a:off x="19978248" y="11266472"/>
            <a:ext cx="1982084" cy="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Line"/>
          <p:cNvSpPr/>
          <p:nvPr/>
        </p:nvSpPr>
        <p:spPr>
          <a:xfrm flipV="1">
            <a:off x="19978247" y="7920138"/>
            <a:ext cx="1" cy="3346335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" name="x-leg =  | x1 - x2 | = | 3 - 6 | = 3…"/>
          <p:cNvSpPr txBox="1"/>
          <p:nvPr/>
        </p:nvSpPr>
        <p:spPr>
          <a:xfrm>
            <a:off x="650008" y="6428731"/>
            <a:ext cx="11128693" cy="338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400"/>
            </a:pPr>
            <a:r>
              <a:t>x-leg =  | x1 - x2 | = | 3 - 6 | = 3</a:t>
            </a:r>
          </a:p>
          <a:p>
            <a:pPr algn="l">
              <a:defRPr b="0" sz="4400"/>
            </a:pPr>
            <a:r>
              <a:t>y-leg = | y1 - y2 | = | 2 - -3 | = 5</a:t>
            </a:r>
          </a:p>
          <a:p>
            <a:pPr algn="l">
              <a:defRPr b="0" sz="4400"/>
            </a:pPr>
          </a:p>
          <a:p>
            <a:pPr algn="l">
              <a:defRPr b="0" sz="4400"/>
            </a:pPr>
            <a:r>
              <a:t>dist = √3</a:t>
            </a:r>
            <a:r>
              <a:rPr baseline="31999"/>
              <a:t>2</a:t>
            </a:r>
            <a:r>
              <a:t> + 5</a:t>
            </a:r>
            <a:r>
              <a:rPr baseline="31999"/>
              <a:t>2</a:t>
            </a:r>
            <a:r>
              <a:t> = √34 = 5.8</a:t>
            </a:r>
          </a:p>
        </p:txBody>
      </p:sp>
      <p:sp>
        <p:nvSpPr>
          <p:cNvPr id="496" name="Line"/>
          <p:cNvSpPr/>
          <p:nvPr/>
        </p:nvSpPr>
        <p:spPr>
          <a:xfrm>
            <a:off x="5168900" y="8509000"/>
            <a:ext cx="61563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" name="Line"/>
          <p:cNvSpPr/>
          <p:nvPr/>
        </p:nvSpPr>
        <p:spPr>
          <a:xfrm>
            <a:off x="2514600" y="8509000"/>
            <a:ext cx="16287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istance Between Two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Between Two Points</a:t>
            </a:r>
          </a:p>
        </p:txBody>
      </p:sp>
      <p:sp>
        <p:nvSpPr>
          <p:cNvPr id="502" name="A simplified formula for distance between two points on a plane:…"/>
          <p:cNvSpPr txBox="1"/>
          <p:nvPr/>
        </p:nvSpPr>
        <p:spPr>
          <a:xfrm>
            <a:off x="904008" y="3761730"/>
            <a:ext cx="16480899" cy="303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800"/>
              </a:spcBef>
              <a:defRPr b="0" sz="4400"/>
            </a:pPr>
            <a:r>
              <a:t>A simplified formula for distance between two points on a plane:</a:t>
            </a:r>
          </a:p>
          <a:p>
            <a:pPr algn="l">
              <a:spcBef>
                <a:spcPts val="800"/>
              </a:spcBef>
              <a:defRPr b="0" sz="4400"/>
            </a:pPr>
          </a:p>
          <a:p>
            <a:pPr algn="l">
              <a:spcBef>
                <a:spcPts val="800"/>
              </a:spcBef>
              <a:defRPr b="0" sz="4400"/>
            </a:pPr>
            <a:r>
              <a:t>dist = √ (x1 - x2)</a:t>
            </a:r>
            <a:r>
              <a:rPr baseline="31999"/>
              <a:t>2</a:t>
            </a:r>
            <a:r>
              <a:t> + (y1 - y2)</a:t>
            </a:r>
            <a:r>
              <a:rPr baseline="31999"/>
              <a:t>2</a:t>
            </a:r>
            <a:r>
              <a:t> 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503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28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529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530" name="(3, 2)"/>
          <p:cNvSpPr txBox="1"/>
          <p:nvPr/>
        </p:nvSpPr>
        <p:spPr>
          <a:xfrm>
            <a:off x="20393406" y="7195311"/>
            <a:ext cx="12247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(3, 2)</a:t>
            </a:r>
          </a:p>
        </p:txBody>
      </p:sp>
      <p:sp>
        <p:nvSpPr>
          <p:cNvPr id="531" name="(6, -3)"/>
          <p:cNvSpPr txBox="1"/>
          <p:nvPr/>
        </p:nvSpPr>
        <p:spPr>
          <a:xfrm>
            <a:off x="22351999" y="1089433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(6, -3)</a:t>
            </a:r>
          </a:p>
        </p:txBody>
      </p:sp>
      <p:sp>
        <p:nvSpPr>
          <p:cNvPr id="532" name="Line"/>
          <p:cNvSpPr/>
          <p:nvPr/>
        </p:nvSpPr>
        <p:spPr>
          <a:xfrm>
            <a:off x="19976329" y="7911699"/>
            <a:ext cx="2022102" cy="3354774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" name="Circle"/>
          <p:cNvSpPr/>
          <p:nvPr/>
        </p:nvSpPr>
        <p:spPr>
          <a:xfrm>
            <a:off x="19812000" y="7753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4" name="Circle"/>
          <p:cNvSpPr/>
          <p:nvPr/>
        </p:nvSpPr>
        <p:spPr>
          <a:xfrm>
            <a:off x="21831300" y="110810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" name="Line"/>
          <p:cNvSpPr/>
          <p:nvPr/>
        </p:nvSpPr>
        <p:spPr>
          <a:xfrm>
            <a:off x="19978248" y="11266472"/>
            <a:ext cx="1982084" cy="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6" name="Line"/>
          <p:cNvSpPr/>
          <p:nvPr/>
        </p:nvSpPr>
        <p:spPr>
          <a:xfrm flipV="1">
            <a:off x="19978247" y="7920138"/>
            <a:ext cx="1" cy="3346335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" name="Line"/>
          <p:cNvSpPr/>
          <p:nvPr/>
        </p:nvSpPr>
        <p:spPr>
          <a:xfrm>
            <a:off x="2791870" y="5405941"/>
            <a:ext cx="52994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lope of a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Slope of a Line</a:t>
            </a:r>
          </a:p>
        </p:txBody>
      </p:sp>
      <p:sp>
        <p:nvSpPr>
          <p:cNvPr id="542" name="Slope, m ="/>
          <p:cNvSpPr txBox="1"/>
          <p:nvPr/>
        </p:nvSpPr>
        <p:spPr>
          <a:xfrm>
            <a:off x="1412008" y="3253730"/>
            <a:ext cx="3355344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800"/>
              </a:spcBef>
              <a:defRPr b="0" sz="4000"/>
            </a:pPr>
            <a:r>
              <a:rPr b="1" sz="5500">
                <a:solidFill>
                  <a:schemeClr val="accent1">
                    <a:lumOff val="-13575"/>
                  </a:schemeClr>
                </a:solidFill>
              </a:rPr>
              <a:t>Slope</a:t>
            </a:r>
            <a:r>
              <a:rPr sz="4400"/>
              <a:t>, m =</a:t>
            </a:r>
            <a:r>
              <a:t> 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543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68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569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570" name="Line"/>
          <p:cNvSpPr/>
          <p:nvPr/>
        </p:nvSpPr>
        <p:spPr>
          <a:xfrm>
            <a:off x="16486030" y="7276165"/>
            <a:ext cx="3989847" cy="1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" name="rise"/>
          <p:cNvSpPr txBox="1"/>
          <p:nvPr/>
        </p:nvSpPr>
        <p:spPr>
          <a:xfrm>
            <a:off x="5041014" y="3063231"/>
            <a:ext cx="1620596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rise</a:t>
            </a:r>
          </a:p>
        </p:txBody>
      </p:sp>
      <p:sp>
        <p:nvSpPr>
          <p:cNvPr id="572" name="run"/>
          <p:cNvSpPr txBox="1"/>
          <p:nvPr/>
        </p:nvSpPr>
        <p:spPr>
          <a:xfrm>
            <a:off x="5041014" y="3698231"/>
            <a:ext cx="1620596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run</a:t>
            </a:r>
          </a:p>
        </p:txBody>
      </p:sp>
      <p:sp>
        <p:nvSpPr>
          <p:cNvPr id="573" name="Line"/>
          <p:cNvSpPr/>
          <p:nvPr/>
        </p:nvSpPr>
        <p:spPr>
          <a:xfrm>
            <a:off x="4923037" y="3776071"/>
            <a:ext cx="10443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4" name="Line"/>
          <p:cNvSpPr/>
          <p:nvPr/>
        </p:nvSpPr>
        <p:spPr>
          <a:xfrm flipV="1">
            <a:off x="14954439" y="6937008"/>
            <a:ext cx="6633945" cy="213161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" name="Circle"/>
          <p:cNvSpPr/>
          <p:nvPr/>
        </p:nvSpPr>
        <p:spPr>
          <a:xfrm>
            <a:off x="16332048" y="8410701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" name="Circle"/>
          <p:cNvSpPr/>
          <p:nvPr/>
        </p:nvSpPr>
        <p:spPr>
          <a:xfrm>
            <a:off x="20490727" y="7114389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7" name="Line"/>
          <p:cNvSpPr/>
          <p:nvPr/>
        </p:nvSpPr>
        <p:spPr>
          <a:xfrm>
            <a:off x="16511430" y="7263464"/>
            <a:ext cx="1" cy="1199298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" name="m ="/>
          <p:cNvSpPr txBox="1"/>
          <p:nvPr/>
        </p:nvSpPr>
        <p:spPr>
          <a:xfrm>
            <a:off x="1412008" y="5285730"/>
            <a:ext cx="1397111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m = </a:t>
            </a:r>
          </a:p>
        </p:txBody>
      </p:sp>
      <p:sp>
        <p:nvSpPr>
          <p:cNvPr id="579" name="rise"/>
          <p:cNvSpPr txBox="1"/>
          <p:nvPr/>
        </p:nvSpPr>
        <p:spPr>
          <a:xfrm>
            <a:off x="2882014" y="4968230"/>
            <a:ext cx="1620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rise</a:t>
            </a:r>
          </a:p>
        </p:txBody>
      </p:sp>
      <p:sp>
        <p:nvSpPr>
          <p:cNvPr id="580" name="run"/>
          <p:cNvSpPr txBox="1"/>
          <p:nvPr/>
        </p:nvSpPr>
        <p:spPr>
          <a:xfrm>
            <a:off x="2882014" y="5603231"/>
            <a:ext cx="1620596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run</a:t>
            </a:r>
          </a:p>
        </p:txBody>
      </p:sp>
      <p:sp>
        <p:nvSpPr>
          <p:cNvPr id="581" name="Line"/>
          <p:cNvSpPr/>
          <p:nvPr/>
        </p:nvSpPr>
        <p:spPr>
          <a:xfrm>
            <a:off x="2764037" y="5681071"/>
            <a:ext cx="10443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2" name="="/>
          <p:cNvSpPr txBox="1"/>
          <p:nvPr/>
        </p:nvSpPr>
        <p:spPr>
          <a:xfrm>
            <a:off x="4460008" y="5285730"/>
            <a:ext cx="750608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=</a:t>
            </a:r>
          </a:p>
        </p:txBody>
      </p:sp>
      <p:sp>
        <p:nvSpPr>
          <p:cNvPr id="583" name="2"/>
          <p:cNvSpPr txBox="1"/>
          <p:nvPr/>
        </p:nvSpPr>
        <p:spPr>
          <a:xfrm>
            <a:off x="5422014" y="4968230"/>
            <a:ext cx="1620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2</a:t>
            </a:r>
          </a:p>
        </p:txBody>
      </p:sp>
      <p:sp>
        <p:nvSpPr>
          <p:cNvPr id="584" name="6"/>
          <p:cNvSpPr txBox="1"/>
          <p:nvPr/>
        </p:nvSpPr>
        <p:spPr>
          <a:xfrm>
            <a:off x="5422014" y="5603231"/>
            <a:ext cx="1620596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6</a:t>
            </a:r>
          </a:p>
        </p:txBody>
      </p:sp>
      <p:sp>
        <p:nvSpPr>
          <p:cNvPr id="585" name="Line"/>
          <p:cNvSpPr/>
          <p:nvPr/>
        </p:nvSpPr>
        <p:spPr>
          <a:xfrm>
            <a:off x="5304037" y="5681071"/>
            <a:ext cx="62717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6" name="="/>
          <p:cNvSpPr txBox="1"/>
          <p:nvPr/>
        </p:nvSpPr>
        <p:spPr>
          <a:xfrm>
            <a:off x="6365008" y="5285730"/>
            <a:ext cx="1397111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= </a:t>
            </a:r>
          </a:p>
        </p:txBody>
      </p:sp>
      <p:sp>
        <p:nvSpPr>
          <p:cNvPr id="587" name="1"/>
          <p:cNvSpPr txBox="1"/>
          <p:nvPr/>
        </p:nvSpPr>
        <p:spPr>
          <a:xfrm>
            <a:off x="7327014" y="4968230"/>
            <a:ext cx="1620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1</a:t>
            </a:r>
          </a:p>
        </p:txBody>
      </p:sp>
      <p:sp>
        <p:nvSpPr>
          <p:cNvPr id="588" name="3"/>
          <p:cNvSpPr txBox="1"/>
          <p:nvPr/>
        </p:nvSpPr>
        <p:spPr>
          <a:xfrm>
            <a:off x="7327014" y="5603231"/>
            <a:ext cx="1620596" cy="74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589" name="Line"/>
          <p:cNvSpPr/>
          <p:nvPr/>
        </p:nvSpPr>
        <p:spPr>
          <a:xfrm>
            <a:off x="7209037" y="5681071"/>
            <a:ext cx="62717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ope of a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Slope of a Line</a:t>
            </a:r>
          </a:p>
        </p:txBody>
      </p:sp>
      <p:grpSp>
        <p:nvGrpSpPr>
          <p:cNvPr id="618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594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19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620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621" name="Line"/>
          <p:cNvSpPr/>
          <p:nvPr/>
        </p:nvSpPr>
        <p:spPr>
          <a:xfrm>
            <a:off x="17018164" y="6873509"/>
            <a:ext cx="4570220" cy="1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" name="A horizontal line (parallel to the x-axis) has zero slope.…"/>
          <p:cNvSpPr txBox="1"/>
          <p:nvPr/>
        </p:nvSpPr>
        <p:spPr>
          <a:xfrm>
            <a:off x="657613" y="3022545"/>
            <a:ext cx="15403639" cy="31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A horizontal line (parallel to the x-axis) has zero slope.</a:t>
            </a:r>
          </a:p>
          <a:p>
            <a:pPr algn="l">
              <a:spcBef>
                <a:spcPts val="1200"/>
              </a:spcBef>
              <a:defRPr b="0" sz="4400"/>
            </a:pPr>
            <a:r>
              <a:t>A vertical line (parallel to the y-axis) has undefined slope.</a:t>
            </a:r>
          </a:p>
          <a:p>
            <a:pPr algn="l">
              <a:spcBef>
                <a:spcPts val="1200"/>
              </a:spcBef>
              <a:defRPr b="0" sz="4400"/>
            </a:pPr>
            <a:r>
              <a:t>A line that points up to the right has positive slope. </a:t>
            </a:r>
          </a:p>
          <a:p>
            <a:pPr algn="l">
              <a:spcBef>
                <a:spcPts val="1200"/>
              </a:spcBef>
              <a:defRPr b="0" sz="4400"/>
            </a:pPr>
            <a:r>
              <a:t>A line that points down to the right has negative slope.</a:t>
            </a:r>
          </a:p>
        </p:txBody>
      </p:sp>
      <p:sp>
        <p:nvSpPr>
          <p:cNvPr id="623" name="m =  0"/>
          <p:cNvSpPr txBox="1"/>
          <p:nvPr/>
        </p:nvSpPr>
        <p:spPr>
          <a:xfrm>
            <a:off x="18938008" y="6047730"/>
            <a:ext cx="181153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 =  0</a:t>
            </a:r>
          </a:p>
        </p:txBody>
      </p:sp>
      <p:sp>
        <p:nvSpPr>
          <p:cNvPr id="624" name="Line"/>
          <p:cNvSpPr/>
          <p:nvPr/>
        </p:nvSpPr>
        <p:spPr>
          <a:xfrm flipV="1">
            <a:off x="14711630" y="9280700"/>
            <a:ext cx="1" cy="2576229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5" name="m = undefined"/>
          <p:cNvSpPr txBox="1"/>
          <p:nvPr/>
        </p:nvSpPr>
        <p:spPr>
          <a:xfrm>
            <a:off x="11010014" y="10220326"/>
            <a:ext cx="3664634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 = undefined</a:t>
            </a:r>
          </a:p>
        </p:txBody>
      </p:sp>
      <p:sp>
        <p:nvSpPr>
          <p:cNvPr id="626" name="Line"/>
          <p:cNvSpPr/>
          <p:nvPr/>
        </p:nvSpPr>
        <p:spPr>
          <a:xfrm flipV="1">
            <a:off x="18258004" y="10967167"/>
            <a:ext cx="4101505" cy="1074653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" name="m &gt;  0"/>
          <p:cNvSpPr txBox="1"/>
          <p:nvPr/>
        </p:nvSpPr>
        <p:spPr>
          <a:xfrm>
            <a:off x="19135300" y="10662026"/>
            <a:ext cx="181153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 &gt; 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lope: Parallel &amp; Perpendicular Lines"/>
          <p:cNvSpPr txBox="1"/>
          <p:nvPr>
            <p:ph type="title"/>
          </p:nvPr>
        </p:nvSpPr>
        <p:spPr>
          <a:xfrm>
            <a:off x="10414000" y="0"/>
            <a:ext cx="13970000" cy="1270000"/>
          </a:xfrm>
          <a:prstGeom prst="rect">
            <a:avLst/>
          </a:prstGeom>
        </p:spPr>
        <p:txBody>
          <a:bodyPr/>
          <a:lstStyle>
            <a:lvl1pPr defTabSz="800735">
              <a:defRPr sz="6402"/>
            </a:lvl1pPr>
          </a:lstStyle>
          <a:p>
            <a:pPr/>
            <a:r>
              <a:t>Slope: Parallel &amp; Perpendicular Lines</a:t>
            </a:r>
          </a:p>
        </p:txBody>
      </p:sp>
      <p:grpSp>
        <p:nvGrpSpPr>
          <p:cNvPr id="654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630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55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656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657" name="Parallel Lines - in the coordinate plane, two lines are parallel if they have the same slope.…"/>
          <p:cNvSpPr txBox="1"/>
          <p:nvPr/>
        </p:nvSpPr>
        <p:spPr>
          <a:xfrm>
            <a:off x="657613" y="3022545"/>
            <a:ext cx="14100153" cy="7858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rPr b="1" sz="5000">
                <a:solidFill>
                  <a:schemeClr val="accent1">
                    <a:lumOff val="-13575"/>
                  </a:schemeClr>
                </a:solidFill>
              </a:rPr>
              <a:t>Parallel Lines</a:t>
            </a:r>
            <a:r>
              <a:t> - in the coordinate plane, two lines are parallel if they have the same slope.</a:t>
            </a:r>
          </a:p>
          <a:p>
            <a:pPr algn="l">
              <a:spcBef>
                <a:spcPts val="1200"/>
              </a:spcBef>
              <a:defRPr b="0" sz="4400"/>
            </a:pPr>
            <a:r>
              <a:rPr b="1" sz="5000">
                <a:solidFill>
                  <a:schemeClr val="accent1">
                    <a:lumOff val="-13575"/>
                  </a:schemeClr>
                </a:solidFill>
              </a:rPr>
              <a:t>Perpendicular Lines</a:t>
            </a:r>
            <a:r>
              <a:t> - in the coordinate plane, two lines are perpendicular if the slope of one is the negative inverse of the slope of the other.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rPr b="1"/>
              <a:t>Example</a:t>
            </a:r>
            <a:r>
              <a:t>: </a:t>
            </a:r>
          </a:p>
          <a:p>
            <a:pPr algn="l">
              <a:spcBef>
                <a:spcPts val="1200"/>
              </a:spcBef>
              <a:defRPr b="0" sz="4400"/>
            </a:pPr>
            <a:r>
              <a:t>if line AB     line CD, and </a:t>
            </a:r>
          </a:p>
          <a:p>
            <a:pPr algn="l">
              <a:spcBef>
                <a:spcPts val="1200"/>
              </a:spcBef>
              <a:defRPr b="0" sz="4400"/>
            </a:pPr>
            <a:r>
              <a:t>Slope of AB = 3/4,</a:t>
            </a:r>
          </a:p>
          <a:p>
            <a:pPr algn="l">
              <a:spcBef>
                <a:spcPts val="1200"/>
              </a:spcBef>
              <a:defRPr b="0" sz="4400"/>
            </a:pPr>
            <a:r>
              <a:t>Then slope of CD = -4/3</a:t>
            </a:r>
          </a:p>
        </p:txBody>
      </p:sp>
      <p:sp>
        <p:nvSpPr>
          <p:cNvPr id="658" name="Line"/>
          <p:cNvSpPr/>
          <p:nvPr/>
        </p:nvSpPr>
        <p:spPr>
          <a:xfrm flipV="1">
            <a:off x="18596702" y="6217576"/>
            <a:ext cx="1761537" cy="5232858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9" name="m = 3"/>
          <p:cNvSpPr txBox="1"/>
          <p:nvPr/>
        </p:nvSpPr>
        <p:spPr>
          <a:xfrm>
            <a:off x="20133048" y="7449311"/>
            <a:ext cx="181153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 = 3</a:t>
            </a:r>
          </a:p>
        </p:txBody>
      </p:sp>
      <p:sp>
        <p:nvSpPr>
          <p:cNvPr id="660" name="Line"/>
          <p:cNvSpPr/>
          <p:nvPr/>
        </p:nvSpPr>
        <p:spPr>
          <a:xfrm>
            <a:off x="14613639" y="8204035"/>
            <a:ext cx="6681455" cy="2507517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1" name="Line"/>
          <p:cNvSpPr/>
          <p:nvPr/>
        </p:nvSpPr>
        <p:spPr>
          <a:xfrm flipV="1">
            <a:off x="14912371" y="7870117"/>
            <a:ext cx="1366657" cy="4003352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2" name="m = 3"/>
          <p:cNvSpPr txBox="1"/>
          <p:nvPr/>
        </p:nvSpPr>
        <p:spPr>
          <a:xfrm>
            <a:off x="15573748" y="10548111"/>
            <a:ext cx="181153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 = 3</a:t>
            </a:r>
          </a:p>
        </p:txBody>
      </p:sp>
      <p:sp>
        <p:nvSpPr>
          <p:cNvPr id="663" name="m = -1/3"/>
          <p:cNvSpPr txBox="1"/>
          <p:nvPr/>
        </p:nvSpPr>
        <p:spPr>
          <a:xfrm>
            <a:off x="20298072" y="10829641"/>
            <a:ext cx="2410604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 = -1/3</a:t>
            </a:r>
          </a:p>
        </p:txBody>
      </p:sp>
      <p:grpSp>
        <p:nvGrpSpPr>
          <p:cNvPr id="666" name="Group"/>
          <p:cNvGrpSpPr/>
          <p:nvPr/>
        </p:nvGrpSpPr>
        <p:grpSpPr>
          <a:xfrm>
            <a:off x="3051926" y="8750741"/>
            <a:ext cx="470168" cy="317162"/>
            <a:chOff x="0" y="0"/>
            <a:chExt cx="470166" cy="317160"/>
          </a:xfrm>
        </p:grpSpPr>
        <p:sp>
          <p:nvSpPr>
            <p:cNvPr id="664" name="Line"/>
            <p:cNvSpPr/>
            <p:nvPr/>
          </p:nvSpPr>
          <p:spPr>
            <a:xfrm>
              <a:off x="-1" y="313643"/>
              <a:ext cx="470168" cy="35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 flipV="1">
              <a:off x="247782" y="0"/>
              <a:ext cx="1" cy="313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Lines: Slope-Intercept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693" name="Group"/>
          <p:cNvGrpSpPr/>
          <p:nvPr/>
        </p:nvGrpSpPr>
        <p:grpSpPr>
          <a:xfrm>
            <a:off x="7671660" y="5756638"/>
            <a:ext cx="9538071" cy="7868623"/>
            <a:chOff x="0" y="0"/>
            <a:chExt cx="9538069" cy="7868622"/>
          </a:xfrm>
        </p:grpSpPr>
        <p:sp>
          <p:nvSpPr>
            <p:cNvPr id="669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94" name="x"/>
          <p:cNvSpPr txBox="1"/>
          <p:nvPr/>
        </p:nvSpPr>
        <p:spPr>
          <a:xfrm>
            <a:off x="17535651" y="9336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695" name="y"/>
          <p:cNvSpPr txBox="1"/>
          <p:nvPr/>
        </p:nvSpPr>
        <p:spPr>
          <a:xfrm>
            <a:off x="12251718" y="4821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696" name="One form of the equation for a line is the slope-intercept form.…"/>
          <p:cNvSpPr txBox="1"/>
          <p:nvPr/>
        </p:nvSpPr>
        <p:spPr>
          <a:xfrm>
            <a:off x="657613" y="3022545"/>
            <a:ext cx="17040462" cy="24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One form of the equation for a line is the slope-intercept form.</a:t>
            </a:r>
          </a:p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y = mx + b</a:t>
            </a:r>
          </a:p>
          <a:p>
            <a:pPr algn="l">
              <a:spcBef>
                <a:spcPts val="1200"/>
              </a:spcBef>
              <a:defRPr b="0" sz="4400"/>
            </a:pPr>
            <a:r>
              <a:t>where m is the slope and b is the y-intercept.  </a:t>
            </a:r>
          </a:p>
        </p:txBody>
      </p:sp>
      <p:sp>
        <p:nvSpPr>
          <p:cNvPr id="697" name="Circle"/>
          <p:cNvSpPr/>
          <p:nvPr/>
        </p:nvSpPr>
        <p:spPr>
          <a:xfrm>
            <a:off x="12278918" y="9529172"/>
            <a:ext cx="323554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8" name="Line"/>
          <p:cNvSpPr/>
          <p:nvPr/>
        </p:nvSpPr>
        <p:spPr>
          <a:xfrm flipV="1">
            <a:off x="12134767" y="5845508"/>
            <a:ext cx="1153001" cy="5315606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" name="y = 5x m = 5, y-int = 0"/>
          <p:cNvSpPr txBox="1"/>
          <p:nvPr/>
        </p:nvSpPr>
        <p:spPr>
          <a:xfrm>
            <a:off x="13288574" y="6513172"/>
            <a:ext cx="3249487" cy="1219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b="0" sz="4000"/>
              <a:t>y = 5x</a:t>
            </a:r>
            <a:br>
              <a:rPr b="0" sz="4000"/>
            </a:br>
            <a:r>
              <a:rPr b="0" sz="3500"/>
              <a:t>m = 5, y-int = 0</a:t>
            </a:r>
            <a:r>
              <a:t> </a:t>
            </a:r>
          </a:p>
        </p:txBody>
      </p:sp>
      <p:sp>
        <p:nvSpPr>
          <p:cNvPr id="700" name="Circle"/>
          <p:cNvSpPr/>
          <p:nvPr/>
        </p:nvSpPr>
        <p:spPr>
          <a:xfrm>
            <a:off x="12278918" y="12117700"/>
            <a:ext cx="323554" cy="323554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" name="Line"/>
          <p:cNvSpPr/>
          <p:nvPr/>
        </p:nvSpPr>
        <p:spPr>
          <a:xfrm flipH="1" flipV="1">
            <a:off x="9842701" y="9903900"/>
            <a:ext cx="3865403" cy="3497505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2" name="y = -x - 4 m = -1, y-int = -4"/>
          <p:cNvSpPr txBox="1"/>
          <p:nvPr/>
        </p:nvSpPr>
        <p:spPr>
          <a:xfrm>
            <a:off x="13912167" y="12212963"/>
            <a:ext cx="3595308" cy="1219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b="0" sz="4000"/>
              <a:t>y = -x - 4</a:t>
            </a:r>
            <a:br>
              <a:rPr b="0" sz="4000"/>
            </a:br>
            <a:r>
              <a:rPr b="0" sz="3500"/>
              <a:t>m = -1, y-int = -4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Lines: Slope-Intercept Form"/>
          <p:cNvSpPr txBox="1"/>
          <p:nvPr>
            <p:ph type="body" idx="13"/>
          </p:nvPr>
        </p:nvSpPr>
        <p:spPr>
          <a:xfrm>
            <a:off x="12191419" y="-2202"/>
            <a:ext cx="12196291" cy="1264843"/>
          </a:xfrm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707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32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733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734" name="Graph the line y = 3x - 2."/>
          <p:cNvSpPr txBox="1"/>
          <p:nvPr/>
        </p:nvSpPr>
        <p:spPr>
          <a:xfrm>
            <a:off x="657613" y="3022545"/>
            <a:ext cx="14683821" cy="268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y = 3x - 2.</a:t>
            </a:r>
          </a:p>
          <a:p>
            <a:pPr algn="l">
              <a:spcBef>
                <a:spcPts val="1200"/>
              </a:spcBef>
              <a:defRPr b="0" sz="5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Lines: Slope-Intercept Form"/>
          <p:cNvSpPr txBox="1"/>
          <p:nvPr>
            <p:ph type="body" idx="13"/>
          </p:nvPr>
        </p:nvSpPr>
        <p:spPr>
          <a:xfrm>
            <a:off x="12196171" y="-2202"/>
            <a:ext cx="12191539" cy="1264843"/>
          </a:xfrm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761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737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62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763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764" name="Graph the line y = 3x - 2.…"/>
          <p:cNvSpPr txBox="1"/>
          <p:nvPr/>
        </p:nvSpPr>
        <p:spPr>
          <a:xfrm>
            <a:off x="657613" y="3022545"/>
            <a:ext cx="14683821" cy="5281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y = 3x - 2.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Since this equation fits the slope-intercept form, </a:t>
            </a:r>
            <a:br/>
            <a:r>
              <a:t>we know the slope is 3, and the y-intercept is -2.</a:t>
            </a:r>
          </a:p>
          <a:p>
            <a:pPr algn="l">
              <a:spcBef>
                <a:spcPts val="1200"/>
              </a:spcBef>
              <a:defRPr b="0" sz="4000"/>
            </a:pPr>
            <a:r>
              <a:t>So we can start by plotting the point (0, -2). </a:t>
            </a:r>
          </a:p>
          <a:p>
            <a:pPr algn="l">
              <a:spcBef>
                <a:spcPts val="1200"/>
              </a:spcBef>
              <a:defRPr b="0" sz="4000"/>
            </a:pPr>
          </a:p>
        </p:txBody>
      </p:sp>
      <p:sp>
        <p:nvSpPr>
          <p:cNvPr id="765" name="Circle"/>
          <p:cNvSpPr/>
          <p:nvPr/>
        </p:nvSpPr>
        <p:spPr>
          <a:xfrm>
            <a:off x="17729200" y="10420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oints, Segments, Rays and Lines"/>
          <p:cNvSpPr txBox="1"/>
          <p:nvPr>
            <p:ph type="title"/>
          </p:nvPr>
        </p:nvSpPr>
        <p:spPr>
          <a:xfrm>
            <a:off x="10414000" y="0"/>
            <a:ext cx="13970000" cy="1270000"/>
          </a:xfrm>
          <a:prstGeom prst="rect">
            <a:avLst/>
          </a:prstGeom>
        </p:spPr>
        <p:txBody>
          <a:bodyPr/>
          <a:lstStyle/>
          <a:p>
            <a:pPr/>
            <a:r>
              <a:t>Points, Segments, Rays and Lines</a:t>
            </a:r>
          </a:p>
        </p:txBody>
      </p:sp>
      <p:sp>
        <p:nvSpPr>
          <p:cNvPr id="147" name="A Point is a location and has no size. It is represented by a dot and named by a capital letter.…"/>
          <p:cNvSpPr txBox="1"/>
          <p:nvPr/>
        </p:nvSpPr>
        <p:spPr>
          <a:xfrm>
            <a:off x="1128693" y="3525213"/>
            <a:ext cx="21471701" cy="598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4000"/>
            </a:pPr>
            <a:r>
              <a:t>A </a:t>
            </a:r>
            <a:r>
              <a:rPr b="1" sz="4500">
                <a:solidFill>
                  <a:schemeClr val="accent1">
                    <a:lumOff val="-13575"/>
                  </a:schemeClr>
                </a:solidFill>
              </a:rPr>
              <a:t>Point</a:t>
            </a:r>
            <a:r>
              <a:t> is a location and has no size. It is represented by a dot and named by a capital letter.</a:t>
            </a:r>
          </a:p>
          <a:p>
            <a:pPr algn="l">
              <a:lnSpc>
                <a:spcPct val="150000"/>
              </a:lnSpc>
              <a:defRPr b="0" sz="4000"/>
            </a:pPr>
            <a:r>
              <a:t>A Line </a:t>
            </a:r>
            <a:r>
              <a:rPr b="1" sz="4500">
                <a:solidFill>
                  <a:schemeClr val="accent1">
                    <a:lumOff val="-13575"/>
                  </a:schemeClr>
                </a:solidFill>
              </a:rPr>
              <a:t>Segment</a:t>
            </a:r>
            <a:r>
              <a:t> is the part of a line that connects two points.</a:t>
            </a:r>
          </a:p>
          <a:p>
            <a:pPr algn="l">
              <a:lnSpc>
                <a:spcPct val="150000"/>
              </a:lnSpc>
              <a:defRPr b="0" sz="4000"/>
            </a:pPr>
            <a:r>
              <a:t>An </a:t>
            </a:r>
            <a:r>
              <a:rPr b="1" sz="4500">
                <a:solidFill>
                  <a:schemeClr val="accent1">
                    <a:lumOff val="-13575"/>
                  </a:schemeClr>
                </a:solidFill>
              </a:rPr>
              <a:t>Endpoint</a:t>
            </a:r>
            <a:r>
              <a:t> is a point at one end of a segment, or the starting point of a ray.</a:t>
            </a:r>
          </a:p>
          <a:p>
            <a:pPr algn="l">
              <a:lnSpc>
                <a:spcPct val="150000"/>
              </a:lnSpc>
              <a:defRPr b="0" sz="4000"/>
            </a:pPr>
            <a:r>
              <a:t>A </a:t>
            </a:r>
            <a:r>
              <a:rPr b="1" sz="4500">
                <a:solidFill>
                  <a:schemeClr val="accent1">
                    <a:lumOff val="-13575"/>
                  </a:schemeClr>
                </a:solidFill>
              </a:rPr>
              <a:t>Ray</a:t>
            </a:r>
            <a:r>
              <a:t> is a part of a line that starts at an endpoint and extends infinitely in one direction.</a:t>
            </a:r>
          </a:p>
          <a:p>
            <a:pPr algn="l">
              <a:lnSpc>
                <a:spcPct val="150000"/>
              </a:lnSpc>
              <a:defRPr b="0" sz="4000"/>
            </a:pPr>
            <a:r>
              <a:t>A </a:t>
            </a:r>
            <a:r>
              <a:rPr b="1" sz="4500">
                <a:solidFill>
                  <a:schemeClr val="accent1">
                    <a:lumOff val="-13575"/>
                  </a:schemeClr>
                </a:solidFill>
              </a:rPr>
              <a:t>Line</a:t>
            </a:r>
            <a:r>
              <a:t> is a straight path that has no thickness and extends infinitely in two directions.</a:t>
            </a:r>
          </a:p>
          <a:p>
            <a:pPr algn="l">
              <a:lnSpc>
                <a:spcPct val="150000"/>
              </a:lnSpc>
              <a:defRPr b="0" sz="4000"/>
            </a:pPr>
            <a:r>
              <a:t>A </a:t>
            </a:r>
            <a:r>
              <a:rPr b="1" sz="4500">
                <a:solidFill>
                  <a:schemeClr val="accent1">
                    <a:lumOff val="-13575"/>
                  </a:schemeClr>
                </a:solidFill>
              </a:rPr>
              <a:t>Plane</a:t>
            </a:r>
            <a:r>
              <a:t> is a flat surface that has no thickness and extends infinitely. 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11952562" y="10917394"/>
            <a:ext cx="2728964" cy="220624"/>
            <a:chOff x="0" y="0"/>
            <a:chExt cx="2728963" cy="220622"/>
          </a:xfrm>
        </p:grpSpPr>
        <p:sp>
          <p:nvSpPr>
            <p:cNvPr id="148" name="Line"/>
            <p:cNvSpPr/>
            <p:nvPr/>
          </p:nvSpPr>
          <p:spPr>
            <a:xfrm>
              <a:off x="175912" y="110311"/>
              <a:ext cx="255305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0" y="0"/>
              <a:ext cx="220623" cy="2206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5350189" y="10917394"/>
            <a:ext cx="3522624" cy="220624"/>
            <a:chOff x="0" y="0"/>
            <a:chExt cx="3522622" cy="220622"/>
          </a:xfrm>
        </p:grpSpPr>
        <p:sp>
          <p:nvSpPr>
            <p:cNvPr id="151" name="Circle"/>
            <p:cNvSpPr/>
            <p:nvPr/>
          </p:nvSpPr>
          <p:spPr>
            <a:xfrm>
              <a:off x="0" y="0"/>
              <a:ext cx="220623" cy="2206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" name="Circle"/>
            <p:cNvSpPr/>
            <p:nvPr/>
          </p:nvSpPr>
          <p:spPr>
            <a:xfrm>
              <a:off x="3302000" y="0"/>
              <a:ext cx="220623" cy="2206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157415" y="110311"/>
              <a:ext cx="326081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5" name="Line"/>
          <p:cNvSpPr/>
          <p:nvPr/>
        </p:nvSpPr>
        <p:spPr>
          <a:xfrm>
            <a:off x="17507275" y="11027706"/>
            <a:ext cx="344424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2259901" y="10917394"/>
            <a:ext cx="220624" cy="22062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Point"/>
          <p:cNvSpPr txBox="1"/>
          <p:nvPr/>
        </p:nvSpPr>
        <p:spPr>
          <a:xfrm>
            <a:off x="1682889" y="11403427"/>
            <a:ext cx="13746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929292"/>
                </a:solidFill>
              </a:defRPr>
            </a:lvl1pPr>
          </a:lstStyle>
          <a:p>
            <a:pPr/>
            <a:r>
              <a:t>Point</a:t>
            </a:r>
          </a:p>
        </p:txBody>
      </p:sp>
      <p:sp>
        <p:nvSpPr>
          <p:cNvPr id="158" name="Ray"/>
          <p:cNvSpPr txBox="1"/>
          <p:nvPr/>
        </p:nvSpPr>
        <p:spPr>
          <a:xfrm>
            <a:off x="12774053" y="11403427"/>
            <a:ext cx="103632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929292"/>
                </a:solidFill>
              </a:defRPr>
            </a:lvl1pPr>
          </a:lstStyle>
          <a:p>
            <a:pPr/>
            <a:r>
              <a:t>Ray</a:t>
            </a:r>
          </a:p>
        </p:txBody>
      </p:sp>
      <p:sp>
        <p:nvSpPr>
          <p:cNvPr id="159" name="Line Segment"/>
          <p:cNvSpPr txBox="1"/>
          <p:nvPr/>
        </p:nvSpPr>
        <p:spPr>
          <a:xfrm>
            <a:off x="5389381" y="11403427"/>
            <a:ext cx="34442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929292"/>
                </a:solidFill>
              </a:defRPr>
            </a:lvl1pPr>
          </a:lstStyle>
          <a:p>
            <a:pPr/>
            <a:r>
              <a:t>Line Segment</a:t>
            </a:r>
          </a:p>
        </p:txBody>
      </p:sp>
      <p:sp>
        <p:nvSpPr>
          <p:cNvPr id="160" name="Line"/>
          <p:cNvSpPr txBox="1"/>
          <p:nvPr/>
        </p:nvSpPr>
        <p:spPr>
          <a:xfrm>
            <a:off x="18659673" y="11403427"/>
            <a:ext cx="11394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929292"/>
                </a:solidFill>
              </a:defRPr>
            </a:lvl1pPr>
          </a:lstStyle>
          <a:p>
            <a:pPr/>
            <a:r>
              <a:t>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Lines: Slope-Intercept Form"/>
          <p:cNvSpPr txBox="1"/>
          <p:nvPr>
            <p:ph type="body" idx="13"/>
          </p:nvPr>
        </p:nvSpPr>
        <p:spPr>
          <a:xfrm>
            <a:off x="12190459" y="-2202"/>
            <a:ext cx="12197251" cy="1264843"/>
          </a:xfrm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792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768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93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794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795" name="Graph the line y = 3x - 2.…"/>
          <p:cNvSpPr txBox="1"/>
          <p:nvPr/>
        </p:nvSpPr>
        <p:spPr>
          <a:xfrm>
            <a:off x="657613" y="3022545"/>
            <a:ext cx="14683821" cy="680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y = 3x - 2.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Since this equation fits the slope-intercept form, </a:t>
            </a:r>
            <a:br/>
            <a:r>
              <a:t>we know the slope is 3, and the y-intercept is -2.</a:t>
            </a:r>
          </a:p>
          <a:p>
            <a:pPr algn="l">
              <a:spcBef>
                <a:spcPts val="1200"/>
              </a:spcBef>
              <a:defRPr b="0" sz="4000"/>
            </a:pPr>
            <a:r>
              <a:t>So we can start by plotting the point (0, -2). 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Slope = rise/run = 3/1,</a:t>
            </a:r>
          </a:p>
          <a:p>
            <a:pPr algn="l">
              <a:spcBef>
                <a:spcPts val="1200"/>
              </a:spcBef>
              <a:defRPr b="0" sz="4000"/>
            </a:pPr>
            <a:r>
              <a:t>So we can plot another point that is 3 up and 1 right.</a:t>
            </a:r>
          </a:p>
        </p:txBody>
      </p:sp>
      <p:sp>
        <p:nvSpPr>
          <p:cNvPr id="796" name="Circle"/>
          <p:cNvSpPr/>
          <p:nvPr/>
        </p:nvSpPr>
        <p:spPr>
          <a:xfrm>
            <a:off x="17729200" y="10420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7" name="Circle"/>
          <p:cNvSpPr/>
          <p:nvPr/>
        </p:nvSpPr>
        <p:spPr>
          <a:xfrm>
            <a:off x="18478500" y="84267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Lines: Slope-Intercept Form"/>
          <p:cNvSpPr txBox="1"/>
          <p:nvPr>
            <p:ph type="body" idx="13"/>
          </p:nvPr>
        </p:nvSpPr>
        <p:spPr>
          <a:xfrm>
            <a:off x="12187269" y="-2202"/>
            <a:ext cx="12187741" cy="1276308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</a:lvl1pPr>
          </a:lstStyle>
          <a:p>
            <a:pPr/>
            <a:r>
              <a:t>Lines: Slope-Intercept Form</a:t>
            </a:r>
          </a:p>
        </p:txBody>
      </p:sp>
      <p:grpSp>
        <p:nvGrpSpPr>
          <p:cNvPr id="824" name="Group"/>
          <p:cNvGrpSpPr/>
          <p:nvPr/>
        </p:nvGrpSpPr>
        <p:grpSpPr>
          <a:xfrm>
            <a:off x="13132660" y="5375638"/>
            <a:ext cx="9538071" cy="7868623"/>
            <a:chOff x="0" y="0"/>
            <a:chExt cx="9538069" cy="7868622"/>
          </a:xfrm>
        </p:grpSpPr>
        <p:sp>
          <p:nvSpPr>
            <p:cNvPr id="800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25" name="x"/>
          <p:cNvSpPr txBox="1"/>
          <p:nvPr/>
        </p:nvSpPr>
        <p:spPr>
          <a:xfrm>
            <a:off x="2299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1771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827" name="Graph the line y = 3x - 2.…"/>
          <p:cNvSpPr txBox="1"/>
          <p:nvPr/>
        </p:nvSpPr>
        <p:spPr>
          <a:xfrm>
            <a:off x="657613" y="3022545"/>
            <a:ext cx="14683821" cy="680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y = 3x - 2.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Since this equation fits the slope-intercept form, </a:t>
            </a:r>
            <a:br/>
            <a:r>
              <a:t>we know the slope is 3, and the y-intercept is -2.</a:t>
            </a:r>
          </a:p>
          <a:p>
            <a:pPr algn="l">
              <a:spcBef>
                <a:spcPts val="1200"/>
              </a:spcBef>
              <a:defRPr b="0" sz="4000"/>
            </a:pPr>
            <a:r>
              <a:t>So we can start by plotting the point (0, -2). 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Slope = rise/run = 3/1,</a:t>
            </a:r>
          </a:p>
          <a:p>
            <a:pPr algn="l">
              <a:spcBef>
                <a:spcPts val="1200"/>
              </a:spcBef>
              <a:defRPr b="0" sz="4000"/>
            </a:pPr>
            <a:r>
              <a:t>So we can plot another point that is 3 up and 1 right.</a:t>
            </a:r>
          </a:p>
          <a:p>
            <a:pPr algn="l">
              <a:spcBef>
                <a:spcPts val="1200"/>
              </a:spcBef>
              <a:defRPr b="0" sz="4000"/>
            </a:pPr>
            <a:r>
              <a:t>Then draw a line that passes through those 2 points. </a:t>
            </a:r>
          </a:p>
        </p:txBody>
      </p:sp>
      <p:sp>
        <p:nvSpPr>
          <p:cNvPr id="828" name="Circle"/>
          <p:cNvSpPr/>
          <p:nvPr/>
        </p:nvSpPr>
        <p:spPr>
          <a:xfrm>
            <a:off x="17729200" y="10420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9" name="Circle"/>
          <p:cNvSpPr/>
          <p:nvPr/>
        </p:nvSpPr>
        <p:spPr>
          <a:xfrm>
            <a:off x="18478500" y="84267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0" name="Line"/>
          <p:cNvSpPr/>
          <p:nvPr/>
        </p:nvSpPr>
        <p:spPr>
          <a:xfrm flipV="1">
            <a:off x="17240053" y="6383167"/>
            <a:ext cx="2265581" cy="5853564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Lines: Slope-Intercept For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857" name="Group"/>
          <p:cNvGrpSpPr/>
          <p:nvPr/>
        </p:nvGrpSpPr>
        <p:grpSpPr>
          <a:xfrm>
            <a:off x="13983560" y="5375638"/>
            <a:ext cx="9538071" cy="7868623"/>
            <a:chOff x="0" y="0"/>
            <a:chExt cx="9538069" cy="7868622"/>
          </a:xfrm>
        </p:grpSpPr>
        <p:sp>
          <p:nvSpPr>
            <p:cNvPr id="833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58" name="x"/>
          <p:cNvSpPr txBox="1"/>
          <p:nvPr/>
        </p:nvSpPr>
        <p:spPr>
          <a:xfrm>
            <a:off x="238475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859" name="y"/>
          <p:cNvSpPr txBox="1"/>
          <p:nvPr/>
        </p:nvSpPr>
        <p:spPr>
          <a:xfrm>
            <a:off x="185636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860" name="Graph the line 4x + 2y = -6."/>
          <p:cNvSpPr txBox="1"/>
          <p:nvPr/>
        </p:nvSpPr>
        <p:spPr>
          <a:xfrm>
            <a:off x="657613" y="3022545"/>
            <a:ext cx="14683821" cy="360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4x + 2y = -6.</a:t>
            </a:r>
          </a:p>
          <a:p>
            <a:pPr algn="l">
              <a:spcBef>
                <a:spcPts val="1200"/>
              </a:spcBef>
              <a:defRPr b="0" sz="5000"/>
            </a:pPr>
          </a:p>
          <a:p>
            <a:pPr algn="l">
              <a:spcBef>
                <a:spcPts val="1200"/>
              </a:spcBef>
              <a:defRPr b="0" sz="5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Lines: Slope-Intercept For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887" name="Group"/>
          <p:cNvGrpSpPr/>
          <p:nvPr/>
        </p:nvGrpSpPr>
        <p:grpSpPr>
          <a:xfrm>
            <a:off x="13983560" y="5375638"/>
            <a:ext cx="9538071" cy="7868623"/>
            <a:chOff x="0" y="0"/>
            <a:chExt cx="9538069" cy="7868622"/>
          </a:xfrm>
        </p:grpSpPr>
        <p:sp>
          <p:nvSpPr>
            <p:cNvPr id="863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88" name="x"/>
          <p:cNvSpPr txBox="1"/>
          <p:nvPr/>
        </p:nvSpPr>
        <p:spPr>
          <a:xfrm>
            <a:off x="238475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889" name="y"/>
          <p:cNvSpPr txBox="1"/>
          <p:nvPr/>
        </p:nvSpPr>
        <p:spPr>
          <a:xfrm>
            <a:off x="185636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890" name="Graph the line 4x + 2y = -6.…"/>
          <p:cNvSpPr txBox="1"/>
          <p:nvPr/>
        </p:nvSpPr>
        <p:spPr>
          <a:xfrm>
            <a:off x="657613" y="3022545"/>
            <a:ext cx="14683821" cy="832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4x + 2y = -6.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We can easily convert this to the slope-intercept form.</a:t>
            </a:r>
          </a:p>
          <a:p>
            <a:pPr algn="l">
              <a:spcBef>
                <a:spcPts val="1200"/>
              </a:spcBef>
              <a:defRPr b="0" sz="4000"/>
            </a:pPr>
            <a:r>
              <a:t>First we move the x term to the right by subtracting 4x from both sides.</a:t>
            </a:r>
          </a:p>
          <a:p>
            <a:pPr algn="l">
              <a:spcBef>
                <a:spcPts val="1200"/>
              </a:spcBef>
              <a:defRPr b="0" sz="4000"/>
            </a:pPr>
            <a:r>
              <a:t>2y = -4x - 6</a:t>
            </a:r>
          </a:p>
          <a:p>
            <a:pPr algn="l">
              <a:spcBef>
                <a:spcPts val="1200"/>
              </a:spcBef>
              <a:defRPr b="0" sz="4000"/>
            </a:pPr>
            <a:r>
              <a:t>Now we divide both sides by 2:</a:t>
            </a:r>
          </a:p>
          <a:p>
            <a:pPr algn="l">
              <a:spcBef>
                <a:spcPts val="1200"/>
              </a:spcBef>
              <a:defRPr b="0" sz="4000"/>
            </a:pPr>
            <a:r>
              <a:t>y = -2x - 3</a:t>
            </a:r>
          </a:p>
          <a:p>
            <a:pPr algn="l">
              <a:spcBef>
                <a:spcPts val="1200"/>
              </a:spcBef>
              <a:defRPr b="0" sz="4000"/>
            </a:pPr>
            <a:r>
              <a:t>Slope = -2, y-intercept = -3</a:t>
            </a:r>
          </a:p>
          <a:p>
            <a:pPr algn="l">
              <a:spcBef>
                <a:spcPts val="1200"/>
              </a:spcBef>
              <a:defRPr b="0" sz="4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Lines: Slope-Intercept For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917" name="Group"/>
          <p:cNvGrpSpPr/>
          <p:nvPr/>
        </p:nvGrpSpPr>
        <p:grpSpPr>
          <a:xfrm>
            <a:off x="13983560" y="5375638"/>
            <a:ext cx="9538071" cy="7868623"/>
            <a:chOff x="0" y="0"/>
            <a:chExt cx="9538069" cy="7868622"/>
          </a:xfrm>
        </p:grpSpPr>
        <p:sp>
          <p:nvSpPr>
            <p:cNvPr id="893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18" name="x"/>
          <p:cNvSpPr txBox="1"/>
          <p:nvPr/>
        </p:nvSpPr>
        <p:spPr>
          <a:xfrm>
            <a:off x="238475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919" name="y"/>
          <p:cNvSpPr txBox="1"/>
          <p:nvPr/>
        </p:nvSpPr>
        <p:spPr>
          <a:xfrm>
            <a:off x="185636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920" name="Graph the line 4x + 2y = -6.…"/>
          <p:cNvSpPr txBox="1"/>
          <p:nvPr/>
        </p:nvSpPr>
        <p:spPr>
          <a:xfrm>
            <a:off x="657613" y="3022545"/>
            <a:ext cx="14683821" cy="832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4x + 2y = -6.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We can easily convert this to the slope-intercept form.</a:t>
            </a:r>
          </a:p>
          <a:p>
            <a:pPr algn="l">
              <a:spcBef>
                <a:spcPts val="1200"/>
              </a:spcBef>
              <a:defRPr b="0" sz="4000"/>
            </a:pPr>
            <a:r>
              <a:t>First we move the x term to the right by subtracting 4x from both sides.</a:t>
            </a:r>
          </a:p>
          <a:p>
            <a:pPr algn="l">
              <a:spcBef>
                <a:spcPts val="1200"/>
              </a:spcBef>
              <a:defRPr b="0" sz="4000"/>
            </a:pPr>
            <a:r>
              <a:t>2y = -4x - 6</a:t>
            </a:r>
          </a:p>
          <a:p>
            <a:pPr algn="l">
              <a:spcBef>
                <a:spcPts val="1200"/>
              </a:spcBef>
              <a:defRPr b="0" sz="4000"/>
            </a:pPr>
            <a:r>
              <a:t>Now we divide both sides by 2:</a:t>
            </a:r>
          </a:p>
          <a:p>
            <a:pPr algn="l">
              <a:spcBef>
                <a:spcPts val="1200"/>
              </a:spcBef>
              <a:defRPr b="0" sz="4000"/>
            </a:pPr>
            <a:r>
              <a:t>y = -2x - 3</a:t>
            </a:r>
          </a:p>
          <a:p>
            <a:pPr algn="l">
              <a:spcBef>
                <a:spcPts val="1200"/>
              </a:spcBef>
              <a:defRPr b="0" sz="4000"/>
            </a:pPr>
            <a:r>
              <a:t>Slope = -2, y-intercept = -3</a:t>
            </a:r>
          </a:p>
          <a:p>
            <a:pPr algn="l">
              <a:spcBef>
                <a:spcPts val="1200"/>
              </a:spcBef>
              <a:defRPr b="0" sz="4000"/>
            </a:pPr>
            <a:r>
              <a:t>We plot the Intercept, (0, -3).</a:t>
            </a:r>
          </a:p>
        </p:txBody>
      </p:sp>
      <p:sp>
        <p:nvSpPr>
          <p:cNvPr id="921" name="Circle"/>
          <p:cNvSpPr/>
          <p:nvPr/>
        </p:nvSpPr>
        <p:spPr>
          <a:xfrm>
            <a:off x="18580100" y="110683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Lines: Slope-Intercept For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13983560" y="5375638"/>
            <a:ext cx="9538071" cy="7868623"/>
            <a:chOff x="0" y="0"/>
            <a:chExt cx="9538069" cy="7868622"/>
          </a:xfrm>
        </p:grpSpPr>
        <p:sp>
          <p:nvSpPr>
            <p:cNvPr id="924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49" name="x"/>
          <p:cNvSpPr txBox="1"/>
          <p:nvPr/>
        </p:nvSpPr>
        <p:spPr>
          <a:xfrm>
            <a:off x="238475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950" name="y"/>
          <p:cNvSpPr txBox="1"/>
          <p:nvPr/>
        </p:nvSpPr>
        <p:spPr>
          <a:xfrm>
            <a:off x="185636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951" name="Graph the line 4x + 2y = -6.…"/>
          <p:cNvSpPr txBox="1"/>
          <p:nvPr/>
        </p:nvSpPr>
        <p:spPr>
          <a:xfrm>
            <a:off x="657613" y="3022545"/>
            <a:ext cx="14683821" cy="832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4x + 2y = -6.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We can easily convert this to the slope-intercept form.</a:t>
            </a:r>
          </a:p>
          <a:p>
            <a:pPr algn="l">
              <a:spcBef>
                <a:spcPts val="1200"/>
              </a:spcBef>
              <a:defRPr b="0" sz="4000"/>
            </a:pPr>
            <a:r>
              <a:t>First we move the x term to the right by subtracting 4x from both sides.</a:t>
            </a:r>
          </a:p>
          <a:p>
            <a:pPr algn="l">
              <a:spcBef>
                <a:spcPts val="1200"/>
              </a:spcBef>
              <a:defRPr b="0" sz="4000"/>
            </a:pPr>
            <a:r>
              <a:t>2y = -4x - 6</a:t>
            </a:r>
          </a:p>
          <a:p>
            <a:pPr algn="l">
              <a:spcBef>
                <a:spcPts val="1200"/>
              </a:spcBef>
              <a:defRPr b="0" sz="4000"/>
            </a:pPr>
            <a:r>
              <a:t>Now we divide both sides by 2:</a:t>
            </a:r>
          </a:p>
          <a:p>
            <a:pPr algn="l">
              <a:spcBef>
                <a:spcPts val="1200"/>
              </a:spcBef>
              <a:defRPr b="0" sz="4000"/>
            </a:pPr>
            <a:r>
              <a:t>y = -2x - 3</a:t>
            </a:r>
          </a:p>
          <a:p>
            <a:pPr algn="l">
              <a:spcBef>
                <a:spcPts val="1200"/>
              </a:spcBef>
              <a:defRPr b="0" sz="4000"/>
            </a:pPr>
            <a:r>
              <a:t>Slope = -2, y-intercept = -3</a:t>
            </a:r>
          </a:p>
          <a:p>
            <a:pPr algn="l">
              <a:spcBef>
                <a:spcPts val="1200"/>
              </a:spcBef>
              <a:defRPr b="0" sz="4000"/>
            </a:pPr>
            <a:r>
              <a:t>We plot the Intercept, (0, -3).</a:t>
            </a:r>
          </a:p>
          <a:p>
            <a:pPr algn="l">
              <a:spcBef>
                <a:spcPts val="1200"/>
              </a:spcBef>
              <a:defRPr b="0" sz="4000"/>
            </a:pPr>
            <a:r>
              <a:t>Then plot another point that is down 2 and right 1. </a:t>
            </a:r>
          </a:p>
        </p:txBody>
      </p:sp>
      <p:sp>
        <p:nvSpPr>
          <p:cNvPr id="952" name="Circle"/>
          <p:cNvSpPr/>
          <p:nvPr/>
        </p:nvSpPr>
        <p:spPr>
          <a:xfrm>
            <a:off x="18580100" y="110683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3" name="Circle"/>
          <p:cNvSpPr/>
          <p:nvPr/>
        </p:nvSpPr>
        <p:spPr>
          <a:xfrm>
            <a:off x="19354800" y="124018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Lines: Slope-Intercept For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Lines: Slope-Intercept Form</a:t>
            </a:r>
          </a:p>
        </p:txBody>
      </p:sp>
      <p:grpSp>
        <p:nvGrpSpPr>
          <p:cNvPr id="982" name="Group"/>
          <p:cNvGrpSpPr/>
          <p:nvPr/>
        </p:nvGrpSpPr>
        <p:grpSpPr>
          <a:xfrm>
            <a:off x="13983560" y="5375638"/>
            <a:ext cx="9538071" cy="7868623"/>
            <a:chOff x="0" y="0"/>
            <a:chExt cx="9538069" cy="7868622"/>
          </a:xfrm>
        </p:grpSpPr>
        <p:sp>
          <p:nvSpPr>
            <p:cNvPr id="958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83" name="x"/>
          <p:cNvSpPr txBox="1"/>
          <p:nvPr/>
        </p:nvSpPr>
        <p:spPr>
          <a:xfrm>
            <a:off x="238475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984" name="y"/>
          <p:cNvSpPr txBox="1"/>
          <p:nvPr/>
        </p:nvSpPr>
        <p:spPr>
          <a:xfrm>
            <a:off x="185636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985" name="Graph the line 4x + 2y = -6.…"/>
          <p:cNvSpPr txBox="1"/>
          <p:nvPr/>
        </p:nvSpPr>
        <p:spPr>
          <a:xfrm>
            <a:off x="657613" y="3022545"/>
            <a:ext cx="14683821" cy="9091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Graph the line 4x + 2y = -6.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000"/>
            </a:pPr>
            <a:r>
              <a:t>We can easily convert this to the slope-intercept form.</a:t>
            </a:r>
          </a:p>
          <a:p>
            <a:pPr algn="l">
              <a:spcBef>
                <a:spcPts val="1200"/>
              </a:spcBef>
              <a:defRPr b="0" sz="4000"/>
            </a:pPr>
            <a:r>
              <a:t>First we move the x term to the right by subtracting 4x from both sides.</a:t>
            </a:r>
          </a:p>
          <a:p>
            <a:pPr algn="l">
              <a:spcBef>
                <a:spcPts val="1200"/>
              </a:spcBef>
              <a:defRPr b="0" sz="4000"/>
            </a:pPr>
            <a:r>
              <a:t>2y = -4x - 6</a:t>
            </a:r>
          </a:p>
          <a:p>
            <a:pPr algn="l">
              <a:spcBef>
                <a:spcPts val="1200"/>
              </a:spcBef>
              <a:defRPr b="0" sz="4000"/>
            </a:pPr>
            <a:r>
              <a:t>Now we divide both sides by 2:</a:t>
            </a:r>
          </a:p>
          <a:p>
            <a:pPr algn="l">
              <a:spcBef>
                <a:spcPts val="1200"/>
              </a:spcBef>
              <a:defRPr b="0" sz="4000"/>
            </a:pPr>
            <a:r>
              <a:t>y = -2x - 3</a:t>
            </a:r>
          </a:p>
          <a:p>
            <a:pPr algn="l">
              <a:spcBef>
                <a:spcPts val="1200"/>
              </a:spcBef>
              <a:defRPr b="0" sz="4000"/>
            </a:pPr>
            <a:r>
              <a:t>Slope = -2, y-intercept = -3</a:t>
            </a:r>
          </a:p>
          <a:p>
            <a:pPr algn="l">
              <a:spcBef>
                <a:spcPts val="1200"/>
              </a:spcBef>
              <a:defRPr b="0" sz="4000"/>
            </a:pPr>
            <a:r>
              <a:t>We plot the Intercept, (0, -3).</a:t>
            </a:r>
          </a:p>
          <a:p>
            <a:pPr algn="l">
              <a:spcBef>
                <a:spcPts val="1200"/>
              </a:spcBef>
              <a:defRPr b="0" sz="4000"/>
            </a:pPr>
            <a:r>
              <a:t>Then plot another point that is down 2 and right 1.</a:t>
            </a:r>
          </a:p>
          <a:p>
            <a:pPr algn="l">
              <a:spcBef>
                <a:spcPts val="1200"/>
              </a:spcBef>
              <a:defRPr b="0" sz="4000"/>
            </a:pPr>
            <a:r>
              <a:t>Then draw the line that intersects these two points. </a:t>
            </a:r>
          </a:p>
        </p:txBody>
      </p:sp>
      <p:sp>
        <p:nvSpPr>
          <p:cNvPr id="986" name="Circle"/>
          <p:cNvSpPr/>
          <p:nvPr/>
        </p:nvSpPr>
        <p:spPr>
          <a:xfrm>
            <a:off x="18580100" y="110683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7" name="Circle"/>
          <p:cNvSpPr/>
          <p:nvPr/>
        </p:nvSpPr>
        <p:spPr>
          <a:xfrm>
            <a:off x="19354800" y="124018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8" name="Line"/>
          <p:cNvSpPr/>
          <p:nvPr/>
        </p:nvSpPr>
        <p:spPr>
          <a:xfrm flipH="1" flipV="1">
            <a:off x="16918787" y="7939772"/>
            <a:ext cx="2975168" cy="5357446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Lines: Point-Slope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Lines: Point-Slope Form</a:t>
            </a:r>
          </a:p>
        </p:txBody>
      </p:sp>
      <p:grpSp>
        <p:nvGrpSpPr>
          <p:cNvPr id="1015" name="Group"/>
          <p:cNvGrpSpPr/>
          <p:nvPr/>
        </p:nvGrpSpPr>
        <p:grpSpPr>
          <a:xfrm>
            <a:off x="7671660" y="5883638"/>
            <a:ext cx="9538071" cy="7868623"/>
            <a:chOff x="0" y="0"/>
            <a:chExt cx="9538069" cy="7868622"/>
          </a:xfrm>
        </p:grpSpPr>
        <p:sp>
          <p:nvSpPr>
            <p:cNvPr id="991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16" name="x"/>
          <p:cNvSpPr txBox="1"/>
          <p:nvPr/>
        </p:nvSpPr>
        <p:spPr>
          <a:xfrm>
            <a:off x="17535651" y="9463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1017" name="y"/>
          <p:cNvSpPr txBox="1"/>
          <p:nvPr/>
        </p:nvSpPr>
        <p:spPr>
          <a:xfrm>
            <a:off x="12251718" y="5075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1018" name="Another form of the equation for a line is the point-slope form.…"/>
          <p:cNvSpPr txBox="1"/>
          <p:nvPr/>
        </p:nvSpPr>
        <p:spPr>
          <a:xfrm>
            <a:off x="657613" y="2768545"/>
            <a:ext cx="16191416" cy="24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Another form of the equation for a line is the point-slope form.</a:t>
            </a:r>
          </a:p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y - y1 = m(x - x1)</a:t>
            </a:r>
          </a:p>
          <a:p>
            <a:pPr algn="l">
              <a:spcBef>
                <a:spcPts val="1200"/>
              </a:spcBef>
              <a:defRPr b="0" sz="4400"/>
            </a:pPr>
            <a:r>
              <a:t>where m is the slope and (x1, y1) is a point on the line.  </a:t>
            </a:r>
          </a:p>
        </p:txBody>
      </p:sp>
      <p:sp>
        <p:nvSpPr>
          <p:cNvPr id="1019" name="Circle"/>
          <p:cNvSpPr/>
          <p:nvPr/>
        </p:nvSpPr>
        <p:spPr>
          <a:xfrm>
            <a:off x="10197715" y="8266929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0" name="y - 2 = -4(x + 3) m = -4, point = (-3, 2)"/>
          <p:cNvSpPr txBox="1"/>
          <p:nvPr/>
        </p:nvSpPr>
        <p:spPr>
          <a:xfrm>
            <a:off x="5777817" y="7818978"/>
            <a:ext cx="4443413" cy="1219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b="0" sz="4000"/>
              <a:t>y - 2 = -4(x + 3)</a:t>
            </a:r>
            <a:br>
              <a:rPr b="0" sz="4000"/>
            </a:br>
            <a:r>
              <a:rPr b="0" sz="3500"/>
              <a:t>m = -4, point = (-3, 2)</a:t>
            </a:r>
            <a:r>
              <a:t> </a:t>
            </a:r>
          </a:p>
        </p:txBody>
      </p:sp>
      <p:sp>
        <p:nvSpPr>
          <p:cNvPr id="1021" name="Line"/>
          <p:cNvSpPr/>
          <p:nvPr/>
        </p:nvSpPr>
        <p:spPr>
          <a:xfrm flipH="1" flipV="1">
            <a:off x="9993181" y="7110661"/>
            <a:ext cx="1402876" cy="5414577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wo Points → Line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Points → Line Equation</a:t>
            </a:r>
          </a:p>
        </p:txBody>
      </p:sp>
      <p:sp>
        <p:nvSpPr>
          <p:cNvPr id="1024" name="We can find an equation for a line by knowing two points on the line.…"/>
          <p:cNvSpPr txBox="1"/>
          <p:nvPr/>
        </p:nvSpPr>
        <p:spPr>
          <a:xfrm>
            <a:off x="1292613" y="2895545"/>
            <a:ext cx="19888920" cy="3198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We can find an equation for a line by knowing two points on the line.   </a:t>
            </a:r>
          </a:p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points (-4, 6) and (3, 8), find the linear equation.</a:t>
            </a:r>
          </a:p>
          <a:p>
            <a:pPr algn="l">
              <a:spcBef>
                <a:spcPts val="1200"/>
              </a:spcBef>
              <a:defRPr b="0" sz="4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wo Points → Line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Points → Line Equation</a:t>
            </a:r>
          </a:p>
        </p:txBody>
      </p:sp>
      <p:sp>
        <p:nvSpPr>
          <p:cNvPr id="1027" name="We can find an equation for a line by knowing two points on the line.…"/>
          <p:cNvSpPr txBox="1"/>
          <p:nvPr/>
        </p:nvSpPr>
        <p:spPr>
          <a:xfrm>
            <a:off x="1292613" y="2895545"/>
            <a:ext cx="19888920" cy="390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We can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find an equation for a line by knowing two points</a:t>
            </a:r>
            <a:r>
              <a:t> on the line.   </a:t>
            </a:r>
          </a:p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points (-4, 6) and (3, 8), find the linear equation.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400"/>
            </a:pPr>
            <a:r>
              <a:t>First we find the slope of the line using rise/run, then we can write the point-slope form of the equation.</a:t>
            </a:r>
          </a:p>
        </p:txBody>
      </p:sp>
      <p:sp>
        <p:nvSpPr>
          <p:cNvPr id="1028" name="m ="/>
          <p:cNvSpPr txBox="1"/>
          <p:nvPr/>
        </p:nvSpPr>
        <p:spPr>
          <a:xfrm>
            <a:off x="1412008" y="7444730"/>
            <a:ext cx="1397111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m = </a:t>
            </a:r>
          </a:p>
        </p:txBody>
      </p:sp>
      <p:sp>
        <p:nvSpPr>
          <p:cNvPr id="1029" name="rise"/>
          <p:cNvSpPr txBox="1"/>
          <p:nvPr/>
        </p:nvSpPr>
        <p:spPr>
          <a:xfrm>
            <a:off x="2882014" y="7127230"/>
            <a:ext cx="1620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rise</a:t>
            </a:r>
          </a:p>
        </p:txBody>
      </p:sp>
      <p:sp>
        <p:nvSpPr>
          <p:cNvPr id="1030" name="run"/>
          <p:cNvSpPr txBox="1"/>
          <p:nvPr/>
        </p:nvSpPr>
        <p:spPr>
          <a:xfrm>
            <a:off x="2882014" y="7762231"/>
            <a:ext cx="1620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run</a:t>
            </a:r>
          </a:p>
        </p:txBody>
      </p:sp>
      <p:sp>
        <p:nvSpPr>
          <p:cNvPr id="1031" name="Line"/>
          <p:cNvSpPr/>
          <p:nvPr/>
        </p:nvSpPr>
        <p:spPr>
          <a:xfrm>
            <a:off x="2764037" y="7840071"/>
            <a:ext cx="10443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2" name="="/>
          <p:cNvSpPr txBox="1"/>
          <p:nvPr/>
        </p:nvSpPr>
        <p:spPr>
          <a:xfrm>
            <a:off x="4460008" y="7444730"/>
            <a:ext cx="750608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=</a:t>
            </a:r>
          </a:p>
        </p:txBody>
      </p:sp>
      <p:sp>
        <p:nvSpPr>
          <p:cNvPr id="1033" name="y1 - y2"/>
          <p:cNvSpPr txBox="1"/>
          <p:nvPr/>
        </p:nvSpPr>
        <p:spPr>
          <a:xfrm>
            <a:off x="5422014" y="7089130"/>
            <a:ext cx="2050742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y1 - y2</a:t>
            </a:r>
          </a:p>
        </p:txBody>
      </p:sp>
      <p:sp>
        <p:nvSpPr>
          <p:cNvPr id="1034" name="x1 - x2"/>
          <p:cNvSpPr txBox="1"/>
          <p:nvPr/>
        </p:nvSpPr>
        <p:spPr>
          <a:xfrm>
            <a:off x="5422014" y="7762231"/>
            <a:ext cx="2001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x1 - x2 </a:t>
            </a:r>
          </a:p>
        </p:txBody>
      </p:sp>
      <p:sp>
        <p:nvSpPr>
          <p:cNvPr id="1035" name="Line"/>
          <p:cNvSpPr/>
          <p:nvPr/>
        </p:nvSpPr>
        <p:spPr>
          <a:xfrm>
            <a:off x="5354837" y="7840071"/>
            <a:ext cx="181153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6" name="6 - 8"/>
          <p:cNvSpPr txBox="1"/>
          <p:nvPr/>
        </p:nvSpPr>
        <p:spPr>
          <a:xfrm>
            <a:off x="8698614" y="7127230"/>
            <a:ext cx="1811537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6 - 8</a:t>
            </a:r>
          </a:p>
        </p:txBody>
      </p:sp>
      <p:sp>
        <p:nvSpPr>
          <p:cNvPr id="1037" name="-4 - 3"/>
          <p:cNvSpPr txBox="1"/>
          <p:nvPr/>
        </p:nvSpPr>
        <p:spPr>
          <a:xfrm>
            <a:off x="8571614" y="7762231"/>
            <a:ext cx="1811537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-4 - 3 </a:t>
            </a:r>
          </a:p>
        </p:txBody>
      </p:sp>
      <p:sp>
        <p:nvSpPr>
          <p:cNvPr id="1038" name="Line"/>
          <p:cNvSpPr/>
          <p:nvPr/>
        </p:nvSpPr>
        <p:spPr>
          <a:xfrm>
            <a:off x="8580637" y="7840071"/>
            <a:ext cx="132469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9" name="="/>
          <p:cNvSpPr txBox="1"/>
          <p:nvPr/>
        </p:nvSpPr>
        <p:spPr>
          <a:xfrm>
            <a:off x="7635008" y="7444730"/>
            <a:ext cx="750608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1040" name="2"/>
          <p:cNvSpPr txBox="1"/>
          <p:nvPr/>
        </p:nvSpPr>
        <p:spPr>
          <a:xfrm>
            <a:off x="11619614" y="7127230"/>
            <a:ext cx="1044302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2</a:t>
            </a:r>
          </a:p>
        </p:txBody>
      </p:sp>
      <p:sp>
        <p:nvSpPr>
          <p:cNvPr id="1041" name="7"/>
          <p:cNvSpPr txBox="1"/>
          <p:nvPr/>
        </p:nvSpPr>
        <p:spPr>
          <a:xfrm>
            <a:off x="11619614" y="7762231"/>
            <a:ext cx="8539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7</a:t>
            </a:r>
          </a:p>
        </p:txBody>
      </p:sp>
      <p:sp>
        <p:nvSpPr>
          <p:cNvPr id="1042" name="Line"/>
          <p:cNvSpPr/>
          <p:nvPr/>
        </p:nvSpPr>
        <p:spPr>
          <a:xfrm>
            <a:off x="11501637" y="7840071"/>
            <a:ext cx="63957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3" name="="/>
          <p:cNvSpPr txBox="1"/>
          <p:nvPr/>
        </p:nvSpPr>
        <p:spPr>
          <a:xfrm>
            <a:off x="10556008" y="7444730"/>
            <a:ext cx="750608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s &amp; Planes Inters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Lines &amp; Planes Intersections</a:t>
            </a:r>
          </a:p>
        </p:txBody>
      </p:sp>
      <p:sp>
        <p:nvSpPr>
          <p:cNvPr id="163" name="If a line and a plane intersect and the line does not lie in the plane, their intersection is exactly one point."/>
          <p:cNvSpPr txBox="1"/>
          <p:nvPr/>
        </p:nvSpPr>
        <p:spPr>
          <a:xfrm>
            <a:off x="13499078" y="2917195"/>
            <a:ext cx="10421528" cy="2268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000"/>
              </a:spcBef>
              <a:defRPr b="0" sz="4800"/>
            </a:pPr>
            <a:r>
              <a:t>If a </a:t>
            </a:r>
            <a:r>
              <a:rPr b="1"/>
              <a:t>line and a plane</a:t>
            </a:r>
            <a:r>
              <a:t> intersect and the line does not lie in the plane, their intersection is exactly one point.</a:t>
            </a:r>
          </a:p>
        </p:txBody>
      </p:sp>
      <p:sp>
        <p:nvSpPr>
          <p:cNvPr id="164" name="Line"/>
          <p:cNvSpPr/>
          <p:nvPr/>
        </p:nvSpPr>
        <p:spPr>
          <a:xfrm>
            <a:off x="2189469" y="8228269"/>
            <a:ext cx="344424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Circle"/>
          <p:cNvSpPr/>
          <p:nvPr/>
        </p:nvSpPr>
        <p:spPr>
          <a:xfrm>
            <a:off x="3801277" y="8117957"/>
            <a:ext cx="220624" cy="22062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1983901" y="6854796"/>
            <a:ext cx="3855375" cy="2746946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18396137" y="6902072"/>
            <a:ext cx="2982695" cy="24036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19934321" y="8329668"/>
            <a:ext cx="1442278" cy="172230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Line"/>
          <p:cNvSpPr/>
          <p:nvPr/>
        </p:nvSpPr>
        <p:spPr>
          <a:xfrm flipH="1" flipV="1">
            <a:off x="17823579" y="5901010"/>
            <a:ext cx="852026" cy="101342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 flipV="1">
            <a:off x="18687177" y="6917010"/>
            <a:ext cx="1167421" cy="1321327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1" name="fullsizeoutput_7f5.jpeg" descr="fullsizeoutput_7f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5959" y="7466969"/>
            <a:ext cx="4308617" cy="398568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If two planes intersect, their intersection is exactly one line."/>
          <p:cNvSpPr txBox="1"/>
          <p:nvPr/>
        </p:nvSpPr>
        <p:spPr>
          <a:xfrm>
            <a:off x="7857050" y="11704012"/>
            <a:ext cx="8919461" cy="1545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000"/>
              </a:spcBef>
              <a:defRPr b="0" sz="4800"/>
            </a:pPr>
            <a:r>
              <a:t>If </a:t>
            </a:r>
            <a:r>
              <a:rPr b="1"/>
              <a:t>two planes</a:t>
            </a:r>
            <a:r>
              <a:t> intersect, their intersection is exactly one line.</a:t>
            </a:r>
          </a:p>
        </p:txBody>
      </p:sp>
      <p:sp>
        <p:nvSpPr>
          <p:cNvPr id="173" name="If two lines intersect, their intersection is exactly one point."/>
          <p:cNvSpPr txBox="1"/>
          <p:nvPr/>
        </p:nvSpPr>
        <p:spPr>
          <a:xfrm>
            <a:off x="694420" y="3975682"/>
            <a:ext cx="9137105" cy="1545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000"/>
              </a:spcBef>
              <a:defRPr b="0" sz="4800"/>
            </a:pPr>
            <a:r>
              <a:t>If </a:t>
            </a:r>
            <a:r>
              <a:rPr b="1"/>
              <a:t>two lines</a:t>
            </a:r>
            <a:r>
              <a:t> intersect, their intersection is exactly one point.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wo Points → Line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Points → Line Equation</a:t>
            </a:r>
          </a:p>
        </p:txBody>
      </p:sp>
      <p:sp>
        <p:nvSpPr>
          <p:cNvPr id="1046" name="Now we can plug the slope and one point into the point-slope equation.…"/>
          <p:cNvSpPr txBox="1"/>
          <p:nvPr/>
        </p:nvSpPr>
        <p:spPr>
          <a:xfrm>
            <a:off x="1292613" y="9245544"/>
            <a:ext cx="19888920" cy="1559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Now we can plug the slope and one point into the point-slope equation.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- 6 = 2/7 (x + 4) </a:t>
            </a:r>
          </a:p>
        </p:txBody>
      </p:sp>
      <p:sp>
        <p:nvSpPr>
          <p:cNvPr id="1047" name="We can find an equation for a line by knowing two points on the line.…"/>
          <p:cNvSpPr txBox="1"/>
          <p:nvPr/>
        </p:nvSpPr>
        <p:spPr>
          <a:xfrm>
            <a:off x="1292613" y="2895545"/>
            <a:ext cx="19888920" cy="390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We can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find an equation for a line by knowing two points</a:t>
            </a:r>
            <a:r>
              <a:t> on the line.   </a:t>
            </a:r>
          </a:p>
          <a:p>
            <a:pPr algn="l">
              <a:spcBef>
                <a:spcPts val="1200"/>
              </a:spcBef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points (-4, 6) and (3, 8), find the linear equation.</a:t>
            </a:r>
          </a:p>
          <a:p>
            <a:pPr algn="l">
              <a:spcBef>
                <a:spcPts val="1200"/>
              </a:spcBef>
              <a:defRPr b="0" sz="4000"/>
            </a:pPr>
          </a:p>
          <a:p>
            <a:pPr algn="l">
              <a:spcBef>
                <a:spcPts val="1200"/>
              </a:spcBef>
              <a:defRPr b="0" sz="4400"/>
            </a:pPr>
            <a:r>
              <a:t>First we find the slope of the line using rise/run, then we can write the point-slope form of the equation.</a:t>
            </a:r>
          </a:p>
        </p:txBody>
      </p:sp>
      <p:sp>
        <p:nvSpPr>
          <p:cNvPr id="1048" name="m ="/>
          <p:cNvSpPr txBox="1"/>
          <p:nvPr/>
        </p:nvSpPr>
        <p:spPr>
          <a:xfrm>
            <a:off x="1412008" y="7444730"/>
            <a:ext cx="1397111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m = </a:t>
            </a:r>
          </a:p>
        </p:txBody>
      </p:sp>
      <p:sp>
        <p:nvSpPr>
          <p:cNvPr id="1049" name="rise"/>
          <p:cNvSpPr txBox="1"/>
          <p:nvPr/>
        </p:nvSpPr>
        <p:spPr>
          <a:xfrm>
            <a:off x="2882014" y="7127230"/>
            <a:ext cx="1620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rise</a:t>
            </a:r>
          </a:p>
        </p:txBody>
      </p:sp>
      <p:sp>
        <p:nvSpPr>
          <p:cNvPr id="1050" name="run"/>
          <p:cNvSpPr txBox="1"/>
          <p:nvPr/>
        </p:nvSpPr>
        <p:spPr>
          <a:xfrm>
            <a:off x="2882014" y="7762231"/>
            <a:ext cx="1620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run</a:t>
            </a:r>
          </a:p>
        </p:txBody>
      </p:sp>
      <p:sp>
        <p:nvSpPr>
          <p:cNvPr id="1051" name="Line"/>
          <p:cNvSpPr/>
          <p:nvPr/>
        </p:nvSpPr>
        <p:spPr>
          <a:xfrm>
            <a:off x="2764037" y="7840071"/>
            <a:ext cx="10443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2" name="="/>
          <p:cNvSpPr txBox="1"/>
          <p:nvPr/>
        </p:nvSpPr>
        <p:spPr>
          <a:xfrm>
            <a:off x="4460008" y="7444730"/>
            <a:ext cx="750608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=</a:t>
            </a:r>
          </a:p>
        </p:txBody>
      </p:sp>
      <p:sp>
        <p:nvSpPr>
          <p:cNvPr id="1053" name="y1 - y2"/>
          <p:cNvSpPr txBox="1"/>
          <p:nvPr/>
        </p:nvSpPr>
        <p:spPr>
          <a:xfrm>
            <a:off x="5422014" y="7089130"/>
            <a:ext cx="2050742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y1 - y2</a:t>
            </a:r>
          </a:p>
        </p:txBody>
      </p:sp>
      <p:sp>
        <p:nvSpPr>
          <p:cNvPr id="1054" name="x1 - x2"/>
          <p:cNvSpPr txBox="1"/>
          <p:nvPr/>
        </p:nvSpPr>
        <p:spPr>
          <a:xfrm>
            <a:off x="5422014" y="7762231"/>
            <a:ext cx="2001596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x1 - x2 </a:t>
            </a:r>
          </a:p>
        </p:txBody>
      </p:sp>
      <p:sp>
        <p:nvSpPr>
          <p:cNvPr id="1055" name="Line"/>
          <p:cNvSpPr/>
          <p:nvPr/>
        </p:nvSpPr>
        <p:spPr>
          <a:xfrm>
            <a:off x="5354837" y="7840071"/>
            <a:ext cx="181153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6" name="6 - 8"/>
          <p:cNvSpPr txBox="1"/>
          <p:nvPr/>
        </p:nvSpPr>
        <p:spPr>
          <a:xfrm>
            <a:off x="8698614" y="7127230"/>
            <a:ext cx="1811537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6 - 8</a:t>
            </a:r>
          </a:p>
        </p:txBody>
      </p:sp>
      <p:sp>
        <p:nvSpPr>
          <p:cNvPr id="1057" name="-4 - 3"/>
          <p:cNvSpPr txBox="1"/>
          <p:nvPr/>
        </p:nvSpPr>
        <p:spPr>
          <a:xfrm>
            <a:off x="8571614" y="7762231"/>
            <a:ext cx="1811537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-4 - 3 </a:t>
            </a:r>
          </a:p>
        </p:txBody>
      </p:sp>
      <p:sp>
        <p:nvSpPr>
          <p:cNvPr id="1058" name="Line"/>
          <p:cNvSpPr/>
          <p:nvPr/>
        </p:nvSpPr>
        <p:spPr>
          <a:xfrm>
            <a:off x="8580637" y="7840071"/>
            <a:ext cx="132469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9" name="="/>
          <p:cNvSpPr txBox="1"/>
          <p:nvPr/>
        </p:nvSpPr>
        <p:spPr>
          <a:xfrm>
            <a:off x="7635008" y="7444730"/>
            <a:ext cx="750608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1060" name="2"/>
          <p:cNvSpPr txBox="1"/>
          <p:nvPr/>
        </p:nvSpPr>
        <p:spPr>
          <a:xfrm>
            <a:off x="11619614" y="7127230"/>
            <a:ext cx="1044302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2</a:t>
            </a:r>
          </a:p>
        </p:txBody>
      </p:sp>
      <p:sp>
        <p:nvSpPr>
          <p:cNvPr id="1061" name="7"/>
          <p:cNvSpPr txBox="1"/>
          <p:nvPr/>
        </p:nvSpPr>
        <p:spPr>
          <a:xfrm>
            <a:off x="11619614" y="7762231"/>
            <a:ext cx="8539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7</a:t>
            </a:r>
          </a:p>
        </p:txBody>
      </p:sp>
      <p:sp>
        <p:nvSpPr>
          <p:cNvPr id="1062" name="Line"/>
          <p:cNvSpPr/>
          <p:nvPr/>
        </p:nvSpPr>
        <p:spPr>
          <a:xfrm>
            <a:off x="11501637" y="7840071"/>
            <a:ext cx="63957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3" name="="/>
          <p:cNvSpPr txBox="1"/>
          <p:nvPr/>
        </p:nvSpPr>
        <p:spPr>
          <a:xfrm>
            <a:off x="10556008" y="7444730"/>
            <a:ext cx="750608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spcBef>
                <a:spcPts val="800"/>
              </a:spcBef>
              <a:defRPr b="0" sz="4400"/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Finding y-intercept from Point-Slope"/>
          <p:cNvSpPr txBox="1"/>
          <p:nvPr>
            <p:ph type="title"/>
          </p:nvPr>
        </p:nvSpPr>
        <p:spPr>
          <a:xfrm>
            <a:off x="10414000" y="0"/>
            <a:ext cx="13970000" cy="1270000"/>
          </a:xfrm>
          <a:prstGeom prst="rect">
            <a:avLst/>
          </a:prstGeom>
        </p:spPr>
        <p:txBody>
          <a:bodyPr/>
          <a:lstStyle>
            <a:lvl1pPr defTabSz="808990">
              <a:defRPr sz="6468"/>
            </a:lvl1pPr>
          </a:lstStyle>
          <a:p>
            <a:pPr/>
            <a:r>
              <a:t>Finding y-intercept from Point-Slope</a:t>
            </a:r>
          </a:p>
        </p:txBody>
      </p:sp>
      <p:sp>
        <p:nvSpPr>
          <p:cNvPr id="1066" name="If we’re given the point-slope equation,…"/>
          <p:cNvSpPr txBox="1"/>
          <p:nvPr/>
        </p:nvSpPr>
        <p:spPr>
          <a:xfrm>
            <a:off x="1419613" y="3022544"/>
            <a:ext cx="19888920" cy="318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If we’re given the point-slope equation,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- 4 = 4 (x - 3) 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t>We can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find y-intercept</a:t>
            </a:r>
            <a:r>
              <a:t> by setting x=0, and solving for 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Finding y-intercept from Point-Slope"/>
          <p:cNvSpPr txBox="1"/>
          <p:nvPr>
            <p:ph type="title"/>
          </p:nvPr>
        </p:nvSpPr>
        <p:spPr>
          <a:xfrm>
            <a:off x="10414000" y="0"/>
            <a:ext cx="13970000" cy="1270000"/>
          </a:xfrm>
          <a:prstGeom prst="rect">
            <a:avLst/>
          </a:prstGeom>
        </p:spPr>
        <p:txBody>
          <a:bodyPr/>
          <a:lstStyle>
            <a:lvl1pPr defTabSz="808990">
              <a:defRPr sz="6468"/>
            </a:lvl1pPr>
          </a:lstStyle>
          <a:p>
            <a:pPr/>
            <a:r>
              <a:t>Finding y-intercept from Point-Slope</a:t>
            </a:r>
          </a:p>
        </p:txBody>
      </p:sp>
      <p:sp>
        <p:nvSpPr>
          <p:cNvPr id="1069" name="If we’re given the point-slope equation,…"/>
          <p:cNvSpPr txBox="1"/>
          <p:nvPr/>
        </p:nvSpPr>
        <p:spPr>
          <a:xfrm>
            <a:off x="1419613" y="3022544"/>
            <a:ext cx="19888920" cy="8061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If we’re given the point-slope equation,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- 4 = 4 (x - 3) 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t>We can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find y-intercept</a:t>
            </a:r>
            <a:r>
              <a:t> by setting x=0, and solving for y.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t>y - 4 = 4(0 - 3)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- 4 = -12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-8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t>So the y-intercept is -8, and the y-intercept point is (0, -8)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Finding the Intersection of Two Lines"/>
          <p:cNvSpPr txBox="1"/>
          <p:nvPr>
            <p:ph type="title"/>
          </p:nvPr>
        </p:nvSpPr>
        <p:spPr>
          <a:xfrm>
            <a:off x="10414000" y="0"/>
            <a:ext cx="13970000" cy="1270000"/>
          </a:xfrm>
          <a:prstGeom prst="rect">
            <a:avLst/>
          </a:prstGeom>
        </p:spPr>
        <p:txBody>
          <a:bodyPr/>
          <a:lstStyle>
            <a:lvl1pPr defTabSz="800735">
              <a:defRPr sz="6402"/>
            </a:lvl1pPr>
          </a:lstStyle>
          <a:p>
            <a:pPr/>
            <a:r>
              <a:t>Finding the Intersection of Two Lines</a:t>
            </a:r>
          </a:p>
        </p:txBody>
      </p:sp>
      <p:sp>
        <p:nvSpPr>
          <p:cNvPr id="1072" name="If we’re given two lines in slope-intercept form,…"/>
          <p:cNvSpPr txBox="1"/>
          <p:nvPr/>
        </p:nvSpPr>
        <p:spPr>
          <a:xfrm>
            <a:off x="1673613" y="2514544"/>
            <a:ext cx="17473259" cy="318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If we’re given two lines in slope-intercept form,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4x - 3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x + 6</a:t>
            </a:r>
          </a:p>
        </p:txBody>
      </p:sp>
      <p:sp>
        <p:nvSpPr>
          <p:cNvPr id="1073" name="Line"/>
          <p:cNvSpPr/>
          <p:nvPr/>
        </p:nvSpPr>
        <p:spPr>
          <a:xfrm flipV="1">
            <a:off x="19226804" y="8059738"/>
            <a:ext cx="719527" cy="4197621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4" name="Line"/>
          <p:cNvSpPr/>
          <p:nvPr/>
        </p:nvSpPr>
        <p:spPr>
          <a:xfrm flipV="1">
            <a:off x="18672415" y="8565233"/>
            <a:ext cx="2286001" cy="2286001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5" name="Circle"/>
          <p:cNvSpPr/>
          <p:nvPr/>
        </p:nvSpPr>
        <p:spPr>
          <a:xfrm>
            <a:off x="19456400" y="97602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Finding the Intersection of Two Lines"/>
          <p:cNvSpPr txBox="1"/>
          <p:nvPr>
            <p:ph type="title"/>
          </p:nvPr>
        </p:nvSpPr>
        <p:spPr>
          <a:xfrm>
            <a:off x="10414000" y="0"/>
            <a:ext cx="13970000" cy="1270000"/>
          </a:xfrm>
          <a:prstGeom prst="rect">
            <a:avLst/>
          </a:prstGeom>
        </p:spPr>
        <p:txBody>
          <a:bodyPr/>
          <a:lstStyle>
            <a:lvl1pPr defTabSz="800735">
              <a:defRPr sz="6402"/>
            </a:lvl1pPr>
          </a:lstStyle>
          <a:p>
            <a:pPr/>
            <a:r>
              <a:t>Finding the Intersection of Two Lines</a:t>
            </a:r>
          </a:p>
        </p:txBody>
      </p:sp>
      <p:sp>
        <p:nvSpPr>
          <p:cNvPr id="1078" name="If we’re given two lines in slope-intercept form,…"/>
          <p:cNvSpPr txBox="1"/>
          <p:nvPr/>
        </p:nvSpPr>
        <p:spPr>
          <a:xfrm>
            <a:off x="1673613" y="2514544"/>
            <a:ext cx="17473259" cy="7909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If we’re given two lines in slope-intercept form,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4x - 3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x + 6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t>We can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find the intersection point</a:t>
            </a:r>
            <a:r>
              <a:t> by removing y, setting the two lines equal to each other, and solving for x.</a:t>
            </a:r>
          </a:p>
          <a:p>
            <a:pPr algn="l">
              <a:spcBef>
                <a:spcPts val="1200"/>
              </a:spcBef>
              <a:defRPr b="0" sz="4400"/>
            </a:pPr>
            <a:r>
              <a:t>4x - 3 = x + 6</a:t>
            </a:r>
          </a:p>
          <a:p>
            <a:pPr algn="l">
              <a:spcBef>
                <a:spcPts val="1200"/>
              </a:spcBef>
              <a:defRPr b="0" sz="4400"/>
            </a:pPr>
            <a:r>
              <a:t>3x = 9</a:t>
            </a:r>
          </a:p>
          <a:p>
            <a:pPr algn="l">
              <a:spcBef>
                <a:spcPts val="1200"/>
              </a:spcBef>
              <a:defRPr b="0" sz="4400"/>
            </a:pPr>
            <a:r>
              <a:t>x = 3</a:t>
            </a:r>
          </a:p>
        </p:txBody>
      </p:sp>
      <p:sp>
        <p:nvSpPr>
          <p:cNvPr id="1079" name="Line"/>
          <p:cNvSpPr/>
          <p:nvPr/>
        </p:nvSpPr>
        <p:spPr>
          <a:xfrm flipV="1">
            <a:off x="19226804" y="8059738"/>
            <a:ext cx="719527" cy="4197621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0" name="Line"/>
          <p:cNvSpPr/>
          <p:nvPr/>
        </p:nvSpPr>
        <p:spPr>
          <a:xfrm flipV="1">
            <a:off x="18672415" y="8565233"/>
            <a:ext cx="2286001" cy="2286001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1" name="Circle"/>
          <p:cNvSpPr/>
          <p:nvPr/>
        </p:nvSpPr>
        <p:spPr>
          <a:xfrm>
            <a:off x="19456400" y="97602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Finding the Intersection of Two Lines"/>
          <p:cNvSpPr txBox="1"/>
          <p:nvPr>
            <p:ph type="title"/>
          </p:nvPr>
        </p:nvSpPr>
        <p:spPr>
          <a:xfrm>
            <a:off x="10414000" y="0"/>
            <a:ext cx="13970000" cy="1270000"/>
          </a:xfrm>
          <a:prstGeom prst="rect">
            <a:avLst/>
          </a:prstGeom>
        </p:spPr>
        <p:txBody>
          <a:bodyPr/>
          <a:lstStyle>
            <a:lvl1pPr defTabSz="800735">
              <a:defRPr sz="6402"/>
            </a:lvl1pPr>
          </a:lstStyle>
          <a:p>
            <a:pPr/>
            <a:r>
              <a:t>Finding the Intersection of Two Lines</a:t>
            </a:r>
          </a:p>
        </p:txBody>
      </p:sp>
      <p:sp>
        <p:nvSpPr>
          <p:cNvPr id="1084" name="If we’re given two lines in slope-intercept form,…"/>
          <p:cNvSpPr txBox="1"/>
          <p:nvPr/>
        </p:nvSpPr>
        <p:spPr>
          <a:xfrm>
            <a:off x="1673613" y="2514544"/>
            <a:ext cx="17473259" cy="10347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1200"/>
              </a:spcBef>
              <a:defRPr b="0" sz="4400"/>
            </a:pPr>
            <a:r>
              <a:t>If we’re given two lines in slope-intercept form,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4x - 3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x + 6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t>We can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find the intersection point</a:t>
            </a:r>
            <a:r>
              <a:t> by removing y, setting the two lines equal to each other, and solving for x.</a:t>
            </a:r>
          </a:p>
          <a:p>
            <a:pPr algn="l">
              <a:spcBef>
                <a:spcPts val="1200"/>
              </a:spcBef>
              <a:defRPr b="0" sz="4400"/>
            </a:pPr>
            <a:r>
              <a:t>4x - 3 = x + 6</a:t>
            </a:r>
          </a:p>
          <a:p>
            <a:pPr algn="l">
              <a:spcBef>
                <a:spcPts val="1200"/>
              </a:spcBef>
              <a:defRPr b="0" sz="4400"/>
            </a:pPr>
            <a:r>
              <a:t>3x = 9</a:t>
            </a:r>
          </a:p>
          <a:p>
            <a:pPr algn="l">
              <a:spcBef>
                <a:spcPts val="1200"/>
              </a:spcBef>
              <a:defRPr b="0" sz="4400"/>
            </a:pPr>
            <a:r>
              <a:t>x = 3</a:t>
            </a:r>
          </a:p>
          <a:p>
            <a:pPr algn="l">
              <a:spcBef>
                <a:spcPts val="1200"/>
              </a:spcBef>
              <a:defRPr b="0" sz="4400"/>
            </a:pPr>
          </a:p>
          <a:p>
            <a:pPr algn="l">
              <a:spcBef>
                <a:spcPts val="1200"/>
              </a:spcBef>
              <a:defRPr b="0" sz="4400"/>
            </a:pPr>
            <a:r>
              <a:t>Now plug this x value into either line equation and solve for y.</a:t>
            </a:r>
          </a:p>
          <a:p>
            <a:pPr algn="l">
              <a:spcBef>
                <a:spcPts val="1200"/>
              </a:spcBef>
              <a:defRPr b="0" sz="4400"/>
            </a:pPr>
            <a:r>
              <a:t>y = x + 6 = 3 + 6 = 9</a:t>
            </a:r>
          </a:p>
          <a:p>
            <a:pPr algn="l">
              <a:spcBef>
                <a:spcPts val="1200"/>
              </a:spcBef>
              <a:defRPr b="0" sz="4400"/>
            </a:pPr>
            <a:r>
              <a:t>So the point of intersection is (3, 9) </a:t>
            </a:r>
          </a:p>
        </p:txBody>
      </p:sp>
      <p:sp>
        <p:nvSpPr>
          <p:cNvPr id="1085" name="Line"/>
          <p:cNvSpPr/>
          <p:nvPr/>
        </p:nvSpPr>
        <p:spPr>
          <a:xfrm flipV="1">
            <a:off x="19226804" y="8059738"/>
            <a:ext cx="719527" cy="4197621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6" name="Line"/>
          <p:cNvSpPr/>
          <p:nvPr/>
        </p:nvSpPr>
        <p:spPr>
          <a:xfrm flipV="1">
            <a:off x="18672415" y="8565233"/>
            <a:ext cx="2286001" cy="2286001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7" name="Circle"/>
          <p:cNvSpPr/>
          <p:nvPr/>
        </p:nvSpPr>
        <p:spPr>
          <a:xfrm>
            <a:off x="19456400" y="97602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8" name="(3, 9)"/>
          <p:cNvSpPr txBox="1"/>
          <p:nvPr/>
        </p:nvSpPr>
        <p:spPr>
          <a:xfrm>
            <a:off x="20089480" y="9810060"/>
            <a:ext cx="136601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200"/>
              </a:spcBef>
              <a:defRPr b="0" sz="4000"/>
            </a:lvl1pPr>
          </a:lstStyle>
          <a:p>
            <a:pPr/>
            <a:r>
              <a:t>(3, 9)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ransvers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Transversals</a:t>
            </a:r>
          </a:p>
        </p:txBody>
      </p:sp>
      <p:sp>
        <p:nvSpPr>
          <p:cNvPr id="1093" name="Line"/>
          <p:cNvSpPr/>
          <p:nvPr/>
        </p:nvSpPr>
        <p:spPr>
          <a:xfrm>
            <a:off x="1076838" y="5899797"/>
            <a:ext cx="7059908" cy="42083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4" name="Line"/>
          <p:cNvSpPr/>
          <p:nvPr/>
        </p:nvSpPr>
        <p:spPr>
          <a:xfrm>
            <a:off x="1031513" y="7039886"/>
            <a:ext cx="7670498" cy="198702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5" name="Line"/>
          <p:cNvSpPr/>
          <p:nvPr/>
        </p:nvSpPr>
        <p:spPr>
          <a:xfrm>
            <a:off x="3242990" y="4965071"/>
            <a:ext cx="1875944" cy="4765583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6" name="i"/>
          <p:cNvSpPr txBox="1"/>
          <p:nvPr/>
        </p:nvSpPr>
        <p:spPr>
          <a:xfrm>
            <a:off x="9038048" y="5875414"/>
            <a:ext cx="2453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</a:t>
            </a:r>
          </a:p>
        </p:txBody>
      </p:sp>
      <p:sp>
        <p:nvSpPr>
          <p:cNvPr id="1097" name="j"/>
          <p:cNvSpPr txBox="1"/>
          <p:nvPr/>
        </p:nvSpPr>
        <p:spPr>
          <a:xfrm>
            <a:off x="9032968" y="8606750"/>
            <a:ext cx="2555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</a:t>
            </a:r>
          </a:p>
        </p:txBody>
      </p:sp>
      <p:sp>
        <p:nvSpPr>
          <p:cNvPr id="1098" name="k"/>
          <p:cNvSpPr txBox="1"/>
          <p:nvPr/>
        </p:nvSpPr>
        <p:spPr>
          <a:xfrm>
            <a:off x="2865663" y="3979389"/>
            <a:ext cx="4058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099" name="Transversal - a line that intersects two coplanar lines at 2 different points, forming 8 angles."/>
          <p:cNvSpPr txBox="1"/>
          <p:nvPr/>
        </p:nvSpPr>
        <p:spPr>
          <a:xfrm>
            <a:off x="12293103" y="3144924"/>
            <a:ext cx="10786739" cy="323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Transversal</a:t>
            </a:r>
            <a:r>
              <a:t> </a:t>
            </a:r>
            <a:r>
              <a:rPr sz="4400"/>
              <a:t>- a line that intersects two coplanar lines at 2 different points, forming 8 angles.</a:t>
            </a:r>
          </a:p>
        </p:txBody>
      </p:sp>
      <p:sp>
        <p:nvSpPr>
          <p:cNvPr id="1100" name="Circle"/>
          <p:cNvSpPr/>
          <p:nvPr/>
        </p:nvSpPr>
        <p:spPr>
          <a:xfrm>
            <a:off x="11557000" y="3413252"/>
            <a:ext cx="396748" cy="396749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1" name="Exterior"/>
          <p:cNvSpPr txBox="1"/>
          <p:nvPr/>
        </p:nvSpPr>
        <p:spPr>
          <a:xfrm>
            <a:off x="6286643" y="5233808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02" name="Exterior"/>
          <p:cNvSpPr txBox="1"/>
          <p:nvPr/>
        </p:nvSpPr>
        <p:spPr>
          <a:xfrm>
            <a:off x="6286643" y="8833155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03" name="Interior"/>
          <p:cNvSpPr txBox="1"/>
          <p:nvPr/>
        </p:nvSpPr>
        <p:spPr>
          <a:xfrm>
            <a:off x="6366399" y="6957953"/>
            <a:ext cx="170383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Interior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Transvers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Transversals</a:t>
            </a:r>
          </a:p>
        </p:txBody>
      </p:sp>
      <p:sp>
        <p:nvSpPr>
          <p:cNvPr id="1106" name="Line"/>
          <p:cNvSpPr/>
          <p:nvPr/>
        </p:nvSpPr>
        <p:spPr>
          <a:xfrm>
            <a:off x="1076838" y="5899797"/>
            <a:ext cx="7059908" cy="42083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7" name="Line"/>
          <p:cNvSpPr/>
          <p:nvPr/>
        </p:nvSpPr>
        <p:spPr>
          <a:xfrm>
            <a:off x="1031513" y="7039886"/>
            <a:ext cx="7670498" cy="198702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8" name="Line"/>
          <p:cNvSpPr/>
          <p:nvPr/>
        </p:nvSpPr>
        <p:spPr>
          <a:xfrm>
            <a:off x="3242990" y="4965071"/>
            <a:ext cx="1875944" cy="4765583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9" name="i"/>
          <p:cNvSpPr txBox="1"/>
          <p:nvPr/>
        </p:nvSpPr>
        <p:spPr>
          <a:xfrm>
            <a:off x="9038048" y="5875414"/>
            <a:ext cx="2453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</a:t>
            </a:r>
          </a:p>
        </p:txBody>
      </p:sp>
      <p:sp>
        <p:nvSpPr>
          <p:cNvPr id="1110" name="j"/>
          <p:cNvSpPr txBox="1"/>
          <p:nvPr/>
        </p:nvSpPr>
        <p:spPr>
          <a:xfrm>
            <a:off x="9032968" y="8606750"/>
            <a:ext cx="2555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</a:t>
            </a:r>
          </a:p>
        </p:txBody>
      </p:sp>
      <p:sp>
        <p:nvSpPr>
          <p:cNvPr id="1111" name="k"/>
          <p:cNvSpPr txBox="1"/>
          <p:nvPr/>
        </p:nvSpPr>
        <p:spPr>
          <a:xfrm>
            <a:off x="2865663" y="3979389"/>
            <a:ext cx="4058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12" name="Transversal - a line that intersects two coplanar lines at 2 different points, forming 8 angles.…"/>
          <p:cNvSpPr txBox="1"/>
          <p:nvPr/>
        </p:nvSpPr>
        <p:spPr>
          <a:xfrm>
            <a:off x="12293103" y="3144924"/>
            <a:ext cx="10869346" cy="582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Transversal</a:t>
            </a:r>
            <a:r>
              <a:t> </a:t>
            </a:r>
            <a:r>
              <a:rPr sz="4400"/>
              <a:t>- a line that intersects two coplanar lines at 2 different points, forming 8 angles.</a:t>
            </a:r>
            <a:endParaRPr sz="4400"/>
          </a:p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1">
                    <a:lumOff val="-13575"/>
                  </a:schemeClr>
                </a:solidFill>
              </a:rPr>
              <a:t>Corresponding Angles</a:t>
            </a:r>
            <a:r>
              <a:t> </a:t>
            </a:r>
            <a:r>
              <a:rPr sz="4400"/>
              <a:t>- lie on the same side of the transversal and on the same sides of the two lines transversed.</a:t>
            </a:r>
            <a:endParaRPr sz="4400"/>
          </a:p>
        </p:txBody>
      </p:sp>
      <p:sp>
        <p:nvSpPr>
          <p:cNvPr id="1113" name="Circle"/>
          <p:cNvSpPr/>
          <p:nvPr/>
        </p:nvSpPr>
        <p:spPr>
          <a:xfrm>
            <a:off x="11557000" y="3413252"/>
            <a:ext cx="396748" cy="396749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4" name="Exterior"/>
          <p:cNvSpPr txBox="1"/>
          <p:nvPr/>
        </p:nvSpPr>
        <p:spPr>
          <a:xfrm>
            <a:off x="6286643" y="5233808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15" name="Exterior"/>
          <p:cNvSpPr txBox="1"/>
          <p:nvPr/>
        </p:nvSpPr>
        <p:spPr>
          <a:xfrm>
            <a:off x="6286643" y="8833155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16" name="Interior"/>
          <p:cNvSpPr txBox="1"/>
          <p:nvPr/>
        </p:nvSpPr>
        <p:spPr>
          <a:xfrm>
            <a:off x="6366399" y="6957953"/>
            <a:ext cx="170383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Interior</a:t>
            </a:r>
          </a:p>
        </p:txBody>
      </p:sp>
      <p:sp>
        <p:nvSpPr>
          <p:cNvPr id="1117" name="Circle"/>
          <p:cNvSpPr/>
          <p:nvPr/>
        </p:nvSpPr>
        <p:spPr>
          <a:xfrm>
            <a:off x="3703187" y="5508752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8" name="Circle"/>
          <p:cNvSpPr/>
          <p:nvPr/>
        </p:nvSpPr>
        <p:spPr>
          <a:xfrm>
            <a:off x="4490587" y="7388352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9" name="Circle"/>
          <p:cNvSpPr/>
          <p:nvPr/>
        </p:nvSpPr>
        <p:spPr>
          <a:xfrm>
            <a:off x="11557000" y="5927852"/>
            <a:ext cx="396748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Transvers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Transversals</a:t>
            </a:r>
          </a:p>
        </p:txBody>
      </p:sp>
      <p:sp>
        <p:nvSpPr>
          <p:cNvPr id="1122" name="Line"/>
          <p:cNvSpPr/>
          <p:nvPr/>
        </p:nvSpPr>
        <p:spPr>
          <a:xfrm>
            <a:off x="1076838" y="5899797"/>
            <a:ext cx="7059908" cy="42083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3" name="Line"/>
          <p:cNvSpPr/>
          <p:nvPr/>
        </p:nvSpPr>
        <p:spPr>
          <a:xfrm>
            <a:off x="1031513" y="7039886"/>
            <a:ext cx="7670498" cy="198702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4" name="Line"/>
          <p:cNvSpPr/>
          <p:nvPr/>
        </p:nvSpPr>
        <p:spPr>
          <a:xfrm>
            <a:off x="3242990" y="4965071"/>
            <a:ext cx="1875944" cy="4765583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5" name="i"/>
          <p:cNvSpPr txBox="1"/>
          <p:nvPr/>
        </p:nvSpPr>
        <p:spPr>
          <a:xfrm>
            <a:off x="9038048" y="5875414"/>
            <a:ext cx="2453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</a:t>
            </a:r>
          </a:p>
        </p:txBody>
      </p:sp>
      <p:sp>
        <p:nvSpPr>
          <p:cNvPr id="1126" name="j"/>
          <p:cNvSpPr txBox="1"/>
          <p:nvPr/>
        </p:nvSpPr>
        <p:spPr>
          <a:xfrm>
            <a:off x="9032968" y="8606750"/>
            <a:ext cx="2555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</a:t>
            </a:r>
          </a:p>
        </p:txBody>
      </p:sp>
      <p:sp>
        <p:nvSpPr>
          <p:cNvPr id="1127" name="k"/>
          <p:cNvSpPr txBox="1"/>
          <p:nvPr/>
        </p:nvSpPr>
        <p:spPr>
          <a:xfrm>
            <a:off x="2865663" y="3979389"/>
            <a:ext cx="4058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28" name="Transversal - a line that intersects two coplanar lines at 2 different points, forming 8 angles.…"/>
          <p:cNvSpPr txBox="1"/>
          <p:nvPr/>
        </p:nvSpPr>
        <p:spPr>
          <a:xfrm>
            <a:off x="12293103" y="3144924"/>
            <a:ext cx="10878997" cy="836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Transversal</a:t>
            </a:r>
            <a:r>
              <a:t> </a:t>
            </a:r>
            <a:r>
              <a:rPr sz="4400"/>
              <a:t>- a line that intersects two coplanar lines at 2 different points, forming 8 angles.</a:t>
            </a:r>
            <a:endParaRPr sz="4400"/>
          </a:p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1">
                    <a:lumOff val="-13575"/>
                  </a:schemeClr>
                </a:solidFill>
              </a:rPr>
              <a:t>Corresponding Angles</a:t>
            </a:r>
            <a:r>
              <a:t> </a:t>
            </a:r>
            <a:r>
              <a:rPr sz="4400"/>
              <a:t>- lie on the same side of the transversal and on the same sides of the two lines transversed.</a:t>
            </a:r>
            <a:endParaRPr sz="4400"/>
          </a:p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rPr>
              <a:t>Alternate Interior Angles</a:t>
            </a:r>
            <a:r>
              <a:t> </a:t>
            </a:r>
            <a:r>
              <a:rPr sz="4400"/>
              <a:t>- angles that lie on opposite sides of the transversal and on the inside of two different lines.</a:t>
            </a:r>
            <a:endParaRPr sz="4400"/>
          </a:p>
        </p:txBody>
      </p:sp>
      <p:sp>
        <p:nvSpPr>
          <p:cNvPr id="1129" name="Circle"/>
          <p:cNvSpPr/>
          <p:nvPr/>
        </p:nvSpPr>
        <p:spPr>
          <a:xfrm>
            <a:off x="11557000" y="3413252"/>
            <a:ext cx="396748" cy="396749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0" name="Exterior"/>
          <p:cNvSpPr txBox="1"/>
          <p:nvPr/>
        </p:nvSpPr>
        <p:spPr>
          <a:xfrm>
            <a:off x="6286643" y="5233808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31" name="Exterior"/>
          <p:cNvSpPr txBox="1"/>
          <p:nvPr/>
        </p:nvSpPr>
        <p:spPr>
          <a:xfrm>
            <a:off x="6286643" y="8833155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32" name="Interior"/>
          <p:cNvSpPr txBox="1"/>
          <p:nvPr/>
        </p:nvSpPr>
        <p:spPr>
          <a:xfrm>
            <a:off x="6366399" y="6957953"/>
            <a:ext cx="170383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Interior</a:t>
            </a:r>
          </a:p>
        </p:txBody>
      </p:sp>
      <p:sp>
        <p:nvSpPr>
          <p:cNvPr id="1133" name="Circle"/>
          <p:cNvSpPr/>
          <p:nvPr/>
        </p:nvSpPr>
        <p:spPr>
          <a:xfrm>
            <a:off x="3703187" y="5508752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4" name="Circle"/>
          <p:cNvSpPr/>
          <p:nvPr/>
        </p:nvSpPr>
        <p:spPr>
          <a:xfrm>
            <a:off x="4490587" y="7388352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5" name="Circle"/>
          <p:cNvSpPr/>
          <p:nvPr/>
        </p:nvSpPr>
        <p:spPr>
          <a:xfrm>
            <a:off x="3690487" y="7261352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6" name="Circle"/>
          <p:cNvSpPr/>
          <p:nvPr/>
        </p:nvSpPr>
        <p:spPr>
          <a:xfrm>
            <a:off x="3957187" y="6194552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7" name="Circle"/>
          <p:cNvSpPr/>
          <p:nvPr/>
        </p:nvSpPr>
        <p:spPr>
          <a:xfrm>
            <a:off x="11557000" y="5927852"/>
            <a:ext cx="396748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8" name="Circle"/>
          <p:cNvSpPr/>
          <p:nvPr/>
        </p:nvSpPr>
        <p:spPr>
          <a:xfrm>
            <a:off x="11557000" y="8480552"/>
            <a:ext cx="396748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Transvers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Transversals</a:t>
            </a:r>
          </a:p>
        </p:txBody>
      </p:sp>
      <p:sp>
        <p:nvSpPr>
          <p:cNvPr id="1141" name="Line"/>
          <p:cNvSpPr/>
          <p:nvPr/>
        </p:nvSpPr>
        <p:spPr>
          <a:xfrm>
            <a:off x="1076838" y="5899797"/>
            <a:ext cx="7059908" cy="42083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2" name="Line"/>
          <p:cNvSpPr/>
          <p:nvPr/>
        </p:nvSpPr>
        <p:spPr>
          <a:xfrm>
            <a:off x="1031513" y="7039886"/>
            <a:ext cx="7670498" cy="198702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3" name="Line"/>
          <p:cNvSpPr/>
          <p:nvPr/>
        </p:nvSpPr>
        <p:spPr>
          <a:xfrm>
            <a:off x="3242990" y="4965071"/>
            <a:ext cx="1875944" cy="4765583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4" name="i"/>
          <p:cNvSpPr txBox="1"/>
          <p:nvPr/>
        </p:nvSpPr>
        <p:spPr>
          <a:xfrm>
            <a:off x="9038048" y="5875414"/>
            <a:ext cx="2453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</a:t>
            </a:r>
          </a:p>
        </p:txBody>
      </p:sp>
      <p:sp>
        <p:nvSpPr>
          <p:cNvPr id="1145" name="j"/>
          <p:cNvSpPr txBox="1"/>
          <p:nvPr/>
        </p:nvSpPr>
        <p:spPr>
          <a:xfrm>
            <a:off x="9032968" y="8606750"/>
            <a:ext cx="2555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</a:t>
            </a:r>
          </a:p>
        </p:txBody>
      </p:sp>
      <p:sp>
        <p:nvSpPr>
          <p:cNvPr id="1146" name="k"/>
          <p:cNvSpPr txBox="1"/>
          <p:nvPr/>
        </p:nvSpPr>
        <p:spPr>
          <a:xfrm>
            <a:off x="2865663" y="3979389"/>
            <a:ext cx="4058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47" name="Transversal - a line that intersects two coplanar lines at 2 different points, forming 8 angles.…"/>
          <p:cNvSpPr txBox="1"/>
          <p:nvPr/>
        </p:nvSpPr>
        <p:spPr>
          <a:xfrm>
            <a:off x="12293103" y="3144924"/>
            <a:ext cx="10985153" cy="9801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Transversal</a:t>
            </a:r>
            <a:r>
              <a:t> </a:t>
            </a:r>
            <a:r>
              <a:rPr sz="4400"/>
              <a:t>- a line that intersects two coplanar lines at 2 different points, forming 8 angles.</a:t>
            </a:r>
          </a:p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1">
                    <a:lumOff val="-13575"/>
                  </a:schemeClr>
                </a:solidFill>
              </a:rPr>
              <a:t>Corresponding Angles</a:t>
            </a:r>
            <a:r>
              <a:t> </a:t>
            </a:r>
            <a:r>
              <a:rPr sz="4400"/>
              <a:t>- lie on the same side of the transversal and on the same sides of the two lines transversed.</a:t>
            </a:r>
          </a:p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rPr>
              <a:t>Alternate Interior Angles</a:t>
            </a:r>
            <a:r>
              <a:t> </a:t>
            </a:r>
            <a:r>
              <a:rPr sz="4400"/>
              <a:t>- angles that lie on opposite sides of the transversal and on the inside of two different lines.</a:t>
            </a:r>
          </a:p>
          <a:p>
            <a:pPr algn="l">
              <a:spcBef>
                <a:spcPts val="3500"/>
              </a:spcBef>
              <a:defRPr b="0" sz="4000"/>
            </a:pPr>
            <a:r>
              <a:rPr b="1" sz="5000">
                <a:solidFill>
                  <a:srgbClr val="5E5E5E"/>
                </a:solidFill>
              </a:rPr>
              <a:t>Alternate Exterior Angles</a:t>
            </a:r>
            <a:r>
              <a:t> </a:t>
            </a:r>
            <a:r>
              <a:rPr sz="4400"/>
              <a:t>- angles that lie on opposite sides of the transversal and on the outside of two different lines.</a:t>
            </a:r>
          </a:p>
        </p:txBody>
      </p:sp>
      <p:sp>
        <p:nvSpPr>
          <p:cNvPr id="1148" name="Circle"/>
          <p:cNvSpPr/>
          <p:nvPr/>
        </p:nvSpPr>
        <p:spPr>
          <a:xfrm>
            <a:off x="11557000" y="3413252"/>
            <a:ext cx="396748" cy="396749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9" name="Circle"/>
          <p:cNvSpPr/>
          <p:nvPr/>
        </p:nvSpPr>
        <p:spPr>
          <a:xfrm>
            <a:off x="11557000" y="5927852"/>
            <a:ext cx="396748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0" name="Circle"/>
          <p:cNvSpPr/>
          <p:nvPr/>
        </p:nvSpPr>
        <p:spPr>
          <a:xfrm>
            <a:off x="11557000" y="8480552"/>
            <a:ext cx="396748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1" name="Circle"/>
          <p:cNvSpPr/>
          <p:nvPr/>
        </p:nvSpPr>
        <p:spPr>
          <a:xfrm>
            <a:off x="11557000" y="11033252"/>
            <a:ext cx="396748" cy="396749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2" name="Exterior"/>
          <p:cNvSpPr txBox="1"/>
          <p:nvPr/>
        </p:nvSpPr>
        <p:spPr>
          <a:xfrm>
            <a:off x="6286643" y="5233808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53" name="Exterior"/>
          <p:cNvSpPr txBox="1"/>
          <p:nvPr/>
        </p:nvSpPr>
        <p:spPr>
          <a:xfrm>
            <a:off x="6286643" y="8833155"/>
            <a:ext cx="18633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Exterior</a:t>
            </a:r>
          </a:p>
        </p:txBody>
      </p:sp>
      <p:sp>
        <p:nvSpPr>
          <p:cNvPr id="1154" name="Interior"/>
          <p:cNvSpPr txBox="1"/>
          <p:nvPr/>
        </p:nvSpPr>
        <p:spPr>
          <a:xfrm>
            <a:off x="6366399" y="6957953"/>
            <a:ext cx="170383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Interior</a:t>
            </a:r>
          </a:p>
        </p:txBody>
      </p:sp>
      <p:sp>
        <p:nvSpPr>
          <p:cNvPr id="1155" name="Circle"/>
          <p:cNvSpPr/>
          <p:nvPr/>
        </p:nvSpPr>
        <p:spPr>
          <a:xfrm>
            <a:off x="3703187" y="5508752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6" name="Circle"/>
          <p:cNvSpPr/>
          <p:nvPr/>
        </p:nvSpPr>
        <p:spPr>
          <a:xfrm>
            <a:off x="4490587" y="7388352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7" name="Circle"/>
          <p:cNvSpPr/>
          <p:nvPr/>
        </p:nvSpPr>
        <p:spPr>
          <a:xfrm>
            <a:off x="4731888" y="8182257"/>
            <a:ext cx="396749" cy="396749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8" name="Circle"/>
          <p:cNvSpPr/>
          <p:nvPr/>
        </p:nvSpPr>
        <p:spPr>
          <a:xfrm>
            <a:off x="2979288" y="5489857"/>
            <a:ext cx="396749" cy="396749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9" name="Circle"/>
          <p:cNvSpPr/>
          <p:nvPr/>
        </p:nvSpPr>
        <p:spPr>
          <a:xfrm>
            <a:off x="3690487" y="7261352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0" name="Circle"/>
          <p:cNvSpPr/>
          <p:nvPr/>
        </p:nvSpPr>
        <p:spPr>
          <a:xfrm>
            <a:off x="3957187" y="6194552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easuring Ang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Angles</a:t>
            </a:r>
          </a:p>
        </p:txBody>
      </p:sp>
      <p:sp>
        <p:nvSpPr>
          <p:cNvPr id="176" name="Angles are measured in degrees, and shown using the symbol °.…"/>
          <p:cNvSpPr txBox="1"/>
          <p:nvPr/>
        </p:nvSpPr>
        <p:spPr>
          <a:xfrm>
            <a:off x="1955038" y="3448192"/>
            <a:ext cx="17906086" cy="168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 sz="4800"/>
            </a:pPr>
            <a:r>
              <a:t>Angles are measured in </a:t>
            </a:r>
            <a:r>
              <a:rPr b="1"/>
              <a:t>degrees</a:t>
            </a:r>
            <a:r>
              <a:t>, and shown using the symbol °.</a:t>
            </a:r>
          </a:p>
          <a:p>
            <a:pPr algn="l">
              <a:lnSpc>
                <a:spcPct val="120000"/>
              </a:lnSpc>
              <a:defRPr b="0" sz="4800"/>
            </a:pPr>
            <a:r>
              <a:t>There are 360 degrees in a full circle. </a:t>
            </a:r>
          </a:p>
        </p:txBody>
      </p:sp>
      <p:sp>
        <p:nvSpPr>
          <p:cNvPr id="177" name="0°  360°"/>
          <p:cNvSpPr txBox="1"/>
          <p:nvPr/>
        </p:nvSpPr>
        <p:spPr>
          <a:xfrm>
            <a:off x="9738088" y="9295603"/>
            <a:ext cx="193294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0°  360°</a:t>
            </a:r>
          </a:p>
        </p:txBody>
      </p:sp>
      <p:sp>
        <p:nvSpPr>
          <p:cNvPr id="178" name="Line"/>
          <p:cNvSpPr/>
          <p:nvPr/>
        </p:nvSpPr>
        <p:spPr>
          <a:xfrm>
            <a:off x="5457807" y="9667361"/>
            <a:ext cx="399453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 flipH="1" flipV="1">
            <a:off x="3870568" y="8385839"/>
            <a:ext cx="1626564" cy="1277341"/>
          </a:xfrm>
          <a:prstGeom prst="line">
            <a:avLst/>
          </a:prstGeom>
          <a:ln w="76200">
            <a:solidFill>
              <a:srgbClr val="5E5E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135°"/>
          <p:cNvSpPr txBox="1"/>
          <p:nvPr/>
        </p:nvSpPr>
        <p:spPr>
          <a:xfrm>
            <a:off x="2815306" y="7748819"/>
            <a:ext cx="11648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>
                <a:solidFill>
                  <a:srgbClr val="5E5E5E"/>
                </a:solidFill>
              </a:defRPr>
            </a:lvl1pPr>
          </a:lstStyle>
          <a:p>
            <a:pPr/>
            <a:r>
              <a:t>135°</a:t>
            </a:r>
          </a:p>
        </p:txBody>
      </p:sp>
      <p:sp>
        <p:nvSpPr>
          <p:cNvPr id="181" name="270°"/>
          <p:cNvSpPr txBox="1"/>
          <p:nvPr/>
        </p:nvSpPr>
        <p:spPr>
          <a:xfrm>
            <a:off x="4949210" y="11540567"/>
            <a:ext cx="11648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270°</a:t>
            </a:r>
          </a:p>
        </p:txBody>
      </p:sp>
      <p:sp>
        <p:nvSpPr>
          <p:cNvPr id="182" name="Line"/>
          <p:cNvSpPr/>
          <p:nvPr/>
        </p:nvSpPr>
        <p:spPr>
          <a:xfrm>
            <a:off x="5509831" y="9675878"/>
            <a:ext cx="1" cy="1827883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Line"/>
          <p:cNvSpPr/>
          <p:nvPr/>
        </p:nvSpPr>
        <p:spPr>
          <a:xfrm flipV="1">
            <a:off x="5518119" y="7830962"/>
            <a:ext cx="1" cy="1808110"/>
          </a:xfrm>
          <a:prstGeom prst="line">
            <a:avLst/>
          </a:prstGeom>
          <a:ln w="762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90°"/>
          <p:cNvSpPr txBox="1"/>
          <p:nvPr/>
        </p:nvSpPr>
        <p:spPr>
          <a:xfrm>
            <a:off x="5090434" y="7097179"/>
            <a:ext cx="88239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90°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5523442" y="8058558"/>
            <a:ext cx="1188793" cy="159893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60°"/>
          <p:cNvSpPr txBox="1"/>
          <p:nvPr/>
        </p:nvSpPr>
        <p:spPr>
          <a:xfrm>
            <a:off x="6691059" y="7352701"/>
            <a:ext cx="8823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60°</a:t>
            </a:r>
          </a:p>
        </p:txBody>
      </p:sp>
      <p:sp>
        <p:nvSpPr>
          <p:cNvPr id="187" name="180°"/>
          <p:cNvSpPr txBox="1"/>
          <p:nvPr/>
        </p:nvSpPr>
        <p:spPr>
          <a:xfrm>
            <a:off x="1932329" y="9346403"/>
            <a:ext cx="11648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defRPr>
            </a:lvl1pPr>
          </a:lstStyle>
          <a:p>
            <a:pPr/>
            <a:r>
              <a:t>180°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3215474" y="9667361"/>
            <a:ext cx="2260693" cy="1"/>
          </a:xfrm>
          <a:prstGeom prst="line">
            <a:avLst/>
          </a:prstGeom>
          <a:ln w="76200">
            <a:solidFill>
              <a:schemeClr val="accent2">
                <a:hueOff val="167855"/>
                <a:satOff val="17755"/>
                <a:lumOff val="-16671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17248185" y="9446670"/>
            <a:ext cx="428617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Line"/>
          <p:cNvSpPr/>
          <p:nvPr/>
        </p:nvSpPr>
        <p:spPr>
          <a:xfrm flipV="1">
            <a:off x="17287509" y="6835958"/>
            <a:ext cx="1" cy="260653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Line"/>
          <p:cNvSpPr/>
          <p:nvPr/>
        </p:nvSpPr>
        <p:spPr>
          <a:xfrm flipV="1">
            <a:off x="17817114" y="8923702"/>
            <a:ext cx="1" cy="520293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Right Angles measure 90° and are denoted by a square tick."/>
          <p:cNvSpPr txBox="1"/>
          <p:nvPr/>
        </p:nvSpPr>
        <p:spPr>
          <a:xfrm>
            <a:off x="16469794" y="10209431"/>
            <a:ext cx="6721881" cy="2268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800"/>
            </a:pPr>
            <a:r>
              <a:t>Right Angles </a:t>
            </a:r>
            <a:r>
              <a:rPr b="0"/>
              <a:t>measure 90° and are denoted by a square tick.</a:t>
            </a:r>
          </a:p>
        </p:txBody>
      </p:sp>
      <p:sp>
        <p:nvSpPr>
          <p:cNvPr id="193" name="Line"/>
          <p:cNvSpPr/>
          <p:nvPr/>
        </p:nvSpPr>
        <p:spPr>
          <a:xfrm>
            <a:off x="17271014" y="8935994"/>
            <a:ext cx="55145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Transversals of Parallel 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Transversals of Parallel Lines</a:t>
            </a:r>
          </a:p>
        </p:txBody>
      </p:sp>
      <p:sp>
        <p:nvSpPr>
          <p:cNvPr id="1163" name="Line"/>
          <p:cNvSpPr/>
          <p:nvPr/>
        </p:nvSpPr>
        <p:spPr>
          <a:xfrm>
            <a:off x="13976614" y="5902776"/>
            <a:ext cx="7059908" cy="42083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4" name="Line"/>
          <p:cNvSpPr/>
          <p:nvPr/>
        </p:nvSpPr>
        <p:spPr>
          <a:xfrm>
            <a:off x="13931291" y="8217346"/>
            <a:ext cx="7492697" cy="42969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5" name="Line"/>
          <p:cNvSpPr/>
          <p:nvPr/>
        </p:nvSpPr>
        <p:spPr>
          <a:xfrm>
            <a:off x="16142767" y="4968050"/>
            <a:ext cx="1875944" cy="476558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6" name="i"/>
          <p:cNvSpPr txBox="1"/>
          <p:nvPr/>
        </p:nvSpPr>
        <p:spPr>
          <a:xfrm>
            <a:off x="21480625" y="5878393"/>
            <a:ext cx="2453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</a:t>
            </a:r>
          </a:p>
        </p:txBody>
      </p:sp>
      <p:sp>
        <p:nvSpPr>
          <p:cNvPr id="1167" name="j"/>
          <p:cNvSpPr txBox="1"/>
          <p:nvPr/>
        </p:nvSpPr>
        <p:spPr>
          <a:xfrm>
            <a:off x="21748558" y="8269034"/>
            <a:ext cx="2555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j</a:t>
            </a:r>
          </a:p>
        </p:txBody>
      </p:sp>
      <p:sp>
        <p:nvSpPr>
          <p:cNvPr id="1168" name="k"/>
          <p:cNvSpPr txBox="1"/>
          <p:nvPr/>
        </p:nvSpPr>
        <p:spPr>
          <a:xfrm>
            <a:off x="15765440" y="3982368"/>
            <a:ext cx="4058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1169" name="Transversal of Parallels Theorems…"/>
          <p:cNvSpPr txBox="1"/>
          <p:nvPr/>
        </p:nvSpPr>
        <p:spPr>
          <a:xfrm>
            <a:off x="1698753" y="4373453"/>
            <a:ext cx="11721000" cy="656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2500"/>
              </a:spcBef>
              <a:defRPr b="0" sz="5500"/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Transversal of Parallels Theorems</a:t>
            </a:r>
            <a:endParaRPr b="1">
              <a:solidFill>
                <a:schemeClr val="accent1">
                  <a:lumOff val="-13575"/>
                </a:schemeClr>
              </a:solidFill>
            </a:endParaRPr>
          </a:p>
          <a:p>
            <a:pPr algn="l">
              <a:spcBef>
                <a:spcPts val="2500"/>
              </a:spcBef>
              <a:defRPr b="0" sz="4800"/>
            </a:pPr>
            <a:r>
              <a:t>Given lines i and j are parallel, and k is a transversal, these angles are all congruent:</a:t>
            </a:r>
          </a:p>
          <a:p>
            <a:pPr lvl="1" algn="l">
              <a:spcBef>
                <a:spcPts val="2500"/>
              </a:spcBef>
              <a:defRPr b="0" sz="4800"/>
            </a:pPr>
            <a:r>
              <a:t>- Corresponding Angles</a:t>
            </a:r>
          </a:p>
          <a:p>
            <a:pPr lvl="1" algn="l">
              <a:spcBef>
                <a:spcPts val="2500"/>
              </a:spcBef>
              <a:defRPr b="0" sz="4800"/>
            </a:pPr>
            <a:r>
              <a:t>- Alternate Interior Angles</a:t>
            </a:r>
          </a:p>
          <a:p>
            <a:pPr lvl="1" algn="l">
              <a:spcBef>
                <a:spcPts val="2500"/>
              </a:spcBef>
              <a:defRPr b="0" sz="4800"/>
            </a:pPr>
            <a:r>
              <a:t>- Alternate Exterior Angles</a:t>
            </a:r>
          </a:p>
        </p:txBody>
      </p:sp>
      <p:sp>
        <p:nvSpPr>
          <p:cNvPr id="1170" name="Circle"/>
          <p:cNvSpPr/>
          <p:nvPr/>
        </p:nvSpPr>
        <p:spPr>
          <a:xfrm>
            <a:off x="16644070" y="5492309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1" name="Circle"/>
          <p:cNvSpPr/>
          <p:nvPr/>
        </p:nvSpPr>
        <p:spPr>
          <a:xfrm>
            <a:off x="17812167" y="8587154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2" name="Circle"/>
          <p:cNvSpPr/>
          <p:nvPr/>
        </p:nvSpPr>
        <p:spPr>
          <a:xfrm>
            <a:off x="17047464" y="8561754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3" name="Circle"/>
          <p:cNvSpPr/>
          <p:nvPr/>
        </p:nvSpPr>
        <p:spPr>
          <a:xfrm>
            <a:off x="16130976" y="6214116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4" name="Circle"/>
          <p:cNvSpPr/>
          <p:nvPr/>
        </p:nvSpPr>
        <p:spPr>
          <a:xfrm>
            <a:off x="17568164" y="7893142"/>
            <a:ext cx="396749" cy="3967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5" name="Circle"/>
          <p:cNvSpPr/>
          <p:nvPr/>
        </p:nvSpPr>
        <p:spPr>
          <a:xfrm>
            <a:off x="16808867" y="7863254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6" name="Circle"/>
          <p:cNvSpPr/>
          <p:nvPr/>
        </p:nvSpPr>
        <p:spPr>
          <a:xfrm>
            <a:off x="16885067" y="6224954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7" name="Circle"/>
          <p:cNvSpPr/>
          <p:nvPr/>
        </p:nvSpPr>
        <p:spPr>
          <a:xfrm>
            <a:off x="15881767" y="5501054"/>
            <a:ext cx="396749" cy="39674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1635" y="3849784"/>
            <a:ext cx="6240729" cy="60164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© 2019 Joe James"/>
          <p:cNvSpPr txBox="1"/>
          <p:nvPr/>
        </p:nvSpPr>
        <p:spPr>
          <a:xfrm>
            <a:off x="8956167" y="12268200"/>
            <a:ext cx="6471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© 2019 Joe 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gments &amp; Ang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Segments &amp; Angles</a:t>
            </a:r>
          </a:p>
        </p:txBody>
      </p:sp>
      <p:sp>
        <p:nvSpPr>
          <p:cNvPr id="196" name="Line"/>
          <p:cNvSpPr/>
          <p:nvPr/>
        </p:nvSpPr>
        <p:spPr>
          <a:xfrm>
            <a:off x="2388787" y="4813300"/>
            <a:ext cx="3722018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Line"/>
          <p:cNvSpPr/>
          <p:nvPr/>
        </p:nvSpPr>
        <p:spPr>
          <a:xfrm flipV="1">
            <a:off x="4249795" y="3571811"/>
            <a:ext cx="1" cy="1926307"/>
          </a:xfrm>
          <a:prstGeom prst="line">
            <a:avLst/>
          </a:prstGeom>
          <a:ln w="63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17375185" y="5382670"/>
            <a:ext cx="428617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17427209" y="3116850"/>
            <a:ext cx="1782243" cy="226163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Line"/>
          <p:cNvSpPr/>
          <p:nvPr/>
        </p:nvSpPr>
        <p:spPr>
          <a:xfrm flipV="1">
            <a:off x="17507878" y="3580099"/>
            <a:ext cx="3937608" cy="1782426"/>
          </a:xfrm>
          <a:prstGeom prst="line">
            <a:avLst/>
          </a:prstGeom>
          <a:ln w="63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Line"/>
          <p:cNvSpPr/>
          <p:nvPr/>
        </p:nvSpPr>
        <p:spPr>
          <a:xfrm flipV="1">
            <a:off x="5092699" y="4572407"/>
            <a:ext cx="1" cy="520293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3378199" y="4572407"/>
            <a:ext cx="1" cy="520293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onnection Line"/>
          <p:cNvSpPr/>
          <p:nvPr/>
        </p:nvSpPr>
        <p:spPr>
          <a:xfrm>
            <a:off x="18255694" y="5084813"/>
            <a:ext cx="75282" cy="254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72" h="21600" fill="norm" stroke="1" extrusionOk="0">
                <a:moveTo>
                  <a:pt x="15177" y="21600"/>
                </a:moveTo>
                <a:cubicBezTo>
                  <a:pt x="21600" y="12513"/>
                  <a:pt x="16541" y="5313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6" name="Connection Line"/>
          <p:cNvSpPr/>
          <p:nvPr/>
        </p:nvSpPr>
        <p:spPr>
          <a:xfrm>
            <a:off x="18000612" y="4758080"/>
            <a:ext cx="173542" cy="233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4" h="21600" fill="norm" stroke="1" extrusionOk="0">
                <a:moveTo>
                  <a:pt x="21132" y="21600"/>
                </a:moveTo>
                <a:cubicBezTo>
                  <a:pt x="21600" y="9950"/>
                  <a:pt x="14556" y="2750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5" name="Segment Bisector - a ray, segment or line that intersects a segment at its midpoint."/>
          <p:cNvSpPr txBox="1"/>
          <p:nvPr/>
        </p:nvSpPr>
        <p:spPr>
          <a:xfrm>
            <a:off x="1091479" y="5983155"/>
            <a:ext cx="7060572" cy="200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4500">
                <a:solidFill>
                  <a:schemeClr val="accent1">
                    <a:lumOff val="-13575"/>
                  </a:schemeClr>
                </a:solidFill>
              </a:rPr>
              <a:t>Segment Bisector</a:t>
            </a:r>
            <a:r>
              <a:t> </a:t>
            </a:r>
            <a:r>
              <a:rPr b="0"/>
              <a:t>- a ray, segment or line that intersects a segment at its midpoint.</a:t>
            </a:r>
          </a:p>
        </p:txBody>
      </p:sp>
      <p:sp>
        <p:nvSpPr>
          <p:cNvPr id="206" name="Angle Bisector - a ray or line that divides an angle into two equal parts."/>
          <p:cNvSpPr txBox="1"/>
          <p:nvPr/>
        </p:nvSpPr>
        <p:spPr>
          <a:xfrm>
            <a:off x="17069666" y="5993726"/>
            <a:ext cx="6181648" cy="200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4500">
                <a:solidFill>
                  <a:schemeClr val="accent1">
                    <a:lumOff val="-13575"/>
                  </a:schemeClr>
                </a:solidFill>
              </a:rPr>
              <a:t>Angle Bisector</a:t>
            </a:r>
            <a:r>
              <a:t> </a:t>
            </a:r>
            <a:r>
              <a:rPr b="0"/>
              <a:t>- a ray or line that divides an angle into two equal parts.</a:t>
            </a:r>
          </a:p>
        </p:txBody>
      </p:sp>
      <p:sp>
        <p:nvSpPr>
          <p:cNvPr id="207" name="Congruent Angles - angles that have the same measure."/>
          <p:cNvSpPr txBox="1"/>
          <p:nvPr/>
        </p:nvSpPr>
        <p:spPr>
          <a:xfrm>
            <a:off x="9703665" y="5993726"/>
            <a:ext cx="5484669" cy="200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4500">
                <a:solidFill>
                  <a:schemeClr val="accent1">
                    <a:lumOff val="-13575"/>
                  </a:schemeClr>
                </a:solidFill>
              </a:rPr>
              <a:t>Congruent Angles</a:t>
            </a:r>
            <a:r>
              <a:t> </a:t>
            </a:r>
            <a:r>
              <a:rPr b="0"/>
              <a:t>- angles that have the same measure.</a:t>
            </a:r>
          </a:p>
        </p:txBody>
      </p:sp>
      <p:sp>
        <p:nvSpPr>
          <p:cNvPr id="208" name="Line"/>
          <p:cNvSpPr/>
          <p:nvPr/>
        </p:nvSpPr>
        <p:spPr>
          <a:xfrm>
            <a:off x="11190285" y="5001670"/>
            <a:ext cx="260571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11204208" y="3305982"/>
            <a:ext cx="825751" cy="1704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10402885" y="5509670"/>
            <a:ext cx="260571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Line"/>
          <p:cNvSpPr/>
          <p:nvPr/>
        </p:nvSpPr>
        <p:spPr>
          <a:xfrm flipV="1">
            <a:off x="10416808" y="3813982"/>
            <a:ext cx="825751" cy="1704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Connection Line"/>
          <p:cNvSpPr/>
          <p:nvPr/>
        </p:nvSpPr>
        <p:spPr>
          <a:xfrm>
            <a:off x="11355488" y="4560728"/>
            <a:ext cx="373491" cy="53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16" h="21600" fill="norm" stroke="1" extrusionOk="0">
                <a:moveTo>
                  <a:pt x="19079" y="21600"/>
                </a:moveTo>
                <a:cubicBezTo>
                  <a:pt x="21600" y="7686"/>
                  <a:pt x="15240" y="48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8" name="Connection Line"/>
          <p:cNvSpPr/>
          <p:nvPr/>
        </p:nvSpPr>
        <p:spPr>
          <a:xfrm>
            <a:off x="10529988" y="5068728"/>
            <a:ext cx="373491" cy="53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16" h="21600" fill="norm" stroke="1" extrusionOk="0">
                <a:moveTo>
                  <a:pt x="19079" y="21600"/>
                </a:moveTo>
                <a:cubicBezTo>
                  <a:pt x="21600" y="7686"/>
                  <a:pt x="15240" y="48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4" name="Complementary  Angles - two angles, the sum of whose measures is 90°."/>
          <p:cNvSpPr txBox="1"/>
          <p:nvPr/>
        </p:nvSpPr>
        <p:spPr>
          <a:xfrm>
            <a:off x="2570372" y="11253587"/>
            <a:ext cx="7060571" cy="200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4500">
                <a:solidFill>
                  <a:schemeClr val="accent1">
                    <a:lumOff val="-13575"/>
                  </a:schemeClr>
                </a:solidFill>
              </a:rPr>
              <a:t>Complementary  Angles</a:t>
            </a:r>
            <a:r>
              <a:t> </a:t>
            </a:r>
            <a:r>
              <a:rPr b="0"/>
              <a:t>- two angles, the sum of whose measures is 90°.</a:t>
            </a:r>
          </a:p>
        </p:txBody>
      </p:sp>
      <p:sp>
        <p:nvSpPr>
          <p:cNvPr id="215" name="Supplementary  Angles - two angles, the sum of whose measures is 180°."/>
          <p:cNvSpPr txBox="1"/>
          <p:nvPr/>
        </p:nvSpPr>
        <p:spPr>
          <a:xfrm>
            <a:off x="14635371" y="11253587"/>
            <a:ext cx="7060572" cy="200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4500">
                <a:solidFill>
                  <a:schemeClr val="accent1">
                    <a:lumOff val="-13575"/>
                  </a:schemeClr>
                </a:solidFill>
              </a:rPr>
              <a:t>Supplementary  Angles</a:t>
            </a:r>
            <a:r>
              <a:t> </a:t>
            </a:r>
            <a:r>
              <a:rPr b="0"/>
              <a:t>- two angles, the sum of whose measures is 180°.</a:t>
            </a:r>
          </a:p>
        </p:txBody>
      </p:sp>
      <p:sp>
        <p:nvSpPr>
          <p:cNvPr id="216" name="Line"/>
          <p:cNvSpPr/>
          <p:nvPr/>
        </p:nvSpPr>
        <p:spPr>
          <a:xfrm>
            <a:off x="4586285" y="10716670"/>
            <a:ext cx="2605713" cy="1"/>
          </a:xfrm>
          <a:prstGeom prst="line">
            <a:avLst/>
          </a:prstGeom>
          <a:ln w="76200">
            <a:solidFill>
              <a:srgbClr val="5E5E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ine"/>
          <p:cNvSpPr/>
          <p:nvPr/>
        </p:nvSpPr>
        <p:spPr>
          <a:xfrm flipV="1">
            <a:off x="4600208" y="8798882"/>
            <a:ext cx="1" cy="1926307"/>
          </a:xfrm>
          <a:prstGeom prst="line">
            <a:avLst/>
          </a:prstGeom>
          <a:ln w="76200">
            <a:solidFill>
              <a:srgbClr val="5E5E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4600208" y="9411913"/>
            <a:ext cx="2594191" cy="1275175"/>
          </a:xfrm>
          <a:prstGeom prst="line">
            <a:avLst/>
          </a:prstGeom>
          <a:ln w="76200">
            <a:solidFill>
              <a:srgbClr val="5E5E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A"/>
          <p:cNvSpPr txBox="1"/>
          <p:nvPr/>
        </p:nvSpPr>
        <p:spPr>
          <a:xfrm>
            <a:off x="5953379" y="9956341"/>
            <a:ext cx="4622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</a:t>
            </a:r>
          </a:p>
        </p:txBody>
      </p:sp>
      <p:sp>
        <p:nvSpPr>
          <p:cNvPr id="220" name="B"/>
          <p:cNvSpPr txBox="1"/>
          <p:nvPr/>
        </p:nvSpPr>
        <p:spPr>
          <a:xfrm>
            <a:off x="4843653" y="9346741"/>
            <a:ext cx="4719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B</a:t>
            </a:r>
          </a:p>
        </p:txBody>
      </p:sp>
      <p:sp>
        <p:nvSpPr>
          <p:cNvPr id="221" name="Line"/>
          <p:cNvSpPr/>
          <p:nvPr/>
        </p:nvSpPr>
        <p:spPr>
          <a:xfrm>
            <a:off x="15677317" y="10716670"/>
            <a:ext cx="4976681" cy="1"/>
          </a:xfrm>
          <a:prstGeom prst="line">
            <a:avLst/>
          </a:prstGeom>
          <a:ln w="76200">
            <a:solidFill>
              <a:srgbClr val="5E5E5E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 flipV="1">
            <a:off x="17373879" y="8934186"/>
            <a:ext cx="688329" cy="1791003"/>
          </a:xfrm>
          <a:prstGeom prst="line">
            <a:avLst/>
          </a:prstGeom>
          <a:ln w="76200">
            <a:solidFill>
              <a:srgbClr val="5E5E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A"/>
          <p:cNvSpPr txBox="1"/>
          <p:nvPr/>
        </p:nvSpPr>
        <p:spPr>
          <a:xfrm>
            <a:off x="18320243" y="9956341"/>
            <a:ext cx="4622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</a:t>
            </a:r>
          </a:p>
        </p:txBody>
      </p:sp>
      <p:sp>
        <p:nvSpPr>
          <p:cNvPr id="224" name="B"/>
          <p:cNvSpPr txBox="1"/>
          <p:nvPr/>
        </p:nvSpPr>
        <p:spPr>
          <a:xfrm>
            <a:off x="17161892" y="9956341"/>
            <a:ext cx="4719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he Coordinate Pla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Coordinate Plane</a:t>
            </a:r>
          </a:p>
        </p:txBody>
      </p:sp>
      <p:sp>
        <p:nvSpPr>
          <p:cNvPr id="231" name="Coordinate Plane - a plane that is divided into four regions by a horizontal line called the x-axis and  a vertical line called the y-axis. Also called a Cartesian Plane."/>
          <p:cNvSpPr txBox="1"/>
          <p:nvPr/>
        </p:nvSpPr>
        <p:spPr>
          <a:xfrm>
            <a:off x="1285008" y="3403536"/>
            <a:ext cx="22022573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Coordinate Plane</a:t>
            </a:r>
            <a:r>
              <a:t> </a:t>
            </a:r>
            <a:r>
              <a:rPr b="0" sz="4800"/>
              <a:t>- a plane that is divided into four regions by a horizontal line called the </a:t>
            </a:r>
            <a:r>
              <a:rPr b="0" i="1" sz="4800"/>
              <a:t>x-axis</a:t>
            </a:r>
            <a:r>
              <a:rPr b="0" sz="4800"/>
              <a:t> and  a vertical line called the </a:t>
            </a:r>
            <a:r>
              <a:rPr b="0" i="1" sz="4800"/>
              <a:t>y-axis</a:t>
            </a:r>
            <a:r>
              <a:rPr b="0" sz="4800"/>
              <a:t>. Also called a Cartesian Plane.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8941660" y="5985238"/>
            <a:ext cx="7281778" cy="6007249"/>
            <a:chOff x="0" y="0"/>
            <a:chExt cx="7281777" cy="6007248"/>
          </a:xfrm>
        </p:grpSpPr>
        <p:sp>
          <p:nvSpPr>
            <p:cNvPr id="232" name="Line"/>
            <p:cNvSpPr/>
            <p:nvPr/>
          </p:nvSpPr>
          <p:spPr>
            <a:xfrm>
              <a:off x="494827" y="2447561"/>
              <a:ext cx="6292124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43273" y="1939561"/>
              <a:ext cx="619523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519923" y="1431561"/>
              <a:ext cx="624193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512185" y="923561"/>
              <a:ext cx="625740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536330" y="411236"/>
              <a:ext cx="6209117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513403" y="5495561"/>
              <a:ext cx="625497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518805" y="4987561"/>
              <a:ext cx="6244167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507249" y="4479561"/>
              <a:ext cx="626727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521265" y="3971561"/>
              <a:ext cx="623924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529014" y="3463561"/>
              <a:ext cx="6223749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 flipH="1">
              <a:off x="4216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 flipH="1">
              <a:off x="4724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 flipH="1">
              <a:off x="5232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H="1">
              <a:off x="5740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H="1">
              <a:off x="6248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 flipH="1">
              <a:off x="6756149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 flipH="1">
              <a:off x="533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H="1">
              <a:off x="1041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H="1">
              <a:off x="1549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H="1">
              <a:off x="2057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H="1">
              <a:off x="2565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H="1">
              <a:off x="3073149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0" y="3003624"/>
              <a:ext cx="7281778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H="1">
              <a:off x="3640888" y="0"/>
              <a:ext cx="1" cy="6007248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7" name="x"/>
          <p:cNvSpPr txBox="1"/>
          <p:nvPr/>
        </p:nvSpPr>
        <p:spPr>
          <a:xfrm>
            <a:off x="16443451" y="8634279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258" name="y"/>
          <p:cNvSpPr txBox="1"/>
          <p:nvPr/>
        </p:nvSpPr>
        <p:spPr>
          <a:xfrm>
            <a:off x="12393573" y="51264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he Coordinate Pla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Coordinate Plane</a:t>
            </a:r>
          </a:p>
        </p:txBody>
      </p:sp>
      <p:sp>
        <p:nvSpPr>
          <p:cNvPr id="261" name="The coordinate plane is divided into four quadrants."/>
          <p:cNvSpPr txBox="1"/>
          <p:nvPr/>
        </p:nvSpPr>
        <p:spPr>
          <a:xfrm>
            <a:off x="1285008" y="3530536"/>
            <a:ext cx="22345670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000"/>
            </a:pPr>
            <a:r>
              <a:rPr sz="4800"/>
              <a:t>The coordinate plane is divided into four</a:t>
            </a:r>
            <a:r>
              <a:t> </a:t>
            </a:r>
            <a:r>
              <a:rPr b="1" sz="5500">
                <a:solidFill>
                  <a:schemeClr val="accent1">
                    <a:lumOff val="-13575"/>
                  </a:schemeClr>
                </a:solidFill>
              </a:rPr>
              <a:t>quadrants</a:t>
            </a:r>
            <a:r>
              <a:t>.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4623660" y="6366238"/>
            <a:ext cx="7281778" cy="6007249"/>
            <a:chOff x="0" y="0"/>
            <a:chExt cx="7281777" cy="6007248"/>
          </a:xfrm>
        </p:grpSpPr>
        <p:sp>
          <p:nvSpPr>
            <p:cNvPr id="262" name="Line"/>
            <p:cNvSpPr/>
            <p:nvPr/>
          </p:nvSpPr>
          <p:spPr>
            <a:xfrm>
              <a:off x="494827" y="2447561"/>
              <a:ext cx="6292124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543273" y="1939561"/>
              <a:ext cx="619523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519923" y="1431561"/>
              <a:ext cx="624193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512185" y="923561"/>
              <a:ext cx="625740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536330" y="411236"/>
              <a:ext cx="6209117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513403" y="5495561"/>
              <a:ext cx="625497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518805" y="4987561"/>
              <a:ext cx="6244167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507249" y="4479561"/>
              <a:ext cx="626727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521265" y="3971561"/>
              <a:ext cx="623924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529014" y="3463561"/>
              <a:ext cx="6223749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 flipH="1">
              <a:off x="4216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 flipH="1">
              <a:off x="4724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 flipH="1">
              <a:off x="5232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 flipH="1">
              <a:off x="5740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H="1">
              <a:off x="6248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H="1">
              <a:off x="6756149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H="1">
              <a:off x="533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 flipH="1">
              <a:off x="1041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 flipH="1">
              <a:off x="1549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 flipH="1">
              <a:off x="2057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 flipH="1">
              <a:off x="2565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 flipH="1">
              <a:off x="3073149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0" y="3003624"/>
              <a:ext cx="7281778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 flipH="1">
              <a:off x="3640888" y="0"/>
              <a:ext cx="1" cy="6007248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7" name="+x"/>
          <p:cNvSpPr txBox="1"/>
          <p:nvPr/>
        </p:nvSpPr>
        <p:spPr>
          <a:xfrm>
            <a:off x="11955653" y="8758613"/>
            <a:ext cx="9806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+x</a:t>
            </a:r>
          </a:p>
        </p:txBody>
      </p:sp>
      <p:sp>
        <p:nvSpPr>
          <p:cNvPr id="288" name="+y"/>
          <p:cNvSpPr txBox="1"/>
          <p:nvPr/>
        </p:nvSpPr>
        <p:spPr>
          <a:xfrm>
            <a:off x="7742960" y="5352376"/>
            <a:ext cx="96697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+y</a:t>
            </a:r>
          </a:p>
        </p:txBody>
      </p:sp>
      <p:sp>
        <p:nvSpPr>
          <p:cNvPr id="289" name="Q1"/>
          <p:cNvSpPr txBox="1"/>
          <p:nvPr/>
        </p:nvSpPr>
        <p:spPr>
          <a:xfrm>
            <a:off x="9289288" y="76070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Q1</a:t>
            </a:r>
          </a:p>
        </p:txBody>
      </p:sp>
      <p:sp>
        <p:nvSpPr>
          <p:cNvPr id="290" name="Q2"/>
          <p:cNvSpPr txBox="1"/>
          <p:nvPr/>
        </p:nvSpPr>
        <p:spPr>
          <a:xfrm>
            <a:off x="5987288" y="76070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Q2</a:t>
            </a:r>
          </a:p>
        </p:txBody>
      </p:sp>
      <p:sp>
        <p:nvSpPr>
          <p:cNvPr id="291" name="Q4"/>
          <p:cNvSpPr txBox="1"/>
          <p:nvPr/>
        </p:nvSpPr>
        <p:spPr>
          <a:xfrm>
            <a:off x="9289288" y="98803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Q4</a:t>
            </a:r>
          </a:p>
        </p:txBody>
      </p:sp>
      <p:sp>
        <p:nvSpPr>
          <p:cNvPr id="292" name="Q3"/>
          <p:cNvSpPr txBox="1"/>
          <p:nvPr/>
        </p:nvSpPr>
        <p:spPr>
          <a:xfrm>
            <a:off x="5987288" y="98803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Q3</a:t>
            </a:r>
          </a:p>
        </p:txBody>
      </p:sp>
      <p:sp>
        <p:nvSpPr>
          <p:cNvPr id="293" name="(+x, +y)"/>
          <p:cNvSpPr txBox="1"/>
          <p:nvPr/>
        </p:nvSpPr>
        <p:spPr>
          <a:xfrm>
            <a:off x="11867134" y="6681217"/>
            <a:ext cx="18435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(+x, +y)</a:t>
            </a:r>
          </a:p>
        </p:txBody>
      </p:sp>
      <p:sp>
        <p:nvSpPr>
          <p:cNvPr id="294" name="(+x, -y)"/>
          <p:cNvSpPr txBox="1"/>
          <p:nvPr/>
        </p:nvSpPr>
        <p:spPr>
          <a:xfrm>
            <a:off x="11916155" y="11126217"/>
            <a:ext cx="17454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(+x, -y)</a:t>
            </a:r>
          </a:p>
        </p:txBody>
      </p:sp>
      <p:sp>
        <p:nvSpPr>
          <p:cNvPr id="295" name="(-x, +y)"/>
          <p:cNvSpPr txBox="1"/>
          <p:nvPr/>
        </p:nvSpPr>
        <p:spPr>
          <a:xfrm>
            <a:off x="2899155" y="6681217"/>
            <a:ext cx="17454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(-x, +y)</a:t>
            </a:r>
          </a:p>
        </p:txBody>
      </p:sp>
      <p:sp>
        <p:nvSpPr>
          <p:cNvPr id="296" name="(-x, -y)"/>
          <p:cNvSpPr txBox="1"/>
          <p:nvPr/>
        </p:nvSpPr>
        <p:spPr>
          <a:xfrm>
            <a:off x="2948178" y="11126217"/>
            <a:ext cx="16474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(-x, -y)</a:t>
            </a:r>
          </a:p>
        </p:txBody>
      </p:sp>
      <p:sp>
        <p:nvSpPr>
          <p:cNvPr id="297" name="-y"/>
          <p:cNvSpPr txBox="1"/>
          <p:nvPr/>
        </p:nvSpPr>
        <p:spPr>
          <a:xfrm>
            <a:off x="7854593" y="12146876"/>
            <a:ext cx="81991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-y</a:t>
            </a:r>
          </a:p>
        </p:txBody>
      </p:sp>
      <p:sp>
        <p:nvSpPr>
          <p:cNvPr id="298" name="-x"/>
          <p:cNvSpPr txBox="1"/>
          <p:nvPr/>
        </p:nvSpPr>
        <p:spPr>
          <a:xfrm>
            <a:off x="3609085" y="8758613"/>
            <a:ext cx="83362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-x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he Coordinate Pla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Coordinate Plane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4623660" y="6366238"/>
            <a:ext cx="7281778" cy="6007249"/>
            <a:chOff x="0" y="0"/>
            <a:chExt cx="7281777" cy="6007248"/>
          </a:xfrm>
        </p:grpSpPr>
        <p:sp>
          <p:nvSpPr>
            <p:cNvPr id="301" name="Line"/>
            <p:cNvSpPr/>
            <p:nvPr/>
          </p:nvSpPr>
          <p:spPr>
            <a:xfrm>
              <a:off x="494827" y="2447561"/>
              <a:ext cx="6292124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543273" y="1939561"/>
              <a:ext cx="619523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519923" y="1431561"/>
              <a:ext cx="624193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512185" y="923561"/>
              <a:ext cx="625740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536330" y="411236"/>
              <a:ext cx="6209117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513403" y="5495561"/>
              <a:ext cx="625497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518805" y="4987561"/>
              <a:ext cx="6244167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507249" y="4479561"/>
              <a:ext cx="626727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521265" y="3971561"/>
              <a:ext cx="623924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529014" y="3463561"/>
              <a:ext cx="6223749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 flipH="1">
              <a:off x="4216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H="1">
              <a:off x="4724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 flipH="1">
              <a:off x="5232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 flipH="1">
              <a:off x="5740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 flipH="1">
              <a:off x="6248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 flipH="1">
              <a:off x="6756149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 flipH="1">
              <a:off x="533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 flipH="1">
              <a:off x="1041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H="1">
              <a:off x="1549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>
              <a:off x="2057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H="1">
              <a:off x="2565148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H="1">
              <a:off x="3073149" y="398536"/>
              <a:ext cx="1" cy="506615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0" y="3003624"/>
              <a:ext cx="7281778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3640888" y="0"/>
              <a:ext cx="1" cy="6007248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6" name="+x"/>
          <p:cNvSpPr txBox="1"/>
          <p:nvPr/>
        </p:nvSpPr>
        <p:spPr>
          <a:xfrm>
            <a:off x="11955653" y="8758613"/>
            <a:ext cx="9806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+x</a:t>
            </a:r>
          </a:p>
        </p:txBody>
      </p:sp>
      <p:sp>
        <p:nvSpPr>
          <p:cNvPr id="327" name="+y"/>
          <p:cNvSpPr txBox="1"/>
          <p:nvPr/>
        </p:nvSpPr>
        <p:spPr>
          <a:xfrm>
            <a:off x="7742960" y="5352376"/>
            <a:ext cx="96697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+y</a:t>
            </a:r>
          </a:p>
        </p:txBody>
      </p:sp>
      <p:sp>
        <p:nvSpPr>
          <p:cNvPr id="328" name="Q1"/>
          <p:cNvSpPr txBox="1"/>
          <p:nvPr/>
        </p:nvSpPr>
        <p:spPr>
          <a:xfrm>
            <a:off x="9289288" y="76070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Q1</a:t>
            </a:r>
          </a:p>
        </p:txBody>
      </p:sp>
      <p:sp>
        <p:nvSpPr>
          <p:cNvPr id="329" name="Q2"/>
          <p:cNvSpPr txBox="1"/>
          <p:nvPr/>
        </p:nvSpPr>
        <p:spPr>
          <a:xfrm>
            <a:off x="5987288" y="76070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Q2</a:t>
            </a:r>
          </a:p>
        </p:txBody>
      </p:sp>
      <p:sp>
        <p:nvSpPr>
          <p:cNvPr id="330" name="Q4"/>
          <p:cNvSpPr txBox="1"/>
          <p:nvPr/>
        </p:nvSpPr>
        <p:spPr>
          <a:xfrm>
            <a:off x="9289288" y="98803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Q4</a:t>
            </a:r>
          </a:p>
        </p:txBody>
      </p:sp>
      <p:sp>
        <p:nvSpPr>
          <p:cNvPr id="331" name="Q3"/>
          <p:cNvSpPr txBox="1"/>
          <p:nvPr/>
        </p:nvSpPr>
        <p:spPr>
          <a:xfrm>
            <a:off x="5987288" y="9880345"/>
            <a:ext cx="128422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Q3</a:t>
            </a:r>
          </a:p>
        </p:txBody>
      </p:sp>
      <p:sp>
        <p:nvSpPr>
          <p:cNvPr id="332" name="(+x, +y)"/>
          <p:cNvSpPr txBox="1"/>
          <p:nvPr/>
        </p:nvSpPr>
        <p:spPr>
          <a:xfrm>
            <a:off x="11867134" y="6681217"/>
            <a:ext cx="18435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(+x, +y)</a:t>
            </a:r>
          </a:p>
        </p:txBody>
      </p:sp>
      <p:sp>
        <p:nvSpPr>
          <p:cNvPr id="333" name="(+x, -y)"/>
          <p:cNvSpPr txBox="1"/>
          <p:nvPr/>
        </p:nvSpPr>
        <p:spPr>
          <a:xfrm>
            <a:off x="11916155" y="11126217"/>
            <a:ext cx="17454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(+x, -y)</a:t>
            </a:r>
          </a:p>
        </p:txBody>
      </p:sp>
      <p:sp>
        <p:nvSpPr>
          <p:cNvPr id="334" name="(-x, +y)"/>
          <p:cNvSpPr txBox="1"/>
          <p:nvPr/>
        </p:nvSpPr>
        <p:spPr>
          <a:xfrm>
            <a:off x="2899155" y="6681217"/>
            <a:ext cx="17454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(-x, +y)</a:t>
            </a:r>
          </a:p>
        </p:txBody>
      </p:sp>
      <p:sp>
        <p:nvSpPr>
          <p:cNvPr id="335" name="(-x, -y)"/>
          <p:cNvSpPr txBox="1"/>
          <p:nvPr/>
        </p:nvSpPr>
        <p:spPr>
          <a:xfrm>
            <a:off x="2948178" y="11126217"/>
            <a:ext cx="16474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(-x, -y)</a:t>
            </a:r>
          </a:p>
        </p:txBody>
      </p:sp>
      <p:sp>
        <p:nvSpPr>
          <p:cNvPr id="336" name="-y"/>
          <p:cNvSpPr txBox="1"/>
          <p:nvPr/>
        </p:nvSpPr>
        <p:spPr>
          <a:xfrm>
            <a:off x="7854593" y="12146876"/>
            <a:ext cx="81991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-y</a:t>
            </a:r>
          </a:p>
        </p:txBody>
      </p:sp>
      <p:sp>
        <p:nvSpPr>
          <p:cNvPr id="337" name="-x"/>
          <p:cNvSpPr txBox="1"/>
          <p:nvPr/>
        </p:nvSpPr>
        <p:spPr>
          <a:xfrm>
            <a:off x="3609085" y="8758613"/>
            <a:ext cx="83362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929292"/>
                </a:solidFill>
              </a:defRPr>
            </a:lvl1pPr>
          </a:lstStyle>
          <a:p>
            <a:pPr/>
            <a:r>
              <a:t>-x</a:t>
            </a:r>
          </a:p>
        </p:txBody>
      </p:sp>
      <p:sp>
        <p:nvSpPr>
          <p:cNvPr id="338" name="Circle"/>
          <p:cNvSpPr/>
          <p:nvPr/>
        </p:nvSpPr>
        <p:spPr>
          <a:xfrm>
            <a:off x="8102772" y="9208086"/>
            <a:ext cx="323554" cy="32355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Origin - point of intersection of the x and y axes, located at (0, 0)."/>
          <p:cNvSpPr txBox="1"/>
          <p:nvPr/>
        </p:nvSpPr>
        <p:spPr>
          <a:xfrm>
            <a:off x="15957674" y="8303824"/>
            <a:ext cx="6978729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Origin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b="0" sz="4800"/>
              <a:t>- point of intersection of the x and y axes, located at (0, 0).</a:t>
            </a:r>
          </a:p>
        </p:txBody>
      </p:sp>
      <p:sp>
        <p:nvSpPr>
          <p:cNvPr id="340" name="The coordinate plane is divided into four quadrants."/>
          <p:cNvSpPr txBox="1"/>
          <p:nvPr/>
        </p:nvSpPr>
        <p:spPr>
          <a:xfrm>
            <a:off x="1285008" y="3530536"/>
            <a:ext cx="22345670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000"/>
            </a:pPr>
            <a:r>
              <a:rPr sz="4800"/>
              <a:t>The coordinate plane is divided into four</a:t>
            </a:r>
            <a:r>
              <a:t> </a:t>
            </a:r>
            <a:r>
              <a:rPr b="1" sz="5500">
                <a:solidFill>
                  <a:schemeClr val="accent1">
                    <a:lumOff val="-13575"/>
                  </a:schemeClr>
                </a:solidFill>
              </a:rPr>
              <a:t>quadrants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otting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 Points</a:t>
            </a:r>
          </a:p>
        </p:txBody>
      </p:sp>
      <p:sp>
        <p:nvSpPr>
          <p:cNvPr id="343" name="Ordered Pair - a pair of x and y coordinates that designate a point on the coordinate plane."/>
          <p:cNvSpPr txBox="1"/>
          <p:nvPr/>
        </p:nvSpPr>
        <p:spPr>
          <a:xfrm>
            <a:off x="1285008" y="3149536"/>
            <a:ext cx="22345670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Ordered Pair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b="0" sz="4800"/>
              <a:t>- a pair of x and y coordinates that designate a point on the coordinate plane.</a:t>
            </a:r>
          </a:p>
        </p:txBody>
      </p:sp>
      <p:grpSp>
        <p:nvGrpSpPr>
          <p:cNvPr id="368" name="Group"/>
          <p:cNvGrpSpPr/>
          <p:nvPr/>
        </p:nvGrpSpPr>
        <p:grpSpPr>
          <a:xfrm>
            <a:off x="9322660" y="5375638"/>
            <a:ext cx="9538071" cy="7868623"/>
            <a:chOff x="0" y="0"/>
            <a:chExt cx="9538069" cy="7868622"/>
          </a:xfrm>
        </p:grpSpPr>
        <p:sp>
          <p:nvSpPr>
            <p:cNvPr id="344" name="Line"/>
            <p:cNvSpPr/>
            <p:nvPr/>
          </p:nvSpPr>
          <p:spPr>
            <a:xfrm>
              <a:off x="648151" y="3205950"/>
              <a:ext cx="8241768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711609" y="2540543"/>
              <a:ext cx="81148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681023" y="1875137"/>
              <a:ext cx="817602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670887" y="1209731"/>
              <a:ext cx="819629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702515" y="538660"/>
              <a:ext cx="8133040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672484" y="7198386"/>
              <a:ext cx="8193102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679559" y="6532980"/>
              <a:ext cx="8178951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664423" y="5867574"/>
              <a:ext cx="8209223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682782" y="5202168"/>
              <a:ext cx="8172505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692932" y="4536762"/>
              <a:ext cx="8152206" cy="1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 flipH="1">
              <a:off x="552254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 flipH="1">
              <a:off x="6187947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H="1">
              <a:off x="685335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 flipH="1">
              <a:off x="7518760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 flipH="1">
              <a:off x="81841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 flipH="1">
              <a:off x="8849573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 flipH="1">
              <a:off x="698346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 flipH="1">
              <a:off x="1363752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 flipH="1">
              <a:off x="2029159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 flipH="1">
              <a:off x="2694565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 flipH="1">
              <a:off x="3359971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 flipH="1">
              <a:off x="4025378" y="522024"/>
              <a:ext cx="1" cy="6635922"/>
            </a:xfrm>
            <a:prstGeom prst="line">
              <a:avLst/>
            </a:pr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0" y="3934310"/>
              <a:ext cx="9538070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 flipH="1">
              <a:off x="4769034" y="0"/>
              <a:ext cx="1" cy="7868623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69" name="x"/>
          <p:cNvSpPr txBox="1"/>
          <p:nvPr/>
        </p:nvSpPr>
        <p:spPr>
          <a:xfrm>
            <a:off x="19186651" y="8955366"/>
            <a:ext cx="3870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x</a:t>
            </a:r>
          </a:p>
        </p:txBody>
      </p:sp>
      <p:sp>
        <p:nvSpPr>
          <p:cNvPr id="370" name="y"/>
          <p:cNvSpPr txBox="1"/>
          <p:nvPr/>
        </p:nvSpPr>
        <p:spPr>
          <a:xfrm>
            <a:off x="13902718" y="4440642"/>
            <a:ext cx="3779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y</a:t>
            </a:r>
          </a:p>
        </p:txBody>
      </p:sp>
      <p:sp>
        <p:nvSpPr>
          <p:cNvPr id="371" name="(3, 2)"/>
          <p:cNvSpPr txBox="1"/>
          <p:nvPr/>
        </p:nvSpPr>
        <p:spPr>
          <a:xfrm>
            <a:off x="16837406" y="7195311"/>
            <a:ext cx="12247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(3, 2)</a:t>
            </a:r>
          </a:p>
        </p:txBody>
      </p:sp>
      <p:sp>
        <p:nvSpPr>
          <p:cNvPr id="372" name="(-5, 1)"/>
          <p:cNvSpPr txBox="1"/>
          <p:nvPr/>
        </p:nvSpPr>
        <p:spPr>
          <a:xfrm>
            <a:off x="8864599" y="822733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(-5, 1)</a:t>
            </a:r>
          </a:p>
        </p:txBody>
      </p:sp>
      <p:sp>
        <p:nvSpPr>
          <p:cNvPr id="373" name="(-2, -4)"/>
          <p:cNvSpPr txBox="1"/>
          <p:nvPr/>
        </p:nvSpPr>
        <p:spPr>
          <a:xfrm>
            <a:off x="10658094" y="11643635"/>
            <a:ext cx="162001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(-2, -4)</a:t>
            </a:r>
          </a:p>
        </p:txBody>
      </p:sp>
      <p:sp>
        <p:nvSpPr>
          <p:cNvPr id="374" name="(6, -3)"/>
          <p:cNvSpPr txBox="1"/>
          <p:nvPr/>
        </p:nvSpPr>
        <p:spPr>
          <a:xfrm>
            <a:off x="18541999" y="10894335"/>
            <a:ext cx="14224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(6, -3)</a:t>
            </a:r>
          </a:p>
        </p:txBody>
      </p:sp>
      <p:sp>
        <p:nvSpPr>
          <p:cNvPr id="375" name="Circle"/>
          <p:cNvSpPr/>
          <p:nvPr/>
        </p:nvSpPr>
        <p:spPr>
          <a:xfrm>
            <a:off x="16002000" y="77536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10515600" y="84140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Circle"/>
          <p:cNvSpPr/>
          <p:nvPr/>
        </p:nvSpPr>
        <p:spPr>
          <a:xfrm>
            <a:off x="12522200" y="117414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18021300" y="11081047"/>
            <a:ext cx="323553" cy="323553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(0, 0)"/>
          <p:cNvSpPr txBox="1"/>
          <p:nvPr/>
        </p:nvSpPr>
        <p:spPr>
          <a:xfrm>
            <a:off x="14322806" y="8430535"/>
            <a:ext cx="12247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(0, 0)</a:t>
            </a:r>
          </a:p>
        </p:txBody>
      </p:sp>
      <p:sp>
        <p:nvSpPr>
          <p:cNvPr id="380" name="(3, 2)"/>
          <p:cNvSpPr txBox="1"/>
          <p:nvPr/>
        </p:nvSpPr>
        <p:spPr>
          <a:xfrm>
            <a:off x="3351783" y="5903467"/>
            <a:ext cx="178003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/>
            </a:pPr>
            <a:r>
              <a:t>(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3</a:t>
            </a:r>
            <a:r>
              <a:t>, </a:t>
            </a:r>
            <a:r>
              <a:rPr>
                <a:solidFill>
                  <a:srgbClr val="5E5E5E"/>
                </a:solidFill>
              </a:rPr>
              <a:t>2</a:t>
            </a:r>
            <a:r>
              <a:t>)</a:t>
            </a:r>
          </a:p>
        </p:txBody>
      </p:sp>
      <p:sp>
        <p:nvSpPr>
          <p:cNvPr id="381" name="x, or horizontal coordinate"/>
          <p:cNvSpPr txBox="1"/>
          <p:nvPr/>
        </p:nvSpPr>
        <p:spPr>
          <a:xfrm>
            <a:off x="1157985" y="7601711"/>
            <a:ext cx="2949965" cy="19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x, or horizontal coordinate</a:t>
            </a:r>
          </a:p>
        </p:txBody>
      </p:sp>
      <p:sp>
        <p:nvSpPr>
          <p:cNvPr id="382" name="y, or  vertical coordinate"/>
          <p:cNvSpPr txBox="1"/>
          <p:nvPr/>
        </p:nvSpPr>
        <p:spPr>
          <a:xfrm>
            <a:off x="4523485" y="7608739"/>
            <a:ext cx="2949965" cy="191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solidFill>
                  <a:srgbClr val="5E5E5E"/>
                </a:solidFill>
              </a:defRPr>
            </a:pPr>
            <a:r>
              <a:t>y, or </a:t>
            </a:r>
            <a:br/>
            <a:r>
              <a:t>vertical coordinate</a:t>
            </a:r>
          </a:p>
        </p:txBody>
      </p:sp>
      <p:sp>
        <p:nvSpPr>
          <p:cNvPr id="383" name="Line"/>
          <p:cNvSpPr/>
          <p:nvPr/>
        </p:nvSpPr>
        <p:spPr>
          <a:xfrm flipV="1">
            <a:off x="3802962" y="6883864"/>
            <a:ext cx="1" cy="709165"/>
          </a:xfrm>
          <a:prstGeom prst="line">
            <a:avLst/>
          </a:prstGeom>
          <a:ln w="762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" name="Line"/>
          <p:cNvSpPr/>
          <p:nvPr/>
        </p:nvSpPr>
        <p:spPr>
          <a:xfrm flipV="1">
            <a:off x="4691962" y="6883864"/>
            <a:ext cx="1" cy="709165"/>
          </a:xfrm>
          <a:prstGeom prst="line">
            <a:avLst/>
          </a:prstGeom>
          <a:ln w="76200">
            <a:solidFill>
              <a:srgbClr val="5E5E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