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Angles and sides could all be congruent, or could all be different.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4" name="Shape 5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Since the diagonals are perpendicular, we have two pairs of congruent right triangles.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3" name="Shape 6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trapezoid is a triangle with its top cut off squarely.</a:t>
            </a:r>
          </a:p>
          <a:p>
            <a:pPr/>
            <a:r>
              <a:t>Length of midsegment = (base1 + base2) ÷  2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diagonal is a segment joining any two non-adjacent vertices.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2" name="Shape 2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A+B = B+C = C+D = D+A = 180°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4" name="Shape 3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 squares are rectangles, but not all rectangles are squares.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8" name="Shape 3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 squares are rhombuses, but not all rhombuses are squares.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7" name="Shape 4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 squares are rhombuses, but not all rhombuses are squares.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6" name="Shape 4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First, set side JK = KL and solve for x.</a:t>
            </a:r>
          </a:p>
          <a:p>
            <a:pPr/>
            <a:r>
              <a:t>Then, plug x into one of the side expressions to find the side length.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7" name="Shape 4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First, set side JK = KL and solve for x.</a:t>
            </a:r>
          </a:p>
          <a:p>
            <a:pPr/>
            <a:r>
              <a:t>Then, plug x into one of the side expressions to find the side length.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55" name="Shape 5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kite is like two isosceles triangles joined together at their odd sides.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DCDC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/>
          <p:cNvSpPr/>
          <p:nvPr/>
        </p:nvSpPr>
        <p:spPr>
          <a:xfrm>
            <a:off x="-67268" y="2699389"/>
            <a:ext cx="24518536" cy="8253689"/>
          </a:xfrm>
          <a:prstGeom prst="rect">
            <a:avLst/>
          </a:prstGeom>
          <a:solidFill>
            <a:srgbClr val="608AC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" name="Title"/>
          <p:cNvSpPr txBox="1"/>
          <p:nvPr>
            <p:ph type="body" idx="13"/>
          </p:nvPr>
        </p:nvSpPr>
        <p:spPr>
          <a:xfrm>
            <a:off x="1707751" y="2386179"/>
            <a:ext cx="22535416" cy="872759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5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15" name="Joe James…"/>
          <p:cNvSpPr txBox="1"/>
          <p:nvPr/>
        </p:nvSpPr>
        <p:spPr>
          <a:xfrm>
            <a:off x="10202395" y="9890105"/>
            <a:ext cx="14066013" cy="3436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lnSpc>
                <a:spcPct val="120000"/>
              </a:lnSpc>
              <a:defRPr sz="6400">
                <a:solidFill>
                  <a:srgbClr val="F7C645"/>
                </a:solidFill>
              </a:defRPr>
            </a:pPr>
            <a:r>
              <a:t>Joe James</a:t>
            </a:r>
          </a:p>
          <a:p>
            <a:pPr algn="r">
              <a:lnSpc>
                <a:spcPct val="120000"/>
              </a:lnSpc>
              <a:defRPr sz="6400">
                <a:solidFill>
                  <a:srgbClr val="5C5C5C"/>
                </a:solidFill>
              </a:defRPr>
            </a:pPr>
            <a:r>
              <a:t>Math &amp; Computer Science Tutorials</a:t>
            </a:r>
          </a:p>
          <a:p>
            <a:pPr algn="r">
              <a:lnSpc>
                <a:spcPct val="120000"/>
              </a:lnSpc>
              <a:defRPr sz="6400">
                <a:solidFill>
                  <a:srgbClr val="5C5C5C"/>
                </a:solidFill>
              </a:defRPr>
            </a:pPr>
            <a:r>
              <a:t>from Silicon Valley</a:t>
            </a:r>
          </a:p>
        </p:txBody>
      </p:sp>
      <p:sp>
        <p:nvSpPr>
          <p:cNvPr id="16" name="Header"/>
          <p:cNvSpPr txBox="1"/>
          <p:nvPr>
            <p:ph type="body" sz="quarter" idx="14"/>
          </p:nvPr>
        </p:nvSpPr>
        <p:spPr>
          <a:xfrm>
            <a:off x="7736840" y="-338140"/>
            <a:ext cx="8910321" cy="312672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0000">
                <a:solidFill>
                  <a:srgbClr val="5E5E5E"/>
                </a:solidFill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5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 sz="11200"/>
            </a:lvl1pPr>
          </a:lstStyle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pply 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body" sz="quarter" idx="13"/>
          </p:nvPr>
        </p:nvSpPr>
        <p:spPr>
          <a:xfrm>
            <a:off x="12188261" y="-2202"/>
            <a:ext cx="12192001" cy="1270001"/>
          </a:xfrm>
          <a:prstGeom prst="rect">
            <a:avLst/>
          </a:prstGeom>
          <a:gradFill>
            <a:gsLst>
              <a:gs pos="0">
                <a:srgbClr val="D5D5D5"/>
              </a:gs>
              <a:gs pos="100000">
                <a:srgbClr val="5E5E5E"/>
              </a:gs>
            </a:gsLst>
            <a:lin ang="5400000"/>
          </a:gradFill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27" name="Group"/>
          <p:cNvGrpSpPr/>
          <p:nvPr/>
        </p:nvGrpSpPr>
        <p:grpSpPr>
          <a:xfrm>
            <a:off x="-61689" y="12227"/>
            <a:ext cx="3193649" cy="1926188"/>
            <a:chOff x="0" y="0"/>
            <a:chExt cx="3193647" cy="1926187"/>
          </a:xfrm>
        </p:grpSpPr>
        <p:sp>
          <p:nvSpPr>
            <p:cNvPr id="25" name="Triangle"/>
            <p:cNvSpPr/>
            <p:nvPr/>
          </p:nvSpPr>
          <p:spPr>
            <a:xfrm rot="5400000">
              <a:off x="659743" y="-607717"/>
              <a:ext cx="1926189" cy="3141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" name="APPLY IT"/>
            <p:cNvSpPr txBox="1"/>
            <p:nvPr/>
          </p:nvSpPr>
          <p:spPr>
            <a:xfrm rot="19704917">
              <a:off x="13501" y="562575"/>
              <a:ext cx="232511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APPLY IT</a:t>
              </a:r>
            </a:p>
          </p:txBody>
        </p:sp>
      </p:grpSp>
      <p:sp>
        <p:nvSpPr>
          <p:cNvPr id="28" name="© 2019 Joe James"/>
          <p:cNvSpPr txBox="1"/>
          <p:nvPr/>
        </p:nvSpPr>
        <p:spPr>
          <a:xfrm>
            <a:off x="21590768" y="13210247"/>
            <a:ext cx="26601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24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Image"/>
          <p:cNvSpPr/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12192000" y="0"/>
            <a:ext cx="12192000" cy="127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114395"/>
                  <a:lumOff val="-24975"/>
                </a:schemeClr>
              </a:gs>
            </a:gsLst>
            <a:lin ang="5400000"/>
          </a:gradFill>
        </p:spPr>
        <p:txBody>
          <a:bodyPr/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6" name="© 2019 Joe James"/>
          <p:cNvSpPr txBox="1"/>
          <p:nvPr/>
        </p:nvSpPr>
        <p:spPr>
          <a:xfrm>
            <a:off x="21590768" y="13210247"/>
            <a:ext cx="26601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24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Image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5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olygons &amp; Parallelograms"/>
          <p:cNvSpPr txBox="1"/>
          <p:nvPr>
            <p:ph type="body" idx="13"/>
          </p:nvPr>
        </p:nvSpPr>
        <p:spPr>
          <a:xfrm>
            <a:off x="602967" y="2259179"/>
            <a:ext cx="23552189" cy="8727597"/>
          </a:xfrm>
          <a:prstGeom prst="rect">
            <a:avLst/>
          </a:prstGeom>
        </p:spPr>
        <p:txBody>
          <a:bodyPr/>
          <a:lstStyle/>
          <a:p>
            <a:pPr defTabSz="437514">
              <a:defRPr sz="29149"/>
            </a:pPr>
            <a:r>
              <a:t>Polygons </a:t>
            </a:r>
            <a:r>
              <a:rPr sz="21199"/>
              <a:t>&amp;</a:t>
            </a:r>
            <a:r>
              <a:t> Parallelograms</a:t>
            </a:r>
          </a:p>
        </p:txBody>
      </p:sp>
      <p:sp>
        <p:nvSpPr>
          <p:cNvPr id="142" name="Geometry"/>
          <p:cNvSpPr txBox="1"/>
          <p:nvPr>
            <p:ph type="body" idx="14"/>
          </p:nvPr>
        </p:nvSpPr>
        <p:spPr>
          <a:xfrm>
            <a:off x="6186169" y="-338140"/>
            <a:ext cx="12011661" cy="3126724"/>
          </a:xfrm>
          <a:prstGeom prst="rect">
            <a:avLst/>
          </a:prstGeom>
        </p:spPr>
        <p:txBody>
          <a:bodyPr/>
          <a:lstStyle/>
          <a:p>
            <a:pPr/>
            <a:r>
              <a:t>Geometry</a:t>
            </a:r>
          </a:p>
        </p:txBody>
      </p:sp>
      <p:sp>
        <p:nvSpPr>
          <p:cNvPr id="143" name="Joe James…"/>
          <p:cNvSpPr txBox="1"/>
          <p:nvPr/>
        </p:nvSpPr>
        <p:spPr>
          <a:xfrm>
            <a:off x="10202395" y="9890105"/>
            <a:ext cx="14066013" cy="3436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lnSpc>
                <a:spcPct val="120000"/>
              </a:lnSpc>
              <a:defRPr sz="6400">
                <a:solidFill>
                  <a:srgbClr val="F7C645"/>
                </a:solidFill>
              </a:defRPr>
            </a:pPr>
            <a:r>
              <a:t>Joe James</a:t>
            </a:r>
          </a:p>
          <a:p>
            <a:pPr algn="r">
              <a:lnSpc>
                <a:spcPct val="120000"/>
              </a:lnSpc>
              <a:defRPr sz="6400">
                <a:solidFill>
                  <a:srgbClr val="5C5C5C"/>
                </a:solidFill>
              </a:defRPr>
            </a:pPr>
            <a:r>
              <a:t>Math &amp; Computer Science Tutorials</a:t>
            </a:r>
          </a:p>
          <a:p>
            <a:pPr algn="r">
              <a:lnSpc>
                <a:spcPct val="120000"/>
              </a:lnSpc>
              <a:defRPr sz="6400">
                <a:solidFill>
                  <a:srgbClr val="5C5C5C"/>
                </a:solidFill>
              </a:defRPr>
            </a:pPr>
            <a:r>
              <a:t>from Silicon Valley</a:t>
            </a:r>
          </a:p>
        </p:txBody>
      </p:sp>
      <p:pic>
        <p:nvPicPr>
          <p:cNvPr id="144" name="Joe_no-bg_1.png" descr="Joe_no-bg_1.png"/>
          <p:cNvPicPr>
            <a:picLocks noChangeAspect="1"/>
          </p:cNvPicPr>
          <p:nvPr/>
        </p:nvPicPr>
        <p:blipFill>
          <a:blip r:embed="rId2">
            <a:extLst/>
          </a:blip>
          <a:srcRect l="2639" t="3294" r="14463" b="3292"/>
          <a:stretch>
            <a:fillRect/>
          </a:stretch>
        </p:blipFill>
        <p:spPr>
          <a:xfrm>
            <a:off x="-29310" y="6651341"/>
            <a:ext cx="7173120" cy="7115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4859" y="6891"/>
                </a:moveTo>
                <a:cubicBezTo>
                  <a:pt x="4885" y="6897"/>
                  <a:pt x="4897" y="6998"/>
                  <a:pt x="4897" y="7199"/>
                </a:cubicBezTo>
                <a:cubicBezTo>
                  <a:pt x="4897" y="7452"/>
                  <a:pt x="4875" y="7557"/>
                  <a:pt x="4835" y="7493"/>
                </a:cubicBezTo>
                <a:cubicBezTo>
                  <a:pt x="4834" y="7491"/>
                  <a:pt x="4834" y="7477"/>
                  <a:pt x="4833" y="7473"/>
                </a:cubicBezTo>
                <a:cubicBezTo>
                  <a:pt x="4827" y="7478"/>
                  <a:pt x="4821" y="7481"/>
                  <a:pt x="4813" y="7482"/>
                </a:cubicBezTo>
                <a:cubicBezTo>
                  <a:pt x="4788" y="7487"/>
                  <a:pt x="4761" y="7475"/>
                  <a:pt x="4754" y="7456"/>
                </a:cubicBezTo>
                <a:cubicBezTo>
                  <a:pt x="4737" y="7412"/>
                  <a:pt x="4784" y="7186"/>
                  <a:pt x="4817" y="7121"/>
                </a:cubicBezTo>
                <a:cubicBezTo>
                  <a:pt x="4818" y="7020"/>
                  <a:pt x="4820" y="6931"/>
                  <a:pt x="4828" y="6917"/>
                </a:cubicBezTo>
                <a:cubicBezTo>
                  <a:pt x="4840" y="6898"/>
                  <a:pt x="4851" y="6889"/>
                  <a:pt x="4859" y="6891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arallelogram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Parallelograms</a:t>
            </a:r>
          </a:p>
        </p:txBody>
      </p:sp>
      <p:sp>
        <p:nvSpPr>
          <p:cNvPr id="290" name="Given the following parallelogram, find i, j and k.…"/>
          <p:cNvSpPr txBox="1"/>
          <p:nvPr/>
        </p:nvSpPr>
        <p:spPr>
          <a:xfrm>
            <a:off x="1459507" y="2978162"/>
            <a:ext cx="14697293" cy="8633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5000"/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Given the following parallelogram, find i, j and k.</a:t>
            </a:r>
            <a:endParaRPr>
              <a:solidFill>
                <a:schemeClr val="accent1">
                  <a:lumOff val="-13575"/>
                </a:schemeClr>
              </a:solidFill>
            </a:endParaRPr>
          </a:p>
          <a:p>
            <a:pPr algn="l">
              <a:lnSpc>
                <a:spcPct val="120000"/>
              </a:lnSpc>
              <a:defRPr sz="4000"/>
            </a:pPr>
            <a:endParaRPr>
              <a:solidFill>
                <a:schemeClr val="accent1">
                  <a:lumOff val="-13575"/>
                </a:schemeClr>
              </a:solidFill>
            </a:endParaRPr>
          </a:p>
          <a:p>
            <a:pPr algn="l">
              <a:lnSpc>
                <a:spcPct val="120000"/>
              </a:lnSpc>
              <a:defRPr b="0" sz="4400"/>
            </a:pPr>
            <a:r>
              <a:t>Opposite angles are congruent, so j = 70°.</a:t>
            </a:r>
          </a:p>
          <a:p>
            <a:pPr algn="l">
              <a:lnSpc>
                <a:spcPct val="120000"/>
              </a:lnSpc>
              <a:defRPr b="0" sz="4400"/>
            </a:pPr>
          </a:p>
          <a:p>
            <a:pPr algn="l">
              <a:lnSpc>
                <a:spcPct val="120000"/>
              </a:lnSpc>
              <a:defRPr b="0" sz="4400"/>
            </a:pPr>
            <a:r>
              <a:t>Neighboring angles are supplementary. </a:t>
            </a:r>
          </a:p>
          <a:p>
            <a:pPr algn="l">
              <a:lnSpc>
                <a:spcPct val="120000"/>
              </a:lnSpc>
              <a:defRPr b="0" sz="4400"/>
            </a:pPr>
            <a:r>
              <a:t>i + 70 = 180°</a:t>
            </a:r>
          </a:p>
          <a:p>
            <a:pPr algn="l">
              <a:lnSpc>
                <a:spcPct val="120000"/>
              </a:lnSpc>
              <a:defRPr b="0" sz="4400"/>
            </a:pPr>
            <a:r>
              <a:t>i = 110°</a:t>
            </a:r>
          </a:p>
          <a:p>
            <a:pPr algn="l">
              <a:lnSpc>
                <a:spcPct val="120000"/>
              </a:lnSpc>
              <a:defRPr b="0" sz="4400"/>
            </a:pPr>
            <a:r>
              <a:t>i and k are opposite angles, so they are congruent.</a:t>
            </a:r>
          </a:p>
          <a:p>
            <a:pPr algn="l">
              <a:lnSpc>
                <a:spcPct val="120000"/>
              </a:lnSpc>
              <a:defRPr b="0" sz="4400"/>
            </a:pPr>
            <a:r>
              <a:t>i = k = 110°</a:t>
            </a:r>
          </a:p>
          <a:p>
            <a:pPr algn="l">
              <a:lnSpc>
                <a:spcPct val="120000"/>
              </a:lnSpc>
              <a:defRPr b="0" sz="4000"/>
            </a:pPr>
            <a:endParaRPr>
              <a:solidFill>
                <a:schemeClr val="accent1">
                  <a:lumOff val="-13575"/>
                </a:schemeClr>
              </a:solidFill>
            </a:endParaRPr>
          </a:p>
        </p:txBody>
      </p:sp>
      <p:grpSp>
        <p:nvGrpSpPr>
          <p:cNvPr id="295" name="Group"/>
          <p:cNvGrpSpPr/>
          <p:nvPr/>
        </p:nvGrpSpPr>
        <p:grpSpPr>
          <a:xfrm>
            <a:off x="17276852" y="3157776"/>
            <a:ext cx="5202143" cy="2746131"/>
            <a:chOff x="0" y="0"/>
            <a:chExt cx="5202142" cy="2746130"/>
          </a:xfrm>
        </p:grpSpPr>
        <p:sp>
          <p:nvSpPr>
            <p:cNvPr id="291" name="Line"/>
            <p:cNvSpPr/>
            <p:nvPr/>
          </p:nvSpPr>
          <p:spPr>
            <a:xfrm>
              <a:off x="692947" y="2760"/>
              <a:ext cx="4499919" cy="1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2" name="Line"/>
            <p:cNvSpPr/>
            <p:nvPr/>
          </p:nvSpPr>
          <p:spPr>
            <a:xfrm>
              <a:off x="0" y="2746130"/>
              <a:ext cx="4499918" cy="1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3" name="Line"/>
            <p:cNvSpPr/>
            <p:nvPr/>
          </p:nvSpPr>
          <p:spPr>
            <a:xfrm flipV="1">
              <a:off x="14078" y="-1"/>
              <a:ext cx="719263" cy="2720179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4" name="Line"/>
            <p:cNvSpPr/>
            <p:nvPr/>
          </p:nvSpPr>
          <p:spPr>
            <a:xfrm flipV="1">
              <a:off x="4482880" y="-1"/>
              <a:ext cx="719263" cy="2720179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96" name="70°"/>
          <p:cNvSpPr txBox="1"/>
          <p:nvPr/>
        </p:nvSpPr>
        <p:spPr>
          <a:xfrm>
            <a:off x="21345922" y="3192081"/>
            <a:ext cx="978409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70°</a:t>
            </a:r>
          </a:p>
        </p:txBody>
      </p:sp>
      <p:sp>
        <p:nvSpPr>
          <p:cNvPr id="297" name="i°"/>
          <p:cNvSpPr txBox="1"/>
          <p:nvPr/>
        </p:nvSpPr>
        <p:spPr>
          <a:xfrm>
            <a:off x="18173330" y="3192081"/>
            <a:ext cx="490348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i°</a:t>
            </a:r>
          </a:p>
        </p:txBody>
      </p:sp>
      <p:sp>
        <p:nvSpPr>
          <p:cNvPr id="298" name="j°"/>
          <p:cNvSpPr txBox="1"/>
          <p:nvPr/>
        </p:nvSpPr>
        <p:spPr>
          <a:xfrm>
            <a:off x="17637560" y="5021637"/>
            <a:ext cx="501778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j°</a:t>
            </a:r>
          </a:p>
        </p:txBody>
      </p:sp>
      <p:sp>
        <p:nvSpPr>
          <p:cNvPr id="299" name="k°"/>
          <p:cNvSpPr txBox="1"/>
          <p:nvPr/>
        </p:nvSpPr>
        <p:spPr>
          <a:xfrm>
            <a:off x="21069433" y="5021637"/>
            <a:ext cx="670942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k°</a:t>
            </a:r>
          </a:p>
        </p:txBody>
      </p:sp>
      <p:sp>
        <p:nvSpPr>
          <p:cNvPr id="300" name="70°"/>
          <p:cNvSpPr txBox="1"/>
          <p:nvPr/>
        </p:nvSpPr>
        <p:spPr>
          <a:xfrm>
            <a:off x="16773922" y="5986081"/>
            <a:ext cx="978409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70°</a:t>
            </a:r>
          </a:p>
        </p:txBody>
      </p:sp>
      <p:sp>
        <p:nvSpPr>
          <p:cNvPr id="301" name="110°"/>
          <p:cNvSpPr txBox="1"/>
          <p:nvPr/>
        </p:nvSpPr>
        <p:spPr>
          <a:xfrm>
            <a:off x="21187045" y="5986081"/>
            <a:ext cx="1296163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110°</a:t>
            </a:r>
          </a:p>
        </p:txBody>
      </p:sp>
      <p:sp>
        <p:nvSpPr>
          <p:cNvPr id="302" name="110°"/>
          <p:cNvSpPr txBox="1"/>
          <p:nvPr/>
        </p:nvSpPr>
        <p:spPr>
          <a:xfrm>
            <a:off x="17250045" y="2303081"/>
            <a:ext cx="1296163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110°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ectang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Rectangles</a:t>
            </a:r>
          </a:p>
        </p:txBody>
      </p:sp>
      <p:grpSp>
        <p:nvGrpSpPr>
          <p:cNvPr id="308" name="Group"/>
          <p:cNvGrpSpPr/>
          <p:nvPr/>
        </p:nvGrpSpPr>
        <p:grpSpPr>
          <a:xfrm>
            <a:off x="3354140" y="5613399"/>
            <a:ext cx="5635246" cy="3926260"/>
            <a:chOff x="0" y="0"/>
            <a:chExt cx="5635244" cy="3926258"/>
          </a:xfrm>
        </p:grpSpPr>
        <p:sp>
          <p:nvSpPr>
            <p:cNvPr id="305" name="Rectangle"/>
            <p:cNvSpPr/>
            <p:nvPr/>
          </p:nvSpPr>
          <p:spPr>
            <a:xfrm>
              <a:off x="0" y="-1"/>
              <a:ext cx="5635245" cy="3926260"/>
            </a:xfrm>
            <a:prstGeom prst="rect">
              <a:avLst/>
            </a:prstGeom>
            <a:solidFill>
              <a:srgbClr val="ECECEC"/>
            </a:solidFill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6" name="Line"/>
            <p:cNvSpPr/>
            <p:nvPr/>
          </p:nvSpPr>
          <p:spPr>
            <a:xfrm flipV="1">
              <a:off x="49446" y="94615"/>
              <a:ext cx="5536353" cy="3737029"/>
            </a:xfrm>
            <a:prstGeom prst="line">
              <a:avLst/>
            </a:prstGeom>
            <a:noFill/>
            <a:ln w="38100" cap="flat">
              <a:solidFill>
                <a:schemeClr val="accent1">
                  <a:lumOff val="-13575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7" name="Line"/>
            <p:cNvSpPr/>
            <p:nvPr/>
          </p:nvSpPr>
          <p:spPr>
            <a:xfrm>
              <a:off x="68521" y="24229"/>
              <a:ext cx="5498203" cy="3777778"/>
            </a:xfrm>
            <a:prstGeom prst="line">
              <a:avLst/>
            </a:prstGeom>
            <a:noFill/>
            <a:ln w="38100" cap="flat">
              <a:solidFill>
                <a:schemeClr val="accent1">
                  <a:lumOff val="-13575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09" name="Line"/>
          <p:cNvSpPr/>
          <p:nvPr/>
        </p:nvSpPr>
        <p:spPr>
          <a:xfrm flipH="1" flipV="1">
            <a:off x="7408384" y="6505806"/>
            <a:ext cx="254761" cy="315568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0" name="Line"/>
          <p:cNvSpPr/>
          <p:nvPr/>
        </p:nvSpPr>
        <p:spPr>
          <a:xfrm flipV="1">
            <a:off x="4778610" y="6518131"/>
            <a:ext cx="290918" cy="290918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1" name="Line"/>
          <p:cNvSpPr/>
          <p:nvPr/>
        </p:nvSpPr>
        <p:spPr>
          <a:xfrm>
            <a:off x="3382879" y="9183889"/>
            <a:ext cx="354581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2" name="Line"/>
          <p:cNvSpPr/>
          <p:nvPr/>
        </p:nvSpPr>
        <p:spPr>
          <a:xfrm>
            <a:off x="3725610" y="9194871"/>
            <a:ext cx="1" cy="33399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3" name="Line"/>
          <p:cNvSpPr/>
          <p:nvPr/>
        </p:nvSpPr>
        <p:spPr>
          <a:xfrm>
            <a:off x="8627980" y="9183889"/>
            <a:ext cx="354580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4" name="Line"/>
          <p:cNvSpPr/>
          <p:nvPr/>
        </p:nvSpPr>
        <p:spPr>
          <a:xfrm>
            <a:off x="8640510" y="9194871"/>
            <a:ext cx="1" cy="33399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5" name="Line"/>
          <p:cNvSpPr/>
          <p:nvPr/>
        </p:nvSpPr>
        <p:spPr>
          <a:xfrm>
            <a:off x="3382879" y="5970789"/>
            <a:ext cx="354581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6" name="Line"/>
          <p:cNvSpPr/>
          <p:nvPr/>
        </p:nvSpPr>
        <p:spPr>
          <a:xfrm>
            <a:off x="3725610" y="5638871"/>
            <a:ext cx="1" cy="33399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7" name="Line"/>
          <p:cNvSpPr/>
          <p:nvPr/>
        </p:nvSpPr>
        <p:spPr>
          <a:xfrm>
            <a:off x="8640680" y="5958089"/>
            <a:ext cx="354580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8" name="Line"/>
          <p:cNvSpPr/>
          <p:nvPr/>
        </p:nvSpPr>
        <p:spPr>
          <a:xfrm>
            <a:off x="8640510" y="5626171"/>
            <a:ext cx="1" cy="33399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9" name="Line"/>
          <p:cNvSpPr/>
          <p:nvPr/>
        </p:nvSpPr>
        <p:spPr>
          <a:xfrm flipH="1">
            <a:off x="8741884" y="7623406"/>
            <a:ext cx="467692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0" name="Line"/>
          <p:cNvSpPr/>
          <p:nvPr/>
        </p:nvSpPr>
        <p:spPr>
          <a:xfrm flipH="1">
            <a:off x="3115784" y="7623406"/>
            <a:ext cx="467692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Line"/>
          <p:cNvSpPr/>
          <p:nvPr/>
        </p:nvSpPr>
        <p:spPr>
          <a:xfrm flipV="1">
            <a:off x="6140101" y="5414514"/>
            <a:ext cx="1" cy="453492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2" name="Line"/>
          <p:cNvSpPr/>
          <p:nvPr/>
        </p:nvSpPr>
        <p:spPr>
          <a:xfrm flipV="1">
            <a:off x="6267101" y="5414514"/>
            <a:ext cx="1" cy="453492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3" name="Line"/>
          <p:cNvSpPr/>
          <p:nvPr/>
        </p:nvSpPr>
        <p:spPr>
          <a:xfrm flipV="1">
            <a:off x="6140101" y="9351514"/>
            <a:ext cx="1" cy="453492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4" name="Line"/>
          <p:cNvSpPr/>
          <p:nvPr/>
        </p:nvSpPr>
        <p:spPr>
          <a:xfrm flipV="1">
            <a:off x="6267101" y="9351514"/>
            <a:ext cx="1" cy="453492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5" name="Rectangle - a parallelogram with four right angles."/>
          <p:cNvSpPr txBox="1"/>
          <p:nvPr/>
        </p:nvSpPr>
        <p:spPr>
          <a:xfrm>
            <a:off x="1024636" y="3455417"/>
            <a:ext cx="10576561" cy="1521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/>
            </a:pPr>
            <a:r>
              <a:rPr sz="5000">
                <a:solidFill>
                  <a:schemeClr val="accent1">
                    <a:lumOff val="-13575"/>
                  </a:schemeClr>
                </a:solidFill>
              </a:rPr>
              <a:t>Rectangle</a:t>
            </a:r>
            <a:r>
              <a:t> </a:t>
            </a:r>
            <a:r>
              <a:rPr sz="4400"/>
              <a:t>- </a:t>
            </a:r>
            <a:r>
              <a:rPr b="0" sz="4400"/>
              <a:t>a parallelogram with four right angles.</a:t>
            </a:r>
          </a:p>
        </p:txBody>
      </p:sp>
      <p:sp>
        <p:nvSpPr>
          <p:cNvPr id="326" name="Opposite sides are congruent.…"/>
          <p:cNvSpPr txBox="1"/>
          <p:nvPr/>
        </p:nvSpPr>
        <p:spPr>
          <a:xfrm>
            <a:off x="1024636" y="10694417"/>
            <a:ext cx="7805065" cy="153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4400"/>
            </a:pPr>
            <a:r>
              <a:t>Opposite sides are congruent.</a:t>
            </a:r>
          </a:p>
          <a:p>
            <a:pPr algn="l">
              <a:defRPr sz="4400"/>
            </a:pPr>
            <a:r>
              <a:rPr b="0"/>
              <a:t>The diagonals are congruent.</a:t>
            </a:r>
          </a:p>
        </p:txBody>
      </p:sp>
      <p:sp>
        <p:nvSpPr>
          <p:cNvPr id="327" name="Line"/>
          <p:cNvSpPr/>
          <p:nvPr/>
        </p:nvSpPr>
        <p:spPr>
          <a:xfrm flipV="1">
            <a:off x="4867510" y="6607031"/>
            <a:ext cx="290918" cy="290918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8" name="Line"/>
          <p:cNvSpPr/>
          <p:nvPr/>
        </p:nvSpPr>
        <p:spPr>
          <a:xfrm flipH="1" flipV="1">
            <a:off x="7294084" y="6607406"/>
            <a:ext cx="254761" cy="315568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9" name="Line"/>
          <p:cNvSpPr/>
          <p:nvPr/>
        </p:nvSpPr>
        <p:spPr>
          <a:xfrm flipV="1">
            <a:off x="4969110" y="6708631"/>
            <a:ext cx="290918" cy="290918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0" name="Line"/>
          <p:cNvSpPr/>
          <p:nvPr/>
        </p:nvSpPr>
        <p:spPr>
          <a:xfrm flipH="1" flipV="1">
            <a:off x="7167084" y="6696306"/>
            <a:ext cx="254761" cy="315568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Rectang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Rectangles</a:t>
            </a:r>
          </a:p>
        </p:txBody>
      </p:sp>
      <p:grpSp>
        <p:nvGrpSpPr>
          <p:cNvPr id="336" name="Group"/>
          <p:cNvGrpSpPr/>
          <p:nvPr/>
        </p:nvGrpSpPr>
        <p:grpSpPr>
          <a:xfrm>
            <a:off x="3354140" y="5613399"/>
            <a:ext cx="5635246" cy="3926260"/>
            <a:chOff x="0" y="0"/>
            <a:chExt cx="5635244" cy="3926258"/>
          </a:xfrm>
        </p:grpSpPr>
        <p:sp>
          <p:nvSpPr>
            <p:cNvPr id="333" name="Rectangle"/>
            <p:cNvSpPr/>
            <p:nvPr/>
          </p:nvSpPr>
          <p:spPr>
            <a:xfrm>
              <a:off x="0" y="-1"/>
              <a:ext cx="5635245" cy="3926260"/>
            </a:xfrm>
            <a:prstGeom prst="rect">
              <a:avLst/>
            </a:prstGeom>
            <a:solidFill>
              <a:srgbClr val="ECECEC"/>
            </a:solidFill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4" name="Line"/>
            <p:cNvSpPr/>
            <p:nvPr/>
          </p:nvSpPr>
          <p:spPr>
            <a:xfrm flipV="1">
              <a:off x="49446" y="94615"/>
              <a:ext cx="5536353" cy="3737029"/>
            </a:xfrm>
            <a:prstGeom prst="line">
              <a:avLst/>
            </a:prstGeom>
            <a:noFill/>
            <a:ln w="38100" cap="flat">
              <a:solidFill>
                <a:schemeClr val="accent1">
                  <a:lumOff val="-13575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5" name="Line"/>
            <p:cNvSpPr/>
            <p:nvPr/>
          </p:nvSpPr>
          <p:spPr>
            <a:xfrm>
              <a:off x="68521" y="24229"/>
              <a:ext cx="5498203" cy="3777778"/>
            </a:xfrm>
            <a:prstGeom prst="line">
              <a:avLst/>
            </a:prstGeom>
            <a:noFill/>
            <a:ln w="38100" cap="flat">
              <a:solidFill>
                <a:schemeClr val="accent1">
                  <a:lumOff val="-13575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37" name="Line"/>
          <p:cNvSpPr/>
          <p:nvPr/>
        </p:nvSpPr>
        <p:spPr>
          <a:xfrm flipH="1" flipV="1">
            <a:off x="7408384" y="6505806"/>
            <a:ext cx="254761" cy="315568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8" name="Line"/>
          <p:cNvSpPr/>
          <p:nvPr/>
        </p:nvSpPr>
        <p:spPr>
          <a:xfrm flipV="1">
            <a:off x="4778610" y="6518131"/>
            <a:ext cx="290918" cy="290918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9" name="Line"/>
          <p:cNvSpPr/>
          <p:nvPr/>
        </p:nvSpPr>
        <p:spPr>
          <a:xfrm>
            <a:off x="3382879" y="9183889"/>
            <a:ext cx="354581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0" name="Line"/>
          <p:cNvSpPr/>
          <p:nvPr/>
        </p:nvSpPr>
        <p:spPr>
          <a:xfrm>
            <a:off x="3725610" y="9194871"/>
            <a:ext cx="1" cy="33399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1" name="Line"/>
          <p:cNvSpPr/>
          <p:nvPr/>
        </p:nvSpPr>
        <p:spPr>
          <a:xfrm>
            <a:off x="8627980" y="9183889"/>
            <a:ext cx="354580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2" name="Line"/>
          <p:cNvSpPr/>
          <p:nvPr/>
        </p:nvSpPr>
        <p:spPr>
          <a:xfrm>
            <a:off x="8640510" y="9194871"/>
            <a:ext cx="1" cy="33399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3" name="Line"/>
          <p:cNvSpPr/>
          <p:nvPr/>
        </p:nvSpPr>
        <p:spPr>
          <a:xfrm>
            <a:off x="3382879" y="5970789"/>
            <a:ext cx="354581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4" name="Line"/>
          <p:cNvSpPr/>
          <p:nvPr/>
        </p:nvSpPr>
        <p:spPr>
          <a:xfrm>
            <a:off x="3725610" y="5638871"/>
            <a:ext cx="1" cy="33399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5" name="Line"/>
          <p:cNvSpPr/>
          <p:nvPr/>
        </p:nvSpPr>
        <p:spPr>
          <a:xfrm>
            <a:off x="8640680" y="5958089"/>
            <a:ext cx="354580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6" name="Line"/>
          <p:cNvSpPr/>
          <p:nvPr/>
        </p:nvSpPr>
        <p:spPr>
          <a:xfrm>
            <a:off x="8640510" y="5626171"/>
            <a:ext cx="1" cy="33399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7" name="Line"/>
          <p:cNvSpPr/>
          <p:nvPr/>
        </p:nvSpPr>
        <p:spPr>
          <a:xfrm flipH="1">
            <a:off x="8741884" y="7623406"/>
            <a:ext cx="467692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8" name="Line"/>
          <p:cNvSpPr/>
          <p:nvPr/>
        </p:nvSpPr>
        <p:spPr>
          <a:xfrm flipH="1">
            <a:off x="3115784" y="7623406"/>
            <a:ext cx="467692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9" name="Line"/>
          <p:cNvSpPr/>
          <p:nvPr/>
        </p:nvSpPr>
        <p:spPr>
          <a:xfrm flipV="1">
            <a:off x="6140101" y="5414514"/>
            <a:ext cx="1" cy="453492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0" name="Line"/>
          <p:cNvSpPr/>
          <p:nvPr/>
        </p:nvSpPr>
        <p:spPr>
          <a:xfrm flipV="1">
            <a:off x="6267101" y="5414514"/>
            <a:ext cx="1" cy="453492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1" name="Line"/>
          <p:cNvSpPr/>
          <p:nvPr/>
        </p:nvSpPr>
        <p:spPr>
          <a:xfrm flipV="1">
            <a:off x="6140101" y="9351514"/>
            <a:ext cx="1" cy="453492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2" name="Line"/>
          <p:cNvSpPr/>
          <p:nvPr/>
        </p:nvSpPr>
        <p:spPr>
          <a:xfrm flipV="1">
            <a:off x="6267101" y="9351514"/>
            <a:ext cx="1" cy="453492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3" name="Square - a rectangle with all four sides congruent."/>
          <p:cNvSpPr txBox="1"/>
          <p:nvPr/>
        </p:nvSpPr>
        <p:spPr>
          <a:xfrm>
            <a:off x="12962635" y="3455417"/>
            <a:ext cx="10576561" cy="1521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/>
            </a:pPr>
            <a:r>
              <a:rPr sz="5000">
                <a:solidFill>
                  <a:schemeClr val="accent1">
                    <a:lumOff val="-13575"/>
                  </a:schemeClr>
                </a:solidFill>
              </a:rPr>
              <a:t>Square</a:t>
            </a:r>
            <a:r>
              <a:t> </a:t>
            </a:r>
            <a:r>
              <a:rPr sz="4400"/>
              <a:t>- </a:t>
            </a:r>
            <a:r>
              <a:rPr b="0" sz="4400"/>
              <a:t>a rectangle with all four sides congruent.</a:t>
            </a:r>
          </a:p>
        </p:txBody>
      </p:sp>
      <p:grpSp>
        <p:nvGrpSpPr>
          <p:cNvPr id="357" name="Group"/>
          <p:cNvGrpSpPr/>
          <p:nvPr/>
        </p:nvGrpSpPr>
        <p:grpSpPr>
          <a:xfrm>
            <a:off x="15656337" y="5613399"/>
            <a:ext cx="4104927" cy="3926260"/>
            <a:chOff x="0" y="0"/>
            <a:chExt cx="4104925" cy="3926258"/>
          </a:xfrm>
        </p:grpSpPr>
        <p:sp>
          <p:nvSpPr>
            <p:cNvPr id="354" name="Rectangle"/>
            <p:cNvSpPr/>
            <p:nvPr/>
          </p:nvSpPr>
          <p:spPr>
            <a:xfrm>
              <a:off x="0" y="-1"/>
              <a:ext cx="4104926" cy="3926260"/>
            </a:xfrm>
            <a:prstGeom prst="rect">
              <a:avLst/>
            </a:prstGeom>
            <a:solidFill>
              <a:srgbClr val="ECECEC"/>
            </a:solidFill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5" name="Line"/>
            <p:cNvSpPr/>
            <p:nvPr/>
          </p:nvSpPr>
          <p:spPr>
            <a:xfrm flipV="1">
              <a:off x="36018" y="94615"/>
              <a:ext cx="4032890" cy="3737030"/>
            </a:xfrm>
            <a:prstGeom prst="line">
              <a:avLst/>
            </a:prstGeom>
            <a:noFill/>
            <a:ln w="38100" cap="flat">
              <a:solidFill>
                <a:schemeClr val="accent1">
                  <a:lumOff val="-13575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>
              <a:off x="49913" y="24229"/>
              <a:ext cx="4005100" cy="3777778"/>
            </a:xfrm>
            <a:prstGeom prst="line">
              <a:avLst/>
            </a:prstGeom>
            <a:noFill/>
            <a:ln w="38100" cap="flat">
              <a:solidFill>
                <a:schemeClr val="accent1">
                  <a:lumOff val="-13575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58" name="Line"/>
          <p:cNvSpPr/>
          <p:nvPr/>
        </p:nvSpPr>
        <p:spPr>
          <a:xfrm flipH="1" flipV="1">
            <a:off x="18618378" y="6458240"/>
            <a:ext cx="284896" cy="29596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9" name="Line"/>
          <p:cNvSpPr/>
          <p:nvPr/>
        </p:nvSpPr>
        <p:spPr>
          <a:xfrm flipV="1">
            <a:off x="16627711" y="6530831"/>
            <a:ext cx="290918" cy="290918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0" name="The diagonals are congruent and perpendicular."/>
          <p:cNvSpPr txBox="1"/>
          <p:nvPr/>
        </p:nvSpPr>
        <p:spPr>
          <a:xfrm>
            <a:off x="11946636" y="10694417"/>
            <a:ext cx="12183264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b="0" sz="4400"/>
            </a:lvl1pPr>
          </a:lstStyle>
          <a:p>
            <a:pPr/>
            <a:r>
              <a:t>The diagonals are congruent and perpendicular. </a:t>
            </a:r>
          </a:p>
        </p:txBody>
      </p:sp>
      <p:sp>
        <p:nvSpPr>
          <p:cNvPr id="361" name="Line"/>
          <p:cNvSpPr/>
          <p:nvPr/>
        </p:nvSpPr>
        <p:spPr>
          <a:xfrm>
            <a:off x="15701880" y="9183889"/>
            <a:ext cx="354580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2" name="Line"/>
          <p:cNvSpPr/>
          <p:nvPr/>
        </p:nvSpPr>
        <p:spPr>
          <a:xfrm>
            <a:off x="16044610" y="9194871"/>
            <a:ext cx="1" cy="33399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3" name="Line"/>
          <p:cNvSpPr/>
          <p:nvPr/>
        </p:nvSpPr>
        <p:spPr>
          <a:xfrm>
            <a:off x="19384880" y="9183889"/>
            <a:ext cx="354580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4" name="Line"/>
          <p:cNvSpPr/>
          <p:nvPr/>
        </p:nvSpPr>
        <p:spPr>
          <a:xfrm>
            <a:off x="19397410" y="9194871"/>
            <a:ext cx="1" cy="33399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5" name="Line"/>
          <p:cNvSpPr/>
          <p:nvPr/>
        </p:nvSpPr>
        <p:spPr>
          <a:xfrm>
            <a:off x="15701880" y="5970789"/>
            <a:ext cx="354580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6" name="Line"/>
          <p:cNvSpPr/>
          <p:nvPr/>
        </p:nvSpPr>
        <p:spPr>
          <a:xfrm>
            <a:off x="16044610" y="5638871"/>
            <a:ext cx="1" cy="33399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7" name="Line"/>
          <p:cNvSpPr/>
          <p:nvPr/>
        </p:nvSpPr>
        <p:spPr>
          <a:xfrm>
            <a:off x="19397580" y="5958089"/>
            <a:ext cx="354580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8" name="Line"/>
          <p:cNvSpPr/>
          <p:nvPr/>
        </p:nvSpPr>
        <p:spPr>
          <a:xfrm>
            <a:off x="19397410" y="5626171"/>
            <a:ext cx="1" cy="33399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9" name="Line"/>
          <p:cNvSpPr/>
          <p:nvPr/>
        </p:nvSpPr>
        <p:spPr>
          <a:xfrm flipH="1">
            <a:off x="19498785" y="7623406"/>
            <a:ext cx="467692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0" name="Line"/>
          <p:cNvSpPr/>
          <p:nvPr/>
        </p:nvSpPr>
        <p:spPr>
          <a:xfrm flipH="1">
            <a:off x="15434785" y="7623406"/>
            <a:ext cx="467692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1" name="Line"/>
          <p:cNvSpPr/>
          <p:nvPr/>
        </p:nvSpPr>
        <p:spPr>
          <a:xfrm flipV="1">
            <a:off x="17697102" y="5414514"/>
            <a:ext cx="1" cy="453492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2" name="Line"/>
          <p:cNvSpPr/>
          <p:nvPr/>
        </p:nvSpPr>
        <p:spPr>
          <a:xfrm flipV="1">
            <a:off x="17697102" y="9351514"/>
            <a:ext cx="1" cy="453492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3" name="Line"/>
          <p:cNvSpPr/>
          <p:nvPr/>
        </p:nvSpPr>
        <p:spPr>
          <a:xfrm flipH="1" flipV="1">
            <a:off x="17725270" y="7144519"/>
            <a:ext cx="197664" cy="21352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4" name="Line"/>
          <p:cNvSpPr/>
          <p:nvPr/>
        </p:nvSpPr>
        <p:spPr>
          <a:xfrm flipV="1">
            <a:off x="17526161" y="7129159"/>
            <a:ext cx="213906" cy="22515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5" name="Rectangle - a parallelogram with four right angles."/>
          <p:cNvSpPr txBox="1"/>
          <p:nvPr/>
        </p:nvSpPr>
        <p:spPr>
          <a:xfrm>
            <a:off x="1024636" y="3455417"/>
            <a:ext cx="10576561" cy="1521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/>
            </a:pPr>
            <a:r>
              <a:rPr sz="5000">
                <a:solidFill>
                  <a:schemeClr val="accent1">
                    <a:lumOff val="-13575"/>
                  </a:schemeClr>
                </a:solidFill>
              </a:rPr>
              <a:t>Rectangle</a:t>
            </a:r>
            <a:r>
              <a:t> </a:t>
            </a:r>
            <a:r>
              <a:rPr sz="4400"/>
              <a:t>- </a:t>
            </a:r>
            <a:r>
              <a:rPr b="0" sz="4400"/>
              <a:t>a parallelogram with four right angles.</a:t>
            </a:r>
          </a:p>
        </p:txBody>
      </p:sp>
      <p:sp>
        <p:nvSpPr>
          <p:cNvPr id="376" name="Opposite sides are congruent.…"/>
          <p:cNvSpPr txBox="1"/>
          <p:nvPr/>
        </p:nvSpPr>
        <p:spPr>
          <a:xfrm>
            <a:off x="1024636" y="10694417"/>
            <a:ext cx="7805065" cy="153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4400"/>
            </a:pPr>
            <a:r>
              <a:t>Opposite sides are congruent.</a:t>
            </a:r>
          </a:p>
          <a:p>
            <a:pPr algn="l">
              <a:defRPr sz="4400"/>
            </a:pPr>
            <a:r>
              <a:rPr b="0"/>
              <a:t>The diagonals are congruent.</a:t>
            </a:r>
          </a:p>
        </p:txBody>
      </p:sp>
      <p:sp>
        <p:nvSpPr>
          <p:cNvPr id="377" name="Line"/>
          <p:cNvSpPr/>
          <p:nvPr/>
        </p:nvSpPr>
        <p:spPr>
          <a:xfrm flipV="1">
            <a:off x="4867510" y="6607031"/>
            <a:ext cx="290918" cy="290918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8" name="Line"/>
          <p:cNvSpPr/>
          <p:nvPr/>
        </p:nvSpPr>
        <p:spPr>
          <a:xfrm flipH="1" flipV="1">
            <a:off x="7294084" y="6607406"/>
            <a:ext cx="254761" cy="315568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9" name="Line"/>
          <p:cNvSpPr/>
          <p:nvPr/>
        </p:nvSpPr>
        <p:spPr>
          <a:xfrm flipV="1">
            <a:off x="4969110" y="6708631"/>
            <a:ext cx="290918" cy="290918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0" name="Line"/>
          <p:cNvSpPr/>
          <p:nvPr/>
        </p:nvSpPr>
        <p:spPr>
          <a:xfrm flipH="1" flipV="1">
            <a:off x="7167084" y="6696306"/>
            <a:ext cx="254761" cy="315568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1" name="Line"/>
          <p:cNvSpPr/>
          <p:nvPr/>
        </p:nvSpPr>
        <p:spPr>
          <a:xfrm flipV="1">
            <a:off x="16729311" y="6632431"/>
            <a:ext cx="290918" cy="290918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2" name="Line"/>
          <p:cNvSpPr/>
          <p:nvPr/>
        </p:nvSpPr>
        <p:spPr>
          <a:xfrm flipH="1" flipV="1">
            <a:off x="18529478" y="6559840"/>
            <a:ext cx="284896" cy="29596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Rhombu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Rhombuses</a:t>
            </a:r>
          </a:p>
        </p:txBody>
      </p:sp>
      <p:sp>
        <p:nvSpPr>
          <p:cNvPr id="387" name="Rhombus - a quadrilateral with four congruent sides."/>
          <p:cNvSpPr txBox="1"/>
          <p:nvPr/>
        </p:nvSpPr>
        <p:spPr>
          <a:xfrm>
            <a:off x="1840507" y="2978162"/>
            <a:ext cx="19635748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4000"/>
            </a:pPr>
            <a:r>
              <a:rPr sz="5000">
                <a:solidFill>
                  <a:schemeClr val="accent1">
                    <a:lumOff val="-13575"/>
                  </a:schemeClr>
                </a:solidFill>
              </a:rPr>
              <a:t>Rhombus</a:t>
            </a:r>
            <a:r>
              <a:t> </a:t>
            </a:r>
            <a:r>
              <a:rPr b="0" sz="4400"/>
              <a:t>- a quadrilateral with four congruent sides.</a:t>
            </a:r>
          </a:p>
        </p:txBody>
      </p:sp>
      <p:grpSp>
        <p:nvGrpSpPr>
          <p:cNvPr id="392" name="Group"/>
          <p:cNvGrpSpPr/>
          <p:nvPr/>
        </p:nvGrpSpPr>
        <p:grpSpPr>
          <a:xfrm>
            <a:off x="17028975" y="4684801"/>
            <a:ext cx="4430800" cy="3452822"/>
            <a:chOff x="705145" y="0"/>
            <a:chExt cx="4430798" cy="3452820"/>
          </a:xfrm>
        </p:grpSpPr>
        <p:sp>
          <p:nvSpPr>
            <p:cNvPr id="388" name="Line"/>
            <p:cNvSpPr/>
            <p:nvPr/>
          </p:nvSpPr>
          <p:spPr>
            <a:xfrm>
              <a:off x="1307406" y="28878"/>
              <a:ext cx="3828539" cy="1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9" name="Line"/>
            <p:cNvSpPr/>
            <p:nvPr/>
          </p:nvSpPr>
          <p:spPr>
            <a:xfrm>
              <a:off x="705145" y="3422020"/>
              <a:ext cx="3828539" cy="1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0" name="Line"/>
            <p:cNvSpPr/>
            <p:nvPr/>
          </p:nvSpPr>
          <p:spPr>
            <a:xfrm flipV="1">
              <a:off x="729823" y="25399"/>
              <a:ext cx="611950" cy="3427422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1" name="Line"/>
            <p:cNvSpPr/>
            <p:nvPr/>
          </p:nvSpPr>
          <p:spPr>
            <a:xfrm flipV="1">
              <a:off x="4493787" y="-1"/>
              <a:ext cx="611950" cy="3427422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93" name="Line"/>
          <p:cNvSpPr/>
          <p:nvPr/>
        </p:nvSpPr>
        <p:spPr>
          <a:xfrm flipV="1">
            <a:off x="19070385" y="7909340"/>
            <a:ext cx="1" cy="434974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4" name="Line"/>
          <p:cNvSpPr/>
          <p:nvPr/>
        </p:nvSpPr>
        <p:spPr>
          <a:xfrm flipV="1">
            <a:off x="19578385" y="4493040"/>
            <a:ext cx="1" cy="434974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5" name="Line"/>
          <p:cNvSpPr/>
          <p:nvPr/>
        </p:nvSpPr>
        <p:spPr>
          <a:xfrm flipH="1">
            <a:off x="20937284" y="6385340"/>
            <a:ext cx="351198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6" name="Line"/>
          <p:cNvSpPr/>
          <p:nvPr/>
        </p:nvSpPr>
        <p:spPr>
          <a:xfrm flipH="1">
            <a:off x="17165384" y="6385340"/>
            <a:ext cx="351198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Rhombu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Rhombuses</a:t>
            </a:r>
          </a:p>
        </p:txBody>
      </p:sp>
      <p:sp>
        <p:nvSpPr>
          <p:cNvPr id="401" name="Rhombus - a quadrilateral with four congruent sides."/>
          <p:cNvSpPr txBox="1"/>
          <p:nvPr/>
        </p:nvSpPr>
        <p:spPr>
          <a:xfrm>
            <a:off x="1840507" y="2978162"/>
            <a:ext cx="19635748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4000"/>
            </a:pPr>
            <a:r>
              <a:rPr sz="5000">
                <a:solidFill>
                  <a:schemeClr val="accent1">
                    <a:lumOff val="-13575"/>
                  </a:schemeClr>
                </a:solidFill>
              </a:rPr>
              <a:t>Rhombus</a:t>
            </a:r>
            <a:r>
              <a:t> </a:t>
            </a:r>
            <a:r>
              <a:rPr b="0" sz="4400"/>
              <a:t>- a quadrilateral with four congruent sides.</a:t>
            </a:r>
          </a:p>
        </p:txBody>
      </p:sp>
      <p:grpSp>
        <p:nvGrpSpPr>
          <p:cNvPr id="406" name="Group"/>
          <p:cNvGrpSpPr/>
          <p:nvPr/>
        </p:nvGrpSpPr>
        <p:grpSpPr>
          <a:xfrm>
            <a:off x="17028975" y="4684801"/>
            <a:ext cx="4430800" cy="3452822"/>
            <a:chOff x="705145" y="0"/>
            <a:chExt cx="4430798" cy="3452820"/>
          </a:xfrm>
        </p:grpSpPr>
        <p:sp>
          <p:nvSpPr>
            <p:cNvPr id="402" name="Line"/>
            <p:cNvSpPr/>
            <p:nvPr/>
          </p:nvSpPr>
          <p:spPr>
            <a:xfrm>
              <a:off x="1307406" y="28878"/>
              <a:ext cx="3828539" cy="1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>
              <a:off x="705145" y="3422020"/>
              <a:ext cx="3828539" cy="1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 flipV="1">
              <a:off x="729823" y="25399"/>
              <a:ext cx="611950" cy="3427422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5" name="Line"/>
            <p:cNvSpPr/>
            <p:nvPr/>
          </p:nvSpPr>
          <p:spPr>
            <a:xfrm flipV="1">
              <a:off x="4493787" y="-1"/>
              <a:ext cx="611950" cy="3427422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07" name="Rhombus Properties:…"/>
          <p:cNvSpPr txBox="1"/>
          <p:nvPr/>
        </p:nvSpPr>
        <p:spPr>
          <a:xfrm>
            <a:off x="1840507" y="7829562"/>
            <a:ext cx="16799084" cy="4753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4400"/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Rhombus Properties:</a:t>
            </a:r>
            <a:endParaRPr>
              <a:solidFill>
                <a:schemeClr val="accent1">
                  <a:lumOff val="-13575"/>
                </a:schemeClr>
              </a:solidFill>
            </a:endParaRPr>
          </a:p>
          <a:p>
            <a:pPr algn="l">
              <a:lnSpc>
                <a:spcPct val="120000"/>
              </a:lnSpc>
              <a:defRPr sz="4400"/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</a:t>
            </a:r>
            <a:r>
              <a:rPr b="0"/>
              <a:t>- Both pairs of opposite angles are congruent.</a:t>
            </a:r>
            <a:endParaRPr b="0"/>
          </a:p>
          <a:p>
            <a:pPr algn="l">
              <a:lnSpc>
                <a:spcPct val="120000"/>
              </a:lnSpc>
              <a:defRPr sz="4400"/>
            </a:pPr>
            <a:r>
              <a:rPr b="0"/>
              <a:t>  - Each angle is supplementary to both of its neighboring angles.</a:t>
            </a:r>
            <a:endParaRPr b="0"/>
          </a:p>
          <a:p>
            <a:pPr algn="l">
              <a:lnSpc>
                <a:spcPct val="120000"/>
              </a:lnSpc>
              <a:defRPr sz="4400"/>
            </a:pPr>
            <a:r>
              <a:rPr b="0"/>
              <a:t>  - The diagonals are perpendicular.</a:t>
            </a:r>
            <a:endParaRPr b="0"/>
          </a:p>
          <a:p>
            <a:pPr algn="l">
              <a:lnSpc>
                <a:spcPct val="120000"/>
              </a:lnSpc>
              <a:defRPr sz="4400"/>
            </a:pPr>
            <a:r>
              <a:rPr b="0"/>
              <a:t>  - The diagonals bisect each other.</a:t>
            </a:r>
            <a:endParaRPr b="0"/>
          </a:p>
          <a:p>
            <a:pPr algn="l">
              <a:lnSpc>
                <a:spcPct val="120000"/>
              </a:lnSpc>
              <a:defRPr sz="4400"/>
            </a:pPr>
            <a:r>
              <a:rPr b="0"/>
              <a:t>  - The diagonals bisect the four angles.</a:t>
            </a:r>
          </a:p>
        </p:txBody>
      </p:sp>
      <p:sp>
        <p:nvSpPr>
          <p:cNvPr id="408" name="Line"/>
          <p:cNvSpPr/>
          <p:nvPr/>
        </p:nvSpPr>
        <p:spPr>
          <a:xfrm flipV="1">
            <a:off x="17113623" y="4758521"/>
            <a:ext cx="4279027" cy="3316950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9" name="Line"/>
          <p:cNvSpPr/>
          <p:nvPr/>
        </p:nvSpPr>
        <p:spPr>
          <a:xfrm>
            <a:off x="17676692" y="4741368"/>
            <a:ext cx="3139818" cy="3356171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0" name="Line"/>
          <p:cNvSpPr/>
          <p:nvPr/>
        </p:nvSpPr>
        <p:spPr>
          <a:xfrm flipV="1">
            <a:off x="19891800" y="7166392"/>
            <a:ext cx="358860" cy="28481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1" name="Line"/>
          <p:cNvSpPr/>
          <p:nvPr/>
        </p:nvSpPr>
        <p:spPr>
          <a:xfrm flipH="1" flipV="1">
            <a:off x="19298383" y="6066713"/>
            <a:ext cx="183145" cy="194765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2" name="Line"/>
          <p:cNvSpPr/>
          <p:nvPr/>
        </p:nvSpPr>
        <p:spPr>
          <a:xfrm flipH="1" flipV="1">
            <a:off x="18242344" y="6928901"/>
            <a:ext cx="278776" cy="30101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3" name="Line"/>
          <p:cNvSpPr/>
          <p:nvPr/>
        </p:nvSpPr>
        <p:spPr>
          <a:xfrm flipV="1">
            <a:off x="20018800" y="7293392"/>
            <a:ext cx="358860" cy="28481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4" name="Line"/>
          <p:cNvSpPr/>
          <p:nvPr/>
        </p:nvSpPr>
        <p:spPr>
          <a:xfrm flipV="1">
            <a:off x="18164600" y="5324892"/>
            <a:ext cx="358860" cy="28481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5" name="Line"/>
          <p:cNvSpPr/>
          <p:nvPr/>
        </p:nvSpPr>
        <p:spPr>
          <a:xfrm flipV="1">
            <a:off x="18291600" y="5451892"/>
            <a:ext cx="358860" cy="28481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6" name="Line"/>
          <p:cNvSpPr/>
          <p:nvPr/>
        </p:nvSpPr>
        <p:spPr>
          <a:xfrm flipV="1">
            <a:off x="19100502" y="6074192"/>
            <a:ext cx="210358" cy="17308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7" name="Line"/>
          <p:cNvSpPr/>
          <p:nvPr/>
        </p:nvSpPr>
        <p:spPr>
          <a:xfrm flipV="1">
            <a:off x="19070385" y="7909340"/>
            <a:ext cx="1" cy="434974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8" name="Line"/>
          <p:cNvSpPr/>
          <p:nvPr/>
        </p:nvSpPr>
        <p:spPr>
          <a:xfrm flipV="1">
            <a:off x="19578385" y="4493040"/>
            <a:ext cx="1" cy="434974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9" name="Line"/>
          <p:cNvSpPr/>
          <p:nvPr/>
        </p:nvSpPr>
        <p:spPr>
          <a:xfrm flipH="1">
            <a:off x="20937284" y="6385340"/>
            <a:ext cx="351198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0" name="Line"/>
          <p:cNvSpPr/>
          <p:nvPr/>
        </p:nvSpPr>
        <p:spPr>
          <a:xfrm flipH="1">
            <a:off x="17165384" y="6385340"/>
            <a:ext cx="351198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1" name="Line"/>
          <p:cNvSpPr/>
          <p:nvPr/>
        </p:nvSpPr>
        <p:spPr>
          <a:xfrm flipH="1" flipV="1">
            <a:off x="18140744" y="7030501"/>
            <a:ext cx="278776" cy="30101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2" name="Line"/>
          <p:cNvSpPr/>
          <p:nvPr/>
        </p:nvSpPr>
        <p:spPr>
          <a:xfrm flipH="1" flipV="1">
            <a:off x="18039144" y="7132101"/>
            <a:ext cx="278776" cy="30101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3" name="Line"/>
          <p:cNvSpPr/>
          <p:nvPr/>
        </p:nvSpPr>
        <p:spPr>
          <a:xfrm flipH="1" flipV="1">
            <a:off x="20363244" y="5277901"/>
            <a:ext cx="278776" cy="30101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4" name="Line"/>
          <p:cNvSpPr/>
          <p:nvPr/>
        </p:nvSpPr>
        <p:spPr>
          <a:xfrm flipH="1" flipV="1">
            <a:off x="20261644" y="5379501"/>
            <a:ext cx="278776" cy="30101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5" name="Line"/>
          <p:cNvSpPr/>
          <p:nvPr/>
        </p:nvSpPr>
        <p:spPr>
          <a:xfrm flipH="1" flipV="1">
            <a:off x="20160044" y="5481101"/>
            <a:ext cx="278776" cy="30101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Rhombus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Rhombuses</a:t>
            </a:r>
          </a:p>
        </p:txBody>
      </p:sp>
      <p:sp>
        <p:nvSpPr>
          <p:cNvPr id="430" name="Find all sides and angles."/>
          <p:cNvSpPr txBox="1"/>
          <p:nvPr/>
        </p:nvSpPr>
        <p:spPr>
          <a:xfrm>
            <a:off x="9017527" y="2978162"/>
            <a:ext cx="8549961" cy="359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5000"/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Find all sides and angles.</a:t>
            </a:r>
            <a:endParaRPr>
              <a:solidFill>
                <a:schemeClr val="accent1">
                  <a:lumOff val="-13575"/>
                </a:schemeClr>
              </a:solidFill>
            </a:endParaRPr>
          </a:p>
          <a:p>
            <a:pPr algn="l">
              <a:lnSpc>
                <a:spcPct val="120000"/>
              </a:lnSpc>
              <a:defRPr b="0" sz="5000"/>
            </a:pPr>
          </a:p>
          <a:p>
            <a:pPr algn="l">
              <a:lnSpc>
                <a:spcPct val="120000"/>
              </a:lnSpc>
              <a:defRPr b="0" sz="5000"/>
            </a:pPr>
          </a:p>
        </p:txBody>
      </p:sp>
      <p:grpSp>
        <p:nvGrpSpPr>
          <p:cNvPr id="435" name="Group"/>
          <p:cNvGrpSpPr/>
          <p:nvPr/>
        </p:nvGrpSpPr>
        <p:grpSpPr>
          <a:xfrm>
            <a:off x="1887837" y="5059109"/>
            <a:ext cx="4430800" cy="3452822"/>
            <a:chOff x="705145" y="0"/>
            <a:chExt cx="4430798" cy="3452820"/>
          </a:xfrm>
        </p:grpSpPr>
        <p:sp>
          <p:nvSpPr>
            <p:cNvPr id="431" name="Line"/>
            <p:cNvSpPr/>
            <p:nvPr/>
          </p:nvSpPr>
          <p:spPr>
            <a:xfrm>
              <a:off x="1307406" y="28878"/>
              <a:ext cx="3828539" cy="1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2" name="Line"/>
            <p:cNvSpPr/>
            <p:nvPr/>
          </p:nvSpPr>
          <p:spPr>
            <a:xfrm>
              <a:off x="705145" y="3422020"/>
              <a:ext cx="3828539" cy="1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3" name="Line"/>
            <p:cNvSpPr/>
            <p:nvPr/>
          </p:nvSpPr>
          <p:spPr>
            <a:xfrm flipV="1">
              <a:off x="729823" y="25399"/>
              <a:ext cx="611950" cy="3427422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4" name="Line"/>
            <p:cNvSpPr/>
            <p:nvPr/>
          </p:nvSpPr>
          <p:spPr>
            <a:xfrm flipV="1">
              <a:off x="4493787" y="-1"/>
              <a:ext cx="611950" cy="3427422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36" name="Line"/>
          <p:cNvSpPr/>
          <p:nvPr/>
        </p:nvSpPr>
        <p:spPr>
          <a:xfrm flipV="1">
            <a:off x="1972485" y="5132828"/>
            <a:ext cx="4279027" cy="3316950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7" name="Line"/>
          <p:cNvSpPr/>
          <p:nvPr/>
        </p:nvSpPr>
        <p:spPr>
          <a:xfrm>
            <a:off x="2535554" y="5115676"/>
            <a:ext cx="3139818" cy="3356171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8" name="J"/>
          <p:cNvSpPr txBox="1"/>
          <p:nvPr/>
        </p:nvSpPr>
        <p:spPr>
          <a:xfrm>
            <a:off x="1627304" y="4611356"/>
            <a:ext cx="37795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J</a:t>
            </a:r>
          </a:p>
        </p:txBody>
      </p:sp>
      <p:sp>
        <p:nvSpPr>
          <p:cNvPr id="439" name="M"/>
          <p:cNvSpPr txBox="1"/>
          <p:nvPr/>
        </p:nvSpPr>
        <p:spPr>
          <a:xfrm>
            <a:off x="1096651" y="8407667"/>
            <a:ext cx="55676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M</a:t>
            </a:r>
          </a:p>
        </p:txBody>
      </p:sp>
      <p:sp>
        <p:nvSpPr>
          <p:cNvPr id="440" name="L"/>
          <p:cNvSpPr txBox="1"/>
          <p:nvPr/>
        </p:nvSpPr>
        <p:spPr>
          <a:xfrm>
            <a:off x="6027163" y="8407667"/>
            <a:ext cx="39674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L</a:t>
            </a:r>
          </a:p>
        </p:txBody>
      </p:sp>
      <p:sp>
        <p:nvSpPr>
          <p:cNvPr id="441" name="K"/>
          <p:cNvSpPr txBox="1"/>
          <p:nvPr/>
        </p:nvSpPr>
        <p:spPr>
          <a:xfrm>
            <a:off x="6570578" y="4611356"/>
            <a:ext cx="45313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K</a:t>
            </a:r>
          </a:p>
        </p:txBody>
      </p:sp>
      <p:sp>
        <p:nvSpPr>
          <p:cNvPr id="442" name="4x + 7"/>
          <p:cNvSpPr txBox="1"/>
          <p:nvPr/>
        </p:nvSpPr>
        <p:spPr>
          <a:xfrm>
            <a:off x="3717208" y="4183570"/>
            <a:ext cx="1529589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4x + 7</a:t>
            </a:r>
          </a:p>
        </p:txBody>
      </p:sp>
      <p:sp>
        <p:nvSpPr>
          <p:cNvPr id="443" name="8x - 5"/>
          <p:cNvSpPr txBox="1"/>
          <p:nvPr/>
        </p:nvSpPr>
        <p:spPr>
          <a:xfrm>
            <a:off x="6375082" y="6442815"/>
            <a:ext cx="142240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8x - 5</a:t>
            </a:r>
          </a:p>
        </p:txBody>
      </p:sp>
      <p:sp>
        <p:nvSpPr>
          <p:cNvPr id="444" name="JMK = 41°"/>
          <p:cNvSpPr txBox="1"/>
          <p:nvPr/>
        </p:nvSpPr>
        <p:spPr>
          <a:xfrm>
            <a:off x="2338011" y="9715156"/>
            <a:ext cx="251460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JMK = 41°</a:t>
            </a:r>
          </a:p>
        </p:txBody>
      </p:sp>
      <p:sp>
        <p:nvSpPr>
          <p:cNvPr id="445" name="Triangle"/>
          <p:cNvSpPr/>
          <p:nvPr/>
        </p:nvSpPr>
        <p:spPr>
          <a:xfrm rot="13896429">
            <a:off x="1870380" y="7921719"/>
            <a:ext cx="350855" cy="397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Rhombus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Rhombuses</a:t>
            </a:r>
          </a:p>
        </p:txBody>
      </p:sp>
      <p:sp>
        <p:nvSpPr>
          <p:cNvPr id="448" name="JK = KL by definition of rhombus."/>
          <p:cNvSpPr txBox="1"/>
          <p:nvPr/>
        </p:nvSpPr>
        <p:spPr>
          <a:xfrm>
            <a:off x="15847265" y="3913075"/>
            <a:ext cx="772210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JK = KL by definition of rhombus.</a:t>
            </a:r>
          </a:p>
        </p:txBody>
      </p:sp>
      <p:sp>
        <p:nvSpPr>
          <p:cNvPr id="449" name="Find all sides and angles.…"/>
          <p:cNvSpPr txBox="1"/>
          <p:nvPr/>
        </p:nvSpPr>
        <p:spPr>
          <a:xfrm>
            <a:off x="9017527" y="2978162"/>
            <a:ext cx="8162278" cy="471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5000"/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Find all sides and angles.</a:t>
            </a:r>
            <a:endParaRPr>
              <a:solidFill>
                <a:schemeClr val="accent1">
                  <a:lumOff val="-13575"/>
                </a:schemeClr>
              </a:solidFill>
            </a:endParaRPr>
          </a:p>
          <a:p>
            <a:pPr algn="l">
              <a:lnSpc>
                <a:spcPct val="120000"/>
              </a:lnSpc>
              <a:defRPr b="0" sz="4400"/>
            </a:pPr>
            <a:r>
              <a:t>4x + 7 = 8x -5</a:t>
            </a:r>
          </a:p>
          <a:p>
            <a:pPr algn="l">
              <a:lnSpc>
                <a:spcPct val="120000"/>
              </a:lnSpc>
              <a:defRPr b="0" sz="4400"/>
            </a:pPr>
            <a:r>
              <a:t>12 = 4x</a:t>
            </a:r>
          </a:p>
          <a:p>
            <a:pPr algn="l">
              <a:lnSpc>
                <a:spcPct val="120000"/>
              </a:lnSpc>
              <a:defRPr b="0" sz="4400"/>
            </a:pPr>
            <a:r>
              <a:t>x = 3</a:t>
            </a:r>
          </a:p>
          <a:p>
            <a:pPr algn="l">
              <a:lnSpc>
                <a:spcPct val="120000"/>
              </a:lnSpc>
              <a:defRPr b="0" sz="4000"/>
            </a:pPr>
          </a:p>
        </p:txBody>
      </p:sp>
      <p:grpSp>
        <p:nvGrpSpPr>
          <p:cNvPr id="454" name="Group"/>
          <p:cNvGrpSpPr/>
          <p:nvPr/>
        </p:nvGrpSpPr>
        <p:grpSpPr>
          <a:xfrm>
            <a:off x="1887837" y="5059109"/>
            <a:ext cx="4430800" cy="3452822"/>
            <a:chOff x="705145" y="0"/>
            <a:chExt cx="4430798" cy="3452820"/>
          </a:xfrm>
        </p:grpSpPr>
        <p:sp>
          <p:nvSpPr>
            <p:cNvPr id="450" name="Line"/>
            <p:cNvSpPr/>
            <p:nvPr/>
          </p:nvSpPr>
          <p:spPr>
            <a:xfrm>
              <a:off x="1307406" y="28878"/>
              <a:ext cx="3828539" cy="1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1" name="Line"/>
            <p:cNvSpPr/>
            <p:nvPr/>
          </p:nvSpPr>
          <p:spPr>
            <a:xfrm>
              <a:off x="705145" y="3422020"/>
              <a:ext cx="3828539" cy="1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2" name="Line"/>
            <p:cNvSpPr/>
            <p:nvPr/>
          </p:nvSpPr>
          <p:spPr>
            <a:xfrm flipV="1">
              <a:off x="729823" y="25399"/>
              <a:ext cx="611950" cy="3427422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3" name="Line"/>
            <p:cNvSpPr/>
            <p:nvPr/>
          </p:nvSpPr>
          <p:spPr>
            <a:xfrm flipV="1">
              <a:off x="4493787" y="-1"/>
              <a:ext cx="611950" cy="3427422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55" name="Line"/>
          <p:cNvSpPr/>
          <p:nvPr/>
        </p:nvSpPr>
        <p:spPr>
          <a:xfrm flipV="1">
            <a:off x="1972485" y="5132828"/>
            <a:ext cx="4279027" cy="3316950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6" name="Line"/>
          <p:cNvSpPr/>
          <p:nvPr/>
        </p:nvSpPr>
        <p:spPr>
          <a:xfrm>
            <a:off x="2535554" y="5115676"/>
            <a:ext cx="3139818" cy="3356171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7" name="J"/>
          <p:cNvSpPr txBox="1"/>
          <p:nvPr/>
        </p:nvSpPr>
        <p:spPr>
          <a:xfrm>
            <a:off x="1627304" y="4611356"/>
            <a:ext cx="37795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J</a:t>
            </a:r>
          </a:p>
        </p:txBody>
      </p:sp>
      <p:sp>
        <p:nvSpPr>
          <p:cNvPr id="458" name="M"/>
          <p:cNvSpPr txBox="1"/>
          <p:nvPr/>
        </p:nvSpPr>
        <p:spPr>
          <a:xfrm>
            <a:off x="1096651" y="8407667"/>
            <a:ext cx="55676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M</a:t>
            </a:r>
          </a:p>
        </p:txBody>
      </p:sp>
      <p:sp>
        <p:nvSpPr>
          <p:cNvPr id="459" name="L"/>
          <p:cNvSpPr txBox="1"/>
          <p:nvPr/>
        </p:nvSpPr>
        <p:spPr>
          <a:xfrm>
            <a:off x="6027163" y="8407667"/>
            <a:ext cx="39674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L</a:t>
            </a:r>
          </a:p>
        </p:txBody>
      </p:sp>
      <p:sp>
        <p:nvSpPr>
          <p:cNvPr id="460" name="K"/>
          <p:cNvSpPr txBox="1"/>
          <p:nvPr/>
        </p:nvSpPr>
        <p:spPr>
          <a:xfrm>
            <a:off x="6570578" y="4611356"/>
            <a:ext cx="45313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K</a:t>
            </a:r>
          </a:p>
        </p:txBody>
      </p:sp>
      <p:sp>
        <p:nvSpPr>
          <p:cNvPr id="461" name="4x + 7"/>
          <p:cNvSpPr txBox="1"/>
          <p:nvPr/>
        </p:nvSpPr>
        <p:spPr>
          <a:xfrm>
            <a:off x="3717208" y="4183570"/>
            <a:ext cx="1529589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4x + 7</a:t>
            </a:r>
          </a:p>
        </p:txBody>
      </p:sp>
      <p:sp>
        <p:nvSpPr>
          <p:cNvPr id="462" name="8x - 5"/>
          <p:cNvSpPr txBox="1"/>
          <p:nvPr/>
        </p:nvSpPr>
        <p:spPr>
          <a:xfrm>
            <a:off x="6375082" y="6442815"/>
            <a:ext cx="142240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8x - 5</a:t>
            </a:r>
          </a:p>
        </p:txBody>
      </p:sp>
      <p:sp>
        <p:nvSpPr>
          <p:cNvPr id="463" name="JMK = 41°"/>
          <p:cNvSpPr txBox="1"/>
          <p:nvPr/>
        </p:nvSpPr>
        <p:spPr>
          <a:xfrm>
            <a:off x="2338011" y="9715156"/>
            <a:ext cx="251460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JMK = 41°</a:t>
            </a:r>
          </a:p>
        </p:txBody>
      </p:sp>
      <p:sp>
        <p:nvSpPr>
          <p:cNvPr id="464" name="Triangle"/>
          <p:cNvSpPr/>
          <p:nvPr/>
        </p:nvSpPr>
        <p:spPr>
          <a:xfrm rot="13896429">
            <a:off x="1870380" y="7921719"/>
            <a:ext cx="350855" cy="397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hombus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Rhombuses</a:t>
            </a:r>
          </a:p>
        </p:txBody>
      </p:sp>
      <p:sp>
        <p:nvSpPr>
          <p:cNvPr id="469" name="JK = KL by definition of rhombus."/>
          <p:cNvSpPr txBox="1"/>
          <p:nvPr/>
        </p:nvSpPr>
        <p:spPr>
          <a:xfrm>
            <a:off x="15847265" y="3913075"/>
            <a:ext cx="772210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JK = KL by definition of rhombus.</a:t>
            </a:r>
          </a:p>
        </p:txBody>
      </p:sp>
      <p:sp>
        <p:nvSpPr>
          <p:cNvPr id="470" name="Find all sides and angles.…"/>
          <p:cNvSpPr txBox="1"/>
          <p:nvPr/>
        </p:nvSpPr>
        <p:spPr>
          <a:xfrm>
            <a:off x="9017527" y="2978162"/>
            <a:ext cx="8162278" cy="6408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5000"/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Find all sides and angles.</a:t>
            </a:r>
            <a:endParaRPr>
              <a:solidFill>
                <a:schemeClr val="accent1">
                  <a:lumOff val="-13575"/>
                </a:schemeClr>
              </a:solidFill>
            </a:endParaRPr>
          </a:p>
          <a:p>
            <a:pPr algn="l">
              <a:lnSpc>
                <a:spcPct val="120000"/>
              </a:lnSpc>
              <a:defRPr b="0" sz="4400"/>
            </a:pPr>
            <a:r>
              <a:t>4x + 7 = 8x -5</a:t>
            </a:r>
          </a:p>
          <a:p>
            <a:pPr algn="l">
              <a:lnSpc>
                <a:spcPct val="120000"/>
              </a:lnSpc>
              <a:defRPr b="0" sz="4400"/>
            </a:pPr>
            <a:r>
              <a:t>12 = 4x</a:t>
            </a:r>
          </a:p>
          <a:p>
            <a:pPr algn="l">
              <a:lnSpc>
                <a:spcPct val="120000"/>
              </a:lnSpc>
              <a:defRPr b="0" sz="4400"/>
            </a:pPr>
            <a:r>
              <a:t>x = 3</a:t>
            </a:r>
          </a:p>
          <a:p>
            <a:pPr algn="l">
              <a:lnSpc>
                <a:spcPct val="120000"/>
              </a:lnSpc>
              <a:defRPr b="0" sz="4400"/>
            </a:pPr>
          </a:p>
          <a:p>
            <a:pPr algn="l">
              <a:lnSpc>
                <a:spcPct val="120000"/>
              </a:lnSpc>
              <a:defRPr b="0" sz="4400"/>
            </a:pPr>
            <a:r>
              <a:t>JK = 4(3) + 7 = 19</a:t>
            </a:r>
          </a:p>
          <a:p>
            <a:pPr algn="l">
              <a:lnSpc>
                <a:spcPct val="120000"/>
              </a:lnSpc>
              <a:defRPr b="0" sz="4400"/>
            </a:pPr>
            <a:r>
              <a:t>KL = LM = MJ = JK = 19</a:t>
            </a:r>
          </a:p>
        </p:txBody>
      </p:sp>
      <p:grpSp>
        <p:nvGrpSpPr>
          <p:cNvPr id="475" name="Group"/>
          <p:cNvGrpSpPr/>
          <p:nvPr/>
        </p:nvGrpSpPr>
        <p:grpSpPr>
          <a:xfrm>
            <a:off x="1887837" y="5059109"/>
            <a:ext cx="4430800" cy="3452822"/>
            <a:chOff x="705145" y="0"/>
            <a:chExt cx="4430798" cy="3452820"/>
          </a:xfrm>
        </p:grpSpPr>
        <p:sp>
          <p:nvSpPr>
            <p:cNvPr id="471" name="Line"/>
            <p:cNvSpPr/>
            <p:nvPr/>
          </p:nvSpPr>
          <p:spPr>
            <a:xfrm>
              <a:off x="1307406" y="28878"/>
              <a:ext cx="3828539" cy="1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2" name="Line"/>
            <p:cNvSpPr/>
            <p:nvPr/>
          </p:nvSpPr>
          <p:spPr>
            <a:xfrm>
              <a:off x="705145" y="3422020"/>
              <a:ext cx="3828539" cy="1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3" name="Line"/>
            <p:cNvSpPr/>
            <p:nvPr/>
          </p:nvSpPr>
          <p:spPr>
            <a:xfrm flipV="1">
              <a:off x="729823" y="25399"/>
              <a:ext cx="611950" cy="3427422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4" name="Line"/>
            <p:cNvSpPr/>
            <p:nvPr/>
          </p:nvSpPr>
          <p:spPr>
            <a:xfrm flipV="1">
              <a:off x="4493787" y="-1"/>
              <a:ext cx="611950" cy="3427422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76" name="Line"/>
          <p:cNvSpPr/>
          <p:nvPr/>
        </p:nvSpPr>
        <p:spPr>
          <a:xfrm flipV="1">
            <a:off x="1972485" y="5132828"/>
            <a:ext cx="4279027" cy="3316950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7" name="Line"/>
          <p:cNvSpPr/>
          <p:nvPr/>
        </p:nvSpPr>
        <p:spPr>
          <a:xfrm>
            <a:off x="2535554" y="5115676"/>
            <a:ext cx="3139818" cy="3356171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8" name="J"/>
          <p:cNvSpPr txBox="1"/>
          <p:nvPr/>
        </p:nvSpPr>
        <p:spPr>
          <a:xfrm>
            <a:off x="1627304" y="4611356"/>
            <a:ext cx="37795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J</a:t>
            </a:r>
          </a:p>
        </p:txBody>
      </p:sp>
      <p:sp>
        <p:nvSpPr>
          <p:cNvPr id="479" name="M"/>
          <p:cNvSpPr txBox="1"/>
          <p:nvPr/>
        </p:nvSpPr>
        <p:spPr>
          <a:xfrm>
            <a:off x="1096651" y="8407667"/>
            <a:ext cx="55676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M</a:t>
            </a:r>
          </a:p>
        </p:txBody>
      </p:sp>
      <p:sp>
        <p:nvSpPr>
          <p:cNvPr id="480" name="L"/>
          <p:cNvSpPr txBox="1"/>
          <p:nvPr/>
        </p:nvSpPr>
        <p:spPr>
          <a:xfrm>
            <a:off x="6027163" y="8407667"/>
            <a:ext cx="39674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L</a:t>
            </a:r>
          </a:p>
        </p:txBody>
      </p:sp>
      <p:sp>
        <p:nvSpPr>
          <p:cNvPr id="481" name="K"/>
          <p:cNvSpPr txBox="1"/>
          <p:nvPr/>
        </p:nvSpPr>
        <p:spPr>
          <a:xfrm>
            <a:off x="6570578" y="4611356"/>
            <a:ext cx="45313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K</a:t>
            </a:r>
          </a:p>
        </p:txBody>
      </p:sp>
      <p:sp>
        <p:nvSpPr>
          <p:cNvPr id="482" name="4x + 7"/>
          <p:cNvSpPr txBox="1"/>
          <p:nvPr/>
        </p:nvSpPr>
        <p:spPr>
          <a:xfrm>
            <a:off x="3717208" y="4183570"/>
            <a:ext cx="1529589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4x + 7</a:t>
            </a:r>
          </a:p>
        </p:txBody>
      </p:sp>
      <p:sp>
        <p:nvSpPr>
          <p:cNvPr id="483" name="8x - 5"/>
          <p:cNvSpPr txBox="1"/>
          <p:nvPr/>
        </p:nvSpPr>
        <p:spPr>
          <a:xfrm>
            <a:off x="6375082" y="6442815"/>
            <a:ext cx="142240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8x - 5</a:t>
            </a:r>
          </a:p>
        </p:txBody>
      </p:sp>
      <p:sp>
        <p:nvSpPr>
          <p:cNvPr id="484" name="JMK = 41°"/>
          <p:cNvSpPr txBox="1"/>
          <p:nvPr/>
        </p:nvSpPr>
        <p:spPr>
          <a:xfrm>
            <a:off x="2338011" y="9715156"/>
            <a:ext cx="251460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JMK = 41°</a:t>
            </a:r>
          </a:p>
        </p:txBody>
      </p:sp>
      <p:sp>
        <p:nvSpPr>
          <p:cNvPr id="485" name="Triangle"/>
          <p:cNvSpPr/>
          <p:nvPr/>
        </p:nvSpPr>
        <p:spPr>
          <a:xfrm rot="13896429">
            <a:off x="1870380" y="7921719"/>
            <a:ext cx="350855" cy="397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Rhombus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Rhombuses</a:t>
            </a:r>
          </a:p>
        </p:txBody>
      </p:sp>
      <p:sp>
        <p:nvSpPr>
          <p:cNvPr id="490" name="Find all sides and angles.…"/>
          <p:cNvSpPr txBox="1"/>
          <p:nvPr/>
        </p:nvSpPr>
        <p:spPr>
          <a:xfrm>
            <a:off x="9017527" y="2978162"/>
            <a:ext cx="8162278" cy="9565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5000"/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Find all sides and angles.</a:t>
            </a:r>
            <a:endParaRPr>
              <a:solidFill>
                <a:schemeClr val="accent1">
                  <a:lumOff val="-13575"/>
                </a:schemeClr>
              </a:solidFill>
            </a:endParaRPr>
          </a:p>
          <a:p>
            <a:pPr algn="l">
              <a:lnSpc>
                <a:spcPct val="120000"/>
              </a:lnSpc>
              <a:defRPr b="0" sz="4400"/>
            </a:pPr>
            <a:r>
              <a:t>4x + 7 = 8x -5</a:t>
            </a:r>
          </a:p>
          <a:p>
            <a:pPr algn="l">
              <a:lnSpc>
                <a:spcPct val="120000"/>
              </a:lnSpc>
              <a:defRPr b="0" sz="4400"/>
            </a:pPr>
            <a:r>
              <a:t>12 = 4x</a:t>
            </a:r>
          </a:p>
          <a:p>
            <a:pPr algn="l">
              <a:lnSpc>
                <a:spcPct val="120000"/>
              </a:lnSpc>
              <a:defRPr b="0" sz="4400"/>
            </a:pPr>
            <a:r>
              <a:t>x = 3</a:t>
            </a:r>
          </a:p>
          <a:p>
            <a:pPr algn="l">
              <a:lnSpc>
                <a:spcPct val="120000"/>
              </a:lnSpc>
              <a:defRPr b="0" sz="4400"/>
            </a:pPr>
          </a:p>
          <a:p>
            <a:pPr algn="l">
              <a:lnSpc>
                <a:spcPct val="120000"/>
              </a:lnSpc>
              <a:defRPr b="0" sz="4400"/>
            </a:pPr>
            <a:r>
              <a:t>JK = 4(3) + 7 = 19</a:t>
            </a:r>
          </a:p>
          <a:p>
            <a:pPr algn="l">
              <a:lnSpc>
                <a:spcPct val="120000"/>
              </a:lnSpc>
              <a:defRPr b="0" sz="4400"/>
            </a:pPr>
            <a:r>
              <a:t>KL = LM = MJ = JK = 19</a:t>
            </a:r>
          </a:p>
          <a:p>
            <a:pPr algn="l">
              <a:lnSpc>
                <a:spcPct val="120000"/>
              </a:lnSpc>
              <a:defRPr b="0" sz="4400"/>
            </a:pPr>
          </a:p>
          <a:p>
            <a:pPr algn="l">
              <a:lnSpc>
                <a:spcPct val="120000"/>
              </a:lnSpc>
              <a:defRPr b="0" sz="4400"/>
            </a:pPr>
            <a:r>
              <a:t>JML = 2(41°) = 82°</a:t>
            </a:r>
          </a:p>
          <a:p>
            <a:pPr algn="l">
              <a:lnSpc>
                <a:spcPct val="120000"/>
              </a:lnSpc>
              <a:defRPr b="0" sz="4400"/>
            </a:pPr>
            <a:r>
              <a:t>JKL = JML = 82°</a:t>
            </a:r>
          </a:p>
          <a:p>
            <a:pPr algn="l">
              <a:lnSpc>
                <a:spcPct val="120000"/>
              </a:lnSpc>
              <a:defRPr b="0" sz="4400"/>
            </a:pPr>
            <a:r>
              <a:t>MJK = 180° - 82° = 98°</a:t>
            </a:r>
          </a:p>
          <a:p>
            <a:pPr algn="l">
              <a:lnSpc>
                <a:spcPct val="120000"/>
              </a:lnSpc>
              <a:defRPr b="0" sz="4400"/>
            </a:pPr>
            <a:r>
              <a:t>KLM = MJK = 98°</a:t>
            </a:r>
          </a:p>
        </p:txBody>
      </p:sp>
      <p:grpSp>
        <p:nvGrpSpPr>
          <p:cNvPr id="495" name="Group"/>
          <p:cNvGrpSpPr/>
          <p:nvPr/>
        </p:nvGrpSpPr>
        <p:grpSpPr>
          <a:xfrm>
            <a:off x="1887837" y="5059109"/>
            <a:ext cx="4430800" cy="3452822"/>
            <a:chOff x="705145" y="0"/>
            <a:chExt cx="4430798" cy="3452820"/>
          </a:xfrm>
        </p:grpSpPr>
        <p:sp>
          <p:nvSpPr>
            <p:cNvPr id="491" name="Line"/>
            <p:cNvSpPr/>
            <p:nvPr/>
          </p:nvSpPr>
          <p:spPr>
            <a:xfrm>
              <a:off x="1307406" y="28878"/>
              <a:ext cx="3828539" cy="1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92" name="Line"/>
            <p:cNvSpPr/>
            <p:nvPr/>
          </p:nvSpPr>
          <p:spPr>
            <a:xfrm>
              <a:off x="705145" y="3422020"/>
              <a:ext cx="3828539" cy="1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93" name="Line"/>
            <p:cNvSpPr/>
            <p:nvPr/>
          </p:nvSpPr>
          <p:spPr>
            <a:xfrm flipV="1">
              <a:off x="729823" y="25399"/>
              <a:ext cx="611950" cy="3427422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94" name="Line"/>
            <p:cNvSpPr/>
            <p:nvPr/>
          </p:nvSpPr>
          <p:spPr>
            <a:xfrm flipV="1">
              <a:off x="4493787" y="-1"/>
              <a:ext cx="611950" cy="3427422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96" name="Line"/>
          <p:cNvSpPr/>
          <p:nvPr/>
        </p:nvSpPr>
        <p:spPr>
          <a:xfrm flipV="1">
            <a:off x="1972485" y="5132828"/>
            <a:ext cx="4279027" cy="3316950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7" name="Line"/>
          <p:cNvSpPr/>
          <p:nvPr/>
        </p:nvSpPr>
        <p:spPr>
          <a:xfrm>
            <a:off x="2535554" y="5115676"/>
            <a:ext cx="3139818" cy="3356171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8" name="J"/>
          <p:cNvSpPr txBox="1"/>
          <p:nvPr/>
        </p:nvSpPr>
        <p:spPr>
          <a:xfrm>
            <a:off x="1627304" y="4611356"/>
            <a:ext cx="37795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J</a:t>
            </a:r>
          </a:p>
        </p:txBody>
      </p:sp>
      <p:sp>
        <p:nvSpPr>
          <p:cNvPr id="499" name="M"/>
          <p:cNvSpPr txBox="1"/>
          <p:nvPr/>
        </p:nvSpPr>
        <p:spPr>
          <a:xfrm>
            <a:off x="1096651" y="8407667"/>
            <a:ext cx="55676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M</a:t>
            </a:r>
          </a:p>
        </p:txBody>
      </p:sp>
      <p:sp>
        <p:nvSpPr>
          <p:cNvPr id="500" name="L"/>
          <p:cNvSpPr txBox="1"/>
          <p:nvPr/>
        </p:nvSpPr>
        <p:spPr>
          <a:xfrm>
            <a:off x="6027163" y="8407667"/>
            <a:ext cx="39674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L</a:t>
            </a:r>
          </a:p>
        </p:txBody>
      </p:sp>
      <p:sp>
        <p:nvSpPr>
          <p:cNvPr id="501" name="K"/>
          <p:cNvSpPr txBox="1"/>
          <p:nvPr/>
        </p:nvSpPr>
        <p:spPr>
          <a:xfrm>
            <a:off x="6570578" y="4611356"/>
            <a:ext cx="45313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K</a:t>
            </a:r>
          </a:p>
        </p:txBody>
      </p:sp>
      <p:sp>
        <p:nvSpPr>
          <p:cNvPr id="502" name="4x + 7"/>
          <p:cNvSpPr txBox="1"/>
          <p:nvPr/>
        </p:nvSpPr>
        <p:spPr>
          <a:xfrm>
            <a:off x="3717208" y="4183570"/>
            <a:ext cx="1529589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4x + 7</a:t>
            </a:r>
          </a:p>
        </p:txBody>
      </p:sp>
      <p:sp>
        <p:nvSpPr>
          <p:cNvPr id="503" name="8x - 5"/>
          <p:cNvSpPr txBox="1"/>
          <p:nvPr/>
        </p:nvSpPr>
        <p:spPr>
          <a:xfrm>
            <a:off x="6375082" y="6442815"/>
            <a:ext cx="142240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8x - 5</a:t>
            </a:r>
          </a:p>
        </p:txBody>
      </p:sp>
      <p:sp>
        <p:nvSpPr>
          <p:cNvPr id="504" name="JMK = 41°"/>
          <p:cNvSpPr txBox="1"/>
          <p:nvPr/>
        </p:nvSpPr>
        <p:spPr>
          <a:xfrm>
            <a:off x="2338011" y="9715156"/>
            <a:ext cx="251460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JMK = 41°</a:t>
            </a:r>
          </a:p>
        </p:txBody>
      </p:sp>
      <p:sp>
        <p:nvSpPr>
          <p:cNvPr id="505" name="Triangle"/>
          <p:cNvSpPr/>
          <p:nvPr/>
        </p:nvSpPr>
        <p:spPr>
          <a:xfrm rot="13896429">
            <a:off x="1870380" y="7921719"/>
            <a:ext cx="350855" cy="397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6" name="JK = KL by definition of rhombus."/>
          <p:cNvSpPr txBox="1"/>
          <p:nvPr/>
        </p:nvSpPr>
        <p:spPr>
          <a:xfrm>
            <a:off x="15847265" y="3913075"/>
            <a:ext cx="772210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JK = KL by definition of rhombus.</a:t>
            </a:r>
          </a:p>
        </p:txBody>
      </p:sp>
      <p:sp>
        <p:nvSpPr>
          <p:cNvPr id="507" name="Diagonals bisect the 4 angles.…"/>
          <p:cNvSpPr txBox="1"/>
          <p:nvPr/>
        </p:nvSpPr>
        <p:spPr>
          <a:xfrm>
            <a:off x="15792389" y="9455911"/>
            <a:ext cx="7831859" cy="3135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4000">
                <a:solidFill>
                  <a:schemeClr val="accent1">
                    <a:lumOff val="-13575"/>
                  </a:schemeClr>
                </a:solidFill>
              </a:defRPr>
            </a:pPr>
            <a:r>
              <a:t>Diagonals bisect the 4 angles.</a:t>
            </a:r>
          </a:p>
          <a:p>
            <a:pPr algn="l">
              <a:defRPr b="0" sz="4000">
                <a:solidFill>
                  <a:schemeClr val="accent1">
                    <a:lumOff val="-13575"/>
                  </a:schemeClr>
                </a:solidFill>
              </a:defRPr>
            </a:pPr>
            <a:br/>
            <a:r>
              <a:t>Each angle is supplementary to its neighbors.</a:t>
            </a:r>
          </a:p>
          <a:p>
            <a:pPr algn="l">
              <a:defRPr b="0" sz="4000">
                <a:solidFill>
                  <a:schemeClr val="accent1">
                    <a:lumOff val="-13575"/>
                  </a:schemeClr>
                </a:solidFill>
              </a:defRPr>
            </a:pPr>
            <a:r>
              <a:t>Opposite angles are congruent.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Ki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Kites</a:t>
            </a:r>
          </a:p>
        </p:txBody>
      </p:sp>
      <p:sp>
        <p:nvSpPr>
          <p:cNvPr id="510" name="Line"/>
          <p:cNvSpPr/>
          <p:nvPr/>
        </p:nvSpPr>
        <p:spPr>
          <a:xfrm flipV="1">
            <a:off x="17836495" y="4153041"/>
            <a:ext cx="2374703" cy="3003081"/>
          </a:xfrm>
          <a:prstGeom prst="line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1" name="Line"/>
          <p:cNvSpPr/>
          <p:nvPr/>
        </p:nvSpPr>
        <p:spPr>
          <a:xfrm flipV="1">
            <a:off x="20215569" y="7117594"/>
            <a:ext cx="2435711" cy="4575829"/>
          </a:xfrm>
          <a:prstGeom prst="line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2" name="Line"/>
          <p:cNvSpPr/>
          <p:nvPr/>
        </p:nvSpPr>
        <p:spPr>
          <a:xfrm flipH="1" flipV="1">
            <a:off x="17829682" y="7127008"/>
            <a:ext cx="2388328" cy="4557002"/>
          </a:xfrm>
          <a:prstGeom prst="line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3" name="Line"/>
          <p:cNvSpPr/>
          <p:nvPr/>
        </p:nvSpPr>
        <p:spPr>
          <a:xfrm flipH="1" flipV="1">
            <a:off x="20195207" y="4158825"/>
            <a:ext cx="2476434" cy="2979345"/>
          </a:xfrm>
          <a:prstGeom prst="line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4" name="Line"/>
          <p:cNvSpPr/>
          <p:nvPr/>
        </p:nvSpPr>
        <p:spPr>
          <a:xfrm flipH="1" flipV="1">
            <a:off x="21194003" y="9379937"/>
            <a:ext cx="344448" cy="229983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5" name="Line"/>
          <p:cNvSpPr/>
          <p:nvPr/>
        </p:nvSpPr>
        <p:spPr>
          <a:xfrm flipH="1" flipV="1">
            <a:off x="18871171" y="5491937"/>
            <a:ext cx="341191" cy="269798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6" name="Line"/>
          <p:cNvSpPr/>
          <p:nvPr/>
        </p:nvSpPr>
        <p:spPr>
          <a:xfrm flipH="1">
            <a:off x="21198355" y="5361362"/>
            <a:ext cx="291214" cy="238388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7" name="Line"/>
          <p:cNvSpPr/>
          <p:nvPr/>
        </p:nvSpPr>
        <p:spPr>
          <a:xfrm flipH="1">
            <a:off x="18884232" y="9391802"/>
            <a:ext cx="324418" cy="158178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8" name="Line"/>
          <p:cNvSpPr/>
          <p:nvPr/>
        </p:nvSpPr>
        <p:spPr>
          <a:xfrm>
            <a:off x="20220227" y="4218153"/>
            <a:ext cx="5422" cy="7402941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9" name="Line"/>
          <p:cNvSpPr/>
          <p:nvPr/>
        </p:nvSpPr>
        <p:spPr>
          <a:xfrm flipH="1">
            <a:off x="17873508" y="7138371"/>
            <a:ext cx="4727487" cy="1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0" name="Line"/>
          <p:cNvSpPr/>
          <p:nvPr/>
        </p:nvSpPr>
        <p:spPr>
          <a:xfrm flipH="1" flipV="1">
            <a:off x="21295603" y="9265637"/>
            <a:ext cx="344448" cy="229983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1" name="Line"/>
          <p:cNvSpPr/>
          <p:nvPr/>
        </p:nvSpPr>
        <p:spPr>
          <a:xfrm flipH="1">
            <a:off x="18833432" y="9264802"/>
            <a:ext cx="324418" cy="158178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2" name="Line"/>
          <p:cNvSpPr/>
          <p:nvPr/>
        </p:nvSpPr>
        <p:spPr>
          <a:xfrm flipH="1">
            <a:off x="20220455" y="6831649"/>
            <a:ext cx="331075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3" name="Line"/>
          <p:cNvSpPr/>
          <p:nvPr/>
        </p:nvSpPr>
        <p:spPr>
          <a:xfrm>
            <a:off x="20538830" y="6831649"/>
            <a:ext cx="1" cy="294138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8" name="Connection Line"/>
          <p:cNvSpPr/>
          <p:nvPr/>
        </p:nvSpPr>
        <p:spPr>
          <a:xfrm>
            <a:off x="17916678" y="6782296"/>
            <a:ext cx="123139" cy="735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15" h="21600" fill="norm" stroke="1" extrusionOk="0">
                <a:moveTo>
                  <a:pt x="1921" y="21600"/>
                </a:moveTo>
                <a:cubicBezTo>
                  <a:pt x="21600" y="14482"/>
                  <a:pt x="20960" y="7282"/>
                  <a:pt x="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29" name="Connection Line"/>
          <p:cNvSpPr/>
          <p:nvPr/>
        </p:nvSpPr>
        <p:spPr>
          <a:xfrm>
            <a:off x="22413115" y="6781891"/>
            <a:ext cx="114189" cy="712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16200" y="0"/>
                </a:moveTo>
                <a:cubicBezTo>
                  <a:pt x="-5397" y="7608"/>
                  <a:pt x="-5400" y="14808"/>
                  <a:pt x="16190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26" name="Kite - a quadrilateral with exactly two pairs of congruent adjacent sides."/>
          <p:cNvSpPr txBox="1"/>
          <p:nvPr/>
        </p:nvSpPr>
        <p:spPr>
          <a:xfrm>
            <a:off x="1840507" y="2978162"/>
            <a:ext cx="20702985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4000"/>
            </a:pPr>
            <a:r>
              <a:rPr sz="5500">
                <a:solidFill>
                  <a:schemeClr val="accent1">
                    <a:lumOff val="-13575"/>
                  </a:schemeClr>
                </a:solidFill>
              </a:rPr>
              <a:t>Kite</a:t>
            </a:r>
            <a:r>
              <a:t> </a:t>
            </a:r>
            <a:r>
              <a:rPr b="0" sz="4800"/>
              <a:t>- a quadrilateral with exactly two pairs of congruent adjacent sides.</a:t>
            </a:r>
          </a:p>
        </p:txBody>
      </p:sp>
      <p:sp>
        <p:nvSpPr>
          <p:cNvPr id="527" name="Kite Properties:…"/>
          <p:cNvSpPr txBox="1"/>
          <p:nvPr/>
        </p:nvSpPr>
        <p:spPr>
          <a:xfrm>
            <a:off x="1840507" y="7829562"/>
            <a:ext cx="14590710" cy="348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5000"/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Kite Properties:</a:t>
            </a:r>
            <a:endParaRPr>
              <a:solidFill>
                <a:schemeClr val="accent1">
                  <a:lumOff val="-13575"/>
                </a:schemeClr>
              </a:solidFill>
            </a:endParaRPr>
          </a:p>
          <a:p>
            <a:pPr algn="l">
              <a:lnSpc>
                <a:spcPct val="120000"/>
              </a:lnSpc>
              <a:defRPr sz="4800"/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</a:t>
            </a:r>
            <a:r>
              <a:rPr b="0"/>
              <a:t>- Exactly one pair of opposite angles is congruent.</a:t>
            </a:r>
            <a:endParaRPr b="0"/>
          </a:p>
          <a:p>
            <a:pPr algn="l">
              <a:lnSpc>
                <a:spcPct val="120000"/>
              </a:lnSpc>
              <a:defRPr sz="4800"/>
            </a:pPr>
            <a:r>
              <a:rPr b="0"/>
              <a:t>  - The diagonals are perpendicular.</a:t>
            </a: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roperties of Polyg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Properties of Polygons</a:t>
            </a:r>
          </a:p>
        </p:txBody>
      </p:sp>
      <p:sp>
        <p:nvSpPr>
          <p:cNvPr id="147" name="Polygon - a closed figure formed by three or more line segments.…"/>
          <p:cNvSpPr txBox="1"/>
          <p:nvPr/>
        </p:nvSpPr>
        <p:spPr>
          <a:xfrm>
            <a:off x="1840507" y="2851162"/>
            <a:ext cx="16883584" cy="1783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4000"/>
            </a:pPr>
            <a:r>
              <a:rPr sz="5000">
                <a:solidFill>
                  <a:schemeClr val="accent1">
                    <a:lumOff val="-13575"/>
                  </a:schemeClr>
                </a:solidFill>
              </a:rPr>
              <a:t>Polygon</a:t>
            </a:r>
            <a:r>
              <a:t> </a:t>
            </a:r>
            <a:r>
              <a:rPr b="0" sz="4400"/>
              <a:t>- a closed figure formed by three or more line segments.</a:t>
            </a:r>
            <a:endParaRPr sz="4400"/>
          </a:p>
          <a:p>
            <a:pPr algn="l">
              <a:lnSpc>
                <a:spcPct val="120000"/>
              </a:lnSpc>
              <a:defRPr sz="4000"/>
            </a:pPr>
            <a:r>
              <a:rPr sz="5000">
                <a:solidFill>
                  <a:schemeClr val="accent1">
                    <a:lumOff val="-13575"/>
                  </a:schemeClr>
                </a:solidFill>
              </a:rPr>
              <a:t>Quadrilateral</a:t>
            </a:r>
            <a:r>
              <a:t> </a:t>
            </a:r>
            <a:r>
              <a:rPr b="0" sz="4400"/>
              <a:t>- a four-sided polygon.</a:t>
            </a:r>
          </a:p>
        </p:txBody>
      </p:sp>
      <p:sp>
        <p:nvSpPr>
          <p:cNvPr id="148" name="Triangle"/>
          <p:cNvSpPr/>
          <p:nvPr/>
        </p:nvSpPr>
        <p:spPr>
          <a:xfrm rot="14655761">
            <a:off x="1875645" y="5644693"/>
            <a:ext cx="2351022" cy="2433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5D5D5"/>
          </a:solidFill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Rectangle"/>
          <p:cNvSpPr/>
          <p:nvPr/>
        </p:nvSpPr>
        <p:spPr>
          <a:xfrm>
            <a:off x="8672496" y="5504460"/>
            <a:ext cx="2515095" cy="1878105"/>
          </a:xfrm>
          <a:prstGeom prst="rect">
            <a:avLst/>
          </a:prstGeom>
          <a:solidFill>
            <a:srgbClr val="D5D5D5"/>
          </a:solidFill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Polygon"/>
          <p:cNvSpPr/>
          <p:nvPr/>
        </p:nvSpPr>
        <p:spPr>
          <a:xfrm>
            <a:off x="15186521" y="5119652"/>
            <a:ext cx="2517793" cy="2402772"/>
          </a:xfrm>
          <a:prstGeom prst="pentagon">
            <a:avLst/>
          </a:prstGeom>
          <a:solidFill>
            <a:srgbClr val="D5D5D5"/>
          </a:solidFill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Polygon"/>
          <p:cNvSpPr/>
          <p:nvPr/>
        </p:nvSpPr>
        <p:spPr>
          <a:xfrm>
            <a:off x="5411871" y="9468108"/>
            <a:ext cx="2292684" cy="2656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D5D5D5"/>
          </a:solidFill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Polygon"/>
          <p:cNvSpPr/>
          <p:nvPr/>
        </p:nvSpPr>
        <p:spPr>
          <a:xfrm>
            <a:off x="11862383" y="9472483"/>
            <a:ext cx="2580989" cy="2524905"/>
          </a:xfrm>
          <a:prstGeom prst="heptagon">
            <a:avLst/>
          </a:prstGeom>
          <a:solidFill>
            <a:srgbClr val="D5D5D5"/>
          </a:solidFill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Polygon"/>
          <p:cNvSpPr/>
          <p:nvPr/>
        </p:nvSpPr>
        <p:spPr>
          <a:xfrm>
            <a:off x="18382670" y="9468108"/>
            <a:ext cx="2647363" cy="2656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18437" y="3163"/>
                </a:lnTo>
                <a:lnTo>
                  <a:pt x="21600" y="10800"/>
                </a:lnTo>
                <a:lnTo>
                  <a:pt x="18437" y="18437"/>
                </a:lnTo>
                <a:lnTo>
                  <a:pt x="10800" y="21600"/>
                </a:lnTo>
                <a:lnTo>
                  <a:pt x="3163" y="18437"/>
                </a:lnTo>
                <a:lnTo>
                  <a:pt x="0" y="10800"/>
                </a:lnTo>
                <a:lnTo>
                  <a:pt x="3163" y="3163"/>
                </a:lnTo>
                <a:close/>
              </a:path>
            </a:pathLst>
          </a:custGeom>
          <a:solidFill>
            <a:srgbClr val="D5D5D5"/>
          </a:solidFill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Triangle"/>
          <p:cNvSpPr txBox="1"/>
          <p:nvPr/>
        </p:nvSpPr>
        <p:spPr>
          <a:xfrm>
            <a:off x="2281024" y="7812202"/>
            <a:ext cx="203250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Triangle</a:t>
            </a:r>
          </a:p>
        </p:txBody>
      </p:sp>
      <p:sp>
        <p:nvSpPr>
          <p:cNvPr id="155" name="Quadrilateral"/>
          <p:cNvSpPr txBox="1"/>
          <p:nvPr/>
        </p:nvSpPr>
        <p:spPr>
          <a:xfrm>
            <a:off x="8350100" y="7812202"/>
            <a:ext cx="325475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Quadrilateral</a:t>
            </a:r>
          </a:p>
        </p:txBody>
      </p:sp>
      <p:sp>
        <p:nvSpPr>
          <p:cNvPr id="156" name="Pentagon"/>
          <p:cNvSpPr txBox="1"/>
          <p:nvPr/>
        </p:nvSpPr>
        <p:spPr>
          <a:xfrm>
            <a:off x="15222577" y="7812202"/>
            <a:ext cx="243840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Pentagon</a:t>
            </a:r>
          </a:p>
        </p:txBody>
      </p:sp>
      <p:sp>
        <p:nvSpPr>
          <p:cNvPr id="157" name="Hexagon"/>
          <p:cNvSpPr txBox="1"/>
          <p:nvPr/>
        </p:nvSpPr>
        <p:spPr>
          <a:xfrm>
            <a:off x="5464914" y="12511202"/>
            <a:ext cx="22687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Hexagon</a:t>
            </a:r>
          </a:p>
        </p:txBody>
      </p:sp>
      <p:sp>
        <p:nvSpPr>
          <p:cNvPr id="158" name="Heptagon"/>
          <p:cNvSpPr txBox="1"/>
          <p:nvPr/>
        </p:nvSpPr>
        <p:spPr>
          <a:xfrm>
            <a:off x="12036909" y="12511202"/>
            <a:ext cx="248513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Heptagon</a:t>
            </a:r>
          </a:p>
        </p:txBody>
      </p:sp>
      <p:sp>
        <p:nvSpPr>
          <p:cNvPr id="159" name="Octagon"/>
          <p:cNvSpPr txBox="1"/>
          <p:nvPr/>
        </p:nvSpPr>
        <p:spPr>
          <a:xfrm>
            <a:off x="18647005" y="12511202"/>
            <a:ext cx="219354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Octagon</a:t>
            </a:r>
          </a:p>
        </p:txBody>
      </p:sp>
      <p:sp>
        <p:nvSpPr>
          <p:cNvPr id="160" name="5"/>
          <p:cNvSpPr txBox="1"/>
          <p:nvPr/>
        </p:nvSpPr>
        <p:spPr>
          <a:xfrm>
            <a:off x="16176430" y="6023776"/>
            <a:ext cx="53797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5</a:t>
            </a:r>
          </a:p>
        </p:txBody>
      </p:sp>
      <p:sp>
        <p:nvSpPr>
          <p:cNvPr id="161" name="4"/>
          <p:cNvSpPr txBox="1"/>
          <p:nvPr/>
        </p:nvSpPr>
        <p:spPr>
          <a:xfrm>
            <a:off x="9699430" y="6023776"/>
            <a:ext cx="53797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4</a:t>
            </a:r>
          </a:p>
        </p:txBody>
      </p:sp>
      <p:sp>
        <p:nvSpPr>
          <p:cNvPr id="162" name="3"/>
          <p:cNvSpPr txBox="1"/>
          <p:nvPr/>
        </p:nvSpPr>
        <p:spPr>
          <a:xfrm>
            <a:off x="3222430" y="6023776"/>
            <a:ext cx="53797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3</a:t>
            </a:r>
          </a:p>
        </p:txBody>
      </p:sp>
      <p:sp>
        <p:nvSpPr>
          <p:cNvPr id="163" name="8"/>
          <p:cNvSpPr txBox="1"/>
          <p:nvPr/>
        </p:nvSpPr>
        <p:spPr>
          <a:xfrm>
            <a:off x="19414930" y="10341776"/>
            <a:ext cx="53797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8</a:t>
            </a:r>
          </a:p>
        </p:txBody>
      </p:sp>
      <p:sp>
        <p:nvSpPr>
          <p:cNvPr id="164" name="7"/>
          <p:cNvSpPr txBox="1"/>
          <p:nvPr/>
        </p:nvSpPr>
        <p:spPr>
          <a:xfrm>
            <a:off x="12874430" y="10341776"/>
            <a:ext cx="53797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7</a:t>
            </a:r>
          </a:p>
        </p:txBody>
      </p:sp>
      <p:sp>
        <p:nvSpPr>
          <p:cNvPr id="165" name="6"/>
          <p:cNvSpPr txBox="1"/>
          <p:nvPr/>
        </p:nvSpPr>
        <p:spPr>
          <a:xfrm>
            <a:off x="6270430" y="10341776"/>
            <a:ext cx="53797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Ki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Kites</a:t>
            </a:r>
          </a:p>
        </p:txBody>
      </p:sp>
      <p:sp>
        <p:nvSpPr>
          <p:cNvPr id="532" name="Kite - a quadrilateral with exactly two pairs of congruent adjacent sides."/>
          <p:cNvSpPr txBox="1"/>
          <p:nvPr/>
        </p:nvSpPr>
        <p:spPr>
          <a:xfrm>
            <a:off x="1840507" y="2978162"/>
            <a:ext cx="20702985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4000"/>
            </a:pPr>
            <a:r>
              <a:rPr sz="5500">
                <a:solidFill>
                  <a:schemeClr val="accent1">
                    <a:lumOff val="-13575"/>
                  </a:schemeClr>
                </a:solidFill>
              </a:rPr>
              <a:t>Kite</a:t>
            </a:r>
            <a:r>
              <a:t> </a:t>
            </a:r>
            <a:r>
              <a:rPr b="0" sz="4800"/>
              <a:t>- a quadrilateral with exactly two pairs of congruent adjacent sides.</a:t>
            </a:r>
          </a:p>
        </p:txBody>
      </p:sp>
      <p:sp>
        <p:nvSpPr>
          <p:cNvPr id="533" name="Line"/>
          <p:cNvSpPr/>
          <p:nvPr/>
        </p:nvSpPr>
        <p:spPr>
          <a:xfrm flipV="1">
            <a:off x="17836495" y="4153041"/>
            <a:ext cx="2374703" cy="3003081"/>
          </a:xfrm>
          <a:prstGeom prst="line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4" name="Line"/>
          <p:cNvSpPr/>
          <p:nvPr/>
        </p:nvSpPr>
        <p:spPr>
          <a:xfrm flipV="1">
            <a:off x="20215569" y="7117594"/>
            <a:ext cx="2435711" cy="4575829"/>
          </a:xfrm>
          <a:prstGeom prst="line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5" name="Line"/>
          <p:cNvSpPr/>
          <p:nvPr/>
        </p:nvSpPr>
        <p:spPr>
          <a:xfrm flipH="1" flipV="1">
            <a:off x="17829682" y="7127008"/>
            <a:ext cx="2388328" cy="4557002"/>
          </a:xfrm>
          <a:prstGeom prst="line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6" name="Line"/>
          <p:cNvSpPr/>
          <p:nvPr/>
        </p:nvSpPr>
        <p:spPr>
          <a:xfrm flipH="1" flipV="1">
            <a:off x="20195207" y="4158825"/>
            <a:ext cx="2476434" cy="2979345"/>
          </a:xfrm>
          <a:prstGeom prst="line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7" name="Line"/>
          <p:cNvSpPr/>
          <p:nvPr/>
        </p:nvSpPr>
        <p:spPr>
          <a:xfrm flipH="1" flipV="1">
            <a:off x="21194003" y="9379937"/>
            <a:ext cx="344448" cy="229983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8" name="Line"/>
          <p:cNvSpPr/>
          <p:nvPr/>
        </p:nvSpPr>
        <p:spPr>
          <a:xfrm flipH="1" flipV="1">
            <a:off x="18871171" y="5491937"/>
            <a:ext cx="341191" cy="269798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9" name="Line"/>
          <p:cNvSpPr/>
          <p:nvPr/>
        </p:nvSpPr>
        <p:spPr>
          <a:xfrm flipH="1">
            <a:off x="21198355" y="5361362"/>
            <a:ext cx="291214" cy="238388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0" name="Line"/>
          <p:cNvSpPr/>
          <p:nvPr/>
        </p:nvSpPr>
        <p:spPr>
          <a:xfrm flipH="1">
            <a:off x="18884232" y="9391802"/>
            <a:ext cx="324418" cy="158178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1" name="Line"/>
          <p:cNvSpPr/>
          <p:nvPr/>
        </p:nvSpPr>
        <p:spPr>
          <a:xfrm>
            <a:off x="20220227" y="4218153"/>
            <a:ext cx="5422" cy="7402941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2" name="Line"/>
          <p:cNvSpPr/>
          <p:nvPr/>
        </p:nvSpPr>
        <p:spPr>
          <a:xfrm flipH="1">
            <a:off x="17873508" y="7138371"/>
            <a:ext cx="4727487" cy="1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3" name="Line"/>
          <p:cNvSpPr/>
          <p:nvPr/>
        </p:nvSpPr>
        <p:spPr>
          <a:xfrm flipH="1" flipV="1">
            <a:off x="21295603" y="9265637"/>
            <a:ext cx="344448" cy="229983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4" name="Line"/>
          <p:cNvSpPr/>
          <p:nvPr/>
        </p:nvSpPr>
        <p:spPr>
          <a:xfrm flipH="1">
            <a:off x="18833432" y="9264802"/>
            <a:ext cx="324418" cy="158178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5" name="Line"/>
          <p:cNvSpPr/>
          <p:nvPr/>
        </p:nvSpPr>
        <p:spPr>
          <a:xfrm flipH="1">
            <a:off x="20220455" y="6831649"/>
            <a:ext cx="331075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6" name="Line"/>
          <p:cNvSpPr/>
          <p:nvPr/>
        </p:nvSpPr>
        <p:spPr>
          <a:xfrm>
            <a:off x="20538830" y="6831649"/>
            <a:ext cx="1" cy="294138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2" name="Connection Line"/>
          <p:cNvSpPr/>
          <p:nvPr/>
        </p:nvSpPr>
        <p:spPr>
          <a:xfrm>
            <a:off x="17916678" y="6782296"/>
            <a:ext cx="123139" cy="735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15" h="21600" fill="norm" stroke="1" extrusionOk="0">
                <a:moveTo>
                  <a:pt x="1921" y="21600"/>
                </a:moveTo>
                <a:cubicBezTo>
                  <a:pt x="21600" y="14482"/>
                  <a:pt x="20960" y="7282"/>
                  <a:pt x="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53" name="Connection Line"/>
          <p:cNvSpPr/>
          <p:nvPr/>
        </p:nvSpPr>
        <p:spPr>
          <a:xfrm>
            <a:off x="22413115" y="6781891"/>
            <a:ext cx="114189" cy="712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16200" y="0"/>
                </a:moveTo>
                <a:cubicBezTo>
                  <a:pt x="-5397" y="7608"/>
                  <a:pt x="-5400" y="14808"/>
                  <a:pt x="16190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49" name="Kite Properties:…"/>
          <p:cNvSpPr txBox="1"/>
          <p:nvPr/>
        </p:nvSpPr>
        <p:spPr>
          <a:xfrm>
            <a:off x="1840507" y="7829562"/>
            <a:ext cx="14590710" cy="348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5000"/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Kite Properties:</a:t>
            </a:r>
            <a:endParaRPr>
              <a:solidFill>
                <a:schemeClr val="accent1">
                  <a:lumOff val="-13575"/>
                </a:schemeClr>
              </a:solidFill>
            </a:endParaRPr>
          </a:p>
          <a:p>
            <a:pPr algn="l">
              <a:lnSpc>
                <a:spcPct val="120000"/>
              </a:lnSpc>
              <a:defRPr sz="4800"/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</a:t>
            </a:r>
            <a:r>
              <a:rPr b="0"/>
              <a:t>- Exactly one pair of opposite angles is congruent.</a:t>
            </a:r>
            <a:endParaRPr b="0"/>
          </a:p>
          <a:p>
            <a:pPr algn="l">
              <a:lnSpc>
                <a:spcPct val="120000"/>
              </a:lnSpc>
              <a:defRPr sz="4800"/>
            </a:pPr>
            <a:r>
              <a:rPr b="0"/>
              <a:t>  - The diagonals are perpendicular.</a:t>
            </a:r>
            <a:endParaRPr b="0"/>
          </a:p>
        </p:txBody>
      </p:sp>
      <p:sp>
        <p:nvSpPr>
          <p:cNvPr id="550" name="Triangle"/>
          <p:cNvSpPr/>
          <p:nvPr/>
        </p:nvSpPr>
        <p:spPr>
          <a:xfrm>
            <a:off x="17738173" y="4076002"/>
            <a:ext cx="4969529" cy="3033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1" name="Triangle"/>
          <p:cNvSpPr/>
          <p:nvPr/>
        </p:nvSpPr>
        <p:spPr>
          <a:xfrm rot="10800000">
            <a:off x="17752486" y="7170121"/>
            <a:ext cx="4969530" cy="4703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Kit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Kites</a:t>
            </a:r>
          </a:p>
        </p:txBody>
      </p:sp>
      <p:sp>
        <p:nvSpPr>
          <p:cNvPr id="558" name="Find the perimeter of the kite."/>
          <p:cNvSpPr txBox="1"/>
          <p:nvPr/>
        </p:nvSpPr>
        <p:spPr>
          <a:xfrm>
            <a:off x="2094507" y="1962162"/>
            <a:ext cx="9983747" cy="268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5000"/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Find the perimeter of the kite.</a:t>
            </a:r>
            <a:endParaRPr>
              <a:solidFill>
                <a:schemeClr val="accent1">
                  <a:lumOff val="-13575"/>
                </a:schemeClr>
              </a:solidFill>
            </a:endParaRPr>
          </a:p>
          <a:p>
            <a:pPr algn="l">
              <a:lnSpc>
                <a:spcPct val="120000"/>
              </a:lnSpc>
              <a:defRPr b="0" sz="5000"/>
            </a:pPr>
            <a:endParaRPr>
              <a:solidFill>
                <a:schemeClr val="accent1">
                  <a:lumOff val="-13575"/>
                </a:schemeClr>
              </a:solidFill>
            </a:endParaRPr>
          </a:p>
        </p:txBody>
      </p:sp>
      <p:sp>
        <p:nvSpPr>
          <p:cNvPr id="559" name="Line"/>
          <p:cNvSpPr/>
          <p:nvPr/>
        </p:nvSpPr>
        <p:spPr>
          <a:xfrm flipV="1">
            <a:off x="16312495" y="3899041"/>
            <a:ext cx="2374703" cy="3003081"/>
          </a:xfrm>
          <a:prstGeom prst="line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0" name="Line"/>
          <p:cNvSpPr/>
          <p:nvPr/>
        </p:nvSpPr>
        <p:spPr>
          <a:xfrm flipV="1">
            <a:off x="18691569" y="6863594"/>
            <a:ext cx="2435711" cy="4575829"/>
          </a:xfrm>
          <a:prstGeom prst="line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1" name="Line"/>
          <p:cNvSpPr/>
          <p:nvPr/>
        </p:nvSpPr>
        <p:spPr>
          <a:xfrm flipH="1" flipV="1">
            <a:off x="16305682" y="6873008"/>
            <a:ext cx="2388328" cy="4557002"/>
          </a:xfrm>
          <a:prstGeom prst="line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2" name="Line"/>
          <p:cNvSpPr/>
          <p:nvPr/>
        </p:nvSpPr>
        <p:spPr>
          <a:xfrm flipH="1" flipV="1">
            <a:off x="18671207" y="3904825"/>
            <a:ext cx="2476434" cy="2979345"/>
          </a:xfrm>
          <a:prstGeom prst="line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3" name="Line"/>
          <p:cNvSpPr/>
          <p:nvPr/>
        </p:nvSpPr>
        <p:spPr>
          <a:xfrm>
            <a:off x="18696227" y="3964153"/>
            <a:ext cx="5422" cy="7402941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4" name="Line"/>
          <p:cNvSpPr/>
          <p:nvPr/>
        </p:nvSpPr>
        <p:spPr>
          <a:xfrm flipH="1">
            <a:off x="16349508" y="6884371"/>
            <a:ext cx="4727487" cy="1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5" name="6"/>
          <p:cNvSpPr txBox="1"/>
          <p:nvPr/>
        </p:nvSpPr>
        <p:spPr>
          <a:xfrm>
            <a:off x="19384150" y="6217411"/>
            <a:ext cx="396749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6</a:t>
            </a:r>
          </a:p>
        </p:txBody>
      </p:sp>
      <p:sp>
        <p:nvSpPr>
          <p:cNvPr id="566" name="8"/>
          <p:cNvSpPr txBox="1"/>
          <p:nvPr/>
        </p:nvSpPr>
        <p:spPr>
          <a:xfrm>
            <a:off x="18253850" y="5455411"/>
            <a:ext cx="396749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8</a:t>
            </a:r>
          </a:p>
        </p:txBody>
      </p:sp>
      <p:sp>
        <p:nvSpPr>
          <p:cNvPr id="567" name="12"/>
          <p:cNvSpPr txBox="1"/>
          <p:nvPr/>
        </p:nvSpPr>
        <p:spPr>
          <a:xfrm>
            <a:off x="17961750" y="8376411"/>
            <a:ext cx="679197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12</a:t>
            </a:r>
          </a:p>
        </p:txBody>
      </p:sp>
      <p:sp>
        <p:nvSpPr>
          <p:cNvPr id="568" name="U"/>
          <p:cNvSpPr txBox="1"/>
          <p:nvPr/>
        </p:nvSpPr>
        <p:spPr>
          <a:xfrm>
            <a:off x="18472713" y="2951981"/>
            <a:ext cx="48107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U</a:t>
            </a:r>
          </a:p>
        </p:txBody>
      </p:sp>
      <p:sp>
        <p:nvSpPr>
          <p:cNvPr id="569" name="W"/>
          <p:cNvSpPr txBox="1"/>
          <p:nvPr/>
        </p:nvSpPr>
        <p:spPr>
          <a:xfrm>
            <a:off x="18420897" y="11682290"/>
            <a:ext cx="58470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W</a:t>
            </a:r>
          </a:p>
        </p:txBody>
      </p:sp>
      <p:sp>
        <p:nvSpPr>
          <p:cNvPr id="570" name="X"/>
          <p:cNvSpPr txBox="1"/>
          <p:nvPr/>
        </p:nvSpPr>
        <p:spPr>
          <a:xfrm>
            <a:off x="15685725" y="6535883"/>
            <a:ext cx="42468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X</a:t>
            </a:r>
          </a:p>
        </p:txBody>
      </p:sp>
      <p:sp>
        <p:nvSpPr>
          <p:cNvPr id="571" name="V"/>
          <p:cNvSpPr txBox="1"/>
          <p:nvPr/>
        </p:nvSpPr>
        <p:spPr>
          <a:xfrm>
            <a:off x="21316089" y="6535883"/>
            <a:ext cx="42468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V</a:t>
            </a:r>
          </a:p>
        </p:txBody>
      </p:sp>
      <p:sp>
        <p:nvSpPr>
          <p:cNvPr id="572" name="Y"/>
          <p:cNvSpPr txBox="1"/>
          <p:nvPr/>
        </p:nvSpPr>
        <p:spPr>
          <a:xfrm>
            <a:off x="18230482" y="6915911"/>
            <a:ext cx="443485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Kit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Kites</a:t>
            </a:r>
          </a:p>
        </p:txBody>
      </p:sp>
      <p:sp>
        <p:nvSpPr>
          <p:cNvPr id="577" name="Find the perimeter of the kite.…"/>
          <p:cNvSpPr txBox="1"/>
          <p:nvPr/>
        </p:nvSpPr>
        <p:spPr>
          <a:xfrm>
            <a:off x="2094507" y="1962162"/>
            <a:ext cx="9983747" cy="6298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5000"/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Find the perimeter of the kite.</a:t>
            </a:r>
            <a:endParaRPr>
              <a:solidFill>
                <a:schemeClr val="accent1">
                  <a:lumOff val="-13575"/>
                </a:schemeClr>
              </a:solidFill>
            </a:endParaRPr>
          </a:p>
          <a:p>
            <a:pPr algn="l">
              <a:lnSpc>
                <a:spcPct val="120000"/>
              </a:lnSpc>
              <a:defRPr b="0" sz="4400"/>
            </a:pPr>
            <a:r>
              <a:t>Using Pythagorean theorem,</a:t>
            </a:r>
          </a:p>
          <a:p>
            <a:pPr algn="l">
              <a:lnSpc>
                <a:spcPct val="120000"/>
              </a:lnSpc>
              <a:defRPr b="0" sz="4400"/>
            </a:pPr>
            <a:r>
              <a:t>(UV)</a:t>
            </a:r>
            <a:r>
              <a:rPr baseline="31999"/>
              <a:t>2</a:t>
            </a:r>
            <a:r>
              <a:t> = (UY)</a:t>
            </a:r>
            <a:r>
              <a:rPr baseline="31999"/>
              <a:t>2</a:t>
            </a:r>
            <a:r>
              <a:t> + (YV)</a:t>
            </a:r>
            <a:r>
              <a:rPr baseline="31999"/>
              <a:t>2</a:t>
            </a:r>
          </a:p>
          <a:p>
            <a:pPr algn="l">
              <a:lnSpc>
                <a:spcPct val="120000"/>
              </a:lnSpc>
              <a:defRPr b="0" sz="4400"/>
            </a:pPr>
            <a:r>
              <a:t>(UV)</a:t>
            </a:r>
            <a:r>
              <a:rPr baseline="31999"/>
              <a:t>2</a:t>
            </a:r>
            <a:r>
              <a:t> = 8</a:t>
            </a:r>
            <a:r>
              <a:rPr baseline="31999"/>
              <a:t>2</a:t>
            </a:r>
            <a:r>
              <a:t> + 6</a:t>
            </a:r>
            <a:r>
              <a:rPr baseline="31999"/>
              <a:t>2</a:t>
            </a:r>
            <a:r>
              <a:t> = 100</a:t>
            </a:r>
          </a:p>
          <a:p>
            <a:pPr algn="l">
              <a:lnSpc>
                <a:spcPct val="120000"/>
              </a:lnSpc>
              <a:defRPr b="0" sz="4400"/>
            </a:pPr>
            <a:r>
              <a:t>UV = √100 = 10</a:t>
            </a:r>
          </a:p>
          <a:p>
            <a:pPr algn="l">
              <a:lnSpc>
                <a:spcPct val="120000"/>
              </a:lnSpc>
              <a:defRPr b="0" sz="4400"/>
            </a:pPr>
            <a:r>
              <a:t>UX = UV = 10</a:t>
            </a:r>
            <a:endParaRPr>
              <a:solidFill>
                <a:schemeClr val="accent1">
                  <a:lumOff val="-13575"/>
                </a:schemeClr>
              </a:solidFill>
            </a:endParaRPr>
          </a:p>
          <a:p>
            <a:pPr algn="l">
              <a:lnSpc>
                <a:spcPct val="120000"/>
              </a:lnSpc>
              <a:defRPr b="0" sz="4000"/>
            </a:pPr>
            <a:endParaRPr>
              <a:solidFill>
                <a:schemeClr val="accent1">
                  <a:lumOff val="-13575"/>
                </a:schemeClr>
              </a:solidFill>
            </a:endParaRPr>
          </a:p>
        </p:txBody>
      </p:sp>
      <p:sp>
        <p:nvSpPr>
          <p:cNvPr id="578" name="Line"/>
          <p:cNvSpPr/>
          <p:nvPr/>
        </p:nvSpPr>
        <p:spPr>
          <a:xfrm flipV="1">
            <a:off x="16312495" y="3899041"/>
            <a:ext cx="2374703" cy="3003081"/>
          </a:xfrm>
          <a:prstGeom prst="line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9" name="Line"/>
          <p:cNvSpPr/>
          <p:nvPr/>
        </p:nvSpPr>
        <p:spPr>
          <a:xfrm flipV="1">
            <a:off x="18691569" y="6863594"/>
            <a:ext cx="2435711" cy="4575829"/>
          </a:xfrm>
          <a:prstGeom prst="line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0" name="Line"/>
          <p:cNvSpPr/>
          <p:nvPr/>
        </p:nvSpPr>
        <p:spPr>
          <a:xfrm flipH="1" flipV="1">
            <a:off x="16305682" y="6873008"/>
            <a:ext cx="2388328" cy="4557002"/>
          </a:xfrm>
          <a:prstGeom prst="line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1" name="Line"/>
          <p:cNvSpPr/>
          <p:nvPr/>
        </p:nvSpPr>
        <p:spPr>
          <a:xfrm flipH="1" flipV="1">
            <a:off x="18671207" y="3904825"/>
            <a:ext cx="2476434" cy="2979345"/>
          </a:xfrm>
          <a:prstGeom prst="line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2" name="Line"/>
          <p:cNvSpPr/>
          <p:nvPr/>
        </p:nvSpPr>
        <p:spPr>
          <a:xfrm>
            <a:off x="18696227" y="3964153"/>
            <a:ext cx="5422" cy="7402941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3" name="Line"/>
          <p:cNvSpPr/>
          <p:nvPr/>
        </p:nvSpPr>
        <p:spPr>
          <a:xfrm flipH="1">
            <a:off x="16349508" y="6884371"/>
            <a:ext cx="4727487" cy="1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4" name="6"/>
          <p:cNvSpPr txBox="1"/>
          <p:nvPr/>
        </p:nvSpPr>
        <p:spPr>
          <a:xfrm>
            <a:off x="19384150" y="6217411"/>
            <a:ext cx="396749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6</a:t>
            </a:r>
          </a:p>
        </p:txBody>
      </p:sp>
      <p:sp>
        <p:nvSpPr>
          <p:cNvPr id="585" name="8"/>
          <p:cNvSpPr txBox="1"/>
          <p:nvPr/>
        </p:nvSpPr>
        <p:spPr>
          <a:xfrm>
            <a:off x="18253850" y="5455411"/>
            <a:ext cx="396749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8</a:t>
            </a:r>
          </a:p>
        </p:txBody>
      </p:sp>
      <p:sp>
        <p:nvSpPr>
          <p:cNvPr id="586" name="12"/>
          <p:cNvSpPr txBox="1"/>
          <p:nvPr/>
        </p:nvSpPr>
        <p:spPr>
          <a:xfrm>
            <a:off x="17961750" y="8376411"/>
            <a:ext cx="679197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12</a:t>
            </a:r>
          </a:p>
        </p:txBody>
      </p:sp>
      <p:sp>
        <p:nvSpPr>
          <p:cNvPr id="587" name="U"/>
          <p:cNvSpPr txBox="1"/>
          <p:nvPr/>
        </p:nvSpPr>
        <p:spPr>
          <a:xfrm>
            <a:off x="18472713" y="2951981"/>
            <a:ext cx="48107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U</a:t>
            </a:r>
          </a:p>
        </p:txBody>
      </p:sp>
      <p:sp>
        <p:nvSpPr>
          <p:cNvPr id="588" name="W"/>
          <p:cNvSpPr txBox="1"/>
          <p:nvPr/>
        </p:nvSpPr>
        <p:spPr>
          <a:xfrm>
            <a:off x="18420897" y="11682290"/>
            <a:ext cx="58470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W</a:t>
            </a:r>
          </a:p>
        </p:txBody>
      </p:sp>
      <p:sp>
        <p:nvSpPr>
          <p:cNvPr id="589" name="X"/>
          <p:cNvSpPr txBox="1"/>
          <p:nvPr/>
        </p:nvSpPr>
        <p:spPr>
          <a:xfrm>
            <a:off x="15685725" y="6535883"/>
            <a:ext cx="42468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X</a:t>
            </a:r>
          </a:p>
        </p:txBody>
      </p:sp>
      <p:sp>
        <p:nvSpPr>
          <p:cNvPr id="590" name="V"/>
          <p:cNvSpPr txBox="1"/>
          <p:nvPr/>
        </p:nvSpPr>
        <p:spPr>
          <a:xfrm>
            <a:off x="21316089" y="6535883"/>
            <a:ext cx="42468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V</a:t>
            </a:r>
          </a:p>
        </p:txBody>
      </p:sp>
      <p:sp>
        <p:nvSpPr>
          <p:cNvPr id="591" name="Y"/>
          <p:cNvSpPr txBox="1"/>
          <p:nvPr/>
        </p:nvSpPr>
        <p:spPr>
          <a:xfrm>
            <a:off x="18230482" y="6915911"/>
            <a:ext cx="443485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Y</a:t>
            </a:r>
          </a:p>
        </p:txBody>
      </p:sp>
      <p:sp>
        <p:nvSpPr>
          <p:cNvPr id="592" name="10"/>
          <p:cNvSpPr txBox="1"/>
          <p:nvPr/>
        </p:nvSpPr>
        <p:spPr>
          <a:xfrm>
            <a:off x="20069950" y="4820411"/>
            <a:ext cx="6791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593" name="10"/>
          <p:cNvSpPr txBox="1"/>
          <p:nvPr/>
        </p:nvSpPr>
        <p:spPr>
          <a:xfrm>
            <a:off x="16640950" y="4820411"/>
            <a:ext cx="6791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594" name="Line"/>
          <p:cNvSpPr/>
          <p:nvPr/>
        </p:nvSpPr>
        <p:spPr>
          <a:xfrm>
            <a:off x="3799353" y="5375181"/>
            <a:ext cx="85372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Kit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Kites</a:t>
            </a:r>
          </a:p>
        </p:txBody>
      </p:sp>
      <p:sp>
        <p:nvSpPr>
          <p:cNvPr id="597" name="Find the perimeter of the kite.…"/>
          <p:cNvSpPr txBox="1"/>
          <p:nvPr/>
        </p:nvSpPr>
        <p:spPr>
          <a:xfrm>
            <a:off x="2094507" y="1962162"/>
            <a:ext cx="11024456" cy="10385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5000"/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Find the perimeter of the kite.</a:t>
            </a:r>
            <a:endParaRPr>
              <a:solidFill>
                <a:schemeClr val="accent1">
                  <a:lumOff val="-13575"/>
                </a:schemeClr>
              </a:solidFill>
            </a:endParaRPr>
          </a:p>
          <a:p>
            <a:pPr algn="l">
              <a:lnSpc>
                <a:spcPct val="120000"/>
              </a:lnSpc>
              <a:defRPr b="0" sz="4400"/>
            </a:pPr>
            <a:r>
              <a:t>Using Pythagorean theorem,</a:t>
            </a:r>
          </a:p>
          <a:p>
            <a:pPr algn="l">
              <a:lnSpc>
                <a:spcPct val="120000"/>
              </a:lnSpc>
              <a:defRPr b="0" sz="4400"/>
            </a:pPr>
            <a:r>
              <a:t>(UV)</a:t>
            </a:r>
            <a:r>
              <a:rPr baseline="31999"/>
              <a:t>2</a:t>
            </a:r>
            <a:r>
              <a:t> = (UY)</a:t>
            </a:r>
            <a:r>
              <a:rPr baseline="31999"/>
              <a:t>2</a:t>
            </a:r>
            <a:r>
              <a:t> + (YV)</a:t>
            </a:r>
            <a:r>
              <a:rPr baseline="31999"/>
              <a:t>2</a:t>
            </a:r>
          </a:p>
          <a:p>
            <a:pPr algn="l">
              <a:lnSpc>
                <a:spcPct val="120000"/>
              </a:lnSpc>
              <a:defRPr b="0" sz="4400"/>
            </a:pPr>
            <a:r>
              <a:t>(UV)</a:t>
            </a:r>
            <a:r>
              <a:rPr baseline="31999"/>
              <a:t>2</a:t>
            </a:r>
            <a:r>
              <a:t> = 8</a:t>
            </a:r>
            <a:r>
              <a:rPr baseline="31999"/>
              <a:t>2</a:t>
            </a:r>
            <a:r>
              <a:t> + 6</a:t>
            </a:r>
            <a:r>
              <a:rPr baseline="31999"/>
              <a:t>2</a:t>
            </a:r>
            <a:r>
              <a:t> = 100</a:t>
            </a:r>
          </a:p>
          <a:p>
            <a:pPr algn="l">
              <a:lnSpc>
                <a:spcPct val="120000"/>
              </a:lnSpc>
              <a:defRPr b="0" sz="4400"/>
            </a:pPr>
            <a:r>
              <a:t>UV = √100 = 10</a:t>
            </a:r>
          </a:p>
          <a:p>
            <a:pPr algn="l">
              <a:lnSpc>
                <a:spcPct val="120000"/>
              </a:lnSpc>
              <a:defRPr b="0" sz="4400"/>
            </a:pPr>
            <a:r>
              <a:t>UX = UV = 10</a:t>
            </a:r>
            <a:endParaRPr>
              <a:solidFill>
                <a:schemeClr val="accent1">
                  <a:lumOff val="-13575"/>
                </a:schemeClr>
              </a:solidFill>
            </a:endParaRPr>
          </a:p>
          <a:p>
            <a:pPr algn="l">
              <a:lnSpc>
                <a:spcPct val="120000"/>
              </a:lnSpc>
              <a:defRPr sz="4400"/>
            </a:pPr>
            <a:endParaRPr>
              <a:solidFill>
                <a:schemeClr val="accent1">
                  <a:lumOff val="-13575"/>
                </a:schemeClr>
              </a:solidFill>
            </a:endParaRPr>
          </a:p>
          <a:p>
            <a:pPr algn="l">
              <a:lnSpc>
                <a:spcPct val="120000"/>
              </a:lnSpc>
              <a:defRPr b="0" sz="4400"/>
            </a:pPr>
            <a:r>
              <a:t>Using Pythagorean theorem again,</a:t>
            </a:r>
          </a:p>
          <a:p>
            <a:pPr algn="l">
              <a:lnSpc>
                <a:spcPct val="120000"/>
              </a:lnSpc>
              <a:defRPr b="0" sz="4400"/>
            </a:pPr>
            <a:r>
              <a:t>(WV)</a:t>
            </a:r>
            <a:r>
              <a:rPr baseline="31999"/>
              <a:t>2</a:t>
            </a:r>
            <a:r>
              <a:t> = (YW)</a:t>
            </a:r>
            <a:r>
              <a:rPr baseline="31999"/>
              <a:t>2</a:t>
            </a:r>
            <a:r>
              <a:t> + (YV)</a:t>
            </a:r>
            <a:r>
              <a:rPr baseline="31999"/>
              <a:t>2</a:t>
            </a:r>
          </a:p>
          <a:p>
            <a:pPr algn="l">
              <a:lnSpc>
                <a:spcPct val="120000"/>
              </a:lnSpc>
              <a:defRPr b="0" sz="4400"/>
            </a:pPr>
            <a:r>
              <a:t>(WV)</a:t>
            </a:r>
            <a:r>
              <a:rPr baseline="31999"/>
              <a:t>2</a:t>
            </a:r>
            <a:r>
              <a:t> = 12</a:t>
            </a:r>
            <a:r>
              <a:rPr baseline="31999"/>
              <a:t>2</a:t>
            </a:r>
            <a:r>
              <a:t> + 6</a:t>
            </a:r>
            <a:r>
              <a:rPr baseline="31999"/>
              <a:t>2</a:t>
            </a:r>
            <a:r>
              <a:t> = 180</a:t>
            </a:r>
          </a:p>
          <a:p>
            <a:pPr algn="l">
              <a:lnSpc>
                <a:spcPct val="120000"/>
              </a:lnSpc>
              <a:defRPr b="0" sz="4400"/>
            </a:pPr>
            <a:r>
              <a:t>WV = √180 = 13.4</a:t>
            </a:r>
          </a:p>
          <a:p>
            <a:pPr algn="l">
              <a:lnSpc>
                <a:spcPct val="120000"/>
              </a:lnSpc>
              <a:defRPr b="0" sz="4400"/>
            </a:pPr>
            <a:r>
              <a:t>WX = WV = 13.4</a:t>
            </a:r>
            <a:endParaRPr>
              <a:solidFill>
                <a:schemeClr val="accent1">
                  <a:lumOff val="-13575"/>
                </a:schemeClr>
              </a:solidFill>
            </a:endParaRPr>
          </a:p>
        </p:txBody>
      </p:sp>
      <p:sp>
        <p:nvSpPr>
          <p:cNvPr id="598" name="Line"/>
          <p:cNvSpPr/>
          <p:nvPr/>
        </p:nvSpPr>
        <p:spPr>
          <a:xfrm flipV="1">
            <a:off x="16312495" y="3899041"/>
            <a:ext cx="2374703" cy="3003081"/>
          </a:xfrm>
          <a:prstGeom prst="line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9" name="Line"/>
          <p:cNvSpPr/>
          <p:nvPr/>
        </p:nvSpPr>
        <p:spPr>
          <a:xfrm flipV="1">
            <a:off x="18691569" y="6863594"/>
            <a:ext cx="2435711" cy="4575829"/>
          </a:xfrm>
          <a:prstGeom prst="line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0" name="Line"/>
          <p:cNvSpPr/>
          <p:nvPr/>
        </p:nvSpPr>
        <p:spPr>
          <a:xfrm flipH="1" flipV="1">
            <a:off x="16305682" y="6873008"/>
            <a:ext cx="2388328" cy="4557002"/>
          </a:xfrm>
          <a:prstGeom prst="line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1" name="Line"/>
          <p:cNvSpPr/>
          <p:nvPr/>
        </p:nvSpPr>
        <p:spPr>
          <a:xfrm flipH="1" flipV="1">
            <a:off x="18671207" y="3904825"/>
            <a:ext cx="2476434" cy="2979345"/>
          </a:xfrm>
          <a:prstGeom prst="line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2" name="Line"/>
          <p:cNvSpPr/>
          <p:nvPr/>
        </p:nvSpPr>
        <p:spPr>
          <a:xfrm>
            <a:off x="18696227" y="3964153"/>
            <a:ext cx="5422" cy="7402941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3" name="Line"/>
          <p:cNvSpPr/>
          <p:nvPr/>
        </p:nvSpPr>
        <p:spPr>
          <a:xfrm flipH="1">
            <a:off x="16349508" y="6884371"/>
            <a:ext cx="4727487" cy="1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4" name="6"/>
          <p:cNvSpPr txBox="1"/>
          <p:nvPr/>
        </p:nvSpPr>
        <p:spPr>
          <a:xfrm>
            <a:off x="19384150" y="6217411"/>
            <a:ext cx="396749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6</a:t>
            </a:r>
          </a:p>
        </p:txBody>
      </p:sp>
      <p:sp>
        <p:nvSpPr>
          <p:cNvPr id="605" name="8"/>
          <p:cNvSpPr txBox="1"/>
          <p:nvPr/>
        </p:nvSpPr>
        <p:spPr>
          <a:xfrm>
            <a:off x="18253850" y="5455411"/>
            <a:ext cx="396749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8</a:t>
            </a:r>
          </a:p>
        </p:txBody>
      </p:sp>
      <p:sp>
        <p:nvSpPr>
          <p:cNvPr id="606" name="12"/>
          <p:cNvSpPr txBox="1"/>
          <p:nvPr/>
        </p:nvSpPr>
        <p:spPr>
          <a:xfrm>
            <a:off x="17961750" y="8376411"/>
            <a:ext cx="679197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12</a:t>
            </a:r>
          </a:p>
        </p:txBody>
      </p:sp>
      <p:sp>
        <p:nvSpPr>
          <p:cNvPr id="607" name="U"/>
          <p:cNvSpPr txBox="1"/>
          <p:nvPr/>
        </p:nvSpPr>
        <p:spPr>
          <a:xfrm>
            <a:off x="18472713" y="2951981"/>
            <a:ext cx="48107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U</a:t>
            </a:r>
          </a:p>
        </p:txBody>
      </p:sp>
      <p:sp>
        <p:nvSpPr>
          <p:cNvPr id="608" name="W"/>
          <p:cNvSpPr txBox="1"/>
          <p:nvPr/>
        </p:nvSpPr>
        <p:spPr>
          <a:xfrm>
            <a:off x="18420897" y="11682290"/>
            <a:ext cx="58470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W</a:t>
            </a:r>
          </a:p>
        </p:txBody>
      </p:sp>
      <p:sp>
        <p:nvSpPr>
          <p:cNvPr id="609" name="X"/>
          <p:cNvSpPr txBox="1"/>
          <p:nvPr/>
        </p:nvSpPr>
        <p:spPr>
          <a:xfrm>
            <a:off x="15685725" y="6535883"/>
            <a:ext cx="42468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X</a:t>
            </a:r>
          </a:p>
        </p:txBody>
      </p:sp>
      <p:sp>
        <p:nvSpPr>
          <p:cNvPr id="610" name="V"/>
          <p:cNvSpPr txBox="1"/>
          <p:nvPr/>
        </p:nvSpPr>
        <p:spPr>
          <a:xfrm>
            <a:off x="21316089" y="6535883"/>
            <a:ext cx="42468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V</a:t>
            </a:r>
          </a:p>
        </p:txBody>
      </p:sp>
      <p:sp>
        <p:nvSpPr>
          <p:cNvPr id="611" name="Y"/>
          <p:cNvSpPr txBox="1"/>
          <p:nvPr/>
        </p:nvSpPr>
        <p:spPr>
          <a:xfrm>
            <a:off x="18230482" y="6915911"/>
            <a:ext cx="443485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Y</a:t>
            </a:r>
          </a:p>
        </p:txBody>
      </p:sp>
      <p:sp>
        <p:nvSpPr>
          <p:cNvPr id="612" name="10"/>
          <p:cNvSpPr txBox="1"/>
          <p:nvPr/>
        </p:nvSpPr>
        <p:spPr>
          <a:xfrm>
            <a:off x="20069950" y="4820411"/>
            <a:ext cx="6791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613" name="10"/>
          <p:cNvSpPr txBox="1"/>
          <p:nvPr/>
        </p:nvSpPr>
        <p:spPr>
          <a:xfrm>
            <a:off x="16640950" y="4820411"/>
            <a:ext cx="6791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614" name="13.4"/>
          <p:cNvSpPr txBox="1"/>
          <p:nvPr/>
        </p:nvSpPr>
        <p:spPr>
          <a:xfrm>
            <a:off x="20057250" y="9011411"/>
            <a:ext cx="110286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13.4</a:t>
            </a:r>
          </a:p>
        </p:txBody>
      </p:sp>
      <p:sp>
        <p:nvSpPr>
          <p:cNvPr id="615" name="13.4"/>
          <p:cNvSpPr txBox="1"/>
          <p:nvPr/>
        </p:nvSpPr>
        <p:spPr>
          <a:xfrm>
            <a:off x="16259950" y="9011411"/>
            <a:ext cx="110286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13.4</a:t>
            </a:r>
          </a:p>
        </p:txBody>
      </p:sp>
      <p:sp>
        <p:nvSpPr>
          <p:cNvPr id="616" name="Line"/>
          <p:cNvSpPr/>
          <p:nvPr/>
        </p:nvSpPr>
        <p:spPr>
          <a:xfrm>
            <a:off x="3799353" y="5375181"/>
            <a:ext cx="85372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7" name="Line"/>
          <p:cNvSpPr/>
          <p:nvPr/>
        </p:nvSpPr>
        <p:spPr>
          <a:xfrm>
            <a:off x="3913653" y="10137681"/>
            <a:ext cx="85372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Kit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Kites</a:t>
            </a:r>
          </a:p>
        </p:txBody>
      </p:sp>
      <p:sp>
        <p:nvSpPr>
          <p:cNvPr id="620" name="Find the perimeter of the kite.…"/>
          <p:cNvSpPr txBox="1"/>
          <p:nvPr/>
        </p:nvSpPr>
        <p:spPr>
          <a:xfrm>
            <a:off x="2094507" y="1962162"/>
            <a:ext cx="12831072" cy="11205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5000"/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Find the perimeter of the kite.</a:t>
            </a:r>
            <a:endParaRPr>
              <a:solidFill>
                <a:schemeClr val="accent1">
                  <a:lumOff val="-13575"/>
                </a:schemeClr>
              </a:solidFill>
            </a:endParaRPr>
          </a:p>
          <a:p>
            <a:pPr algn="l">
              <a:lnSpc>
                <a:spcPct val="120000"/>
              </a:lnSpc>
              <a:defRPr b="0" sz="4400"/>
            </a:pPr>
            <a:r>
              <a:t>Using Pythagorean theorem,</a:t>
            </a:r>
          </a:p>
          <a:p>
            <a:pPr algn="l">
              <a:lnSpc>
                <a:spcPct val="120000"/>
              </a:lnSpc>
              <a:defRPr b="0" sz="4400"/>
            </a:pPr>
            <a:r>
              <a:t>(UV)</a:t>
            </a:r>
            <a:r>
              <a:rPr baseline="31999"/>
              <a:t>2</a:t>
            </a:r>
            <a:r>
              <a:t> = (UY)</a:t>
            </a:r>
            <a:r>
              <a:rPr baseline="31999"/>
              <a:t>2</a:t>
            </a:r>
            <a:r>
              <a:t> + (YV)</a:t>
            </a:r>
            <a:r>
              <a:rPr baseline="31999"/>
              <a:t>2</a:t>
            </a:r>
          </a:p>
          <a:p>
            <a:pPr algn="l">
              <a:lnSpc>
                <a:spcPct val="120000"/>
              </a:lnSpc>
              <a:defRPr b="0" sz="4400"/>
            </a:pPr>
            <a:r>
              <a:t>(UV)</a:t>
            </a:r>
            <a:r>
              <a:rPr baseline="31999"/>
              <a:t>2</a:t>
            </a:r>
            <a:r>
              <a:t> = 8</a:t>
            </a:r>
            <a:r>
              <a:rPr baseline="31999"/>
              <a:t>2</a:t>
            </a:r>
            <a:r>
              <a:t> + 6</a:t>
            </a:r>
            <a:r>
              <a:rPr baseline="31999"/>
              <a:t>2</a:t>
            </a:r>
            <a:r>
              <a:t> = 100</a:t>
            </a:r>
          </a:p>
          <a:p>
            <a:pPr algn="l">
              <a:lnSpc>
                <a:spcPct val="120000"/>
              </a:lnSpc>
              <a:defRPr b="0" sz="4400"/>
            </a:pPr>
            <a:r>
              <a:t>UV = √100 = 10</a:t>
            </a:r>
          </a:p>
          <a:p>
            <a:pPr algn="l">
              <a:lnSpc>
                <a:spcPct val="120000"/>
              </a:lnSpc>
              <a:defRPr b="0" sz="4400"/>
            </a:pPr>
            <a:r>
              <a:t>UX = UV = 10</a:t>
            </a:r>
            <a:endParaRPr>
              <a:solidFill>
                <a:schemeClr val="accent1">
                  <a:lumOff val="-13575"/>
                </a:schemeClr>
              </a:solidFill>
            </a:endParaRPr>
          </a:p>
          <a:p>
            <a:pPr algn="l">
              <a:lnSpc>
                <a:spcPct val="120000"/>
              </a:lnSpc>
              <a:defRPr sz="4400"/>
            </a:pPr>
            <a:endParaRPr>
              <a:solidFill>
                <a:schemeClr val="accent1">
                  <a:lumOff val="-13575"/>
                </a:schemeClr>
              </a:solidFill>
            </a:endParaRPr>
          </a:p>
          <a:p>
            <a:pPr algn="l">
              <a:lnSpc>
                <a:spcPct val="120000"/>
              </a:lnSpc>
              <a:defRPr b="0" sz="4400"/>
            </a:pPr>
            <a:r>
              <a:t>Using Pythagorean theorem again,</a:t>
            </a:r>
          </a:p>
          <a:p>
            <a:pPr algn="l">
              <a:lnSpc>
                <a:spcPct val="120000"/>
              </a:lnSpc>
              <a:defRPr b="0" sz="4400"/>
            </a:pPr>
            <a:r>
              <a:t>(WV)</a:t>
            </a:r>
            <a:r>
              <a:rPr baseline="31999"/>
              <a:t>2</a:t>
            </a:r>
            <a:r>
              <a:t> = (YW)</a:t>
            </a:r>
            <a:r>
              <a:rPr baseline="31999"/>
              <a:t>2</a:t>
            </a:r>
            <a:r>
              <a:t> + (YV)</a:t>
            </a:r>
            <a:r>
              <a:rPr baseline="31999"/>
              <a:t>2</a:t>
            </a:r>
          </a:p>
          <a:p>
            <a:pPr algn="l">
              <a:lnSpc>
                <a:spcPct val="120000"/>
              </a:lnSpc>
              <a:defRPr b="0" sz="4400"/>
            </a:pPr>
            <a:r>
              <a:t>(WV)</a:t>
            </a:r>
            <a:r>
              <a:rPr baseline="31999"/>
              <a:t>2</a:t>
            </a:r>
            <a:r>
              <a:t> = 12</a:t>
            </a:r>
            <a:r>
              <a:rPr baseline="31999"/>
              <a:t>2</a:t>
            </a:r>
            <a:r>
              <a:t> + 6</a:t>
            </a:r>
            <a:r>
              <a:rPr baseline="31999"/>
              <a:t>2</a:t>
            </a:r>
            <a:r>
              <a:t> = 180</a:t>
            </a:r>
          </a:p>
          <a:p>
            <a:pPr algn="l">
              <a:lnSpc>
                <a:spcPct val="120000"/>
              </a:lnSpc>
              <a:defRPr b="0" sz="4400"/>
            </a:pPr>
            <a:r>
              <a:t>WV = √180 = 13.4</a:t>
            </a:r>
          </a:p>
          <a:p>
            <a:pPr algn="l">
              <a:lnSpc>
                <a:spcPct val="120000"/>
              </a:lnSpc>
              <a:defRPr b="0" sz="4400"/>
            </a:pPr>
            <a:r>
              <a:t>WX = WV = 13.4</a:t>
            </a:r>
            <a:endParaRPr>
              <a:solidFill>
                <a:schemeClr val="accent1">
                  <a:lumOff val="-13575"/>
                </a:schemeClr>
              </a:solidFill>
            </a:endParaRPr>
          </a:p>
          <a:p>
            <a:pPr algn="l">
              <a:lnSpc>
                <a:spcPct val="120000"/>
              </a:lnSpc>
              <a:defRPr sz="4400"/>
            </a:pPr>
            <a:endParaRPr>
              <a:solidFill>
                <a:schemeClr val="accent1">
                  <a:lumOff val="-13575"/>
                </a:schemeClr>
              </a:solidFill>
            </a:endParaRPr>
          </a:p>
          <a:p>
            <a:pPr algn="l">
              <a:lnSpc>
                <a:spcPct val="120000"/>
              </a:lnSpc>
              <a:defRPr b="0" sz="4400"/>
            </a:pPr>
            <a:r>
              <a:t>Perimeter = 10 + 10 + 13.4 + 13.4 = 46.8</a:t>
            </a:r>
          </a:p>
        </p:txBody>
      </p:sp>
      <p:sp>
        <p:nvSpPr>
          <p:cNvPr id="621" name="Line"/>
          <p:cNvSpPr/>
          <p:nvPr/>
        </p:nvSpPr>
        <p:spPr>
          <a:xfrm flipV="1">
            <a:off x="16312495" y="3899041"/>
            <a:ext cx="2374703" cy="3003081"/>
          </a:xfrm>
          <a:prstGeom prst="line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2" name="Line"/>
          <p:cNvSpPr/>
          <p:nvPr/>
        </p:nvSpPr>
        <p:spPr>
          <a:xfrm flipV="1">
            <a:off x="18691569" y="6863594"/>
            <a:ext cx="2435711" cy="4575829"/>
          </a:xfrm>
          <a:prstGeom prst="line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3" name="Line"/>
          <p:cNvSpPr/>
          <p:nvPr/>
        </p:nvSpPr>
        <p:spPr>
          <a:xfrm flipH="1" flipV="1">
            <a:off x="16305682" y="6873008"/>
            <a:ext cx="2388328" cy="4557002"/>
          </a:xfrm>
          <a:prstGeom prst="line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4" name="Line"/>
          <p:cNvSpPr/>
          <p:nvPr/>
        </p:nvSpPr>
        <p:spPr>
          <a:xfrm flipH="1" flipV="1">
            <a:off x="18671207" y="3904825"/>
            <a:ext cx="2476434" cy="2979345"/>
          </a:xfrm>
          <a:prstGeom prst="line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5" name="Line"/>
          <p:cNvSpPr/>
          <p:nvPr/>
        </p:nvSpPr>
        <p:spPr>
          <a:xfrm>
            <a:off x="18696227" y="3964153"/>
            <a:ext cx="5422" cy="7402941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6" name="Line"/>
          <p:cNvSpPr/>
          <p:nvPr/>
        </p:nvSpPr>
        <p:spPr>
          <a:xfrm flipH="1">
            <a:off x="16349508" y="6884371"/>
            <a:ext cx="4727487" cy="1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7" name="6"/>
          <p:cNvSpPr txBox="1"/>
          <p:nvPr/>
        </p:nvSpPr>
        <p:spPr>
          <a:xfrm>
            <a:off x="19384150" y="6217411"/>
            <a:ext cx="396749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6</a:t>
            </a:r>
          </a:p>
        </p:txBody>
      </p:sp>
      <p:sp>
        <p:nvSpPr>
          <p:cNvPr id="628" name="8"/>
          <p:cNvSpPr txBox="1"/>
          <p:nvPr/>
        </p:nvSpPr>
        <p:spPr>
          <a:xfrm>
            <a:off x="18253850" y="5455411"/>
            <a:ext cx="396749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8</a:t>
            </a:r>
          </a:p>
        </p:txBody>
      </p:sp>
      <p:sp>
        <p:nvSpPr>
          <p:cNvPr id="629" name="12"/>
          <p:cNvSpPr txBox="1"/>
          <p:nvPr/>
        </p:nvSpPr>
        <p:spPr>
          <a:xfrm>
            <a:off x="17961750" y="8376411"/>
            <a:ext cx="679197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12</a:t>
            </a:r>
          </a:p>
        </p:txBody>
      </p:sp>
      <p:sp>
        <p:nvSpPr>
          <p:cNvPr id="630" name="U"/>
          <p:cNvSpPr txBox="1"/>
          <p:nvPr/>
        </p:nvSpPr>
        <p:spPr>
          <a:xfrm>
            <a:off x="18472713" y="2951981"/>
            <a:ext cx="48107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U</a:t>
            </a:r>
          </a:p>
        </p:txBody>
      </p:sp>
      <p:sp>
        <p:nvSpPr>
          <p:cNvPr id="631" name="W"/>
          <p:cNvSpPr txBox="1"/>
          <p:nvPr/>
        </p:nvSpPr>
        <p:spPr>
          <a:xfrm>
            <a:off x="18420897" y="11682290"/>
            <a:ext cx="58470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W</a:t>
            </a:r>
          </a:p>
        </p:txBody>
      </p:sp>
      <p:sp>
        <p:nvSpPr>
          <p:cNvPr id="632" name="X"/>
          <p:cNvSpPr txBox="1"/>
          <p:nvPr/>
        </p:nvSpPr>
        <p:spPr>
          <a:xfrm>
            <a:off x="15685725" y="6535883"/>
            <a:ext cx="42468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X</a:t>
            </a:r>
          </a:p>
        </p:txBody>
      </p:sp>
      <p:sp>
        <p:nvSpPr>
          <p:cNvPr id="633" name="V"/>
          <p:cNvSpPr txBox="1"/>
          <p:nvPr/>
        </p:nvSpPr>
        <p:spPr>
          <a:xfrm>
            <a:off x="21316089" y="6535883"/>
            <a:ext cx="42468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V</a:t>
            </a:r>
          </a:p>
        </p:txBody>
      </p:sp>
      <p:sp>
        <p:nvSpPr>
          <p:cNvPr id="634" name="Y"/>
          <p:cNvSpPr txBox="1"/>
          <p:nvPr/>
        </p:nvSpPr>
        <p:spPr>
          <a:xfrm>
            <a:off x="18230482" y="6915911"/>
            <a:ext cx="443485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Y</a:t>
            </a:r>
          </a:p>
        </p:txBody>
      </p:sp>
      <p:sp>
        <p:nvSpPr>
          <p:cNvPr id="635" name="10"/>
          <p:cNvSpPr txBox="1"/>
          <p:nvPr/>
        </p:nvSpPr>
        <p:spPr>
          <a:xfrm>
            <a:off x="20069950" y="4820411"/>
            <a:ext cx="6791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636" name="10"/>
          <p:cNvSpPr txBox="1"/>
          <p:nvPr/>
        </p:nvSpPr>
        <p:spPr>
          <a:xfrm>
            <a:off x="16640950" y="4820411"/>
            <a:ext cx="6791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637" name="13.4"/>
          <p:cNvSpPr txBox="1"/>
          <p:nvPr/>
        </p:nvSpPr>
        <p:spPr>
          <a:xfrm>
            <a:off x="20057250" y="9011411"/>
            <a:ext cx="110286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13.4</a:t>
            </a:r>
          </a:p>
        </p:txBody>
      </p:sp>
      <p:sp>
        <p:nvSpPr>
          <p:cNvPr id="638" name="13.4"/>
          <p:cNvSpPr txBox="1"/>
          <p:nvPr/>
        </p:nvSpPr>
        <p:spPr>
          <a:xfrm>
            <a:off x="16259950" y="9011411"/>
            <a:ext cx="110286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13.4</a:t>
            </a:r>
          </a:p>
        </p:txBody>
      </p:sp>
      <p:sp>
        <p:nvSpPr>
          <p:cNvPr id="639" name="Line"/>
          <p:cNvSpPr/>
          <p:nvPr/>
        </p:nvSpPr>
        <p:spPr>
          <a:xfrm>
            <a:off x="3799353" y="5375181"/>
            <a:ext cx="85372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0" name="Line"/>
          <p:cNvSpPr/>
          <p:nvPr/>
        </p:nvSpPr>
        <p:spPr>
          <a:xfrm>
            <a:off x="3913653" y="10137681"/>
            <a:ext cx="85372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Trapezoi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Trapezoids</a:t>
            </a:r>
          </a:p>
        </p:txBody>
      </p:sp>
      <p:grpSp>
        <p:nvGrpSpPr>
          <p:cNvPr id="647" name="Group"/>
          <p:cNvGrpSpPr/>
          <p:nvPr/>
        </p:nvGrpSpPr>
        <p:grpSpPr>
          <a:xfrm>
            <a:off x="2886322" y="5820383"/>
            <a:ext cx="5042651" cy="2315242"/>
            <a:chOff x="0" y="0"/>
            <a:chExt cx="5042650" cy="2315240"/>
          </a:xfrm>
        </p:grpSpPr>
        <p:sp>
          <p:nvSpPr>
            <p:cNvPr id="643" name="Line"/>
            <p:cNvSpPr/>
            <p:nvPr/>
          </p:nvSpPr>
          <p:spPr>
            <a:xfrm flipV="1">
              <a:off x="31084" y="-1"/>
              <a:ext cx="857917" cy="2315242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44" name="Line"/>
            <p:cNvSpPr/>
            <p:nvPr/>
          </p:nvSpPr>
          <p:spPr>
            <a:xfrm flipH="1" flipV="1">
              <a:off x="3375462" y="16901"/>
              <a:ext cx="1662503" cy="2281438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45" name="Line"/>
            <p:cNvSpPr/>
            <p:nvPr/>
          </p:nvSpPr>
          <p:spPr>
            <a:xfrm>
              <a:off x="882383" y="16217"/>
              <a:ext cx="2503432" cy="1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46" name="Line"/>
            <p:cNvSpPr/>
            <p:nvPr/>
          </p:nvSpPr>
          <p:spPr>
            <a:xfrm>
              <a:off x="0" y="2287920"/>
              <a:ext cx="5042651" cy="1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48" name="Trapezoid - a quadrilateral with exactly one pair of parallel sides. Each of the parallel sides is called a base. Each of the non-parallel sides is called a leg."/>
          <p:cNvSpPr txBox="1"/>
          <p:nvPr/>
        </p:nvSpPr>
        <p:spPr>
          <a:xfrm>
            <a:off x="1840507" y="2470162"/>
            <a:ext cx="20909075" cy="2705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4000"/>
            </a:pPr>
            <a:r>
              <a:rPr sz="5500">
                <a:solidFill>
                  <a:schemeClr val="accent1">
                    <a:lumOff val="-13575"/>
                  </a:schemeClr>
                </a:solidFill>
              </a:rPr>
              <a:t>Trapezoid</a:t>
            </a:r>
            <a:r>
              <a:t> </a:t>
            </a:r>
            <a:r>
              <a:rPr b="0" sz="4800"/>
              <a:t>- a quadrilateral with exactly one pair of parallel sides.</a:t>
            </a:r>
            <a:br>
              <a:rPr b="0" sz="4800"/>
            </a:br>
            <a:r>
              <a:rPr b="0" sz="4800"/>
              <a:t>Each of the parallel sides is called a base. Each of the non-parallel sides is called a leg.</a:t>
            </a:r>
          </a:p>
        </p:txBody>
      </p:sp>
      <p:grpSp>
        <p:nvGrpSpPr>
          <p:cNvPr id="653" name="Group"/>
          <p:cNvGrpSpPr/>
          <p:nvPr/>
        </p:nvGrpSpPr>
        <p:grpSpPr>
          <a:xfrm>
            <a:off x="14700364" y="7326131"/>
            <a:ext cx="5042652" cy="2315242"/>
            <a:chOff x="0" y="0"/>
            <a:chExt cx="5042650" cy="2315240"/>
          </a:xfrm>
        </p:grpSpPr>
        <p:sp>
          <p:nvSpPr>
            <p:cNvPr id="649" name="Line"/>
            <p:cNvSpPr/>
            <p:nvPr/>
          </p:nvSpPr>
          <p:spPr>
            <a:xfrm flipV="1">
              <a:off x="31084" y="-1"/>
              <a:ext cx="857917" cy="2315242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50" name="Line"/>
            <p:cNvSpPr/>
            <p:nvPr/>
          </p:nvSpPr>
          <p:spPr>
            <a:xfrm flipH="1" flipV="1">
              <a:off x="3375462" y="16901"/>
              <a:ext cx="1662503" cy="2281438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51" name="Line"/>
            <p:cNvSpPr/>
            <p:nvPr/>
          </p:nvSpPr>
          <p:spPr>
            <a:xfrm>
              <a:off x="882383" y="16217"/>
              <a:ext cx="2503432" cy="1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52" name="Line"/>
            <p:cNvSpPr/>
            <p:nvPr/>
          </p:nvSpPr>
          <p:spPr>
            <a:xfrm>
              <a:off x="0" y="2287920"/>
              <a:ext cx="5042651" cy="1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54" name="Line"/>
          <p:cNvSpPr/>
          <p:nvPr/>
        </p:nvSpPr>
        <p:spPr>
          <a:xfrm flipH="1">
            <a:off x="15190724" y="8483751"/>
            <a:ext cx="3682907" cy="1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5" name="Trapezoid Midsegment - a segment connecting the midpoints of the two legs. The length of the midsegment is the average of the lengths of the two bases."/>
          <p:cNvSpPr txBox="1"/>
          <p:nvPr/>
        </p:nvSpPr>
        <p:spPr>
          <a:xfrm>
            <a:off x="1840507" y="10217162"/>
            <a:ext cx="20909075" cy="2705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4000"/>
            </a:pPr>
            <a:r>
              <a:rPr sz="5500">
                <a:solidFill>
                  <a:schemeClr val="accent1">
                    <a:lumOff val="-13575"/>
                  </a:schemeClr>
                </a:solidFill>
              </a:rPr>
              <a:t>Trapezoid Midsegment</a:t>
            </a:r>
            <a:r>
              <a:t> </a:t>
            </a:r>
            <a:r>
              <a:rPr b="0" sz="4800"/>
              <a:t>- a segment connecting the midpoints of the two legs. The length of the midsegment is the average of the lengths of the two bases. </a:t>
            </a:r>
          </a:p>
        </p:txBody>
      </p:sp>
      <p:sp>
        <p:nvSpPr>
          <p:cNvPr id="656" name="Line"/>
          <p:cNvSpPr/>
          <p:nvPr/>
        </p:nvSpPr>
        <p:spPr>
          <a:xfrm flipH="1">
            <a:off x="19155731" y="8996152"/>
            <a:ext cx="313338" cy="14329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7" name="Line"/>
          <p:cNvSpPr/>
          <p:nvPr/>
        </p:nvSpPr>
        <p:spPr>
          <a:xfrm flipH="1">
            <a:off x="19231931" y="9110452"/>
            <a:ext cx="313338" cy="14329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8" name="Line"/>
          <p:cNvSpPr/>
          <p:nvPr/>
        </p:nvSpPr>
        <p:spPr>
          <a:xfrm flipH="1">
            <a:off x="18228631" y="7726152"/>
            <a:ext cx="313338" cy="14329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9" name="Line"/>
          <p:cNvSpPr/>
          <p:nvPr/>
        </p:nvSpPr>
        <p:spPr>
          <a:xfrm flipH="1">
            <a:off x="18304831" y="7840452"/>
            <a:ext cx="313338" cy="14329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0" name="Line"/>
          <p:cNvSpPr/>
          <p:nvPr/>
        </p:nvSpPr>
        <p:spPr>
          <a:xfrm flipH="1" flipV="1">
            <a:off x="14777687" y="8996152"/>
            <a:ext cx="314685" cy="10889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1" name="Line"/>
          <p:cNvSpPr/>
          <p:nvPr/>
        </p:nvSpPr>
        <p:spPr>
          <a:xfrm flipH="1" flipV="1">
            <a:off x="15247587" y="7776952"/>
            <a:ext cx="314685" cy="10889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Trapezoi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Trapezoids</a:t>
            </a:r>
          </a:p>
        </p:txBody>
      </p:sp>
      <p:sp>
        <p:nvSpPr>
          <p:cNvPr id="666" name="An isosceles trapezoid has:…"/>
          <p:cNvSpPr txBox="1"/>
          <p:nvPr/>
        </p:nvSpPr>
        <p:spPr>
          <a:xfrm>
            <a:off x="2255537" y="6061752"/>
            <a:ext cx="9857965" cy="348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4000"/>
            </a:pPr>
            <a:r>
              <a:rPr b="0" sz="4800"/>
              <a:t>An</a:t>
            </a:r>
            <a:r>
              <a:rPr b="0"/>
              <a:t> </a:t>
            </a:r>
            <a:r>
              <a:rPr sz="5000">
                <a:solidFill>
                  <a:schemeClr val="accent1">
                    <a:lumOff val="-13575"/>
                  </a:schemeClr>
                </a:solidFill>
              </a:rPr>
              <a:t>isosceles trapezoid</a:t>
            </a:r>
            <a:r>
              <a:t> </a:t>
            </a:r>
            <a:r>
              <a:rPr b="0" sz="4800"/>
              <a:t>has:</a:t>
            </a:r>
            <a:endParaRPr>
              <a:solidFill>
                <a:schemeClr val="accent1">
                  <a:lumOff val="-13575"/>
                </a:schemeClr>
              </a:solidFill>
            </a:endParaRPr>
          </a:p>
          <a:p>
            <a:pPr algn="l">
              <a:lnSpc>
                <a:spcPct val="120000"/>
              </a:lnSpc>
              <a:defRPr sz="4800"/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</a:t>
            </a:r>
            <a:r>
              <a:rPr b="0"/>
              <a:t>- Two congruent legs.</a:t>
            </a:r>
            <a:endParaRPr b="0"/>
          </a:p>
          <a:p>
            <a:pPr algn="l">
              <a:lnSpc>
                <a:spcPct val="120000"/>
              </a:lnSpc>
              <a:defRPr sz="4800"/>
            </a:pPr>
            <a:r>
              <a:rPr b="0"/>
              <a:t>  - Two pairs of congruent angles.</a:t>
            </a:r>
            <a:endParaRPr b="0"/>
          </a:p>
          <a:p>
            <a:pPr algn="l">
              <a:lnSpc>
                <a:spcPct val="120000"/>
              </a:lnSpc>
              <a:defRPr sz="4800"/>
            </a:pPr>
            <a:r>
              <a:rPr b="0"/>
              <a:t>  - Congruent diagonals.</a:t>
            </a:r>
          </a:p>
        </p:txBody>
      </p:sp>
      <p:sp>
        <p:nvSpPr>
          <p:cNvPr id="667" name="Line"/>
          <p:cNvSpPr/>
          <p:nvPr/>
        </p:nvSpPr>
        <p:spPr>
          <a:xfrm flipV="1">
            <a:off x="12694659" y="5670815"/>
            <a:ext cx="1920980" cy="4072915"/>
          </a:xfrm>
          <a:prstGeom prst="line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8" name="Line"/>
          <p:cNvSpPr/>
          <p:nvPr/>
        </p:nvSpPr>
        <p:spPr>
          <a:xfrm flipH="1" flipV="1">
            <a:off x="18307419" y="5693991"/>
            <a:ext cx="1930069" cy="4024276"/>
          </a:xfrm>
          <a:prstGeom prst="line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9" name="Line"/>
          <p:cNvSpPr/>
          <p:nvPr/>
        </p:nvSpPr>
        <p:spPr>
          <a:xfrm>
            <a:off x="14560489" y="5712022"/>
            <a:ext cx="3771401" cy="1"/>
          </a:xfrm>
          <a:prstGeom prst="line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0" name="Line"/>
          <p:cNvSpPr/>
          <p:nvPr/>
        </p:nvSpPr>
        <p:spPr>
          <a:xfrm>
            <a:off x="12647830" y="9702570"/>
            <a:ext cx="7596716" cy="1"/>
          </a:xfrm>
          <a:prstGeom prst="line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1" name="Line"/>
          <p:cNvSpPr/>
          <p:nvPr/>
        </p:nvSpPr>
        <p:spPr>
          <a:xfrm flipH="1" flipV="1">
            <a:off x="14581996" y="5735023"/>
            <a:ext cx="5614790" cy="3942294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2" name="Line"/>
          <p:cNvSpPr/>
          <p:nvPr/>
        </p:nvSpPr>
        <p:spPr>
          <a:xfrm flipH="1">
            <a:off x="12768629" y="5738828"/>
            <a:ext cx="5573544" cy="3925351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3" name="Line"/>
          <p:cNvSpPr/>
          <p:nvPr/>
        </p:nvSpPr>
        <p:spPr>
          <a:xfrm flipH="1">
            <a:off x="17907147" y="7998040"/>
            <a:ext cx="356384" cy="385982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4" name="Line"/>
          <p:cNvSpPr/>
          <p:nvPr/>
        </p:nvSpPr>
        <p:spPr>
          <a:xfrm>
            <a:off x="14686910" y="7977793"/>
            <a:ext cx="350369" cy="406229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5" name="Connection Line"/>
          <p:cNvSpPr/>
          <p:nvPr/>
        </p:nvSpPr>
        <p:spPr>
          <a:xfrm>
            <a:off x="12991000" y="9068123"/>
            <a:ext cx="376051" cy="629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47" h="21600" fill="norm" stroke="1" extrusionOk="0">
                <a:moveTo>
                  <a:pt x="18797" y="21600"/>
                </a:moveTo>
                <a:cubicBezTo>
                  <a:pt x="21600" y="11608"/>
                  <a:pt x="15334" y="4408"/>
                  <a:pt x="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686" name="Connection Line"/>
          <p:cNvSpPr/>
          <p:nvPr/>
        </p:nvSpPr>
        <p:spPr>
          <a:xfrm>
            <a:off x="19580773" y="8986474"/>
            <a:ext cx="309894" cy="7566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82" h="21600" fill="norm" stroke="1" extrusionOk="0">
                <a:moveTo>
                  <a:pt x="19182" y="0"/>
                </a:moveTo>
                <a:cubicBezTo>
                  <a:pt x="3690" y="5223"/>
                  <a:pt x="-2418" y="12423"/>
                  <a:pt x="857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687" name="Connection Line"/>
          <p:cNvSpPr/>
          <p:nvPr/>
        </p:nvSpPr>
        <p:spPr>
          <a:xfrm>
            <a:off x="14383726" y="5681864"/>
            <a:ext cx="645428" cy="469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07" fill="norm" stroke="1" extrusionOk="0">
                <a:moveTo>
                  <a:pt x="0" y="19965"/>
                </a:moveTo>
                <a:cubicBezTo>
                  <a:pt x="11563" y="21600"/>
                  <a:pt x="18763" y="14945"/>
                  <a:pt x="2160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688" name="Connection Line"/>
          <p:cNvSpPr/>
          <p:nvPr/>
        </p:nvSpPr>
        <p:spPr>
          <a:xfrm>
            <a:off x="17971475" y="5639582"/>
            <a:ext cx="558379" cy="466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88" y="12611"/>
                  <a:pt x="9488" y="19811"/>
                  <a:pt x="21600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689" name="Connection Line"/>
          <p:cNvSpPr/>
          <p:nvPr/>
        </p:nvSpPr>
        <p:spPr>
          <a:xfrm>
            <a:off x="19769016" y="9173921"/>
            <a:ext cx="255754" cy="544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994" h="21600" fill="norm" stroke="1" extrusionOk="0">
                <a:moveTo>
                  <a:pt x="18994" y="0"/>
                </a:moveTo>
                <a:cubicBezTo>
                  <a:pt x="3382" y="4629"/>
                  <a:pt x="-2606" y="11829"/>
                  <a:pt x="1030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690" name="Connection Line"/>
          <p:cNvSpPr/>
          <p:nvPr/>
        </p:nvSpPr>
        <p:spPr>
          <a:xfrm>
            <a:off x="12901110" y="9241721"/>
            <a:ext cx="266192" cy="45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35" h="21600" fill="norm" stroke="1" extrusionOk="0">
                <a:moveTo>
                  <a:pt x="19110" y="21600"/>
                </a:moveTo>
                <a:cubicBezTo>
                  <a:pt x="21600" y="11133"/>
                  <a:pt x="15230" y="3933"/>
                  <a:pt x="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681" name="Line"/>
          <p:cNvSpPr/>
          <p:nvPr/>
        </p:nvSpPr>
        <p:spPr>
          <a:xfrm flipH="1">
            <a:off x="18060208" y="8131968"/>
            <a:ext cx="356384" cy="38598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2" name="Line"/>
          <p:cNvSpPr/>
          <p:nvPr/>
        </p:nvSpPr>
        <p:spPr>
          <a:xfrm>
            <a:off x="14552981" y="8111720"/>
            <a:ext cx="350370" cy="40623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3" name="Line"/>
          <p:cNvSpPr/>
          <p:nvPr/>
        </p:nvSpPr>
        <p:spPr>
          <a:xfrm>
            <a:off x="13519829" y="7212495"/>
            <a:ext cx="565353" cy="23573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4" name="Line"/>
          <p:cNvSpPr/>
          <p:nvPr/>
        </p:nvSpPr>
        <p:spPr>
          <a:xfrm flipV="1">
            <a:off x="18685592" y="7011887"/>
            <a:ext cx="514436" cy="200609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Trapezoid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Trapezoids</a:t>
            </a:r>
          </a:p>
        </p:txBody>
      </p:sp>
      <p:sp>
        <p:nvSpPr>
          <p:cNvPr id="693" name="Given the trapezoid with midsegment shown, find the length of base1."/>
          <p:cNvSpPr txBox="1"/>
          <p:nvPr/>
        </p:nvSpPr>
        <p:spPr>
          <a:xfrm>
            <a:off x="2348507" y="3867162"/>
            <a:ext cx="9163848" cy="2709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5000"/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Given the trapezoid with midsegment shown, find the length of base1.</a:t>
            </a:r>
            <a:r>
              <a:t> </a:t>
            </a:r>
          </a:p>
        </p:txBody>
      </p:sp>
      <p:grpSp>
        <p:nvGrpSpPr>
          <p:cNvPr id="698" name="Group"/>
          <p:cNvGrpSpPr/>
          <p:nvPr/>
        </p:nvGrpSpPr>
        <p:grpSpPr>
          <a:xfrm>
            <a:off x="13353674" y="5039889"/>
            <a:ext cx="7810263" cy="3585939"/>
            <a:chOff x="0" y="0"/>
            <a:chExt cx="7810261" cy="3585938"/>
          </a:xfrm>
        </p:grpSpPr>
        <p:sp>
          <p:nvSpPr>
            <p:cNvPr id="694" name="Line"/>
            <p:cNvSpPr/>
            <p:nvPr/>
          </p:nvSpPr>
          <p:spPr>
            <a:xfrm flipV="1">
              <a:off x="48145" y="0"/>
              <a:ext cx="1328775" cy="3585939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95" name="Line"/>
            <p:cNvSpPr/>
            <p:nvPr/>
          </p:nvSpPr>
          <p:spPr>
            <a:xfrm flipH="1" flipV="1">
              <a:off x="5228052" y="26177"/>
              <a:ext cx="2574952" cy="3533584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96" name="Line"/>
            <p:cNvSpPr/>
            <p:nvPr/>
          </p:nvSpPr>
          <p:spPr>
            <a:xfrm>
              <a:off x="1366671" y="25118"/>
              <a:ext cx="3877416" cy="1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97" name="Line"/>
            <p:cNvSpPr/>
            <p:nvPr/>
          </p:nvSpPr>
          <p:spPr>
            <a:xfrm>
              <a:off x="0" y="3543623"/>
              <a:ext cx="7810262" cy="1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99" name="Line"/>
          <p:cNvSpPr/>
          <p:nvPr/>
        </p:nvSpPr>
        <p:spPr>
          <a:xfrm flipH="1">
            <a:off x="14033546" y="6832858"/>
            <a:ext cx="5801741" cy="1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0" name="26"/>
          <p:cNvSpPr txBox="1"/>
          <p:nvPr/>
        </p:nvSpPr>
        <p:spPr>
          <a:xfrm>
            <a:off x="16919207" y="7861963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26</a:t>
            </a:r>
          </a:p>
        </p:txBody>
      </p:sp>
      <p:sp>
        <p:nvSpPr>
          <p:cNvPr id="701" name="base1"/>
          <p:cNvSpPr txBox="1"/>
          <p:nvPr/>
        </p:nvSpPr>
        <p:spPr>
          <a:xfrm>
            <a:off x="15869761" y="4275937"/>
            <a:ext cx="149758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base1</a:t>
            </a:r>
          </a:p>
        </p:txBody>
      </p:sp>
      <p:sp>
        <p:nvSpPr>
          <p:cNvPr id="702" name="22"/>
          <p:cNvSpPr txBox="1"/>
          <p:nvPr/>
        </p:nvSpPr>
        <p:spPr>
          <a:xfrm>
            <a:off x="16594818" y="6068950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22</a:t>
            </a:r>
          </a:p>
        </p:txBody>
      </p:sp>
      <p:sp>
        <p:nvSpPr>
          <p:cNvPr id="703" name="base2"/>
          <p:cNvSpPr txBox="1"/>
          <p:nvPr/>
        </p:nvSpPr>
        <p:spPr>
          <a:xfrm>
            <a:off x="16504761" y="8657438"/>
            <a:ext cx="149758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base2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Trapezoid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Trapezoids</a:t>
            </a:r>
          </a:p>
        </p:txBody>
      </p:sp>
      <p:sp>
        <p:nvSpPr>
          <p:cNvPr id="706" name="Given the trapezoid with midsegment shown, find the length of base1.…"/>
          <p:cNvSpPr txBox="1"/>
          <p:nvPr/>
        </p:nvSpPr>
        <p:spPr>
          <a:xfrm>
            <a:off x="2348507" y="3867162"/>
            <a:ext cx="9877377" cy="5892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5000"/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Given the trapezoid with midsegment shown, find the length of base1.</a:t>
            </a:r>
            <a:endParaRPr>
              <a:solidFill>
                <a:schemeClr val="accent1">
                  <a:lumOff val="-13575"/>
                </a:schemeClr>
              </a:solidFill>
            </a:endParaRPr>
          </a:p>
          <a:p>
            <a:pPr algn="l">
              <a:lnSpc>
                <a:spcPct val="120000"/>
              </a:lnSpc>
              <a:defRPr b="0" sz="4400"/>
            </a:pPr>
            <a:r>
              <a:t>base1 + base2 = 2 x Midsegment </a:t>
            </a:r>
          </a:p>
          <a:p>
            <a:pPr algn="l">
              <a:lnSpc>
                <a:spcPct val="120000"/>
              </a:lnSpc>
              <a:defRPr b="0" sz="4400"/>
            </a:pPr>
            <a:r>
              <a:t>base1 + 26 = 2 x 22</a:t>
            </a:r>
          </a:p>
          <a:p>
            <a:pPr algn="l">
              <a:lnSpc>
                <a:spcPct val="120000"/>
              </a:lnSpc>
              <a:defRPr b="0" sz="4400"/>
            </a:pPr>
            <a:r>
              <a:t>base1 + 26 = 44</a:t>
            </a:r>
          </a:p>
          <a:p>
            <a:pPr algn="l">
              <a:lnSpc>
                <a:spcPct val="120000"/>
              </a:lnSpc>
              <a:defRPr b="0" sz="4400"/>
            </a:pPr>
            <a:r>
              <a:t>base1 = 44 - 26 = 18  </a:t>
            </a:r>
          </a:p>
        </p:txBody>
      </p:sp>
      <p:grpSp>
        <p:nvGrpSpPr>
          <p:cNvPr id="711" name="Group"/>
          <p:cNvGrpSpPr/>
          <p:nvPr/>
        </p:nvGrpSpPr>
        <p:grpSpPr>
          <a:xfrm>
            <a:off x="13353674" y="5039889"/>
            <a:ext cx="7810263" cy="3585939"/>
            <a:chOff x="0" y="0"/>
            <a:chExt cx="7810261" cy="3585938"/>
          </a:xfrm>
        </p:grpSpPr>
        <p:sp>
          <p:nvSpPr>
            <p:cNvPr id="707" name="Line"/>
            <p:cNvSpPr/>
            <p:nvPr/>
          </p:nvSpPr>
          <p:spPr>
            <a:xfrm flipV="1">
              <a:off x="48145" y="0"/>
              <a:ext cx="1328775" cy="3585939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08" name="Line"/>
            <p:cNvSpPr/>
            <p:nvPr/>
          </p:nvSpPr>
          <p:spPr>
            <a:xfrm flipH="1" flipV="1">
              <a:off x="5228052" y="26177"/>
              <a:ext cx="2574952" cy="3533584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09" name="Line"/>
            <p:cNvSpPr/>
            <p:nvPr/>
          </p:nvSpPr>
          <p:spPr>
            <a:xfrm>
              <a:off x="1366671" y="25118"/>
              <a:ext cx="3877416" cy="1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10" name="Line"/>
            <p:cNvSpPr/>
            <p:nvPr/>
          </p:nvSpPr>
          <p:spPr>
            <a:xfrm>
              <a:off x="0" y="3543623"/>
              <a:ext cx="7810262" cy="1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712" name="Line"/>
          <p:cNvSpPr/>
          <p:nvPr/>
        </p:nvSpPr>
        <p:spPr>
          <a:xfrm flipH="1">
            <a:off x="14033546" y="6832858"/>
            <a:ext cx="5801741" cy="1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3" name="26"/>
          <p:cNvSpPr txBox="1"/>
          <p:nvPr/>
        </p:nvSpPr>
        <p:spPr>
          <a:xfrm>
            <a:off x="16919207" y="7861963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26</a:t>
            </a:r>
          </a:p>
        </p:txBody>
      </p:sp>
      <p:sp>
        <p:nvSpPr>
          <p:cNvPr id="714" name="base1"/>
          <p:cNvSpPr txBox="1"/>
          <p:nvPr/>
        </p:nvSpPr>
        <p:spPr>
          <a:xfrm>
            <a:off x="15869761" y="4275937"/>
            <a:ext cx="149758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base1</a:t>
            </a:r>
          </a:p>
        </p:txBody>
      </p:sp>
      <p:sp>
        <p:nvSpPr>
          <p:cNvPr id="715" name="22"/>
          <p:cNvSpPr txBox="1"/>
          <p:nvPr/>
        </p:nvSpPr>
        <p:spPr>
          <a:xfrm>
            <a:off x="16594818" y="6068950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22</a:t>
            </a:r>
          </a:p>
        </p:txBody>
      </p:sp>
      <p:sp>
        <p:nvSpPr>
          <p:cNvPr id="716" name="18"/>
          <p:cNvSpPr txBox="1"/>
          <p:nvPr/>
        </p:nvSpPr>
        <p:spPr>
          <a:xfrm>
            <a:off x="16278955" y="5094589"/>
            <a:ext cx="67919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717" name="base2"/>
          <p:cNvSpPr txBox="1"/>
          <p:nvPr/>
        </p:nvSpPr>
        <p:spPr>
          <a:xfrm>
            <a:off x="16504761" y="8657438"/>
            <a:ext cx="149758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base2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71635" y="3849784"/>
            <a:ext cx="6240729" cy="6016432"/>
          </a:xfrm>
          <a:prstGeom prst="rect">
            <a:avLst/>
          </a:prstGeom>
          <a:ln w="12700">
            <a:miter lim="400000"/>
          </a:ln>
        </p:spPr>
      </p:pic>
      <p:sp>
        <p:nvSpPr>
          <p:cNvPr id="720" name="© 2019 Joe James"/>
          <p:cNvSpPr txBox="1"/>
          <p:nvPr/>
        </p:nvSpPr>
        <p:spPr>
          <a:xfrm>
            <a:off x="8956167" y="12268200"/>
            <a:ext cx="647166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© 2019 Joe James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roperties of Polyg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Properties of Polygons</a:t>
            </a:r>
          </a:p>
        </p:txBody>
      </p:sp>
      <p:sp>
        <p:nvSpPr>
          <p:cNvPr id="168" name="Triangle"/>
          <p:cNvSpPr/>
          <p:nvPr/>
        </p:nvSpPr>
        <p:spPr>
          <a:xfrm rot="14655761">
            <a:off x="1875645" y="5644693"/>
            <a:ext cx="2351022" cy="2433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5D5D5"/>
          </a:solidFill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Rectangle"/>
          <p:cNvSpPr/>
          <p:nvPr/>
        </p:nvSpPr>
        <p:spPr>
          <a:xfrm>
            <a:off x="8672496" y="5504460"/>
            <a:ext cx="2515095" cy="1878105"/>
          </a:xfrm>
          <a:prstGeom prst="rect">
            <a:avLst/>
          </a:prstGeom>
          <a:solidFill>
            <a:srgbClr val="D5D5D5"/>
          </a:solidFill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Polygon"/>
          <p:cNvSpPr/>
          <p:nvPr/>
        </p:nvSpPr>
        <p:spPr>
          <a:xfrm>
            <a:off x="15186521" y="5119652"/>
            <a:ext cx="2517793" cy="2402772"/>
          </a:xfrm>
          <a:prstGeom prst="pentagon">
            <a:avLst/>
          </a:prstGeom>
          <a:solidFill>
            <a:srgbClr val="D5D5D5"/>
          </a:solidFill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Polygon"/>
          <p:cNvSpPr/>
          <p:nvPr/>
        </p:nvSpPr>
        <p:spPr>
          <a:xfrm>
            <a:off x="5411871" y="9468108"/>
            <a:ext cx="2292684" cy="2656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D5D5D5"/>
          </a:solidFill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Polygon"/>
          <p:cNvSpPr/>
          <p:nvPr/>
        </p:nvSpPr>
        <p:spPr>
          <a:xfrm>
            <a:off x="11862383" y="9472483"/>
            <a:ext cx="2580989" cy="2524905"/>
          </a:xfrm>
          <a:prstGeom prst="heptagon">
            <a:avLst/>
          </a:prstGeom>
          <a:solidFill>
            <a:srgbClr val="D5D5D5"/>
          </a:solidFill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" name="Polygon"/>
          <p:cNvSpPr/>
          <p:nvPr/>
        </p:nvSpPr>
        <p:spPr>
          <a:xfrm>
            <a:off x="18382670" y="9468108"/>
            <a:ext cx="2647363" cy="2656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18437" y="3163"/>
                </a:lnTo>
                <a:lnTo>
                  <a:pt x="21600" y="10800"/>
                </a:lnTo>
                <a:lnTo>
                  <a:pt x="18437" y="18437"/>
                </a:lnTo>
                <a:lnTo>
                  <a:pt x="10800" y="21600"/>
                </a:lnTo>
                <a:lnTo>
                  <a:pt x="3163" y="18437"/>
                </a:lnTo>
                <a:lnTo>
                  <a:pt x="0" y="10800"/>
                </a:lnTo>
                <a:lnTo>
                  <a:pt x="3163" y="3163"/>
                </a:lnTo>
                <a:close/>
              </a:path>
            </a:pathLst>
          </a:custGeom>
          <a:solidFill>
            <a:srgbClr val="D5D5D5"/>
          </a:solidFill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Triangle"/>
          <p:cNvSpPr txBox="1"/>
          <p:nvPr/>
        </p:nvSpPr>
        <p:spPr>
          <a:xfrm>
            <a:off x="2281024" y="7812202"/>
            <a:ext cx="203250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Triangle</a:t>
            </a:r>
          </a:p>
        </p:txBody>
      </p:sp>
      <p:sp>
        <p:nvSpPr>
          <p:cNvPr id="175" name="Pentagon"/>
          <p:cNvSpPr txBox="1"/>
          <p:nvPr/>
        </p:nvSpPr>
        <p:spPr>
          <a:xfrm>
            <a:off x="15222577" y="7812202"/>
            <a:ext cx="243840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Pentagon</a:t>
            </a:r>
          </a:p>
        </p:txBody>
      </p:sp>
      <p:sp>
        <p:nvSpPr>
          <p:cNvPr id="176" name="Hexagon"/>
          <p:cNvSpPr txBox="1"/>
          <p:nvPr/>
        </p:nvSpPr>
        <p:spPr>
          <a:xfrm>
            <a:off x="5464914" y="12511202"/>
            <a:ext cx="22687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Hexagon</a:t>
            </a:r>
          </a:p>
        </p:txBody>
      </p:sp>
      <p:sp>
        <p:nvSpPr>
          <p:cNvPr id="177" name="Heptagon"/>
          <p:cNvSpPr txBox="1"/>
          <p:nvPr/>
        </p:nvSpPr>
        <p:spPr>
          <a:xfrm>
            <a:off x="12036909" y="12511202"/>
            <a:ext cx="248513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Heptagon</a:t>
            </a:r>
          </a:p>
        </p:txBody>
      </p:sp>
      <p:sp>
        <p:nvSpPr>
          <p:cNvPr id="178" name="Octagon"/>
          <p:cNvSpPr txBox="1"/>
          <p:nvPr/>
        </p:nvSpPr>
        <p:spPr>
          <a:xfrm>
            <a:off x="18647005" y="12511202"/>
            <a:ext cx="219354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Octagon</a:t>
            </a:r>
          </a:p>
        </p:txBody>
      </p:sp>
      <p:sp>
        <p:nvSpPr>
          <p:cNvPr id="179" name="5"/>
          <p:cNvSpPr txBox="1"/>
          <p:nvPr/>
        </p:nvSpPr>
        <p:spPr>
          <a:xfrm>
            <a:off x="16176430" y="6023776"/>
            <a:ext cx="53797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5</a:t>
            </a:r>
          </a:p>
        </p:txBody>
      </p:sp>
      <p:sp>
        <p:nvSpPr>
          <p:cNvPr id="180" name="4"/>
          <p:cNvSpPr txBox="1"/>
          <p:nvPr/>
        </p:nvSpPr>
        <p:spPr>
          <a:xfrm>
            <a:off x="9699430" y="6023776"/>
            <a:ext cx="53797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4</a:t>
            </a:r>
          </a:p>
        </p:txBody>
      </p:sp>
      <p:sp>
        <p:nvSpPr>
          <p:cNvPr id="181" name="3"/>
          <p:cNvSpPr txBox="1"/>
          <p:nvPr/>
        </p:nvSpPr>
        <p:spPr>
          <a:xfrm>
            <a:off x="3222430" y="6023776"/>
            <a:ext cx="53797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3</a:t>
            </a:r>
          </a:p>
        </p:txBody>
      </p:sp>
      <p:sp>
        <p:nvSpPr>
          <p:cNvPr id="182" name="8"/>
          <p:cNvSpPr txBox="1"/>
          <p:nvPr/>
        </p:nvSpPr>
        <p:spPr>
          <a:xfrm>
            <a:off x="19414930" y="10341776"/>
            <a:ext cx="53797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8</a:t>
            </a:r>
          </a:p>
        </p:txBody>
      </p:sp>
      <p:sp>
        <p:nvSpPr>
          <p:cNvPr id="183" name="7"/>
          <p:cNvSpPr txBox="1"/>
          <p:nvPr/>
        </p:nvSpPr>
        <p:spPr>
          <a:xfrm>
            <a:off x="12874430" y="10341776"/>
            <a:ext cx="53797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7</a:t>
            </a:r>
          </a:p>
        </p:txBody>
      </p:sp>
      <p:sp>
        <p:nvSpPr>
          <p:cNvPr id="184" name="6"/>
          <p:cNvSpPr txBox="1"/>
          <p:nvPr/>
        </p:nvSpPr>
        <p:spPr>
          <a:xfrm>
            <a:off x="6270430" y="10341776"/>
            <a:ext cx="53797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6</a:t>
            </a:r>
          </a:p>
        </p:txBody>
      </p:sp>
      <p:grpSp>
        <p:nvGrpSpPr>
          <p:cNvPr id="193" name="Group"/>
          <p:cNvGrpSpPr/>
          <p:nvPr/>
        </p:nvGrpSpPr>
        <p:grpSpPr>
          <a:xfrm>
            <a:off x="20054921" y="5198097"/>
            <a:ext cx="2977447" cy="2079182"/>
            <a:chOff x="0" y="0"/>
            <a:chExt cx="2977445" cy="2079181"/>
          </a:xfrm>
        </p:grpSpPr>
        <p:sp>
          <p:nvSpPr>
            <p:cNvPr id="185" name="Line"/>
            <p:cNvSpPr/>
            <p:nvPr/>
          </p:nvSpPr>
          <p:spPr>
            <a:xfrm flipV="1">
              <a:off x="0" y="271917"/>
              <a:ext cx="664264" cy="664265"/>
            </a:xfrm>
            <a:prstGeom prst="line">
              <a:avLst/>
            </a:prstGeom>
            <a:noFill/>
            <a:ln w="635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 flipH="1" flipV="1">
              <a:off x="655202" y="266670"/>
              <a:ext cx="837760" cy="410264"/>
            </a:xfrm>
            <a:prstGeom prst="line">
              <a:avLst/>
            </a:prstGeom>
            <a:noFill/>
            <a:ln w="635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 flipV="1">
              <a:off x="1484484" y="5247"/>
              <a:ext cx="664264" cy="664264"/>
            </a:xfrm>
            <a:prstGeom prst="line">
              <a:avLst/>
            </a:prstGeom>
            <a:noFill/>
            <a:ln w="635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 flipH="1" flipV="1">
              <a:off x="2139686" y="-1"/>
              <a:ext cx="837760" cy="410265"/>
            </a:xfrm>
            <a:prstGeom prst="line">
              <a:avLst/>
            </a:prstGeom>
            <a:noFill/>
            <a:ln w="635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9" name="Line"/>
            <p:cNvSpPr/>
            <p:nvPr/>
          </p:nvSpPr>
          <p:spPr>
            <a:xfrm flipV="1">
              <a:off x="127000" y="1414917"/>
              <a:ext cx="664264" cy="664265"/>
            </a:xfrm>
            <a:prstGeom prst="line">
              <a:avLst/>
            </a:prstGeom>
            <a:noFill/>
            <a:ln w="635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0" name="Line"/>
            <p:cNvSpPr/>
            <p:nvPr/>
          </p:nvSpPr>
          <p:spPr>
            <a:xfrm flipH="1" flipV="1">
              <a:off x="782202" y="1409670"/>
              <a:ext cx="837760" cy="410264"/>
            </a:xfrm>
            <a:prstGeom prst="line">
              <a:avLst/>
            </a:prstGeom>
            <a:noFill/>
            <a:ln w="635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1" name="Line"/>
            <p:cNvSpPr/>
            <p:nvPr/>
          </p:nvSpPr>
          <p:spPr>
            <a:xfrm flipV="1">
              <a:off x="1593083" y="419695"/>
              <a:ext cx="1370686" cy="1416290"/>
            </a:xfrm>
            <a:prstGeom prst="line">
              <a:avLst/>
            </a:prstGeom>
            <a:noFill/>
            <a:ln w="635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2" name="Line"/>
            <p:cNvSpPr/>
            <p:nvPr/>
          </p:nvSpPr>
          <p:spPr>
            <a:xfrm flipH="1" flipV="1">
              <a:off x="852" y="914016"/>
              <a:ext cx="129375" cy="1138716"/>
            </a:xfrm>
            <a:prstGeom prst="line">
              <a:avLst/>
            </a:prstGeom>
            <a:noFill/>
            <a:ln w="635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94" name="Octagon"/>
          <p:cNvSpPr txBox="1"/>
          <p:nvPr/>
        </p:nvSpPr>
        <p:spPr>
          <a:xfrm>
            <a:off x="20446872" y="7189217"/>
            <a:ext cx="219354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Octagon</a:t>
            </a:r>
          </a:p>
        </p:txBody>
      </p:sp>
      <p:sp>
        <p:nvSpPr>
          <p:cNvPr id="195" name="Polygon - a closed figure formed by three or more line segments.…"/>
          <p:cNvSpPr txBox="1"/>
          <p:nvPr/>
        </p:nvSpPr>
        <p:spPr>
          <a:xfrm>
            <a:off x="1840507" y="2851162"/>
            <a:ext cx="16883584" cy="1783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4000"/>
            </a:pPr>
            <a:r>
              <a:rPr sz="5000">
                <a:solidFill>
                  <a:schemeClr val="accent1">
                    <a:lumOff val="-13575"/>
                  </a:schemeClr>
                </a:solidFill>
              </a:rPr>
              <a:t>Polygon</a:t>
            </a:r>
            <a:r>
              <a:t> </a:t>
            </a:r>
            <a:r>
              <a:rPr b="0" sz="4400"/>
              <a:t>- a closed figure formed by three or more line segments.</a:t>
            </a:r>
            <a:endParaRPr sz="4400"/>
          </a:p>
          <a:p>
            <a:pPr algn="l">
              <a:lnSpc>
                <a:spcPct val="120000"/>
              </a:lnSpc>
              <a:defRPr sz="4000"/>
            </a:pPr>
            <a:r>
              <a:rPr sz="5000">
                <a:solidFill>
                  <a:schemeClr val="accent1">
                    <a:lumOff val="-13575"/>
                  </a:schemeClr>
                </a:solidFill>
              </a:rPr>
              <a:t>Quadrilateral</a:t>
            </a:r>
            <a:r>
              <a:t> </a:t>
            </a:r>
            <a:r>
              <a:rPr b="0" sz="4400"/>
              <a:t>- a four-sided polygon.</a:t>
            </a:r>
          </a:p>
        </p:txBody>
      </p:sp>
      <p:sp>
        <p:nvSpPr>
          <p:cNvPr id="196" name="Quadrilateral"/>
          <p:cNvSpPr txBox="1"/>
          <p:nvPr/>
        </p:nvSpPr>
        <p:spPr>
          <a:xfrm>
            <a:off x="8350100" y="7812202"/>
            <a:ext cx="325475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Quadrilateral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olygon Angle Sum Theo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Polygon Angle Sum Theorem</a:t>
            </a:r>
          </a:p>
        </p:txBody>
      </p:sp>
      <p:sp>
        <p:nvSpPr>
          <p:cNvPr id="201" name="Polygon Angle Sum Theorem…"/>
          <p:cNvSpPr txBox="1"/>
          <p:nvPr/>
        </p:nvSpPr>
        <p:spPr>
          <a:xfrm>
            <a:off x="1840507" y="3232162"/>
            <a:ext cx="19635748" cy="1672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4000"/>
            </a:pPr>
            <a:r>
              <a:rPr sz="5000">
                <a:solidFill>
                  <a:schemeClr val="accent1">
                    <a:lumOff val="-13575"/>
                  </a:schemeClr>
                </a:solidFill>
              </a:rPr>
              <a:t>Polygon Angle Sum Theorem</a:t>
            </a:r>
            <a:r>
              <a:t> </a:t>
            </a:r>
          </a:p>
          <a:p>
            <a:pPr algn="l">
              <a:lnSpc>
                <a:spcPct val="120000"/>
              </a:lnSpc>
              <a:defRPr sz="4400"/>
            </a:pPr>
            <a:r>
              <a:rPr b="0"/>
              <a:t>the sum of the interior angles of an n-sided polygon is 180°(n - 2).</a:t>
            </a:r>
          </a:p>
        </p:txBody>
      </p:sp>
      <p:sp>
        <p:nvSpPr>
          <p:cNvPr id="202" name="Polygon"/>
          <p:cNvSpPr/>
          <p:nvPr/>
        </p:nvSpPr>
        <p:spPr>
          <a:xfrm rot="19395460">
            <a:off x="2659898" y="6403080"/>
            <a:ext cx="4438748" cy="4334314"/>
          </a:xfrm>
          <a:prstGeom prst="pentagon">
            <a:avLst/>
          </a:prstGeom>
          <a:solidFill>
            <a:srgbClr val="FFFFFF"/>
          </a:solidFill>
          <a:ln w="762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" name="Sum of Angles = 180°(5 - 2) = 540°…"/>
          <p:cNvSpPr txBox="1"/>
          <p:nvPr/>
        </p:nvSpPr>
        <p:spPr>
          <a:xfrm>
            <a:off x="9380273" y="7053870"/>
            <a:ext cx="8955076" cy="2325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b="0" sz="4400"/>
            </a:pPr>
            <a:r>
              <a:t>Sum of Angles = 180°(5 - 2) = 540°</a:t>
            </a:r>
          </a:p>
          <a:p>
            <a:pPr algn="l">
              <a:lnSpc>
                <a:spcPct val="120000"/>
              </a:lnSpc>
              <a:defRPr b="0" sz="4400"/>
            </a:pPr>
            <a:r>
              <a:t>So if all angles are congruent, </a:t>
            </a:r>
          </a:p>
          <a:p>
            <a:pPr algn="l">
              <a:lnSpc>
                <a:spcPct val="120000"/>
              </a:lnSpc>
              <a:defRPr b="0" sz="4400"/>
            </a:pPr>
            <a:r>
              <a:t>each angle = 540° ÷ 5 = 108°</a:t>
            </a:r>
          </a:p>
        </p:txBody>
      </p:sp>
      <p:sp>
        <p:nvSpPr>
          <p:cNvPr id="204" name="n = 5"/>
          <p:cNvSpPr txBox="1"/>
          <p:nvPr/>
        </p:nvSpPr>
        <p:spPr>
          <a:xfrm>
            <a:off x="4008091" y="8189467"/>
            <a:ext cx="2054353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n = 5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roperties of Polyg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Properties of Polygons</a:t>
            </a:r>
          </a:p>
        </p:txBody>
      </p:sp>
      <p:sp>
        <p:nvSpPr>
          <p:cNvPr id="207" name="Convex Polygon - a polygon in which no diagonal contains points in the exterior of the polygon."/>
          <p:cNvSpPr txBox="1"/>
          <p:nvPr/>
        </p:nvSpPr>
        <p:spPr>
          <a:xfrm>
            <a:off x="550734" y="2880821"/>
            <a:ext cx="10705728" cy="2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4000"/>
            </a:pPr>
            <a:r>
              <a:rPr sz="5000">
                <a:solidFill>
                  <a:schemeClr val="accent1">
                    <a:lumOff val="-13575"/>
                  </a:schemeClr>
                </a:solidFill>
              </a:rPr>
              <a:t>Convex Polygon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 </a:t>
            </a:r>
            <a:r>
              <a:rPr b="0" sz="4400"/>
              <a:t>- a polygon in which no diagonal contains points in the exterior of the polygon.</a:t>
            </a:r>
          </a:p>
        </p:txBody>
      </p:sp>
      <p:grpSp>
        <p:nvGrpSpPr>
          <p:cNvPr id="214" name="Group"/>
          <p:cNvGrpSpPr/>
          <p:nvPr/>
        </p:nvGrpSpPr>
        <p:grpSpPr>
          <a:xfrm>
            <a:off x="8891748" y="7280964"/>
            <a:ext cx="4007136" cy="3442703"/>
            <a:chOff x="0" y="0"/>
            <a:chExt cx="4007134" cy="3442701"/>
          </a:xfrm>
        </p:grpSpPr>
        <p:sp>
          <p:nvSpPr>
            <p:cNvPr id="208" name="Line"/>
            <p:cNvSpPr/>
            <p:nvPr/>
          </p:nvSpPr>
          <p:spPr>
            <a:xfrm flipV="1">
              <a:off x="-1" y="48927"/>
              <a:ext cx="1674344" cy="1523458"/>
            </a:xfrm>
            <a:prstGeom prst="line">
              <a:avLst/>
            </a:prstGeom>
            <a:noFill/>
            <a:ln w="762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9" name="Line"/>
            <p:cNvSpPr/>
            <p:nvPr/>
          </p:nvSpPr>
          <p:spPr>
            <a:xfrm flipV="1">
              <a:off x="2168673" y="1200897"/>
              <a:ext cx="1816940" cy="255745"/>
            </a:xfrm>
            <a:prstGeom prst="line">
              <a:avLst/>
            </a:prstGeom>
            <a:noFill/>
            <a:ln w="762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0" name="Line"/>
            <p:cNvSpPr/>
            <p:nvPr/>
          </p:nvSpPr>
          <p:spPr>
            <a:xfrm flipV="1">
              <a:off x="3469003" y="1165368"/>
              <a:ext cx="538132" cy="1902230"/>
            </a:xfrm>
            <a:prstGeom prst="line">
              <a:avLst/>
            </a:prstGeom>
            <a:noFill/>
            <a:ln w="762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1" name="Line"/>
            <p:cNvSpPr/>
            <p:nvPr/>
          </p:nvSpPr>
          <p:spPr>
            <a:xfrm flipV="1">
              <a:off x="1619443" y="3079892"/>
              <a:ext cx="1863391" cy="360769"/>
            </a:xfrm>
            <a:prstGeom prst="line">
              <a:avLst/>
            </a:prstGeom>
            <a:noFill/>
            <a:ln w="762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2" name="Line"/>
            <p:cNvSpPr/>
            <p:nvPr/>
          </p:nvSpPr>
          <p:spPr>
            <a:xfrm>
              <a:off x="17528" y="1563170"/>
              <a:ext cx="1639287" cy="1879532"/>
            </a:xfrm>
            <a:prstGeom prst="line">
              <a:avLst/>
            </a:prstGeom>
            <a:noFill/>
            <a:ln w="762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3" name="Line"/>
            <p:cNvSpPr/>
            <p:nvPr/>
          </p:nvSpPr>
          <p:spPr>
            <a:xfrm>
              <a:off x="1689067" y="-1"/>
              <a:ext cx="460568" cy="1454389"/>
            </a:xfrm>
            <a:prstGeom prst="line">
              <a:avLst/>
            </a:prstGeom>
            <a:noFill/>
            <a:ln w="762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15" name="Concave Polygon - a polygon in which any part of a diagonal contains points in the exterior of the polygon."/>
          <p:cNvSpPr txBox="1"/>
          <p:nvPr/>
        </p:nvSpPr>
        <p:spPr>
          <a:xfrm>
            <a:off x="5499932" y="11493880"/>
            <a:ext cx="14237403" cy="1672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4000"/>
            </a:pPr>
            <a:r>
              <a:rPr sz="5000">
                <a:solidFill>
                  <a:schemeClr val="accent1">
                    <a:lumOff val="-13575"/>
                  </a:schemeClr>
                </a:solidFill>
              </a:rPr>
              <a:t>Concave Polygon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 </a:t>
            </a:r>
            <a:r>
              <a:rPr b="0" sz="4400"/>
              <a:t>- a polygon in which any part of a diagonal contains points in the exterior of the polygon.</a:t>
            </a:r>
          </a:p>
        </p:txBody>
      </p:sp>
      <p:sp>
        <p:nvSpPr>
          <p:cNvPr id="216" name="Line"/>
          <p:cNvSpPr/>
          <p:nvPr/>
        </p:nvSpPr>
        <p:spPr>
          <a:xfrm flipH="1" flipV="1">
            <a:off x="10628834" y="7294989"/>
            <a:ext cx="2150256" cy="1117715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23" name="Group"/>
          <p:cNvGrpSpPr/>
          <p:nvPr/>
        </p:nvGrpSpPr>
        <p:grpSpPr>
          <a:xfrm>
            <a:off x="1582024" y="5659404"/>
            <a:ext cx="4007136" cy="3393776"/>
            <a:chOff x="0" y="75443"/>
            <a:chExt cx="4007135" cy="3393774"/>
          </a:xfrm>
        </p:grpSpPr>
        <p:sp>
          <p:nvSpPr>
            <p:cNvPr id="217" name="Line"/>
            <p:cNvSpPr/>
            <p:nvPr/>
          </p:nvSpPr>
          <p:spPr>
            <a:xfrm flipV="1">
              <a:off x="-1" y="75443"/>
              <a:ext cx="1674344" cy="1523457"/>
            </a:xfrm>
            <a:prstGeom prst="line">
              <a:avLst/>
            </a:prstGeom>
            <a:noFill/>
            <a:ln w="762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8" name="Line"/>
            <p:cNvSpPr/>
            <p:nvPr/>
          </p:nvSpPr>
          <p:spPr>
            <a:xfrm>
              <a:off x="3490525" y="280006"/>
              <a:ext cx="495087" cy="947408"/>
            </a:xfrm>
            <a:prstGeom prst="line">
              <a:avLst/>
            </a:prstGeom>
            <a:noFill/>
            <a:ln w="762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9" name="Line"/>
            <p:cNvSpPr/>
            <p:nvPr/>
          </p:nvSpPr>
          <p:spPr>
            <a:xfrm flipV="1">
              <a:off x="3469003" y="1191884"/>
              <a:ext cx="538133" cy="1902230"/>
            </a:xfrm>
            <a:prstGeom prst="line">
              <a:avLst/>
            </a:prstGeom>
            <a:noFill/>
            <a:ln w="762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0" name="Line"/>
            <p:cNvSpPr/>
            <p:nvPr/>
          </p:nvSpPr>
          <p:spPr>
            <a:xfrm flipV="1">
              <a:off x="1619443" y="3106408"/>
              <a:ext cx="1863391" cy="360769"/>
            </a:xfrm>
            <a:prstGeom prst="line">
              <a:avLst/>
            </a:prstGeom>
            <a:noFill/>
            <a:ln w="762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1" name="Line"/>
            <p:cNvSpPr/>
            <p:nvPr/>
          </p:nvSpPr>
          <p:spPr>
            <a:xfrm>
              <a:off x="17529" y="1589686"/>
              <a:ext cx="1639286" cy="1879532"/>
            </a:xfrm>
            <a:prstGeom prst="line">
              <a:avLst/>
            </a:prstGeom>
            <a:noFill/>
            <a:ln w="762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2" name="Line"/>
            <p:cNvSpPr/>
            <p:nvPr/>
          </p:nvSpPr>
          <p:spPr>
            <a:xfrm>
              <a:off x="1663667" y="77316"/>
              <a:ext cx="1802148" cy="214237"/>
            </a:xfrm>
            <a:prstGeom prst="line">
              <a:avLst/>
            </a:prstGeom>
            <a:noFill/>
            <a:ln w="762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24" name="Regular Polygon - a polygon in which all sides and angles are congruent."/>
          <p:cNvSpPr txBox="1"/>
          <p:nvPr/>
        </p:nvSpPr>
        <p:spPr>
          <a:xfrm>
            <a:off x="13758735" y="2880821"/>
            <a:ext cx="9733889" cy="2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4000"/>
            </a:pPr>
            <a:r>
              <a:rPr sz="5000">
                <a:solidFill>
                  <a:schemeClr val="accent1">
                    <a:lumOff val="-13575"/>
                  </a:schemeClr>
                </a:solidFill>
              </a:rPr>
              <a:t>Regular Polygon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 </a:t>
            </a:r>
            <a:r>
              <a:rPr b="0" sz="4400"/>
              <a:t>- a polygon in which all sides and angles are congruent.</a:t>
            </a:r>
          </a:p>
        </p:txBody>
      </p:sp>
      <p:sp>
        <p:nvSpPr>
          <p:cNvPr id="225" name="Polygon"/>
          <p:cNvSpPr/>
          <p:nvPr/>
        </p:nvSpPr>
        <p:spPr>
          <a:xfrm>
            <a:off x="16606796" y="5112862"/>
            <a:ext cx="2683397" cy="3109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FF"/>
          </a:solidFill>
          <a:ln w="762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arallelogr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Parallelograms</a:t>
            </a:r>
          </a:p>
        </p:txBody>
      </p:sp>
      <p:sp>
        <p:nvSpPr>
          <p:cNvPr id="230" name="Parallelogram - a quadrilateral with two pairs of parallel sides."/>
          <p:cNvSpPr txBox="1"/>
          <p:nvPr/>
        </p:nvSpPr>
        <p:spPr>
          <a:xfrm>
            <a:off x="1840507" y="2978162"/>
            <a:ext cx="19635748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4000"/>
            </a:pPr>
            <a:r>
              <a:rPr sz="5000">
                <a:solidFill>
                  <a:schemeClr val="accent1">
                    <a:lumOff val="-13575"/>
                  </a:schemeClr>
                </a:solidFill>
              </a:rPr>
              <a:t>Parallelogram</a:t>
            </a:r>
            <a:r>
              <a:rPr sz="4400"/>
              <a:t> </a:t>
            </a:r>
            <a:r>
              <a:rPr b="0" sz="4400"/>
              <a:t>- a quadrilateral with two pairs of parallel sides.</a:t>
            </a:r>
          </a:p>
        </p:txBody>
      </p:sp>
      <p:grpSp>
        <p:nvGrpSpPr>
          <p:cNvPr id="235" name="Group"/>
          <p:cNvGrpSpPr/>
          <p:nvPr/>
        </p:nvGrpSpPr>
        <p:grpSpPr>
          <a:xfrm>
            <a:off x="8853026" y="4677213"/>
            <a:ext cx="6677948" cy="2162463"/>
            <a:chOff x="0" y="0"/>
            <a:chExt cx="6677947" cy="2162462"/>
          </a:xfrm>
        </p:grpSpPr>
        <p:sp>
          <p:nvSpPr>
            <p:cNvPr id="231" name="Line"/>
            <p:cNvSpPr/>
            <p:nvPr/>
          </p:nvSpPr>
          <p:spPr>
            <a:xfrm>
              <a:off x="889530" y="2173"/>
              <a:ext cx="5776509" cy="1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>
              <a:off x="0" y="2162462"/>
              <a:ext cx="5776508" cy="1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 flipV="1">
              <a:off x="18072" y="-1"/>
              <a:ext cx="923312" cy="2142028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 flipV="1">
              <a:off x="5754636" y="-1"/>
              <a:ext cx="923312" cy="2142028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36" name="A"/>
          <p:cNvSpPr txBox="1"/>
          <p:nvPr/>
        </p:nvSpPr>
        <p:spPr>
          <a:xfrm>
            <a:off x="8997041" y="4237048"/>
            <a:ext cx="44348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A</a:t>
            </a:r>
          </a:p>
        </p:txBody>
      </p:sp>
      <p:sp>
        <p:nvSpPr>
          <p:cNvPr id="237" name="D"/>
          <p:cNvSpPr txBox="1"/>
          <p:nvPr/>
        </p:nvSpPr>
        <p:spPr>
          <a:xfrm>
            <a:off x="8054865" y="6767922"/>
            <a:ext cx="47193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D</a:t>
            </a:r>
          </a:p>
        </p:txBody>
      </p:sp>
      <p:sp>
        <p:nvSpPr>
          <p:cNvPr id="238" name="C"/>
          <p:cNvSpPr txBox="1"/>
          <p:nvPr/>
        </p:nvSpPr>
        <p:spPr>
          <a:xfrm>
            <a:off x="14920628" y="6767922"/>
            <a:ext cx="48107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C</a:t>
            </a:r>
          </a:p>
        </p:txBody>
      </p:sp>
      <p:sp>
        <p:nvSpPr>
          <p:cNvPr id="239" name="B"/>
          <p:cNvSpPr txBox="1"/>
          <p:nvPr/>
        </p:nvSpPr>
        <p:spPr>
          <a:xfrm>
            <a:off x="15857202" y="4237048"/>
            <a:ext cx="46228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arallelogr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Parallelograms</a:t>
            </a:r>
          </a:p>
        </p:txBody>
      </p:sp>
      <p:sp>
        <p:nvSpPr>
          <p:cNvPr id="242" name="Parallelogram - a quadrilateral with two pairs of parallel sides."/>
          <p:cNvSpPr txBox="1"/>
          <p:nvPr/>
        </p:nvSpPr>
        <p:spPr>
          <a:xfrm>
            <a:off x="1840507" y="2978162"/>
            <a:ext cx="19635748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4000"/>
            </a:pPr>
            <a:r>
              <a:rPr sz="5000">
                <a:solidFill>
                  <a:schemeClr val="accent1">
                    <a:lumOff val="-13575"/>
                  </a:schemeClr>
                </a:solidFill>
              </a:rPr>
              <a:t>Parallelogram</a:t>
            </a:r>
            <a:r>
              <a:t> </a:t>
            </a:r>
            <a:r>
              <a:rPr b="0" sz="4400"/>
              <a:t>- a quadrilateral with two pairs of parallel sides.</a:t>
            </a:r>
          </a:p>
        </p:txBody>
      </p:sp>
      <p:grpSp>
        <p:nvGrpSpPr>
          <p:cNvPr id="247" name="Group"/>
          <p:cNvGrpSpPr/>
          <p:nvPr/>
        </p:nvGrpSpPr>
        <p:grpSpPr>
          <a:xfrm>
            <a:off x="8853026" y="4677213"/>
            <a:ext cx="6677948" cy="2162463"/>
            <a:chOff x="0" y="0"/>
            <a:chExt cx="6677947" cy="2162462"/>
          </a:xfrm>
        </p:grpSpPr>
        <p:sp>
          <p:nvSpPr>
            <p:cNvPr id="243" name="Line"/>
            <p:cNvSpPr/>
            <p:nvPr/>
          </p:nvSpPr>
          <p:spPr>
            <a:xfrm>
              <a:off x="889530" y="2173"/>
              <a:ext cx="5776509" cy="1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4" name="Line"/>
            <p:cNvSpPr/>
            <p:nvPr/>
          </p:nvSpPr>
          <p:spPr>
            <a:xfrm>
              <a:off x="0" y="2162462"/>
              <a:ext cx="5776508" cy="1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 flipV="1">
              <a:off x="18072" y="-1"/>
              <a:ext cx="923312" cy="2142028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 flipV="1">
              <a:off x="5754636" y="-1"/>
              <a:ext cx="923312" cy="2142028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48" name="Parallelogram Properties:…"/>
          <p:cNvSpPr txBox="1"/>
          <p:nvPr/>
        </p:nvSpPr>
        <p:spPr>
          <a:xfrm>
            <a:off x="1840507" y="7829562"/>
            <a:ext cx="16858288" cy="4753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4400"/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Parallelogram Properties:</a:t>
            </a:r>
            <a:endParaRPr>
              <a:solidFill>
                <a:schemeClr val="accent1">
                  <a:lumOff val="-13575"/>
                </a:schemeClr>
              </a:solidFill>
            </a:endParaRPr>
          </a:p>
          <a:p>
            <a:pPr algn="l">
              <a:lnSpc>
                <a:spcPct val="120000"/>
              </a:lnSpc>
              <a:defRPr sz="4400"/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</a:t>
            </a:r>
            <a:r>
              <a:t> </a:t>
            </a:r>
            <a:r>
              <a:rPr b="0"/>
              <a:t>- Both pairs of opposite sides are parallel.</a:t>
            </a:r>
            <a:endParaRPr b="0"/>
          </a:p>
          <a:p>
            <a:pPr algn="l">
              <a:lnSpc>
                <a:spcPct val="120000"/>
              </a:lnSpc>
              <a:defRPr sz="4400"/>
            </a:pPr>
            <a:r>
              <a:rPr b="0"/>
              <a:t>  - Both pairs of opposite sides are congruent.</a:t>
            </a:r>
            <a:endParaRPr b="0"/>
          </a:p>
          <a:p>
            <a:pPr algn="l">
              <a:lnSpc>
                <a:spcPct val="120000"/>
              </a:lnSpc>
              <a:defRPr sz="4400"/>
            </a:pPr>
            <a:r>
              <a:rPr b="0"/>
              <a:t>  - Both pairs of opposite angles are congruent.</a:t>
            </a:r>
            <a:endParaRPr b="0"/>
          </a:p>
          <a:p>
            <a:pPr algn="l">
              <a:lnSpc>
                <a:spcPct val="120000"/>
              </a:lnSpc>
              <a:defRPr sz="4400"/>
            </a:pPr>
            <a:r>
              <a:rPr b="0"/>
              <a:t>  - Each angle is supplementary to both of its neighboring angles.</a:t>
            </a:r>
            <a:endParaRPr b="0"/>
          </a:p>
          <a:p>
            <a:pPr algn="l">
              <a:lnSpc>
                <a:spcPct val="120000"/>
              </a:lnSpc>
              <a:defRPr sz="4400"/>
            </a:pPr>
            <a:r>
              <a:rPr b="0"/>
              <a:t>  - The diagonals bisect each other.</a:t>
            </a:r>
          </a:p>
        </p:txBody>
      </p:sp>
      <p:sp>
        <p:nvSpPr>
          <p:cNvPr id="249" name="Line"/>
          <p:cNvSpPr/>
          <p:nvPr/>
        </p:nvSpPr>
        <p:spPr>
          <a:xfrm flipV="1">
            <a:off x="8904449" y="4739734"/>
            <a:ext cx="6580046" cy="2086472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" name="Line"/>
          <p:cNvSpPr/>
          <p:nvPr/>
        </p:nvSpPr>
        <p:spPr>
          <a:xfrm>
            <a:off x="9748295" y="4679197"/>
            <a:ext cx="4791494" cy="2145852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" name="Line"/>
          <p:cNvSpPr/>
          <p:nvPr/>
        </p:nvSpPr>
        <p:spPr>
          <a:xfrm flipV="1">
            <a:off x="13269693" y="6134100"/>
            <a:ext cx="287367" cy="368548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2" name="Line"/>
          <p:cNvSpPr/>
          <p:nvPr/>
        </p:nvSpPr>
        <p:spPr>
          <a:xfrm flipV="1">
            <a:off x="13422093" y="6223000"/>
            <a:ext cx="287367" cy="368548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3" name="Line"/>
          <p:cNvSpPr/>
          <p:nvPr/>
        </p:nvSpPr>
        <p:spPr>
          <a:xfrm flipV="1">
            <a:off x="10729693" y="4991100"/>
            <a:ext cx="287367" cy="368548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" name="Line"/>
          <p:cNvSpPr/>
          <p:nvPr/>
        </p:nvSpPr>
        <p:spPr>
          <a:xfrm flipV="1">
            <a:off x="10882093" y="5080000"/>
            <a:ext cx="287367" cy="368548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" name="Line"/>
          <p:cNvSpPr/>
          <p:nvPr/>
        </p:nvSpPr>
        <p:spPr>
          <a:xfrm flipH="1" flipV="1">
            <a:off x="13693261" y="5089068"/>
            <a:ext cx="167401" cy="45914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" name="Line"/>
          <p:cNvSpPr/>
          <p:nvPr/>
        </p:nvSpPr>
        <p:spPr>
          <a:xfrm flipH="1" flipV="1">
            <a:off x="10391261" y="6105068"/>
            <a:ext cx="167401" cy="45914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A"/>
          <p:cNvSpPr txBox="1"/>
          <p:nvPr/>
        </p:nvSpPr>
        <p:spPr>
          <a:xfrm>
            <a:off x="8997041" y="4237048"/>
            <a:ext cx="44348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A</a:t>
            </a:r>
          </a:p>
        </p:txBody>
      </p:sp>
      <p:sp>
        <p:nvSpPr>
          <p:cNvPr id="258" name="D"/>
          <p:cNvSpPr txBox="1"/>
          <p:nvPr/>
        </p:nvSpPr>
        <p:spPr>
          <a:xfrm>
            <a:off x="8054865" y="6767922"/>
            <a:ext cx="47193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D</a:t>
            </a:r>
          </a:p>
        </p:txBody>
      </p:sp>
      <p:sp>
        <p:nvSpPr>
          <p:cNvPr id="259" name="C"/>
          <p:cNvSpPr txBox="1"/>
          <p:nvPr/>
        </p:nvSpPr>
        <p:spPr>
          <a:xfrm>
            <a:off x="14920628" y="6767922"/>
            <a:ext cx="48107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C</a:t>
            </a:r>
          </a:p>
        </p:txBody>
      </p:sp>
      <p:sp>
        <p:nvSpPr>
          <p:cNvPr id="260" name="B"/>
          <p:cNvSpPr txBox="1"/>
          <p:nvPr/>
        </p:nvSpPr>
        <p:spPr>
          <a:xfrm>
            <a:off x="15857202" y="4237048"/>
            <a:ext cx="46228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arallelogram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Parallelograms</a:t>
            </a:r>
          </a:p>
        </p:txBody>
      </p:sp>
      <p:sp>
        <p:nvSpPr>
          <p:cNvPr id="265" name="Given the following parallelogram, find i, j and k."/>
          <p:cNvSpPr txBox="1"/>
          <p:nvPr/>
        </p:nvSpPr>
        <p:spPr>
          <a:xfrm>
            <a:off x="1459507" y="2978162"/>
            <a:ext cx="15044903" cy="4516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5000"/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Given the following parallelogram, find i, j and k.</a:t>
            </a:r>
            <a:endParaRPr>
              <a:solidFill>
                <a:schemeClr val="accent1">
                  <a:lumOff val="-13575"/>
                </a:schemeClr>
              </a:solidFill>
            </a:endParaRPr>
          </a:p>
          <a:p>
            <a:pPr algn="l">
              <a:lnSpc>
                <a:spcPct val="120000"/>
              </a:lnSpc>
              <a:defRPr b="0" sz="5000"/>
            </a:pPr>
          </a:p>
          <a:p>
            <a:pPr algn="l">
              <a:lnSpc>
                <a:spcPct val="120000"/>
              </a:lnSpc>
              <a:defRPr b="0" sz="5000"/>
            </a:pPr>
          </a:p>
          <a:p>
            <a:pPr algn="l">
              <a:lnSpc>
                <a:spcPct val="120000"/>
              </a:lnSpc>
              <a:defRPr b="0" sz="5000"/>
            </a:pPr>
            <a:endParaRPr>
              <a:solidFill>
                <a:schemeClr val="accent1">
                  <a:lumOff val="-13575"/>
                </a:schemeClr>
              </a:solidFill>
            </a:endParaRPr>
          </a:p>
        </p:txBody>
      </p:sp>
      <p:grpSp>
        <p:nvGrpSpPr>
          <p:cNvPr id="270" name="Group"/>
          <p:cNvGrpSpPr/>
          <p:nvPr/>
        </p:nvGrpSpPr>
        <p:grpSpPr>
          <a:xfrm>
            <a:off x="17276852" y="3157776"/>
            <a:ext cx="5202143" cy="2746131"/>
            <a:chOff x="0" y="0"/>
            <a:chExt cx="5202142" cy="2746130"/>
          </a:xfrm>
        </p:grpSpPr>
        <p:sp>
          <p:nvSpPr>
            <p:cNvPr id="266" name="Line"/>
            <p:cNvSpPr/>
            <p:nvPr/>
          </p:nvSpPr>
          <p:spPr>
            <a:xfrm>
              <a:off x="692947" y="2760"/>
              <a:ext cx="4499919" cy="1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7" name="Line"/>
            <p:cNvSpPr/>
            <p:nvPr/>
          </p:nvSpPr>
          <p:spPr>
            <a:xfrm>
              <a:off x="0" y="2746130"/>
              <a:ext cx="4499918" cy="1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8" name="Line"/>
            <p:cNvSpPr/>
            <p:nvPr/>
          </p:nvSpPr>
          <p:spPr>
            <a:xfrm flipV="1">
              <a:off x="14078" y="-1"/>
              <a:ext cx="719263" cy="2720179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9" name="Line"/>
            <p:cNvSpPr/>
            <p:nvPr/>
          </p:nvSpPr>
          <p:spPr>
            <a:xfrm flipV="1">
              <a:off x="4482880" y="-1"/>
              <a:ext cx="719263" cy="2720179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71" name="70°"/>
          <p:cNvSpPr txBox="1"/>
          <p:nvPr/>
        </p:nvSpPr>
        <p:spPr>
          <a:xfrm>
            <a:off x="21345922" y="3192081"/>
            <a:ext cx="978409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70°</a:t>
            </a:r>
          </a:p>
        </p:txBody>
      </p:sp>
      <p:sp>
        <p:nvSpPr>
          <p:cNvPr id="272" name="i°"/>
          <p:cNvSpPr txBox="1"/>
          <p:nvPr/>
        </p:nvSpPr>
        <p:spPr>
          <a:xfrm>
            <a:off x="18173330" y="3192081"/>
            <a:ext cx="490348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i°</a:t>
            </a:r>
          </a:p>
        </p:txBody>
      </p:sp>
      <p:sp>
        <p:nvSpPr>
          <p:cNvPr id="273" name="j°"/>
          <p:cNvSpPr txBox="1"/>
          <p:nvPr/>
        </p:nvSpPr>
        <p:spPr>
          <a:xfrm>
            <a:off x="17637560" y="5021637"/>
            <a:ext cx="501778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j°</a:t>
            </a:r>
          </a:p>
        </p:txBody>
      </p:sp>
      <p:sp>
        <p:nvSpPr>
          <p:cNvPr id="274" name="k°"/>
          <p:cNvSpPr txBox="1"/>
          <p:nvPr/>
        </p:nvSpPr>
        <p:spPr>
          <a:xfrm>
            <a:off x="21069433" y="5021637"/>
            <a:ext cx="670942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k°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arallelogram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Parallelograms</a:t>
            </a:r>
          </a:p>
        </p:txBody>
      </p:sp>
      <p:sp>
        <p:nvSpPr>
          <p:cNvPr id="277" name="Given the following parallelogram, find i, j and k.…"/>
          <p:cNvSpPr txBox="1"/>
          <p:nvPr/>
        </p:nvSpPr>
        <p:spPr>
          <a:xfrm>
            <a:off x="1459507" y="2978162"/>
            <a:ext cx="14757319" cy="4625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5000"/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Given the following parallelogram, find i, j and k.</a:t>
            </a:r>
            <a:endParaRPr>
              <a:solidFill>
                <a:schemeClr val="accent1">
                  <a:lumOff val="-13575"/>
                </a:schemeClr>
              </a:solidFill>
            </a:endParaRPr>
          </a:p>
          <a:p>
            <a:pPr algn="l">
              <a:lnSpc>
                <a:spcPct val="120000"/>
              </a:lnSpc>
              <a:defRPr sz="4000"/>
            </a:pPr>
            <a:endParaRPr>
              <a:solidFill>
                <a:schemeClr val="accent1">
                  <a:lumOff val="-13575"/>
                </a:schemeClr>
              </a:solidFill>
            </a:endParaRPr>
          </a:p>
          <a:p>
            <a:pPr algn="l">
              <a:lnSpc>
                <a:spcPct val="120000"/>
              </a:lnSpc>
              <a:defRPr b="0" sz="4400"/>
            </a:pPr>
            <a:r>
              <a:t>Opposite angles are congruent, so j = 70°.</a:t>
            </a:r>
          </a:p>
          <a:p>
            <a:pPr algn="l">
              <a:lnSpc>
                <a:spcPct val="120000"/>
              </a:lnSpc>
              <a:defRPr b="0" sz="4000"/>
            </a:pPr>
          </a:p>
          <a:p>
            <a:pPr algn="l">
              <a:lnSpc>
                <a:spcPct val="120000"/>
              </a:lnSpc>
              <a:defRPr b="0" sz="4000"/>
            </a:pPr>
            <a:endParaRPr>
              <a:solidFill>
                <a:schemeClr val="accent1">
                  <a:lumOff val="-13575"/>
                </a:schemeClr>
              </a:solidFill>
            </a:endParaRPr>
          </a:p>
        </p:txBody>
      </p:sp>
      <p:grpSp>
        <p:nvGrpSpPr>
          <p:cNvPr id="282" name="Group"/>
          <p:cNvGrpSpPr/>
          <p:nvPr/>
        </p:nvGrpSpPr>
        <p:grpSpPr>
          <a:xfrm>
            <a:off x="17276852" y="3157776"/>
            <a:ext cx="5202143" cy="2746131"/>
            <a:chOff x="0" y="0"/>
            <a:chExt cx="5202142" cy="2746130"/>
          </a:xfrm>
        </p:grpSpPr>
        <p:sp>
          <p:nvSpPr>
            <p:cNvPr id="278" name="Line"/>
            <p:cNvSpPr/>
            <p:nvPr/>
          </p:nvSpPr>
          <p:spPr>
            <a:xfrm>
              <a:off x="692947" y="2760"/>
              <a:ext cx="4499919" cy="1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9" name="Line"/>
            <p:cNvSpPr/>
            <p:nvPr/>
          </p:nvSpPr>
          <p:spPr>
            <a:xfrm>
              <a:off x="0" y="2746130"/>
              <a:ext cx="4499918" cy="1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0" name="Line"/>
            <p:cNvSpPr/>
            <p:nvPr/>
          </p:nvSpPr>
          <p:spPr>
            <a:xfrm flipV="1">
              <a:off x="14078" y="-1"/>
              <a:ext cx="719263" cy="2720179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1" name="Line"/>
            <p:cNvSpPr/>
            <p:nvPr/>
          </p:nvSpPr>
          <p:spPr>
            <a:xfrm flipV="1">
              <a:off x="4482880" y="-1"/>
              <a:ext cx="719263" cy="2720179"/>
            </a:xfrm>
            <a:prstGeom prst="line">
              <a:avLst/>
            </a:prstGeom>
            <a:noFill/>
            <a:ln w="762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83" name="70°"/>
          <p:cNvSpPr txBox="1"/>
          <p:nvPr/>
        </p:nvSpPr>
        <p:spPr>
          <a:xfrm>
            <a:off x="21345922" y="3192081"/>
            <a:ext cx="978409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70°</a:t>
            </a:r>
          </a:p>
        </p:txBody>
      </p:sp>
      <p:sp>
        <p:nvSpPr>
          <p:cNvPr id="284" name="i°"/>
          <p:cNvSpPr txBox="1"/>
          <p:nvPr/>
        </p:nvSpPr>
        <p:spPr>
          <a:xfrm>
            <a:off x="18173330" y="3192081"/>
            <a:ext cx="490348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i°</a:t>
            </a:r>
          </a:p>
        </p:txBody>
      </p:sp>
      <p:sp>
        <p:nvSpPr>
          <p:cNvPr id="285" name="j°"/>
          <p:cNvSpPr txBox="1"/>
          <p:nvPr/>
        </p:nvSpPr>
        <p:spPr>
          <a:xfrm>
            <a:off x="17637560" y="5021637"/>
            <a:ext cx="501778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j°</a:t>
            </a:r>
          </a:p>
        </p:txBody>
      </p:sp>
      <p:sp>
        <p:nvSpPr>
          <p:cNvPr id="286" name="k°"/>
          <p:cNvSpPr txBox="1"/>
          <p:nvPr/>
        </p:nvSpPr>
        <p:spPr>
          <a:xfrm>
            <a:off x="21069433" y="5021637"/>
            <a:ext cx="670942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k°</a:t>
            </a:r>
          </a:p>
        </p:txBody>
      </p:sp>
      <p:sp>
        <p:nvSpPr>
          <p:cNvPr id="287" name="70°"/>
          <p:cNvSpPr txBox="1"/>
          <p:nvPr/>
        </p:nvSpPr>
        <p:spPr>
          <a:xfrm>
            <a:off x="16773922" y="5986081"/>
            <a:ext cx="978409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70°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