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8" name="Shape 138"/>
          <p:cNvSpPr/>
          <p:nvPr>
            <p:ph type="sldImg"/>
          </p:nvPr>
        </p:nvSpPr>
        <p:spPr>
          <a:xfrm>
            <a:off x="1143000" y="685800"/>
            <a:ext cx="4572000" cy="3429000"/>
          </a:xfrm>
          <a:prstGeom prst="rect">
            <a:avLst/>
          </a:prstGeom>
        </p:spPr>
        <p:txBody>
          <a:bodyPr/>
          <a:lstStyle/>
          <a:p>
            <a:pPr/>
          </a:p>
        </p:txBody>
      </p:sp>
      <p:sp>
        <p:nvSpPr>
          <p:cNvPr id="139" name="Shape 1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These same three properties apply to Similarity.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Let’s try to find D, given A and 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Shape 404"/>
          <p:cNvSpPr/>
          <p:nvPr>
            <p:ph type="sldImg"/>
          </p:nvPr>
        </p:nvSpPr>
        <p:spPr>
          <a:prstGeom prst="rect">
            <a:avLst/>
          </a:prstGeom>
        </p:spPr>
        <p:txBody>
          <a:bodyPr/>
          <a:lstStyle/>
          <a:p>
            <a:pPr/>
          </a:p>
        </p:txBody>
      </p:sp>
      <p:sp>
        <p:nvSpPr>
          <p:cNvPr id="405" name="Shape 405"/>
          <p:cNvSpPr/>
          <p:nvPr>
            <p:ph type="body" sz="quarter" idx="1"/>
          </p:nvPr>
        </p:nvSpPr>
        <p:spPr>
          <a:prstGeom prst="rect">
            <a:avLst/>
          </a:prstGeom>
        </p:spPr>
        <p:txBody>
          <a:bodyPr/>
          <a:lstStyle/>
          <a:p>
            <a:pPr/>
            <a:r>
              <a:t>Using the Exterior Angle Theorem, we find D is 115°.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r>
              <a:t>Hint: Congruent means same size and shape. But rotation and orientation may differ.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hape 689"/>
          <p:cNvSpPr/>
          <p:nvPr>
            <p:ph type="sldImg"/>
          </p:nvPr>
        </p:nvSpPr>
        <p:spPr>
          <a:prstGeom prst="rect">
            <a:avLst/>
          </a:prstGeom>
        </p:spPr>
        <p:txBody>
          <a:bodyPr/>
          <a:lstStyle/>
          <a:p>
            <a:pPr/>
          </a:p>
        </p:txBody>
      </p:sp>
      <p:sp>
        <p:nvSpPr>
          <p:cNvPr id="690" name="Shape 690"/>
          <p:cNvSpPr/>
          <p:nvPr>
            <p:ph type="body" sz="quarter" idx="1"/>
          </p:nvPr>
        </p:nvSpPr>
        <p:spPr>
          <a:prstGeom prst="rect">
            <a:avLst/>
          </a:prstGeom>
        </p:spPr>
        <p:txBody>
          <a:bodyPr/>
          <a:lstStyle/>
          <a:p>
            <a:pPr/>
            <a:r>
              <a:t>BEWARE: there is no general ASS theorem of congruence. The HL theorem is specific only to right triangles.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Shape 731"/>
          <p:cNvSpPr/>
          <p:nvPr>
            <p:ph type="sldImg"/>
          </p:nvPr>
        </p:nvSpPr>
        <p:spPr>
          <a:prstGeom prst="rect">
            <a:avLst/>
          </a:prstGeom>
        </p:spPr>
        <p:txBody>
          <a:bodyPr/>
          <a:lstStyle/>
          <a:p>
            <a:pPr/>
          </a:p>
        </p:txBody>
      </p:sp>
      <p:sp>
        <p:nvSpPr>
          <p:cNvPr id="732" name="Shape 732"/>
          <p:cNvSpPr/>
          <p:nvPr>
            <p:ph type="body" sz="quarter" idx="1"/>
          </p:nvPr>
        </p:nvSpPr>
        <p:spPr>
          <a:prstGeom prst="rect">
            <a:avLst/>
          </a:prstGeom>
        </p:spPr>
        <p:txBody>
          <a:bodyPr/>
          <a:lstStyle/>
          <a:p>
            <a:pPr/>
            <a:r>
              <a:t>Hypotenuse - longest side of a right triangle.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7" name="Shape 767"/>
          <p:cNvSpPr/>
          <p:nvPr>
            <p:ph type="sldImg"/>
          </p:nvPr>
        </p:nvSpPr>
        <p:spPr>
          <a:prstGeom prst="rect">
            <a:avLst/>
          </a:prstGeom>
        </p:spPr>
        <p:txBody>
          <a:bodyPr/>
          <a:lstStyle/>
          <a:p>
            <a:pPr/>
          </a:p>
        </p:txBody>
      </p:sp>
      <p:sp>
        <p:nvSpPr>
          <p:cNvPr id="768" name="Shape 768"/>
          <p:cNvSpPr/>
          <p:nvPr>
            <p:ph type="body" sz="quarter" idx="1"/>
          </p:nvPr>
        </p:nvSpPr>
        <p:spPr>
          <a:prstGeom prst="rect">
            <a:avLst/>
          </a:prstGeom>
        </p:spPr>
        <p:txBody>
          <a:bodyPr/>
          <a:lstStyle/>
          <a:p>
            <a:pPr/>
            <a:r>
              <a:t>If the two smaller angles of a right triangle are congruent, then they must both be 45°.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9" name="Shape 789"/>
          <p:cNvSpPr/>
          <p:nvPr>
            <p:ph type="sldImg"/>
          </p:nvPr>
        </p:nvSpPr>
        <p:spPr>
          <a:prstGeom prst="rect">
            <a:avLst/>
          </a:prstGeom>
        </p:spPr>
        <p:txBody>
          <a:bodyPr/>
          <a:lstStyle/>
          <a:p>
            <a:pPr/>
          </a:p>
        </p:txBody>
      </p:sp>
      <p:sp>
        <p:nvSpPr>
          <p:cNvPr id="790" name="Shape 790"/>
          <p:cNvSpPr/>
          <p:nvPr>
            <p:ph type="body" sz="quarter" idx="1"/>
          </p:nvPr>
        </p:nvSpPr>
        <p:spPr>
          <a:prstGeom prst="rect">
            <a:avLst/>
          </a:prstGeom>
        </p:spPr>
        <p:txBody>
          <a:bodyPr/>
          <a:lstStyle/>
          <a:p>
            <a:pPr/>
            <a:r>
              <a:t>Sum of angles must equal 180, so the third angle is 45°.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5" name="Shape 805"/>
          <p:cNvSpPr/>
          <p:nvPr>
            <p:ph type="sldImg"/>
          </p:nvPr>
        </p:nvSpPr>
        <p:spPr>
          <a:prstGeom prst="rect">
            <a:avLst/>
          </a:prstGeom>
        </p:spPr>
        <p:txBody>
          <a:bodyPr/>
          <a:lstStyle/>
          <a:p>
            <a:pPr/>
          </a:p>
        </p:txBody>
      </p:sp>
      <p:sp>
        <p:nvSpPr>
          <p:cNvPr id="806" name="Shape 806"/>
          <p:cNvSpPr/>
          <p:nvPr>
            <p:ph type="body" sz="quarter" idx="1"/>
          </p:nvPr>
        </p:nvSpPr>
        <p:spPr>
          <a:prstGeom prst="rect">
            <a:avLst/>
          </a:prstGeom>
        </p:spPr>
        <p:txBody>
          <a:bodyPr/>
          <a:lstStyle/>
          <a:p>
            <a:pPr/>
            <a:r>
              <a:t>In a 45-45-90 triangle, the sides are proportionate to 1:1:√2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3" name="Shape 823"/>
          <p:cNvSpPr/>
          <p:nvPr>
            <p:ph type="sldImg"/>
          </p:nvPr>
        </p:nvSpPr>
        <p:spPr>
          <a:prstGeom prst="rect">
            <a:avLst/>
          </a:prstGeom>
        </p:spPr>
        <p:txBody>
          <a:bodyPr/>
          <a:lstStyle/>
          <a:p>
            <a:pPr/>
          </a:p>
        </p:txBody>
      </p:sp>
      <p:sp>
        <p:nvSpPr>
          <p:cNvPr id="824" name="Shape 824"/>
          <p:cNvSpPr/>
          <p:nvPr>
            <p:ph type="body" sz="quarter" idx="1"/>
          </p:nvPr>
        </p:nvSpPr>
        <p:spPr>
          <a:prstGeom prst="rect">
            <a:avLst/>
          </a:prstGeom>
        </p:spPr>
        <p:txBody>
          <a:bodyPr/>
          <a:lstStyle/>
          <a:p>
            <a:pPr/>
            <a:r>
              <a:t>In a 45-45-90 triangle, the sides are proportionate to 1:1:√2</a:t>
            </a:r>
            <a:br/>
            <a:r>
              <a:t>so we just multiply each by 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8" name="Shape 838"/>
          <p:cNvSpPr/>
          <p:nvPr>
            <p:ph type="sldImg"/>
          </p:nvPr>
        </p:nvSpPr>
        <p:spPr>
          <a:prstGeom prst="rect">
            <a:avLst/>
          </a:prstGeom>
        </p:spPr>
        <p:txBody>
          <a:bodyPr/>
          <a:lstStyle/>
          <a:p>
            <a:pPr/>
          </a:p>
        </p:txBody>
      </p:sp>
      <p:sp>
        <p:nvSpPr>
          <p:cNvPr id="839" name="Shape 839"/>
          <p:cNvSpPr/>
          <p:nvPr>
            <p:ph type="body" sz="quarter" idx="1"/>
          </p:nvPr>
        </p:nvSpPr>
        <p:spPr>
          <a:prstGeom prst="rect">
            <a:avLst/>
          </a:prstGeom>
        </p:spPr>
        <p:txBody>
          <a:bodyPr/>
          <a:lstStyle/>
          <a:p>
            <a:pPr/>
            <a:r>
              <a:t>Remember the hypotenuse is 2, and 2 is bigger than root 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Let’s try to find A given B and 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8" name="Shape 858"/>
          <p:cNvSpPr/>
          <p:nvPr>
            <p:ph type="sldImg"/>
          </p:nvPr>
        </p:nvSpPr>
        <p:spPr>
          <a:prstGeom prst="rect">
            <a:avLst/>
          </a:prstGeom>
        </p:spPr>
        <p:txBody>
          <a:bodyPr/>
          <a:lstStyle/>
          <a:p>
            <a:pPr/>
          </a:p>
        </p:txBody>
      </p:sp>
      <p:sp>
        <p:nvSpPr>
          <p:cNvPr id="859" name="Shape 859"/>
          <p:cNvSpPr/>
          <p:nvPr>
            <p:ph type="body" sz="quarter" idx="1"/>
          </p:nvPr>
        </p:nvSpPr>
        <p:spPr>
          <a:prstGeom prst="rect">
            <a:avLst/>
          </a:prstGeom>
        </p:spPr>
        <p:txBody>
          <a:bodyPr/>
          <a:lstStyle/>
          <a:p>
            <a:pPr/>
            <a:r>
              <a:t>The sum of the angles of a triangle is 180.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Shape 872"/>
          <p:cNvSpPr/>
          <p:nvPr>
            <p:ph type="sldImg"/>
          </p:nvPr>
        </p:nvSpPr>
        <p:spPr>
          <a:prstGeom prst="rect">
            <a:avLst/>
          </a:prstGeom>
        </p:spPr>
        <p:txBody>
          <a:bodyPr/>
          <a:lstStyle/>
          <a:p>
            <a:pPr/>
          </a:p>
        </p:txBody>
      </p:sp>
      <p:sp>
        <p:nvSpPr>
          <p:cNvPr id="873" name="Shape 873"/>
          <p:cNvSpPr/>
          <p:nvPr>
            <p:ph type="body" sz="quarter" idx="1"/>
          </p:nvPr>
        </p:nvSpPr>
        <p:spPr>
          <a:prstGeom prst="rect">
            <a:avLst/>
          </a:prstGeom>
        </p:spPr>
        <p:txBody>
          <a:bodyPr/>
          <a:lstStyle/>
          <a:p>
            <a:pPr/>
            <a:r>
              <a:t>Shortest side is 1. Longest side is 2.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1" name="Shape 941"/>
          <p:cNvSpPr/>
          <p:nvPr>
            <p:ph type="sldImg"/>
          </p:nvPr>
        </p:nvSpPr>
        <p:spPr>
          <a:prstGeom prst="rect">
            <a:avLst/>
          </a:prstGeom>
        </p:spPr>
        <p:txBody>
          <a:bodyPr/>
          <a:lstStyle/>
          <a:p>
            <a:pPr/>
          </a:p>
        </p:txBody>
      </p:sp>
      <p:sp>
        <p:nvSpPr>
          <p:cNvPr id="942" name="Shape 942"/>
          <p:cNvSpPr/>
          <p:nvPr>
            <p:ph type="body" sz="quarter" idx="1"/>
          </p:nvPr>
        </p:nvSpPr>
        <p:spPr>
          <a:prstGeom prst="rect">
            <a:avLst/>
          </a:prstGeom>
        </p:spPr>
        <p:txBody>
          <a:bodyPr/>
          <a:lstStyle/>
          <a:p>
            <a:pPr/>
            <a:r>
              <a:t>A point of intersection for three lines is also called a </a:t>
            </a:r>
            <a:r>
              <a:rPr i="1"/>
              <a:t>point of concurrency</a:t>
            </a:r>
            <a: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4" name="Shape 954"/>
          <p:cNvSpPr/>
          <p:nvPr>
            <p:ph type="sldImg"/>
          </p:nvPr>
        </p:nvSpPr>
        <p:spPr>
          <a:prstGeom prst="rect">
            <a:avLst/>
          </a:prstGeom>
        </p:spPr>
        <p:txBody>
          <a:bodyPr/>
          <a:lstStyle/>
          <a:p>
            <a:pPr/>
          </a:p>
        </p:txBody>
      </p:sp>
      <p:sp>
        <p:nvSpPr>
          <p:cNvPr id="955" name="Shape 955"/>
          <p:cNvSpPr/>
          <p:nvPr>
            <p:ph type="body" sz="quarter" idx="1"/>
          </p:nvPr>
        </p:nvSpPr>
        <p:spPr>
          <a:prstGeom prst="rect">
            <a:avLst/>
          </a:prstGeom>
        </p:spPr>
        <p:txBody>
          <a:bodyPr/>
          <a:lstStyle/>
          <a:p>
            <a:pPr/>
            <a:r>
              <a:t>A triangle could balance on the centroid.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We know A, B and C add up to 180°, so we subtract B and C from 180°, and find A is 65°.</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One triangle may belong to more than one category.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First, solve for x by setting DF = EF.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First, solve for x by setting DF = EF.</a:t>
            </a:r>
          </a:p>
          <a:p>
            <a:pPr/>
            <a:r>
              <a:t>Then, plug x into one of the equations (either DF or EF) to solve for the side.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First, solve for x by setting DF = EF.</a:t>
            </a:r>
          </a:p>
          <a:p>
            <a:pPr/>
            <a:r>
              <a:t>Then, plug x into one of the equations (either DF or EF) to solve for the side.</a:t>
            </a:r>
          </a:p>
          <a:p>
            <a:pPr/>
            <a:r>
              <a:t>Lastly, plug x into the equation for DE to find that side.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r>
              <a:t>An </a:t>
            </a:r>
            <a:r>
              <a:rPr b="1"/>
              <a:t>interior angle</a:t>
            </a:r>
            <a:r>
              <a:t> (e.g. A, B, C) is formed by two adjacent sides of the triangle.</a:t>
            </a:r>
          </a:p>
          <a:p>
            <a:pPr/>
            <a:r>
              <a:t>An </a:t>
            </a:r>
            <a:r>
              <a:rPr b="1"/>
              <a:t>exterior angle</a:t>
            </a:r>
            <a:r>
              <a:t> (e.g. D) is formed by one side of the triangle and the extension of an adjacent side.</a:t>
            </a:r>
          </a:p>
          <a:p>
            <a:pPr/>
            <a:r>
              <a:t>A </a:t>
            </a:r>
            <a:r>
              <a:rPr b="1"/>
              <a:t>remote interior angle</a:t>
            </a:r>
            <a:r>
              <a:t> is an interior angle that is not adjacent to the exterior angle (e.g. D’s remote interior angles are A and 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An </a:t>
            </a:r>
            <a:r>
              <a:rPr b="1"/>
              <a:t>internal angle</a:t>
            </a:r>
            <a:r>
              <a:t> (e.g. A, B, C) is formed by two adjacent sides of the triangle.</a:t>
            </a:r>
          </a:p>
          <a:p>
            <a:pPr/>
            <a:r>
              <a:t>An </a:t>
            </a:r>
            <a:r>
              <a:rPr b="1"/>
              <a:t>exterior angle</a:t>
            </a:r>
            <a:r>
              <a:t> (e.g. D) is formed by one side of the triangle and the extension of an adjacent side.</a:t>
            </a:r>
          </a:p>
          <a:p>
            <a:pPr/>
            <a:r>
              <a:t>A </a:t>
            </a:r>
            <a:r>
              <a:rPr b="1"/>
              <a:t>remote interior angle</a:t>
            </a:r>
            <a:r>
              <a:t> is an interior angle that is not adjacent to the exterior angle (e.g. D’s remote interior angles are A and B).</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DCDCDC"/>
        </a:solidFill>
      </p:bgPr>
    </p:bg>
    <p:spTree>
      <p:nvGrpSpPr>
        <p:cNvPr id="1" name=""/>
        <p:cNvGrpSpPr/>
        <p:nvPr/>
      </p:nvGrpSpPr>
      <p:grpSpPr>
        <a:xfrm>
          <a:off x="0" y="0"/>
          <a:ext cx="0" cy="0"/>
          <a:chOff x="0" y="0"/>
          <a:chExt cx="0" cy="0"/>
        </a:xfrm>
      </p:grpSpPr>
      <p:sp>
        <p:nvSpPr>
          <p:cNvPr id="13" name="Rectangle"/>
          <p:cNvSpPr/>
          <p:nvPr/>
        </p:nvSpPr>
        <p:spPr>
          <a:xfrm>
            <a:off x="-67268" y="2699389"/>
            <a:ext cx="24518536" cy="8253689"/>
          </a:xfrm>
          <a:prstGeom prst="rect">
            <a:avLst/>
          </a:prstGeom>
          <a:solidFill>
            <a:srgbClr val="608AC3"/>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 name="Title"/>
          <p:cNvSpPr txBox="1"/>
          <p:nvPr>
            <p:ph type="body" idx="13"/>
          </p:nvPr>
        </p:nvSpPr>
        <p:spPr>
          <a:xfrm>
            <a:off x="1707751" y="2386179"/>
            <a:ext cx="22535416" cy="8727597"/>
          </a:xfrm>
          <a:prstGeom prst="rect">
            <a:avLst/>
          </a:prstGeom>
        </p:spPr>
        <p:txBody>
          <a:bodyPr anchor="t"/>
          <a:lstStyle>
            <a:lvl1pPr marL="0" indent="0" algn="ctr">
              <a:lnSpc>
                <a:spcPct val="80000"/>
              </a:lnSpc>
              <a:spcBef>
                <a:spcPts val="0"/>
              </a:spcBef>
              <a:buSzTx/>
              <a:buNone/>
              <a:defRPr sz="55000">
                <a:solidFill>
                  <a:srgbClr val="FFFFFF"/>
                </a:solidFill>
                <a:latin typeface="Impact"/>
                <a:ea typeface="Impact"/>
                <a:cs typeface="Impact"/>
                <a:sym typeface="Impact"/>
              </a:defRPr>
            </a:lvl1pPr>
          </a:lstStyle>
          <a:p>
            <a:pPr/>
            <a:r>
              <a:t>Title</a:t>
            </a:r>
          </a:p>
        </p:txBody>
      </p:sp>
      <p:sp>
        <p:nvSpPr>
          <p:cNvPr id="15" name="Joe James…"/>
          <p:cNvSpPr txBox="1"/>
          <p:nvPr/>
        </p:nvSpPr>
        <p:spPr>
          <a:xfrm>
            <a:off x="10202395" y="9890105"/>
            <a:ext cx="14066013" cy="34366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120000"/>
              </a:lnSpc>
              <a:defRPr sz="6400">
                <a:solidFill>
                  <a:srgbClr val="F7C645"/>
                </a:solidFill>
              </a:defRPr>
            </a:pPr>
            <a:r>
              <a:t>Joe James</a:t>
            </a:r>
          </a:p>
          <a:p>
            <a:pPr algn="r">
              <a:lnSpc>
                <a:spcPct val="120000"/>
              </a:lnSpc>
              <a:defRPr sz="6400">
                <a:solidFill>
                  <a:srgbClr val="5C5C5C"/>
                </a:solidFill>
              </a:defRPr>
            </a:pPr>
            <a:r>
              <a:t>Math &amp; Computer Science Tutorials</a:t>
            </a:r>
          </a:p>
          <a:p>
            <a:pPr algn="r">
              <a:lnSpc>
                <a:spcPct val="120000"/>
              </a:lnSpc>
              <a:defRPr sz="6400">
                <a:solidFill>
                  <a:srgbClr val="5C5C5C"/>
                </a:solidFill>
              </a:defRPr>
            </a:pPr>
            <a:r>
              <a:t>from Silicon Valley</a:t>
            </a:r>
          </a:p>
        </p:txBody>
      </p:sp>
      <p:sp>
        <p:nvSpPr>
          <p:cNvPr id="16" name="Header"/>
          <p:cNvSpPr txBox="1"/>
          <p:nvPr>
            <p:ph type="body" sz="quarter" idx="14"/>
          </p:nvPr>
        </p:nvSpPr>
        <p:spPr>
          <a:xfrm>
            <a:off x="7736840" y="-338140"/>
            <a:ext cx="8910321" cy="3126724"/>
          </a:xfrm>
          <a:prstGeom prst="rect">
            <a:avLst/>
          </a:prstGeom>
        </p:spPr>
        <p:txBody>
          <a:bodyPr wrap="none">
            <a:spAutoFit/>
          </a:bodyPr>
          <a:lstStyle>
            <a:lvl1pPr marL="0" indent="0" algn="ctr">
              <a:spcBef>
                <a:spcPts val="0"/>
              </a:spcBef>
              <a:buSzTx/>
              <a:buNone/>
              <a:defRPr b="1" sz="20000">
                <a:solidFill>
                  <a:srgbClr val="5E5E5E"/>
                </a:solidFill>
              </a:defRPr>
            </a:lvl1pPr>
          </a:lstStyle>
          <a:p>
            <a:pPr/>
            <a:r>
              <a:t>Header</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4"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105"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a:latin typeface="+mn-lt"/>
                <a:ea typeface="+mn-ea"/>
                <a:cs typeface="+mn-cs"/>
                <a:sym typeface="Helvetica Neue Medium"/>
              </a:defRPr>
            </a:lvl1pPr>
          </a:lstStyle>
          <a:p>
            <a:pPr/>
            <a:r>
              <a:t>“Type a quote here.”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3"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1"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29" name="Title Text"/>
          <p:cNvSpPr txBox="1"/>
          <p:nvPr>
            <p:ph type="title"/>
          </p:nvPr>
        </p:nvSpPr>
        <p:spPr>
          <a:xfrm>
            <a:off x="1778000" y="2298700"/>
            <a:ext cx="20828000" cy="4648200"/>
          </a:xfrm>
          <a:prstGeom prst="rect">
            <a:avLst/>
          </a:prstGeom>
        </p:spPr>
        <p:txBody>
          <a:bodyPr anchor="b"/>
          <a:lstStyle>
            <a:lvl1pPr>
              <a:defRPr sz="11200"/>
            </a:lvl1pPr>
          </a:lstStyle>
          <a:p>
            <a:pPr/>
            <a:r>
              <a:t>Title Text</a:t>
            </a:r>
          </a:p>
        </p:txBody>
      </p:sp>
      <p:sp>
        <p:nvSpPr>
          <p:cNvPr id="130"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1"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pply It">
    <p:spTree>
      <p:nvGrpSpPr>
        <p:cNvPr id="1" name=""/>
        <p:cNvGrpSpPr/>
        <p:nvPr/>
      </p:nvGrpSpPr>
      <p:grpSpPr>
        <a:xfrm>
          <a:off x="0" y="0"/>
          <a:ext cx="0" cy="0"/>
          <a:chOff x="0" y="0"/>
          <a:chExt cx="0" cy="0"/>
        </a:xfrm>
      </p:grpSpPr>
      <p:sp>
        <p:nvSpPr>
          <p:cNvPr id="24" name="Title Text"/>
          <p:cNvSpPr txBox="1"/>
          <p:nvPr>
            <p:ph type="body" sz="quarter" idx="13"/>
          </p:nvPr>
        </p:nvSpPr>
        <p:spPr>
          <a:xfrm>
            <a:off x="12188261" y="-2202"/>
            <a:ext cx="12192001" cy="1270001"/>
          </a:xfrm>
          <a:prstGeom prst="rect">
            <a:avLst/>
          </a:prstGeom>
          <a:gradFill>
            <a:gsLst>
              <a:gs pos="0">
                <a:srgbClr val="D5D5D5"/>
              </a:gs>
              <a:gs pos="100000">
                <a:srgbClr val="5E5E5E"/>
              </a:gs>
            </a:gsLst>
            <a:lin ang="5400000"/>
          </a:gradFill>
        </p:spPr>
        <p:txBody>
          <a:bodyPr/>
          <a:lstStyle>
            <a:lvl1pPr marL="0" indent="0" algn="ctr">
              <a:spcBef>
                <a:spcPts val="0"/>
              </a:spcBef>
              <a:buSzTx/>
              <a:buNone/>
              <a:defRPr sz="6600">
                <a:solidFill>
                  <a:srgbClr val="FFFFFF"/>
                </a:solidFill>
                <a:latin typeface="+mn-lt"/>
                <a:ea typeface="+mn-ea"/>
                <a:cs typeface="+mn-cs"/>
                <a:sym typeface="Helvetica Neue Medium"/>
              </a:defRPr>
            </a:lvl1pPr>
          </a:lstStyle>
          <a:p>
            <a:pPr/>
            <a:r>
              <a:t>Title Text</a:t>
            </a:r>
          </a:p>
        </p:txBody>
      </p:sp>
      <p:grpSp>
        <p:nvGrpSpPr>
          <p:cNvPr id="27" name="Group"/>
          <p:cNvGrpSpPr/>
          <p:nvPr/>
        </p:nvGrpSpPr>
        <p:grpSpPr>
          <a:xfrm>
            <a:off x="-61689" y="12227"/>
            <a:ext cx="3193649" cy="1926188"/>
            <a:chOff x="0" y="0"/>
            <a:chExt cx="3193647" cy="1926187"/>
          </a:xfrm>
        </p:grpSpPr>
        <p:sp>
          <p:nvSpPr>
            <p:cNvPr id="25" name="Triangle"/>
            <p:cNvSpPr/>
            <p:nvPr/>
          </p:nvSpPr>
          <p:spPr>
            <a:xfrm rot="5400000">
              <a:off x="659743" y="-607717"/>
              <a:ext cx="1926189" cy="3141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5">
                <a:hueOff val="-82419"/>
                <a:satOff val="-9513"/>
                <a:lumOff val="-16343"/>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6" name="APPLY IT"/>
            <p:cNvSpPr txBox="1"/>
            <p:nvPr/>
          </p:nvSpPr>
          <p:spPr>
            <a:xfrm rot="19704917">
              <a:off x="13501" y="562575"/>
              <a:ext cx="2325117" cy="7091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FFFFFF"/>
                  </a:solidFill>
                </a:defRPr>
              </a:lvl1pPr>
            </a:lstStyle>
            <a:p>
              <a:pPr/>
              <a:r>
                <a:t>APPLY IT</a:t>
              </a:r>
            </a:p>
          </p:txBody>
        </p:sp>
      </p:grpSp>
      <p:sp>
        <p:nvSpPr>
          <p:cNvPr id="28" name="© 2019 Joe James"/>
          <p:cNvSpPr txBox="1"/>
          <p:nvPr/>
        </p:nvSpPr>
        <p:spPr>
          <a:xfrm>
            <a:off x="21590768" y="13210247"/>
            <a:ext cx="266015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2400">
                <a:solidFill>
                  <a:srgbClr val="D5D5D5"/>
                </a:solidFill>
                <a:latin typeface="Arial"/>
                <a:ea typeface="Arial"/>
                <a:cs typeface="Arial"/>
                <a:sym typeface="Arial"/>
              </a:defRPr>
            </a:lvl1pPr>
          </a:lstStyle>
          <a:p>
            <a:pPr/>
            <a:r>
              <a:t>© 2019 Joe James</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36" name="Title Text"/>
          <p:cNvSpPr txBox="1"/>
          <p:nvPr>
            <p:ph type="title"/>
          </p:nvPr>
        </p:nvSpPr>
        <p:spPr>
          <a:xfrm>
            <a:off x="1778000" y="4533900"/>
            <a:ext cx="20828000" cy="4648200"/>
          </a:xfrm>
          <a:prstGeom prst="rect">
            <a:avLst/>
          </a:prstGeom>
        </p:spPr>
        <p:txBody>
          <a:bodyPr/>
          <a:lstStyle/>
          <a:p>
            <a:pPr/>
            <a:r>
              <a:t>Title Text</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4" name="Image"/>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45"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6"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7"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55" name="Title Text"/>
          <p:cNvSpPr txBox="1"/>
          <p:nvPr>
            <p:ph type="title"/>
          </p:nvPr>
        </p:nvSpPr>
        <p:spPr>
          <a:xfrm>
            <a:off x="12192000" y="0"/>
            <a:ext cx="12192000" cy="1270000"/>
          </a:xfrm>
          <a:prstGeom prst="rect">
            <a:avLst/>
          </a:prstGeom>
          <a:gradFill>
            <a:gsLst>
              <a:gs pos="0">
                <a:schemeClr val="accent1"/>
              </a:gs>
              <a:gs pos="100000">
                <a:schemeClr val="accent1">
                  <a:hueOff val="114395"/>
                  <a:lumOff val="-24975"/>
                </a:schemeClr>
              </a:gs>
            </a:gsLst>
            <a:lin ang="5400000"/>
          </a:gradFill>
        </p:spPr>
        <p:txBody>
          <a:bodyPr/>
          <a:lstStyle>
            <a:lvl1pPr>
              <a:defRPr sz="6600">
                <a:solidFill>
                  <a:srgbClr val="FFFFFF"/>
                </a:solidFill>
              </a:defRPr>
            </a:lvl1pPr>
          </a:lstStyle>
          <a:p>
            <a:pPr/>
            <a:r>
              <a:t>Title Text</a:t>
            </a:r>
          </a:p>
        </p:txBody>
      </p:sp>
      <p:sp>
        <p:nvSpPr>
          <p:cNvPr id="56" name="© 2019 Joe James"/>
          <p:cNvSpPr txBox="1"/>
          <p:nvPr/>
        </p:nvSpPr>
        <p:spPr>
          <a:xfrm>
            <a:off x="21590768" y="13210247"/>
            <a:ext cx="2660155"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2400">
                <a:solidFill>
                  <a:srgbClr val="D5D5D5"/>
                </a:solidFill>
                <a:latin typeface="Arial"/>
                <a:ea typeface="Arial"/>
                <a:cs typeface="Arial"/>
                <a:sym typeface="Arial"/>
              </a:defRPr>
            </a:lvl1pPr>
          </a:lstStyle>
          <a:p>
            <a:pPr/>
            <a:r>
              <a:t>© 2019 Joe James</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3" name="Image"/>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74" name="Title Text"/>
          <p:cNvSpPr txBox="1"/>
          <p:nvPr>
            <p:ph type="title"/>
          </p:nvPr>
        </p:nvSpPr>
        <p:spPr>
          <a:prstGeom prst="rect">
            <a:avLst/>
          </a:prstGeom>
        </p:spPr>
        <p:txBody>
          <a:bodyPr/>
          <a:lstStyle/>
          <a:p>
            <a:pPr/>
            <a:r>
              <a:t>Title Text</a:t>
            </a:r>
          </a:p>
        </p:txBody>
      </p:sp>
      <p:sp>
        <p:nvSpPr>
          <p:cNvPr id="75"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76"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4" name="Body Level One…"/>
          <p:cNvSpPr txBox="1"/>
          <p:nvPr>
            <p:ph type="body" idx="1"/>
          </p:nvPr>
        </p:nvSpPr>
        <p:spPr>
          <a:xfrm>
            <a:off x="1689100" y="1778000"/>
            <a:ext cx="21005800" cy="1016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9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9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96"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5" name="© 2019 Joe James"/>
          <p:cNvSpPr txBox="1"/>
          <p:nvPr/>
        </p:nvSpPr>
        <p:spPr>
          <a:xfrm>
            <a:off x="22479768" y="13272086"/>
            <a:ext cx="1811537"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600">
                <a:solidFill>
                  <a:srgbClr val="D5D5D5"/>
                </a:solidFill>
                <a:latin typeface="Arial"/>
                <a:ea typeface="Arial"/>
                <a:cs typeface="Arial"/>
                <a:sym typeface="Arial"/>
              </a:defRPr>
            </a:lvl1pPr>
          </a:lstStyle>
          <a:p>
            <a:pPr/>
            <a:r>
              <a:t>© 2019 Joe James</a:t>
            </a:r>
          </a:p>
        </p:txBody>
      </p:sp>
      <p:sp>
        <p:nvSpPr>
          <p:cNvPr id="6"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41" name="Geometry"/>
          <p:cNvSpPr txBox="1"/>
          <p:nvPr/>
        </p:nvSpPr>
        <p:spPr>
          <a:xfrm>
            <a:off x="6385811" y="-382138"/>
            <a:ext cx="12011661" cy="31267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0">
                <a:solidFill>
                  <a:srgbClr val="5E5E5E"/>
                </a:solidFill>
              </a:defRPr>
            </a:lvl1pPr>
          </a:lstStyle>
          <a:p>
            <a:pPr/>
            <a:r>
              <a:t>Geometry</a:t>
            </a:r>
          </a:p>
        </p:txBody>
      </p:sp>
      <p:sp>
        <p:nvSpPr>
          <p:cNvPr id="142" name="Properties of Triangles"/>
          <p:cNvSpPr txBox="1"/>
          <p:nvPr>
            <p:ph type="body" idx="13"/>
          </p:nvPr>
        </p:nvSpPr>
        <p:spPr>
          <a:xfrm>
            <a:off x="2238816" y="2132179"/>
            <a:ext cx="22004351" cy="8727597"/>
          </a:xfrm>
          <a:prstGeom prst="rect">
            <a:avLst/>
          </a:prstGeom>
        </p:spPr>
        <p:txBody>
          <a:bodyPr/>
          <a:lstStyle/>
          <a:p>
            <a:pPr defTabSz="462280">
              <a:defRPr sz="30800"/>
            </a:pPr>
            <a:r>
              <a:t>Properties </a:t>
            </a:r>
            <a:r>
              <a:rPr sz="22400"/>
              <a:t>of</a:t>
            </a:r>
            <a:r>
              <a:t> Triangles</a:t>
            </a:r>
          </a:p>
        </p:txBody>
      </p:sp>
      <p:sp>
        <p:nvSpPr>
          <p:cNvPr id="143" name="Joe James…"/>
          <p:cNvSpPr txBox="1"/>
          <p:nvPr/>
        </p:nvSpPr>
        <p:spPr>
          <a:xfrm>
            <a:off x="10202395" y="9890105"/>
            <a:ext cx="14066013" cy="34366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120000"/>
              </a:lnSpc>
              <a:defRPr sz="6400">
                <a:solidFill>
                  <a:srgbClr val="F7C645"/>
                </a:solidFill>
              </a:defRPr>
            </a:pPr>
            <a:r>
              <a:t>Joe James</a:t>
            </a:r>
          </a:p>
          <a:p>
            <a:pPr algn="r">
              <a:lnSpc>
                <a:spcPct val="120000"/>
              </a:lnSpc>
              <a:defRPr sz="6400">
                <a:solidFill>
                  <a:srgbClr val="5C5C5C"/>
                </a:solidFill>
              </a:defRPr>
            </a:pPr>
            <a:r>
              <a:t>Math &amp; Computer Science Tutorials</a:t>
            </a:r>
          </a:p>
          <a:p>
            <a:pPr algn="r">
              <a:lnSpc>
                <a:spcPct val="120000"/>
              </a:lnSpc>
              <a:defRPr sz="6400">
                <a:solidFill>
                  <a:srgbClr val="5C5C5C"/>
                </a:solidFill>
              </a:defRPr>
            </a:pPr>
            <a:r>
              <a:t>from Silicon Valley</a:t>
            </a:r>
          </a:p>
        </p:txBody>
      </p:sp>
      <p:pic>
        <p:nvPicPr>
          <p:cNvPr id="144" name="Joe_no-bg_1.png" descr="Joe_no-bg_1.png"/>
          <p:cNvPicPr>
            <a:picLocks noChangeAspect="1"/>
          </p:cNvPicPr>
          <p:nvPr/>
        </p:nvPicPr>
        <p:blipFill>
          <a:blip r:embed="rId2">
            <a:extLst/>
          </a:blip>
          <a:srcRect l="2639" t="3294" r="14463" b="3292"/>
          <a:stretch>
            <a:fillRect/>
          </a:stretch>
        </p:blipFill>
        <p:spPr>
          <a:xfrm>
            <a:off x="-29310" y="6651341"/>
            <a:ext cx="7173120" cy="711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4859" y="6891"/>
                </a:moveTo>
                <a:cubicBezTo>
                  <a:pt x="4885" y="6897"/>
                  <a:pt x="4897" y="6998"/>
                  <a:pt x="4897" y="7199"/>
                </a:cubicBezTo>
                <a:cubicBezTo>
                  <a:pt x="4897" y="7452"/>
                  <a:pt x="4875" y="7557"/>
                  <a:pt x="4835" y="7493"/>
                </a:cubicBezTo>
                <a:cubicBezTo>
                  <a:pt x="4834" y="7491"/>
                  <a:pt x="4834" y="7477"/>
                  <a:pt x="4833" y="7473"/>
                </a:cubicBezTo>
                <a:cubicBezTo>
                  <a:pt x="4827" y="7478"/>
                  <a:pt x="4821" y="7481"/>
                  <a:pt x="4813" y="7482"/>
                </a:cubicBezTo>
                <a:cubicBezTo>
                  <a:pt x="4788" y="7487"/>
                  <a:pt x="4761" y="7475"/>
                  <a:pt x="4754" y="7456"/>
                </a:cubicBezTo>
                <a:cubicBezTo>
                  <a:pt x="4737" y="7412"/>
                  <a:pt x="4784" y="7186"/>
                  <a:pt x="4817" y="7121"/>
                </a:cubicBezTo>
                <a:cubicBezTo>
                  <a:pt x="4818" y="7020"/>
                  <a:pt x="4820" y="6931"/>
                  <a:pt x="4828" y="6917"/>
                </a:cubicBezTo>
                <a:cubicBezTo>
                  <a:pt x="4840" y="6898"/>
                  <a:pt x="4851" y="6889"/>
                  <a:pt x="4859" y="6891"/>
                </a:cubicBezTo>
                <a:close/>
              </a:path>
            </a:pathLst>
          </a:cu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riangle Classification Problem"/>
          <p:cNvSpPr txBox="1"/>
          <p:nvPr>
            <p:ph type="body" idx="13"/>
          </p:nvPr>
        </p:nvSpPr>
        <p:spPr>
          <a:xfrm>
            <a:off x="10418591" y="-2202"/>
            <a:ext cx="13969119" cy="1264843"/>
          </a:xfrm>
          <a:prstGeom prst="rect">
            <a:avLst/>
          </a:prstGeom>
        </p:spPr>
        <p:txBody>
          <a:bodyPr/>
          <a:lstStyle/>
          <a:p>
            <a:pPr/>
            <a:r>
              <a:t>Triangle Classification Problem</a:t>
            </a:r>
          </a:p>
        </p:txBody>
      </p:sp>
      <p:sp>
        <p:nvSpPr>
          <p:cNvPr id="308" name="Find the length of each side,  and classify the triangle.…"/>
          <p:cNvSpPr txBox="1"/>
          <p:nvPr/>
        </p:nvSpPr>
        <p:spPr>
          <a:xfrm>
            <a:off x="15891183" y="4313301"/>
            <a:ext cx="7966711" cy="69861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500">
                <a:solidFill>
                  <a:schemeClr val="accent1">
                    <a:lumOff val="-13575"/>
                  </a:schemeClr>
                </a:solidFill>
              </a:defRPr>
            </a:pPr>
            <a:r>
              <a:t>Find the length of each side, </a:t>
            </a:r>
            <a:br/>
            <a:r>
              <a:t>and classify the triangle.</a:t>
            </a:r>
          </a:p>
          <a:p>
            <a:pPr algn="l">
              <a:defRPr sz="4500">
                <a:solidFill>
                  <a:schemeClr val="accent1">
                    <a:lumOff val="-13575"/>
                  </a:schemeClr>
                </a:solidFill>
              </a:defRPr>
            </a:pPr>
          </a:p>
          <a:p>
            <a:pPr algn="l">
              <a:defRPr b="0" sz="4500"/>
            </a:pPr>
            <a:r>
              <a:t>3x + 5 = 5x - 7</a:t>
            </a:r>
          </a:p>
          <a:p>
            <a:pPr algn="l">
              <a:defRPr b="0" sz="4500"/>
            </a:pPr>
            <a:r>
              <a:t>2x = 12</a:t>
            </a:r>
          </a:p>
          <a:p>
            <a:pPr algn="l">
              <a:defRPr b="0" sz="4500"/>
            </a:pPr>
            <a:r>
              <a:t>x = 6</a:t>
            </a:r>
          </a:p>
          <a:p>
            <a:pPr algn="l">
              <a:defRPr b="0" sz="4500"/>
            </a:pPr>
          </a:p>
          <a:p>
            <a:pPr algn="l">
              <a:defRPr b="0" sz="4500"/>
            </a:pPr>
            <a:r>
              <a:t>3x + 5 → 3(6) + 5 = 23</a:t>
            </a:r>
          </a:p>
          <a:p>
            <a:pPr algn="l">
              <a:defRPr b="0" sz="4500"/>
            </a:pPr>
          </a:p>
        </p:txBody>
      </p:sp>
      <p:sp>
        <p:nvSpPr>
          <p:cNvPr id="309" name="Triangle"/>
          <p:cNvSpPr/>
          <p:nvPr/>
        </p:nvSpPr>
        <p:spPr>
          <a:xfrm rot="8607083">
            <a:off x="1997352" y="7582928"/>
            <a:ext cx="11717203" cy="426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0" name="D"/>
          <p:cNvSpPr txBox="1"/>
          <p:nvPr/>
        </p:nvSpPr>
        <p:spPr>
          <a:xfrm>
            <a:off x="11516267" y="3492399"/>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D</a:t>
            </a:r>
          </a:p>
        </p:txBody>
      </p:sp>
      <p:sp>
        <p:nvSpPr>
          <p:cNvPr id="311" name="E"/>
          <p:cNvSpPr txBox="1"/>
          <p:nvPr/>
        </p:nvSpPr>
        <p:spPr>
          <a:xfrm>
            <a:off x="934350" y="10800580"/>
            <a:ext cx="52578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E</a:t>
            </a:r>
          </a:p>
        </p:txBody>
      </p:sp>
      <p:sp>
        <p:nvSpPr>
          <p:cNvPr id="312" name="F"/>
          <p:cNvSpPr txBox="1"/>
          <p:nvPr/>
        </p:nvSpPr>
        <p:spPr>
          <a:xfrm>
            <a:off x="9767582" y="10800580"/>
            <a:ext cx="49085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F</a:t>
            </a:r>
          </a:p>
        </p:txBody>
      </p:sp>
      <p:sp>
        <p:nvSpPr>
          <p:cNvPr id="313" name="Line"/>
          <p:cNvSpPr/>
          <p:nvPr/>
        </p:nvSpPr>
        <p:spPr>
          <a:xfrm>
            <a:off x="9606733" y="8294284"/>
            <a:ext cx="950557" cy="28834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4" name="Line"/>
          <p:cNvSpPr/>
          <p:nvPr/>
        </p:nvSpPr>
        <p:spPr>
          <a:xfrm>
            <a:off x="5695010" y="11080762"/>
            <a:ext cx="1" cy="857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15" name="3x + 5"/>
          <p:cNvSpPr txBox="1"/>
          <p:nvPr/>
        </p:nvSpPr>
        <p:spPr>
          <a:xfrm>
            <a:off x="10629520" y="7412100"/>
            <a:ext cx="1706500"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3x + 5</a:t>
            </a:r>
          </a:p>
        </p:txBody>
      </p:sp>
      <p:sp>
        <p:nvSpPr>
          <p:cNvPr id="316" name="5x - 7"/>
          <p:cNvSpPr txBox="1"/>
          <p:nvPr/>
        </p:nvSpPr>
        <p:spPr>
          <a:xfrm>
            <a:off x="3577812" y="11603100"/>
            <a:ext cx="1585914"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5x - 7</a:t>
            </a:r>
          </a:p>
        </p:txBody>
      </p:sp>
      <p:sp>
        <p:nvSpPr>
          <p:cNvPr id="317" name="6x - 4"/>
          <p:cNvSpPr txBox="1"/>
          <p:nvPr/>
        </p:nvSpPr>
        <p:spPr>
          <a:xfrm>
            <a:off x="4212813" y="7412100"/>
            <a:ext cx="1585913"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6x - 4</a:t>
            </a:r>
          </a:p>
        </p:txBody>
      </p:sp>
      <p:sp>
        <p:nvSpPr>
          <p:cNvPr id="318" name="23"/>
          <p:cNvSpPr txBox="1"/>
          <p:nvPr/>
        </p:nvSpPr>
        <p:spPr>
          <a:xfrm>
            <a:off x="6535359" y="11559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
        <p:nvSpPr>
          <p:cNvPr id="319" name="23"/>
          <p:cNvSpPr txBox="1"/>
          <p:nvPr/>
        </p:nvSpPr>
        <p:spPr>
          <a:xfrm>
            <a:off x="10084288" y="8843265"/>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riangle Classification Problem"/>
          <p:cNvSpPr txBox="1"/>
          <p:nvPr>
            <p:ph type="body" idx="13"/>
          </p:nvPr>
        </p:nvSpPr>
        <p:spPr>
          <a:xfrm>
            <a:off x="10411458" y="-2202"/>
            <a:ext cx="13976252" cy="1264843"/>
          </a:xfrm>
          <a:prstGeom prst="rect">
            <a:avLst/>
          </a:prstGeom>
        </p:spPr>
        <p:txBody>
          <a:bodyPr/>
          <a:lstStyle/>
          <a:p>
            <a:pPr/>
            <a:r>
              <a:t>Triangle Classification Problem</a:t>
            </a:r>
          </a:p>
        </p:txBody>
      </p:sp>
      <p:sp>
        <p:nvSpPr>
          <p:cNvPr id="324" name="Find the length of each side,  and classify the triangle.…"/>
          <p:cNvSpPr txBox="1"/>
          <p:nvPr/>
        </p:nvSpPr>
        <p:spPr>
          <a:xfrm>
            <a:off x="15891183" y="4313301"/>
            <a:ext cx="7966711" cy="69779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500">
                <a:solidFill>
                  <a:schemeClr val="accent1">
                    <a:lumOff val="-13575"/>
                  </a:schemeClr>
                </a:solidFill>
              </a:defRPr>
            </a:pPr>
            <a:r>
              <a:t>Find the length of each side, </a:t>
            </a:r>
            <a:br/>
            <a:r>
              <a:t>and classify the triangle.</a:t>
            </a:r>
          </a:p>
          <a:p>
            <a:pPr algn="l">
              <a:defRPr b="0" sz="4500"/>
            </a:pPr>
          </a:p>
          <a:p>
            <a:pPr algn="l">
              <a:defRPr b="0" sz="4500"/>
            </a:pPr>
            <a:r>
              <a:t>3x + 5 = 5x - 7</a:t>
            </a:r>
          </a:p>
          <a:p>
            <a:pPr algn="l">
              <a:defRPr b="0" sz="4500"/>
            </a:pPr>
            <a:r>
              <a:t>2x = 12</a:t>
            </a:r>
          </a:p>
          <a:p>
            <a:pPr algn="l">
              <a:defRPr b="0" sz="4500"/>
            </a:pPr>
            <a:r>
              <a:t>x = 6</a:t>
            </a:r>
          </a:p>
          <a:p>
            <a:pPr algn="l">
              <a:defRPr b="0" sz="4500"/>
            </a:pPr>
          </a:p>
          <a:p>
            <a:pPr algn="l">
              <a:defRPr b="0" sz="4500"/>
            </a:pPr>
            <a:r>
              <a:t>3x + 5 → 3(6) + 5 = 23</a:t>
            </a:r>
          </a:p>
          <a:p>
            <a:pPr algn="l">
              <a:defRPr b="0" sz="4500"/>
            </a:pPr>
            <a:r>
              <a:t>6x - 4 → 6(6) - 4 = 32</a:t>
            </a:r>
          </a:p>
        </p:txBody>
      </p:sp>
      <p:sp>
        <p:nvSpPr>
          <p:cNvPr id="325" name="Triangle"/>
          <p:cNvSpPr/>
          <p:nvPr/>
        </p:nvSpPr>
        <p:spPr>
          <a:xfrm rot="8607083">
            <a:off x="1997352" y="7582928"/>
            <a:ext cx="11717203" cy="426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26" name="D"/>
          <p:cNvSpPr txBox="1"/>
          <p:nvPr/>
        </p:nvSpPr>
        <p:spPr>
          <a:xfrm>
            <a:off x="11516267" y="3492399"/>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D</a:t>
            </a:r>
          </a:p>
        </p:txBody>
      </p:sp>
      <p:sp>
        <p:nvSpPr>
          <p:cNvPr id="327" name="E"/>
          <p:cNvSpPr txBox="1"/>
          <p:nvPr/>
        </p:nvSpPr>
        <p:spPr>
          <a:xfrm>
            <a:off x="934350" y="10800580"/>
            <a:ext cx="52578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E</a:t>
            </a:r>
          </a:p>
        </p:txBody>
      </p:sp>
      <p:sp>
        <p:nvSpPr>
          <p:cNvPr id="328" name="F"/>
          <p:cNvSpPr txBox="1"/>
          <p:nvPr/>
        </p:nvSpPr>
        <p:spPr>
          <a:xfrm>
            <a:off x="9767582" y="10800580"/>
            <a:ext cx="49085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F</a:t>
            </a:r>
          </a:p>
        </p:txBody>
      </p:sp>
      <p:sp>
        <p:nvSpPr>
          <p:cNvPr id="329" name="Line"/>
          <p:cNvSpPr/>
          <p:nvPr/>
        </p:nvSpPr>
        <p:spPr>
          <a:xfrm>
            <a:off x="9606733" y="8294284"/>
            <a:ext cx="950557" cy="28834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0" name="Line"/>
          <p:cNvSpPr/>
          <p:nvPr/>
        </p:nvSpPr>
        <p:spPr>
          <a:xfrm>
            <a:off x="5695010" y="11080762"/>
            <a:ext cx="1" cy="857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31" name="3x + 5"/>
          <p:cNvSpPr txBox="1"/>
          <p:nvPr/>
        </p:nvSpPr>
        <p:spPr>
          <a:xfrm>
            <a:off x="10629520" y="7412100"/>
            <a:ext cx="1706500"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3x + 5</a:t>
            </a:r>
          </a:p>
        </p:txBody>
      </p:sp>
      <p:sp>
        <p:nvSpPr>
          <p:cNvPr id="332" name="5x - 7"/>
          <p:cNvSpPr txBox="1"/>
          <p:nvPr/>
        </p:nvSpPr>
        <p:spPr>
          <a:xfrm>
            <a:off x="3577812" y="11603100"/>
            <a:ext cx="1585914"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5x - 7</a:t>
            </a:r>
          </a:p>
        </p:txBody>
      </p:sp>
      <p:sp>
        <p:nvSpPr>
          <p:cNvPr id="333" name="6x - 4"/>
          <p:cNvSpPr txBox="1"/>
          <p:nvPr/>
        </p:nvSpPr>
        <p:spPr>
          <a:xfrm>
            <a:off x="4212813" y="7412100"/>
            <a:ext cx="1585913"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6x - 4</a:t>
            </a:r>
          </a:p>
        </p:txBody>
      </p:sp>
      <p:sp>
        <p:nvSpPr>
          <p:cNvPr id="334" name="23"/>
          <p:cNvSpPr txBox="1"/>
          <p:nvPr/>
        </p:nvSpPr>
        <p:spPr>
          <a:xfrm>
            <a:off x="6535359" y="11559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
        <p:nvSpPr>
          <p:cNvPr id="335" name="32"/>
          <p:cNvSpPr txBox="1"/>
          <p:nvPr/>
        </p:nvSpPr>
        <p:spPr>
          <a:xfrm>
            <a:off x="6154473" y="64290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32</a:t>
            </a:r>
          </a:p>
        </p:txBody>
      </p:sp>
      <p:sp>
        <p:nvSpPr>
          <p:cNvPr id="336" name="23"/>
          <p:cNvSpPr txBox="1"/>
          <p:nvPr/>
        </p:nvSpPr>
        <p:spPr>
          <a:xfrm>
            <a:off x="10084288" y="8843265"/>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riangle Classification Problem"/>
          <p:cNvSpPr txBox="1"/>
          <p:nvPr>
            <p:ph type="body" idx="13"/>
          </p:nvPr>
        </p:nvSpPr>
        <p:spPr>
          <a:xfrm>
            <a:off x="10419372" y="-3160"/>
            <a:ext cx="13968338" cy="1270001"/>
          </a:xfrm>
          <a:prstGeom prst="rect">
            <a:avLst/>
          </a:prstGeom>
        </p:spPr>
        <p:txBody>
          <a:bodyPr/>
          <a:lstStyle/>
          <a:p>
            <a:pPr/>
            <a:r>
              <a:t>Triangle Classification Problem</a:t>
            </a:r>
          </a:p>
        </p:txBody>
      </p:sp>
      <p:sp>
        <p:nvSpPr>
          <p:cNvPr id="341" name="Find the length of each side,  and classify the triangle.…"/>
          <p:cNvSpPr txBox="1"/>
          <p:nvPr/>
        </p:nvSpPr>
        <p:spPr>
          <a:xfrm>
            <a:off x="15891183" y="4313301"/>
            <a:ext cx="7966711" cy="7675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500">
                <a:solidFill>
                  <a:schemeClr val="accent1">
                    <a:lumOff val="-13575"/>
                  </a:schemeClr>
                </a:solidFill>
              </a:defRPr>
            </a:pPr>
            <a:r>
              <a:t>Find the length of each side, </a:t>
            </a:r>
            <a:br/>
            <a:r>
              <a:t>and classify the triangle.</a:t>
            </a:r>
          </a:p>
          <a:p>
            <a:pPr algn="l">
              <a:defRPr b="0" sz="4500"/>
            </a:pPr>
          </a:p>
          <a:p>
            <a:pPr algn="l">
              <a:defRPr b="0" sz="4500"/>
            </a:pPr>
            <a:r>
              <a:t>3x + 5 = 5x - 7</a:t>
            </a:r>
          </a:p>
          <a:p>
            <a:pPr algn="l">
              <a:defRPr b="0" sz="4500"/>
            </a:pPr>
            <a:r>
              <a:t>2x = 12</a:t>
            </a:r>
          </a:p>
          <a:p>
            <a:pPr algn="l">
              <a:defRPr b="0" sz="4500"/>
            </a:pPr>
            <a:r>
              <a:t>x = 6</a:t>
            </a:r>
          </a:p>
          <a:p>
            <a:pPr algn="l">
              <a:defRPr b="0" sz="4500"/>
            </a:pPr>
          </a:p>
          <a:p>
            <a:pPr algn="l">
              <a:defRPr b="0" sz="4500"/>
            </a:pPr>
            <a:r>
              <a:t>3x + 5 → 3(6) + 5 = 23</a:t>
            </a:r>
          </a:p>
          <a:p>
            <a:pPr algn="l">
              <a:defRPr b="0" sz="4500"/>
            </a:pPr>
            <a:r>
              <a:t>6x - 4 → 6(6) - 4 = 32</a:t>
            </a:r>
          </a:p>
          <a:p>
            <a:pPr algn="l">
              <a:defRPr b="0" sz="4500"/>
            </a:pPr>
          </a:p>
          <a:p>
            <a:pPr algn="l">
              <a:defRPr i="1" sz="4500">
                <a:solidFill>
                  <a:schemeClr val="accent1">
                    <a:lumOff val="-13575"/>
                  </a:schemeClr>
                </a:solidFill>
              </a:defRPr>
            </a:pPr>
            <a:r>
              <a:t>Obtuse, Isosceles</a:t>
            </a:r>
          </a:p>
        </p:txBody>
      </p:sp>
      <p:sp>
        <p:nvSpPr>
          <p:cNvPr id="342" name="Triangle"/>
          <p:cNvSpPr/>
          <p:nvPr/>
        </p:nvSpPr>
        <p:spPr>
          <a:xfrm rot="8607083">
            <a:off x="1997352" y="7582928"/>
            <a:ext cx="11717203" cy="426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3" name="D"/>
          <p:cNvSpPr txBox="1"/>
          <p:nvPr/>
        </p:nvSpPr>
        <p:spPr>
          <a:xfrm>
            <a:off x="11516267" y="3492399"/>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D</a:t>
            </a:r>
          </a:p>
        </p:txBody>
      </p:sp>
      <p:sp>
        <p:nvSpPr>
          <p:cNvPr id="344" name="E"/>
          <p:cNvSpPr txBox="1"/>
          <p:nvPr/>
        </p:nvSpPr>
        <p:spPr>
          <a:xfrm>
            <a:off x="934350" y="10800580"/>
            <a:ext cx="52578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E</a:t>
            </a:r>
          </a:p>
        </p:txBody>
      </p:sp>
      <p:sp>
        <p:nvSpPr>
          <p:cNvPr id="345" name="F"/>
          <p:cNvSpPr txBox="1"/>
          <p:nvPr/>
        </p:nvSpPr>
        <p:spPr>
          <a:xfrm>
            <a:off x="9767582" y="10800580"/>
            <a:ext cx="49085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F</a:t>
            </a:r>
          </a:p>
        </p:txBody>
      </p:sp>
      <p:sp>
        <p:nvSpPr>
          <p:cNvPr id="346" name="Line"/>
          <p:cNvSpPr/>
          <p:nvPr/>
        </p:nvSpPr>
        <p:spPr>
          <a:xfrm>
            <a:off x="9606733" y="8294284"/>
            <a:ext cx="950557" cy="28834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7" name="Line"/>
          <p:cNvSpPr/>
          <p:nvPr/>
        </p:nvSpPr>
        <p:spPr>
          <a:xfrm>
            <a:off x="5695010" y="11080762"/>
            <a:ext cx="1" cy="857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48" name="3x + 5"/>
          <p:cNvSpPr txBox="1"/>
          <p:nvPr/>
        </p:nvSpPr>
        <p:spPr>
          <a:xfrm>
            <a:off x="10629520" y="7412100"/>
            <a:ext cx="1706500"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3x + 5</a:t>
            </a:r>
          </a:p>
        </p:txBody>
      </p:sp>
      <p:sp>
        <p:nvSpPr>
          <p:cNvPr id="349" name="5x - 7"/>
          <p:cNvSpPr txBox="1"/>
          <p:nvPr/>
        </p:nvSpPr>
        <p:spPr>
          <a:xfrm>
            <a:off x="3577812" y="11603100"/>
            <a:ext cx="1585914"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5x - 7</a:t>
            </a:r>
          </a:p>
        </p:txBody>
      </p:sp>
      <p:sp>
        <p:nvSpPr>
          <p:cNvPr id="350" name="6x - 4"/>
          <p:cNvSpPr txBox="1"/>
          <p:nvPr/>
        </p:nvSpPr>
        <p:spPr>
          <a:xfrm>
            <a:off x="4212813" y="7412100"/>
            <a:ext cx="1585913"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6x - 4</a:t>
            </a:r>
          </a:p>
        </p:txBody>
      </p:sp>
      <p:sp>
        <p:nvSpPr>
          <p:cNvPr id="351" name="23"/>
          <p:cNvSpPr txBox="1"/>
          <p:nvPr/>
        </p:nvSpPr>
        <p:spPr>
          <a:xfrm>
            <a:off x="6535359" y="11559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
        <p:nvSpPr>
          <p:cNvPr id="352" name="32"/>
          <p:cNvSpPr txBox="1"/>
          <p:nvPr/>
        </p:nvSpPr>
        <p:spPr>
          <a:xfrm>
            <a:off x="6154473" y="64290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32</a:t>
            </a:r>
          </a:p>
        </p:txBody>
      </p:sp>
      <p:sp>
        <p:nvSpPr>
          <p:cNvPr id="353" name="23"/>
          <p:cNvSpPr txBox="1"/>
          <p:nvPr/>
        </p:nvSpPr>
        <p:spPr>
          <a:xfrm>
            <a:off x="10084288" y="8843265"/>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23</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Interior and Exterior Angles"/>
          <p:cNvSpPr txBox="1"/>
          <p:nvPr>
            <p:ph type="title"/>
          </p:nvPr>
        </p:nvSpPr>
        <p:spPr>
          <a:xfrm>
            <a:off x="12192000" y="0"/>
            <a:ext cx="21005800" cy="2286000"/>
          </a:xfrm>
          <a:prstGeom prst="rect">
            <a:avLst/>
          </a:prstGeom>
        </p:spPr>
        <p:txBody>
          <a:bodyPr/>
          <a:lstStyle/>
          <a:p>
            <a:pPr/>
            <a:r>
              <a:t>Interior and Exterior Angles</a:t>
            </a:r>
          </a:p>
        </p:txBody>
      </p:sp>
      <p:sp>
        <p:nvSpPr>
          <p:cNvPr id="356" name="Triangle"/>
          <p:cNvSpPr/>
          <p:nvPr/>
        </p:nvSpPr>
        <p:spPr>
          <a:xfrm>
            <a:off x="2806675" y="3363324"/>
            <a:ext cx="6824484" cy="587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57" name="Line"/>
          <p:cNvSpPr/>
          <p:nvPr/>
        </p:nvSpPr>
        <p:spPr>
          <a:xfrm>
            <a:off x="9616410" y="9240286"/>
            <a:ext cx="4199721"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58" name="A"/>
          <p:cNvSpPr txBox="1"/>
          <p:nvPr/>
        </p:nvSpPr>
        <p:spPr>
          <a:xfrm>
            <a:off x="5944279" y="3846889"/>
            <a:ext cx="54927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359" name="B"/>
          <p:cNvSpPr txBox="1"/>
          <p:nvPr/>
        </p:nvSpPr>
        <p:spPr>
          <a:xfrm>
            <a:off x="3398246" y="8291888"/>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360" name="C"/>
          <p:cNvSpPr txBox="1"/>
          <p:nvPr/>
        </p:nvSpPr>
        <p:spPr>
          <a:xfrm>
            <a:off x="846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361" name="D"/>
          <p:cNvSpPr txBox="1"/>
          <p:nvPr/>
        </p:nvSpPr>
        <p:spPr>
          <a:xfrm>
            <a:off x="973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D</a:t>
            </a:r>
          </a:p>
        </p:txBody>
      </p:sp>
      <p:sp>
        <p:nvSpPr>
          <p:cNvPr id="362" name="A, B and C are Interior angles.…"/>
          <p:cNvSpPr txBox="1"/>
          <p:nvPr/>
        </p:nvSpPr>
        <p:spPr>
          <a:xfrm>
            <a:off x="11708800" y="5100416"/>
            <a:ext cx="10647681" cy="2544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30000"/>
              </a:lnSpc>
              <a:defRPr b="0" sz="4400"/>
            </a:pPr>
            <a:r>
              <a:t>A, B and C are </a:t>
            </a:r>
            <a:r>
              <a:rPr b="1">
                <a:solidFill>
                  <a:schemeClr val="accent1">
                    <a:lumOff val="-13575"/>
                  </a:schemeClr>
                </a:solidFill>
              </a:rPr>
              <a:t>Interior angles</a:t>
            </a:r>
            <a:r>
              <a:t>.</a:t>
            </a:r>
          </a:p>
          <a:p>
            <a:pPr algn="l">
              <a:lnSpc>
                <a:spcPct val="130000"/>
              </a:lnSpc>
              <a:defRPr b="0" sz="4400"/>
            </a:pPr>
            <a:r>
              <a:t>D is an </a:t>
            </a:r>
            <a:r>
              <a:rPr b="1">
                <a:solidFill>
                  <a:schemeClr val="accent1">
                    <a:lumOff val="-13575"/>
                  </a:schemeClr>
                </a:solidFill>
              </a:rPr>
              <a:t>Exterior angle</a:t>
            </a:r>
            <a:r>
              <a:t>.</a:t>
            </a:r>
          </a:p>
          <a:p>
            <a:pPr algn="l">
              <a:lnSpc>
                <a:spcPct val="130000"/>
              </a:lnSpc>
              <a:defRPr b="0" sz="4400"/>
            </a:pPr>
            <a:r>
              <a:t>A and B are </a:t>
            </a:r>
            <a:r>
              <a:rPr b="1">
                <a:solidFill>
                  <a:schemeClr val="accent1">
                    <a:lumOff val="-13575"/>
                  </a:schemeClr>
                </a:solidFill>
              </a:rPr>
              <a:t>Remote Interior angles</a:t>
            </a:r>
            <a:r>
              <a:rPr i="1"/>
              <a:t> </a:t>
            </a:r>
            <a:r>
              <a:t>to 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Interior and Exterior Angles"/>
          <p:cNvSpPr txBox="1"/>
          <p:nvPr>
            <p:ph type="title"/>
          </p:nvPr>
        </p:nvSpPr>
        <p:spPr>
          <a:xfrm>
            <a:off x="12192000" y="0"/>
            <a:ext cx="21005800" cy="2286000"/>
          </a:xfrm>
          <a:prstGeom prst="rect">
            <a:avLst/>
          </a:prstGeom>
        </p:spPr>
        <p:txBody>
          <a:bodyPr/>
          <a:lstStyle/>
          <a:p>
            <a:pPr/>
            <a:r>
              <a:t>Interior and Exterior Angles</a:t>
            </a:r>
          </a:p>
        </p:txBody>
      </p:sp>
      <p:sp>
        <p:nvSpPr>
          <p:cNvPr id="367" name="Triangle"/>
          <p:cNvSpPr/>
          <p:nvPr/>
        </p:nvSpPr>
        <p:spPr>
          <a:xfrm>
            <a:off x="2806675" y="3363324"/>
            <a:ext cx="6824484" cy="587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68" name="Line"/>
          <p:cNvSpPr/>
          <p:nvPr/>
        </p:nvSpPr>
        <p:spPr>
          <a:xfrm>
            <a:off x="9616410" y="9240286"/>
            <a:ext cx="4199721"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69" name="A"/>
          <p:cNvSpPr txBox="1"/>
          <p:nvPr/>
        </p:nvSpPr>
        <p:spPr>
          <a:xfrm>
            <a:off x="5944279" y="3846889"/>
            <a:ext cx="54927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370" name="B"/>
          <p:cNvSpPr txBox="1"/>
          <p:nvPr/>
        </p:nvSpPr>
        <p:spPr>
          <a:xfrm>
            <a:off x="3398246" y="8291888"/>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371" name="C"/>
          <p:cNvSpPr txBox="1"/>
          <p:nvPr/>
        </p:nvSpPr>
        <p:spPr>
          <a:xfrm>
            <a:off x="846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372" name="D"/>
          <p:cNvSpPr txBox="1"/>
          <p:nvPr/>
        </p:nvSpPr>
        <p:spPr>
          <a:xfrm>
            <a:off x="973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D</a:t>
            </a:r>
          </a:p>
        </p:txBody>
      </p:sp>
      <p:sp>
        <p:nvSpPr>
          <p:cNvPr id="373" name="Exterior Angle Theorem: the measure of an exterior angle of a triangle is equal to the sum of the measures of its remote interior angles. D = A + B"/>
          <p:cNvSpPr txBox="1"/>
          <p:nvPr/>
        </p:nvSpPr>
        <p:spPr>
          <a:xfrm>
            <a:off x="2552665" y="10561416"/>
            <a:ext cx="18327211" cy="27132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Exterior Angle Theorem</a:t>
            </a:r>
            <a:r>
              <a:rPr b="1">
                <a:solidFill>
                  <a:schemeClr val="accent1">
                    <a:lumOff val="-13575"/>
                  </a:schemeClr>
                </a:solidFill>
              </a:rPr>
              <a:t>:</a:t>
            </a:r>
            <a:r>
              <a:t> </a:t>
            </a:r>
            <a:r>
              <a:rPr sz="4400"/>
              <a:t>the measure of an exterior angle of a triangle is equal to the sum of the measures of its remote interior angles.</a:t>
            </a:r>
            <a:br>
              <a:rPr sz="4400"/>
            </a:br>
            <a:r>
              <a:rPr b="1" sz="5000"/>
              <a:t>D = A + B</a:t>
            </a:r>
          </a:p>
        </p:txBody>
      </p:sp>
      <p:sp>
        <p:nvSpPr>
          <p:cNvPr id="374" name="A, B and C are Interior angles.…"/>
          <p:cNvSpPr txBox="1"/>
          <p:nvPr/>
        </p:nvSpPr>
        <p:spPr>
          <a:xfrm>
            <a:off x="11708800" y="5100416"/>
            <a:ext cx="10647681" cy="2544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30000"/>
              </a:lnSpc>
              <a:defRPr b="0" sz="4400"/>
            </a:pPr>
            <a:r>
              <a:t>A, B and C are </a:t>
            </a:r>
            <a:r>
              <a:rPr b="1">
                <a:solidFill>
                  <a:schemeClr val="accent1">
                    <a:lumOff val="-13575"/>
                  </a:schemeClr>
                </a:solidFill>
              </a:rPr>
              <a:t>Interior angles</a:t>
            </a:r>
            <a:r>
              <a:t>.</a:t>
            </a:r>
          </a:p>
          <a:p>
            <a:pPr algn="l">
              <a:lnSpc>
                <a:spcPct val="130000"/>
              </a:lnSpc>
              <a:defRPr b="0" sz="4400"/>
            </a:pPr>
            <a:r>
              <a:t>D is an </a:t>
            </a:r>
            <a:r>
              <a:rPr b="1">
                <a:solidFill>
                  <a:schemeClr val="accent1">
                    <a:lumOff val="-13575"/>
                  </a:schemeClr>
                </a:solidFill>
              </a:rPr>
              <a:t>Exterior angle</a:t>
            </a:r>
            <a:r>
              <a:t>.</a:t>
            </a:r>
          </a:p>
          <a:p>
            <a:pPr algn="l">
              <a:lnSpc>
                <a:spcPct val="130000"/>
              </a:lnSpc>
              <a:defRPr b="0" sz="4400"/>
            </a:pPr>
            <a:r>
              <a:t>A and B are </a:t>
            </a:r>
            <a:r>
              <a:rPr b="1">
                <a:solidFill>
                  <a:schemeClr val="accent1">
                    <a:lumOff val="-13575"/>
                  </a:schemeClr>
                </a:solidFill>
              </a:rPr>
              <a:t>Remote Interior angles</a:t>
            </a:r>
            <a:r>
              <a:rPr i="1"/>
              <a:t> </a:t>
            </a:r>
            <a:r>
              <a:t>to 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Interior and Exterior Angles"/>
          <p:cNvSpPr txBox="1"/>
          <p:nvPr>
            <p:ph type="body" idx="13"/>
          </p:nvPr>
        </p:nvSpPr>
        <p:spPr>
          <a:xfrm>
            <a:off x="12185843" y="3474"/>
            <a:ext cx="21005801" cy="2286001"/>
          </a:xfrm>
          <a:prstGeom prst="rect">
            <a:avLst/>
          </a:prstGeom>
        </p:spPr>
        <p:txBody>
          <a:bodyPr/>
          <a:lstStyle/>
          <a:p>
            <a:pPr/>
            <a:r>
              <a:t>Interior and Exterior Angles</a:t>
            </a:r>
          </a:p>
        </p:txBody>
      </p:sp>
      <p:sp>
        <p:nvSpPr>
          <p:cNvPr id="379" name="Triangle"/>
          <p:cNvSpPr/>
          <p:nvPr/>
        </p:nvSpPr>
        <p:spPr>
          <a:xfrm>
            <a:off x="2806675" y="3363324"/>
            <a:ext cx="6824484" cy="587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80" name="Line"/>
          <p:cNvSpPr/>
          <p:nvPr/>
        </p:nvSpPr>
        <p:spPr>
          <a:xfrm>
            <a:off x="9616410" y="9240286"/>
            <a:ext cx="4199721"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81" name="A"/>
          <p:cNvSpPr txBox="1"/>
          <p:nvPr/>
        </p:nvSpPr>
        <p:spPr>
          <a:xfrm>
            <a:off x="5944279" y="3846889"/>
            <a:ext cx="54927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382" name="B"/>
          <p:cNvSpPr txBox="1"/>
          <p:nvPr/>
        </p:nvSpPr>
        <p:spPr>
          <a:xfrm>
            <a:off x="3398246" y="8291888"/>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383" name="C"/>
          <p:cNvSpPr txBox="1"/>
          <p:nvPr/>
        </p:nvSpPr>
        <p:spPr>
          <a:xfrm>
            <a:off x="846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384" name="D"/>
          <p:cNvSpPr txBox="1"/>
          <p:nvPr/>
        </p:nvSpPr>
        <p:spPr>
          <a:xfrm>
            <a:off x="973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D</a:t>
            </a:r>
          </a:p>
        </p:txBody>
      </p:sp>
      <p:sp>
        <p:nvSpPr>
          <p:cNvPr id="385" name="Exterior Angle Theorem: the measure of an exterior angle of a triangle is equal to the sum of the measures of its remote interior angles. D = A + B"/>
          <p:cNvSpPr txBox="1"/>
          <p:nvPr/>
        </p:nvSpPr>
        <p:spPr>
          <a:xfrm>
            <a:off x="2552665" y="10561416"/>
            <a:ext cx="18327211" cy="27132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Exterior Angle Theorem</a:t>
            </a:r>
            <a:r>
              <a:rPr b="1">
                <a:solidFill>
                  <a:schemeClr val="accent1">
                    <a:lumOff val="-13575"/>
                  </a:schemeClr>
                </a:solidFill>
              </a:rPr>
              <a:t>:</a:t>
            </a:r>
            <a:r>
              <a:t> </a:t>
            </a:r>
            <a:r>
              <a:rPr sz="4400"/>
              <a:t>the measure of an exterior angle of a triangle is equal to the sum of the measures of its remote interior angles.</a:t>
            </a:r>
            <a:br>
              <a:rPr sz="4400"/>
            </a:br>
            <a:r>
              <a:rPr b="1" sz="5000"/>
              <a:t>D = A + B</a:t>
            </a:r>
          </a:p>
        </p:txBody>
      </p:sp>
      <p:sp>
        <p:nvSpPr>
          <p:cNvPr id="386" name="65°"/>
          <p:cNvSpPr txBox="1"/>
          <p:nvPr/>
        </p:nvSpPr>
        <p:spPr>
          <a:xfrm>
            <a:off x="1449881" y="8848525"/>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65°</a:t>
            </a:r>
          </a:p>
        </p:txBody>
      </p:sp>
      <p:sp>
        <p:nvSpPr>
          <p:cNvPr id="387" name="50°"/>
          <p:cNvSpPr txBox="1"/>
          <p:nvPr/>
        </p:nvSpPr>
        <p:spPr>
          <a:xfrm>
            <a:off x="6633904" y="2948616"/>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50°</a:t>
            </a:r>
          </a:p>
        </p:txBody>
      </p:sp>
      <p:sp>
        <p:nvSpPr>
          <p:cNvPr id="388" name="?"/>
          <p:cNvSpPr txBox="1"/>
          <p:nvPr/>
        </p:nvSpPr>
        <p:spPr>
          <a:xfrm>
            <a:off x="10360487" y="7951103"/>
            <a:ext cx="432055"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Interior and Exterior Angles"/>
          <p:cNvSpPr txBox="1"/>
          <p:nvPr>
            <p:ph type="body" idx="13"/>
          </p:nvPr>
        </p:nvSpPr>
        <p:spPr>
          <a:prstGeom prst="rect">
            <a:avLst/>
          </a:prstGeom>
        </p:spPr>
        <p:txBody>
          <a:bodyPr/>
          <a:lstStyle/>
          <a:p>
            <a:pPr/>
            <a:r>
              <a:t>Interior and Exterior Angles</a:t>
            </a:r>
          </a:p>
        </p:txBody>
      </p:sp>
      <p:sp>
        <p:nvSpPr>
          <p:cNvPr id="393" name="Triangle"/>
          <p:cNvSpPr/>
          <p:nvPr/>
        </p:nvSpPr>
        <p:spPr>
          <a:xfrm>
            <a:off x="2806675" y="3363324"/>
            <a:ext cx="6824484" cy="587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94" name="Line"/>
          <p:cNvSpPr/>
          <p:nvPr/>
        </p:nvSpPr>
        <p:spPr>
          <a:xfrm>
            <a:off x="9616410" y="9240286"/>
            <a:ext cx="4199721" cy="1"/>
          </a:xfrm>
          <a:prstGeom prst="line">
            <a:avLst/>
          </a:prstGeom>
          <a:ln w="76200">
            <a:solidFill>
              <a:srgbClr val="000000"/>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95" name="A"/>
          <p:cNvSpPr txBox="1"/>
          <p:nvPr/>
        </p:nvSpPr>
        <p:spPr>
          <a:xfrm>
            <a:off x="5944279" y="3846889"/>
            <a:ext cx="54927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396" name="B"/>
          <p:cNvSpPr txBox="1"/>
          <p:nvPr/>
        </p:nvSpPr>
        <p:spPr>
          <a:xfrm>
            <a:off x="3398246" y="8291888"/>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397" name="C"/>
          <p:cNvSpPr txBox="1"/>
          <p:nvPr/>
        </p:nvSpPr>
        <p:spPr>
          <a:xfrm>
            <a:off x="846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398" name="D"/>
          <p:cNvSpPr txBox="1"/>
          <p:nvPr/>
        </p:nvSpPr>
        <p:spPr>
          <a:xfrm>
            <a:off x="9736499" y="8291888"/>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5">
                    <a:hueOff val="-82419"/>
                    <a:satOff val="-9513"/>
                    <a:lumOff val="-16343"/>
                  </a:schemeClr>
                </a:solidFill>
              </a:defRPr>
            </a:lvl1pPr>
          </a:lstStyle>
          <a:p>
            <a:pPr/>
            <a:r>
              <a:t>D</a:t>
            </a:r>
          </a:p>
        </p:txBody>
      </p:sp>
      <p:sp>
        <p:nvSpPr>
          <p:cNvPr id="399" name="Exterior Angle Theorem: the measure of an exterior angle of a triangle is equal to the sum of the measures of its remote interior angles. D = A + B"/>
          <p:cNvSpPr txBox="1"/>
          <p:nvPr/>
        </p:nvSpPr>
        <p:spPr>
          <a:xfrm>
            <a:off x="2552665" y="10561416"/>
            <a:ext cx="18327211" cy="27132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Exterior Angle Theorem</a:t>
            </a:r>
            <a:r>
              <a:rPr b="1">
                <a:solidFill>
                  <a:schemeClr val="accent1">
                    <a:lumOff val="-13575"/>
                  </a:schemeClr>
                </a:solidFill>
              </a:rPr>
              <a:t>:</a:t>
            </a:r>
            <a:r>
              <a:t> </a:t>
            </a:r>
            <a:r>
              <a:rPr sz="4400"/>
              <a:t>the measure of an exterior angle of a triangle is equal to the sum of the measures of its remote interior angles.</a:t>
            </a:r>
            <a:br>
              <a:rPr sz="4400"/>
            </a:br>
            <a:r>
              <a:rPr b="1" sz="5000"/>
              <a:t>D = A + B</a:t>
            </a:r>
          </a:p>
        </p:txBody>
      </p:sp>
      <p:sp>
        <p:nvSpPr>
          <p:cNvPr id="400" name="65°"/>
          <p:cNvSpPr txBox="1"/>
          <p:nvPr/>
        </p:nvSpPr>
        <p:spPr>
          <a:xfrm>
            <a:off x="1449881" y="8848525"/>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65°</a:t>
            </a:r>
          </a:p>
        </p:txBody>
      </p:sp>
      <p:sp>
        <p:nvSpPr>
          <p:cNvPr id="401" name="50°"/>
          <p:cNvSpPr txBox="1"/>
          <p:nvPr/>
        </p:nvSpPr>
        <p:spPr>
          <a:xfrm>
            <a:off x="6633904" y="2948616"/>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50°</a:t>
            </a:r>
          </a:p>
        </p:txBody>
      </p:sp>
      <p:sp>
        <p:nvSpPr>
          <p:cNvPr id="402" name="?"/>
          <p:cNvSpPr txBox="1"/>
          <p:nvPr/>
        </p:nvSpPr>
        <p:spPr>
          <a:xfrm>
            <a:off x="10360487" y="7951103"/>
            <a:ext cx="432055"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a:t>
            </a:r>
          </a:p>
        </p:txBody>
      </p:sp>
      <p:sp>
        <p:nvSpPr>
          <p:cNvPr id="403" name="D = A + B…"/>
          <p:cNvSpPr txBox="1"/>
          <p:nvPr/>
        </p:nvSpPr>
        <p:spPr>
          <a:xfrm>
            <a:off x="15338020" y="5145400"/>
            <a:ext cx="3644799" cy="2454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30000"/>
              </a:lnSpc>
              <a:defRPr b="0" sz="4400"/>
            </a:pPr>
            <a:r>
              <a:t>D = A + B</a:t>
            </a:r>
          </a:p>
          <a:p>
            <a:pPr algn="l">
              <a:lnSpc>
                <a:spcPct val="130000"/>
              </a:lnSpc>
              <a:defRPr b="0" sz="4400"/>
            </a:pPr>
            <a:r>
              <a:t>D = 50° + 65°</a:t>
            </a:r>
          </a:p>
          <a:p>
            <a:pPr algn="l">
              <a:lnSpc>
                <a:spcPct val="130000"/>
              </a:lnSpc>
              <a:defRPr b="0" sz="4400"/>
            </a:pPr>
            <a:r>
              <a:t>D = 115°</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Equilateral Theorem"/>
          <p:cNvSpPr txBox="1"/>
          <p:nvPr>
            <p:ph type="title"/>
          </p:nvPr>
        </p:nvSpPr>
        <p:spPr>
          <a:xfrm>
            <a:off x="12192000" y="0"/>
            <a:ext cx="21005800" cy="2286000"/>
          </a:xfrm>
          <a:prstGeom prst="rect">
            <a:avLst/>
          </a:prstGeom>
        </p:spPr>
        <p:txBody>
          <a:bodyPr/>
          <a:lstStyle/>
          <a:p>
            <a:pPr/>
            <a:r>
              <a:t>Equilateral Theorem</a:t>
            </a:r>
          </a:p>
        </p:txBody>
      </p:sp>
      <p:sp>
        <p:nvSpPr>
          <p:cNvPr id="408" name="Triangle"/>
          <p:cNvSpPr/>
          <p:nvPr/>
        </p:nvSpPr>
        <p:spPr>
          <a:xfrm>
            <a:off x="3060675" y="3870992"/>
            <a:ext cx="6824484" cy="5367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09" name="Equilateral Theorem: if a triangle is equilateral, it is also equiangular."/>
          <p:cNvSpPr txBox="1"/>
          <p:nvPr/>
        </p:nvSpPr>
        <p:spPr>
          <a:xfrm>
            <a:off x="2552665" y="10561416"/>
            <a:ext cx="8180710" cy="26017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Equilateral Theorem</a:t>
            </a:r>
            <a:r>
              <a:rPr b="1">
                <a:solidFill>
                  <a:schemeClr val="accent1">
                    <a:lumOff val="-13575"/>
                  </a:schemeClr>
                </a:solidFill>
              </a:rPr>
              <a:t>:</a:t>
            </a:r>
            <a:r>
              <a:t> </a:t>
            </a:r>
            <a:r>
              <a:rPr sz="4400"/>
              <a:t>if a triangle is equilateral, it is also equiangular.</a:t>
            </a:r>
          </a:p>
        </p:txBody>
      </p:sp>
      <p:sp>
        <p:nvSpPr>
          <p:cNvPr id="410" name="Corollary: if a triangle is equiangular it is also equilateral."/>
          <p:cNvSpPr txBox="1"/>
          <p:nvPr/>
        </p:nvSpPr>
        <p:spPr>
          <a:xfrm>
            <a:off x="13881065" y="10561416"/>
            <a:ext cx="8463798" cy="1747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Corollary</a:t>
            </a:r>
            <a:r>
              <a:rPr b="1">
                <a:solidFill>
                  <a:schemeClr val="accent1">
                    <a:lumOff val="-13575"/>
                  </a:schemeClr>
                </a:solidFill>
              </a:rPr>
              <a:t>:</a:t>
            </a:r>
            <a:r>
              <a:t> </a:t>
            </a:r>
            <a:r>
              <a:rPr sz="4400"/>
              <a:t>if a triangle is equiangular it is also equilateral.</a:t>
            </a:r>
          </a:p>
        </p:txBody>
      </p:sp>
      <p:sp>
        <p:nvSpPr>
          <p:cNvPr id="411" name="Triangle"/>
          <p:cNvSpPr/>
          <p:nvPr/>
        </p:nvSpPr>
        <p:spPr>
          <a:xfrm>
            <a:off x="14363675" y="3870992"/>
            <a:ext cx="6824483" cy="5367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2" name="Line"/>
          <p:cNvSpPr/>
          <p:nvPr/>
        </p:nvSpPr>
        <p:spPr>
          <a:xfrm flipV="1">
            <a:off x="7958007" y="6388085"/>
            <a:ext cx="520315" cy="32574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3" name="Line"/>
          <p:cNvSpPr/>
          <p:nvPr/>
        </p:nvSpPr>
        <p:spPr>
          <a:xfrm>
            <a:off x="4440383" y="6420538"/>
            <a:ext cx="561995" cy="42791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4" name="Line"/>
          <p:cNvSpPr/>
          <p:nvPr/>
        </p:nvSpPr>
        <p:spPr>
          <a:xfrm>
            <a:off x="6472383" y="8973238"/>
            <a:ext cx="1068" cy="519838"/>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5" name="Arrow"/>
          <p:cNvSpPr/>
          <p:nvPr/>
        </p:nvSpPr>
        <p:spPr>
          <a:xfrm>
            <a:off x="10705263" y="4300508"/>
            <a:ext cx="4055075" cy="1270001"/>
          </a:xfrm>
          <a:prstGeom prst="rightArrow">
            <a:avLst>
              <a:gd name="adj1" fmla="val 50234"/>
              <a:gd name="adj2" fmla="val 65175"/>
            </a:avLst>
          </a:prstGeom>
          <a:solidFill>
            <a:srgbClr val="929292"/>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6" name="Arrow"/>
          <p:cNvSpPr/>
          <p:nvPr/>
        </p:nvSpPr>
        <p:spPr>
          <a:xfrm rot="10800000">
            <a:off x="9883185" y="5999495"/>
            <a:ext cx="4055075" cy="1270001"/>
          </a:xfrm>
          <a:prstGeom prst="rightArrow">
            <a:avLst>
              <a:gd name="adj1" fmla="val 50234"/>
              <a:gd name="adj2" fmla="val 65175"/>
            </a:avLst>
          </a:prstGeom>
          <a:solidFill>
            <a:srgbClr val="929292"/>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0" name="Connection Line"/>
          <p:cNvSpPr/>
          <p:nvPr/>
        </p:nvSpPr>
        <p:spPr>
          <a:xfrm>
            <a:off x="17385059" y="4199153"/>
            <a:ext cx="760895" cy="168250"/>
          </a:xfrm>
          <a:custGeom>
            <a:avLst/>
            <a:gdLst/>
            <a:ahLst/>
            <a:cxnLst>
              <a:cxn ang="0">
                <a:pos x="wd2" y="hd2"/>
              </a:cxn>
              <a:cxn ang="5400000">
                <a:pos x="wd2" y="hd2"/>
              </a:cxn>
              <a:cxn ang="10800000">
                <a:pos x="wd2" y="hd2"/>
              </a:cxn>
              <a:cxn ang="16200000">
                <a:pos x="wd2" y="hd2"/>
              </a:cxn>
            </a:cxnLst>
            <a:rect l="0" t="0" r="r" b="b"/>
            <a:pathLst>
              <a:path w="21600" h="16208" fill="norm" stroke="1" extrusionOk="0">
                <a:moveTo>
                  <a:pt x="0" y="1386"/>
                </a:moveTo>
                <a:cubicBezTo>
                  <a:pt x="7662" y="21600"/>
                  <a:pt x="14862" y="21138"/>
                  <a:pt x="21600" y="0"/>
                </a:cubicBezTo>
              </a:path>
            </a:pathLst>
          </a:custGeom>
          <a:ln w="38100">
            <a:solidFill>
              <a:schemeClr val="accent5">
                <a:hueOff val="-82419"/>
                <a:satOff val="-9513"/>
                <a:lumOff val="-16343"/>
              </a:schemeClr>
            </a:solidFill>
            <a:miter lim="400000"/>
          </a:ln>
        </p:spPr>
        <p:txBody>
          <a:bodyPr/>
          <a:lstStyle/>
          <a:p>
            <a:pPr/>
          </a:p>
        </p:txBody>
      </p:sp>
      <p:sp>
        <p:nvSpPr>
          <p:cNvPr id="421" name="Connection Line"/>
          <p:cNvSpPr/>
          <p:nvPr/>
        </p:nvSpPr>
        <p:spPr>
          <a:xfrm>
            <a:off x="14537802" y="8759328"/>
            <a:ext cx="432192" cy="636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949" y="11633"/>
                  <a:pt x="13749" y="4433"/>
                  <a:pt x="0" y="0"/>
                </a:cubicBezTo>
              </a:path>
            </a:pathLst>
          </a:custGeom>
          <a:ln w="38100">
            <a:solidFill>
              <a:schemeClr val="accent5">
                <a:hueOff val="-82419"/>
                <a:satOff val="-9513"/>
                <a:lumOff val="-16343"/>
              </a:schemeClr>
            </a:solidFill>
            <a:miter lim="400000"/>
          </a:ln>
        </p:spPr>
        <p:txBody>
          <a:bodyPr/>
          <a:lstStyle/>
          <a:p>
            <a:pPr/>
          </a:p>
        </p:txBody>
      </p:sp>
      <p:sp>
        <p:nvSpPr>
          <p:cNvPr id="422" name="Connection Line"/>
          <p:cNvSpPr/>
          <p:nvPr/>
        </p:nvSpPr>
        <p:spPr>
          <a:xfrm>
            <a:off x="20488574" y="8608927"/>
            <a:ext cx="453409" cy="741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7805" y="5297"/>
                  <a:pt x="605" y="12497"/>
                  <a:pt x="0" y="2160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Sides:…"/>
          <p:cNvSpPr txBox="1"/>
          <p:nvPr/>
        </p:nvSpPr>
        <p:spPr>
          <a:xfrm>
            <a:off x="17768104" y="6405551"/>
            <a:ext cx="3046356" cy="3077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Sides:</a:t>
            </a:r>
            <a:endParaRPr b="1"/>
          </a:p>
          <a:p>
            <a:pPr algn="l">
              <a:lnSpc>
                <a:spcPct val="130000"/>
              </a:lnSpc>
              <a:defRPr b="0" sz="4000"/>
            </a:pPr>
            <a:r>
              <a:t>BC    FE</a:t>
            </a:r>
          </a:p>
          <a:p>
            <a:pPr algn="l">
              <a:lnSpc>
                <a:spcPct val="130000"/>
              </a:lnSpc>
              <a:defRPr b="0" sz="4000"/>
            </a:pPr>
            <a:r>
              <a:t>AC    DE</a:t>
            </a:r>
          </a:p>
          <a:p>
            <a:pPr algn="l">
              <a:lnSpc>
                <a:spcPct val="130000"/>
              </a:lnSpc>
              <a:defRPr b="0" sz="4000"/>
            </a:pPr>
            <a:r>
              <a:t>AB    DF</a:t>
            </a:r>
          </a:p>
        </p:txBody>
      </p:sp>
      <p:sp>
        <p:nvSpPr>
          <p:cNvPr id="425" name="Congruent Triangles"/>
          <p:cNvSpPr txBox="1"/>
          <p:nvPr>
            <p:ph type="title"/>
          </p:nvPr>
        </p:nvSpPr>
        <p:spPr>
          <a:prstGeom prst="rect">
            <a:avLst/>
          </a:prstGeom>
        </p:spPr>
        <p:txBody>
          <a:bodyPr/>
          <a:lstStyle/>
          <a:p>
            <a:pPr/>
            <a:r>
              <a:t>Congruent Triangles</a:t>
            </a:r>
          </a:p>
        </p:txBody>
      </p:sp>
      <p:sp>
        <p:nvSpPr>
          <p:cNvPr id="426" name="Corresponding Angles and Corresponding Sides are in the same position.…"/>
          <p:cNvSpPr txBox="1"/>
          <p:nvPr/>
        </p:nvSpPr>
        <p:spPr>
          <a:xfrm>
            <a:off x="2099202" y="3138456"/>
            <a:ext cx="19560254" cy="25116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400"/>
            </a:pPr>
            <a:r>
              <a:rPr b="1"/>
              <a:t>Corresponding Angles </a:t>
            </a:r>
            <a:r>
              <a:t>and</a:t>
            </a:r>
            <a:r>
              <a:rPr b="1"/>
              <a:t> Corresponding Sides </a:t>
            </a:r>
            <a:r>
              <a:t>are in the same position. </a:t>
            </a:r>
          </a:p>
          <a:p>
            <a:pPr algn="l">
              <a:lnSpc>
                <a:spcPct val="130000"/>
              </a:lnSpc>
              <a:defRPr b="0" sz="4400"/>
            </a:pPr>
          </a:p>
          <a:p>
            <a:pPr algn="l">
              <a:lnSpc>
                <a:spcPct val="130000"/>
              </a:lnSpc>
              <a:defRPr b="0" sz="4400"/>
            </a:pPr>
            <a:r>
              <a:t>Triangles are </a:t>
            </a:r>
            <a:r>
              <a:rPr b="1"/>
              <a:t>Congruent</a:t>
            </a:r>
            <a:r>
              <a:t> if all corresponding angles and sides are congruent.</a:t>
            </a:r>
          </a:p>
        </p:txBody>
      </p:sp>
      <p:sp>
        <p:nvSpPr>
          <p:cNvPr id="427" name="Triangle"/>
          <p:cNvSpPr/>
          <p:nvPr/>
        </p:nvSpPr>
        <p:spPr>
          <a:xfrm>
            <a:off x="17766631" y="10392030"/>
            <a:ext cx="1851691" cy="254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8" name="Line"/>
          <p:cNvSpPr/>
          <p:nvPr/>
        </p:nvSpPr>
        <p:spPr>
          <a:xfrm flipH="1">
            <a:off x="15249800" y="11806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9" name="Line"/>
          <p:cNvSpPr/>
          <p:nvPr/>
        </p:nvSpPr>
        <p:spPr>
          <a:xfrm flipH="1">
            <a:off x="17546736" y="11806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78" name="Connection Line"/>
          <p:cNvSpPr/>
          <p:nvPr/>
        </p:nvSpPr>
        <p:spPr>
          <a:xfrm>
            <a:off x="19282488" y="12633380"/>
            <a:ext cx="228087" cy="385260"/>
          </a:xfrm>
          <a:custGeom>
            <a:avLst/>
            <a:gdLst/>
            <a:ahLst/>
            <a:cxnLst>
              <a:cxn ang="0">
                <a:pos x="wd2" y="hd2"/>
              </a:cxn>
              <a:cxn ang="5400000">
                <a:pos x="wd2" y="hd2"/>
              </a:cxn>
              <a:cxn ang="10800000">
                <a:pos x="wd2" y="hd2"/>
              </a:cxn>
              <a:cxn ang="16200000">
                <a:pos x="wd2" y="hd2"/>
              </a:cxn>
            </a:cxnLst>
            <a:rect l="0" t="0" r="r" b="b"/>
            <a:pathLst>
              <a:path w="18818" h="21600" fill="norm" stroke="1" extrusionOk="0">
                <a:moveTo>
                  <a:pt x="18818" y="0"/>
                </a:moveTo>
                <a:cubicBezTo>
                  <a:pt x="3086" y="4105"/>
                  <a:pt x="-2782" y="11305"/>
                  <a:pt x="1215" y="21600"/>
                </a:cubicBezTo>
              </a:path>
            </a:pathLst>
          </a:custGeom>
          <a:ln w="38100">
            <a:solidFill>
              <a:schemeClr val="accent5">
                <a:hueOff val="-82419"/>
                <a:satOff val="-9513"/>
                <a:lumOff val="-16343"/>
              </a:schemeClr>
            </a:solidFill>
            <a:miter lim="400000"/>
          </a:ln>
        </p:spPr>
        <p:txBody>
          <a:bodyPr/>
          <a:lstStyle/>
          <a:p>
            <a:pPr/>
          </a:p>
        </p:txBody>
      </p:sp>
      <p:sp>
        <p:nvSpPr>
          <p:cNvPr id="479" name="Connection Line"/>
          <p:cNvSpPr/>
          <p:nvPr/>
        </p:nvSpPr>
        <p:spPr>
          <a:xfrm>
            <a:off x="19437762" y="12746274"/>
            <a:ext cx="164210" cy="281511"/>
          </a:xfrm>
          <a:custGeom>
            <a:avLst/>
            <a:gdLst/>
            <a:ahLst/>
            <a:cxnLst>
              <a:cxn ang="0">
                <a:pos x="wd2" y="hd2"/>
              </a:cxn>
              <a:cxn ang="5400000">
                <a:pos x="wd2" y="hd2"/>
              </a:cxn>
              <a:cxn ang="10800000">
                <a:pos x="wd2" y="hd2"/>
              </a:cxn>
              <a:cxn ang="16200000">
                <a:pos x="wd2" y="hd2"/>
              </a:cxn>
            </a:cxnLst>
            <a:rect l="0" t="0" r="r" b="b"/>
            <a:pathLst>
              <a:path w="18663" h="21600" fill="norm" stroke="1" extrusionOk="0">
                <a:moveTo>
                  <a:pt x="18663" y="0"/>
                </a:moveTo>
                <a:cubicBezTo>
                  <a:pt x="2819" y="4070"/>
                  <a:pt x="-2937" y="11270"/>
                  <a:pt x="1395" y="21600"/>
                </a:cubicBezTo>
              </a:path>
            </a:pathLst>
          </a:custGeom>
          <a:ln w="38100">
            <a:solidFill>
              <a:schemeClr val="accent5">
                <a:hueOff val="-82419"/>
                <a:satOff val="-9513"/>
                <a:lumOff val="-16343"/>
              </a:schemeClr>
            </a:solidFill>
            <a:miter lim="400000"/>
          </a:ln>
        </p:spPr>
        <p:txBody>
          <a:bodyPr/>
          <a:lstStyle/>
          <a:p>
            <a:pPr/>
          </a:p>
        </p:txBody>
      </p:sp>
      <p:sp>
        <p:nvSpPr>
          <p:cNvPr id="480" name="Connection Line"/>
          <p:cNvSpPr/>
          <p:nvPr/>
        </p:nvSpPr>
        <p:spPr>
          <a:xfrm>
            <a:off x="15115140" y="12628811"/>
            <a:ext cx="424978" cy="389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9227" y="3667"/>
                  <a:pt x="2027" y="10867"/>
                  <a:pt x="0" y="21600"/>
                </a:cubicBezTo>
              </a:path>
            </a:pathLst>
          </a:custGeom>
          <a:ln w="38100">
            <a:solidFill>
              <a:schemeClr val="accent5">
                <a:hueOff val="-82419"/>
                <a:satOff val="-9513"/>
                <a:lumOff val="-16343"/>
              </a:schemeClr>
            </a:solidFill>
            <a:miter lim="400000"/>
          </a:ln>
        </p:spPr>
        <p:txBody>
          <a:bodyPr/>
          <a:lstStyle/>
          <a:p>
            <a:pPr/>
          </a:p>
        </p:txBody>
      </p:sp>
      <p:sp>
        <p:nvSpPr>
          <p:cNvPr id="481" name="Connection Line"/>
          <p:cNvSpPr/>
          <p:nvPr/>
        </p:nvSpPr>
        <p:spPr>
          <a:xfrm>
            <a:off x="13719688" y="12768222"/>
            <a:ext cx="228794" cy="230189"/>
          </a:xfrm>
          <a:custGeom>
            <a:avLst/>
            <a:gdLst/>
            <a:ahLst/>
            <a:cxnLst>
              <a:cxn ang="0">
                <a:pos x="wd2" y="hd2"/>
              </a:cxn>
              <a:cxn ang="5400000">
                <a:pos x="wd2" y="hd2"/>
              </a:cxn>
              <a:cxn ang="10800000">
                <a:pos x="wd2" y="hd2"/>
              </a:cxn>
              <a:cxn ang="16200000">
                <a:pos x="wd2" y="hd2"/>
              </a:cxn>
            </a:cxnLst>
            <a:rect l="0" t="0" r="r" b="b"/>
            <a:pathLst>
              <a:path w="20381" h="21600" fill="norm" stroke="1" extrusionOk="0">
                <a:moveTo>
                  <a:pt x="20200" y="21600"/>
                </a:moveTo>
                <a:cubicBezTo>
                  <a:pt x="21600" y="8244"/>
                  <a:pt x="14867" y="1044"/>
                  <a:pt x="0" y="0"/>
                </a:cubicBezTo>
              </a:path>
            </a:pathLst>
          </a:custGeom>
          <a:ln w="38100">
            <a:solidFill>
              <a:schemeClr val="accent5">
                <a:hueOff val="-82419"/>
                <a:satOff val="-9513"/>
                <a:lumOff val="-16343"/>
              </a:schemeClr>
            </a:solidFill>
            <a:miter lim="400000"/>
          </a:ln>
        </p:spPr>
        <p:txBody>
          <a:bodyPr/>
          <a:lstStyle/>
          <a:p>
            <a:pPr/>
          </a:p>
        </p:txBody>
      </p:sp>
      <p:sp>
        <p:nvSpPr>
          <p:cNvPr id="482" name="Connection Line"/>
          <p:cNvSpPr/>
          <p:nvPr/>
        </p:nvSpPr>
        <p:spPr>
          <a:xfrm>
            <a:off x="17660948" y="10557430"/>
            <a:ext cx="349115" cy="151794"/>
          </a:xfrm>
          <a:custGeom>
            <a:avLst/>
            <a:gdLst/>
            <a:ahLst/>
            <a:cxnLst>
              <a:cxn ang="0">
                <a:pos x="wd2" y="hd2"/>
              </a:cxn>
              <a:cxn ang="5400000">
                <a:pos x="wd2" y="hd2"/>
              </a:cxn>
              <a:cxn ang="10800000">
                <a:pos x="wd2" y="hd2"/>
              </a:cxn>
              <a:cxn ang="16200000">
                <a:pos x="wd2" y="hd2"/>
              </a:cxn>
            </a:cxnLst>
            <a:rect l="0" t="0" r="r" b="b"/>
            <a:pathLst>
              <a:path w="21600" h="17954" fill="norm" stroke="1" extrusionOk="0">
                <a:moveTo>
                  <a:pt x="0" y="15432"/>
                </a:moveTo>
                <a:cubicBezTo>
                  <a:pt x="9459" y="21600"/>
                  <a:pt x="16659" y="16456"/>
                  <a:pt x="21600" y="0"/>
                </a:cubicBezTo>
              </a:path>
            </a:pathLst>
          </a:custGeom>
          <a:ln w="38100">
            <a:solidFill>
              <a:schemeClr val="accent5">
                <a:hueOff val="-82419"/>
                <a:satOff val="-9513"/>
                <a:lumOff val="-16343"/>
              </a:schemeClr>
            </a:solidFill>
            <a:miter lim="400000"/>
          </a:ln>
        </p:spPr>
        <p:txBody>
          <a:bodyPr/>
          <a:lstStyle/>
          <a:p>
            <a:pPr/>
          </a:p>
        </p:txBody>
      </p:sp>
      <p:sp>
        <p:nvSpPr>
          <p:cNvPr id="483" name="Connection Line"/>
          <p:cNvSpPr/>
          <p:nvPr/>
        </p:nvSpPr>
        <p:spPr>
          <a:xfrm>
            <a:off x="15201078" y="10577201"/>
            <a:ext cx="365520" cy="158391"/>
          </a:xfrm>
          <a:custGeom>
            <a:avLst/>
            <a:gdLst/>
            <a:ahLst/>
            <a:cxnLst>
              <a:cxn ang="0">
                <a:pos x="wd2" y="hd2"/>
              </a:cxn>
              <a:cxn ang="5400000">
                <a:pos x="wd2" y="hd2"/>
              </a:cxn>
              <a:cxn ang="10800000">
                <a:pos x="wd2" y="hd2"/>
              </a:cxn>
              <a:cxn ang="16200000">
                <a:pos x="wd2" y="hd2"/>
              </a:cxn>
            </a:cxnLst>
            <a:rect l="0" t="0" r="r" b="b"/>
            <a:pathLst>
              <a:path w="21600" h="16907" fill="norm" stroke="1" extrusionOk="0">
                <a:moveTo>
                  <a:pt x="0" y="0"/>
                </a:moveTo>
                <a:cubicBezTo>
                  <a:pt x="3789" y="17934"/>
                  <a:pt x="10989" y="21600"/>
                  <a:pt x="21600" y="10999"/>
                </a:cubicBezTo>
              </a:path>
            </a:pathLst>
          </a:custGeom>
          <a:ln w="38100">
            <a:solidFill>
              <a:schemeClr val="accent5">
                <a:hueOff val="-82419"/>
                <a:satOff val="-9513"/>
                <a:lumOff val="-16343"/>
              </a:schemeClr>
            </a:solidFill>
            <a:miter lim="400000"/>
          </a:ln>
        </p:spPr>
        <p:txBody>
          <a:bodyPr/>
          <a:lstStyle/>
          <a:p>
            <a:pPr/>
          </a:p>
        </p:txBody>
      </p:sp>
      <p:sp>
        <p:nvSpPr>
          <p:cNvPr id="436" name="A"/>
          <p:cNvSpPr txBox="1"/>
          <p:nvPr/>
        </p:nvSpPr>
        <p:spPr>
          <a:xfrm>
            <a:off x="15318340" y="9613160"/>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437" name="B"/>
          <p:cNvSpPr txBox="1"/>
          <p:nvPr/>
        </p:nvSpPr>
        <p:spPr>
          <a:xfrm>
            <a:off x="13104196" y="12534160"/>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438" name="C"/>
          <p:cNvSpPr txBox="1"/>
          <p:nvPr/>
        </p:nvSpPr>
        <p:spPr>
          <a:xfrm>
            <a:off x="15686538" y="12534160"/>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439" name="D"/>
          <p:cNvSpPr txBox="1"/>
          <p:nvPr/>
        </p:nvSpPr>
        <p:spPr>
          <a:xfrm>
            <a:off x="17591538" y="9613160"/>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440" name="E"/>
          <p:cNvSpPr txBox="1"/>
          <p:nvPr/>
        </p:nvSpPr>
        <p:spPr>
          <a:xfrm>
            <a:off x="17180998" y="12534160"/>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441" name="F"/>
          <p:cNvSpPr txBox="1"/>
          <p:nvPr/>
        </p:nvSpPr>
        <p:spPr>
          <a:xfrm>
            <a:off x="19784371" y="12534160"/>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grpSp>
        <p:nvGrpSpPr>
          <p:cNvPr id="444" name="Group"/>
          <p:cNvGrpSpPr/>
          <p:nvPr/>
        </p:nvGrpSpPr>
        <p:grpSpPr>
          <a:xfrm>
            <a:off x="18594274" y="7003706"/>
            <a:ext cx="419101" cy="861566"/>
            <a:chOff x="0" y="0"/>
            <a:chExt cx="419100" cy="861564"/>
          </a:xfrm>
        </p:grpSpPr>
        <p:sp>
          <p:nvSpPr>
            <p:cNvPr id="442"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43"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445" name="Angles:…"/>
          <p:cNvSpPr txBox="1"/>
          <p:nvPr/>
        </p:nvSpPr>
        <p:spPr>
          <a:xfrm>
            <a:off x="13704106" y="6405551"/>
            <a:ext cx="3046355" cy="3077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Angles:</a:t>
            </a:r>
            <a:endParaRPr b="1"/>
          </a:p>
          <a:p>
            <a:pPr algn="l">
              <a:lnSpc>
                <a:spcPct val="130000"/>
              </a:lnSpc>
              <a:defRPr b="0" sz="4000"/>
            </a:pPr>
            <a:r>
              <a:t>A    D</a:t>
            </a:r>
          </a:p>
          <a:p>
            <a:pPr algn="l">
              <a:lnSpc>
                <a:spcPct val="130000"/>
              </a:lnSpc>
              <a:defRPr b="0" sz="4000"/>
            </a:pPr>
            <a:r>
              <a:t>B    F</a:t>
            </a:r>
          </a:p>
          <a:p>
            <a:pPr algn="l">
              <a:lnSpc>
                <a:spcPct val="130000"/>
              </a:lnSpc>
              <a:defRPr b="0" sz="4000"/>
            </a:pPr>
            <a:r>
              <a:t>C    E</a:t>
            </a:r>
          </a:p>
        </p:txBody>
      </p:sp>
      <p:grpSp>
        <p:nvGrpSpPr>
          <p:cNvPr id="448" name="Group"/>
          <p:cNvGrpSpPr/>
          <p:nvPr/>
        </p:nvGrpSpPr>
        <p:grpSpPr>
          <a:xfrm>
            <a:off x="14149275" y="7003706"/>
            <a:ext cx="419101" cy="861566"/>
            <a:chOff x="0" y="0"/>
            <a:chExt cx="419100" cy="861564"/>
          </a:xfrm>
        </p:grpSpPr>
        <p:sp>
          <p:nvSpPr>
            <p:cNvPr id="446"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47"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451" name="Group"/>
          <p:cNvGrpSpPr/>
          <p:nvPr/>
        </p:nvGrpSpPr>
        <p:grpSpPr>
          <a:xfrm>
            <a:off x="14149275" y="7803806"/>
            <a:ext cx="419101" cy="861566"/>
            <a:chOff x="0" y="0"/>
            <a:chExt cx="419100" cy="861564"/>
          </a:xfrm>
        </p:grpSpPr>
        <p:sp>
          <p:nvSpPr>
            <p:cNvPr id="449"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50"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452" name="Triangle"/>
          <p:cNvSpPr/>
          <p:nvPr/>
        </p:nvSpPr>
        <p:spPr>
          <a:xfrm rot="16200000">
            <a:off x="13294442" y="10771624"/>
            <a:ext cx="2539775" cy="1793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84" name="Connection Line"/>
          <p:cNvSpPr/>
          <p:nvPr/>
        </p:nvSpPr>
        <p:spPr>
          <a:xfrm>
            <a:off x="13792382" y="12661496"/>
            <a:ext cx="275528" cy="334137"/>
          </a:xfrm>
          <a:custGeom>
            <a:avLst/>
            <a:gdLst/>
            <a:ahLst/>
            <a:cxnLst>
              <a:cxn ang="0">
                <a:pos x="wd2" y="hd2"/>
              </a:cxn>
              <a:cxn ang="5400000">
                <a:pos x="wd2" y="hd2"/>
              </a:cxn>
              <a:cxn ang="10800000">
                <a:pos x="wd2" y="hd2"/>
              </a:cxn>
              <a:cxn ang="16200000">
                <a:pos x="wd2" y="hd2"/>
              </a:cxn>
            </a:cxnLst>
            <a:rect l="0" t="0" r="r" b="b"/>
            <a:pathLst>
              <a:path w="20034" h="21600" fill="norm" stroke="1" extrusionOk="0">
                <a:moveTo>
                  <a:pt x="19721" y="21600"/>
                </a:moveTo>
                <a:cubicBezTo>
                  <a:pt x="21600" y="10655"/>
                  <a:pt x="15026" y="3455"/>
                  <a:pt x="0" y="0"/>
                </a:cubicBezTo>
              </a:path>
            </a:pathLst>
          </a:custGeom>
          <a:ln w="38100">
            <a:solidFill>
              <a:schemeClr val="accent5">
                <a:hueOff val="-82419"/>
                <a:satOff val="-9513"/>
                <a:lumOff val="-16343"/>
              </a:schemeClr>
            </a:solidFill>
            <a:miter lim="400000"/>
          </a:ln>
        </p:spPr>
        <p:txBody>
          <a:bodyPr/>
          <a:lstStyle/>
          <a:p>
            <a:pPr/>
          </a:p>
        </p:txBody>
      </p:sp>
      <p:sp>
        <p:nvSpPr>
          <p:cNvPr id="454" name="Line"/>
          <p:cNvSpPr/>
          <p:nvPr/>
        </p:nvSpPr>
        <p:spPr>
          <a:xfrm flipV="1">
            <a:off x="14652902" y="12741465"/>
            <a:ext cx="1" cy="36844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55" name="Line"/>
          <p:cNvSpPr/>
          <p:nvPr/>
        </p:nvSpPr>
        <p:spPr>
          <a:xfrm flipV="1">
            <a:off x="18640700" y="12722112"/>
            <a:ext cx="1" cy="40715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56" name="Line"/>
          <p:cNvSpPr/>
          <p:nvPr/>
        </p:nvSpPr>
        <p:spPr>
          <a:xfrm flipH="1">
            <a:off x="17535800" y="11933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57" name="Line"/>
          <p:cNvSpPr/>
          <p:nvPr/>
        </p:nvSpPr>
        <p:spPr>
          <a:xfrm flipH="1">
            <a:off x="15249800" y="11933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85" name="Connection Line"/>
          <p:cNvSpPr/>
          <p:nvPr/>
        </p:nvSpPr>
        <p:spPr>
          <a:xfrm>
            <a:off x="15261814" y="12782798"/>
            <a:ext cx="284648" cy="250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8589" y="1732"/>
                  <a:pt x="1389" y="8932"/>
                  <a:pt x="0" y="21600"/>
                </a:cubicBezTo>
              </a:path>
            </a:pathLst>
          </a:custGeom>
          <a:ln w="38100">
            <a:solidFill>
              <a:schemeClr val="accent5">
                <a:hueOff val="-82419"/>
                <a:satOff val="-9513"/>
                <a:lumOff val="-16343"/>
              </a:schemeClr>
            </a:solidFill>
            <a:miter lim="400000"/>
          </a:ln>
        </p:spPr>
        <p:txBody>
          <a:bodyPr/>
          <a:lstStyle/>
          <a:p>
            <a:pPr/>
          </a:p>
        </p:txBody>
      </p:sp>
      <p:sp>
        <p:nvSpPr>
          <p:cNvPr id="486" name="Connection Line"/>
          <p:cNvSpPr/>
          <p:nvPr/>
        </p:nvSpPr>
        <p:spPr>
          <a:xfrm>
            <a:off x="13890178" y="12576796"/>
            <a:ext cx="293078" cy="354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115" y="9799"/>
                  <a:pt x="12915" y="2599"/>
                  <a:pt x="0" y="0"/>
                </a:cubicBezTo>
              </a:path>
            </a:pathLst>
          </a:custGeom>
          <a:ln w="38100">
            <a:solidFill>
              <a:schemeClr val="accent5">
                <a:hueOff val="-82419"/>
                <a:satOff val="-9513"/>
                <a:lumOff val="-16343"/>
              </a:schemeClr>
            </a:solidFill>
            <a:miter lim="400000"/>
          </a:ln>
        </p:spPr>
        <p:txBody>
          <a:bodyPr/>
          <a:lstStyle/>
          <a:p>
            <a:pPr/>
          </a:p>
        </p:txBody>
      </p:sp>
      <p:sp>
        <p:nvSpPr>
          <p:cNvPr id="487" name="Connection Line"/>
          <p:cNvSpPr/>
          <p:nvPr/>
        </p:nvSpPr>
        <p:spPr>
          <a:xfrm>
            <a:off x="19143363" y="12515309"/>
            <a:ext cx="261346" cy="460336"/>
          </a:xfrm>
          <a:custGeom>
            <a:avLst/>
            <a:gdLst/>
            <a:ahLst/>
            <a:cxnLst>
              <a:cxn ang="0">
                <a:pos x="wd2" y="hd2"/>
              </a:cxn>
              <a:cxn ang="5400000">
                <a:pos x="wd2" y="hd2"/>
              </a:cxn>
              <a:cxn ang="10800000">
                <a:pos x="wd2" y="hd2"/>
              </a:cxn>
              <a:cxn ang="16200000">
                <a:pos x="wd2" y="hd2"/>
              </a:cxn>
            </a:cxnLst>
            <a:rect l="0" t="0" r="r" b="b"/>
            <a:pathLst>
              <a:path w="20022" h="21600" fill="norm" stroke="1" extrusionOk="0">
                <a:moveTo>
                  <a:pt x="20022" y="0"/>
                </a:moveTo>
                <a:cubicBezTo>
                  <a:pt x="4990" y="4732"/>
                  <a:pt x="-1578" y="11932"/>
                  <a:pt x="318" y="21600"/>
                </a:cubicBezTo>
              </a:path>
            </a:pathLst>
          </a:custGeom>
          <a:ln w="38100">
            <a:solidFill>
              <a:schemeClr val="accent5">
                <a:hueOff val="-82419"/>
                <a:satOff val="-9513"/>
                <a:lumOff val="-16343"/>
              </a:schemeClr>
            </a:solidFill>
            <a:miter lim="400000"/>
          </a:ln>
        </p:spPr>
        <p:txBody>
          <a:bodyPr/>
          <a:lstStyle/>
          <a:p>
            <a:pPr/>
          </a:p>
        </p:txBody>
      </p:sp>
      <p:sp>
        <p:nvSpPr>
          <p:cNvPr id="488" name="Connection Line"/>
          <p:cNvSpPr/>
          <p:nvPr/>
        </p:nvSpPr>
        <p:spPr>
          <a:xfrm>
            <a:off x="17676716" y="12559341"/>
            <a:ext cx="462974" cy="437412"/>
          </a:xfrm>
          <a:custGeom>
            <a:avLst/>
            <a:gdLst/>
            <a:ahLst/>
            <a:cxnLst>
              <a:cxn ang="0">
                <a:pos x="wd2" y="hd2"/>
              </a:cxn>
              <a:cxn ang="5400000">
                <a:pos x="wd2" y="hd2"/>
              </a:cxn>
              <a:cxn ang="10800000">
                <a:pos x="wd2" y="hd2"/>
              </a:cxn>
              <a:cxn ang="16200000">
                <a:pos x="wd2" y="hd2"/>
              </a:cxn>
            </a:cxnLst>
            <a:rect l="0" t="0" r="r" b="b"/>
            <a:pathLst>
              <a:path w="21416" h="21600" fill="norm" stroke="1" extrusionOk="0">
                <a:moveTo>
                  <a:pt x="21413" y="21600"/>
                </a:moveTo>
                <a:cubicBezTo>
                  <a:pt x="21600" y="9768"/>
                  <a:pt x="14462" y="2568"/>
                  <a:pt x="0" y="0"/>
                </a:cubicBezTo>
              </a:path>
            </a:pathLst>
          </a:custGeom>
          <a:ln w="38100">
            <a:solidFill>
              <a:schemeClr val="accent5">
                <a:hueOff val="-82419"/>
                <a:satOff val="-9513"/>
                <a:lumOff val="-16343"/>
              </a:schemeClr>
            </a:solidFill>
            <a:miter lim="400000"/>
          </a:ln>
        </p:spPr>
        <p:txBody>
          <a:bodyPr/>
          <a:lstStyle/>
          <a:p>
            <a:pPr/>
          </a:p>
        </p:txBody>
      </p:sp>
      <p:sp>
        <p:nvSpPr>
          <p:cNvPr id="489" name="Connection Line"/>
          <p:cNvSpPr/>
          <p:nvPr/>
        </p:nvSpPr>
        <p:spPr>
          <a:xfrm>
            <a:off x="17685497" y="12700976"/>
            <a:ext cx="319195" cy="300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911" y="7883"/>
                  <a:pt x="13711" y="683"/>
                  <a:pt x="0" y="0"/>
                </a:cubicBezTo>
              </a:path>
            </a:pathLst>
          </a:custGeom>
          <a:ln w="38100">
            <a:solidFill>
              <a:schemeClr val="accent5">
                <a:hueOff val="-82419"/>
                <a:satOff val="-9513"/>
                <a:lumOff val="-16343"/>
              </a:schemeClr>
            </a:solidFill>
            <a:miter lim="400000"/>
          </a:ln>
        </p:spPr>
        <p:txBody>
          <a:bodyPr/>
          <a:lstStyle/>
          <a:p>
            <a:pPr/>
          </a:p>
        </p:txBody>
      </p:sp>
      <p:sp>
        <p:nvSpPr>
          <p:cNvPr id="463" name="Line"/>
          <p:cNvSpPr/>
          <p:nvPr/>
        </p:nvSpPr>
        <p:spPr>
          <a:xfrm flipH="1" flipV="1">
            <a:off x="14265344" y="117169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4" name="Line"/>
          <p:cNvSpPr/>
          <p:nvPr/>
        </p:nvSpPr>
        <p:spPr>
          <a:xfrm flipH="1">
            <a:off x="18592991" y="116385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5" name="Line"/>
          <p:cNvSpPr/>
          <p:nvPr/>
        </p:nvSpPr>
        <p:spPr>
          <a:xfrm flipH="1">
            <a:off x="18669191" y="117528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6" name="Line"/>
          <p:cNvSpPr/>
          <p:nvPr/>
        </p:nvSpPr>
        <p:spPr>
          <a:xfrm flipH="1">
            <a:off x="18516791" y="115369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7" name="Line"/>
          <p:cNvSpPr/>
          <p:nvPr/>
        </p:nvSpPr>
        <p:spPr>
          <a:xfrm flipH="1" flipV="1">
            <a:off x="14354244" y="116407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68" name="Line"/>
          <p:cNvSpPr/>
          <p:nvPr/>
        </p:nvSpPr>
        <p:spPr>
          <a:xfrm flipH="1" flipV="1">
            <a:off x="14430444" y="115264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grpSp>
        <p:nvGrpSpPr>
          <p:cNvPr id="471" name="Group"/>
          <p:cNvGrpSpPr/>
          <p:nvPr/>
        </p:nvGrpSpPr>
        <p:grpSpPr>
          <a:xfrm>
            <a:off x="14149275" y="8629306"/>
            <a:ext cx="419101" cy="861566"/>
            <a:chOff x="0" y="0"/>
            <a:chExt cx="419100" cy="861564"/>
          </a:xfrm>
        </p:grpSpPr>
        <p:sp>
          <p:nvSpPr>
            <p:cNvPr id="469"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70"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474" name="Group"/>
          <p:cNvGrpSpPr/>
          <p:nvPr/>
        </p:nvGrpSpPr>
        <p:grpSpPr>
          <a:xfrm>
            <a:off x="18594274" y="7829206"/>
            <a:ext cx="419101" cy="861566"/>
            <a:chOff x="0" y="0"/>
            <a:chExt cx="419100" cy="861564"/>
          </a:xfrm>
        </p:grpSpPr>
        <p:sp>
          <p:nvSpPr>
            <p:cNvPr id="472"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73"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477" name="Group"/>
          <p:cNvGrpSpPr/>
          <p:nvPr/>
        </p:nvGrpSpPr>
        <p:grpSpPr>
          <a:xfrm>
            <a:off x="18594274" y="8616606"/>
            <a:ext cx="419101" cy="861566"/>
            <a:chOff x="0" y="0"/>
            <a:chExt cx="419100" cy="861564"/>
          </a:xfrm>
        </p:grpSpPr>
        <p:sp>
          <p:nvSpPr>
            <p:cNvPr id="475"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76"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ides:…"/>
          <p:cNvSpPr txBox="1"/>
          <p:nvPr/>
        </p:nvSpPr>
        <p:spPr>
          <a:xfrm>
            <a:off x="17768104" y="6405551"/>
            <a:ext cx="3046356" cy="3077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Sides:</a:t>
            </a:r>
            <a:endParaRPr b="1"/>
          </a:p>
          <a:p>
            <a:pPr algn="l">
              <a:lnSpc>
                <a:spcPct val="130000"/>
              </a:lnSpc>
              <a:defRPr b="0" sz="4000"/>
            </a:pPr>
            <a:r>
              <a:t>BC    FE</a:t>
            </a:r>
          </a:p>
          <a:p>
            <a:pPr algn="l">
              <a:lnSpc>
                <a:spcPct val="130000"/>
              </a:lnSpc>
              <a:defRPr b="0" sz="4000"/>
            </a:pPr>
            <a:r>
              <a:t>AC    DE</a:t>
            </a:r>
          </a:p>
          <a:p>
            <a:pPr algn="l">
              <a:lnSpc>
                <a:spcPct val="130000"/>
              </a:lnSpc>
              <a:defRPr b="0" sz="4000"/>
            </a:pPr>
            <a:r>
              <a:t>AB    DF</a:t>
            </a:r>
          </a:p>
        </p:txBody>
      </p:sp>
      <p:sp>
        <p:nvSpPr>
          <p:cNvPr id="494" name="Congruent Triangles"/>
          <p:cNvSpPr txBox="1"/>
          <p:nvPr>
            <p:ph type="title"/>
          </p:nvPr>
        </p:nvSpPr>
        <p:spPr>
          <a:prstGeom prst="rect">
            <a:avLst/>
          </a:prstGeom>
        </p:spPr>
        <p:txBody>
          <a:bodyPr/>
          <a:lstStyle/>
          <a:p>
            <a:pPr/>
            <a:r>
              <a:t>Congruent Triangles</a:t>
            </a:r>
          </a:p>
        </p:txBody>
      </p:sp>
      <p:grpSp>
        <p:nvGrpSpPr>
          <p:cNvPr id="497" name="Group"/>
          <p:cNvGrpSpPr/>
          <p:nvPr/>
        </p:nvGrpSpPr>
        <p:grpSpPr>
          <a:xfrm>
            <a:off x="18594274" y="7003706"/>
            <a:ext cx="419101" cy="861566"/>
            <a:chOff x="0" y="0"/>
            <a:chExt cx="419100" cy="861564"/>
          </a:xfrm>
        </p:grpSpPr>
        <p:sp>
          <p:nvSpPr>
            <p:cNvPr id="495"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496"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498" name="Angles:…"/>
          <p:cNvSpPr txBox="1"/>
          <p:nvPr/>
        </p:nvSpPr>
        <p:spPr>
          <a:xfrm>
            <a:off x="13704106" y="6405551"/>
            <a:ext cx="3046355" cy="3077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Angles:</a:t>
            </a:r>
            <a:endParaRPr b="1"/>
          </a:p>
          <a:p>
            <a:pPr algn="l">
              <a:lnSpc>
                <a:spcPct val="130000"/>
              </a:lnSpc>
              <a:defRPr b="0" sz="4000"/>
            </a:pPr>
            <a:r>
              <a:t>A    D</a:t>
            </a:r>
          </a:p>
          <a:p>
            <a:pPr algn="l">
              <a:lnSpc>
                <a:spcPct val="130000"/>
              </a:lnSpc>
              <a:defRPr b="0" sz="4000"/>
            </a:pPr>
            <a:r>
              <a:t>B    F</a:t>
            </a:r>
          </a:p>
          <a:p>
            <a:pPr algn="l">
              <a:lnSpc>
                <a:spcPct val="130000"/>
              </a:lnSpc>
              <a:defRPr b="0" sz="4000"/>
            </a:pPr>
            <a:r>
              <a:t>C    E</a:t>
            </a:r>
          </a:p>
        </p:txBody>
      </p:sp>
      <p:grpSp>
        <p:nvGrpSpPr>
          <p:cNvPr id="501" name="Group"/>
          <p:cNvGrpSpPr/>
          <p:nvPr/>
        </p:nvGrpSpPr>
        <p:grpSpPr>
          <a:xfrm>
            <a:off x="14149275" y="7003706"/>
            <a:ext cx="419101" cy="861566"/>
            <a:chOff x="0" y="0"/>
            <a:chExt cx="419100" cy="861564"/>
          </a:xfrm>
        </p:grpSpPr>
        <p:sp>
          <p:nvSpPr>
            <p:cNvPr id="499"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00"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504" name="Group"/>
          <p:cNvGrpSpPr/>
          <p:nvPr/>
        </p:nvGrpSpPr>
        <p:grpSpPr>
          <a:xfrm>
            <a:off x="14149275" y="7803806"/>
            <a:ext cx="419101" cy="861566"/>
            <a:chOff x="0" y="0"/>
            <a:chExt cx="419100" cy="861564"/>
          </a:xfrm>
        </p:grpSpPr>
        <p:sp>
          <p:nvSpPr>
            <p:cNvPr id="502"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03"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507" name="Group"/>
          <p:cNvGrpSpPr/>
          <p:nvPr/>
        </p:nvGrpSpPr>
        <p:grpSpPr>
          <a:xfrm>
            <a:off x="14149275" y="8629306"/>
            <a:ext cx="419101" cy="861566"/>
            <a:chOff x="0" y="0"/>
            <a:chExt cx="419100" cy="861564"/>
          </a:xfrm>
        </p:grpSpPr>
        <p:sp>
          <p:nvSpPr>
            <p:cNvPr id="505"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06"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510" name="Group"/>
          <p:cNvGrpSpPr/>
          <p:nvPr/>
        </p:nvGrpSpPr>
        <p:grpSpPr>
          <a:xfrm>
            <a:off x="18594274" y="7829206"/>
            <a:ext cx="419101" cy="861566"/>
            <a:chOff x="0" y="0"/>
            <a:chExt cx="419100" cy="861564"/>
          </a:xfrm>
        </p:grpSpPr>
        <p:sp>
          <p:nvSpPr>
            <p:cNvPr id="508"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09"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513" name="Group"/>
          <p:cNvGrpSpPr/>
          <p:nvPr/>
        </p:nvGrpSpPr>
        <p:grpSpPr>
          <a:xfrm>
            <a:off x="18594274" y="8616606"/>
            <a:ext cx="419101" cy="861566"/>
            <a:chOff x="0" y="0"/>
            <a:chExt cx="419100" cy="861564"/>
          </a:xfrm>
        </p:grpSpPr>
        <p:sp>
          <p:nvSpPr>
            <p:cNvPr id="511"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12"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514" name="But we needn’t necessarily prove that ALL sides and angles are congruent. If all three sides are congruent, then the angles must also be. And if two angles are congruent, then we know the third angle must also be.  So what is the minimum needed to prove triangle congruence?"/>
          <p:cNvSpPr txBox="1"/>
          <p:nvPr/>
        </p:nvSpPr>
        <p:spPr>
          <a:xfrm>
            <a:off x="1050847" y="6572259"/>
            <a:ext cx="9034307" cy="62826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0" sz="4500">
                <a:solidFill>
                  <a:schemeClr val="accent1">
                    <a:lumOff val="-13575"/>
                  </a:schemeClr>
                </a:solidFill>
              </a:defRPr>
            </a:pPr>
            <a:r>
              <a:t>But we needn’t necessarily prove that ALL sides and angles are congruent. If all three sides are congruent, then the angles must also be. And if two angles are congruent, then we know the third angle must also be. </a:t>
            </a:r>
            <a:br/>
            <a:r>
              <a:rPr b="1"/>
              <a:t>So what is the minimum needed to prove triangle congruence?</a:t>
            </a:r>
          </a:p>
        </p:txBody>
      </p:sp>
      <p:sp>
        <p:nvSpPr>
          <p:cNvPr id="515" name="Triangle"/>
          <p:cNvSpPr/>
          <p:nvPr/>
        </p:nvSpPr>
        <p:spPr>
          <a:xfrm>
            <a:off x="17766631" y="10392030"/>
            <a:ext cx="1851691" cy="254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6" name="Line"/>
          <p:cNvSpPr/>
          <p:nvPr/>
        </p:nvSpPr>
        <p:spPr>
          <a:xfrm flipH="1">
            <a:off x="15249800" y="11806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17" name="Line"/>
          <p:cNvSpPr/>
          <p:nvPr/>
        </p:nvSpPr>
        <p:spPr>
          <a:xfrm flipH="1">
            <a:off x="17546736" y="11806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8" name="Connection Line"/>
          <p:cNvSpPr/>
          <p:nvPr/>
        </p:nvSpPr>
        <p:spPr>
          <a:xfrm>
            <a:off x="19282488" y="12633380"/>
            <a:ext cx="228087" cy="385260"/>
          </a:xfrm>
          <a:custGeom>
            <a:avLst/>
            <a:gdLst/>
            <a:ahLst/>
            <a:cxnLst>
              <a:cxn ang="0">
                <a:pos x="wd2" y="hd2"/>
              </a:cxn>
              <a:cxn ang="5400000">
                <a:pos x="wd2" y="hd2"/>
              </a:cxn>
              <a:cxn ang="10800000">
                <a:pos x="wd2" y="hd2"/>
              </a:cxn>
              <a:cxn ang="16200000">
                <a:pos x="wd2" y="hd2"/>
              </a:cxn>
            </a:cxnLst>
            <a:rect l="0" t="0" r="r" b="b"/>
            <a:pathLst>
              <a:path w="18818" h="21600" fill="norm" stroke="1" extrusionOk="0">
                <a:moveTo>
                  <a:pt x="18818" y="0"/>
                </a:moveTo>
                <a:cubicBezTo>
                  <a:pt x="3086" y="4105"/>
                  <a:pt x="-2782" y="11305"/>
                  <a:pt x="1215" y="21600"/>
                </a:cubicBezTo>
              </a:path>
            </a:pathLst>
          </a:custGeom>
          <a:ln w="38100">
            <a:solidFill>
              <a:schemeClr val="accent5">
                <a:hueOff val="-82419"/>
                <a:satOff val="-9513"/>
                <a:lumOff val="-16343"/>
              </a:schemeClr>
            </a:solidFill>
            <a:miter lim="400000"/>
          </a:ln>
        </p:spPr>
        <p:txBody>
          <a:bodyPr/>
          <a:lstStyle/>
          <a:p>
            <a:pPr/>
          </a:p>
        </p:txBody>
      </p:sp>
      <p:sp>
        <p:nvSpPr>
          <p:cNvPr id="549" name="Connection Line"/>
          <p:cNvSpPr/>
          <p:nvPr/>
        </p:nvSpPr>
        <p:spPr>
          <a:xfrm>
            <a:off x="19437762" y="12746274"/>
            <a:ext cx="164210" cy="281511"/>
          </a:xfrm>
          <a:custGeom>
            <a:avLst/>
            <a:gdLst/>
            <a:ahLst/>
            <a:cxnLst>
              <a:cxn ang="0">
                <a:pos x="wd2" y="hd2"/>
              </a:cxn>
              <a:cxn ang="5400000">
                <a:pos x="wd2" y="hd2"/>
              </a:cxn>
              <a:cxn ang="10800000">
                <a:pos x="wd2" y="hd2"/>
              </a:cxn>
              <a:cxn ang="16200000">
                <a:pos x="wd2" y="hd2"/>
              </a:cxn>
            </a:cxnLst>
            <a:rect l="0" t="0" r="r" b="b"/>
            <a:pathLst>
              <a:path w="18663" h="21600" fill="norm" stroke="1" extrusionOk="0">
                <a:moveTo>
                  <a:pt x="18663" y="0"/>
                </a:moveTo>
                <a:cubicBezTo>
                  <a:pt x="2819" y="4070"/>
                  <a:pt x="-2937" y="11270"/>
                  <a:pt x="1395" y="21600"/>
                </a:cubicBezTo>
              </a:path>
            </a:pathLst>
          </a:custGeom>
          <a:ln w="38100">
            <a:solidFill>
              <a:schemeClr val="accent5">
                <a:hueOff val="-82419"/>
                <a:satOff val="-9513"/>
                <a:lumOff val="-16343"/>
              </a:schemeClr>
            </a:solidFill>
            <a:miter lim="400000"/>
          </a:ln>
        </p:spPr>
        <p:txBody>
          <a:bodyPr/>
          <a:lstStyle/>
          <a:p>
            <a:pPr/>
          </a:p>
        </p:txBody>
      </p:sp>
      <p:sp>
        <p:nvSpPr>
          <p:cNvPr id="550" name="Connection Line"/>
          <p:cNvSpPr/>
          <p:nvPr/>
        </p:nvSpPr>
        <p:spPr>
          <a:xfrm>
            <a:off x="15115140" y="12628811"/>
            <a:ext cx="424978" cy="389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9227" y="3667"/>
                  <a:pt x="2027" y="10867"/>
                  <a:pt x="0" y="21600"/>
                </a:cubicBezTo>
              </a:path>
            </a:pathLst>
          </a:custGeom>
          <a:ln w="38100">
            <a:solidFill>
              <a:schemeClr val="accent5">
                <a:hueOff val="-82419"/>
                <a:satOff val="-9513"/>
                <a:lumOff val="-16343"/>
              </a:schemeClr>
            </a:solidFill>
            <a:miter lim="400000"/>
          </a:ln>
        </p:spPr>
        <p:txBody>
          <a:bodyPr/>
          <a:lstStyle/>
          <a:p>
            <a:pPr/>
          </a:p>
        </p:txBody>
      </p:sp>
      <p:sp>
        <p:nvSpPr>
          <p:cNvPr id="551" name="Connection Line"/>
          <p:cNvSpPr/>
          <p:nvPr/>
        </p:nvSpPr>
        <p:spPr>
          <a:xfrm>
            <a:off x="13719688" y="12768222"/>
            <a:ext cx="228794" cy="230189"/>
          </a:xfrm>
          <a:custGeom>
            <a:avLst/>
            <a:gdLst/>
            <a:ahLst/>
            <a:cxnLst>
              <a:cxn ang="0">
                <a:pos x="wd2" y="hd2"/>
              </a:cxn>
              <a:cxn ang="5400000">
                <a:pos x="wd2" y="hd2"/>
              </a:cxn>
              <a:cxn ang="10800000">
                <a:pos x="wd2" y="hd2"/>
              </a:cxn>
              <a:cxn ang="16200000">
                <a:pos x="wd2" y="hd2"/>
              </a:cxn>
            </a:cxnLst>
            <a:rect l="0" t="0" r="r" b="b"/>
            <a:pathLst>
              <a:path w="20381" h="21600" fill="norm" stroke="1" extrusionOk="0">
                <a:moveTo>
                  <a:pt x="20200" y="21600"/>
                </a:moveTo>
                <a:cubicBezTo>
                  <a:pt x="21600" y="8244"/>
                  <a:pt x="14867" y="1044"/>
                  <a:pt x="0" y="0"/>
                </a:cubicBezTo>
              </a:path>
            </a:pathLst>
          </a:custGeom>
          <a:ln w="38100">
            <a:solidFill>
              <a:schemeClr val="accent5">
                <a:hueOff val="-82419"/>
                <a:satOff val="-9513"/>
                <a:lumOff val="-16343"/>
              </a:schemeClr>
            </a:solidFill>
            <a:miter lim="400000"/>
          </a:ln>
        </p:spPr>
        <p:txBody>
          <a:bodyPr/>
          <a:lstStyle/>
          <a:p>
            <a:pPr/>
          </a:p>
        </p:txBody>
      </p:sp>
      <p:sp>
        <p:nvSpPr>
          <p:cNvPr id="552" name="Connection Line"/>
          <p:cNvSpPr/>
          <p:nvPr/>
        </p:nvSpPr>
        <p:spPr>
          <a:xfrm>
            <a:off x="17660948" y="10557430"/>
            <a:ext cx="349115" cy="151794"/>
          </a:xfrm>
          <a:custGeom>
            <a:avLst/>
            <a:gdLst/>
            <a:ahLst/>
            <a:cxnLst>
              <a:cxn ang="0">
                <a:pos x="wd2" y="hd2"/>
              </a:cxn>
              <a:cxn ang="5400000">
                <a:pos x="wd2" y="hd2"/>
              </a:cxn>
              <a:cxn ang="10800000">
                <a:pos x="wd2" y="hd2"/>
              </a:cxn>
              <a:cxn ang="16200000">
                <a:pos x="wd2" y="hd2"/>
              </a:cxn>
            </a:cxnLst>
            <a:rect l="0" t="0" r="r" b="b"/>
            <a:pathLst>
              <a:path w="21600" h="17954" fill="norm" stroke="1" extrusionOk="0">
                <a:moveTo>
                  <a:pt x="0" y="15432"/>
                </a:moveTo>
                <a:cubicBezTo>
                  <a:pt x="9459" y="21600"/>
                  <a:pt x="16659" y="16456"/>
                  <a:pt x="21600" y="0"/>
                </a:cubicBezTo>
              </a:path>
            </a:pathLst>
          </a:custGeom>
          <a:ln w="38100">
            <a:solidFill>
              <a:schemeClr val="accent5">
                <a:hueOff val="-82419"/>
                <a:satOff val="-9513"/>
                <a:lumOff val="-16343"/>
              </a:schemeClr>
            </a:solidFill>
            <a:miter lim="400000"/>
          </a:ln>
        </p:spPr>
        <p:txBody>
          <a:bodyPr/>
          <a:lstStyle/>
          <a:p>
            <a:pPr/>
          </a:p>
        </p:txBody>
      </p:sp>
      <p:sp>
        <p:nvSpPr>
          <p:cNvPr id="553" name="Connection Line"/>
          <p:cNvSpPr/>
          <p:nvPr/>
        </p:nvSpPr>
        <p:spPr>
          <a:xfrm>
            <a:off x="15201078" y="10577201"/>
            <a:ext cx="365520" cy="158391"/>
          </a:xfrm>
          <a:custGeom>
            <a:avLst/>
            <a:gdLst/>
            <a:ahLst/>
            <a:cxnLst>
              <a:cxn ang="0">
                <a:pos x="wd2" y="hd2"/>
              </a:cxn>
              <a:cxn ang="5400000">
                <a:pos x="wd2" y="hd2"/>
              </a:cxn>
              <a:cxn ang="10800000">
                <a:pos x="wd2" y="hd2"/>
              </a:cxn>
              <a:cxn ang="16200000">
                <a:pos x="wd2" y="hd2"/>
              </a:cxn>
            </a:cxnLst>
            <a:rect l="0" t="0" r="r" b="b"/>
            <a:pathLst>
              <a:path w="21600" h="16907" fill="norm" stroke="1" extrusionOk="0">
                <a:moveTo>
                  <a:pt x="0" y="0"/>
                </a:moveTo>
                <a:cubicBezTo>
                  <a:pt x="3789" y="17934"/>
                  <a:pt x="10989" y="21600"/>
                  <a:pt x="21600" y="10999"/>
                </a:cubicBezTo>
              </a:path>
            </a:pathLst>
          </a:custGeom>
          <a:ln w="38100">
            <a:solidFill>
              <a:schemeClr val="accent5">
                <a:hueOff val="-82419"/>
                <a:satOff val="-9513"/>
                <a:lumOff val="-16343"/>
              </a:schemeClr>
            </a:solidFill>
            <a:miter lim="400000"/>
          </a:ln>
        </p:spPr>
        <p:txBody>
          <a:bodyPr/>
          <a:lstStyle/>
          <a:p>
            <a:pPr/>
          </a:p>
        </p:txBody>
      </p:sp>
      <p:sp>
        <p:nvSpPr>
          <p:cNvPr id="524" name="A"/>
          <p:cNvSpPr txBox="1"/>
          <p:nvPr/>
        </p:nvSpPr>
        <p:spPr>
          <a:xfrm>
            <a:off x="15318340" y="9613160"/>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525" name="B"/>
          <p:cNvSpPr txBox="1"/>
          <p:nvPr/>
        </p:nvSpPr>
        <p:spPr>
          <a:xfrm>
            <a:off x="13104196" y="12534160"/>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526" name="C"/>
          <p:cNvSpPr txBox="1"/>
          <p:nvPr/>
        </p:nvSpPr>
        <p:spPr>
          <a:xfrm>
            <a:off x="15686538" y="12534160"/>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527" name="D"/>
          <p:cNvSpPr txBox="1"/>
          <p:nvPr/>
        </p:nvSpPr>
        <p:spPr>
          <a:xfrm>
            <a:off x="17591538" y="9613160"/>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528" name="E"/>
          <p:cNvSpPr txBox="1"/>
          <p:nvPr/>
        </p:nvSpPr>
        <p:spPr>
          <a:xfrm>
            <a:off x="17180998" y="12534160"/>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529" name="F"/>
          <p:cNvSpPr txBox="1"/>
          <p:nvPr/>
        </p:nvSpPr>
        <p:spPr>
          <a:xfrm>
            <a:off x="19784371" y="12534160"/>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530" name="Triangle"/>
          <p:cNvSpPr/>
          <p:nvPr/>
        </p:nvSpPr>
        <p:spPr>
          <a:xfrm rot="16200000">
            <a:off x="13294442" y="10771624"/>
            <a:ext cx="2539775" cy="1793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4" name="Connection Line"/>
          <p:cNvSpPr/>
          <p:nvPr/>
        </p:nvSpPr>
        <p:spPr>
          <a:xfrm>
            <a:off x="13792382" y="12661496"/>
            <a:ext cx="275528" cy="334137"/>
          </a:xfrm>
          <a:custGeom>
            <a:avLst/>
            <a:gdLst/>
            <a:ahLst/>
            <a:cxnLst>
              <a:cxn ang="0">
                <a:pos x="wd2" y="hd2"/>
              </a:cxn>
              <a:cxn ang="5400000">
                <a:pos x="wd2" y="hd2"/>
              </a:cxn>
              <a:cxn ang="10800000">
                <a:pos x="wd2" y="hd2"/>
              </a:cxn>
              <a:cxn ang="16200000">
                <a:pos x="wd2" y="hd2"/>
              </a:cxn>
            </a:cxnLst>
            <a:rect l="0" t="0" r="r" b="b"/>
            <a:pathLst>
              <a:path w="20034" h="21600" fill="norm" stroke="1" extrusionOk="0">
                <a:moveTo>
                  <a:pt x="19721" y="21600"/>
                </a:moveTo>
                <a:cubicBezTo>
                  <a:pt x="21600" y="10655"/>
                  <a:pt x="15026" y="3455"/>
                  <a:pt x="0" y="0"/>
                </a:cubicBezTo>
              </a:path>
            </a:pathLst>
          </a:custGeom>
          <a:ln w="38100">
            <a:solidFill>
              <a:schemeClr val="accent5">
                <a:hueOff val="-82419"/>
                <a:satOff val="-9513"/>
                <a:lumOff val="-16343"/>
              </a:schemeClr>
            </a:solidFill>
            <a:miter lim="400000"/>
          </a:ln>
        </p:spPr>
        <p:txBody>
          <a:bodyPr/>
          <a:lstStyle/>
          <a:p>
            <a:pPr/>
          </a:p>
        </p:txBody>
      </p:sp>
      <p:sp>
        <p:nvSpPr>
          <p:cNvPr id="532" name="Line"/>
          <p:cNvSpPr/>
          <p:nvPr/>
        </p:nvSpPr>
        <p:spPr>
          <a:xfrm flipV="1">
            <a:off x="14652902" y="12741465"/>
            <a:ext cx="1" cy="36844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3" name="Line"/>
          <p:cNvSpPr/>
          <p:nvPr/>
        </p:nvSpPr>
        <p:spPr>
          <a:xfrm flipV="1">
            <a:off x="18640700" y="12722112"/>
            <a:ext cx="1" cy="40715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4" name="Line"/>
          <p:cNvSpPr/>
          <p:nvPr/>
        </p:nvSpPr>
        <p:spPr>
          <a:xfrm flipH="1">
            <a:off x="17535800" y="11933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5" name="Line"/>
          <p:cNvSpPr/>
          <p:nvPr/>
        </p:nvSpPr>
        <p:spPr>
          <a:xfrm flipH="1">
            <a:off x="15249800" y="11933384"/>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5" name="Connection Line"/>
          <p:cNvSpPr/>
          <p:nvPr/>
        </p:nvSpPr>
        <p:spPr>
          <a:xfrm>
            <a:off x="15261814" y="12782798"/>
            <a:ext cx="284648" cy="250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8589" y="1732"/>
                  <a:pt x="1389" y="8932"/>
                  <a:pt x="0" y="21600"/>
                </a:cubicBezTo>
              </a:path>
            </a:pathLst>
          </a:custGeom>
          <a:ln w="38100">
            <a:solidFill>
              <a:schemeClr val="accent5">
                <a:hueOff val="-82419"/>
                <a:satOff val="-9513"/>
                <a:lumOff val="-16343"/>
              </a:schemeClr>
            </a:solidFill>
            <a:miter lim="400000"/>
          </a:ln>
        </p:spPr>
        <p:txBody>
          <a:bodyPr/>
          <a:lstStyle/>
          <a:p>
            <a:pPr/>
          </a:p>
        </p:txBody>
      </p:sp>
      <p:sp>
        <p:nvSpPr>
          <p:cNvPr id="556" name="Connection Line"/>
          <p:cNvSpPr/>
          <p:nvPr/>
        </p:nvSpPr>
        <p:spPr>
          <a:xfrm>
            <a:off x="13890178" y="12576796"/>
            <a:ext cx="293078" cy="354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115" y="9799"/>
                  <a:pt x="12915" y="2599"/>
                  <a:pt x="0" y="0"/>
                </a:cubicBezTo>
              </a:path>
            </a:pathLst>
          </a:custGeom>
          <a:ln w="38100">
            <a:solidFill>
              <a:schemeClr val="accent5">
                <a:hueOff val="-82419"/>
                <a:satOff val="-9513"/>
                <a:lumOff val="-16343"/>
              </a:schemeClr>
            </a:solidFill>
            <a:miter lim="400000"/>
          </a:ln>
        </p:spPr>
        <p:txBody>
          <a:bodyPr/>
          <a:lstStyle/>
          <a:p>
            <a:pPr/>
          </a:p>
        </p:txBody>
      </p:sp>
      <p:sp>
        <p:nvSpPr>
          <p:cNvPr id="557" name="Connection Line"/>
          <p:cNvSpPr/>
          <p:nvPr/>
        </p:nvSpPr>
        <p:spPr>
          <a:xfrm>
            <a:off x="19143363" y="12515309"/>
            <a:ext cx="261346" cy="460336"/>
          </a:xfrm>
          <a:custGeom>
            <a:avLst/>
            <a:gdLst/>
            <a:ahLst/>
            <a:cxnLst>
              <a:cxn ang="0">
                <a:pos x="wd2" y="hd2"/>
              </a:cxn>
              <a:cxn ang="5400000">
                <a:pos x="wd2" y="hd2"/>
              </a:cxn>
              <a:cxn ang="10800000">
                <a:pos x="wd2" y="hd2"/>
              </a:cxn>
              <a:cxn ang="16200000">
                <a:pos x="wd2" y="hd2"/>
              </a:cxn>
            </a:cxnLst>
            <a:rect l="0" t="0" r="r" b="b"/>
            <a:pathLst>
              <a:path w="20022" h="21600" fill="norm" stroke="1" extrusionOk="0">
                <a:moveTo>
                  <a:pt x="20022" y="0"/>
                </a:moveTo>
                <a:cubicBezTo>
                  <a:pt x="4990" y="4732"/>
                  <a:pt x="-1578" y="11932"/>
                  <a:pt x="318" y="21600"/>
                </a:cubicBezTo>
              </a:path>
            </a:pathLst>
          </a:custGeom>
          <a:ln w="38100">
            <a:solidFill>
              <a:schemeClr val="accent5">
                <a:hueOff val="-82419"/>
                <a:satOff val="-9513"/>
                <a:lumOff val="-16343"/>
              </a:schemeClr>
            </a:solidFill>
            <a:miter lim="400000"/>
          </a:ln>
        </p:spPr>
        <p:txBody>
          <a:bodyPr/>
          <a:lstStyle/>
          <a:p>
            <a:pPr/>
          </a:p>
        </p:txBody>
      </p:sp>
      <p:sp>
        <p:nvSpPr>
          <p:cNvPr id="558" name="Connection Line"/>
          <p:cNvSpPr/>
          <p:nvPr/>
        </p:nvSpPr>
        <p:spPr>
          <a:xfrm>
            <a:off x="17676716" y="12559341"/>
            <a:ext cx="462974" cy="437412"/>
          </a:xfrm>
          <a:custGeom>
            <a:avLst/>
            <a:gdLst/>
            <a:ahLst/>
            <a:cxnLst>
              <a:cxn ang="0">
                <a:pos x="wd2" y="hd2"/>
              </a:cxn>
              <a:cxn ang="5400000">
                <a:pos x="wd2" y="hd2"/>
              </a:cxn>
              <a:cxn ang="10800000">
                <a:pos x="wd2" y="hd2"/>
              </a:cxn>
              <a:cxn ang="16200000">
                <a:pos x="wd2" y="hd2"/>
              </a:cxn>
            </a:cxnLst>
            <a:rect l="0" t="0" r="r" b="b"/>
            <a:pathLst>
              <a:path w="21416" h="21600" fill="norm" stroke="1" extrusionOk="0">
                <a:moveTo>
                  <a:pt x="21413" y="21600"/>
                </a:moveTo>
                <a:cubicBezTo>
                  <a:pt x="21600" y="9768"/>
                  <a:pt x="14462" y="2568"/>
                  <a:pt x="0" y="0"/>
                </a:cubicBezTo>
              </a:path>
            </a:pathLst>
          </a:custGeom>
          <a:ln w="38100">
            <a:solidFill>
              <a:schemeClr val="accent5">
                <a:hueOff val="-82419"/>
                <a:satOff val="-9513"/>
                <a:lumOff val="-16343"/>
              </a:schemeClr>
            </a:solidFill>
            <a:miter lim="400000"/>
          </a:ln>
        </p:spPr>
        <p:txBody>
          <a:bodyPr/>
          <a:lstStyle/>
          <a:p>
            <a:pPr/>
          </a:p>
        </p:txBody>
      </p:sp>
      <p:sp>
        <p:nvSpPr>
          <p:cNvPr id="559" name="Connection Line"/>
          <p:cNvSpPr/>
          <p:nvPr/>
        </p:nvSpPr>
        <p:spPr>
          <a:xfrm>
            <a:off x="17685497" y="12700976"/>
            <a:ext cx="319195" cy="300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911" y="7883"/>
                  <a:pt x="13711" y="683"/>
                  <a:pt x="0" y="0"/>
                </a:cubicBezTo>
              </a:path>
            </a:pathLst>
          </a:custGeom>
          <a:ln w="38100">
            <a:solidFill>
              <a:schemeClr val="accent5">
                <a:hueOff val="-82419"/>
                <a:satOff val="-9513"/>
                <a:lumOff val="-16343"/>
              </a:schemeClr>
            </a:solidFill>
            <a:miter lim="400000"/>
          </a:ln>
        </p:spPr>
        <p:txBody>
          <a:bodyPr/>
          <a:lstStyle/>
          <a:p>
            <a:pPr/>
          </a:p>
        </p:txBody>
      </p:sp>
      <p:sp>
        <p:nvSpPr>
          <p:cNvPr id="541" name="Line"/>
          <p:cNvSpPr/>
          <p:nvPr/>
        </p:nvSpPr>
        <p:spPr>
          <a:xfrm flipH="1" flipV="1">
            <a:off x="14265344" y="117169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2" name="Line"/>
          <p:cNvSpPr/>
          <p:nvPr/>
        </p:nvSpPr>
        <p:spPr>
          <a:xfrm flipH="1">
            <a:off x="18592991" y="116385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3" name="Line"/>
          <p:cNvSpPr/>
          <p:nvPr/>
        </p:nvSpPr>
        <p:spPr>
          <a:xfrm flipH="1">
            <a:off x="18669191" y="117528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4" name="Line"/>
          <p:cNvSpPr/>
          <p:nvPr/>
        </p:nvSpPr>
        <p:spPr>
          <a:xfrm flipH="1">
            <a:off x="18516791" y="11536918"/>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5" name="Line"/>
          <p:cNvSpPr/>
          <p:nvPr/>
        </p:nvSpPr>
        <p:spPr>
          <a:xfrm flipH="1" flipV="1">
            <a:off x="14354244" y="116407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6" name="Line"/>
          <p:cNvSpPr/>
          <p:nvPr/>
        </p:nvSpPr>
        <p:spPr>
          <a:xfrm flipH="1" flipV="1">
            <a:off x="14430444" y="11526431"/>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7" name="Corresponding Angles and Corresponding Sides are in the same position.…"/>
          <p:cNvSpPr txBox="1"/>
          <p:nvPr/>
        </p:nvSpPr>
        <p:spPr>
          <a:xfrm>
            <a:off x="2099202" y="3138456"/>
            <a:ext cx="19560254" cy="25116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400"/>
            </a:pPr>
            <a:r>
              <a:rPr b="1"/>
              <a:t>Corresponding Angles </a:t>
            </a:r>
            <a:r>
              <a:t>and</a:t>
            </a:r>
            <a:r>
              <a:rPr b="1"/>
              <a:t> Corresponding Sides </a:t>
            </a:r>
            <a:r>
              <a:t>are in the same position. </a:t>
            </a:r>
          </a:p>
          <a:p>
            <a:pPr algn="l">
              <a:lnSpc>
                <a:spcPct val="130000"/>
              </a:lnSpc>
              <a:defRPr b="0" sz="4400"/>
            </a:pPr>
          </a:p>
          <a:p>
            <a:pPr algn="l">
              <a:lnSpc>
                <a:spcPct val="130000"/>
              </a:lnSpc>
              <a:defRPr b="0" sz="4400"/>
            </a:pPr>
            <a:r>
              <a:t>Triangles are </a:t>
            </a:r>
            <a:r>
              <a:rPr b="1"/>
              <a:t>Congruent</a:t>
            </a:r>
            <a:r>
              <a:t> if all corresponding angles and sides are congruent.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ongruence"/>
          <p:cNvSpPr txBox="1"/>
          <p:nvPr>
            <p:ph type="title"/>
          </p:nvPr>
        </p:nvSpPr>
        <p:spPr>
          <a:prstGeom prst="rect">
            <a:avLst/>
          </a:prstGeom>
        </p:spPr>
        <p:txBody>
          <a:bodyPr/>
          <a:lstStyle/>
          <a:p>
            <a:pPr/>
            <a:r>
              <a:t>Congruence</a:t>
            </a:r>
          </a:p>
        </p:txBody>
      </p:sp>
      <p:sp>
        <p:nvSpPr>
          <p:cNvPr id="147" name="Congruent Angles are angles that have the same measure.…"/>
          <p:cNvSpPr txBox="1"/>
          <p:nvPr/>
        </p:nvSpPr>
        <p:spPr>
          <a:xfrm>
            <a:off x="2607202" y="3417856"/>
            <a:ext cx="19560254" cy="18594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Congruent Angles</a:t>
            </a:r>
            <a:r>
              <a:rPr b="1"/>
              <a:t> </a:t>
            </a:r>
            <a:r>
              <a:rPr sz="4400"/>
              <a:t>are angles that have the same measure.</a:t>
            </a:r>
            <a:endParaRPr sz="4400"/>
          </a:p>
          <a:p>
            <a:pPr algn="l">
              <a:lnSpc>
                <a:spcPct val="130000"/>
              </a:lnSpc>
              <a:defRPr b="0" sz="4000"/>
            </a:pPr>
            <a:r>
              <a:rPr b="1" sz="5000">
                <a:solidFill>
                  <a:schemeClr val="accent1">
                    <a:lumOff val="-13575"/>
                  </a:schemeClr>
                </a:solidFill>
              </a:rPr>
              <a:t>Congruent Sides</a:t>
            </a:r>
            <a:r>
              <a:t> </a:t>
            </a:r>
            <a:r>
              <a:rPr sz="4400"/>
              <a:t>are sides that have the same length.</a:t>
            </a:r>
          </a:p>
        </p:txBody>
      </p:sp>
      <p:sp>
        <p:nvSpPr>
          <p:cNvPr id="148" name="Congruent Symbol:"/>
          <p:cNvSpPr txBox="1"/>
          <p:nvPr/>
        </p:nvSpPr>
        <p:spPr>
          <a:xfrm>
            <a:off x="2607202" y="7735856"/>
            <a:ext cx="5239863" cy="709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Congruent Symbol</a:t>
            </a:r>
            <a:r>
              <a:t>: </a:t>
            </a:r>
          </a:p>
        </p:txBody>
      </p:sp>
      <p:sp>
        <p:nvSpPr>
          <p:cNvPr id="149" name="Triangle"/>
          <p:cNvSpPr/>
          <p:nvPr/>
        </p:nvSpPr>
        <p:spPr>
          <a:xfrm>
            <a:off x="16656189" y="10166532"/>
            <a:ext cx="1851691" cy="2549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0" name="Triangle"/>
          <p:cNvSpPr/>
          <p:nvPr/>
        </p:nvSpPr>
        <p:spPr>
          <a:xfrm>
            <a:off x="20720189" y="10167689"/>
            <a:ext cx="1851691" cy="254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1" name="Line"/>
          <p:cNvSpPr/>
          <p:nvPr/>
        </p:nvSpPr>
        <p:spPr>
          <a:xfrm flipH="1">
            <a:off x="16436294" y="11582043"/>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2" name="Line"/>
          <p:cNvSpPr/>
          <p:nvPr/>
        </p:nvSpPr>
        <p:spPr>
          <a:xfrm flipH="1">
            <a:off x="20500294" y="11582043"/>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7" name="Connection Line"/>
          <p:cNvSpPr/>
          <p:nvPr/>
        </p:nvSpPr>
        <p:spPr>
          <a:xfrm>
            <a:off x="18136068" y="12387553"/>
            <a:ext cx="218339" cy="398372"/>
          </a:xfrm>
          <a:custGeom>
            <a:avLst/>
            <a:gdLst/>
            <a:ahLst/>
            <a:cxnLst>
              <a:cxn ang="0">
                <a:pos x="wd2" y="hd2"/>
              </a:cxn>
              <a:cxn ang="5400000">
                <a:pos x="wd2" y="hd2"/>
              </a:cxn>
              <a:cxn ang="10800000">
                <a:pos x="wd2" y="hd2"/>
              </a:cxn>
              <a:cxn ang="16200000">
                <a:pos x="wd2" y="hd2"/>
              </a:cxn>
            </a:cxnLst>
            <a:rect l="0" t="0" r="r" b="b"/>
            <a:pathLst>
              <a:path w="18800" h="21600" fill="norm" stroke="1" extrusionOk="0">
                <a:moveTo>
                  <a:pt x="18800" y="0"/>
                </a:moveTo>
                <a:cubicBezTo>
                  <a:pt x="3055" y="4105"/>
                  <a:pt x="-2800" y="11305"/>
                  <a:pt x="1235" y="21600"/>
                </a:cubicBezTo>
              </a:path>
            </a:pathLst>
          </a:custGeom>
          <a:ln w="38100">
            <a:solidFill>
              <a:schemeClr val="accent5">
                <a:hueOff val="-82419"/>
                <a:satOff val="-9513"/>
                <a:lumOff val="-16343"/>
              </a:schemeClr>
            </a:solidFill>
            <a:miter lim="400000"/>
          </a:ln>
        </p:spPr>
        <p:txBody>
          <a:bodyPr/>
          <a:lstStyle/>
          <a:p>
            <a:pPr/>
          </a:p>
        </p:txBody>
      </p:sp>
      <p:sp>
        <p:nvSpPr>
          <p:cNvPr id="178" name="Connection Line"/>
          <p:cNvSpPr/>
          <p:nvPr/>
        </p:nvSpPr>
        <p:spPr>
          <a:xfrm>
            <a:off x="18277130" y="12491608"/>
            <a:ext cx="163000" cy="315415"/>
          </a:xfrm>
          <a:custGeom>
            <a:avLst/>
            <a:gdLst/>
            <a:ahLst/>
            <a:cxnLst>
              <a:cxn ang="0">
                <a:pos x="wd2" y="hd2"/>
              </a:cxn>
              <a:cxn ang="5400000">
                <a:pos x="wd2" y="hd2"/>
              </a:cxn>
              <a:cxn ang="10800000">
                <a:pos x="wd2" y="hd2"/>
              </a:cxn>
              <a:cxn ang="16200000">
                <a:pos x="wd2" y="hd2"/>
              </a:cxn>
            </a:cxnLst>
            <a:rect l="0" t="0" r="r" b="b"/>
            <a:pathLst>
              <a:path w="18087" h="21600" fill="norm" stroke="1" extrusionOk="0">
                <a:moveTo>
                  <a:pt x="18087" y="0"/>
                </a:moveTo>
                <a:cubicBezTo>
                  <a:pt x="1761" y="3856"/>
                  <a:pt x="-3513" y="11056"/>
                  <a:pt x="2266" y="21600"/>
                </a:cubicBezTo>
              </a:path>
            </a:pathLst>
          </a:custGeom>
          <a:ln w="38100">
            <a:solidFill>
              <a:schemeClr val="accent5">
                <a:hueOff val="-82419"/>
                <a:satOff val="-9513"/>
                <a:lumOff val="-16343"/>
              </a:schemeClr>
            </a:solidFill>
            <a:miter lim="400000"/>
          </a:ln>
        </p:spPr>
        <p:txBody>
          <a:bodyPr/>
          <a:lstStyle/>
          <a:p>
            <a:pPr/>
          </a:p>
        </p:txBody>
      </p:sp>
      <p:sp>
        <p:nvSpPr>
          <p:cNvPr id="179" name="Connection Line"/>
          <p:cNvSpPr/>
          <p:nvPr/>
        </p:nvSpPr>
        <p:spPr>
          <a:xfrm>
            <a:off x="16595382" y="10383545"/>
            <a:ext cx="309045" cy="124879"/>
          </a:xfrm>
          <a:custGeom>
            <a:avLst/>
            <a:gdLst/>
            <a:ahLst/>
            <a:cxnLst>
              <a:cxn ang="0">
                <a:pos x="wd2" y="hd2"/>
              </a:cxn>
              <a:cxn ang="5400000">
                <a:pos x="wd2" y="hd2"/>
              </a:cxn>
              <a:cxn ang="10800000">
                <a:pos x="wd2" y="hd2"/>
              </a:cxn>
              <a:cxn ang="16200000">
                <a:pos x="wd2" y="hd2"/>
              </a:cxn>
            </a:cxnLst>
            <a:rect l="0" t="0" r="r" b="b"/>
            <a:pathLst>
              <a:path w="21600" h="17272" fill="norm" stroke="1" extrusionOk="0">
                <a:moveTo>
                  <a:pt x="0" y="12925"/>
                </a:moveTo>
                <a:cubicBezTo>
                  <a:pt x="9753" y="21600"/>
                  <a:pt x="16953" y="17292"/>
                  <a:pt x="21600" y="0"/>
                </a:cubicBezTo>
              </a:path>
            </a:pathLst>
          </a:custGeom>
          <a:ln w="38100">
            <a:solidFill>
              <a:schemeClr val="accent5">
                <a:hueOff val="-82419"/>
                <a:satOff val="-9513"/>
                <a:lumOff val="-16343"/>
              </a:schemeClr>
            </a:solidFill>
            <a:miter lim="400000"/>
          </a:ln>
        </p:spPr>
        <p:txBody>
          <a:bodyPr/>
          <a:lstStyle/>
          <a:p>
            <a:pPr/>
          </a:p>
        </p:txBody>
      </p:sp>
      <p:pic>
        <p:nvPicPr>
          <p:cNvPr id="156" name="Image" descr="Image"/>
          <p:cNvPicPr>
            <a:picLocks noChangeAspect="1"/>
          </p:cNvPicPr>
          <p:nvPr/>
        </p:nvPicPr>
        <p:blipFill>
          <a:blip r:embed="rId2">
            <a:extLst/>
          </a:blip>
          <a:srcRect l="23178" t="33349" r="23178" b="33349"/>
          <a:stretch>
            <a:fillRect/>
          </a:stretch>
        </p:blipFill>
        <p:spPr>
          <a:xfrm>
            <a:off x="8448129" y="7408011"/>
            <a:ext cx="1697050" cy="1364845"/>
          </a:xfrm>
          <a:prstGeom prst="rect">
            <a:avLst/>
          </a:prstGeom>
          <a:ln w="12700">
            <a:miter lim="400000"/>
          </a:ln>
        </p:spPr>
      </p:pic>
      <p:sp>
        <p:nvSpPr>
          <p:cNvPr id="157" name="A"/>
          <p:cNvSpPr txBox="1"/>
          <p:nvPr/>
        </p:nvSpPr>
        <p:spPr>
          <a:xfrm>
            <a:off x="16493898" y="9388818"/>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158" name="B"/>
          <p:cNvSpPr txBox="1"/>
          <p:nvPr/>
        </p:nvSpPr>
        <p:spPr>
          <a:xfrm>
            <a:off x="16057754" y="12309818"/>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159" name="C"/>
          <p:cNvSpPr txBox="1"/>
          <p:nvPr/>
        </p:nvSpPr>
        <p:spPr>
          <a:xfrm>
            <a:off x="18640096" y="12309818"/>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160" name="D"/>
          <p:cNvSpPr txBox="1"/>
          <p:nvPr/>
        </p:nvSpPr>
        <p:spPr>
          <a:xfrm>
            <a:off x="20545096" y="9388818"/>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161" name="E"/>
          <p:cNvSpPr txBox="1"/>
          <p:nvPr/>
        </p:nvSpPr>
        <p:spPr>
          <a:xfrm>
            <a:off x="20134556" y="12309818"/>
            <a:ext cx="41056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162" name="F"/>
          <p:cNvSpPr txBox="1"/>
          <p:nvPr/>
        </p:nvSpPr>
        <p:spPr>
          <a:xfrm>
            <a:off x="22737929" y="12309818"/>
            <a:ext cx="38542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grpSp>
        <p:nvGrpSpPr>
          <p:cNvPr id="165" name="Group"/>
          <p:cNvGrpSpPr/>
          <p:nvPr/>
        </p:nvGrpSpPr>
        <p:grpSpPr>
          <a:xfrm>
            <a:off x="21268432" y="7160365"/>
            <a:ext cx="419101" cy="861565"/>
            <a:chOff x="0" y="0"/>
            <a:chExt cx="419100" cy="861564"/>
          </a:xfrm>
        </p:grpSpPr>
        <p:sp>
          <p:nvSpPr>
            <p:cNvPr id="163"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164"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166" name="Angles:…"/>
          <p:cNvSpPr txBox="1"/>
          <p:nvPr/>
        </p:nvSpPr>
        <p:spPr>
          <a:xfrm>
            <a:off x="16403662" y="6562210"/>
            <a:ext cx="3046356" cy="22897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Angles:</a:t>
            </a:r>
            <a:endParaRPr b="1"/>
          </a:p>
          <a:p>
            <a:pPr algn="l">
              <a:lnSpc>
                <a:spcPct val="130000"/>
              </a:lnSpc>
              <a:defRPr b="0" sz="4000"/>
            </a:pPr>
            <a:r>
              <a:t>A    D</a:t>
            </a:r>
          </a:p>
          <a:p>
            <a:pPr algn="l">
              <a:lnSpc>
                <a:spcPct val="130000"/>
              </a:lnSpc>
              <a:defRPr b="0" sz="4000"/>
            </a:pPr>
            <a:r>
              <a:t>C    F</a:t>
            </a:r>
          </a:p>
        </p:txBody>
      </p:sp>
      <p:sp>
        <p:nvSpPr>
          <p:cNvPr id="167" name="Sides:…"/>
          <p:cNvSpPr txBox="1"/>
          <p:nvPr/>
        </p:nvSpPr>
        <p:spPr>
          <a:xfrm>
            <a:off x="20467662" y="6562210"/>
            <a:ext cx="3046356" cy="15015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a:t>Sides:</a:t>
            </a:r>
            <a:endParaRPr b="1"/>
          </a:p>
          <a:p>
            <a:pPr algn="l">
              <a:lnSpc>
                <a:spcPct val="130000"/>
              </a:lnSpc>
              <a:defRPr b="0" sz="4000"/>
            </a:pPr>
            <a:r>
              <a:t>AB    DE</a:t>
            </a:r>
          </a:p>
        </p:txBody>
      </p:sp>
      <p:grpSp>
        <p:nvGrpSpPr>
          <p:cNvPr id="170" name="Group"/>
          <p:cNvGrpSpPr/>
          <p:nvPr/>
        </p:nvGrpSpPr>
        <p:grpSpPr>
          <a:xfrm>
            <a:off x="16836132" y="7160365"/>
            <a:ext cx="419101" cy="861565"/>
            <a:chOff x="0" y="0"/>
            <a:chExt cx="419100" cy="861564"/>
          </a:xfrm>
        </p:grpSpPr>
        <p:sp>
          <p:nvSpPr>
            <p:cNvPr id="168"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169"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173" name="Group"/>
          <p:cNvGrpSpPr/>
          <p:nvPr/>
        </p:nvGrpSpPr>
        <p:grpSpPr>
          <a:xfrm>
            <a:off x="16836132" y="7960465"/>
            <a:ext cx="419101" cy="861565"/>
            <a:chOff x="0" y="0"/>
            <a:chExt cx="419100" cy="861564"/>
          </a:xfrm>
        </p:grpSpPr>
        <p:sp>
          <p:nvSpPr>
            <p:cNvPr id="171"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172"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180" name="Connection Line"/>
          <p:cNvSpPr/>
          <p:nvPr/>
        </p:nvSpPr>
        <p:spPr>
          <a:xfrm>
            <a:off x="20659382" y="10383545"/>
            <a:ext cx="309045" cy="124879"/>
          </a:xfrm>
          <a:custGeom>
            <a:avLst/>
            <a:gdLst/>
            <a:ahLst/>
            <a:cxnLst>
              <a:cxn ang="0">
                <a:pos x="wd2" y="hd2"/>
              </a:cxn>
              <a:cxn ang="5400000">
                <a:pos x="wd2" y="hd2"/>
              </a:cxn>
              <a:cxn ang="10800000">
                <a:pos x="wd2" y="hd2"/>
              </a:cxn>
              <a:cxn ang="16200000">
                <a:pos x="wd2" y="hd2"/>
              </a:cxn>
            </a:cxnLst>
            <a:rect l="0" t="0" r="r" b="b"/>
            <a:pathLst>
              <a:path w="21600" h="17272" fill="norm" stroke="1" extrusionOk="0">
                <a:moveTo>
                  <a:pt x="0" y="12925"/>
                </a:moveTo>
                <a:cubicBezTo>
                  <a:pt x="9753" y="21600"/>
                  <a:pt x="16953" y="17292"/>
                  <a:pt x="21600" y="0"/>
                </a:cubicBezTo>
              </a:path>
            </a:pathLst>
          </a:custGeom>
          <a:ln w="38100">
            <a:solidFill>
              <a:schemeClr val="accent5">
                <a:hueOff val="-82419"/>
                <a:satOff val="-9513"/>
                <a:lumOff val="-16343"/>
              </a:schemeClr>
            </a:solidFill>
            <a:miter lim="400000"/>
          </a:ln>
        </p:spPr>
        <p:txBody>
          <a:bodyPr/>
          <a:lstStyle/>
          <a:p>
            <a:pPr/>
          </a:p>
        </p:txBody>
      </p:sp>
      <p:sp>
        <p:nvSpPr>
          <p:cNvPr id="181" name="Connection Line"/>
          <p:cNvSpPr/>
          <p:nvPr/>
        </p:nvSpPr>
        <p:spPr>
          <a:xfrm>
            <a:off x="22200068" y="12387553"/>
            <a:ext cx="218339" cy="398372"/>
          </a:xfrm>
          <a:custGeom>
            <a:avLst/>
            <a:gdLst/>
            <a:ahLst/>
            <a:cxnLst>
              <a:cxn ang="0">
                <a:pos x="wd2" y="hd2"/>
              </a:cxn>
              <a:cxn ang="5400000">
                <a:pos x="wd2" y="hd2"/>
              </a:cxn>
              <a:cxn ang="10800000">
                <a:pos x="wd2" y="hd2"/>
              </a:cxn>
              <a:cxn ang="16200000">
                <a:pos x="wd2" y="hd2"/>
              </a:cxn>
            </a:cxnLst>
            <a:rect l="0" t="0" r="r" b="b"/>
            <a:pathLst>
              <a:path w="18800" h="21600" fill="norm" stroke="1" extrusionOk="0">
                <a:moveTo>
                  <a:pt x="18800" y="0"/>
                </a:moveTo>
                <a:cubicBezTo>
                  <a:pt x="3055" y="4105"/>
                  <a:pt x="-2800" y="11305"/>
                  <a:pt x="1235" y="21600"/>
                </a:cubicBezTo>
              </a:path>
            </a:pathLst>
          </a:custGeom>
          <a:ln w="38100">
            <a:solidFill>
              <a:schemeClr val="accent5">
                <a:hueOff val="-82419"/>
                <a:satOff val="-9513"/>
                <a:lumOff val="-16343"/>
              </a:schemeClr>
            </a:solidFill>
            <a:miter lim="400000"/>
          </a:ln>
        </p:spPr>
        <p:txBody>
          <a:bodyPr/>
          <a:lstStyle/>
          <a:p>
            <a:pPr/>
          </a:p>
        </p:txBody>
      </p:sp>
      <p:sp>
        <p:nvSpPr>
          <p:cNvPr id="182" name="Connection Line"/>
          <p:cNvSpPr/>
          <p:nvPr/>
        </p:nvSpPr>
        <p:spPr>
          <a:xfrm>
            <a:off x="22341130" y="12491608"/>
            <a:ext cx="163000" cy="315415"/>
          </a:xfrm>
          <a:custGeom>
            <a:avLst/>
            <a:gdLst/>
            <a:ahLst/>
            <a:cxnLst>
              <a:cxn ang="0">
                <a:pos x="wd2" y="hd2"/>
              </a:cxn>
              <a:cxn ang="5400000">
                <a:pos x="wd2" y="hd2"/>
              </a:cxn>
              <a:cxn ang="10800000">
                <a:pos x="wd2" y="hd2"/>
              </a:cxn>
              <a:cxn ang="16200000">
                <a:pos x="wd2" y="hd2"/>
              </a:cxn>
            </a:cxnLst>
            <a:rect l="0" t="0" r="r" b="b"/>
            <a:pathLst>
              <a:path w="18087" h="21600" fill="norm" stroke="1" extrusionOk="0">
                <a:moveTo>
                  <a:pt x="18087" y="0"/>
                </a:moveTo>
                <a:cubicBezTo>
                  <a:pt x="1761" y="3856"/>
                  <a:pt x="-3513" y="11056"/>
                  <a:pt x="2266" y="2160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Proving Triangle Congruence"/>
          <p:cNvSpPr txBox="1"/>
          <p:nvPr>
            <p:ph type="title"/>
          </p:nvPr>
        </p:nvSpPr>
        <p:spPr>
          <a:prstGeom prst="rect">
            <a:avLst/>
          </a:prstGeom>
        </p:spPr>
        <p:txBody>
          <a:bodyPr/>
          <a:lstStyle/>
          <a:p>
            <a:pPr/>
            <a:r>
              <a:t>Proving Triangle Congruence</a:t>
            </a:r>
          </a:p>
        </p:txBody>
      </p:sp>
      <p:sp>
        <p:nvSpPr>
          <p:cNvPr id="562" name="SSS - Side-Side-Side congruence - if all three sides are congruent, the triangles are congruent."/>
          <p:cNvSpPr txBox="1"/>
          <p:nvPr/>
        </p:nvSpPr>
        <p:spPr>
          <a:xfrm>
            <a:off x="3161161" y="3149631"/>
            <a:ext cx="19560253" cy="1961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6000">
                <a:solidFill>
                  <a:schemeClr val="accent1">
                    <a:lumOff val="-13575"/>
                  </a:schemeClr>
                </a:solidFill>
              </a:rPr>
              <a:t>SSS</a:t>
            </a:r>
            <a:r>
              <a:t> </a:t>
            </a:r>
            <a:r>
              <a:rPr sz="4400"/>
              <a:t>- Side-Side-Side congruence - if all three sides are congruent, the triangles are congruent.</a:t>
            </a:r>
          </a:p>
        </p:txBody>
      </p:sp>
      <p:sp>
        <p:nvSpPr>
          <p:cNvPr id="563" name="Line"/>
          <p:cNvSpPr/>
          <p:nvPr/>
        </p:nvSpPr>
        <p:spPr>
          <a:xfrm flipH="1">
            <a:off x="15414907" y="8480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4" name="Line"/>
          <p:cNvSpPr/>
          <p:nvPr/>
        </p:nvSpPr>
        <p:spPr>
          <a:xfrm flipH="1">
            <a:off x="17711842" y="8480201"/>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5" name="Line"/>
          <p:cNvSpPr/>
          <p:nvPr/>
        </p:nvSpPr>
        <p:spPr>
          <a:xfrm flipH="1">
            <a:off x="17700907" y="8607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6" name="Line"/>
          <p:cNvSpPr/>
          <p:nvPr/>
        </p:nvSpPr>
        <p:spPr>
          <a:xfrm flipH="1">
            <a:off x="15414907" y="8607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67" name="ABC    DFE"/>
          <p:cNvSpPr txBox="1"/>
          <p:nvPr/>
        </p:nvSpPr>
        <p:spPr>
          <a:xfrm>
            <a:off x="15262097" y="12099617"/>
            <a:ext cx="3003805"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ABC    DFE</a:t>
            </a:r>
          </a:p>
        </p:txBody>
      </p:sp>
      <p:grpSp>
        <p:nvGrpSpPr>
          <p:cNvPr id="570" name="Group"/>
          <p:cNvGrpSpPr/>
          <p:nvPr/>
        </p:nvGrpSpPr>
        <p:grpSpPr>
          <a:xfrm>
            <a:off x="16587675" y="11982106"/>
            <a:ext cx="419101" cy="861566"/>
            <a:chOff x="0" y="0"/>
            <a:chExt cx="419100" cy="861564"/>
          </a:xfrm>
        </p:grpSpPr>
        <p:sp>
          <p:nvSpPr>
            <p:cNvPr id="568"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69"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571" name="Triangle"/>
          <p:cNvSpPr/>
          <p:nvPr/>
        </p:nvSpPr>
        <p:spPr>
          <a:xfrm>
            <a:off x="17922430" y="6205886"/>
            <a:ext cx="2878645" cy="4205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2" name="A"/>
          <p:cNvSpPr txBox="1"/>
          <p:nvPr/>
        </p:nvSpPr>
        <p:spPr>
          <a:xfrm>
            <a:off x="15445346" y="5321777"/>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573" name="B"/>
          <p:cNvSpPr txBox="1"/>
          <p:nvPr/>
        </p:nvSpPr>
        <p:spPr>
          <a:xfrm>
            <a:off x="12050103" y="10020777"/>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574" name="C"/>
          <p:cNvSpPr txBox="1"/>
          <p:nvPr/>
        </p:nvSpPr>
        <p:spPr>
          <a:xfrm>
            <a:off x="15762745" y="10020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575" name="D"/>
          <p:cNvSpPr txBox="1"/>
          <p:nvPr/>
        </p:nvSpPr>
        <p:spPr>
          <a:xfrm>
            <a:off x="17718545" y="5321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576" name="E"/>
          <p:cNvSpPr txBox="1"/>
          <p:nvPr/>
        </p:nvSpPr>
        <p:spPr>
          <a:xfrm>
            <a:off x="17308004" y="10020777"/>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577" name="F"/>
          <p:cNvSpPr txBox="1"/>
          <p:nvPr/>
        </p:nvSpPr>
        <p:spPr>
          <a:xfrm>
            <a:off x="20927377" y="10020777"/>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578" name="Triangle"/>
          <p:cNvSpPr/>
          <p:nvPr/>
        </p:nvSpPr>
        <p:spPr>
          <a:xfrm rot="16200000">
            <a:off x="12044484" y="6881277"/>
            <a:ext cx="4208214"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9" name="Line"/>
          <p:cNvSpPr/>
          <p:nvPr/>
        </p:nvSpPr>
        <p:spPr>
          <a:xfrm flipH="1">
            <a:off x="19278798" y="8388535"/>
            <a:ext cx="387705"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0" name="Line"/>
          <p:cNvSpPr/>
          <p:nvPr/>
        </p:nvSpPr>
        <p:spPr>
          <a:xfrm flipH="1" flipV="1">
            <a:off x="13795450" y="8378048"/>
            <a:ext cx="341334"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1" name="Line"/>
          <p:cNvSpPr/>
          <p:nvPr/>
        </p:nvSpPr>
        <p:spPr>
          <a:xfrm flipV="1">
            <a:off x="19391908" y="101902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2" name="Line"/>
          <p:cNvSpPr/>
          <p:nvPr/>
        </p:nvSpPr>
        <p:spPr>
          <a:xfrm flipV="1">
            <a:off x="19074407" y="101902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3" name="Line"/>
          <p:cNvSpPr/>
          <p:nvPr/>
        </p:nvSpPr>
        <p:spPr>
          <a:xfrm flipV="1">
            <a:off x="19239507" y="101775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4" name="Line"/>
          <p:cNvSpPr/>
          <p:nvPr/>
        </p:nvSpPr>
        <p:spPr>
          <a:xfrm flipV="1">
            <a:off x="14438908" y="101902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5" name="Line"/>
          <p:cNvSpPr/>
          <p:nvPr/>
        </p:nvSpPr>
        <p:spPr>
          <a:xfrm flipV="1">
            <a:off x="14121407" y="101902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86" name="Line"/>
          <p:cNvSpPr/>
          <p:nvPr/>
        </p:nvSpPr>
        <p:spPr>
          <a:xfrm flipV="1">
            <a:off x="14286507" y="10177514"/>
            <a:ext cx="1" cy="476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Proving Triangle Congruence"/>
          <p:cNvSpPr txBox="1"/>
          <p:nvPr>
            <p:ph type="title"/>
          </p:nvPr>
        </p:nvSpPr>
        <p:spPr>
          <a:prstGeom prst="rect">
            <a:avLst/>
          </a:prstGeom>
        </p:spPr>
        <p:txBody>
          <a:bodyPr/>
          <a:lstStyle/>
          <a:p>
            <a:pPr/>
            <a:r>
              <a:t>Proving Triangle Congruence</a:t>
            </a:r>
          </a:p>
        </p:txBody>
      </p:sp>
      <p:sp>
        <p:nvSpPr>
          <p:cNvPr id="589" name="Line"/>
          <p:cNvSpPr/>
          <p:nvPr/>
        </p:nvSpPr>
        <p:spPr>
          <a:xfrm flipH="1">
            <a:off x="6397907" y="8480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0" name="Line"/>
          <p:cNvSpPr/>
          <p:nvPr/>
        </p:nvSpPr>
        <p:spPr>
          <a:xfrm flipH="1">
            <a:off x="8694842" y="8480201"/>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1" name="Line"/>
          <p:cNvSpPr/>
          <p:nvPr/>
        </p:nvSpPr>
        <p:spPr>
          <a:xfrm flipH="1">
            <a:off x="8683907" y="8607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2" name="Line"/>
          <p:cNvSpPr/>
          <p:nvPr/>
        </p:nvSpPr>
        <p:spPr>
          <a:xfrm flipH="1">
            <a:off x="6397907" y="8607201"/>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3" name="SAS - Side-Angle-Side congruence - if two sides and their included angle are congruent, the triangles are congruent."/>
          <p:cNvSpPr txBox="1"/>
          <p:nvPr/>
        </p:nvSpPr>
        <p:spPr>
          <a:xfrm>
            <a:off x="3161161" y="3149631"/>
            <a:ext cx="19560253" cy="1961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6000">
                <a:solidFill>
                  <a:schemeClr val="accent1">
                    <a:lumOff val="-13575"/>
                  </a:schemeClr>
                </a:solidFill>
              </a:rPr>
              <a:t>SAS</a:t>
            </a:r>
            <a:r>
              <a:t> </a:t>
            </a:r>
            <a:r>
              <a:rPr sz="4400"/>
              <a:t>- Side-Angle-Side congruence - if two sides and their included angle are congruent, the triangles are congruent.</a:t>
            </a:r>
          </a:p>
        </p:txBody>
      </p:sp>
      <p:sp>
        <p:nvSpPr>
          <p:cNvPr id="594" name="ABC    DFE"/>
          <p:cNvSpPr txBox="1"/>
          <p:nvPr/>
        </p:nvSpPr>
        <p:spPr>
          <a:xfrm>
            <a:off x="6245097" y="12099617"/>
            <a:ext cx="3003805"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ABC    DFE</a:t>
            </a:r>
          </a:p>
        </p:txBody>
      </p:sp>
      <p:grpSp>
        <p:nvGrpSpPr>
          <p:cNvPr id="597" name="Group"/>
          <p:cNvGrpSpPr/>
          <p:nvPr/>
        </p:nvGrpSpPr>
        <p:grpSpPr>
          <a:xfrm>
            <a:off x="7570675" y="11982106"/>
            <a:ext cx="419101" cy="861566"/>
            <a:chOff x="0" y="0"/>
            <a:chExt cx="419100" cy="861564"/>
          </a:xfrm>
        </p:grpSpPr>
        <p:sp>
          <p:nvSpPr>
            <p:cNvPr id="595"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596"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598" name="Triangle"/>
          <p:cNvSpPr/>
          <p:nvPr/>
        </p:nvSpPr>
        <p:spPr>
          <a:xfrm>
            <a:off x="8905430" y="6205886"/>
            <a:ext cx="2878645" cy="4205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99" name="A"/>
          <p:cNvSpPr txBox="1"/>
          <p:nvPr/>
        </p:nvSpPr>
        <p:spPr>
          <a:xfrm>
            <a:off x="6428346" y="5321777"/>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600" name="B"/>
          <p:cNvSpPr txBox="1"/>
          <p:nvPr/>
        </p:nvSpPr>
        <p:spPr>
          <a:xfrm>
            <a:off x="3033103" y="10020777"/>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601" name="C"/>
          <p:cNvSpPr txBox="1"/>
          <p:nvPr/>
        </p:nvSpPr>
        <p:spPr>
          <a:xfrm>
            <a:off x="6745745" y="10020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602" name="D"/>
          <p:cNvSpPr txBox="1"/>
          <p:nvPr/>
        </p:nvSpPr>
        <p:spPr>
          <a:xfrm>
            <a:off x="8701545" y="5321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603" name="E"/>
          <p:cNvSpPr txBox="1"/>
          <p:nvPr/>
        </p:nvSpPr>
        <p:spPr>
          <a:xfrm>
            <a:off x="8291004" y="10020777"/>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604" name="F"/>
          <p:cNvSpPr txBox="1"/>
          <p:nvPr/>
        </p:nvSpPr>
        <p:spPr>
          <a:xfrm>
            <a:off x="11910377" y="10020777"/>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605" name="Triangle"/>
          <p:cNvSpPr/>
          <p:nvPr/>
        </p:nvSpPr>
        <p:spPr>
          <a:xfrm rot="16200000">
            <a:off x="3027484" y="6881277"/>
            <a:ext cx="4208214"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6" name="Line"/>
          <p:cNvSpPr/>
          <p:nvPr/>
        </p:nvSpPr>
        <p:spPr>
          <a:xfrm flipH="1">
            <a:off x="10261798" y="8337735"/>
            <a:ext cx="387705"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7" name="Line"/>
          <p:cNvSpPr/>
          <p:nvPr/>
        </p:nvSpPr>
        <p:spPr>
          <a:xfrm flipH="1" flipV="1">
            <a:off x="4867350" y="8314548"/>
            <a:ext cx="341334"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0" name="Connection Line"/>
          <p:cNvSpPr/>
          <p:nvPr/>
        </p:nvSpPr>
        <p:spPr>
          <a:xfrm>
            <a:off x="8679501" y="6351779"/>
            <a:ext cx="567197" cy="212730"/>
          </a:xfrm>
          <a:custGeom>
            <a:avLst/>
            <a:gdLst/>
            <a:ahLst/>
            <a:cxnLst>
              <a:cxn ang="0">
                <a:pos x="wd2" y="hd2"/>
              </a:cxn>
              <a:cxn ang="5400000">
                <a:pos x="wd2" y="hd2"/>
              </a:cxn>
              <a:cxn ang="10800000">
                <a:pos x="wd2" y="hd2"/>
              </a:cxn>
              <a:cxn ang="16200000">
                <a:pos x="wd2" y="hd2"/>
              </a:cxn>
            </a:cxnLst>
            <a:rect l="0" t="0" r="r" b="b"/>
            <a:pathLst>
              <a:path w="21600" h="16947" fill="norm" stroke="1" extrusionOk="0">
                <a:moveTo>
                  <a:pt x="0" y="11245"/>
                </a:moveTo>
                <a:cubicBezTo>
                  <a:pt x="10530" y="21600"/>
                  <a:pt x="17730" y="17852"/>
                  <a:pt x="21600" y="0"/>
                </a:cubicBezTo>
              </a:path>
            </a:pathLst>
          </a:custGeom>
          <a:ln w="38100">
            <a:solidFill>
              <a:schemeClr val="accent5">
                <a:hueOff val="-82419"/>
                <a:satOff val="-9513"/>
                <a:lumOff val="-16343"/>
              </a:schemeClr>
            </a:solidFill>
            <a:miter lim="400000"/>
          </a:ln>
        </p:spPr>
        <p:txBody>
          <a:bodyPr/>
          <a:lstStyle/>
          <a:p>
            <a:pPr/>
          </a:p>
        </p:txBody>
      </p:sp>
      <p:sp>
        <p:nvSpPr>
          <p:cNvPr id="611" name="Connection Line"/>
          <p:cNvSpPr/>
          <p:nvPr/>
        </p:nvSpPr>
        <p:spPr>
          <a:xfrm>
            <a:off x="6204782" y="6349722"/>
            <a:ext cx="531645" cy="217765"/>
          </a:xfrm>
          <a:custGeom>
            <a:avLst/>
            <a:gdLst/>
            <a:ahLst/>
            <a:cxnLst>
              <a:cxn ang="0">
                <a:pos x="wd2" y="hd2"/>
              </a:cxn>
              <a:cxn ang="5400000">
                <a:pos x="wd2" y="hd2"/>
              </a:cxn>
              <a:cxn ang="10800000">
                <a:pos x="wd2" y="hd2"/>
              </a:cxn>
              <a:cxn ang="16200000">
                <a:pos x="wd2" y="hd2"/>
              </a:cxn>
            </a:cxnLst>
            <a:rect l="0" t="0" r="r" b="b"/>
            <a:pathLst>
              <a:path w="21600" h="16330" fill="norm" stroke="1" extrusionOk="0">
                <a:moveTo>
                  <a:pt x="0" y="0"/>
                </a:moveTo>
                <a:cubicBezTo>
                  <a:pt x="6053" y="19829"/>
                  <a:pt x="13253" y="21600"/>
                  <a:pt x="21600" y="5312"/>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Proving Triangle Congruence"/>
          <p:cNvSpPr txBox="1"/>
          <p:nvPr>
            <p:ph type="title"/>
          </p:nvPr>
        </p:nvSpPr>
        <p:spPr>
          <a:prstGeom prst="rect">
            <a:avLst/>
          </a:prstGeom>
        </p:spPr>
        <p:txBody>
          <a:bodyPr/>
          <a:lstStyle/>
          <a:p>
            <a:pPr/>
            <a:r>
              <a:t>Proving Triangle Congruence</a:t>
            </a:r>
          </a:p>
        </p:txBody>
      </p:sp>
      <p:sp>
        <p:nvSpPr>
          <p:cNvPr id="614" name="Triangle"/>
          <p:cNvSpPr/>
          <p:nvPr/>
        </p:nvSpPr>
        <p:spPr>
          <a:xfrm>
            <a:off x="13350430" y="6205886"/>
            <a:ext cx="2878645" cy="4205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15" name="A"/>
          <p:cNvSpPr txBox="1"/>
          <p:nvPr/>
        </p:nvSpPr>
        <p:spPr>
          <a:xfrm>
            <a:off x="10873346" y="5321777"/>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616" name="B"/>
          <p:cNvSpPr txBox="1"/>
          <p:nvPr/>
        </p:nvSpPr>
        <p:spPr>
          <a:xfrm>
            <a:off x="7478103" y="10020777"/>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617" name="C"/>
          <p:cNvSpPr txBox="1"/>
          <p:nvPr/>
        </p:nvSpPr>
        <p:spPr>
          <a:xfrm>
            <a:off x="11190745" y="10020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618" name="D"/>
          <p:cNvSpPr txBox="1"/>
          <p:nvPr/>
        </p:nvSpPr>
        <p:spPr>
          <a:xfrm>
            <a:off x="13146545" y="5321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619" name="E"/>
          <p:cNvSpPr txBox="1"/>
          <p:nvPr/>
        </p:nvSpPr>
        <p:spPr>
          <a:xfrm>
            <a:off x="12736004" y="10020777"/>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620" name="F"/>
          <p:cNvSpPr txBox="1"/>
          <p:nvPr/>
        </p:nvSpPr>
        <p:spPr>
          <a:xfrm>
            <a:off x="16355377" y="10020777"/>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621" name="Triangle"/>
          <p:cNvSpPr/>
          <p:nvPr/>
        </p:nvSpPr>
        <p:spPr>
          <a:xfrm rot="16200000">
            <a:off x="7472484" y="6881277"/>
            <a:ext cx="4208214"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2" name="Line"/>
          <p:cNvSpPr/>
          <p:nvPr/>
        </p:nvSpPr>
        <p:spPr>
          <a:xfrm flipH="1">
            <a:off x="14706798" y="8388535"/>
            <a:ext cx="387705"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3" name="Line"/>
          <p:cNvSpPr/>
          <p:nvPr/>
        </p:nvSpPr>
        <p:spPr>
          <a:xfrm flipH="1" flipV="1">
            <a:off x="9223450" y="8378048"/>
            <a:ext cx="341334"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24" name="ASA - Angle-Side-Angle congruence - if two angles and their included side are congruent, the triangles are congruent."/>
          <p:cNvSpPr txBox="1"/>
          <p:nvPr/>
        </p:nvSpPr>
        <p:spPr>
          <a:xfrm>
            <a:off x="3161161" y="3149631"/>
            <a:ext cx="19560253" cy="1961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6000">
                <a:solidFill>
                  <a:schemeClr val="accent1">
                    <a:lumOff val="-13575"/>
                  </a:schemeClr>
                </a:solidFill>
              </a:rPr>
              <a:t>ASA</a:t>
            </a:r>
            <a:r>
              <a:t> </a:t>
            </a:r>
            <a:r>
              <a:rPr sz="4400"/>
              <a:t>- Angle-Side-Angle congruence - if two angles and their included side are congruent, the triangles are congruent.</a:t>
            </a:r>
          </a:p>
        </p:txBody>
      </p:sp>
      <p:sp>
        <p:nvSpPr>
          <p:cNvPr id="625" name="ABC    DFE"/>
          <p:cNvSpPr txBox="1"/>
          <p:nvPr/>
        </p:nvSpPr>
        <p:spPr>
          <a:xfrm>
            <a:off x="10690097" y="12099617"/>
            <a:ext cx="3003805"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ABC    DFE</a:t>
            </a:r>
          </a:p>
        </p:txBody>
      </p:sp>
      <p:grpSp>
        <p:nvGrpSpPr>
          <p:cNvPr id="628" name="Group"/>
          <p:cNvGrpSpPr/>
          <p:nvPr/>
        </p:nvGrpSpPr>
        <p:grpSpPr>
          <a:xfrm>
            <a:off x="12015675" y="11982106"/>
            <a:ext cx="419101" cy="861566"/>
            <a:chOff x="0" y="0"/>
            <a:chExt cx="419100" cy="861564"/>
          </a:xfrm>
        </p:grpSpPr>
        <p:sp>
          <p:nvSpPr>
            <p:cNvPr id="626"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627"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635" name="Connection Line"/>
          <p:cNvSpPr/>
          <p:nvPr/>
        </p:nvSpPr>
        <p:spPr>
          <a:xfrm>
            <a:off x="13124501" y="6351779"/>
            <a:ext cx="567197" cy="212730"/>
          </a:xfrm>
          <a:custGeom>
            <a:avLst/>
            <a:gdLst/>
            <a:ahLst/>
            <a:cxnLst>
              <a:cxn ang="0">
                <a:pos x="wd2" y="hd2"/>
              </a:cxn>
              <a:cxn ang="5400000">
                <a:pos x="wd2" y="hd2"/>
              </a:cxn>
              <a:cxn ang="10800000">
                <a:pos x="wd2" y="hd2"/>
              </a:cxn>
              <a:cxn ang="16200000">
                <a:pos x="wd2" y="hd2"/>
              </a:cxn>
            </a:cxnLst>
            <a:rect l="0" t="0" r="r" b="b"/>
            <a:pathLst>
              <a:path w="21600" h="16947" fill="norm" stroke="1" extrusionOk="0">
                <a:moveTo>
                  <a:pt x="0" y="11245"/>
                </a:moveTo>
                <a:cubicBezTo>
                  <a:pt x="10530" y="21600"/>
                  <a:pt x="17730" y="17852"/>
                  <a:pt x="21600" y="0"/>
                </a:cubicBezTo>
              </a:path>
            </a:pathLst>
          </a:custGeom>
          <a:ln w="38100">
            <a:solidFill>
              <a:schemeClr val="accent5">
                <a:hueOff val="-82419"/>
                <a:satOff val="-9513"/>
                <a:lumOff val="-16343"/>
              </a:schemeClr>
            </a:solidFill>
            <a:miter lim="400000"/>
          </a:ln>
        </p:spPr>
        <p:txBody>
          <a:bodyPr/>
          <a:lstStyle/>
          <a:p>
            <a:pPr/>
          </a:p>
        </p:txBody>
      </p:sp>
      <p:sp>
        <p:nvSpPr>
          <p:cNvPr id="636" name="Connection Line"/>
          <p:cNvSpPr/>
          <p:nvPr/>
        </p:nvSpPr>
        <p:spPr>
          <a:xfrm>
            <a:off x="10649782" y="6349722"/>
            <a:ext cx="531645" cy="217765"/>
          </a:xfrm>
          <a:custGeom>
            <a:avLst/>
            <a:gdLst/>
            <a:ahLst/>
            <a:cxnLst>
              <a:cxn ang="0">
                <a:pos x="wd2" y="hd2"/>
              </a:cxn>
              <a:cxn ang="5400000">
                <a:pos x="wd2" y="hd2"/>
              </a:cxn>
              <a:cxn ang="10800000">
                <a:pos x="wd2" y="hd2"/>
              </a:cxn>
              <a:cxn ang="16200000">
                <a:pos x="wd2" y="hd2"/>
              </a:cxn>
            </a:cxnLst>
            <a:rect l="0" t="0" r="r" b="b"/>
            <a:pathLst>
              <a:path w="21600" h="16330" fill="norm" stroke="1" extrusionOk="0">
                <a:moveTo>
                  <a:pt x="0" y="0"/>
                </a:moveTo>
                <a:cubicBezTo>
                  <a:pt x="6053" y="19829"/>
                  <a:pt x="13253" y="21600"/>
                  <a:pt x="21600" y="5312"/>
                </a:cubicBezTo>
              </a:path>
            </a:pathLst>
          </a:custGeom>
          <a:ln w="38100">
            <a:solidFill>
              <a:schemeClr val="accent5">
                <a:hueOff val="-82419"/>
                <a:satOff val="-9513"/>
                <a:lumOff val="-16343"/>
              </a:schemeClr>
            </a:solidFill>
            <a:miter lim="400000"/>
          </a:ln>
        </p:spPr>
        <p:txBody>
          <a:bodyPr/>
          <a:lstStyle/>
          <a:p>
            <a:pPr/>
          </a:p>
        </p:txBody>
      </p:sp>
      <p:sp>
        <p:nvSpPr>
          <p:cNvPr id="637" name="Connection Line"/>
          <p:cNvSpPr/>
          <p:nvPr/>
        </p:nvSpPr>
        <p:spPr>
          <a:xfrm>
            <a:off x="15861636" y="10089609"/>
            <a:ext cx="279173" cy="460336"/>
          </a:xfrm>
          <a:custGeom>
            <a:avLst/>
            <a:gdLst/>
            <a:ahLst/>
            <a:cxnLst>
              <a:cxn ang="0">
                <a:pos x="wd2" y="hd2"/>
              </a:cxn>
              <a:cxn ang="5400000">
                <a:pos x="wd2" y="hd2"/>
              </a:cxn>
              <a:cxn ang="10800000">
                <a:pos x="wd2" y="hd2"/>
              </a:cxn>
              <a:cxn ang="16200000">
                <a:pos x="wd2" y="hd2"/>
              </a:cxn>
            </a:cxnLst>
            <a:rect l="0" t="0" r="r" b="b"/>
            <a:pathLst>
              <a:path w="18607" h="21600" fill="norm" stroke="1" extrusionOk="0">
                <a:moveTo>
                  <a:pt x="18607" y="0"/>
                </a:moveTo>
                <a:cubicBezTo>
                  <a:pt x="2721" y="3469"/>
                  <a:pt x="-2993" y="10669"/>
                  <a:pt x="1465" y="21600"/>
                </a:cubicBezTo>
              </a:path>
            </a:pathLst>
          </a:custGeom>
          <a:ln w="38100">
            <a:solidFill>
              <a:schemeClr val="accent5">
                <a:hueOff val="-82419"/>
                <a:satOff val="-9513"/>
                <a:lumOff val="-16343"/>
              </a:schemeClr>
            </a:solidFill>
            <a:miter lim="400000"/>
          </a:ln>
        </p:spPr>
        <p:txBody>
          <a:bodyPr/>
          <a:lstStyle/>
          <a:p>
            <a:pPr/>
          </a:p>
        </p:txBody>
      </p:sp>
      <p:sp>
        <p:nvSpPr>
          <p:cNvPr id="638" name="Connection Line"/>
          <p:cNvSpPr/>
          <p:nvPr/>
        </p:nvSpPr>
        <p:spPr>
          <a:xfrm>
            <a:off x="8187878" y="10163796"/>
            <a:ext cx="326037" cy="342637"/>
          </a:xfrm>
          <a:custGeom>
            <a:avLst/>
            <a:gdLst/>
            <a:ahLst/>
            <a:cxnLst>
              <a:cxn ang="0">
                <a:pos x="wd2" y="hd2"/>
              </a:cxn>
              <a:cxn ang="5400000">
                <a:pos x="wd2" y="hd2"/>
              </a:cxn>
              <a:cxn ang="10800000">
                <a:pos x="wd2" y="hd2"/>
              </a:cxn>
              <a:cxn ang="16200000">
                <a:pos x="wd2" y="hd2"/>
              </a:cxn>
            </a:cxnLst>
            <a:rect l="0" t="0" r="r" b="b"/>
            <a:pathLst>
              <a:path w="21240" h="21600" fill="norm" stroke="1" extrusionOk="0">
                <a:moveTo>
                  <a:pt x="21226" y="21600"/>
                </a:moveTo>
                <a:cubicBezTo>
                  <a:pt x="21600" y="7872"/>
                  <a:pt x="14525" y="672"/>
                  <a:pt x="0" y="0"/>
                </a:cubicBezTo>
              </a:path>
            </a:pathLst>
          </a:custGeom>
          <a:ln w="38100">
            <a:solidFill>
              <a:schemeClr val="accent5">
                <a:hueOff val="-82419"/>
                <a:satOff val="-9513"/>
                <a:lumOff val="-16343"/>
              </a:schemeClr>
            </a:solidFill>
            <a:miter lim="400000"/>
          </a:ln>
        </p:spPr>
        <p:txBody>
          <a:bodyPr/>
          <a:lstStyle/>
          <a:p>
            <a:pPr/>
          </a:p>
        </p:txBody>
      </p:sp>
      <p:sp>
        <p:nvSpPr>
          <p:cNvPr id="639" name="Connection Line"/>
          <p:cNvSpPr/>
          <p:nvPr/>
        </p:nvSpPr>
        <p:spPr>
          <a:xfrm>
            <a:off x="8340278" y="10087596"/>
            <a:ext cx="293078" cy="354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220" y="8685"/>
                  <a:pt x="14020" y="1485"/>
                  <a:pt x="0" y="0"/>
                </a:cubicBezTo>
              </a:path>
            </a:pathLst>
          </a:custGeom>
          <a:ln w="38100">
            <a:solidFill>
              <a:schemeClr val="accent5">
                <a:hueOff val="-82419"/>
                <a:satOff val="-9513"/>
                <a:lumOff val="-16343"/>
              </a:schemeClr>
            </a:solidFill>
            <a:miter lim="400000"/>
          </a:ln>
        </p:spPr>
        <p:txBody>
          <a:bodyPr/>
          <a:lstStyle/>
          <a:p>
            <a:pPr/>
          </a:p>
        </p:txBody>
      </p:sp>
      <p:sp>
        <p:nvSpPr>
          <p:cNvPr id="640" name="Connection Line"/>
          <p:cNvSpPr/>
          <p:nvPr/>
        </p:nvSpPr>
        <p:spPr>
          <a:xfrm>
            <a:off x="15701663" y="10013409"/>
            <a:ext cx="261346" cy="460336"/>
          </a:xfrm>
          <a:custGeom>
            <a:avLst/>
            <a:gdLst/>
            <a:ahLst/>
            <a:cxnLst>
              <a:cxn ang="0">
                <a:pos x="wd2" y="hd2"/>
              </a:cxn>
              <a:cxn ang="5400000">
                <a:pos x="wd2" y="hd2"/>
              </a:cxn>
              <a:cxn ang="10800000">
                <a:pos x="wd2" y="hd2"/>
              </a:cxn>
              <a:cxn ang="16200000">
                <a:pos x="wd2" y="hd2"/>
              </a:cxn>
            </a:cxnLst>
            <a:rect l="0" t="0" r="r" b="b"/>
            <a:pathLst>
              <a:path w="20022" h="21600" fill="norm" stroke="1" extrusionOk="0">
                <a:moveTo>
                  <a:pt x="20022" y="0"/>
                </a:moveTo>
                <a:cubicBezTo>
                  <a:pt x="4990" y="4732"/>
                  <a:pt x="-1578" y="11932"/>
                  <a:pt x="318" y="2160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Proving Triangle Congruence"/>
          <p:cNvSpPr txBox="1"/>
          <p:nvPr>
            <p:ph type="title"/>
          </p:nvPr>
        </p:nvSpPr>
        <p:spPr>
          <a:prstGeom prst="rect">
            <a:avLst/>
          </a:prstGeom>
        </p:spPr>
        <p:txBody>
          <a:bodyPr/>
          <a:lstStyle/>
          <a:p>
            <a:pPr/>
            <a:r>
              <a:t>Proving Triangle Congruence</a:t>
            </a:r>
          </a:p>
        </p:txBody>
      </p:sp>
      <p:sp>
        <p:nvSpPr>
          <p:cNvPr id="643" name="AAS - Angle-Angle-Side congruence - if two angles and an adjacent side are congruent, the triangles are congruent."/>
          <p:cNvSpPr txBox="1"/>
          <p:nvPr/>
        </p:nvSpPr>
        <p:spPr>
          <a:xfrm>
            <a:off x="3161161" y="3149631"/>
            <a:ext cx="19560253" cy="1961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6000">
                <a:solidFill>
                  <a:schemeClr val="accent1">
                    <a:lumOff val="-13575"/>
                  </a:schemeClr>
                </a:solidFill>
              </a:rPr>
              <a:t>AAS</a:t>
            </a:r>
            <a:r>
              <a:t> </a:t>
            </a:r>
            <a:r>
              <a:rPr sz="4400"/>
              <a:t>- Angle-Angle-Side congruence - if two angles and an adjacent side are congruent, the triangles are congruent.</a:t>
            </a:r>
          </a:p>
        </p:txBody>
      </p:sp>
      <p:sp>
        <p:nvSpPr>
          <p:cNvPr id="644" name="ABC    DFE"/>
          <p:cNvSpPr txBox="1"/>
          <p:nvPr/>
        </p:nvSpPr>
        <p:spPr>
          <a:xfrm>
            <a:off x="15262097" y="12099617"/>
            <a:ext cx="3003805"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ABC    DFE</a:t>
            </a:r>
          </a:p>
        </p:txBody>
      </p:sp>
      <p:grpSp>
        <p:nvGrpSpPr>
          <p:cNvPr id="647" name="Group"/>
          <p:cNvGrpSpPr/>
          <p:nvPr/>
        </p:nvGrpSpPr>
        <p:grpSpPr>
          <a:xfrm>
            <a:off x="16587675" y="11982106"/>
            <a:ext cx="419101" cy="861566"/>
            <a:chOff x="0" y="0"/>
            <a:chExt cx="419100" cy="861564"/>
          </a:xfrm>
        </p:grpSpPr>
        <p:sp>
          <p:nvSpPr>
            <p:cNvPr id="645"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646"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648" name="Triangle"/>
          <p:cNvSpPr/>
          <p:nvPr/>
        </p:nvSpPr>
        <p:spPr>
          <a:xfrm>
            <a:off x="17922430" y="6205886"/>
            <a:ext cx="2878645" cy="4205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49" name="A"/>
          <p:cNvSpPr txBox="1"/>
          <p:nvPr/>
        </p:nvSpPr>
        <p:spPr>
          <a:xfrm>
            <a:off x="15445346" y="5321777"/>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650" name="B"/>
          <p:cNvSpPr txBox="1"/>
          <p:nvPr/>
        </p:nvSpPr>
        <p:spPr>
          <a:xfrm>
            <a:off x="12050103" y="10020777"/>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651" name="C"/>
          <p:cNvSpPr txBox="1"/>
          <p:nvPr/>
        </p:nvSpPr>
        <p:spPr>
          <a:xfrm>
            <a:off x="15762745" y="10020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652" name="D"/>
          <p:cNvSpPr txBox="1"/>
          <p:nvPr/>
        </p:nvSpPr>
        <p:spPr>
          <a:xfrm>
            <a:off x="17718545" y="5321777"/>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653" name="E"/>
          <p:cNvSpPr txBox="1"/>
          <p:nvPr/>
        </p:nvSpPr>
        <p:spPr>
          <a:xfrm>
            <a:off x="17308004" y="10020777"/>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654" name="F"/>
          <p:cNvSpPr txBox="1"/>
          <p:nvPr/>
        </p:nvSpPr>
        <p:spPr>
          <a:xfrm>
            <a:off x="20927377" y="10020777"/>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655" name="Triangle"/>
          <p:cNvSpPr/>
          <p:nvPr/>
        </p:nvSpPr>
        <p:spPr>
          <a:xfrm rot="16200000">
            <a:off x="12044484" y="6881277"/>
            <a:ext cx="4208214"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56" name="Line"/>
          <p:cNvSpPr/>
          <p:nvPr/>
        </p:nvSpPr>
        <p:spPr>
          <a:xfrm flipH="1">
            <a:off x="19278798" y="8388535"/>
            <a:ext cx="387705"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57" name="Line"/>
          <p:cNvSpPr/>
          <p:nvPr/>
        </p:nvSpPr>
        <p:spPr>
          <a:xfrm flipH="1" flipV="1">
            <a:off x="13795450" y="8378048"/>
            <a:ext cx="341334"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64" name="Connection Line"/>
          <p:cNvSpPr/>
          <p:nvPr/>
        </p:nvSpPr>
        <p:spPr>
          <a:xfrm>
            <a:off x="17671101" y="6351779"/>
            <a:ext cx="567197" cy="212730"/>
          </a:xfrm>
          <a:custGeom>
            <a:avLst/>
            <a:gdLst/>
            <a:ahLst/>
            <a:cxnLst>
              <a:cxn ang="0">
                <a:pos x="wd2" y="hd2"/>
              </a:cxn>
              <a:cxn ang="5400000">
                <a:pos x="wd2" y="hd2"/>
              </a:cxn>
              <a:cxn ang="10800000">
                <a:pos x="wd2" y="hd2"/>
              </a:cxn>
              <a:cxn ang="16200000">
                <a:pos x="wd2" y="hd2"/>
              </a:cxn>
            </a:cxnLst>
            <a:rect l="0" t="0" r="r" b="b"/>
            <a:pathLst>
              <a:path w="21600" h="16947" fill="norm" stroke="1" extrusionOk="0">
                <a:moveTo>
                  <a:pt x="0" y="11245"/>
                </a:moveTo>
                <a:cubicBezTo>
                  <a:pt x="10530" y="21600"/>
                  <a:pt x="17730" y="17852"/>
                  <a:pt x="21600" y="0"/>
                </a:cubicBezTo>
              </a:path>
            </a:pathLst>
          </a:custGeom>
          <a:ln w="38100">
            <a:solidFill>
              <a:schemeClr val="accent5">
                <a:hueOff val="-82419"/>
                <a:satOff val="-9513"/>
                <a:lumOff val="-16343"/>
              </a:schemeClr>
            </a:solidFill>
            <a:miter lim="400000"/>
          </a:ln>
        </p:spPr>
        <p:txBody>
          <a:bodyPr/>
          <a:lstStyle/>
          <a:p>
            <a:pPr/>
          </a:p>
        </p:txBody>
      </p:sp>
      <p:sp>
        <p:nvSpPr>
          <p:cNvPr id="665" name="Connection Line"/>
          <p:cNvSpPr/>
          <p:nvPr/>
        </p:nvSpPr>
        <p:spPr>
          <a:xfrm>
            <a:off x="15196382" y="6349722"/>
            <a:ext cx="531645" cy="217765"/>
          </a:xfrm>
          <a:custGeom>
            <a:avLst/>
            <a:gdLst/>
            <a:ahLst/>
            <a:cxnLst>
              <a:cxn ang="0">
                <a:pos x="wd2" y="hd2"/>
              </a:cxn>
              <a:cxn ang="5400000">
                <a:pos x="wd2" y="hd2"/>
              </a:cxn>
              <a:cxn ang="10800000">
                <a:pos x="wd2" y="hd2"/>
              </a:cxn>
              <a:cxn ang="16200000">
                <a:pos x="wd2" y="hd2"/>
              </a:cxn>
            </a:cxnLst>
            <a:rect l="0" t="0" r="r" b="b"/>
            <a:pathLst>
              <a:path w="21600" h="16330" fill="norm" stroke="1" extrusionOk="0">
                <a:moveTo>
                  <a:pt x="0" y="0"/>
                </a:moveTo>
                <a:cubicBezTo>
                  <a:pt x="6053" y="19829"/>
                  <a:pt x="13253" y="21600"/>
                  <a:pt x="21600" y="5312"/>
                </a:cubicBezTo>
              </a:path>
            </a:pathLst>
          </a:custGeom>
          <a:ln w="38100">
            <a:solidFill>
              <a:schemeClr val="accent5">
                <a:hueOff val="-82419"/>
                <a:satOff val="-9513"/>
                <a:lumOff val="-16343"/>
              </a:schemeClr>
            </a:solidFill>
            <a:miter lim="400000"/>
          </a:ln>
        </p:spPr>
        <p:txBody>
          <a:bodyPr/>
          <a:lstStyle/>
          <a:p>
            <a:pPr/>
          </a:p>
        </p:txBody>
      </p:sp>
      <p:sp>
        <p:nvSpPr>
          <p:cNvPr id="666" name="Connection Line"/>
          <p:cNvSpPr/>
          <p:nvPr/>
        </p:nvSpPr>
        <p:spPr>
          <a:xfrm>
            <a:off x="15248622" y="10088811"/>
            <a:ext cx="468601" cy="410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9336" y="2632"/>
                  <a:pt x="2136" y="9832"/>
                  <a:pt x="0" y="21600"/>
                </a:cubicBezTo>
              </a:path>
            </a:pathLst>
          </a:custGeom>
          <a:ln w="38100">
            <a:solidFill>
              <a:schemeClr val="accent5">
                <a:hueOff val="-82419"/>
                <a:satOff val="-9513"/>
                <a:lumOff val="-16343"/>
              </a:schemeClr>
            </a:solidFill>
            <a:miter lim="400000"/>
          </a:ln>
        </p:spPr>
        <p:txBody>
          <a:bodyPr/>
          <a:lstStyle/>
          <a:p>
            <a:pPr/>
          </a:p>
        </p:txBody>
      </p:sp>
      <p:sp>
        <p:nvSpPr>
          <p:cNvPr id="667" name="Connection Line"/>
          <p:cNvSpPr/>
          <p:nvPr/>
        </p:nvSpPr>
        <p:spPr>
          <a:xfrm>
            <a:off x="15365530" y="10201920"/>
            <a:ext cx="383173" cy="349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8205" y="672"/>
                  <a:pt x="1005" y="7872"/>
                  <a:pt x="0" y="21600"/>
                </a:cubicBezTo>
              </a:path>
            </a:pathLst>
          </a:custGeom>
          <a:ln w="38100">
            <a:solidFill>
              <a:schemeClr val="accent5">
                <a:hueOff val="-82419"/>
                <a:satOff val="-9513"/>
                <a:lumOff val="-16343"/>
              </a:schemeClr>
            </a:solidFill>
            <a:miter lim="400000"/>
          </a:ln>
        </p:spPr>
        <p:txBody>
          <a:bodyPr/>
          <a:lstStyle/>
          <a:p>
            <a:pPr/>
          </a:p>
        </p:txBody>
      </p:sp>
      <p:sp>
        <p:nvSpPr>
          <p:cNvPr id="668" name="Connection Line"/>
          <p:cNvSpPr/>
          <p:nvPr/>
        </p:nvSpPr>
        <p:spPr>
          <a:xfrm>
            <a:off x="17829116" y="10019341"/>
            <a:ext cx="462974" cy="437412"/>
          </a:xfrm>
          <a:custGeom>
            <a:avLst/>
            <a:gdLst/>
            <a:ahLst/>
            <a:cxnLst>
              <a:cxn ang="0">
                <a:pos x="wd2" y="hd2"/>
              </a:cxn>
              <a:cxn ang="5400000">
                <a:pos x="wd2" y="hd2"/>
              </a:cxn>
              <a:cxn ang="10800000">
                <a:pos x="wd2" y="hd2"/>
              </a:cxn>
              <a:cxn ang="16200000">
                <a:pos x="wd2" y="hd2"/>
              </a:cxn>
            </a:cxnLst>
            <a:rect l="0" t="0" r="r" b="b"/>
            <a:pathLst>
              <a:path w="21416" h="21600" fill="norm" stroke="1" extrusionOk="0">
                <a:moveTo>
                  <a:pt x="21413" y="21600"/>
                </a:moveTo>
                <a:cubicBezTo>
                  <a:pt x="21600" y="9768"/>
                  <a:pt x="14462" y="2568"/>
                  <a:pt x="0" y="0"/>
                </a:cubicBezTo>
              </a:path>
            </a:pathLst>
          </a:custGeom>
          <a:ln w="38100">
            <a:solidFill>
              <a:schemeClr val="accent5">
                <a:hueOff val="-82419"/>
                <a:satOff val="-9513"/>
                <a:lumOff val="-16343"/>
              </a:schemeClr>
            </a:solidFill>
            <a:miter lim="400000"/>
          </a:ln>
        </p:spPr>
        <p:txBody>
          <a:bodyPr/>
          <a:lstStyle/>
          <a:p>
            <a:pPr/>
          </a:p>
        </p:txBody>
      </p:sp>
      <p:sp>
        <p:nvSpPr>
          <p:cNvPr id="669" name="Connection Line"/>
          <p:cNvSpPr/>
          <p:nvPr/>
        </p:nvSpPr>
        <p:spPr>
          <a:xfrm>
            <a:off x="17850597" y="10160976"/>
            <a:ext cx="326669" cy="338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064" y="8928"/>
                  <a:pt x="13864" y="1728"/>
                  <a:pt x="0" y="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Proving Triangle Congruence"/>
          <p:cNvSpPr txBox="1"/>
          <p:nvPr>
            <p:ph type="title"/>
          </p:nvPr>
        </p:nvSpPr>
        <p:spPr>
          <a:prstGeom prst="rect">
            <a:avLst/>
          </a:prstGeom>
        </p:spPr>
        <p:txBody>
          <a:bodyPr/>
          <a:lstStyle/>
          <a:p>
            <a:pPr/>
            <a:r>
              <a:t>Proving Triangle Congruence</a:t>
            </a:r>
          </a:p>
        </p:txBody>
      </p:sp>
      <p:sp>
        <p:nvSpPr>
          <p:cNvPr id="672" name="HL - Hypotenuse-Leg congruence - if the hypotenuse and one leg of two right triangles are congruent, the triangles are congruent."/>
          <p:cNvSpPr txBox="1"/>
          <p:nvPr/>
        </p:nvSpPr>
        <p:spPr>
          <a:xfrm>
            <a:off x="3161161" y="3149631"/>
            <a:ext cx="19560253" cy="19614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6000">
                <a:solidFill>
                  <a:schemeClr val="accent1">
                    <a:lumOff val="-13575"/>
                  </a:schemeClr>
                </a:solidFill>
              </a:rPr>
              <a:t>HL</a:t>
            </a:r>
            <a:r>
              <a:t> </a:t>
            </a:r>
            <a:r>
              <a:rPr sz="4400"/>
              <a:t>- Hypotenuse-Leg congruence - if the hypotenuse and one leg of two right triangles are congruent, the triangles are congruent.</a:t>
            </a:r>
          </a:p>
        </p:txBody>
      </p:sp>
      <p:sp>
        <p:nvSpPr>
          <p:cNvPr id="673" name="ABC    DCB"/>
          <p:cNvSpPr txBox="1"/>
          <p:nvPr/>
        </p:nvSpPr>
        <p:spPr>
          <a:xfrm>
            <a:off x="6181661" y="12099617"/>
            <a:ext cx="3130678"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ABC    DCB</a:t>
            </a:r>
          </a:p>
        </p:txBody>
      </p:sp>
      <p:grpSp>
        <p:nvGrpSpPr>
          <p:cNvPr id="676" name="Group"/>
          <p:cNvGrpSpPr/>
          <p:nvPr/>
        </p:nvGrpSpPr>
        <p:grpSpPr>
          <a:xfrm>
            <a:off x="7570675" y="11982106"/>
            <a:ext cx="419101" cy="861566"/>
            <a:chOff x="0" y="0"/>
            <a:chExt cx="419100" cy="861564"/>
          </a:xfrm>
        </p:grpSpPr>
        <p:sp>
          <p:nvSpPr>
            <p:cNvPr id="674"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675"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
        <p:nvSpPr>
          <p:cNvPr id="677" name="Triangle"/>
          <p:cNvSpPr/>
          <p:nvPr/>
        </p:nvSpPr>
        <p:spPr>
          <a:xfrm rot="7514603">
            <a:off x="6502003" y="8285670"/>
            <a:ext cx="2878646" cy="4205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78" name="A"/>
          <p:cNvSpPr txBox="1"/>
          <p:nvPr/>
        </p:nvSpPr>
        <p:spPr>
          <a:xfrm>
            <a:off x="6679242" y="7231948"/>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679" name="B"/>
          <p:cNvSpPr txBox="1"/>
          <p:nvPr/>
        </p:nvSpPr>
        <p:spPr>
          <a:xfrm>
            <a:off x="4626905" y="10225346"/>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680" name="C"/>
          <p:cNvSpPr txBox="1"/>
          <p:nvPr/>
        </p:nvSpPr>
        <p:spPr>
          <a:xfrm>
            <a:off x="10819700" y="10225346"/>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681" name="D"/>
          <p:cNvSpPr txBox="1"/>
          <p:nvPr/>
        </p:nvSpPr>
        <p:spPr>
          <a:xfrm>
            <a:off x="8952440" y="7231948"/>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682" name="Triangle"/>
          <p:cNvSpPr/>
          <p:nvPr/>
        </p:nvSpPr>
        <p:spPr>
          <a:xfrm rot="8787610">
            <a:off x="5863311" y="8924857"/>
            <a:ext cx="4208213"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3" name="Line"/>
          <p:cNvSpPr/>
          <p:nvPr/>
        </p:nvSpPr>
        <p:spPr>
          <a:xfrm flipH="1">
            <a:off x="9544666" y="9072092"/>
            <a:ext cx="387706" cy="24541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4" name="Line"/>
          <p:cNvSpPr/>
          <p:nvPr/>
        </p:nvSpPr>
        <p:spPr>
          <a:xfrm flipH="1" flipV="1">
            <a:off x="6008145" y="9066417"/>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5" name="Line"/>
          <p:cNvSpPr/>
          <p:nvPr/>
        </p:nvSpPr>
        <p:spPr>
          <a:xfrm flipH="1">
            <a:off x="8841771" y="8231264"/>
            <a:ext cx="239473" cy="17373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6" name="Line"/>
          <p:cNvSpPr/>
          <p:nvPr/>
        </p:nvSpPr>
        <p:spPr>
          <a:xfrm flipH="1" flipV="1">
            <a:off x="8689371" y="8150994"/>
            <a:ext cx="153004" cy="22820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7" name="Line"/>
          <p:cNvSpPr/>
          <p:nvPr/>
        </p:nvSpPr>
        <p:spPr>
          <a:xfrm flipH="1">
            <a:off x="7127271" y="8216382"/>
            <a:ext cx="176419" cy="26481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8" name="Line"/>
          <p:cNvSpPr/>
          <p:nvPr/>
        </p:nvSpPr>
        <p:spPr>
          <a:xfrm flipH="1" flipV="1">
            <a:off x="6891478" y="8273033"/>
            <a:ext cx="236398" cy="182368"/>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Corresponding Parts of Congruent Triangles"/>
          <p:cNvSpPr txBox="1"/>
          <p:nvPr>
            <p:ph type="title"/>
          </p:nvPr>
        </p:nvSpPr>
        <p:spPr>
          <a:xfrm>
            <a:off x="10414000" y="0"/>
            <a:ext cx="13970000" cy="1270000"/>
          </a:xfrm>
          <a:prstGeom prst="rect">
            <a:avLst/>
          </a:prstGeom>
        </p:spPr>
        <p:txBody>
          <a:bodyPr/>
          <a:lstStyle>
            <a:lvl1pPr defTabSz="668655">
              <a:defRPr sz="5346"/>
            </a:lvl1pPr>
          </a:lstStyle>
          <a:p>
            <a:pPr/>
            <a:r>
              <a:t>Corresponding Parts of Congruent Triangles</a:t>
            </a:r>
          </a:p>
        </p:txBody>
      </p:sp>
      <p:sp>
        <p:nvSpPr>
          <p:cNvPr id="693" name="Corresponding parts of congruent triangles are congruent.…"/>
          <p:cNvSpPr txBox="1"/>
          <p:nvPr/>
        </p:nvSpPr>
        <p:spPr>
          <a:xfrm>
            <a:off x="2145161" y="2895631"/>
            <a:ext cx="19560253" cy="4243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sz="5000">
                <a:solidFill>
                  <a:schemeClr val="accent1">
                    <a:lumOff val="-13575"/>
                  </a:schemeClr>
                </a:solidFill>
              </a:defRPr>
            </a:pPr>
            <a:r>
              <a:t>Corresponding parts of congruent triangles are congruent.</a:t>
            </a:r>
          </a:p>
          <a:p>
            <a:pPr algn="l">
              <a:lnSpc>
                <a:spcPct val="130000"/>
              </a:lnSpc>
              <a:defRPr b="0" sz="4000"/>
            </a:pPr>
          </a:p>
          <a:p>
            <a:pPr algn="l">
              <a:lnSpc>
                <a:spcPct val="130000"/>
              </a:lnSpc>
              <a:defRPr b="0" sz="4400"/>
            </a:pPr>
            <a:r>
              <a:t>This means that once you prove two triangles are congruent, using SAS, SSS, ASA or HL, then you know that all corresponding parts of those two triangles are congruent.</a:t>
            </a:r>
          </a:p>
        </p:txBody>
      </p:sp>
      <p:sp>
        <p:nvSpPr>
          <p:cNvPr id="694" name="Line"/>
          <p:cNvSpPr/>
          <p:nvPr/>
        </p:nvSpPr>
        <p:spPr>
          <a:xfrm flipH="1">
            <a:off x="5972456" y="10110668"/>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5" name="Line"/>
          <p:cNvSpPr/>
          <p:nvPr/>
        </p:nvSpPr>
        <p:spPr>
          <a:xfrm flipH="1">
            <a:off x="8269392" y="10110668"/>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6" name="Line"/>
          <p:cNvSpPr/>
          <p:nvPr/>
        </p:nvSpPr>
        <p:spPr>
          <a:xfrm flipH="1">
            <a:off x="8258457" y="10237668"/>
            <a:ext cx="415689"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7" name="Line"/>
          <p:cNvSpPr/>
          <p:nvPr/>
        </p:nvSpPr>
        <p:spPr>
          <a:xfrm flipH="1">
            <a:off x="5972456" y="10237668"/>
            <a:ext cx="415690"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8" name="Triangle"/>
          <p:cNvSpPr/>
          <p:nvPr/>
        </p:nvSpPr>
        <p:spPr>
          <a:xfrm>
            <a:off x="8479980" y="7836353"/>
            <a:ext cx="2878645" cy="4205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99" name="A"/>
          <p:cNvSpPr txBox="1"/>
          <p:nvPr/>
        </p:nvSpPr>
        <p:spPr>
          <a:xfrm>
            <a:off x="6002896" y="6952244"/>
            <a:ext cx="42748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A</a:t>
            </a:r>
          </a:p>
        </p:txBody>
      </p:sp>
      <p:sp>
        <p:nvSpPr>
          <p:cNvPr id="700" name="B"/>
          <p:cNvSpPr txBox="1"/>
          <p:nvPr/>
        </p:nvSpPr>
        <p:spPr>
          <a:xfrm>
            <a:off x="2607652" y="11651244"/>
            <a:ext cx="43617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B</a:t>
            </a:r>
          </a:p>
        </p:txBody>
      </p:sp>
      <p:sp>
        <p:nvSpPr>
          <p:cNvPr id="701" name="C"/>
          <p:cNvSpPr txBox="1"/>
          <p:nvPr/>
        </p:nvSpPr>
        <p:spPr>
          <a:xfrm>
            <a:off x="6320295" y="11651244"/>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C</a:t>
            </a:r>
          </a:p>
        </p:txBody>
      </p:sp>
      <p:sp>
        <p:nvSpPr>
          <p:cNvPr id="702" name="D"/>
          <p:cNvSpPr txBox="1"/>
          <p:nvPr/>
        </p:nvSpPr>
        <p:spPr>
          <a:xfrm>
            <a:off x="8276095" y="6952244"/>
            <a:ext cx="45308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D</a:t>
            </a:r>
          </a:p>
        </p:txBody>
      </p:sp>
      <p:sp>
        <p:nvSpPr>
          <p:cNvPr id="703" name="E"/>
          <p:cNvSpPr txBox="1"/>
          <p:nvPr/>
        </p:nvSpPr>
        <p:spPr>
          <a:xfrm>
            <a:off x="7865554" y="11651244"/>
            <a:ext cx="41056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E</a:t>
            </a:r>
          </a:p>
        </p:txBody>
      </p:sp>
      <p:sp>
        <p:nvSpPr>
          <p:cNvPr id="704" name="F"/>
          <p:cNvSpPr txBox="1"/>
          <p:nvPr/>
        </p:nvSpPr>
        <p:spPr>
          <a:xfrm>
            <a:off x="11484927" y="11651244"/>
            <a:ext cx="38542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defRPr>
            </a:lvl1pPr>
          </a:lstStyle>
          <a:p>
            <a:pPr/>
            <a:r>
              <a:t>F</a:t>
            </a:r>
          </a:p>
        </p:txBody>
      </p:sp>
      <p:sp>
        <p:nvSpPr>
          <p:cNvPr id="705" name="Triangle"/>
          <p:cNvSpPr/>
          <p:nvPr/>
        </p:nvSpPr>
        <p:spPr>
          <a:xfrm rot="16200000">
            <a:off x="2602034" y="8511744"/>
            <a:ext cx="4208213" cy="287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06" name="Line"/>
          <p:cNvSpPr/>
          <p:nvPr/>
        </p:nvSpPr>
        <p:spPr>
          <a:xfrm flipH="1">
            <a:off x="9836348" y="9968203"/>
            <a:ext cx="387705" cy="24541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07" name="Line"/>
          <p:cNvSpPr/>
          <p:nvPr/>
        </p:nvSpPr>
        <p:spPr>
          <a:xfrm flipH="1" flipV="1">
            <a:off x="4441900" y="9945015"/>
            <a:ext cx="341333" cy="25633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0" name="Connection Line"/>
          <p:cNvSpPr/>
          <p:nvPr/>
        </p:nvSpPr>
        <p:spPr>
          <a:xfrm>
            <a:off x="8254051" y="7982246"/>
            <a:ext cx="567197" cy="212730"/>
          </a:xfrm>
          <a:custGeom>
            <a:avLst/>
            <a:gdLst/>
            <a:ahLst/>
            <a:cxnLst>
              <a:cxn ang="0">
                <a:pos x="wd2" y="hd2"/>
              </a:cxn>
              <a:cxn ang="5400000">
                <a:pos x="wd2" y="hd2"/>
              </a:cxn>
              <a:cxn ang="10800000">
                <a:pos x="wd2" y="hd2"/>
              </a:cxn>
              <a:cxn ang="16200000">
                <a:pos x="wd2" y="hd2"/>
              </a:cxn>
            </a:cxnLst>
            <a:rect l="0" t="0" r="r" b="b"/>
            <a:pathLst>
              <a:path w="21600" h="16947" fill="norm" stroke="1" extrusionOk="0">
                <a:moveTo>
                  <a:pt x="0" y="11245"/>
                </a:moveTo>
                <a:cubicBezTo>
                  <a:pt x="10530" y="21600"/>
                  <a:pt x="17730" y="17852"/>
                  <a:pt x="21600" y="0"/>
                </a:cubicBezTo>
              </a:path>
            </a:pathLst>
          </a:custGeom>
          <a:ln w="38100">
            <a:solidFill>
              <a:schemeClr val="accent5">
                <a:hueOff val="-82419"/>
                <a:satOff val="-9513"/>
                <a:lumOff val="-16343"/>
              </a:schemeClr>
            </a:solidFill>
            <a:miter lim="400000"/>
          </a:ln>
        </p:spPr>
        <p:txBody>
          <a:bodyPr/>
          <a:lstStyle/>
          <a:p>
            <a:pPr/>
          </a:p>
        </p:txBody>
      </p:sp>
      <p:sp>
        <p:nvSpPr>
          <p:cNvPr id="721" name="Connection Line"/>
          <p:cNvSpPr/>
          <p:nvPr/>
        </p:nvSpPr>
        <p:spPr>
          <a:xfrm>
            <a:off x="5779332" y="7980189"/>
            <a:ext cx="531645" cy="217765"/>
          </a:xfrm>
          <a:custGeom>
            <a:avLst/>
            <a:gdLst/>
            <a:ahLst/>
            <a:cxnLst>
              <a:cxn ang="0">
                <a:pos x="wd2" y="hd2"/>
              </a:cxn>
              <a:cxn ang="5400000">
                <a:pos x="wd2" y="hd2"/>
              </a:cxn>
              <a:cxn ang="10800000">
                <a:pos x="wd2" y="hd2"/>
              </a:cxn>
              <a:cxn ang="16200000">
                <a:pos x="wd2" y="hd2"/>
              </a:cxn>
            </a:cxnLst>
            <a:rect l="0" t="0" r="r" b="b"/>
            <a:pathLst>
              <a:path w="21600" h="16330" fill="norm" stroke="1" extrusionOk="0">
                <a:moveTo>
                  <a:pt x="0" y="0"/>
                </a:moveTo>
                <a:cubicBezTo>
                  <a:pt x="6053" y="19829"/>
                  <a:pt x="13253" y="21600"/>
                  <a:pt x="21600" y="5312"/>
                </a:cubicBezTo>
              </a:path>
            </a:pathLst>
          </a:custGeom>
          <a:ln w="38100">
            <a:solidFill>
              <a:schemeClr val="accent5">
                <a:hueOff val="-82419"/>
                <a:satOff val="-9513"/>
                <a:lumOff val="-16343"/>
              </a:schemeClr>
            </a:solidFill>
            <a:miter lim="400000"/>
          </a:ln>
        </p:spPr>
        <p:txBody>
          <a:bodyPr/>
          <a:lstStyle/>
          <a:p>
            <a:pPr/>
          </a:p>
        </p:txBody>
      </p:sp>
      <p:sp>
        <p:nvSpPr>
          <p:cNvPr id="710" name="So in this example, we can conclude that:…"/>
          <p:cNvSpPr txBox="1"/>
          <p:nvPr/>
        </p:nvSpPr>
        <p:spPr>
          <a:xfrm>
            <a:off x="13493258" y="8365616"/>
            <a:ext cx="9718514" cy="30616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t>So in this example, we can conclude that:</a:t>
            </a:r>
          </a:p>
          <a:p>
            <a:pPr algn="l">
              <a:lnSpc>
                <a:spcPct val="130000"/>
              </a:lnSpc>
              <a:defRPr b="0" sz="4000"/>
            </a:pPr>
            <a:r>
              <a:t>C     E</a:t>
            </a:r>
          </a:p>
          <a:p>
            <a:pPr algn="l">
              <a:lnSpc>
                <a:spcPct val="130000"/>
              </a:lnSpc>
              <a:defRPr b="0" sz="4000"/>
            </a:pPr>
            <a:r>
              <a:t>B     F</a:t>
            </a:r>
          </a:p>
          <a:p>
            <a:pPr algn="l">
              <a:lnSpc>
                <a:spcPct val="130000"/>
              </a:lnSpc>
              <a:defRPr b="0" sz="4000"/>
            </a:pPr>
            <a:r>
              <a:t>BC     EF</a:t>
            </a:r>
          </a:p>
        </p:txBody>
      </p:sp>
      <p:grpSp>
        <p:nvGrpSpPr>
          <p:cNvPr id="713" name="Group"/>
          <p:cNvGrpSpPr/>
          <p:nvPr/>
        </p:nvGrpSpPr>
        <p:grpSpPr>
          <a:xfrm>
            <a:off x="14043873" y="9806886"/>
            <a:ext cx="419101" cy="861566"/>
            <a:chOff x="0" y="0"/>
            <a:chExt cx="419100" cy="861564"/>
          </a:xfrm>
        </p:grpSpPr>
        <p:sp>
          <p:nvSpPr>
            <p:cNvPr id="711"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712"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716" name="Group"/>
          <p:cNvGrpSpPr/>
          <p:nvPr/>
        </p:nvGrpSpPr>
        <p:grpSpPr>
          <a:xfrm>
            <a:off x="14341220" y="10553775"/>
            <a:ext cx="419101" cy="861565"/>
            <a:chOff x="0" y="0"/>
            <a:chExt cx="419100" cy="861564"/>
          </a:xfrm>
        </p:grpSpPr>
        <p:sp>
          <p:nvSpPr>
            <p:cNvPr id="714"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715"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grpSp>
        <p:nvGrpSpPr>
          <p:cNvPr id="719" name="Group"/>
          <p:cNvGrpSpPr/>
          <p:nvPr/>
        </p:nvGrpSpPr>
        <p:grpSpPr>
          <a:xfrm>
            <a:off x="14043873" y="8989925"/>
            <a:ext cx="419101" cy="861566"/>
            <a:chOff x="0" y="0"/>
            <a:chExt cx="419100" cy="861564"/>
          </a:xfrm>
        </p:grpSpPr>
        <p:sp>
          <p:nvSpPr>
            <p:cNvPr id="717" name="="/>
            <p:cNvSpPr txBox="1"/>
            <p:nvPr/>
          </p:nvSpPr>
          <p:spPr>
            <a:xfrm>
              <a:off x="-1" y="152399"/>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sp>
          <p:nvSpPr>
            <p:cNvPr id="718" name="~"/>
            <p:cNvSpPr txBox="1"/>
            <p:nvPr/>
          </p:nvSpPr>
          <p:spPr>
            <a:xfrm>
              <a:off x="-1" y="-1"/>
              <a:ext cx="419101"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Pythagorean Theorem"/>
          <p:cNvSpPr txBox="1"/>
          <p:nvPr>
            <p:ph type="title"/>
          </p:nvPr>
        </p:nvSpPr>
        <p:spPr>
          <a:prstGeom prst="rect">
            <a:avLst/>
          </a:prstGeom>
        </p:spPr>
        <p:txBody>
          <a:bodyPr/>
          <a:lstStyle/>
          <a:p>
            <a:pPr/>
            <a:r>
              <a:t>Pythagorean Theorem</a:t>
            </a:r>
          </a:p>
        </p:txBody>
      </p:sp>
      <p:sp>
        <p:nvSpPr>
          <p:cNvPr id="724" name="Pythagorean Theorem: in a right triangle, the square of the hypotenuse is equal to the sum of the squares of the shorter two sides. a2 + b2 = c2"/>
          <p:cNvSpPr txBox="1"/>
          <p:nvPr/>
        </p:nvSpPr>
        <p:spPr>
          <a:xfrm>
            <a:off x="2552665" y="10180416"/>
            <a:ext cx="19560254" cy="27132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Pythagorean Theorem</a:t>
            </a:r>
            <a:r>
              <a:rPr b="1">
                <a:solidFill>
                  <a:schemeClr val="accent1">
                    <a:lumOff val="-13575"/>
                  </a:schemeClr>
                </a:solidFill>
              </a:rPr>
              <a:t>:</a:t>
            </a:r>
            <a:r>
              <a:t> </a:t>
            </a:r>
            <a:r>
              <a:rPr sz="4400"/>
              <a:t>in a right triangle, the square of the hypotenuse is equal to the sum of the squares of the shorter two sides.</a:t>
            </a:r>
            <a:br/>
            <a:r>
              <a:rPr b="1" sz="5000"/>
              <a:t>a</a:t>
            </a:r>
            <a:r>
              <a:rPr b="1" baseline="31999" sz="5000"/>
              <a:t>2</a:t>
            </a:r>
            <a:r>
              <a:rPr b="1" sz="5000"/>
              <a:t> + b</a:t>
            </a:r>
            <a:r>
              <a:rPr b="1" baseline="31999" sz="5000"/>
              <a:t>2</a:t>
            </a:r>
            <a:r>
              <a:rPr b="1" sz="5000"/>
              <a:t> = c</a:t>
            </a:r>
            <a:r>
              <a:rPr b="1" baseline="31999" sz="5000"/>
              <a:t>2</a:t>
            </a:r>
          </a:p>
        </p:txBody>
      </p:sp>
      <p:sp>
        <p:nvSpPr>
          <p:cNvPr id="725" name="a"/>
          <p:cNvSpPr txBox="1"/>
          <p:nvPr/>
        </p:nvSpPr>
        <p:spPr>
          <a:xfrm>
            <a:off x="7685239" y="5675914"/>
            <a:ext cx="47879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726" name="b"/>
          <p:cNvSpPr txBox="1"/>
          <p:nvPr/>
        </p:nvSpPr>
        <p:spPr>
          <a:xfrm>
            <a:off x="11723866" y="8164669"/>
            <a:ext cx="50228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727" name="c"/>
          <p:cNvSpPr txBox="1"/>
          <p:nvPr/>
        </p:nvSpPr>
        <p:spPr>
          <a:xfrm>
            <a:off x="12494171" y="5122753"/>
            <a:ext cx="47879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728" name="Triangle"/>
          <p:cNvSpPr/>
          <p:nvPr/>
        </p:nvSpPr>
        <p:spPr>
          <a:xfrm>
            <a:off x="8418403" y="4202544"/>
            <a:ext cx="8264351" cy="3826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B3D7FF"/>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9" name="Line"/>
          <p:cNvSpPr/>
          <p:nvPr/>
        </p:nvSpPr>
        <p:spPr>
          <a:xfrm flipH="1">
            <a:off x="8445635" y="7611558"/>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30" name="Line"/>
          <p:cNvSpPr/>
          <p:nvPr/>
        </p:nvSpPr>
        <p:spPr>
          <a:xfrm flipV="1">
            <a:off x="8902835" y="7598858"/>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Pythagorean Theorem"/>
          <p:cNvSpPr txBox="1"/>
          <p:nvPr>
            <p:ph type="body" idx="13"/>
          </p:nvPr>
        </p:nvSpPr>
        <p:spPr>
          <a:prstGeom prst="rect">
            <a:avLst/>
          </a:prstGeom>
        </p:spPr>
        <p:txBody>
          <a:bodyPr/>
          <a:lstStyle/>
          <a:p>
            <a:pPr/>
            <a:r>
              <a:t>Pythagorean Theorem</a:t>
            </a:r>
          </a:p>
        </p:txBody>
      </p:sp>
      <p:sp>
        <p:nvSpPr>
          <p:cNvPr id="735" name="Find side x."/>
          <p:cNvSpPr txBox="1"/>
          <p:nvPr/>
        </p:nvSpPr>
        <p:spPr>
          <a:xfrm>
            <a:off x="12728636" y="3858554"/>
            <a:ext cx="6594656" cy="16985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Find side x. </a:t>
            </a:r>
            <a:br/>
          </a:p>
        </p:txBody>
      </p:sp>
      <p:sp>
        <p:nvSpPr>
          <p:cNvPr id="736" name="x"/>
          <p:cNvSpPr txBox="1"/>
          <p:nvPr/>
        </p:nvSpPr>
        <p:spPr>
          <a:xfrm>
            <a:off x="2325102" y="6915326"/>
            <a:ext cx="45529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x</a:t>
            </a:r>
          </a:p>
        </p:txBody>
      </p:sp>
      <p:sp>
        <p:nvSpPr>
          <p:cNvPr id="737" name="6"/>
          <p:cNvSpPr txBox="1"/>
          <p:nvPr/>
        </p:nvSpPr>
        <p:spPr>
          <a:xfrm>
            <a:off x="6094362" y="11442212"/>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738" name="10"/>
          <p:cNvSpPr txBox="1"/>
          <p:nvPr/>
        </p:nvSpPr>
        <p:spPr>
          <a:xfrm>
            <a:off x="6903028" y="6534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10</a:t>
            </a:r>
          </a:p>
        </p:txBody>
      </p:sp>
      <p:sp>
        <p:nvSpPr>
          <p:cNvPr id="739" name="Triangle"/>
          <p:cNvSpPr/>
          <p:nvPr/>
        </p:nvSpPr>
        <p:spPr>
          <a:xfrm>
            <a:off x="3160817" y="2480099"/>
            <a:ext cx="6481777" cy="885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40" name="Line"/>
          <p:cNvSpPr/>
          <p:nvPr/>
        </p:nvSpPr>
        <p:spPr>
          <a:xfrm flipH="1">
            <a:off x="3188050" y="1091343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41" name="Line"/>
          <p:cNvSpPr/>
          <p:nvPr/>
        </p:nvSpPr>
        <p:spPr>
          <a:xfrm flipV="1">
            <a:off x="3645250" y="1090073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Pythagorean Theorem"/>
          <p:cNvSpPr txBox="1"/>
          <p:nvPr>
            <p:ph type="body" idx="13"/>
          </p:nvPr>
        </p:nvSpPr>
        <p:spPr>
          <a:prstGeom prst="rect">
            <a:avLst/>
          </a:prstGeom>
        </p:spPr>
        <p:txBody>
          <a:bodyPr/>
          <a:lstStyle/>
          <a:p>
            <a:pPr/>
            <a:r>
              <a:t>Pythagorean Theorem</a:t>
            </a:r>
          </a:p>
        </p:txBody>
      </p:sp>
      <p:sp>
        <p:nvSpPr>
          <p:cNvPr id="744" name="Find side x.  a2 + b2 = c2…"/>
          <p:cNvSpPr txBox="1"/>
          <p:nvPr/>
        </p:nvSpPr>
        <p:spPr>
          <a:xfrm>
            <a:off x="12728636" y="3858554"/>
            <a:ext cx="6594656" cy="6790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Find side x. </a:t>
            </a:r>
            <a:br/>
            <a:r>
              <a:rPr b="1" sz="5000"/>
              <a:t>a</a:t>
            </a:r>
            <a:r>
              <a:rPr b="1" baseline="31999" sz="5000"/>
              <a:t>2</a:t>
            </a:r>
            <a:r>
              <a:rPr b="1" sz="5000"/>
              <a:t> + b</a:t>
            </a:r>
            <a:r>
              <a:rPr b="1" baseline="31999" sz="5000"/>
              <a:t>2</a:t>
            </a:r>
            <a:r>
              <a:rPr b="1" sz="5000"/>
              <a:t> = c</a:t>
            </a:r>
            <a:r>
              <a:rPr b="1" baseline="31999" sz="5000"/>
              <a:t>2</a:t>
            </a:r>
            <a:endParaRPr b="1" baseline="31999" sz="5000"/>
          </a:p>
          <a:p>
            <a:pPr algn="l">
              <a:lnSpc>
                <a:spcPct val="130000"/>
              </a:lnSpc>
              <a:defRPr b="0" sz="4000"/>
            </a:pPr>
            <a:r>
              <a:rPr sz="5000"/>
              <a:t>x</a:t>
            </a:r>
            <a:r>
              <a:rPr baseline="31999" sz="5000"/>
              <a:t>2</a:t>
            </a:r>
            <a:r>
              <a:rPr sz="5000"/>
              <a:t> + 6</a:t>
            </a:r>
            <a:r>
              <a:rPr baseline="31999" sz="5000"/>
              <a:t>2</a:t>
            </a:r>
            <a:r>
              <a:rPr sz="5000"/>
              <a:t> = 10</a:t>
            </a:r>
            <a:r>
              <a:rPr baseline="31999" sz="5000"/>
              <a:t>2</a:t>
            </a:r>
            <a:endParaRPr baseline="31999" sz="5000"/>
          </a:p>
          <a:p>
            <a:pPr algn="l">
              <a:lnSpc>
                <a:spcPct val="130000"/>
              </a:lnSpc>
              <a:defRPr b="0" sz="4000"/>
            </a:pPr>
            <a:r>
              <a:rPr sz="5000"/>
              <a:t>x</a:t>
            </a:r>
            <a:r>
              <a:rPr baseline="31999" sz="5000"/>
              <a:t>2</a:t>
            </a:r>
            <a:r>
              <a:rPr sz="5000"/>
              <a:t> + 36 = 100</a:t>
            </a:r>
            <a:endParaRPr sz="5000"/>
          </a:p>
          <a:p>
            <a:pPr algn="l">
              <a:lnSpc>
                <a:spcPct val="130000"/>
              </a:lnSpc>
              <a:defRPr b="0" sz="4000"/>
            </a:pPr>
            <a:r>
              <a:rPr sz="5000"/>
              <a:t>x</a:t>
            </a:r>
            <a:r>
              <a:rPr baseline="31999" sz="5000"/>
              <a:t>2</a:t>
            </a:r>
            <a:r>
              <a:rPr sz="5000"/>
              <a:t> = 100 - 36</a:t>
            </a:r>
            <a:endParaRPr sz="5000"/>
          </a:p>
          <a:p>
            <a:pPr algn="l">
              <a:lnSpc>
                <a:spcPct val="130000"/>
              </a:lnSpc>
              <a:defRPr b="0" sz="4000"/>
            </a:pPr>
            <a:r>
              <a:rPr sz="5000"/>
              <a:t>x</a:t>
            </a:r>
            <a:r>
              <a:rPr baseline="31999" sz="5000"/>
              <a:t>2</a:t>
            </a:r>
            <a:r>
              <a:rPr sz="5000"/>
              <a:t> = 64</a:t>
            </a:r>
            <a:endParaRPr sz="5000"/>
          </a:p>
          <a:p>
            <a:pPr algn="l">
              <a:lnSpc>
                <a:spcPct val="130000"/>
              </a:lnSpc>
              <a:defRPr b="0" sz="4000"/>
            </a:pPr>
            <a:r>
              <a:rPr sz="5000"/>
              <a:t>x = 8</a:t>
            </a:r>
          </a:p>
        </p:txBody>
      </p:sp>
      <p:sp>
        <p:nvSpPr>
          <p:cNvPr id="745" name="x"/>
          <p:cNvSpPr txBox="1"/>
          <p:nvPr/>
        </p:nvSpPr>
        <p:spPr>
          <a:xfrm>
            <a:off x="2325102" y="6915326"/>
            <a:ext cx="45529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x</a:t>
            </a:r>
          </a:p>
        </p:txBody>
      </p:sp>
      <p:sp>
        <p:nvSpPr>
          <p:cNvPr id="746" name="6"/>
          <p:cNvSpPr txBox="1"/>
          <p:nvPr/>
        </p:nvSpPr>
        <p:spPr>
          <a:xfrm>
            <a:off x="6094362" y="11442212"/>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747" name="10"/>
          <p:cNvSpPr txBox="1"/>
          <p:nvPr/>
        </p:nvSpPr>
        <p:spPr>
          <a:xfrm>
            <a:off x="6903028" y="6534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10</a:t>
            </a:r>
          </a:p>
        </p:txBody>
      </p:sp>
      <p:sp>
        <p:nvSpPr>
          <p:cNvPr id="748" name="Triangle"/>
          <p:cNvSpPr/>
          <p:nvPr/>
        </p:nvSpPr>
        <p:spPr>
          <a:xfrm>
            <a:off x="3160817" y="2480099"/>
            <a:ext cx="6481777" cy="8850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49" name="Line"/>
          <p:cNvSpPr/>
          <p:nvPr/>
        </p:nvSpPr>
        <p:spPr>
          <a:xfrm flipH="1">
            <a:off x="3188050" y="1091343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0" name="Line"/>
          <p:cNvSpPr/>
          <p:nvPr/>
        </p:nvSpPr>
        <p:spPr>
          <a:xfrm flipV="1">
            <a:off x="3645250" y="1090073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2" name="45-45-90 Triangle"/>
          <p:cNvSpPr txBox="1"/>
          <p:nvPr>
            <p:ph type="title"/>
          </p:nvPr>
        </p:nvSpPr>
        <p:spPr>
          <a:prstGeom prst="rect">
            <a:avLst/>
          </a:prstGeom>
        </p:spPr>
        <p:txBody>
          <a:bodyPr/>
          <a:lstStyle/>
          <a:p>
            <a:pPr/>
            <a:r>
              <a:t>45-45-90 Triangle</a:t>
            </a:r>
          </a:p>
        </p:txBody>
      </p:sp>
      <p:sp>
        <p:nvSpPr>
          <p:cNvPr id="753" name="1"/>
          <p:cNvSpPr txBox="1"/>
          <p:nvPr/>
        </p:nvSpPr>
        <p:spPr>
          <a:xfrm>
            <a:off x="3700860"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a:t>
            </a:r>
          </a:p>
        </p:txBody>
      </p:sp>
      <p:sp>
        <p:nvSpPr>
          <p:cNvPr id="754" name="1"/>
          <p:cNvSpPr txBox="1"/>
          <p:nvPr/>
        </p:nvSpPr>
        <p:spPr>
          <a:xfrm>
            <a:off x="8887602"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a:t>
            </a:r>
          </a:p>
        </p:txBody>
      </p:sp>
      <p:sp>
        <p:nvSpPr>
          <p:cNvPr id="755" name="10"/>
          <p:cNvSpPr txBox="1"/>
          <p:nvPr/>
        </p:nvSpPr>
        <p:spPr>
          <a:xfrm>
            <a:off x="6903028" y="7042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10</a:t>
            </a:r>
          </a:p>
        </p:txBody>
      </p:sp>
      <p:sp>
        <p:nvSpPr>
          <p:cNvPr id="756" name="Triangle"/>
          <p:cNvSpPr/>
          <p:nvPr/>
        </p:nvSpPr>
        <p:spPr>
          <a:xfrm rot="8100000">
            <a:off x="2761630" y="5832268"/>
            <a:ext cx="7498219" cy="7484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7" name="Line"/>
          <p:cNvSpPr/>
          <p:nvPr/>
        </p:nvSpPr>
        <p:spPr>
          <a:xfrm flipH="1" flipV="1">
            <a:off x="6126747" y="4640728"/>
            <a:ext cx="428355" cy="42835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8" name="Line"/>
          <p:cNvSpPr/>
          <p:nvPr/>
        </p:nvSpPr>
        <p:spPr>
          <a:xfrm flipV="1">
            <a:off x="6555018" y="4667851"/>
            <a:ext cx="326831" cy="36276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9" name="√2"/>
          <p:cNvSpPr txBox="1"/>
          <p:nvPr/>
        </p:nvSpPr>
        <p:spPr>
          <a:xfrm>
            <a:off x="6122877" y="9744335"/>
            <a:ext cx="8261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√2</a:t>
            </a:r>
          </a:p>
        </p:txBody>
      </p:sp>
      <p:sp>
        <p:nvSpPr>
          <p:cNvPr id="760" name="__"/>
          <p:cNvSpPr txBox="1"/>
          <p:nvPr/>
        </p:nvSpPr>
        <p:spPr>
          <a:xfrm>
            <a:off x="6407284" y="9169467"/>
            <a:ext cx="74930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chemeClr val="accent1">
                    <a:lumOff val="-13575"/>
                  </a:schemeClr>
                </a:solidFill>
              </a:defRPr>
            </a:lvl1pPr>
          </a:lstStyle>
          <a:p>
            <a:pPr/>
            <a:r>
              <a:t>__</a:t>
            </a:r>
          </a:p>
        </p:txBody>
      </p:sp>
      <p:sp>
        <p:nvSpPr>
          <p:cNvPr id="761" name="45-45-90 Theorem…"/>
          <p:cNvSpPr txBox="1"/>
          <p:nvPr/>
        </p:nvSpPr>
        <p:spPr>
          <a:xfrm>
            <a:off x="14998951" y="4512901"/>
            <a:ext cx="7600675" cy="6224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45-45-90 Theorem</a:t>
            </a:r>
            <a:r>
              <a:t> </a:t>
            </a:r>
          </a:p>
          <a:p>
            <a:pPr algn="l">
              <a:lnSpc>
                <a:spcPct val="130000"/>
              </a:lnSpc>
              <a:defRPr b="0" sz="4400"/>
            </a:pPr>
            <a:r>
              <a:t>in a right triangle, if the two smaller angles are congruent, then the lengths of the sides are proportionate to 1:1:√2.</a:t>
            </a:r>
          </a:p>
          <a:p>
            <a:pPr algn="l">
              <a:lnSpc>
                <a:spcPct val="130000"/>
              </a:lnSpc>
              <a:defRPr b="0" sz="4000"/>
            </a:pPr>
            <a:br/>
            <a:r>
              <a:rPr b="1" sz="6000"/>
              <a:t>45-45-90 → 1:1:√2</a:t>
            </a:r>
          </a:p>
        </p:txBody>
      </p:sp>
      <p:sp>
        <p:nvSpPr>
          <p:cNvPr id="762" name="__"/>
          <p:cNvSpPr txBox="1"/>
          <p:nvPr/>
        </p:nvSpPr>
        <p:spPr>
          <a:xfrm>
            <a:off x="20960627" y="9068742"/>
            <a:ext cx="876301" cy="994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000"/>
            </a:lvl1pPr>
          </a:lstStyle>
          <a:p>
            <a:pPr/>
            <a:r>
              <a:t>__</a:t>
            </a:r>
          </a:p>
        </p:txBody>
      </p:sp>
      <p:sp>
        <p:nvSpPr>
          <p:cNvPr id="765" name="Connection Line"/>
          <p:cNvSpPr/>
          <p:nvPr/>
        </p:nvSpPr>
        <p:spPr>
          <a:xfrm>
            <a:off x="1449530" y="9082930"/>
            <a:ext cx="328035" cy="620972"/>
          </a:xfrm>
          <a:custGeom>
            <a:avLst/>
            <a:gdLst/>
            <a:ahLst/>
            <a:cxnLst>
              <a:cxn ang="0">
                <a:pos x="wd2" y="hd2"/>
              </a:cxn>
              <a:cxn ang="5400000">
                <a:pos x="wd2" y="hd2"/>
              </a:cxn>
              <a:cxn ang="10800000">
                <a:pos x="wd2" y="hd2"/>
              </a:cxn>
              <a:cxn ang="16200000">
                <a:pos x="wd2" y="hd2"/>
              </a:cxn>
            </a:cxnLst>
            <a:rect l="0" t="0" r="r" b="b"/>
            <a:pathLst>
              <a:path w="17762" h="21600" fill="norm" stroke="1" extrusionOk="0">
                <a:moveTo>
                  <a:pt x="14822" y="21600"/>
                </a:moveTo>
                <a:cubicBezTo>
                  <a:pt x="21600" y="11376"/>
                  <a:pt x="16659" y="4176"/>
                  <a:pt x="0" y="0"/>
                </a:cubicBezTo>
              </a:path>
            </a:pathLst>
          </a:custGeom>
          <a:ln w="38100">
            <a:solidFill>
              <a:schemeClr val="accent5">
                <a:hueOff val="-82419"/>
                <a:satOff val="-9513"/>
                <a:lumOff val="-16343"/>
              </a:schemeClr>
            </a:solidFill>
            <a:miter lim="400000"/>
          </a:ln>
        </p:spPr>
        <p:txBody>
          <a:bodyPr/>
          <a:lstStyle/>
          <a:p>
            <a:pPr/>
          </a:p>
        </p:txBody>
      </p:sp>
      <p:sp>
        <p:nvSpPr>
          <p:cNvPr id="766" name="Connection Line"/>
          <p:cNvSpPr/>
          <p:nvPr/>
        </p:nvSpPr>
        <p:spPr>
          <a:xfrm>
            <a:off x="11065478" y="9025056"/>
            <a:ext cx="453408" cy="741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7805" y="5297"/>
                  <a:pt x="605" y="12497"/>
                  <a:pt x="0" y="21600"/>
                </a:cubicBezTo>
              </a:path>
            </a:pathLst>
          </a:custGeom>
          <a:ln w="38100">
            <a:solidFill>
              <a:schemeClr val="accent5">
                <a:hueOff val="-82419"/>
                <a:satOff val="-9513"/>
                <a:lumOff val="-16343"/>
              </a:schemeClr>
            </a:solidFill>
            <a:miter lim="400000"/>
          </a:ln>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Properties of Congruence"/>
          <p:cNvSpPr txBox="1"/>
          <p:nvPr>
            <p:ph type="title"/>
          </p:nvPr>
        </p:nvSpPr>
        <p:spPr>
          <a:prstGeom prst="rect">
            <a:avLst/>
          </a:prstGeom>
        </p:spPr>
        <p:txBody>
          <a:bodyPr/>
          <a:lstStyle/>
          <a:p>
            <a:pPr/>
            <a:r>
              <a:t>Properties of Congruence</a:t>
            </a:r>
          </a:p>
        </p:txBody>
      </p:sp>
      <p:sp>
        <p:nvSpPr>
          <p:cNvPr id="185" name="Reflexive - A    A.…"/>
          <p:cNvSpPr txBox="1"/>
          <p:nvPr/>
        </p:nvSpPr>
        <p:spPr>
          <a:xfrm>
            <a:off x="2607202" y="4433856"/>
            <a:ext cx="19560254" cy="50002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80000"/>
              </a:lnSpc>
              <a:defRPr b="0" sz="7000"/>
            </a:pPr>
            <a:r>
              <a:rPr b="1">
                <a:solidFill>
                  <a:schemeClr val="accent1">
                    <a:lumOff val="-13575"/>
                  </a:schemeClr>
                </a:solidFill>
              </a:rPr>
              <a:t>Reflexive</a:t>
            </a:r>
            <a:r>
              <a:rPr b="1"/>
              <a:t> </a:t>
            </a:r>
            <a:r>
              <a:t>- A    A.</a:t>
            </a:r>
          </a:p>
          <a:p>
            <a:pPr algn="l">
              <a:lnSpc>
                <a:spcPct val="180000"/>
              </a:lnSpc>
              <a:defRPr b="0" sz="7000"/>
            </a:pPr>
            <a:r>
              <a:rPr b="1">
                <a:solidFill>
                  <a:schemeClr val="accent1">
                    <a:lumOff val="-13575"/>
                  </a:schemeClr>
                </a:solidFill>
              </a:rPr>
              <a:t>Symmetric</a:t>
            </a:r>
            <a:r>
              <a:rPr b="1"/>
              <a:t> </a:t>
            </a:r>
            <a:r>
              <a:t>- if A    B, then B    A.</a:t>
            </a:r>
          </a:p>
          <a:p>
            <a:pPr algn="l">
              <a:lnSpc>
                <a:spcPct val="180000"/>
              </a:lnSpc>
              <a:defRPr b="0" sz="7000"/>
            </a:pPr>
            <a:r>
              <a:rPr b="1">
                <a:solidFill>
                  <a:schemeClr val="accent1">
                    <a:lumOff val="-13575"/>
                  </a:schemeClr>
                </a:solidFill>
              </a:rPr>
              <a:t>Transitive</a:t>
            </a:r>
            <a:r>
              <a:rPr b="1"/>
              <a:t> </a:t>
            </a:r>
            <a:r>
              <a:t>- if A    B and B    C, then A     C.</a:t>
            </a:r>
          </a:p>
        </p:txBody>
      </p:sp>
      <p:grpSp>
        <p:nvGrpSpPr>
          <p:cNvPr id="188" name="Group"/>
          <p:cNvGrpSpPr/>
          <p:nvPr/>
        </p:nvGrpSpPr>
        <p:grpSpPr>
          <a:xfrm>
            <a:off x="8240741" y="4290616"/>
            <a:ext cx="571501" cy="1222498"/>
            <a:chOff x="0" y="0"/>
            <a:chExt cx="571500" cy="1222496"/>
          </a:xfrm>
        </p:grpSpPr>
        <p:sp>
          <p:nvSpPr>
            <p:cNvPr id="186"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187"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grpSp>
        <p:nvGrpSpPr>
          <p:cNvPr id="191" name="Group"/>
          <p:cNvGrpSpPr/>
          <p:nvPr/>
        </p:nvGrpSpPr>
        <p:grpSpPr>
          <a:xfrm>
            <a:off x="9536141" y="6271816"/>
            <a:ext cx="571501" cy="1222498"/>
            <a:chOff x="0" y="0"/>
            <a:chExt cx="571500" cy="1222496"/>
          </a:xfrm>
        </p:grpSpPr>
        <p:sp>
          <p:nvSpPr>
            <p:cNvPr id="189"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190"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grpSp>
        <p:nvGrpSpPr>
          <p:cNvPr id="194" name="Group"/>
          <p:cNvGrpSpPr/>
          <p:nvPr/>
        </p:nvGrpSpPr>
        <p:grpSpPr>
          <a:xfrm>
            <a:off x="9066241" y="8176817"/>
            <a:ext cx="571501" cy="1222497"/>
            <a:chOff x="0" y="0"/>
            <a:chExt cx="571500" cy="1222496"/>
          </a:xfrm>
        </p:grpSpPr>
        <p:sp>
          <p:nvSpPr>
            <p:cNvPr id="192"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193"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grpSp>
        <p:nvGrpSpPr>
          <p:cNvPr id="197" name="Group"/>
          <p:cNvGrpSpPr/>
          <p:nvPr/>
        </p:nvGrpSpPr>
        <p:grpSpPr>
          <a:xfrm>
            <a:off x="13282641" y="8176817"/>
            <a:ext cx="571501" cy="1222497"/>
            <a:chOff x="0" y="0"/>
            <a:chExt cx="571500" cy="1222496"/>
          </a:xfrm>
        </p:grpSpPr>
        <p:sp>
          <p:nvSpPr>
            <p:cNvPr id="195"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196"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grpSp>
        <p:nvGrpSpPr>
          <p:cNvPr id="200" name="Group"/>
          <p:cNvGrpSpPr/>
          <p:nvPr/>
        </p:nvGrpSpPr>
        <p:grpSpPr>
          <a:xfrm>
            <a:off x="18108641" y="8176817"/>
            <a:ext cx="571501" cy="1222497"/>
            <a:chOff x="0" y="0"/>
            <a:chExt cx="571500" cy="1222496"/>
          </a:xfrm>
        </p:grpSpPr>
        <p:sp>
          <p:nvSpPr>
            <p:cNvPr id="198"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199"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grpSp>
        <p:nvGrpSpPr>
          <p:cNvPr id="203" name="Group"/>
          <p:cNvGrpSpPr/>
          <p:nvPr/>
        </p:nvGrpSpPr>
        <p:grpSpPr>
          <a:xfrm>
            <a:off x="14247841" y="6271817"/>
            <a:ext cx="571501" cy="1222497"/>
            <a:chOff x="0" y="0"/>
            <a:chExt cx="571500" cy="1222496"/>
          </a:xfrm>
        </p:grpSpPr>
        <p:sp>
          <p:nvSpPr>
            <p:cNvPr id="201" name="="/>
            <p:cNvSpPr txBox="1"/>
            <p:nvPr/>
          </p:nvSpPr>
          <p:spPr>
            <a:xfrm>
              <a:off x="0" y="203199"/>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sp>
          <p:nvSpPr>
            <p:cNvPr id="202" name="~"/>
            <p:cNvSpPr txBox="1"/>
            <p:nvPr/>
          </p:nvSpPr>
          <p:spPr>
            <a:xfrm>
              <a:off x="0" y="-1"/>
              <a:ext cx="571501" cy="10192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lvl1pPr>
            </a:lstStyle>
            <a:p>
              <a:pPr/>
              <a:r>
                <a:t>~</a:t>
              </a: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45-45-90 Triangle"/>
          <p:cNvSpPr txBox="1"/>
          <p:nvPr>
            <p:ph type="body" idx="13"/>
          </p:nvPr>
        </p:nvSpPr>
        <p:spPr>
          <a:prstGeom prst="rect">
            <a:avLst/>
          </a:prstGeom>
        </p:spPr>
        <p:txBody>
          <a:bodyPr/>
          <a:lstStyle/>
          <a:p>
            <a:pPr/>
            <a:r>
              <a:t>45-45-90 Triangle</a:t>
            </a:r>
          </a:p>
        </p:txBody>
      </p:sp>
      <p:sp>
        <p:nvSpPr>
          <p:cNvPr id="771" name="6"/>
          <p:cNvSpPr txBox="1"/>
          <p:nvPr/>
        </p:nvSpPr>
        <p:spPr>
          <a:xfrm>
            <a:off x="3599260"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772" name="10"/>
          <p:cNvSpPr txBox="1"/>
          <p:nvPr/>
        </p:nvSpPr>
        <p:spPr>
          <a:xfrm>
            <a:off x="6903028" y="7042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10</a:t>
            </a:r>
          </a:p>
        </p:txBody>
      </p:sp>
      <p:sp>
        <p:nvSpPr>
          <p:cNvPr id="773" name="Triangle"/>
          <p:cNvSpPr/>
          <p:nvPr/>
        </p:nvSpPr>
        <p:spPr>
          <a:xfrm rot="8100000">
            <a:off x="2761630" y="5832268"/>
            <a:ext cx="7498219" cy="7484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4" name="Line"/>
          <p:cNvSpPr/>
          <p:nvPr/>
        </p:nvSpPr>
        <p:spPr>
          <a:xfrm flipH="1" flipV="1">
            <a:off x="6126747" y="4640728"/>
            <a:ext cx="428355" cy="42835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5" name="Line"/>
          <p:cNvSpPr/>
          <p:nvPr/>
        </p:nvSpPr>
        <p:spPr>
          <a:xfrm flipV="1">
            <a:off x="6555018" y="4667851"/>
            <a:ext cx="326831" cy="36276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6" name="Find the unknown sides and angles."/>
          <p:cNvSpPr txBox="1"/>
          <p:nvPr/>
        </p:nvSpPr>
        <p:spPr>
          <a:xfrm>
            <a:off x="12585951" y="4512901"/>
            <a:ext cx="11164814"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
        <p:nvSpPr>
          <p:cNvPr id="777" name="45°"/>
          <p:cNvSpPr txBox="1"/>
          <p:nvPr/>
        </p:nvSpPr>
        <p:spPr>
          <a:xfrm>
            <a:off x="1990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45°</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45-45-90 Triangle"/>
          <p:cNvSpPr txBox="1"/>
          <p:nvPr>
            <p:ph type="body" idx="13"/>
          </p:nvPr>
        </p:nvSpPr>
        <p:spPr>
          <a:prstGeom prst="rect">
            <a:avLst/>
          </a:prstGeom>
        </p:spPr>
        <p:txBody>
          <a:bodyPr/>
          <a:lstStyle/>
          <a:p>
            <a:pPr/>
            <a:r>
              <a:t>45-45-90 Triangle</a:t>
            </a:r>
          </a:p>
        </p:txBody>
      </p:sp>
      <p:sp>
        <p:nvSpPr>
          <p:cNvPr id="780" name="10"/>
          <p:cNvSpPr txBox="1"/>
          <p:nvPr/>
        </p:nvSpPr>
        <p:spPr>
          <a:xfrm>
            <a:off x="6903028" y="7042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10</a:t>
            </a:r>
          </a:p>
        </p:txBody>
      </p:sp>
      <p:sp>
        <p:nvSpPr>
          <p:cNvPr id="781" name="Triangle"/>
          <p:cNvSpPr/>
          <p:nvPr/>
        </p:nvSpPr>
        <p:spPr>
          <a:xfrm rot="8100000">
            <a:off x="2761630" y="5832268"/>
            <a:ext cx="7498219" cy="7484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82" name="Line"/>
          <p:cNvSpPr/>
          <p:nvPr/>
        </p:nvSpPr>
        <p:spPr>
          <a:xfrm flipH="1" flipV="1">
            <a:off x="6126747" y="4640728"/>
            <a:ext cx="428355" cy="42835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83" name="Line"/>
          <p:cNvSpPr/>
          <p:nvPr/>
        </p:nvSpPr>
        <p:spPr>
          <a:xfrm flipV="1">
            <a:off x="6555018" y="4667851"/>
            <a:ext cx="326831" cy="36276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84" name="45°"/>
          <p:cNvSpPr txBox="1"/>
          <p:nvPr/>
        </p:nvSpPr>
        <p:spPr>
          <a:xfrm>
            <a:off x="1990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45°</a:t>
            </a:r>
          </a:p>
        </p:txBody>
      </p:sp>
      <p:sp>
        <p:nvSpPr>
          <p:cNvPr id="785" name="45°"/>
          <p:cNvSpPr txBox="1"/>
          <p:nvPr/>
        </p:nvSpPr>
        <p:spPr>
          <a:xfrm>
            <a:off x="9864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45°</a:t>
            </a:r>
          </a:p>
        </p:txBody>
      </p:sp>
      <p:sp>
        <p:nvSpPr>
          <p:cNvPr id="786" name="45 + 45 + 90 = 180"/>
          <p:cNvSpPr txBox="1"/>
          <p:nvPr/>
        </p:nvSpPr>
        <p:spPr>
          <a:xfrm>
            <a:off x="12619990" y="5546089"/>
            <a:ext cx="5494021" cy="845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5000"/>
            </a:lvl1pPr>
          </a:lstStyle>
          <a:p>
            <a:pPr/>
            <a:r>
              <a:t>45 + 45 + 90 = 180</a:t>
            </a:r>
          </a:p>
        </p:txBody>
      </p:sp>
      <p:sp>
        <p:nvSpPr>
          <p:cNvPr id="787" name="6"/>
          <p:cNvSpPr txBox="1"/>
          <p:nvPr/>
        </p:nvSpPr>
        <p:spPr>
          <a:xfrm>
            <a:off x="3599260"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788" name="Find the unknown sides and angles."/>
          <p:cNvSpPr txBox="1"/>
          <p:nvPr/>
        </p:nvSpPr>
        <p:spPr>
          <a:xfrm>
            <a:off x="12585951" y="4512901"/>
            <a:ext cx="11167516"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2" name="45-45-90 Triangle"/>
          <p:cNvSpPr txBox="1"/>
          <p:nvPr>
            <p:ph type="body" idx="13"/>
          </p:nvPr>
        </p:nvSpPr>
        <p:spPr>
          <a:prstGeom prst="rect">
            <a:avLst/>
          </a:prstGeom>
        </p:spPr>
        <p:txBody>
          <a:bodyPr/>
          <a:lstStyle/>
          <a:p>
            <a:pPr/>
            <a:r>
              <a:t>45-45-90 Triangle</a:t>
            </a:r>
          </a:p>
        </p:txBody>
      </p:sp>
      <p:sp>
        <p:nvSpPr>
          <p:cNvPr id="793" name="10"/>
          <p:cNvSpPr txBox="1"/>
          <p:nvPr/>
        </p:nvSpPr>
        <p:spPr>
          <a:xfrm>
            <a:off x="6903028" y="7042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10</a:t>
            </a:r>
          </a:p>
        </p:txBody>
      </p:sp>
      <p:sp>
        <p:nvSpPr>
          <p:cNvPr id="794" name="Triangle"/>
          <p:cNvSpPr/>
          <p:nvPr/>
        </p:nvSpPr>
        <p:spPr>
          <a:xfrm rot="8100000">
            <a:off x="2761630" y="5832268"/>
            <a:ext cx="7498219" cy="7484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5" name="Line"/>
          <p:cNvSpPr/>
          <p:nvPr/>
        </p:nvSpPr>
        <p:spPr>
          <a:xfrm flipH="1" flipV="1">
            <a:off x="6126747" y="4640728"/>
            <a:ext cx="428355" cy="42835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6" name="Line"/>
          <p:cNvSpPr/>
          <p:nvPr/>
        </p:nvSpPr>
        <p:spPr>
          <a:xfrm flipV="1">
            <a:off x="6555018" y="4667851"/>
            <a:ext cx="326831" cy="36276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7" name="Find the unknown sides and angles."/>
          <p:cNvSpPr txBox="1"/>
          <p:nvPr/>
        </p:nvSpPr>
        <p:spPr>
          <a:xfrm>
            <a:off x="12585951" y="4512901"/>
            <a:ext cx="11167516"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
        <p:nvSpPr>
          <p:cNvPr id="798" name="45°"/>
          <p:cNvSpPr txBox="1"/>
          <p:nvPr/>
        </p:nvSpPr>
        <p:spPr>
          <a:xfrm>
            <a:off x="1990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45°</a:t>
            </a:r>
          </a:p>
        </p:txBody>
      </p:sp>
      <p:sp>
        <p:nvSpPr>
          <p:cNvPr id="799" name="45°"/>
          <p:cNvSpPr txBox="1"/>
          <p:nvPr/>
        </p:nvSpPr>
        <p:spPr>
          <a:xfrm>
            <a:off x="9864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45°</a:t>
            </a:r>
          </a:p>
        </p:txBody>
      </p:sp>
      <p:sp>
        <p:nvSpPr>
          <p:cNvPr id="800" name="45 + 45 + 90 = 180…"/>
          <p:cNvSpPr txBox="1"/>
          <p:nvPr/>
        </p:nvSpPr>
        <p:spPr>
          <a:xfrm>
            <a:off x="12619990" y="5546089"/>
            <a:ext cx="5670551" cy="1614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45 + 45 + 90 = 180</a:t>
            </a:r>
          </a:p>
          <a:p>
            <a:pPr algn="l">
              <a:defRPr b="0" sz="5000"/>
            </a:pPr>
            <a:r>
              <a:t>45-45-90 → 1:1:√2</a:t>
            </a:r>
          </a:p>
        </p:txBody>
      </p:sp>
      <p:sp>
        <p:nvSpPr>
          <p:cNvPr id="801" name="1"/>
          <p:cNvSpPr txBox="1"/>
          <p:nvPr/>
        </p:nvSpPr>
        <p:spPr>
          <a:xfrm>
            <a:off x="4396566" y="6657120"/>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a:t>
            </a:r>
          </a:p>
        </p:txBody>
      </p:sp>
      <p:sp>
        <p:nvSpPr>
          <p:cNvPr id="802" name="1"/>
          <p:cNvSpPr txBox="1"/>
          <p:nvPr/>
        </p:nvSpPr>
        <p:spPr>
          <a:xfrm>
            <a:off x="8460565" y="6657120"/>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a:t>
            </a:r>
          </a:p>
        </p:txBody>
      </p:sp>
      <p:sp>
        <p:nvSpPr>
          <p:cNvPr id="803" name="√2"/>
          <p:cNvSpPr txBox="1"/>
          <p:nvPr/>
        </p:nvSpPr>
        <p:spPr>
          <a:xfrm>
            <a:off x="6228921" y="8562120"/>
            <a:ext cx="6690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a:t>
            </a:r>
          </a:p>
        </p:txBody>
      </p:sp>
      <p:sp>
        <p:nvSpPr>
          <p:cNvPr id="804" name="6"/>
          <p:cNvSpPr txBox="1"/>
          <p:nvPr/>
        </p:nvSpPr>
        <p:spPr>
          <a:xfrm>
            <a:off x="3599260"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45-45-90 Triangle"/>
          <p:cNvSpPr txBox="1"/>
          <p:nvPr>
            <p:ph type="body" idx="13"/>
          </p:nvPr>
        </p:nvSpPr>
        <p:spPr>
          <a:prstGeom prst="rect">
            <a:avLst/>
          </a:prstGeom>
        </p:spPr>
        <p:txBody>
          <a:bodyPr/>
          <a:lstStyle/>
          <a:p>
            <a:pPr/>
            <a:r>
              <a:t>45-45-90 Triangle</a:t>
            </a:r>
          </a:p>
        </p:txBody>
      </p:sp>
      <p:sp>
        <p:nvSpPr>
          <p:cNvPr id="809" name="6"/>
          <p:cNvSpPr txBox="1"/>
          <p:nvPr/>
        </p:nvSpPr>
        <p:spPr>
          <a:xfrm>
            <a:off x="3599260"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810" name="10"/>
          <p:cNvSpPr txBox="1"/>
          <p:nvPr/>
        </p:nvSpPr>
        <p:spPr>
          <a:xfrm>
            <a:off x="6903028" y="7042326"/>
            <a:ext cx="82042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10</a:t>
            </a:r>
          </a:p>
        </p:txBody>
      </p:sp>
      <p:sp>
        <p:nvSpPr>
          <p:cNvPr id="811" name="Triangle"/>
          <p:cNvSpPr/>
          <p:nvPr/>
        </p:nvSpPr>
        <p:spPr>
          <a:xfrm rot="8100000">
            <a:off x="2761630" y="5832268"/>
            <a:ext cx="7498219" cy="7484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2" name="Line"/>
          <p:cNvSpPr/>
          <p:nvPr/>
        </p:nvSpPr>
        <p:spPr>
          <a:xfrm flipH="1" flipV="1">
            <a:off x="6126747" y="4640728"/>
            <a:ext cx="428355" cy="42835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3" name="Line"/>
          <p:cNvSpPr/>
          <p:nvPr/>
        </p:nvSpPr>
        <p:spPr>
          <a:xfrm flipV="1">
            <a:off x="6555018" y="4667851"/>
            <a:ext cx="326831" cy="36276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4" name="45°"/>
          <p:cNvSpPr txBox="1"/>
          <p:nvPr/>
        </p:nvSpPr>
        <p:spPr>
          <a:xfrm>
            <a:off x="1990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45°</a:t>
            </a:r>
          </a:p>
        </p:txBody>
      </p:sp>
      <p:sp>
        <p:nvSpPr>
          <p:cNvPr id="815" name="45°"/>
          <p:cNvSpPr txBox="1"/>
          <p:nvPr/>
        </p:nvSpPr>
        <p:spPr>
          <a:xfrm>
            <a:off x="9864115" y="8721514"/>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45°</a:t>
            </a:r>
          </a:p>
        </p:txBody>
      </p:sp>
      <p:sp>
        <p:nvSpPr>
          <p:cNvPr id="816" name="45 + 45 + 90 = 180…"/>
          <p:cNvSpPr txBox="1"/>
          <p:nvPr/>
        </p:nvSpPr>
        <p:spPr>
          <a:xfrm>
            <a:off x="12619990" y="5546089"/>
            <a:ext cx="5670551" cy="1614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45 + 45 + 90 = 180</a:t>
            </a:r>
          </a:p>
          <a:p>
            <a:pPr algn="l">
              <a:defRPr b="0" sz="5000"/>
            </a:pPr>
            <a:r>
              <a:t>45-45-90 → 1:1:√2</a:t>
            </a:r>
          </a:p>
        </p:txBody>
      </p:sp>
      <p:sp>
        <p:nvSpPr>
          <p:cNvPr id="817" name="1"/>
          <p:cNvSpPr txBox="1"/>
          <p:nvPr/>
        </p:nvSpPr>
        <p:spPr>
          <a:xfrm>
            <a:off x="4396566" y="6657120"/>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a:t>
            </a:r>
          </a:p>
        </p:txBody>
      </p:sp>
      <p:sp>
        <p:nvSpPr>
          <p:cNvPr id="818" name="1"/>
          <p:cNvSpPr txBox="1"/>
          <p:nvPr/>
        </p:nvSpPr>
        <p:spPr>
          <a:xfrm>
            <a:off x="8460565" y="6657120"/>
            <a:ext cx="39674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a:t>
            </a:r>
          </a:p>
        </p:txBody>
      </p:sp>
      <p:sp>
        <p:nvSpPr>
          <p:cNvPr id="819" name="√2"/>
          <p:cNvSpPr txBox="1"/>
          <p:nvPr/>
        </p:nvSpPr>
        <p:spPr>
          <a:xfrm>
            <a:off x="6228921" y="8562120"/>
            <a:ext cx="66903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a:t>
            </a:r>
          </a:p>
        </p:txBody>
      </p:sp>
      <p:sp>
        <p:nvSpPr>
          <p:cNvPr id="820" name="6"/>
          <p:cNvSpPr txBox="1"/>
          <p:nvPr/>
        </p:nvSpPr>
        <p:spPr>
          <a:xfrm>
            <a:off x="8933259" y="5687667"/>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6</a:t>
            </a:r>
          </a:p>
        </p:txBody>
      </p:sp>
      <p:sp>
        <p:nvSpPr>
          <p:cNvPr id="821" name="6√2"/>
          <p:cNvSpPr txBox="1"/>
          <p:nvPr/>
        </p:nvSpPr>
        <p:spPr>
          <a:xfrm>
            <a:off x="5656342" y="9751667"/>
            <a:ext cx="117919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6√2</a:t>
            </a:r>
          </a:p>
        </p:txBody>
      </p:sp>
      <p:sp>
        <p:nvSpPr>
          <p:cNvPr id="822" name="Find the unknown sides and angles."/>
          <p:cNvSpPr txBox="1"/>
          <p:nvPr/>
        </p:nvSpPr>
        <p:spPr>
          <a:xfrm>
            <a:off x="12585951" y="4512901"/>
            <a:ext cx="11167516"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6"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27"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28"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29" name="30-60-90 Triangle"/>
          <p:cNvSpPr txBox="1"/>
          <p:nvPr>
            <p:ph type="title"/>
          </p:nvPr>
        </p:nvSpPr>
        <p:spPr>
          <a:prstGeom prst="rect">
            <a:avLst/>
          </a:prstGeom>
        </p:spPr>
        <p:txBody>
          <a:bodyPr/>
          <a:lstStyle/>
          <a:p>
            <a:pPr/>
            <a:r>
              <a:t>30-60-90 Triangle</a:t>
            </a:r>
          </a:p>
        </p:txBody>
      </p:sp>
      <p:sp>
        <p:nvSpPr>
          <p:cNvPr id="830" name="√3"/>
          <p:cNvSpPr txBox="1"/>
          <p:nvPr/>
        </p:nvSpPr>
        <p:spPr>
          <a:xfrm>
            <a:off x="13193812" y="8045425"/>
            <a:ext cx="826136"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√3</a:t>
            </a:r>
          </a:p>
        </p:txBody>
      </p:sp>
      <p:sp>
        <p:nvSpPr>
          <p:cNvPr id="831" name="__"/>
          <p:cNvSpPr txBox="1"/>
          <p:nvPr/>
        </p:nvSpPr>
        <p:spPr>
          <a:xfrm>
            <a:off x="13478217" y="7470556"/>
            <a:ext cx="749301" cy="845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chemeClr val="accent1">
                    <a:lumOff val="-13575"/>
                  </a:schemeClr>
                </a:solidFill>
              </a:defRPr>
            </a:lvl1pPr>
          </a:lstStyle>
          <a:p>
            <a:pPr/>
            <a:r>
              <a:t>__</a:t>
            </a:r>
          </a:p>
        </p:txBody>
      </p:sp>
      <p:sp>
        <p:nvSpPr>
          <p:cNvPr id="832" name="30-60–90 Theorem…"/>
          <p:cNvSpPr txBox="1"/>
          <p:nvPr/>
        </p:nvSpPr>
        <p:spPr>
          <a:xfrm>
            <a:off x="3167646" y="5390149"/>
            <a:ext cx="7600675" cy="6224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000">
                <a:solidFill>
                  <a:schemeClr val="accent1">
                    <a:lumOff val="-13575"/>
                  </a:schemeClr>
                </a:solidFill>
              </a:rPr>
              <a:t>30-60–90 Theorem</a:t>
            </a:r>
            <a:r>
              <a:t> </a:t>
            </a:r>
          </a:p>
          <a:p>
            <a:pPr algn="l">
              <a:lnSpc>
                <a:spcPct val="130000"/>
              </a:lnSpc>
              <a:defRPr b="0" sz="4400"/>
            </a:pPr>
            <a:r>
              <a:t>in a right triangle, if the two smaller angles are 30° and 60°, the lengths of the sides are proportionate to 1:2:√3.</a:t>
            </a:r>
          </a:p>
          <a:p>
            <a:pPr algn="l">
              <a:lnSpc>
                <a:spcPct val="130000"/>
              </a:lnSpc>
              <a:defRPr b="0" sz="4000"/>
            </a:pPr>
            <a:br/>
            <a:r>
              <a:rPr b="1" sz="6000"/>
              <a:t>30-60-90 → 1</a:t>
            </a:r>
            <a:r>
              <a:t> </a:t>
            </a:r>
            <a:r>
              <a:rPr b="1" sz="6000"/>
              <a:t>:2:√3 </a:t>
            </a:r>
          </a:p>
        </p:txBody>
      </p:sp>
      <p:sp>
        <p:nvSpPr>
          <p:cNvPr id="833" name="__"/>
          <p:cNvSpPr txBox="1"/>
          <p:nvPr/>
        </p:nvSpPr>
        <p:spPr>
          <a:xfrm>
            <a:off x="9282417" y="9926574"/>
            <a:ext cx="876301" cy="9946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000"/>
            </a:lvl1pPr>
          </a:lstStyle>
          <a:p>
            <a:pPr/>
            <a:r>
              <a:t>__</a:t>
            </a:r>
          </a:p>
        </p:txBody>
      </p:sp>
      <p:sp>
        <p:nvSpPr>
          <p:cNvPr id="834" name="2"/>
          <p:cNvSpPr txBox="1"/>
          <p:nvPr/>
        </p:nvSpPr>
        <p:spPr>
          <a:xfrm>
            <a:off x="18329709" y="746452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2</a:t>
            </a:r>
          </a:p>
        </p:txBody>
      </p:sp>
      <p:sp>
        <p:nvSpPr>
          <p:cNvPr id="835" name="1"/>
          <p:cNvSpPr txBox="1"/>
          <p:nvPr/>
        </p:nvSpPr>
        <p:spPr>
          <a:xfrm>
            <a:off x="17575474" y="12752289"/>
            <a:ext cx="467361"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1</a:t>
            </a:r>
          </a:p>
        </p:txBody>
      </p:sp>
      <p:sp>
        <p:nvSpPr>
          <p:cNvPr id="836"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37"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30°</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30-60-90 Triangle"/>
          <p:cNvSpPr txBox="1"/>
          <p:nvPr>
            <p:ph type="body" idx="13"/>
          </p:nvPr>
        </p:nvSpPr>
        <p:spPr>
          <a:prstGeom prst="rect">
            <a:avLst/>
          </a:prstGeom>
        </p:spPr>
        <p:txBody>
          <a:bodyPr/>
          <a:lstStyle/>
          <a:p>
            <a:pPr/>
            <a:r>
              <a:t>30-60-90 Triangle</a:t>
            </a:r>
          </a:p>
        </p:txBody>
      </p:sp>
      <p:sp>
        <p:nvSpPr>
          <p:cNvPr id="842"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43"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44"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45"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846"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47"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9" name="30-60-90 Triangle"/>
          <p:cNvSpPr txBox="1"/>
          <p:nvPr>
            <p:ph type="body" idx="13"/>
          </p:nvPr>
        </p:nvSpPr>
        <p:spPr>
          <a:prstGeom prst="rect">
            <a:avLst/>
          </a:prstGeom>
        </p:spPr>
        <p:txBody>
          <a:bodyPr/>
          <a:lstStyle/>
          <a:p>
            <a:pPr/>
            <a:r>
              <a:t>30-60-90 Triangle</a:t>
            </a:r>
          </a:p>
        </p:txBody>
      </p:sp>
      <p:sp>
        <p:nvSpPr>
          <p:cNvPr id="850"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1"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2"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53"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854"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55"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30°</a:t>
            </a:r>
          </a:p>
        </p:txBody>
      </p:sp>
      <p:sp>
        <p:nvSpPr>
          <p:cNvPr id="856" name="30 + 60 + 90 = 180"/>
          <p:cNvSpPr txBox="1"/>
          <p:nvPr/>
        </p:nvSpPr>
        <p:spPr>
          <a:xfrm>
            <a:off x="1570990" y="5546089"/>
            <a:ext cx="5670551" cy="1607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5000"/>
            </a:lvl1pPr>
          </a:lstStyle>
          <a:p>
            <a:pPr/>
            <a:r>
              <a:t>30 + 60 + 90 = 180</a:t>
            </a:r>
          </a:p>
        </p:txBody>
      </p:sp>
      <p:sp>
        <p:nvSpPr>
          <p:cNvPr id="857"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1" name="30-60-90 Triangle"/>
          <p:cNvSpPr txBox="1"/>
          <p:nvPr>
            <p:ph type="body" idx="13"/>
          </p:nvPr>
        </p:nvSpPr>
        <p:spPr>
          <a:prstGeom prst="rect">
            <a:avLst/>
          </a:prstGeom>
        </p:spPr>
        <p:txBody>
          <a:bodyPr/>
          <a:lstStyle/>
          <a:p>
            <a:pPr/>
            <a:r>
              <a:t>30-60-90 Triangle</a:t>
            </a:r>
          </a:p>
        </p:txBody>
      </p:sp>
      <p:sp>
        <p:nvSpPr>
          <p:cNvPr id="862"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3"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4"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5"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866"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67"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30°</a:t>
            </a:r>
          </a:p>
        </p:txBody>
      </p:sp>
      <p:sp>
        <p:nvSpPr>
          <p:cNvPr id="868" name="30 + 60 + 90 = 180…"/>
          <p:cNvSpPr txBox="1"/>
          <p:nvPr/>
        </p:nvSpPr>
        <p:spPr>
          <a:xfrm>
            <a:off x="1570990" y="5546089"/>
            <a:ext cx="5670551" cy="1614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30 + 60 + 90 = 180</a:t>
            </a:r>
          </a:p>
          <a:p>
            <a:pPr algn="l">
              <a:defRPr b="0" sz="5000"/>
            </a:pPr>
            <a:r>
              <a:t>30-60-90 → 1:2:√3</a:t>
            </a:r>
          </a:p>
        </p:txBody>
      </p:sp>
      <p:sp>
        <p:nvSpPr>
          <p:cNvPr id="869" name="1x"/>
          <p:cNvSpPr txBox="1"/>
          <p:nvPr/>
        </p:nvSpPr>
        <p:spPr>
          <a:xfrm>
            <a:off x="17479208" y="11660039"/>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1x</a:t>
            </a:r>
          </a:p>
        </p:txBody>
      </p:sp>
      <p:sp>
        <p:nvSpPr>
          <p:cNvPr id="870" name="2x"/>
          <p:cNvSpPr txBox="1"/>
          <p:nvPr/>
        </p:nvSpPr>
        <p:spPr>
          <a:xfrm>
            <a:off x="17218993" y="8054120"/>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2x</a:t>
            </a:r>
          </a:p>
        </p:txBody>
      </p:sp>
      <p:sp>
        <p:nvSpPr>
          <p:cNvPr id="871"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5" name="30-60-90 Triangle"/>
          <p:cNvSpPr txBox="1"/>
          <p:nvPr>
            <p:ph type="body" idx="13"/>
          </p:nvPr>
        </p:nvSpPr>
        <p:spPr>
          <a:prstGeom prst="rect">
            <a:avLst/>
          </a:prstGeom>
        </p:spPr>
        <p:txBody>
          <a:bodyPr/>
          <a:lstStyle/>
          <a:p>
            <a:pPr/>
            <a:r>
              <a:t>30-60-90 Triangle</a:t>
            </a:r>
          </a:p>
        </p:txBody>
      </p:sp>
      <p:sp>
        <p:nvSpPr>
          <p:cNvPr id="876"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7"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8"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79"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880"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81"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30°</a:t>
            </a:r>
          </a:p>
        </p:txBody>
      </p:sp>
      <p:sp>
        <p:nvSpPr>
          <p:cNvPr id="882" name="30 + 60 + 90 = 180…"/>
          <p:cNvSpPr txBox="1"/>
          <p:nvPr/>
        </p:nvSpPr>
        <p:spPr>
          <a:xfrm>
            <a:off x="1570990" y="5546089"/>
            <a:ext cx="5670551" cy="1614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30 + 60 + 90 = 180</a:t>
            </a:r>
          </a:p>
          <a:p>
            <a:pPr algn="l">
              <a:defRPr b="0" sz="5000"/>
            </a:pPr>
            <a:r>
              <a:t>30-60-90 → 1:2:√3</a:t>
            </a:r>
          </a:p>
        </p:txBody>
      </p:sp>
      <p:sp>
        <p:nvSpPr>
          <p:cNvPr id="883" name="1x"/>
          <p:cNvSpPr txBox="1"/>
          <p:nvPr/>
        </p:nvSpPr>
        <p:spPr>
          <a:xfrm>
            <a:off x="17479208" y="11660039"/>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1x</a:t>
            </a:r>
          </a:p>
        </p:txBody>
      </p:sp>
      <p:sp>
        <p:nvSpPr>
          <p:cNvPr id="884" name="2x"/>
          <p:cNvSpPr txBox="1"/>
          <p:nvPr/>
        </p:nvSpPr>
        <p:spPr>
          <a:xfrm>
            <a:off x="17218993" y="8054120"/>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2x</a:t>
            </a:r>
          </a:p>
        </p:txBody>
      </p:sp>
      <p:sp>
        <p:nvSpPr>
          <p:cNvPr id="885" name="x√3"/>
          <p:cNvSpPr txBox="1"/>
          <p:nvPr/>
        </p:nvSpPr>
        <p:spPr>
          <a:xfrm>
            <a:off x="14738442" y="8054120"/>
            <a:ext cx="9321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x√3</a:t>
            </a:r>
          </a:p>
        </p:txBody>
      </p:sp>
      <p:sp>
        <p:nvSpPr>
          <p:cNvPr id="886"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8" name="30-60-90 Triangle"/>
          <p:cNvSpPr txBox="1"/>
          <p:nvPr>
            <p:ph type="body" idx="13"/>
          </p:nvPr>
        </p:nvSpPr>
        <p:spPr>
          <a:prstGeom prst="rect">
            <a:avLst/>
          </a:prstGeom>
        </p:spPr>
        <p:txBody>
          <a:bodyPr/>
          <a:lstStyle/>
          <a:p>
            <a:pPr/>
            <a:r>
              <a:t>30-60-90 Triangle</a:t>
            </a:r>
          </a:p>
        </p:txBody>
      </p:sp>
      <p:sp>
        <p:nvSpPr>
          <p:cNvPr id="889"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90"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91"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92"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893"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894"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30°</a:t>
            </a:r>
          </a:p>
        </p:txBody>
      </p:sp>
      <p:sp>
        <p:nvSpPr>
          <p:cNvPr id="895" name="30 + 60 + 90 = 180…"/>
          <p:cNvSpPr txBox="1"/>
          <p:nvPr/>
        </p:nvSpPr>
        <p:spPr>
          <a:xfrm>
            <a:off x="1570990" y="5546089"/>
            <a:ext cx="5670551" cy="2376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30 + 60 + 90 = 180</a:t>
            </a:r>
          </a:p>
          <a:p>
            <a:pPr algn="l">
              <a:defRPr b="0" sz="5000"/>
            </a:pPr>
            <a:r>
              <a:t>30-60-90 → 1:2:√3</a:t>
            </a:r>
          </a:p>
        </p:txBody>
      </p:sp>
      <p:sp>
        <p:nvSpPr>
          <p:cNvPr id="896" name="1x"/>
          <p:cNvSpPr txBox="1"/>
          <p:nvPr/>
        </p:nvSpPr>
        <p:spPr>
          <a:xfrm>
            <a:off x="17479208" y="11660039"/>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1x</a:t>
            </a:r>
          </a:p>
        </p:txBody>
      </p:sp>
      <p:sp>
        <p:nvSpPr>
          <p:cNvPr id="897" name="2x"/>
          <p:cNvSpPr txBox="1"/>
          <p:nvPr/>
        </p:nvSpPr>
        <p:spPr>
          <a:xfrm>
            <a:off x="17218993" y="8054120"/>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2x</a:t>
            </a:r>
          </a:p>
        </p:txBody>
      </p:sp>
      <p:sp>
        <p:nvSpPr>
          <p:cNvPr id="898" name="x√3"/>
          <p:cNvSpPr txBox="1"/>
          <p:nvPr/>
        </p:nvSpPr>
        <p:spPr>
          <a:xfrm>
            <a:off x="14738442" y="8054120"/>
            <a:ext cx="9321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x√3</a:t>
            </a:r>
          </a:p>
        </p:txBody>
      </p:sp>
      <p:sp>
        <p:nvSpPr>
          <p:cNvPr id="899" name="2x = 12…"/>
          <p:cNvSpPr txBox="1"/>
          <p:nvPr/>
        </p:nvSpPr>
        <p:spPr>
          <a:xfrm>
            <a:off x="20408596" y="4696634"/>
            <a:ext cx="2413001" cy="1607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t>2x = 12</a:t>
            </a:r>
          </a:p>
          <a:p>
            <a:pPr algn="l">
              <a:defRPr b="0" sz="5000"/>
            </a:pPr>
            <a:r>
              <a:t>x = 6</a:t>
            </a:r>
          </a:p>
        </p:txBody>
      </p:sp>
      <p:sp>
        <p:nvSpPr>
          <p:cNvPr id="900"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riangle Sum Theorem"/>
          <p:cNvSpPr txBox="1"/>
          <p:nvPr>
            <p:ph type="title"/>
          </p:nvPr>
        </p:nvSpPr>
        <p:spPr>
          <a:prstGeom prst="rect">
            <a:avLst/>
          </a:prstGeom>
        </p:spPr>
        <p:txBody>
          <a:bodyPr/>
          <a:lstStyle/>
          <a:p>
            <a:pPr/>
            <a:r>
              <a:t>Triangle Sum Theorem</a:t>
            </a:r>
          </a:p>
        </p:txBody>
      </p:sp>
      <p:sp>
        <p:nvSpPr>
          <p:cNvPr id="208" name="Triangle Sum Theorem: the sum of the angles in a triangle is 180°. A + B + C = 180°"/>
          <p:cNvSpPr txBox="1"/>
          <p:nvPr/>
        </p:nvSpPr>
        <p:spPr>
          <a:xfrm>
            <a:off x="2552665" y="10180416"/>
            <a:ext cx="19560254" cy="1974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500">
                <a:solidFill>
                  <a:schemeClr val="accent1">
                    <a:lumOff val="-13575"/>
                  </a:schemeClr>
                </a:solidFill>
              </a:rPr>
              <a:t>Triangle Sum Theorem</a:t>
            </a:r>
            <a:r>
              <a:rPr b="1">
                <a:solidFill>
                  <a:schemeClr val="accent1">
                    <a:lumOff val="-13575"/>
                  </a:schemeClr>
                </a:solidFill>
              </a:rPr>
              <a:t>:</a:t>
            </a:r>
            <a:r>
              <a:t> </a:t>
            </a:r>
            <a:r>
              <a:rPr sz="4800"/>
              <a:t>the sum of the angles in a triangle is 180°.</a:t>
            </a:r>
            <a:br>
              <a:rPr sz="4800"/>
            </a:br>
            <a:r>
              <a:rPr b="1" sz="5000"/>
              <a:t>A + B + C = 180°</a:t>
            </a:r>
          </a:p>
        </p:txBody>
      </p:sp>
      <p:sp>
        <p:nvSpPr>
          <p:cNvPr id="209" name="A"/>
          <p:cNvSpPr txBox="1"/>
          <p:nvPr/>
        </p:nvSpPr>
        <p:spPr>
          <a:xfrm>
            <a:off x="9984361" y="3246984"/>
            <a:ext cx="54927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210" name="B"/>
          <p:cNvSpPr txBox="1"/>
          <p:nvPr/>
        </p:nvSpPr>
        <p:spPr>
          <a:xfrm>
            <a:off x="9767890" y="7775303"/>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211" name="C"/>
          <p:cNvSpPr txBox="1"/>
          <p:nvPr/>
        </p:nvSpPr>
        <p:spPr>
          <a:xfrm>
            <a:off x="22268664" y="7775303"/>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212" name="Triangle"/>
          <p:cNvSpPr/>
          <p:nvPr/>
        </p:nvSpPr>
        <p:spPr>
          <a:xfrm>
            <a:off x="10701966" y="4299885"/>
            <a:ext cx="11161396" cy="3826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30-60-90 Triangle"/>
          <p:cNvSpPr txBox="1"/>
          <p:nvPr>
            <p:ph type="body" idx="13"/>
          </p:nvPr>
        </p:nvSpPr>
        <p:spPr>
          <a:prstGeom prst="rect">
            <a:avLst/>
          </a:prstGeom>
        </p:spPr>
        <p:txBody>
          <a:bodyPr/>
          <a:lstStyle/>
          <a:p>
            <a:pPr/>
            <a:r>
              <a:t>30-60-90 Triangle</a:t>
            </a:r>
          </a:p>
        </p:txBody>
      </p:sp>
      <p:sp>
        <p:nvSpPr>
          <p:cNvPr id="903" name="Triangle"/>
          <p:cNvSpPr/>
          <p:nvPr/>
        </p:nvSpPr>
        <p:spPr>
          <a:xfrm>
            <a:off x="14549752" y="3575189"/>
            <a:ext cx="6481777" cy="8850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4" name="Line"/>
          <p:cNvSpPr/>
          <p:nvPr/>
        </p:nvSpPr>
        <p:spPr>
          <a:xfrm flipH="1">
            <a:off x="14576984" y="12008527"/>
            <a:ext cx="478791"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5" name="Line"/>
          <p:cNvSpPr/>
          <p:nvPr/>
        </p:nvSpPr>
        <p:spPr>
          <a:xfrm flipV="1">
            <a:off x="15034184" y="11995827"/>
            <a:ext cx="1" cy="4286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6" name="12"/>
          <p:cNvSpPr txBox="1"/>
          <p:nvPr/>
        </p:nvSpPr>
        <p:spPr>
          <a:xfrm>
            <a:off x="18226345" y="7368859"/>
            <a:ext cx="82042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12</a:t>
            </a:r>
          </a:p>
        </p:txBody>
      </p:sp>
      <p:sp>
        <p:nvSpPr>
          <p:cNvPr id="907" name="60°"/>
          <p:cNvSpPr txBox="1"/>
          <p:nvPr/>
        </p:nvSpPr>
        <p:spPr>
          <a:xfrm>
            <a:off x="21390790" y="11987782"/>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60°</a:t>
            </a:r>
          </a:p>
        </p:txBody>
      </p:sp>
      <p:sp>
        <p:nvSpPr>
          <p:cNvPr id="908" name="30°"/>
          <p:cNvSpPr txBox="1"/>
          <p:nvPr/>
        </p:nvSpPr>
        <p:spPr>
          <a:xfrm>
            <a:off x="13739820" y="2656592"/>
            <a:ext cx="97840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1">
                    <a:lumOff val="-13575"/>
                  </a:schemeClr>
                </a:solidFill>
              </a:defRPr>
            </a:lvl1pPr>
          </a:lstStyle>
          <a:p>
            <a:pPr/>
            <a:r>
              <a:t>30°</a:t>
            </a:r>
          </a:p>
        </p:txBody>
      </p:sp>
      <p:sp>
        <p:nvSpPr>
          <p:cNvPr id="909" name="30 + 60 + 90 = 180…"/>
          <p:cNvSpPr txBox="1"/>
          <p:nvPr/>
        </p:nvSpPr>
        <p:spPr>
          <a:xfrm>
            <a:off x="1570990" y="5546089"/>
            <a:ext cx="5670551" cy="2376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t>30 + 60 + 90 = 180</a:t>
            </a:r>
          </a:p>
          <a:p>
            <a:pPr algn="l">
              <a:defRPr b="0" sz="5000"/>
            </a:pPr>
            <a:r>
              <a:t>30-60-90 → 1:2:√3</a:t>
            </a:r>
          </a:p>
        </p:txBody>
      </p:sp>
      <p:sp>
        <p:nvSpPr>
          <p:cNvPr id="910" name="1x"/>
          <p:cNvSpPr txBox="1"/>
          <p:nvPr/>
        </p:nvSpPr>
        <p:spPr>
          <a:xfrm>
            <a:off x="17479208" y="11660039"/>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1x</a:t>
            </a:r>
          </a:p>
        </p:txBody>
      </p:sp>
      <p:sp>
        <p:nvSpPr>
          <p:cNvPr id="911" name="2x"/>
          <p:cNvSpPr txBox="1"/>
          <p:nvPr/>
        </p:nvSpPr>
        <p:spPr>
          <a:xfrm>
            <a:off x="17218993" y="8054120"/>
            <a:ext cx="65989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2x</a:t>
            </a:r>
          </a:p>
        </p:txBody>
      </p:sp>
      <p:sp>
        <p:nvSpPr>
          <p:cNvPr id="912" name="x√3"/>
          <p:cNvSpPr txBox="1"/>
          <p:nvPr/>
        </p:nvSpPr>
        <p:spPr>
          <a:xfrm>
            <a:off x="14738442" y="8054120"/>
            <a:ext cx="9321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chemeClr val="accent5">
                    <a:hueOff val="-82419"/>
                    <a:satOff val="-9513"/>
                    <a:lumOff val="-16343"/>
                  </a:schemeClr>
                </a:solidFill>
              </a:defRPr>
            </a:lvl1pPr>
          </a:lstStyle>
          <a:p>
            <a:pPr/>
            <a:r>
              <a:t>x√3</a:t>
            </a:r>
          </a:p>
        </p:txBody>
      </p:sp>
      <p:sp>
        <p:nvSpPr>
          <p:cNvPr id="913" name="2x = 12…"/>
          <p:cNvSpPr txBox="1"/>
          <p:nvPr/>
        </p:nvSpPr>
        <p:spPr>
          <a:xfrm>
            <a:off x="20408596" y="4696634"/>
            <a:ext cx="2413001" cy="1607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t>2x = 12</a:t>
            </a:r>
          </a:p>
          <a:p>
            <a:pPr algn="l">
              <a:defRPr b="0" sz="5000"/>
            </a:pPr>
            <a:r>
              <a:t>x = 6</a:t>
            </a:r>
          </a:p>
        </p:txBody>
      </p:sp>
      <p:sp>
        <p:nvSpPr>
          <p:cNvPr id="914" name="6√3"/>
          <p:cNvSpPr txBox="1"/>
          <p:nvPr/>
        </p:nvSpPr>
        <p:spPr>
          <a:xfrm>
            <a:off x="13049828" y="7532280"/>
            <a:ext cx="117919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6√3</a:t>
            </a:r>
          </a:p>
        </p:txBody>
      </p:sp>
      <p:sp>
        <p:nvSpPr>
          <p:cNvPr id="915" name="6"/>
          <p:cNvSpPr txBox="1"/>
          <p:nvPr/>
        </p:nvSpPr>
        <p:spPr>
          <a:xfrm>
            <a:off x="17575474" y="12478751"/>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6</a:t>
            </a:r>
          </a:p>
        </p:txBody>
      </p:sp>
      <p:sp>
        <p:nvSpPr>
          <p:cNvPr id="916" name="Find the unknown sides and angles."/>
          <p:cNvSpPr txBox="1"/>
          <p:nvPr/>
        </p:nvSpPr>
        <p:spPr>
          <a:xfrm>
            <a:off x="1536951" y="4512901"/>
            <a:ext cx="11219628" cy="8578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5000"/>
            </a:pPr>
            <a:r>
              <a:rPr b="1">
                <a:solidFill>
                  <a:schemeClr val="accent1">
                    <a:lumOff val="-13575"/>
                  </a:schemeClr>
                </a:solidFill>
              </a:rPr>
              <a:t>Find the unknown sides and angles.</a:t>
            </a: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8" name="Medians and Centroids"/>
          <p:cNvSpPr txBox="1"/>
          <p:nvPr>
            <p:ph type="title"/>
          </p:nvPr>
        </p:nvSpPr>
        <p:spPr>
          <a:prstGeom prst="rect">
            <a:avLst/>
          </a:prstGeom>
        </p:spPr>
        <p:txBody>
          <a:bodyPr/>
          <a:lstStyle/>
          <a:p>
            <a:pPr/>
            <a:r>
              <a:t>Medians and Centroids</a:t>
            </a:r>
          </a:p>
        </p:txBody>
      </p:sp>
      <p:sp>
        <p:nvSpPr>
          <p:cNvPr id="919" name="Line"/>
          <p:cNvSpPr/>
          <p:nvPr/>
        </p:nvSpPr>
        <p:spPr>
          <a:xfrm flipV="1">
            <a:off x="5921660" y="4743352"/>
            <a:ext cx="5181905" cy="1636647"/>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0" name="Line"/>
          <p:cNvSpPr/>
          <p:nvPr/>
        </p:nvSpPr>
        <p:spPr>
          <a:xfrm flipH="1" flipV="1">
            <a:off x="11113925" y="4727739"/>
            <a:ext cx="5263372" cy="5024609"/>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1" name="Line"/>
          <p:cNvSpPr/>
          <p:nvPr/>
        </p:nvSpPr>
        <p:spPr>
          <a:xfrm>
            <a:off x="5908731" y="6372774"/>
            <a:ext cx="10502218" cy="3415668"/>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2" name="Median - a segment from a vertex to the midpoint of the opposite side."/>
          <p:cNvSpPr txBox="1"/>
          <p:nvPr/>
        </p:nvSpPr>
        <p:spPr>
          <a:xfrm>
            <a:off x="1434729" y="2900437"/>
            <a:ext cx="19586830"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rPr b="1">
                <a:solidFill>
                  <a:schemeClr val="accent1">
                    <a:lumOff val="-13575"/>
                  </a:schemeClr>
                </a:solidFill>
              </a:rPr>
              <a:t>Median</a:t>
            </a:r>
            <a:r>
              <a:t> </a:t>
            </a:r>
            <a:r>
              <a:rPr sz="4800"/>
              <a:t>- a segment from a vertex to the midpoint of the opposite side.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4" name="Medians and Centroids"/>
          <p:cNvSpPr txBox="1"/>
          <p:nvPr>
            <p:ph type="title"/>
          </p:nvPr>
        </p:nvSpPr>
        <p:spPr>
          <a:prstGeom prst="rect">
            <a:avLst/>
          </a:prstGeom>
        </p:spPr>
        <p:txBody>
          <a:bodyPr/>
          <a:lstStyle/>
          <a:p>
            <a:pPr/>
            <a:r>
              <a:t>Medians and Centroids</a:t>
            </a:r>
          </a:p>
        </p:txBody>
      </p:sp>
      <p:sp>
        <p:nvSpPr>
          <p:cNvPr id="925" name="Line"/>
          <p:cNvSpPr/>
          <p:nvPr/>
        </p:nvSpPr>
        <p:spPr>
          <a:xfrm flipV="1">
            <a:off x="5921660" y="4743352"/>
            <a:ext cx="5181905" cy="1636647"/>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6" name="Line"/>
          <p:cNvSpPr/>
          <p:nvPr/>
        </p:nvSpPr>
        <p:spPr>
          <a:xfrm flipH="1" flipV="1">
            <a:off x="11113925" y="4727739"/>
            <a:ext cx="5263372" cy="5024609"/>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7" name="Line"/>
          <p:cNvSpPr/>
          <p:nvPr/>
        </p:nvSpPr>
        <p:spPr>
          <a:xfrm>
            <a:off x="5908731" y="6372774"/>
            <a:ext cx="10502218" cy="3415668"/>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8" name="Line"/>
          <p:cNvSpPr/>
          <p:nvPr/>
        </p:nvSpPr>
        <p:spPr>
          <a:xfrm>
            <a:off x="6097521" y="6374108"/>
            <a:ext cx="7741676" cy="967784"/>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29" name="Line"/>
          <p:cNvSpPr/>
          <p:nvPr/>
        </p:nvSpPr>
        <p:spPr>
          <a:xfrm flipV="1">
            <a:off x="12100932" y="5638951"/>
            <a:ext cx="346209" cy="314935"/>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0" name="Line"/>
          <p:cNvSpPr/>
          <p:nvPr/>
        </p:nvSpPr>
        <p:spPr>
          <a:xfrm flipV="1">
            <a:off x="14904818" y="8321161"/>
            <a:ext cx="346209" cy="314934"/>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1" name="Median - a segment from a vertex to the midpoint of the opposite side."/>
          <p:cNvSpPr txBox="1"/>
          <p:nvPr/>
        </p:nvSpPr>
        <p:spPr>
          <a:xfrm>
            <a:off x="1434729" y="2900437"/>
            <a:ext cx="19586830"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rPr b="1">
                <a:solidFill>
                  <a:schemeClr val="accent1">
                    <a:lumOff val="-13575"/>
                  </a:schemeClr>
                </a:solidFill>
              </a:rPr>
              <a:t>Median</a:t>
            </a:r>
            <a:r>
              <a:t> </a:t>
            </a:r>
            <a:r>
              <a:rPr sz="4800"/>
              <a:t>- a segment from a vertex to the midpoint of the opposite side.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3" name="Medians and Centroids"/>
          <p:cNvSpPr txBox="1"/>
          <p:nvPr>
            <p:ph type="title"/>
          </p:nvPr>
        </p:nvSpPr>
        <p:spPr>
          <a:prstGeom prst="rect">
            <a:avLst/>
          </a:prstGeom>
        </p:spPr>
        <p:txBody>
          <a:bodyPr/>
          <a:lstStyle/>
          <a:p>
            <a:pPr/>
            <a:r>
              <a:t>Medians and Centroids</a:t>
            </a:r>
          </a:p>
        </p:txBody>
      </p:sp>
      <p:sp>
        <p:nvSpPr>
          <p:cNvPr id="934" name="Line"/>
          <p:cNvSpPr/>
          <p:nvPr/>
        </p:nvSpPr>
        <p:spPr>
          <a:xfrm flipV="1">
            <a:off x="5921660" y="4743352"/>
            <a:ext cx="5181905" cy="1636647"/>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5" name="Line"/>
          <p:cNvSpPr/>
          <p:nvPr/>
        </p:nvSpPr>
        <p:spPr>
          <a:xfrm flipH="1" flipV="1">
            <a:off x="11113925" y="4727739"/>
            <a:ext cx="5263372" cy="5024609"/>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6" name="Line"/>
          <p:cNvSpPr/>
          <p:nvPr/>
        </p:nvSpPr>
        <p:spPr>
          <a:xfrm>
            <a:off x="5908731" y="6372774"/>
            <a:ext cx="10502218" cy="3415668"/>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7" name="Line"/>
          <p:cNvSpPr/>
          <p:nvPr/>
        </p:nvSpPr>
        <p:spPr>
          <a:xfrm flipV="1">
            <a:off x="11095769" y="4756923"/>
            <a:ext cx="1" cy="3314755"/>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8" name="Line"/>
          <p:cNvSpPr/>
          <p:nvPr/>
        </p:nvSpPr>
        <p:spPr>
          <a:xfrm>
            <a:off x="6097521" y="6374108"/>
            <a:ext cx="7741676" cy="967784"/>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39" name="Line"/>
          <p:cNvSpPr/>
          <p:nvPr/>
        </p:nvSpPr>
        <p:spPr>
          <a:xfrm>
            <a:off x="8464797" y="5558626"/>
            <a:ext cx="7763920" cy="4120541"/>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40" name="Median - a segment from a vertex to the midpoint of the opposite side."/>
          <p:cNvSpPr txBox="1"/>
          <p:nvPr/>
        </p:nvSpPr>
        <p:spPr>
          <a:xfrm>
            <a:off x="1434729" y="2900437"/>
            <a:ext cx="19586830"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rPr b="1">
                <a:solidFill>
                  <a:schemeClr val="accent1">
                    <a:lumOff val="-13575"/>
                  </a:schemeClr>
                </a:solidFill>
              </a:rPr>
              <a:t>Median</a:t>
            </a:r>
            <a:r>
              <a:t> </a:t>
            </a:r>
            <a:r>
              <a:rPr sz="4800"/>
              <a:t>- a segment from a vertex to the midpoint of the opposite side.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4" name="Medians and Centroids"/>
          <p:cNvSpPr txBox="1"/>
          <p:nvPr>
            <p:ph type="title"/>
          </p:nvPr>
        </p:nvSpPr>
        <p:spPr>
          <a:prstGeom prst="rect">
            <a:avLst/>
          </a:prstGeom>
        </p:spPr>
        <p:txBody>
          <a:bodyPr/>
          <a:lstStyle/>
          <a:p>
            <a:pPr/>
            <a:r>
              <a:t>Medians and Centroids</a:t>
            </a:r>
          </a:p>
        </p:txBody>
      </p:sp>
      <p:sp>
        <p:nvSpPr>
          <p:cNvPr id="945" name="Line"/>
          <p:cNvSpPr/>
          <p:nvPr/>
        </p:nvSpPr>
        <p:spPr>
          <a:xfrm flipV="1">
            <a:off x="5921660" y="4743352"/>
            <a:ext cx="5181905" cy="1636647"/>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46" name="Line"/>
          <p:cNvSpPr/>
          <p:nvPr/>
        </p:nvSpPr>
        <p:spPr>
          <a:xfrm flipH="1" flipV="1">
            <a:off x="11113925" y="4727739"/>
            <a:ext cx="5263372" cy="5024609"/>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47" name="Line"/>
          <p:cNvSpPr/>
          <p:nvPr/>
        </p:nvSpPr>
        <p:spPr>
          <a:xfrm>
            <a:off x="5908731" y="6372774"/>
            <a:ext cx="10502218" cy="3415668"/>
          </a:xfrm>
          <a:prstGeom prst="line">
            <a:avLst/>
          </a:prstGeom>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48" name="Line"/>
          <p:cNvSpPr/>
          <p:nvPr/>
        </p:nvSpPr>
        <p:spPr>
          <a:xfrm flipV="1">
            <a:off x="11095769" y="4756923"/>
            <a:ext cx="1" cy="3314755"/>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49" name="Line"/>
          <p:cNvSpPr/>
          <p:nvPr/>
        </p:nvSpPr>
        <p:spPr>
          <a:xfrm>
            <a:off x="6097521" y="6374108"/>
            <a:ext cx="7741676" cy="967784"/>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50" name="Line"/>
          <p:cNvSpPr/>
          <p:nvPr/>
        </p:nvSpPr>
        <p:spPr>
          <a:xfrm>
            <a:off x="8464797" y="5558626"/>
            <a:ext cx="7763920" cy="4120541"/>
          </a:xfrm>
          <a:prstGeom prst="line">
            <a:avLst/>
          </a:prstGeom>
          <a:ln w="50800">
            <a:solidFill>
              <a:schemeClr val="accent1">
                <a:lumOff val="16847"/>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51" name="Centroid - the point of intersection of the three medians.…"/>
          <p:cNvSpPr txBox="1"/>
          <p:nvPr/>
        </p:nvSpPr>
        <p:spPr>
          <a:xfrm>
            <a:off x="1406798" y="10774440"/>
            <a:ext cx="15853488" cy="1583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b="1">
                <a:solidFill>
                  <a:schemeClr val="accent1">
                    <a:lumOff val="-13575"/>
                  </a:schemeClr>
                </a:solidFill>
              </a:rPr>
              <a:t>Centroid</a:t>
            </a:r>
            <a:r>
              <a:t> </a:t>
            </a:r>
            <a:r>
              <a:rPr sz="4800"/>
              <a:t>- the point of intersection of the three medians.</a:t>
            </a:r>
            <a:endParaRPr sz="4800"/>
          </a:p>
          <a:p>
            <a:pPr lvl="3" algn="l">
              <a:defRPr b="0" sz="4800"/>
            </a:pPr>
            <a:r>
              <a:t>The centroid is also the center of gravity.</a:t>
            </a:r>
          </a:p>
        </p:txBody>
      </p:sp>
      <p:sp>
        <p:nvSpPr>
          <p:cNvPr id="952" name="∙"/>
          <p:cNvSpPr txBox="1"/>
          <p:nvPr/>
        </p:nvSpPr>
        <p:spPr>
          <a:xfrm>
            <a:off x="10879742" y="6118927"/>
            <a:ext cx="432055" cy="1478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000">
                <a:solidFill>
                  <a:schemeClr val="accent1">
                    <a:lumOff val="-13575"/>
                  </a:schemeClr>
                </a:solidFill>
              </a:defRPr>
            </a:lvl1pPr>
          </a:lstStyle>
          <a:p>
            <a:pPr/>
            <a:r>
              <a:t>∙</a:t>
            </a:r>
          </a:p>
        </p:txBody>
      </p:sp>
      <p:sp>
        <p:nvSpPr>
          <p:cNvPr id="953" name="Median - a segment from a vertex to the midpoint of the opposite side."/>
          <p:cNvSpPr txBox="1"/>
          <p:nvPr/>
        </p:nvSpPr>
        <p:spPr>
          <a:xfrm>
            <a:off x="1434729" y="2900437"/>
            <a:ext cx="19586830" cy="857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5000"/>
            </a:pPr>
            <a:r>
              <a:rPr b="1">
                <a:solidFill>
                  <a:schemeClr val="accent1">
                    <a:lumOff val="-13575"/>
                  </a:schemeClr>
                </a:solidFill>
              </a:rPr>
              <a:t>Median</a:t>
            </a:r>
            <a:r>
              <a:t> </a:t>
            </a:r>
            <a:r>
              <a:rPr sz="4800"/>
              <a:t>- a segment from a vertex to the midpoint of the opposite side.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Midsegments"/>
          <p:cNvSpPr txBox="1"/>
          <p:nvPr>
            <p:ph type="title"/>
          </p:nvPr>
        </p:nvSpPr>
        <p:spPr>
          <a:prstGeom prst="rect">
            <a:avLst/>
          </a:prstGeom>
        </p:spPr>
        <p:txBody>
          <a:bodyPr/>
          <a:lstStyle/>
          <a:p>
            <a:pPr/>
            <a:r>
              <a:t>Midsegments</a:t>
            </a:r>
          </a:p>
        </p:txBody>
      </p:sp>
      <p:sp>
        <p:nvSpPr>
          <p:cNvPr id="958" name="Midsegment - a segment that connects the midpoints of two sides…"/>
          <p:cNvSpPr txBox="1"/>
          <p:nvPr/>
        </p:nvSpPr>
        <p:spPr>
          <a:xfrm>
            <a:off x="1434729" y="2900117"/>
            <a:ext cx="18923737" cy="15831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b="1">
                <a:solidFill>
                  <a:schemeClr val="accent1">
                    <a:lumOff val="-13575"/>
                  </a:schemeClr>
                </a:solidFill>
              </a:rPr>
              <a:t>Midsegment</a:t>
            </a:r>
            <a:r>
              <a:t> </a:t>
            </a:r>
            <a:r>
              <a:rPr sz="4800"/>
              <a:t>- a segment that connects the midpoints of two sides </a:t>
            </a:r>
            <a:endParaRPr sz="4800"/>
          </a:p>
          <a:p>
            <a:pPr algn="l">
              <a:defRPr b="0" sz="4800"/>
            </a:pPr>
            <a:r>
              <a:t>of a triangle.</a:t>
            </a:r>
          </a:p>
        </p:txBody>
      </p:sp>
      <p:sp>
        <p:nvSpPr>
          <p:cNvPr id="959" name="Triangle"/>
          <p:cNvSpPr/>
          <p:nvPr/>
        </p:nvSpPr>
        <p:spPr>
          <a:xfrm rot="14713626">
            <a:off x="1204649" y="7049087"/>
            <a:ext cx="6126794" cy="662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0" name="Line"/>
          <p:cNvSpPr/>
          <p:nvPr/>
        </p:nvSpPr>
        <p:spPr>
          <a:xfrm flipV="1">
            <a:off x="6457797" y="749860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1" name="Line"/>
          <p:cNvSpPr/>
          <p:nvPr/>
        </p:nvSpPr>
        <p:spPr>
          <a:xfrm flipV="1">
            <a:off x="7727797" y="1029260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2" name="Line"/>
          <p:cNvSpPr/>
          <p:nvPr/>
        </p:nvSpPr>
        <p:spPr>
          <a:xfrm>
            <a:off x="2228697" y="10310270"/>
            <a:ext cx="307995" cy="251339"/>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3" name="Line"/>
          <p:cNvSpPr/>
          <p:nvPr/>
        </p:nvSpPr>
        <p:spPr>
          <a:xfrm>
            <a:off x="2355697" y="10183270"/>
            <a:ext cx="307995" cy="251339"/>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4" name="Line"/>
          <p:cNvSpPr/>
          <p:nvPr/>
        </p:nvSpPr>
        <p:spPr>
          <a:xfrm>
            <a:off x="4578197" y="7541670"/>
            <a:ext cx="307995" cy="251339"/>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5" name="Line"/>
          <p:cNvSpPr/>
          <p:nvPr/>
        </p:nvSpPr>
        <p:spPr>
          <a:xfrm>
            <a:off x="4705197" y="7414670"/>
            <a:ext cx="307995" cy="251339"/>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66" name="Line"/>
          <p:cNvSpPr/>
          <p:nvPr/>
        </p:nvSpPr>
        <p:spPr>
          <a:xfrm>
            <a:off x="3594770" y="9046667"/>
            <a:ext cx="3679889" cy="1"/>
          </a:xfrm>
          <a:prstGeom prst="line">
            <a:avLst/>
          </a:prstGeom>
          <a:ln w="76200">
            <a:solidFill>
              <a:schemeClr val="accent1">
                <a:lumOff val="-13575"/>
              </a:schemeClr>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
        <p:nvSpPr>
          <p:cNvPr id="967" name="Triangle Midsegment Theorem…"/>
          <p:cNvSpPr txBox="1"/>
          <p:nvPr/>
        </p:nvSpPr>
        <p:spPr>
          <a:xfrm>
            <a:off x="11915841" y="7199865"/>
            <a:ext cx="10205663" cy="3030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0" sz="5000"/>
            </a:pPr>
            <a:r>
              <a:rPr b="1">
                <a:solidFill>
                  <a:schemeClr val="accent1">
                    <a:lumOff val="-13575"/>
                  </a:schemeClr>
                </a:solidFill>
              </a:rPr>
              <a:t>Triangle Midsegment Theorem</a:t>
            </a:r>
            <a:r>
              <a:t>  </a:t>
            </a:r>
          </a:p>
          <a:p>
            <a:pPr algn="l">
              <a:defRPr b="0" sz="4800"/>
            </a:pPr>
            <a:r>
              <a:t>a midsegment of a triangle is parallel to a side of the triangle, and is half the length of that side.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9" name="Midsegments"/>
          <p:cNvSpPr txBox="1"/>
          <p:nvPr>
            <p:ph type="body" idx="13"/>
          </p:nvPr>
        </p:nvSpPr>
        <p:spPr>
          <a:prstGeom prst="rect">
            <a:avLst/>
          </a:prstGeom>
        </p:spPr>
        <p:txBody>
          <a:bodyPr/>
          <a:lstStyle/>
          <a:p>
            <a:pPr/>
            <a:r>
              <a:t>Midsegments</a:t>
            </a:r>
          </a:p>
        </p:txBody>
      </p:sp>
      <p:sp>
        <p:nvSpPr>
          <p:cNvPr id="970" name="Triangle"/>
          <p:cNvSpPr/>
          <p:nvPr/>
        </p:nvSpPr>
        <p:spPr>
          <a:xfrm rot="14713626">
            <a:off x="3127140" y="5953997"/>
            <a:ext cx="6126794" cy="6625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BF8C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1" name="Line"/>
          <p:cNvSpPr/>
          <p:nvPr/>
        </p:nvSpPr>
        <p:spPr>
          <a:xfrm flipV="1">
            <a:off x="8380288" y="6403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2" name="Line"/>
          <p:cNvSpPr/>
          <p:nvPr/>
        </p:nvSpPr>
        <p:spPr>
          <a:xfrm flipV="1">
            <a:off x="9650288" y="9197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3" name="Line"/>
          <p:cNvSpPr/>
          <p:nvPr/>
        </p:nvSpPr>
        <p:spPr>
          <a:xfrm>
            <a:off x="4151188" y="9215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4" name="Line"/>
          <p:cNvSpPr/>
          <p:nvPr/>
        </p:nvSpPr>
        <p:spPr>
          <a:xfrm>
            <a:off x="4278188" y="9088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5" name="Line"/>
          <p:cNvSpPr/>
          <p:nvPr/>
        </p:nvSpPr>
        <p:spPr>
          <a:xfrm>
            <a:off x="6500688" y="6446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6" name="Line"/>
          <p:cNvSpPr/>
          <p:nvPr/>
        </p:nvSpPr>
        <p:spPr>
          <a:xfrm>
            <a:off x="6627688" y="6319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77" name="A"/>
          <p:cNvSpPr txBox="1"/>
          <p:nvPr/>
        </p:nvSpPr>
        <p:spPr>
          <a:xfrm>
            <a:off x="7707268" y="4091036"/>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A</a:t>
            </a:r>
          </a:p>
        </p:txBody>
      </p:sp>
      <p:sp>
        <p:nvSpPr>
          <p:cNvPr id="978" name="D"/>
          <p:cNvSpPr txBox="1"/>
          <p:nvPr/>
        </p:nvSpPr>
        <p:spPr>
          <a:xfrm>
            <a:off x="2509619" y="10807587"/>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979" name="C"/>
          <p:cNvSpPr txBox="1"/>
          <p:nvPr/>
        </p:nvSpPr>
        <p:spPr>
          <a:xfrm>
            <a:off x="10637610" y="10807587"/>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C</a:t>
            </a:r>
          </a:p>
        </p:txBody>
      </p:sp>
      <p:sp>
        <p:nvSpPr>
          <p:cNvPr id="980" name="E"/>
          <p:cNvSpPr txBox="1"/>
          <p:nvPr/>
        </p:nvSpPr>
        <p:spPr>
          <a:xfrm>
            <a:off x="4562959" y="7450690"/>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981" name="B"/>
          <p:cNvSpPr txBox="1"/>
          <p:nvPr/>
        </p:nvSpPr>
        <p:spPr>
          <a:xfrm>
            <a:off x="9700363" y="7450690"/>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B</a:t>
            </a:r>
          </a:p>
        </p:txBody>
      </p:sp>
      <p:sp>
        <p:nvSpPr>
          <p:cNvPr id="982" name="6x"/>
          <p:cNvSpPr txBox="1"/>
          <p:nvPr/>
        </p:nvSpPr>
        <p:spPr>
          <a:xfrm>
            <a:off x="7014016" y="9809143"/>
            <a:ext cx="738950"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6x</a:t>
            </a:r>
          </a:p>
        </p:txBody>
      </p:sp>
      <p:sp>
        <p:nvSpPr>
          <p:cNvPr id="983" name="x + 8"/>
          <p:cNvSpPr txBox="1"/>
          <p:nvPr/>
        </p:nvSpPr>
        <p:spPr>
          <a:xfrm>
            <a:off x="6683689" y="7081314"/>
            <a:ext cx="1399604"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x + 8</a:t>
            </a:r>
          </a:p>
        </p:txBody>
      </p:sp>
      <p:sp>
        <p:nvSpPr>
          <p:cNvPr id="984" name="Find the lengths of EB and DC."/>
          <p:cNvSpPr txBox="1"/>
          <p:nvPr/>
        </p:nvSpPr>
        <p:spPr>
          <a:xfrm>
            <a:off x="12969675" y="5392815"/>
            <a:ext cx="9734551" cy="16205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b="1">
                <a:solidFill>
                  <a:schemeClr val="accent1">
                    <a:lumOff val="-13575"/>
                  </a:schemeClr>
                </a:solidFill>
              </a:rPr>
              <a:t>Find the lengths of EB and DC.</a:t>
            </a:r>
            <a:r>
              <a:t> </a:t>
            </a:r>
          </a:p>
        </p:txBody>
      </p:sp>
      <p:sp>
        <p:nvSpPr>
          <p:cNvPr id="985" name="Line"/>
          <p:cNvSpPr/>
          <p:nvPr/>
        </p:nvSpPr>
        <p:spPr>
          <a:xfrm>
            <a:off x="5436270" y="8005267"/>
            <a:ext cx="3815472" cy="1"/>
          </a:xfrm>
          <a:prstGeom prst="line">
            <a:avLst/>
          </a:prstGeom>
          <a:ln w="76200">
            <a:solidFill>
              <a:schemeClr val="accent1">
                <a:lumOff val="-13575"/>
              </a:schemeClr>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7" name="Midsegments"/>
          <p:cNvSpPr txBox="1"/>
          <p:nvPr>
            <p:ph type="body" idx="13"/>
          </p:nvPr>
        </p:nvSpPr>
        <p:spPr>
          <a:prstGeom prst="rect">
            <a:avLst/>
          </a:prstGeom>
        </p:spPr>
        <p:txBody>
          <a:bodyPr/>
          <a:lstStyle/>
          <a:p>
            <a:pPr/>
            <a:r>
              <a:t>Midsegments</a:t>
            </a:r>
          </a:p>
        </p:txBody>
      </p:sp>
      <p:sp>
        <p:nvSpPr>
          <p:cNvPr id="988" name="Triangle"/>
          <p:cNvSpPr/>
          <p:nvPr/>
        </p:nvSpPr>
        <p:spPr>
          <a:xfrm rot="14713626">
            <a:off x="3127140" y="5953997"/>
            <a:ext cx="6126794" cy="6625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BF8C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89" name="Line"/>
          <p:cNvSpPr/>
          <p:nvPr/>
        </p:nvSpPr>
        <p:spPr>
          <a:xfrm flipV="1">
            <a:off x="8380288" y="6403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0" name="Line"/>
          <p:cNvSpPr/>
          <p:nvPr/>
        </p:nvSpPr>
        <p:spPr>
          <a:xfrm flipV="1">
            <a:off x="9650288" y="9197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1" name="Line"/>
          <p:cNvSpPr/>
          <p:nvPr/>
        </p:nvSpPr>
        <p:spPr>
          <a:xfrm>
            <a:off x="4151188" y="9215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2" name="Line"/>
          <p:cNvSpPr/>
          <p:nvPr/>
        </p:nvSpPr>
        <p:spPr>
          <a:xfrm>
            <a:off x="4278188" y="9088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3" name="Line"/>
          <p:cNvSpPr/>
          <p:nvPr/>
        </p:nvSpPr>
        <p:spPr>
          <a:xfrm>
            <a:off x="6500688" y="6446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4" name="Line"/>
          <p:cNvSpPr/>
          <p:nvPr/>
        </p:nvSpPr>
        <p:spPr>
          <a:xfrm>
            <a:off x="6627688" y="6319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95" name="A"/>
          <p:cNvSpPr txBox="1"/>
          <p:nvPr/>
        </p:nvSpPr>
        <p:spPr>
          <a:xfrm>
            <a:off x="7707268" y="4091036"/>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A</a:t>
            </a:r>
          </a:p>
        </p:txBody>
      </p:sp>
      <p:sp>
        <p:nvSpPr>
          <p:cNvPr id="996" name="D"/>
          <p:cNvSpPr txBox="1"/>
          <p:nvPr/>
        </p:nvSpPr>
        <p:spPr>
          <a:xfrm>
            <a:off x="2509619" y="10807587"/>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997" name="C"/>
          <p:cNvSpPr txBox="1"/>
          <p:nvPr/>
        </p:nvSpPr>
        <p:spPr>
          <a:xfrm>
            <a:off x="10637610" y="10807587"/>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C</a:t>
            </a:r>
          </a:p>
        </p:txBody>
      </p:sp>
      <p:sp>
        <p:nvSpPr>
          <p:cNvPr id="998" name="E"/>
          <p:cNvSpPr txBox="1"/>
          <p:nvPr/>
        </p:nvSpPr>
        <p:spPr>
          <a:xfrm>
            <a:off x="4562959" y="7450690"/>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999" name="B"/>
          <p:cNvSpPr txBox="1"/>
          <p:nvPr/>
        </p:nvSpPr>
        <p:spPr>
          <a:xfrm>
            <a:off x="9700363" y="7450690"/>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B</a:t>
            </a:r>
          </a:p>
        </p:txBody>
      </p:sp>
      <p:sp>
        <p:nvSpPr>
          <p:cNvPr id="1000" name="6x"/>
          <p:cNvSpPr txBox="1"/>
          <p:nvPr/>
        </p:nvSpPr>
        <p:spPr>
          <a:xfrm>
            <a:off x="7014016" y="9809143"/>
            <a:ext cx="738950"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6x</a:t>
            </a:r>
          </a:p>
        </p:txBody>
      </p:sp>
      <p:sp>
        <p:nvSpPr>
          <p:cNvPr id="1001" name="Find the lengths of EB and DC.…"/>
          <p:cNvSpPr txBox="1"/>
          <p:nvPr/>
        </p:nvSpPr>
        <p:spPr>
          <a:xfrm>
            <a:off x="12969675" y="5392815"/>
            <a:ext cx="9734551" cy="46685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b="1">
                <a:solidFill>
                  <a:schemeClr val="accent1">
                    <a:lumOff val="-13575"/>
                  </a:schemeClr>
                </a:solidFill>
              </a:rPr>
              <a:t>Find the lengths of EB and DC.</a:t>
            </a:r>
            <a:r>
              <a:t> </a:t>
            </a:r>
          </a:p>
          <a:p>
            <a:pPr algn="l">
              <a:defRPr b="0" sz="5000"/>
            </a:pPr>
            <a:r>
              <a:t>x + 8 = 1/2 (6x)</a:t>
            </a:r>
          </a:p>
          <a:p>
            <a:pPr algn="l">
              <a:defRPr b="0" sz="5000"/>
            </a:pPr>
            <a:r>
              <a:t>x + 8 = 3x</a:t>
            </a:r>
          </a:p>
          <a:p>
            <a:pPr algn="l">
              <a:defRPr b="0" sz="5000"/>
            </a:pPr>
            <a:r>
              <a:t>8 = 2x</a:t>
            </a:r>
          </a:p>
          <a:p>
            <a:pPr algn="l">
              <a:defRPr b="0" sz="5000"/>
            </a:pPr>
            <a:r>
              <a:t>x = 4</a:t>
            </a:r>
          </a:p>
        </p:txBody>
      </p:sp>
      <p:sp>
        <p:nvSpPr>
          <p:cNvPr id="1002" name="A midsegment is half the length of its  parallel side."/>
          <p:cNvSpPr/>
          <p:nvPr/>
        </p:nvSpPr>
        <p:spPr>
          <a:xfrm>
            <a:off x="17712177" y="6669921"/>
            <a:ext cx="6122195" cy="185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863" y="2093"/>
                </a:lnTo>
                <a:lnTo>
                  <a:pt x="6863" y="20859"/>
                </a:lnTo>
                <a:cubicBezTo>
                  <a:pt x="6863" y="21268"/>
                  <a:pt x="6963" y="21600"/>
                  <a:pt x="7087" y="21600"/>
                </a:cubicBezTo>
                <a:lnTo>
                  <a:pt x="21376" y="21600"/>
                </a:lnTo>
                <a:cubicBezTo>
                  <a:pt x="21500" y="21600"/>
                  <a:pt x="21600" y="21268"/>
                  <a:pt x="21600" y="20859"/>
                </a:cubicBezTo>
                <a:lnTo>
                  <a:pt x="21600" y="1209"/>
                </a:lnTo>
                <a:cubicBezTo>
                  <a:pt x="21600" y="800"/>
                  <a:pt x="21500" y="468"/>
                  <a:pt x="21376" y="468"/>
                </a:cubicBezTo>
                <a:lnTo>
                  <a:pt x="12794" y="468"/>
                </a:lnTo>
                <a:lnTo>
                  <a:pt x="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p>
            <a:pPr>
              <a:lnSpc>
                <a:spcPct val="120000"/>
              </a:lnSpc>
              <a:defRPr b="0">
                <a:solidFill>
                  <a:srgbClr val="FFFFFF"/>
                </a:solidFill>
              </a:defRPr>
            </a:pPr>
            <a:r>
              <a:t>A midsegment is half the length of its </a:t>
            </a:r>
            <a:br/>
            <a:r>
              <a:t>parallel side.</a:t>
            </a:r>
          </a:p>
        </p:txBody>
      </p:sp>
      <p:sp>
        <p:nvSpPr>
          <p:cNvPr id="1003" name="x + 8"/>
          <p:cNvSpPr txBox="1"/>
          <p:nvPr/>
        </p:nvSpPr>
        <p:spPr>
          <a:xfrm>
            <a:off x="6683689" y="7081314"/>
            <a:ext cx="1399604"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x + 8</a:t>
            </a:r>
          </a:p>
        </p:txBody>
      </p:sp>
      <p:sp>
        <p:nvSpPr>
          <p:cNvPr id="1004" name="Line"/>
          <p:cNvSpPr/>
          <p:nvPr/>
        </p:nvSpPr>
        <p:spPr>
          <a:xfrm>
            <a:off x="5436270" y="8005267"/>
            <a:ext cx="3815472" cy="1"/>
          </a:xfrm>
          <a:prstGeom prst="line">
            <a:avLst/>
          </a:prstGeom>
          <a:ln w="76200">
            <a:solidFill>
              <a:schemeClr val="accent1">
                <a:lumOff val="-13575"/>
              </a:schemeClr>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6" name="Midsegments"/>
          <p:cNvSpPr txBox="1"/>
          <p:nvPr>
            <p:ph type="body" idx="13"/>
          </p:nvPr>
        </p:nvSpPr>
        <p:spPr>
          <a:prstGeom prst="rect">
            <a:avLst/>
          </a:prstGeom>
        </p:spPr>
        <p:txBody>
          <a:bodyPr/>
          <a:lstStyle/>
          <a:p>
            <a:pPr/>
            <a:r>
              <a:t>Midsegments</a:t>
            </a:r>
          </a:p>
        </p:txBody>
      </p:sp>
      <p:sp>
        <p:nvSpPr>
          <p:cNvPr id="1007" name="Triangle"/>
          <p:cNvSpPr/>
          <p:nvPr/>
        </p:nvSpPr>
        <p:spPr>
          <a:xfrm rot="14713626">
            <a:off x="3127140" y="5953997"/>
            <a:ext cx="6126794" cy="6625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BF8CF"/>
          </a:solidFill>
          <a:ln w="76200">
            <a:solidFill>
              <a:srgbClr val="5E5E5E"/>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08" name="Line"/>
          <p:cNvSpPr/>
          <p:nvPr/>
        </p:nvSpPr>
        <p:spPr>
          <a:xfrm flipV="1">
            <a:off x="8380288" y="6403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09" name="Line"/>
          <p:cNvSpPr/>
          <p:nvPr/>
        </p:nvSpPr>
        <p:spPr>
          <a:xfrm flipV="1">
            <a:off x="9650288" y="9197518"/>
            <a:ext cx="377769" cy="17006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10" name="Line"/>
          <p:cNvSpPr/>
          <p:nvPr/>
        </p:nvSpPr>
        <p:spPr>
          <a:xfrm>
            <a:off x="4151188" y="9215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11" name="Line"/>
          <p:cNvSpPr/>
          <p:nvPr/>
        </p:nvSpPr>
        <p:spPr>
          <a:xfrm>
            <a:off x="4278188" y="90881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12" name="Line"/>
          <p:cNvSpPr/>
          <p:nvPr/>
        </p:nvSpPr>
        <p:spPr>
          <a:xfrm>
            <a:off x="6500688" y="6446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13" name="Line"/>
          <p:cNvSpPr/>
          <p:nvPr/>
        </p:nvSpPr>
        <p:spPr>
          <a:xfrm>
            <a:off x="6627688" y="6319580"/>
            <a:ext cx="307995" cy="25134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14" name="A"/>
          <p:cNvSpPr txBox="1"/>
          <p:nvPr/>
        </p:nvSpPr>
        <p:spPr>
          <a:xfrm>
            <a:off x="7707268" y="4091036"/>
            <a:ext cx="44348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A</a:t>
            </a:r>
          </a:p>
        </p:txBody>
      </p:sp>
      <p:sp>
        <p:nvSpPr>
          <p:cNvPr id="1015" name="D"/>
          <p:cNvSpPr txBox="1"/>
          <p:nvPr/>
        </p:nvSpPr>
        <p:spPr>
          <a:xfrm>
            <a:off x="2509619" y="10807587"/>
            <a:ext cx="47193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D</a:t>
            </a:r>
          </a:p>
        </p:txBody>
      </p:sp>
      <p:sp>
        <p:nvSpPr>
          <p:cNvPr id="1016" name="C"/>
          <p:cNvSpPr txBox="1"/>
          <p:nvPr/>
        </p:nvSpPr>
        <p:spPr>
          <a:xfrm>
            <a:off x="10637610" y="10807587"/>
            <a:ext cx="48107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C</a:t>
            </a:r>
          </a:p>
        </p:txBody>
      </p:sp>
      <p:sp>
        <p:nvSpPr>
          <p:cNvPr id="1017" name="E"/>
          <p:cNvSpPr txBox="1"/>
          <p:nvPr/>
        </p:nvSpPr>
        <p:spPr>
          <a:xfrm>
            <a:off x="4562959" y="7450690"/>
            <a:ext cx="4246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E</a:t>
            </a:r>
          </a:p>
        </p:txBody>
      </p:sp>
      <p:sp>
        <p:nvSpPr>
          <p:cNvPr id="1018" name="B"/>
          <p:cNvSpPr txBox="1"/>
          <p:nvPr/>
        </p:nvSpPr>
        <p:spPr>
          <a:xfrm>
            <a:off x="9700363" y="7450690"/>
            <a:ext cx="4622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vl1pPr>
          </a:lstStyle>
          <a:p>
            <a:pPr/>
            <a:r>
              <a:t>B</a:t>
            </a:r>
          </a:p>
        </p:txBody>
      </p:sp>
      <p:sp>
        <p:nvSpPr>
          <p:cNvPr id="1019" name="6x"/>
          <p:cNvSpPr txBox="1"/>
          <p:nvPr/>
        </p:nvSpPr>
        <p:spPr>
          <a:xfrm>
            <a:off x="7014016" y="9809143"/>
            <a:ext cx="738950"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6x</a:t>
            </a:r>
          </a:p>
        </p:txBody>
      </p:sp>
      <p:sp>
        <p:nvSpPr>
          <p:cNvPr id="1020" name="Find the lengths of EB and DC.…"/>
          <p:cNvSpPr txBox="1"/>
          <p:nvPr/>
        </p:nvSpPr>
        <p:spPr>
          <a:xfrm>
            <a:off x="12969675" y="5392815"/>
            <a:ext cx="9734551" cy="61925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b="0" sz="5000"/>
            </a:pPr>
            <a:r>
              <a:rPr b="1">
                <a:solidFill>
                  <a:schemeClr val="accent1">
                    <a:lumOff val="-13575"/>
                  </a:schemeClr>
                </a:solidFill>
              </a:rPr>
              <a:t>Find the lengths of EB and DC.</a:t>
            </a:r>
            <a:r>
              <a:t> </a:t>
            </a:r>
          </a:p>
          <a:p>
            <a:pPr algn="l">
              <a:defRPr b="0" sz="5000"/>
            </a:pPr>
            <a:r>
              <a:t>x + 8 = 1/2 (6x)</a:t>
            </a:r>
          </a:p>
          <a:p>
            <a:pPr algn="l">
              <a:defRPr b="0" sz="5000"/>
            </a:pPr>
            <a:r>
              <a:t>x + 8 = 3x</a:t>
            </a:r>
          </a:p>
          <a:p>
            <a:pPr algn="l">
              <a:defRPr b="0" sz="5000"/>
            </a:pPr>
            <a:r>
              <a:t>8 = 2x</a:t>
            </a:r>
          </a:p>
          <a:p>
            <a:pPr algn="l">
              <a:defRPr b="0" sz="5000"/>
            </a:pPr>
            <a:r>
              <a:t>x = 4</a:t>
            </a:r>
          </a:p>
          <a:p>
            <a:pPr algn="l">
              <a:defRPr b="0" sz="5000"/>
            </a:pPr>
          </a:p>
          <a:p>
            <a:pPr algn="l">
              <a:defRPr b="0" sz="5000"/>
            </a:pPr>
            <a:r>
              <a:t>EB = 12</a:t>
            </a:r>
          </a:p>
          <a:p>
            <a:pPr algn="l">
              <a:defRPr b="0" sz="5000"/>
            </a:pPr>
            <a:r>
              <a:t>DC = 24</a:t>
            </a:r>
          </a:p>
        </p:txBody>
      </p:sp>
      <p:sp>
        <p:nvSpPr>
          <p:cNvPr id="1021" name="A midsegment is half the length of its  parallel side."/>
          <p:cNvSpPr/>
          <p:nvPr/>
        </p:nvSpPr>
        <p:spPr>
          <a:xfrm>
            <a:off x="17712177" y="6669921"/>
            <a:ext cx="6122195" cy="1851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863" y="2093"/>
                </a:lnTo>
                <a:lnTo>
                  <a:pt x="6863" y="20859"/>
                </a:lnTo>
                <a:cubicBezTo>
                  <a:pt x="6863" y="21268"/>
                  <a:pt x="6963" y="21600"/>
                  <a:pt x="7087" y="21600"/>
                </a:cubicBezTo>
                <a:lnTo>
                  <a:pt x="21376" y="21600"/>
                </a:lnTo>
                <a:cubicBezTo>
                  <a:pt x="21500" y="21600"/>
                  <a:pt x="21600" y="21268"/>
                  <a:pt x="21600" y="20859"/>
                </a:cubicBezTo>
                <a:lnTo>
                  <a:pt x="21600" y="1209"/>
                </a:lnTo>
                <a:cubicBezTo>
                  <a:pt x="21600" y="800"/>
                  <a:pt x="21500" y="468"/>
                  <a:pt x="21376" y="468"/>
                </a:cubicBezTo>
                <a:lnTo>
                  <a:pt x="12794" y="468"/>
                </a:lnTo>
                <a:lnTo>
                  <a:pt x="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p>
            <a:pPr>
              <a:lnSpc>
                <a:spcPct val="120000"/>
              </a:lnSpc>
              <a:defRPr b="0">
                <a:solidFill>
                  <a:srgbClr val="FFFFFF"/>
                </a:solidFill>
              </a:defRPr>
            </a:pPr>
            <a:r>
              <a:t>A midsegment is half the length of its </a:t>
            </a:r>
            <a:br/>
            <a:r>
              <a:t>parallel side.</a:t>
            </a:r>
          </a:p>
        </p:txBody>
      </p:sp>
      <p:sp>
        <p:nvSpPr>
          <p:cNvPr id="1022" name="x + 8"/>
          <p:cNvSpPr txBox="1"/>
          <p:nvPr/>
        </p:nvSpPr>
        <p:spPr>
          <a:xfrm>
            <a:off x="6683689" y="7081314"/>
            <a:ext cx="1399604"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x + 8</a:t>
            </a:r>
          </a:p>
        </p:txBody>
      </p:sp>
      <p:sp>
        <p:nvSpPr>
          <p:cNvPr id="1023" name="Line"/>
          <p:cNvSpPr/>
          <p:nvPr/>
        </p:nvSpPr>
        <p:spPr>
          <a:xfrm>
            <a:off x="5436270" y="8005267"/>
            <a:ext cx="3815472" cy="1"/>
          </a:xfrm>
          <a:prstGeom prst="line">
            <a:avLst/>
          </a:prstGeom>
          <a:ln w="76200">
            <a:solidFill>
              <a:schemeClr val="accent1">
                <a:lumOff val="-13575"/>
              </a:schemeClr>
            </a:solidFill>
            <a:miter lim="400000"/>
            <a:headEnd type="oval"/>
            <a:tailEnd type="oval"/>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25" name="Image" descr="Image"/>
          <p:cNvPicPr>
            <a:picLocks noChangeAspect="1"/>
          </p:cNvPicPr>
          <p:nvPr/>
        </p:nvPicPr>
        <p:blipFill>
          <a:blip r:embed="rId2">
            <a:extLst/>
          </a:blip>
          <a:stretch>
            <a:fillRect/>
          </a:stretch>
        </p:blipFill>
        <p:spPr>
          <a:xfrm>
            <a:off x="9071635" y="3849784"/>
            <a:ext cx="6240729" cy="6016432"/>
          </a:xfrm>
          <a:prstGeom prst="rect">
            <a:avLst/>
          </a:prstGeom>
          <a:ln w="12700">
            <a:miter lim="400000"/>
          </a:ln>
        </p:spPr>
      </p:pic>
      <p:sp>
        <p:nvSpPr>
          <p:cNvPr id="1026" name="© 2019 Joe James"/>
          <p:cNvSpPr txBox="1"/>
          <p:nvPr/>
        </p:nvSpPr>
        <p:spPr>
          <a:xfrm>
            <a:off x="8956167" y="12268200"/>
            <a:ext cx="647166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000">
                <a:latin typeface="Avenir Medium"/>
                <a:ea typeface="Avenir Medium"/>
                <a:cs typeface="Avenir Medium"/>
                <a:sym typeface="Avenir Medium"/>
              </a:defRPr>
            </a:lvl1pPr>
          </a:lstStyle>
          <a:p>
            <a:pPr/>
            <a:r>
              <a:t>© 2019 Joe James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riangle Sum Theorem"/>
          <p:cNvSpPr txBox="1"/>
          <p:nvPr>
            <p:ph type="body" idx="13"/>
          </p:nvPr>
        </p:nvSpPr>
        <p:spPr>
          <a:prstGeom prst="rect">
            <a:avLst/>
          </a:prstGeom>
        </p:spPr>
        <p:txBody>
          <a:bodyPr/>
          <a:lstStyle/>
          <a:p>
            <a:pPr/>
            <a:r>
              <a:t>Triangle Sum Theorem</a:t>
            </a:r>
          </a:p>
        </p:txBody>
      </p:sp>
      <p:sp>
        <p:nvSpPr>
          <p:cNvPr id="215" name="A"/>
          <p:cNvSpPr txBox="1"/>
          <p:nvPr/>
        </p:nvSpPr>
        <p:spPr>
          <a:xfrm>
            <a:off x="9984361" y="3246984"/>
            <a:ext cx="54927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216" name="B"/>
          <p:cNvSpPr txBox="1"/>
          <p:nvPr/>
        </p:nvSpPr>
        <p:spPr>
          <a:xfrm>
            <a:off x="9767890" y="7775303"/>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217" name="C"/>
          <p:cNvSpPr txBox="1"/>
          <p:nvPr/>
        </p:nvSpPr>
        <p:spPr>
          <a:xfrm>
            <a:off x="22268664" y="7775303"/>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218" name="Triangle"/>
          <p:cNvSpPr/>
          <p:nvPr/>
        </p:nvSpPr>
        <p:spPr>
          <a:xfrm>
            <a:off x="10701966" y="4299885"/>
            <a:ext cx="11161396" cy="3826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9" name="25°"/>
          <p:cNvSpPr txBox="1"/>
          <p:nvPr/>
        </p:nvSpPr>
        <p:spPr>
          <a:xfrm>
            <a:off x="20974048" y="6957070"/>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25°</a:t>
            </a:r>
          </a:p>
        </p:txBody>
      </p:sp>
      <p:sp>
        <p:nvSpPr>
          <p:cNvPr id="220" name="90°"/>
          <p:cNvSpPr txBox="1"/>
          <p:nvPr/>
        </p:nvSpPr>
        <p:spPr>
          <a:xfrm>
            <a:off x="10887773" y="7202485"/>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90°</a:t>
            </a:r>
          </a:p>
        </p:txBody>
      </p:sp>
      <p:sp>
        <p:nvSpPr>
          <p:cNvPr id="221" name="?"/>
          <p:cNvSpPr txBox="1"/>
          <p:nvPr/>
        </p:nvSpPr>
        <p:spPr>
          <a:xfrm>
            <a:off x="10957700" y="4624359"/>
            <a:ext cx="432055"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a:t>
            </a:r>
          </a:p>
        </p:txBody>
      </p:sp>
      <p:sp>
        <p:nvSpPr>
          <p:cNvPr id="222" name="Find A, given B and C."/>
          <p:cNvSpPr txBox="1"/>
          <p:nvPr/>
        </p:nvSpPr>
        <p:spPr>
          <a:xfrm>
            <a:off x="2440072" y="3650354"/>
            <a:ext cx="6936106" cy="1847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30000"/>
              </a:lnSpc>
              <a:defRPr sz="5000">
                <a:solidFill>
                  <a:schemeClr val="accent1">
                    <a:lumOff val="-13575"/>
                  </a:schemeClr>
                </a:solidFill>
              </a:defRPr>
            </a:lvl1pPr>
          </a:lstStyle>
          <a:p>
            <a:pPr/>
            <a:r>
              <a:t>Find A, given B and C.</a:t>
            </a:r>
          </a:p>
        </p:txBody>
      </p:sp>
      <p:sp>
        <p:nvSpPr>
          <p:cNvPr id="223" name="Triangle Sum Theorem: the sum of the angles in a triangle is 180°. A + B + C = 180°"/>
          <p:cNvSpPr txBox="1"/>
          <p:nvPr/>
        </p:nvSpPr>
        <p:spPr>
          <a:xfrm>
            <a:off x="2552665" y="10180416"/>
            <a:ext cx="19560254" cy="1974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500">
                <a:solidFill>
                  <a:schemeClr val="accent1">
                    <a:lumOff val="-13575"/>
                  </a:schemeClr>
                </a:solidFill>
              </a:rPr>
              <a:t>Triangle Sum Theorem</a:t>
            </a:r>
            <a:r>
              <a:rPr b="1">
                <a:solidFill>
                  <a:schemeClr val="accent1">
                    <a:lumOff val="-13575"/>
                  </a:schemeClr>
                </a:solidFill>
              </a:rPr>
              <a:t>:</a:t>
            </a:r>
            <a:r>
              <a:t> </a:t>
            </a:r>
            <a:r>
              <a:rPr sz="4800"/>
              <a:t>the sum of the angles in a triangle is 180°.</a:t>
            </a:r>
            <a:br>
              <a:rPr sz="4800"/>
            </a:br>
            <a:r>
              <a:rPr b="1" sz="5000"/>
              <a:t>A + B + C = 180°</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riangle Sum Theorem"/>
          <p:cNvSpPr txBox="1"/>
          <p:nvPr>
            <p:ph type="body" idx="13"/>
          </p:nvPr>
        </p:nvSpPr>
        <p:spPr>
          <a:prstGeom prst="rect">
            <a:avLst/>
          </a:prstGeom>
        </p:spPr>
        <p:txBody>
          <a:bodyPr/>
          <a:lstStyle/>
          <a:p>
            <a:pPr/>
            <a:r>
              <a:t>Triangle Sum Theorem</a:t>
            </a:r>
          </a:p>
        </p:txBody>
      </p:sp>
      <p:sp>
        <p:nvSpPr>
          <p:cNvPr id="228" name="A"/>
          <p:cNvSpPr txBox="1"/>
          <p:nvPr/>
        </p:nvSpPr>
        <p:spPr>
          <a:xfrm>
            <a:off x="9984361" y="3246984"/>
            <a:ext cx="54927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A</a:t>
            </a:r>
          </a:p>
        </p:txBody>
      </p:sp>
      <p:sp>
        <p:nvSpPr>
          <p:cNvPr id="229" name="B"/>
          <p:cNvSpPr txBox="1"/>
          <p:nvPr/>
        </p:nvSpPr>
        <p:spPr>
          <a:xfrm>
            <a:off x="9767890" y="7775303"/>
            <a:ext cx="56134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B</a:t>
            </a:r>
          </a:p>
        </p:txBody>
      </p:sp>
      <p:sp>
        <p:nvSpPr>
          <p:cNvPr id="230" name="C"/>
          <p:cNvSpPr txBox="1"/>
          <p:nvPr/>
        </p:nvSpPr>
        <p:spPr>
          <a:xfrm>
            <a:off x="22268664" y="7775303"/>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C</a:t>
            </a:r>
          </a:p>
        </p:txBody>
      </p:sp>
      <p:sp>
        <p:nvSpPr>
          <p:cNvPr id="231" name="Triangle"/>
          <p:cNvSpPr/>
          <p:nvPr/>
        </p:nvSpPr>
        <p:spPr>
          <a:xfrm>
            <a:off x="10701966" y="4299885"/>
            <a:ext cx="11161396" cy="3826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D5D5D5"/>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32" name="Find A, given B and C.…"/>
          <p:cNvSpPr txBox="1"/>
          <p:nvPr/>
        </p:nvSpPr>
        <p:spPr>
          <a:xfrm>
            <a:off x="2440072" y="3650354"/>
            <a:ext cx="6936106" cy="51304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30000"/>
              </a:lnSpc>
              <a:defRPr sz="5000">
                <a:solidFill>
                  <a:schemeClr val="accent1">
                    <a:lumOff val="-13575"/>
                  </a:schemeClr>
                </a:solidFill>
              </a:defRPr>
            </a:pPr>
            <a:r>
              <a:t>Find A, given B and C.</a:t>
            </a:r>
          </a:p>
          <a:p>
            <a:pPr algn="l">
              <a:lnSpc>
                <a:spcPct val="130000"/>
              </a:lnSpc>
              <a:defRPr b="0" sz="4000"/>
            </a:pPr>
          </a:p>
          <a:p>
            <a:pPr algn="l">
              <a:lnSpc>
                <a:spcPct val="130000"/>
              </a:lnSpc>
              <a:defRPr b="0" sz="4400"/>
            </a:pPr>
            <a:r>
              <a:t>A + B + C = 180</a:t>
            </a:r>
            <a:r>
              <a:rPr b="1"/>
              <a:t>°</a:t>
            </a:r>
            <a:endParaRPr b="1"/>
          </a:p>
          <a:p>
            <a:pPr algn="l">
              <a:lnSpc>
                <a:spcPct val="130000"/>
              </a:lnSpc>
              <a:defRPr b="0" sz="4400"/>
            </a:pPr>
            <a:r>
              <a:t>A + 90° + 25° = 180°</a:t>
            </a:r>
          </a:p>
          <a:p>
            <a:pPr algn="l">
              <a:lnSpc>
                <a:spcPct val="130000"/>
              </a:lnSpc>
              <a:defRPr b="0" sz="4400"/>
            </a:pPr>
            <a:r>
              <a:t>A = 180° - 90° - 25°</a:t>
            </a:r>
          </a:p>
          <a:p>
            <a:pPr algn="l">
              <a:lnSpc>
                <a:spcPct val="130000"/>
              </a:lnSpc>
              <a:defRPr b="0" sz="4400"/>
            </a:pPr>
            <a:r>
              <a:t>A = 65°</a:t>
            </a:r>
          </a:p>
        </p:txBody>
      </p:sp>
      <p:sp>
        <p:nvSpPr>
          <p:cNvPr id="233" name="25°"/>
          <p:cNvSpPr txBox="1"/>
          <p:nvPr/>
        </p:nvSpPr>
        <p:spPr>
          <a:xfrm>
            <a:off x="20974048" y="6957070"/>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25°</a:t>
            </a:r>
          </a:p>
        </p:txBody>
      </p:sp>
      <p:sp>
        <p:nvSpPr>
          <p:cNvPr id="234" name="90°"/>
          <p:cNvSpPr txBox="1"/>
          <p:nvPr/>
        </p:nvSpPr>
        <p:spPr>
          <a:xfrm>
            <a:off x="10887773" y="7202485"/>
            <a:ext cx="978409" cy="783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90°</a:t>
            </a:r>
          </a:p>
        </p:txBody>
      </p:sp>
      <p:sp>
        <p:nvSpPr>
          <p:cNvPr id="235" name="?"/>
          <p:cNvSpPr txBox="1"/>
          <p:nvPr/>
        </p:nvSpPr>
        <p:spPr>
          <a:xfrm>
            <a:off x="10957700" y="4624359"/>
            <a:ext cx="432055"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a:t>
            </a:r>
          </a:p>
        </p:txBody>
      </p:sp>
      <p:sp>
        <p:nvSpPr>
          <p:cNvPr id="236" name="Triangle Sum Theorem: the sum of the angles in a triangle is 180°. A + B + C = 180°"/>
          <p:cNvSpPr txBox="1"/>
          <p:nvPr/>
        </p:nvSpPr>
        <p:spPr>
          <a:xfrm>
            <a:off x="2552665" y="10180416"/>
            <a:ext cx="19560254" cy="1974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30000"/>
              </a:lnSpc>
              <a:defRPr b="0" sz="4000"/>
            </a:pPr>
            <a:r>
              <a:rPr b="1" sz="5500">
                <a:solidFill>
                  <a:schemeClr val="accent1">
                    <a:lumOff val="-13575"/>
                  </a:schemeClr>
                </a:solidFill>
              </a:rPr>
              <a:t>Triangle Sum Theorem</a:t>
            </a:r>
            <a:r>
              <a:rPr b="1">
                <a:solidFill>
                  <a:schemeClr val="accent1">
                    <a:lumOff val="-13575"/>
                  </a:schemeClr>
                </a:solidFill>
              </a:rPr>
              <a:t>:</a:t>
            </a:r>
            <a:r>
              <a:t> </a:t>
            </a:r>
            <a:r>
              <a:rPr sz="4800"/>
              <a:t>the sum of the angles in a triangle is 180°.</a:t>
            </a:r>
            <a:br>
              <a:rPr sz="4800"/>
            </a:br>
            <a:r>
              <a:rPr b="1" sz="5000"/>
              <a:t>A + B + C = 180°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Acute Triangle"/>
          <p:cNvSpPr txBox="1"/>
          <p:nvPr/>
        </p:nvSpPr>
        <p:spPr>
          <a:xfrm>
            <a:off x="732088" y="2678204"/>
            <a:ext cx="401878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Acute Triangle</a:t>
            </a:r>
          </a:p>
        </p:txBody>
      </p:sp>
      <p:sp>
        <p:nvSpPr>
          <p:cNvPr id="241" name="Triangle"/>
          <p:cNvSpPr/>
          <p:nvPr/>
        </p:nvSpPr>
        <p:spPr>
          <a:xfrm>
            <a:off x="1949796" y="3852922"/>
            <a:ext cx="1583374" cy="2251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2" name="Equiangular Triangle"/>
          <p:cNvSpPr txBox="1"/>
          <p:nvPr/>
        </p:nvSpPr>
        <p:spPr>
          <a:xfrm>
            <a:off x="5992556" y="2678204"/>
            <a:ext cx="5689855"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Equiangular Triangle</a:t>
            </a:r>
          </a:p>
        </p:txBody>
      </p:sp>
      <p:sp>
        <p:nvSpPr>
          <p:cNvPr id="243" name="Triangle"/>
          <p:cNvSpPr/>
          <p:nvPr/>
        </p:nvSpPr>
        <p:spPr>
          <a:xfrm>
            <a:off x="7861841" y="4156834"/>
            <a:ext cx="1951284" cy="1602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4" name="Obtuse Triangle"/>
          <p:cNvSpPr txBox="1"/>
          <p:nvPr/>
        </p:nvSpPr>
        <p:spPr>
          <a:xfrm>
            <a:off x="13114493" y="2678204"/>
            <a:ext cx="4399979"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Obtuse Triangle</a:t>
            </a:r>
          </a:p>
        </p:txBody>
      </p:sp>
      <p:sp>
        <p:nvSpPr>
          <p:cNvPr id="245" name="Triangle"/>
          <p:cNvSpPr/>
          <p:nvPr/>
        </p:nvSpPr>
        <p:spPr>
          <a:xfrm rot="9699535">
            <a:off x="13230173" y="4921885"/>
            <a:ext cx="4376563" cy="693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6" name="Right Triangle"/>
          <p:cNvSpPr txBox="1"/>
          <p:nvPr/>
        </p:nvSpPr>
        <p:spPr>
          <a:xfrm>
            <a:off x="19851239" y="2678204"/>
            <a:ext cx="3880486"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Right Triangle</a:t>
            </a:r>
          </a:p>
        </p:txBody>
      </p:sp>
      <p:sp>
        <p:nvSpPr>
          <p:cNvPr id="247" name="Triangle"/>
          <p:cNvSpPr/>
          <p:nvPr/>
        </p:nvSpPr>
        <p:spPr>
          <a:xfrm rot="16200000">
            <a:off x="20606094" y="3988350"/>
            <a:ext cx="2413042" cy="1972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8" name="Isosceles Triangle"/>
          <p:cNvSpPr txBox="1"/>
          <p:nvPr/>
        </p:nvSpPr>
        <p:spPr>
          <a:xfrm>
            <a:off x="2780884" y="8647204"/>
            <a:ext cx="5001198"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Isosceles Triangle</a:t>
            </a:r>
          </a:p>
        </p:txBody>
      </p:sp>
      <p:sp>
        <p:nvSpPr>
          <p:cNvPr id="249" name="Triangle"/>
          <p:cNvSpPr/>
          <p:nvPr/>
        </p:nvSpPr>
        <p:spPr>
          <a:xfrm>
            <a:off x="4489796" y="9821922"/>
            <a:ext cx="1583374" cy="2251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50" name="Equilateral Triangle"/>
          <p:cNvSpPr txBox="1"/>
          <p:nvPr/>
        </p:nvSpPr>
        <p:spPr>
          <a:xfrm>
            <a:off x="9215720" y="8647204"/>
            <a:ext cx="5339526"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Equilateral Triangle</a:t>
            </a:r>
          </a:p>
        </p:txBody>
      </p:sp>
      <p:sp>
        <p:nvSpPr>
          <p:cNvPr id="251" name="Triangle"/>
          <p:cNvSpPr/>
          <p:nvPr/>
        </p:nvSpPr>
        <p:spPr>
          <a:xfrm>
            <a:off x="10782841" y="10125834"/>
            <a:ext cx="1951284" cy="1602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ln w="76200">
            <a:solidFill>
              <a:schemeClr val="accent1">
                <a:lumOff val="-13575"/>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52" name="Scalene Triangle"/>
          <p:cNvSpPr txBox="1"/>
          <p:nvPr/>
        </p:nvSpPr>
        <p:spPr>
          <a:xfrm>
            <a:off x="16697194" y="8647204"/>
            <a:ext cx="4600576"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Scalene Triangle</a:t>
            </a:r>
          </a:p>
        </p:txBody>
      </p:sp>
      <p:grpSp>
        <p:nvGrpSpPr>
          <p:cNvPr id="256" name="Group"/>
          <p:cNvGrpSpPr/>
          <p:nvPr/>
        </p:nvGrpSpPr>
        <p:grpSpPr>
          <a:xfrm>
            <a:off x="17012377" y="10274472"/>
            <a:ext cx="3970214" cy="1270002"/>
            <a:chOff x="0" y="0"/>
            <a:chExt cx="3970213" cy="1270000"/>
          </a:xfrm>
        </p:grpSpPr>
        <p:sp>
          <p:nvSpPr>
            <p:cNvPr id="253" name="Line"/>
            <p:cNvSpPr/>
            <p:nvPr/>
          </p:nvSpPr>
          <p:spPr>
            <a:xfrm flipV="1">
              <a:off x="0" y="0"/>
              <a:ext cx="1270000" cy="1270001"/>
            </a:xfrm>
            <a:prstGeom prst="line">
              <a:avLst/>
            </a:prstGeom>
            <a:noFill/>
            <a:ln w="76200" cap="flat">
              <a:solidFill>
                <a:schemeClr val="accent1">
                  <a:lumOff val="-13575"/>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54" name="Line"/>
            <p:cNvSpPr/>
            <p:nvPr/>
          </p:nvSpPr>
          <p:spPr>
            <a:xfrm>
              <a:off x="0" y="1270000"/>
              <a:ext cx="3960490" cy="1"/>
            </a:xfrm>
            <a:prstGeom prst="line">
              <a:avLst/>
            </a:prstGeom>
            <a:noFill/>
            <a:ln w="76200" cap="flat">
              <a:solidFill>
                <a:schemeClr val="accent1">
                  <a:lumOff val="-13575"/>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55" name="Line"/>
            <p:cNvSpPr/>
            <p:nvPr/>
          </p:nvSpPr>
          <p:spPr>
            <a:xfrm flipH="1" flipV="1">
              <a:off x="1269999" y="0"/>
              <a:ext cx="2700215" cy="1270001"/>
            </a:xfrm>
            <a:prstGeom prst="line">
              <a:avLst/>
            </a:prstGeom>
            <a:noFill/>
            <a:ln w="76200" cap="flat">
              <a:solidFill>
                <a:schemeClr val="accent1">
                  <a:lumOff val="-13575"/>
                </a:schemeClr>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257" name="3 acute angles"/>
          <p:cNvSpPr txBox="1"/>
          <p:nvPr/>
        </p:nvSpPr>
        <p:spPr>
          <a:xfrm>
            <a:off x="1028253" y="6419219"/>
            <a:ext cx="342646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3 acute angles</a:t>
            </a:r>
          </a:p>
        </p:txBody>
      </p:sp>
      <p:sp>
        <p:nvSpPr>
          <p:cNvPr id="258" name="3 congruent angles"/>
          <p:cNvSpPr txBox="1"/>
          <p:nvPr/>
        </p:nvSpPr>
        <p:spPr>
          <a:xfrm>
            <a:off x="6602029" y="6419219"/>
            <a:ext cx="447090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3 congruent angles</a:t>
            </a:r>
          </a:p>
        </p:txBody>
      </p:sp>
      <p:sp>
        <p:nvSpPr>
          <p:cNvPr id="259" name="1 obtuse angle"/>
          <p:cNvSpPr txBox="1"/>
          <p:nvPr/>
        </p:nvSpPr>
        <p:spPr>
          <a:xfrm>
            <a:off x="13450630" y="6419219"/>
            <a:ext cx="347370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1 obtuse angle</a:t>
            </a:r>
          </a:p>
        </p:txBody>
      </p:sp>
      <p:sp>
        <p:nvSpPr>
          <p:cNvPr id="260" name="1 right angle"/>
          <p:cNvSpPr txBox="1"/>
          <p:nvPr/>
        </p:nvSpPr>
        <p:spPr>
          <a:xfrm>
            <a:off x="20200680" y="6419219"/>
            <a:ext cx="292760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1 right angle</a:t>
            </a:r>
          </a:p>
        </p:txBody>
      </p:sp>
      <p:sp>
        <p:nvSpPr>
          <p:cNvPr id="261" name="2 or more congruent sides"/>
          <p:cNvSpPr txBox="1"/>
          <p:nvPr/>
        </p:nvSpPr>
        <p:spPr>
          <a:xfrm>
            <a:off x="2241357" y="12388219"/>
            <a:ext cx="608025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2 or more congruent sides</a:t>
            </a:r>
          </a:p>
        </p:txBody>
      </p:sp>
      <p:sp>
        <p:nvSpPr>
          <p:cNvPr id="262" name="3 congruent sides"/>
          <p:cNvSpPr txBox="1"/>
          <p:nvPr/>
        </p:nvSpPr>
        <p:spPr>
          <a:xfrm>
            <a:off x="9668824" y="12388219"/>
            <a:ext cx="4179317"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3 congruent sides</a:t>
            </a:r>
          </a:p>
        </p:txBody>
      </p:sp>
      <p:sp>
        <p:nvSpPr>
          <p:cNvPr id="263" name="no congruent sides"/>
          <p:cNvSpPr txBox="1"/>
          <p:nvPr/>
        </p:nvSpPr>
        <p:spPr>
          <a:xfrm>
            <a:off x="16762028" y="12388219"/>
            <a:ext cx="447090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solidFill>
                  <a:srgbClr val="5E5E5E"/>
                </a:solidFill>
              </a:defRPr>
            </a:lvl1pPr>
          </a:lstStyle>
          <a:p>
            <a:pPr/>
            <a:r>
              <a:t>no congruent sides</a:t>
            </a:r>
          </a:p>
        </p:txBody>
      </p:sp>
      <p:sp>
        <p:nvSpPr>
          <p:cNvPr id="264" name="Line"/>
          <p:cNvSpPr/>
          <p:nvPr/>
        </p:nvSpPr>
        <p:spPr>
          <a:xfrm>
            <a:off x="10986494" y="10791575"/>
            <a:ext cx="483344" cy="26711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5" name="Line"/>
          <p:cNvSpPr/>
          <p:nvPr/>
        </p:nvSpPr>
        <p:spPr>
          <a:xfrm>
            <a:off x="11753458" y="11471763"/>
            <a:ext cx="9236" cy="51668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6" name="Line"/>
          <p:cNvSpPr/>
          <p:nvPr/>
        </p:nvSpPr>
        <p:spPr>
          <a:xfrm flipH="1">
            <a:off x="12054794" y="10788554"/>
            <a:ext cx="403945" cy="310890"/>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7" name="Line"/>
          <p:cNvSpPr/>
          <p:nvPr/>
        </p:nvSpPr>
        <p:spPr>
          <a:xfrm>
            <a:off x="4636494" y="10918575"/>
            <a:ext cx="442122" cy="194147"/>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8" name="Line"/>
          <p:cNvSpPr/>
          <p:nvPr/>
        </p:nvSpPr>
        <p:spPr>
          <a:xfrm flipH="1">
            <a:off x="5488894" y="10902953"/>
            <a:ext cx="403945" cy="19649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69" name="Line"/>
          <p:cNvSpPr/>
          <p:nvPr/>
        </p:nvSpPr>
        <p:spPr>
          <a:xfrm>
            <a:off x="22468793" y="5874018"/>
            <a:ext cx="14381" cy="319383"/>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0" name="Line"/>
          <p:cNvSpPr/>
          <p:nvPr/>
        </p:nvSpPr>
        <p:spPr>
          <a:xfrm flipH="1">
            <a:off x="22456390" y="5879743"/>
            <a:ext cx="326494" cy="1"/>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5" name="Connection Line"/>
          <p:cNvSpPr/>
          <p:nvPr/>
        </p:nvSpPr>
        <p:spPr>
          <a:xfrm>
            <a:off x="9462451" y="5425844"/>
            <a:ext cx="259575" cy="434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364" y="10723"/>
                  <a:pt x="7564" y="3523"/>
                  <a:pt x="21600" y="0"/>
                </a:cubicBezTo>
              </a:path>
            </a:pathLst>
          </a:custGeom>
          <a:ln w="38100">
            <a:solidFill>
              <a:schemeClr val="accent5">
                <a:hueOff val="-82419"/>
                <a:satOff val="-9513"/>
                <a:lumOff val="-16343"/>
              </a:schemeClr>
            </a:solidFill>
            <a:miter lim="400000"/>
          </a:ln>
        </p:spPr>
        <p:txBody>
          <a:bodyPr/>
          <a:lstStyle/>
          <a:p>
            <a:pPr/>
          </a:p>
        </p:txBody>
      </p:sp>
      <p:sp>
        <p:nvSpPr>
          <p:cNvPr id="276" name="Connection Line"/>
          <p:cNvSpPr/>
          <p:nvPr/>
        </p:nvSpPr>
        <p:spPr>
          <a:xfrm>
            <a:off x="7927495" y="5455590"/>
            <a:ext cx="297021" cy="378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3850" y="3677"/>
                  <a:pt x="21050" y="10877"/>
                  <a:pt x="21600" y="21600"/>
                </a:cubicBezTo>
              </a:path>
            </a:pathLst>
          </a:custGeom>
          <a:ln w="38100">
            <a:solidFill>
              <a:schemeClr val="accent5">
                <a:hueOff val="-82419"/>
                <a:satOff val="-9513"/>
                <a:lumOff val="-16343"/>
              </a:schemeClr>
            </a:solidFill>
            <a:miter lim="400000"/>
          </a:ln>
        </p:spPr>
        <p:txBody>
          <a:bodyPr/>
          <a:lstStyle/>
          <a:p>
            <a:pPr/>
          </a:p>
        </p:txBody>
      </p:sp>
      <p:sp>
        <p:nvSpPr>
          <p:cNvPr id="277" name="Connection Line"/>
          <p:cNvSpPr/>
          <p:nvPr/>
        </p:nvSpPr>
        <p:spPr>
          <a:xfrm>
            <a:off x="8643446" y="4354455"/>
            <a:ext cx="394515" cy="89403"/>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957"/>
                </a:moveTo>
                <a:cubicBezTo>
                  <a:pt x="7089" y="21600"/>
                  <a:pt x="14289" y="21281"/>
                  <a:pt x="21600" y="0"/>
                </a:cubicBezTo>
              </a:path>
            </a:pathLst>
          </a:custGeom>
          <a:ln w="38100">
            <a:solidFill>
              <a:schemeClr val="accent5">
                <a:hueOff val="-82419"/>
                <a:satOff val="-9513"/>
                <a:lumOff val="-16343"/>
              </a:schemeClr>
            </a:solidFill>
            <a:miter lim="400000"/>
          </a:ln>
        </p:spPr>
        <p:txBody>
          <a:bodyPr/>
          <a:lstStyle/>
          <a:p>
            <a:pPr/>
          </a:p>
        </p:txBody>
      </p:sp>
      <p:sp>
        <p:nvSpPr>
          <p:cNvPr id="274" name="Classifying Triangles"/>
          <p:cNvSpPr txBox="1"/>
          <p:nvPr>
            <p:ph type="title"/>
          </p:nvPr>
        </p:nvSpPr>
        <p:spPr>
          <a:prstGeom prst="rect">
            <a:avLst/>
          </a:prstGeom>
        </p:spPr>
        <p:txBody>
          <a:bodyPr/>
          <a:lstStyle/>
          <a:p>
            <a:pPr/>
            <a:r>
              <a:t>Classifying Triangles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riangle Classification Problem"/>
          <p:cNvSpPr txBox="1"/>
          <p:nvPr>
            <p:ph type="body" idx="13"/>
          </p:nvPr>
        </p:nvSpPr>
        <p:spPr>
          <a:xfrm>
            <a:off x="10416363" y="-2202"/>
            <a:ext cx="13971347" cy="1264843"/>
          </a:xfrm>
          <a:prstGeom prst="rect">
            <a:avLst/>
          </a:prstGeom>
        </p:spPr>
        <p:txBody>
          <a:bodyPr/>
          <a:lstStyle/>
          <a:p>
            <a:pPr/>
            <a:r>
              <a:t>Triangle Classification Problem</a:t>
            </a:r>
          </a:p>
        </p:txBody>
      </p:sp>
      <p:sp>
        <p:nvSpPr>
          <p:cNvPr id="282" name="Triangle"/>
          <p:cNvSpPr/>
          <p:nvPr/>
        </p:nvSpPr>
        <p:spPr>
          <a:xfrm rot="8607083">
            <a:off x="1997352" y="7582928"/>
            <a:ext cx="11717203" cy="426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83" name="D"/>
          <p:cNvSpPr txBox="1"/>
          <p:nvPr/>
        </p:nvSpPr>
        <p:spPr>
          <a:xfrm>
            <a:off x="11516267" y="3492399"/>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D</a:t>
            </a:r>
          </a:p>
        </p:txBody>
      </p:sp>
      <p:sp>
        <p:nvSpPr>
          <p:cNvPr id="284" name="E"/>
          <p:cNvSpPr txBox="1"/>
          <p:nvPr/>
        </p:nvSpPr>
        <p:spPr>
          <a:xfrm>
            <a:off x="934350" y="10800580"/>
            <a:ext cx="52578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E</a:t>
            </a:r>
          </a:p>
        </p:txBody>
      </p:sp>
      <p:sp>
        <p:nvSpPr>
          <p:cNvPr id="285" name="F"/>
          <p:cNvSpPr txBox="1"/>
          <p:nvPr/>
        </p:nvSpPr>
        <p:spPr>
          <a:xfrm>
            <a:off x="9767582" y="10800580"/>
            <a:ext cx="49085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F</a:t>
            </a:r>
          </a:p>
        </p:txBody>
      </p:sp>
      <p:sp>
        <p:nvSpPr>
          <p:cNvPr id="286" name="Line"/>
          <p:cNvSpPr/>
          <p:nvPr/>
        </p:nvSpPr>
        <p:spPr>
          <a:xfrm>
            <a:off x="9606733" y="8294284"/>
            <a:ext cx="950557" cy="28834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87" name="Line"/>
          <p:cNvSpPr/>
          <p:nvPr/>
        </p:nvSpPr>
        <p:spPr>
          <a:xfrm>
            <a:off x="5695010" y="11080762"/>
            <a:ext cx="1" cy="857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88" name="3x + 5"/>
          <p:cNvSpPr txBox="1"/>
          <p:nvPr/>
        </p:nvSpPr>
        <p:spPr>
          <a:xfrm>
            <a:off x="10629520" y="7412100"/>
            <a:ext cx="1706500"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3x + 5</a:t>
            </a:r>
          </a:p>
        </p:txBody>
      </p:sp>
      <p:sp>
        <p:nvSpPr>
          <p:cNvPr id="289" name="5x - 7"/>
          <p:cNvSpPr txBox="1"/>
          <p:nvPr/>
        </p:nvSpPr>
        <p:spPr>
          <a:xfrm>
            <a:off x="3577812" y="11603100"/>
            <a:ext cx="1585914"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5x - 7</a:t>
            </a:r>
          </a:p>
        </p:txBody>
      </p:sp>
      <p:sp>
        <p:nvSpPr>
          <p:cNvPr id="290" name="6x - 4"/>
          <p:cNvSpPr txBox="1"/>
          <p:nvPr/>
        </p:nvSpPr>
        <p:spPr>
          <a:xfrm>
            <a:off x="4212813" y="7412100"/>
            <a:ext cx="1585913"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6x - 4</a:t>
            </a:r>
          </a:p>
        </p:txBody>
      </p:sp>
      <p:sp>
        <p:nvSpPr>
          <p:cNvPr id="291" name="Find the length of each side,  and classify the triangle."/>
          <p:cNvSpPr txBox="1"/>
          <p:nvPr/>
        </p:nvSpPr>
        <p:spPr>
          <a:xfrm>
            <a:off x="15891183" y="4313301"/>
            <a:ext cx="7966711" cy="49115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500">
                <a:solidFill>
                  <a:schemeClr val="accent1">
                    <a:lumOff val="-13575"/>
                  </a:schemeClr>
                </a:solidFill>
              </a:defRPr>
            </a:pPr>
            <a:r>
              <a:t>Find the length of each side, </a:t>
            </a:r>
            <a:br/>
            <a:r>
              <a:t>and classify the triangle.</a:t>
            </a:r>
          </a:p>
          <a:p>
            <a:pPr algn="l">
              <a:defRPr b="0" sz="4500"/>
            </a:pPr>
          </a:p>
          <a:p>
            <a:pPr algn="l">
              <a:defRPr b="0" sz="4500"/>
            </a:pPr>
          </a:p>
          <a:p>
            <a:pPr algn="l">
              <a:defRPr b="0" sz="4500"/>
            </a:pPr>
          </a:p>
          <a:p>
            <a:pPr algn="l">
              <a:defRPr b="0" sz="4500"/>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Triangle Classification Problem"/>
          <p:cNvSpPr txBox="1"/>
          <p:nvPr>
            <p:ph type="body" idx="13"/>
          </p:nvPr>
        </p:nvSpPr>
        <p:spPr>
          <a:xfrm>
            <a:off x="10417031" y="-2202"/>
            <a:ext cx="13970679" cy="1264843"/>
          </a:xfrm>
          <a:prstGeom prst="rect">
            <a:avLst/>
          </a:prstGeom>
        </p:spPr>
        <p:txBody>
          <a:bodyPr/>
          <a:lstStyle/>
          <a:p>
            <a:pPr/>
            <a:r>
              <a:t>Triangle Classification Problem</a:t>
            </a:r>
          </a:p>
        </p:txBody>
      </p:sp>
      <p:sp>
        <p:nvSpPr>
          <p:cNvPr id="294" name="Triangle"/>
          <p:cNvSpPr/>
          <p:nvPr/>
        </p:nvSpPr>
        <p:spPr>
          <a:xfrm rot="8607083">
            <a:off x="1997352" y="7582928"/>
            <a:ext cx="11717203" cy="426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67F4">
              <a:alpha val="24705"/>
            </a:srgbClr>
          </a:solidFill>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95" name="D"/>
          <p:cNvSpPr txBox="1"/>
          <p:nvPr/>
        </p:nvSpPr>
        <p:spPr>
          <a:xfrm>
            <a:off x="11516267" y="3492399"/>
            <a:ext cx="58483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D</a:t>
            </a:r>
          </a:p>
        </p:txBody>
      </p:sp>
      <p:sp>
        <p:nvSpPr>
          <p:cNvPr id="296" name="E"/>
          <p:cNvSpPr txBox="1"/>
          <p:nvPr/>
        </p:nvSpPr>
        <p:spPr>
          <a:xfrm>
            <a:off x="934350" y="10800580"/>
            <a:ext cx="52578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E</a:t>
            </a:r>
          </a:p>
        </p:txBody>
      </p:sp>
      <p:sp>
        <p:nvSpPr>
          <p:cNvPr id="297" name="F"/>
          <p:cNvSpPr txBox="1"/>
          <p:nvPr/>
        </p:nvSpPr>
        <p:spPr>
          <a:xfrm>
            <a:off x="9767582" y="10800580"/>
            <a:ext cx="490856"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1">
                    <a:lumOff val="-13575"/>
                  </a:schemeClr>
                </a:solidFill>
              </a:defRPr>
            </a:lvl1pPr>
          </a:lstStyle>
          <a:p>
            <a:pPr/>
            <a:r>
              <a:t>F</a:t>
            </a:r>
          </a:p>
        </p:txBody>
      </p:sp>
      <p:sp>
        <p:nvSpPr>
          <p:cNvPr id="298" name="Line"/>
          <p:cNvSpPr/>
          <p:nvPr/>
        </p:nvSpPr>
        <p:spPr>
          <a:xfrm>
            <a:off x="9606733" y="8294284"/>
            <a:ext cx="950557" cy="288346"/>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99" name="Line"/>
          <p:cNvSpPr/>
          <p:nvPr/>
        </p:nvSpPr>
        <p:spPr>
          <a:xfrm>
            <a:off x="5695010" y="11080762"/>
            <a:ext cx="1" cy="857882"/>
          </a:xfrm>
          <a:prstGeom prst="line">
            <a:avLst/>
          </a:prstGeom>
          <a:ln w="38100">
            <a:solidFill>
              <a:schemeClr val="accent5">
                <a:hueOff val="-82419"/>
                <a:satOff val="-9513"/>
                <a:lumOff val="-16343"/>
              </a:scheme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00" name="3x + 5"/>
          <p:cNvSpPr txBox="1"/>
          <p:nvPr/>
        </p:nvSpPr>
        <p:spPr>
          <a:xfrm>
            <a:off x="10629520" y="7412100"/>
            <a:ext cx="1706500"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3x + 5</a:t>
            </a:r>
          </a:p>
        </p:txBody>
      </p:sp>
      <p:sp>
        <p:nvSpPr>
          <p:cNvPr id="301" name="5x - 7"/>
          <p:cNvSpPr txBox="1"/>
          <p:nvPr/>
        </p:nvSpPr>
        <p:spPr>
          <a:xfrm>
            <a:off x="3577812" y="11603100"/>
            <a:ext cx="1585914"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5x - 7</a:t>
            </a:r>
          </a:p>
        </p:txBody>
      </p:sp>
      <p:sp>
        <p:nvSpPr>
          <p:cNvPr id="302" name="Find the length of each side,  and classify the triangle.…"/>
          <p:cNvSpPr txBox="1"/>
          <p:nvPr/>
        </p:nvSpPr>
        <p:spPr>
          <a:xfrm>
            <a:off x="15891183" y="4313301"/>
            <a:ext cx="7966711" cy="6283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500">
                <a:solidFill>
                  <a:schemeClr val="accent1">
                    <a:lumOff val="-13575"/>
                  </a:schemeClr>
                </a:solidFill>
              </a:defRPr>
            </a:pPr>
            <a:r>
              <a:t>Find the length of each side, </a:t>
            </a:r>
            <a:br/>
            <a:r>
              <a:t>and classify the triangle.</a:t>
            </a:r>
          </a:p>
          <a:p>
            <a:pPr algn="l">
              <a:defRPr b="0" sz="4500"/>
            </a:pPr>
          </a:p>
          <a:p>
            <a:pPr algn="l">
              <a:defRPr b="0" sz="4500"/>
            </a:pPr>
            <a:r>
              <a:t>3x + 5 = 5x - 7</a:t>
            </a:r>
          </a:p>
          <a:p>
            <a:pPr algn="l">
              <a:defRPr b="0" sz="4500"/>
            </a:pPr>
            <a:r>
              <a:t>2x = 12</a:t>
            </a:r>
          </a:p>
          <a:p>
            <a:pPr algn="l">
              <a:defRPr b="0" sz="4500"/>
            </a:pPr>
            <a:r>
              <a:t>x = 6</a:t>
            </a:r>
          </a:p>
          <a:p>
            <a:pPr algn="l">
              <a:defRPr b="0" sz="4500"/>
            </a:pPr>
          </a:p>
          <a:p>
            <a:pPr algn="l">
              <a:defRPr b="0" sz="4500"/>
            </a:pPr>
          </a:p>
        </p:txBody>
      </p:sp>
      <p:sp>
        <p:nvSpPr>
          <p:cNvPr id="303" name="6x - 4"/>
          <p:cNvSpPr txBox="1"/>
          <p:nvPr/>
        </p:nvSpPr>
        <p:spPr>
          <a:xfrm>
            <a:off x="4212813" y="7412100"/>
            <a:ext cx="1585913" cy="77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lvl1pPr>
          </a:lstStyle>
          <a:p>
            <a:pPr/>
            <a:r>
              <a:t>6x - 4</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