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Similarity really just boils down to two polygons have the same shape, but maybe different size or different rotation.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These same three properties apply to Congruence.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DCDC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/>
        </p:nvSpPr>
        <p:spPr>
          <a:xfrm>
            <a:off x="-67268" y="2699389"/>
            <a:ext cx="24518536" cy="8253689"/>
          </a:xfrm>
          <a:prstGeom prst="rect">
            <a:avLst/>
          </a:prstGeom>
          <a:solidFill>
            <a:srgbClr val="608AC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Title"/>
          <p:cNvSpPr txBox="1"/>
          <p:nvPr>
            <p:ph type="body" idx="13"/>
          </p:nvPr>
        </p:nvSpPr>
        <p:spPr>
          <a:xfrm>
            <a:off x="1707751" y="2386179"/>
            <a:ext cx="22535416" cy="872759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5" name="Joe James…"/>
          <p:cNvSpPr txBox="1"/>
          <p:nvPr/>
        </p:nvSpPr>
        <p:spPr>
          <a:xfrm>
            <a:off x="10202395" y="9890105"/>
            <a:ext cx="14066013" cy="343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400">
                <a:solidFill>
                  <a:srgbClr val="F7C645"/>
                </a:solidFill>
              </a:defRPr>
            </a:pPr>
            <a:r>
              <a:t>Joe James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Math &amp; Computer Science Tutorials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from Silicon Valley</a:t>
            </a:r>
          </a:p>
        </p:txBody>
      </p:sp>
      <p:sp>
        <p:nvSpPr>
          <p:cNvPr id="16" name="Header"/>
          <p:cNvSpPr txBox="1"/>
          <p:nvPr>
            <p:ph type="body" sz="quarter" idx="14"/>
          </p:nvPr>
        </p:nvSpPr>
        <p:spPr>
          <a:xfrm>
            <a:off x="7736840" y="-338140"/>
            <a:ext cx="8910321" cy="312672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0000">
                <a:solidFill>
                  <a:srgbClr val="5E5E5E"/>
                </a:solidFill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5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 sz="112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pply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body" sz="quarter" idx="13"/>
          </p:nvPr>
        </p:nvSpPr>
        <p:spPr>
          <a:xfrm>
            <a:off x="12188261" y="-2202"/>
            <a:ext cx="12192001" cy="1270001"/>
          </a:xfrm>
          <a:prstGeom prst="rect">
            <a:avLst/>
          </a:prstGeom>
          <a:gradFill>
            <a:gsLst>
              <a:gs pos="0">
                <a:srgbClr val="D5D5D5"/>
              </a:gs>
              <a:gs pos="100000">
                <a:srgbClr val="5E5E5E"/>
              </a:gs>
            </a:gsLst>
            <a:lin ang="5400000"/>
          </a:gradFill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7" name="Group"/>
          <p:cNvGrpSpPr/>
          <p:nvPr/>
        </p:nvGrpSpPr>
        <p:grpSpPr>
          <a:xfrm>
            <a:off x="-61689" y="12227"/>
            <a:ext cx="3193649" cy="1926188"/>
            <a:chOff x="0" y="0"/>
            <a:chExt cx="3193647" cy="1926187"/>
          </a:xfrm>
        </p:grpSpPr>
        <p:sp>
          <p:nvSpPr>
            <p:cNvPr id="25" name="Triangle"/>
            <p:cNvSpPr/>
            <p:nvPr/>
          </p:nvSpPr>
          <p:spPr>
            <a:xfrm rot="5400000">
              <a:off x="659743" y="-607717"/>
              <a:ext cx="1926189" cy="314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" name="APPLY IT"/>
            <p:cNvSpPr txBox="1"/>
            <p:nvPr/>
          </p:nvSpPr>
          <p:spPr>
            <a:xfrm rot="19704917">
              <a:off x="13501" y="562575"/>
              <a:ext cx="232511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APPLY IT</a:t>
              </a:r>
            </a:p>
          </p:txBody>
        </p:sp>
      </p:grpSp>
      <p:sp>
        <p:nvSpPr>
          <p:cNvPr id="28" name="© 2019 Joe James"/>
          <p:cNvSpPr txBox="1"/>
          <p:nvPr/>
        </p:nvSpPr>
        <p:spPr>
          <a:xfrm>
            <a:off x="21590768" y="13210247"/>
            <a:ext cx="26601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12192000" y="0"/>
            <a:ext cx="12192000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114395"/>
                  <a:lumOff val="-24975"/>
                </a:schemeClr>
              </a:gs>
            </a:gsLst>
            <a:lin ang="5400000"/>
          </a:gradFill>
        </p:spPr>
        <p:txBody>
          <a:bodyPr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© 2019 Joe James"/>
          <p:cNvSpPr txBox="1"/>
          <p:nvPr/>
        </p:nvSpPr>
        <p:spPr>
          <a:xfrm>
            <a:off x="21590768" y="13210247"/>
            <a:ext cx="26601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4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5" name="© 2019 Joe James"/>
          <p:cNvSpPr txBox="1"/>
          <p:nvPr/>
        </p:nvSpPr>
        <p:spPr>
          <a:xfrm>
            <a:off x="22479768" y="13272086"/>
            <a:ext cx="1811537" cy="32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2019 Joe James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imilarity"/>
          <p:cNvSpPr txBox="1"/>
          <p:nvPr>
            <p:ph type="body" idx="13"/>
          </p:nvPr>
        </p:nvSpPr>
        <p:spPr>
          <a:xfrm>
            <a:off x="690689" y="2386179"/>
            <a:ext cx="23306391" cy="8727597"/>
          </a:xfrm>
          <a:prstGeom prst="rect">
            <a:avLst/>
          </a:prstGeom>
        </p:spPr>
        <p:txBody>
          <a:bodyPr/>
          <a:lstStyle>
            <a:lvl1pPr defTabSz="676909">
              <a:defRPr sz="45100"/>
            </a:lvl1pPr>
          </a:lstStyle>
          <a:p>
            <a:pPr/>
            <a:r>
              <a:t>Similarity</a:t>
            </a:r>
          </a:p>
        </p:txBody>
      </p:sp>
      <p:sp>
        <p:nvSpPr>
          <p:cNvPr id="142" name="Geometry"/>
          <p:cNvSpPr txBox="1"/>
          <p:nvPr>
            <p:ph type="body" idx="14"/>
          </p:nvPr>
        </p:nvSpPr>
        <p:spPr>
          <a:xfrm>
            <a:off x="6186169" y="-338140"/>
            <a:ext cx="12011661" cy="3126724"/>
          </a:xfrm>
          <a:prstGeom prst="rect">
            <a:avLst/>
          </a:prstGeom>
        </p:spPr>
        <p:txBody>
          <a:bodyPr/>
          <a:lstStyle/>
          <a:p>
            <a:pPr/>
            <a:r>
              <a:t>Geometry</a:t>
            </a:r>
          </a:p>
        </p:txBody>
      </p:sp>
      <p:sp>
        <p:nvSpPr>
          <p:cNvPr id="143" name="Joe James…"/>
          <p:cNvSpPr txBox="1"/>
          <p:nvPr/>
        </p:nvSpPr>
        <p:spPr>
          <a:xfrm>
            <a:off x="10202395" y="9890105"/>
            <a:ext cx="14066013" cy="343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400">
                <a:solidFill>
                  <a:srgbClr val="F7C645"/>
                </a:solidFill>
              </a:defRPr>
            </a:pPr>
            <a:r>
              <a:t>Joe James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Math &amp; Computer Science Tutorials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from Silicon Valley</a:t>
            </a:r>
          </a:p>
        </p:txBody>
      </p:sp>
      <p:pic>
        <p:nvPicPr>
          <p:cNvPr id="144" name="Joe_no-bg_1.png" descr="Joe_no-bg_1.png"/>
          <p:cNvPicPr>
            <a:picLocks noChangeAspect="1"/>
          </p:cNvPicPr>
          <p:nvPr/>
        </p:nvPicPr>
        <p:blipFill>
          <a:blip r:embed="rId2">
            <a:extLst/>
          </a:blip>
          <a:srcRect l="2639" t="3294" r="14463" b="3292"/>
          <a:stretch>
            <a:fillRect/>
          </a:stretch>
        </p:blipFill>
        <p:spPr>
          <a:xfrm>
            <a:off x="-29310" y="6651341"/>
            <a:ext cx="7173120" cy="711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4859" y="6891"/>
                </a:moveTo>
                <a:cubicBezTo>
                  <a:pt x="4885" y="6897"/>
                  <a:pt x="4897" y="6998"/>
                  <a:pt x="4897" y="7199"/>
                </a:cubicBezTo>
                <a:cubicBezTo>
                  <a:pt x="4897" y="7452"/>
                  <a:pt x="4875" y="7557"/>
                  <a:pt x="4835" y="7493"/>
                </a:cubicBezTo>
                <a:cubicBezTo>
                  <a:pt x="4834" y="7491"/>
                  <a:pt x="4834" y="7477"/>
                  <a:pt x="4833" y="7473"/>
                </a:cubicBezTo>
                <a:cubicBezTo>
                  <a:pt x="4827" y="7478"/>
                  <a:pt x="4821" y="7481"/>
                  <a:pt x="4813" y="7482"/>
                </a:cubicBezTo>
                <a:cubicBezTo>
                  <a:pt x="4788" y="7487"/>
                  <a:pt x="4761" y="7475"/>
                  <a:pt x="4754" y="7456"/>
                </a:cubicBezTo>
                <a:cubicBezTo>
                  <a:pt x="4737" y="7412"/>
                  <a:pt x="4784" y="7186"/>
                  <a:pt x="4817" y="7121"/>
                </a:cubicBezTo>
                <a:cubicBezTo>
                  <a:pt x="4818" y="7020"/>
                  <a:pt x="4820" y="6931"/>
                  <a:pt x="4828" y="6917"/>
                </a:cubicBezTo>
                <a:cubicBezTo>
                  <a:pt x="4840" y="6898"/>
                  <a:pt x="4851" y="6889"/>
                  <a:pt x="4859" y="689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riangle"/>
          <p:cNvSpPr/>
          <p:nvPr/>
        </p:nvSpPr>
        <p:spPr>
          <a:xfrm rot="8826408">
            <a:off x="2637958" y="7373881"/>
            <a:ext cx="2719812" cy="2846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3D7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" name="Triangle"/>
          <p:cNvSpPr/>
          <p:nvPr/>
        </p:nvSpPr>
        <p:spPr>
          <a:xfrm rot="11208">
            <a:off x="5990482" y="7418822"/>
            <a:ext cx="4050898" cy="4239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3D7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" name="Proving Triangle Simila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Proving Triangle Similarity</a:t>
            </a:r>
          </a:p>
        </p:txBody>
      </p:sp>
      <p:sp>
        <p:nvSpPr>
          <p:cNvPr id="398" name="SSS - Side-Side-Side similarity - if all three sides of one triangle are proportional to the three corresponding sides of another triangle, the triangles are similar."/>
          <p:cNvSpPr txBox="1"/>
          <p:nvPr/>
        </p:nvSpPr>
        <p:spPr>
          <a:xfrm>
            <a:off x="1530694" y="2820493"/>
            <a:ext cx="21144787" cy="270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4000"/>
            </a:pPr>
            <a:r>
              <a:rPr b="1" sz="5500">
                <a:solidFill>
                  <a:schemeClr val="accent1">
                    <a:lumOff val="-13575"/>
                  </a:schemeClr>
                </a:solidFill>
              </a:rPr>
              <a:t>SSS</a:t>
            </a:r>
            <a:r>
              <a:t> </a:t>
            </a:r>
            <a:r>
              <a:rPr sz="4800"/>
              <a:t>- </a:t>
            </a:r>
            <a:r>
              <a:rPr b="1" sz="4800"/>
              <a:t>Side-Side-Side similarity</a:t>
            </a:r>
            <a:r>
              <a:rPr sz="4800"/>
              <a:t> - if all three sides of one triangle are proportional to the three corresponding sides of another triangle, the triangles are similar.</a:t>
            </a:r>
          </a:p>
        </p:txBody>
      </p:sp>
      <p:sp>
        <p:nvSpPr>
          <p:cNvPr id="399" name="DE"/>
          <p:cNvSpPr txBox="1"/>
          <p:nvPr/>
        </p:nvSpPr>
        <p:spPr>
          <a:xfrm>
            <a:off x="13227212" y="8852305"/>
            <a:ext cx="78232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DE</a:t>
            </a:r>
          </a:p>
        </p:txBody>
      </p:sp>
      <p:sp>
        <p:nvSpPr>
          <p:cNvPr id="400" name="AB"/>
          <p:cNvSpPr txBox="1"/>
          <p:nvPr/>
        </p:nvSpPr>
        <p:spPr>
          <a:xfrm>
            <a:off x="13227212" y="8024671"/>
            <a:ext cx="791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AB</a:t>
            </a:r>
          </a:p>
        </p:txBody>
      </p:sp>
      <p:sp>
        <p:nvSpPr>
          <p:cNvPr id="401" name="BC"/>
          <p:cNvSpPr txBox="1"/>
          <p:nvPr/>
        </p:nvSpPr>
        <p:spPr>
          <a:xfrm>
            <a:off x="14919658" y="8024671"/>
            <a:ext cx="82905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BC</a:t>
            </a:r>
          </a:p>
        </p:txBody>
      </p:sp>
      <p:sp>
        <p:nvSpPr>
          <p:cNvPr id="402" name="EF"/>
          <p:cNvSpPr txBox="1"/>
          <p:nvPr/>
        </p:nvSpPr>
        <p:spPr>
          <a:xfrm>
            <a:off x="15000684" y="8852305"/>
            <a:ext cx="71628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EF</a:t>
            </a:r>
          </a:p>
        </p:txBody>
      </p:sp>
      <p:sp>
        <p:nvSpPr>
          <p:cNvPr id="403" name="="/>
          <p:cNvSpPr txBox="1"/>
          <p:nvPr/>
        </p:nvSpPr>
        <p:spPr>
          <a:xfrm>
            <a:off x="14230512" y="8456471"/>
            <a:ext cx="4191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404" name="Line"/>
          <p:cNvSpPr/>
          <p:nvPr/>
        </p:nvSpPr>
        <p:spPr>
          <a:xfrm>
            <a:off x="13171078" y="8786976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" name="Line"/>
          <p:cNvSpPr/>
          <p:nvPr/>
        </p:nvSpPr>
        <p:spPr>
          <a:xfrm>
            <a:off x="14949078" y="8786976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6" name="→ ABC ~ DEF"/>
          <p:cNvSpPr txBox="1"/>
          <p:nvPr/>
        </p:nvSpPr>
        <p:spPr>
          <a:xfrm>
            <a:off x="17967658" y="8405671"/>
            <a:ext cx="3495549" cy="69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lnSpc>
                <a:spcPct val="117999"/>
              </a:lnSpc>
              <a:defRPr b="0" sz="4000"/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→</a:t>
            </a:r>
            <a:r>
              <a:t> ABC ~ DEF </a:t>
            </a:r>
          </a:p>
        </p:txBody>
      </p:sp>
      <p:sp>
        <p:nvSpPr>
          <p:cNvPr id="407" name="A"/>
          <p:cNvSpPr txBox="1"/>
          <p:nvPr/>
        </p:nvSpPr>
        <p:spPr>
          <a:xfrm>
            <a:off x="4841844" y="9994160"/>
            <a:ext cx="4274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08" name="B"/>
          <p:cNvSpPr txBox="1"/>
          <p:nvPr/>
        </p:nvSpPr>
        <p:spPr>
          <a:xfrm>
            <a:off x="1464235" y="8109048"/>
            <a:ext cx="436169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09" name="C"/>
          <p:cNvSpPr txBox="1"/>
          <p:nvPr/>
        </p:nvSpPr>
        <p:spPr>
          <a:xfrm>
            <a:off x="4398146" y="6175886"/>
            <a:ext cx="45308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10" name="D"/>
          <p:cNvSpPr txBox="1"/>
          <p:nvPr/>
        </p:nvSpPr>
        <p:spPr>
          <a:xfrm>
            <a:off x="7782353" y="6589703"/>
            <a:ext cx="45308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11" name="E"/>
          <p:cNvSpPr txBox="1"/>
          <p:nvPr/>
        </p:nvSpPr>
        <p:spPr>
          <a:xfrm>
            <a:off x="10348100" y="11456561"/>
            <a:ext cx="41056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12" name="F"/>
          <p:cNvSpPr txBox="1"/>
          <p:nvPr/>
        </p:nvSpPr>
        <p:spPr>
          <a:xfrm>
            <a:off x="5360471" y="11456561"/>
            <a:ext cx="38542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413" name="CA"/>
          <p:cNvSpPr txBox="1"/>
          <p:nvPr/>
        </p:nvSpPr>
        <p:spPr>
          <a:xfrm>
            <a:off x="16608758" y="8024671"/>
            <a:ext cx="81026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CA</a:t>
            </a:r>
          </a:p>
        </p:txBody>
      </p:sp>
      <p:sp>
        <p:nvSpPr>
          <p:cNvPr id="414" name="FD"/>
          <p:cNvSpPr txBox="1"/>
          <p:nvPr/>
        </p:nvSpPr>
        <p:spPr>
          <a:xfrm>
            <a:off x="16702484" y="8852305"/>
            <a:ext cx="76352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FD</a:t>
            </a:r>
          </a:p>
        </p:txBody>
      </p:sp>
      <p:sp>
        <p:nvSpPr>
          <p:cNvPr id="415" name="="/>
          <p:cNvSpPr txBox="1"/>
          <p:nvPr/>
        </p:nvSpPr>
        <p:spPr>
          <a:xfrm>
            <a:off x="16008512" y="8456471"/>
            <a:ext cx="4191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416" name="Line"/>
          <p:cNvSpPr/>
          <p:nvPr/>
        </p:nvSpPr>
        <p:spPr>
          <a:xfrm>
            <a:off x="16638178" y="8786976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roving Triangle Simila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Proving Triangle Similarity</a:t>
            </a:r>
          </a:p>
        </p:txBody>
      </p:sp>
      <p:sp>
        <p:nvSpPr>
          <p:cNvPr id="419" name="SAS - Side-Angle-Side similarity - if two sides of one triangle are proportional to two sides of another triangle and their included angles are congruent, the triangles are similar."/>
          <p:cNvSpPr txBox="1"/>
          <p:nvPr/>
        </p:nvSpPr>
        <p:spPr>
          <a:xfrm>
            <a:off x="1530694" y="2820493"/>
            <a:ext cx="21144787" cy="270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4000"/>
            </a:pPr>
            <a:r>
              <a:rPr b="1" sz="5500">
                <a:solidFill>
                  <a:schemeClr val="accent1">
                    <a:lumOff val="-13575"/>
                  </a:schemeClr>
                </a:solidFill>
              </a:rPr>
              <a:t>SAS</a:t>
            </a:r>
            <a:r>
              <a:t> </a:t>
            </a:r>
            <a:r>
              <a:rPr sz="4800"/>
              <a:t>- </a:t>
            </a:r>
            <a:r>
              <a:rPr b="1" sz="4800"/>
              <a:t>Side-Angle-Side similarity</a:t>
            </a:r>
            <a:r>
              <a:rPr sz="4800"/>
              <a:t> - if two sides of one triangle are proportional to two sides of another triangle and their included angles are congruent, the triangles are similar.</a:t>
            </a:r>
          </a:p>
        </p:txBody>
      </p:sp>
      <p:sp>
        <p:nvSpPr>
          <p:cNvPr id="420" name="Triangle"/>
          <p:cNvSpPr/>
          <p:nvPr/>
        </p:nvSpPr>
        <p:spPr>
          <a:xfrm>
            <a:off x="8905430" y="9528188"/>
            <a:ext cx="3253623" cy="2025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A"/>
          <p:cNvSpPr txBox="1"/>
          <p:nvPr/>
        </p:nvSpPr>
        <p:spPr>
          <a:xfrm>
            <a:off x="6428346" y="6464777"/>
            <a:ext cx="4274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22" name="B"/>
          <p:cNvSpPr txBox="1"/>
          <p:nvPr/>
        </p:nvSpPr>
        <p:spPr>
          <a:xfrm>
            <a:off x="3033103" y="11163777"/>
            <a:ext cx="43617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23" name="C"/>
          <p:cNvSpPr txBox="1"/>
          <p:nvPr/>
        </p:nvSpPr>
        <p:spPr>
          <a:xfrm>
            <a:off x="6745745" y="11163777"/>
            <a:ext cx="45308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24" name="D"/>
          <p:cNvSpPr txBox="1"/>
          <p:nvPr/>
        </p:nvSpPr>
        <p:spPr>
          <a:xfrm>
            <a:off x="8586179" y="8833130"/>
            <a:ext cx="453087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25" name="E"/>
          <p:cNvSpPr txBox="1"/>
          <p:nvPr/>
        </p:nvSpPr>
        <p:spPr>
          <a:xfrm>
            <a:off x="8291004" y="11163777"/>
            <a:ext cx="41056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26" name="F"/>
          <p:cNvSpPr txBox="1"/>
          <p:nvPr/>
        </p:nvSpPr>
        <p:spPr>
          <a:xfrm>
            <a:off x="12458086" y="11163777"/>
            <a:ext cx="38542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427" name="Triangle"/>
          <p:cNvSpPr/>
          <p:nvPr/>
        </p:nvSpPr>
        <p:spPr>
          <a:xfrm rot="16200000">
            <a:off x="3027484" y="8024277"/>
            <a:ext cx="4208214" cy="287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" name="Connection Line"/>
          <p:cNvSpPr/>
          <p:nvPr/>
        </p:nvSpPr>
        <p:spPr>
          <a:xfrm>
            <a:off x="11619931" y="11239863"/>
            <a:ext cx="116555" cy="318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20" h="21600" fill="norm" stroke="1" extrusionOk="0">
                <a:moveTo>
                  <a:pt x="16320" y="0"/>
                </a:moveTo>
                <a:cubicBezTo>
                  <a:pt x="-3572" y="7260"/>
                  <a:pt x="-5280" y="14460"/>
                  <a:pt x="11195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42" name="Connection Line"/>
          <p:cNvSpPr/>
          <p:nvPr/>
        </p:nvSpPr>
        <p:spPr>
          <a:xfrm>
            <a:off x="6270614" y="7671564"/>
            <a:ext cx="374631" cy="119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6" fill="norm" stroke="1" extrusionOk="0">
                <a:moveTo>
                  <a:pt x="0" y="0"/>
                </a:moveTo>
                <a:cubicBezTo>
                  <a:pt x="5738" y="19473"/>
                  <a:pt x="12938" y="21600"/>
                  <a:pt x="21600" y="638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30" name="AB"/>
          <p:cNvSpPr txBox="1"/>
          <p:nvPr/>
        </p:nvSpPr>
        <p:spPr>
          <a:xfrm>
            <a:off x="13178542" y="7707784"/>
            <a:ext cx="791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AB</a:t>
            </a:r>
          </a:p>
        </p:txBody>
      </p:sp>
      <p:sp>
        <p:nvSpPr>
          <p:cNvPr id="431" name="FD"/>
          <p:cNvSpPr txBox="1"/>
          <p:nvPr/>
        </p:nvSpPr>
        <p:spPr>
          <a:xfrm>
            <a:off x="13178542" y="6880150"/>
            <a:ext cx="76352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FD</a:t>
            </a:r>
          </a:p>
        </p:txBody>
      </p:sp>
      <p:sp>
        <p:nvSpPr>
          <p:cNvPr id="432" name="FE"/>
          <p:cNvSpPr txBox="1"/>
          <p:nvPr/>
        </p:nvSpPr>
        <p:spPr>
          <a:xfrm>
            <a:off x="14997988" y="6880150"/>
            <a:ext cx="71628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FE</a:t>
            </a:r>
          </a:p>
        </p:txBody>
      </p:sp>
      <p:sp>
        <p:nvSpPr>
          <p:cNvPr id="433" name="AC"/>
          <p:cNvSpPr txBox="1"/>
          <p:nvPr/>
        </p:nvSpPr>
        <p:spPr>
          <a:xfrm>
            <a:off x="14875814" y="7707784"/>
            <a:ext cx="81026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AC</a:t>
            </a:r>
          </a:p>
        </p:txBody>
      </p:sp>
      <p:sp>
        <p:nvSpPr>
          <p:cNvPr id="434" name="="/>
          <p:cNvSpPr txBox="1"/>
          <p:nvPr/>
        </p:nvSpPr>
        <p:spPr>
          <a:xfrm>
            <a:off x="14181842" y="7311950"/>
            <a:ext cx="4191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435" name="Line"/>
          <p:cNvSpPr/>
          <p:nvPr/>
        </p:nvSpPr>
        <p:spPr>
          <a:xfrm>
            <a:off x="13122408" y="7642455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6" name="Line"/>
          <p:cNvSpPr/>
          <p:nvPr/>
        </p:nvSpPr>
        <p:spPr>
          <a:xfrm>
            <a:off x="14900408" y="7642455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" name="and  A     F → ABC ~ DFE"/>
          <p:cNvSpPr txBox="1"/>
          <p:nvPr/>
        </p:nvSpPr>
        <p:spPr>
          <a:xfrm>
            <a:off x="16267988" y="7261150"/>
            <a:ext cx="6102605" cy="69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lnSpc>
                <a:spcPct val="117999"/>
              </a:lnSpc>
              <a:defRPr b="0" sz="4000"/>
            </a:pPr>
            <a:r>
              <a:t>and  A     F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→</a:t>
            </a:r>
            <a:r>
              <a:t> ABC ~ DFE 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17910681" y="7128056"/>
            <a:ext cx="419101" cy="861565"/>
            <a:chOff x="0" y="0"/>
            <a:chExt cx="419100" cy="861564"/>
          </a:xfrm>
        </p:grpSpPr>
        <p:sp>
          <p:nvSpPr>
            <p:cNvPr id="438" name="="/>
            <p:cNvSpPr txBox="1"/>
            <p:nvPr/>
          </p:nvSpPr>
          <p:spPr>
            <a:xfrm>
              <a:off x="-1" y="152399"/>
              <a:ext cx="419101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439" name="~"/>
            <p:cNvSpPr txBox="1"/>
            <p:nvPr/>
          </p:nvSpPr>
          <p:spPr>
            <a:xfrm>
              <a:off x="-1" y="-1"/>
              <a:ext cx="419101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~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1635" y="3849784"/>
            <a:ext cx="6240729" cy="6016432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© 2019 Joe James"/>
          <p:cNvSpPr txBox="1"/>
          <p:nvPr/>
        </p:nvSpPr>
        <p:spPr>
          <a:xfrm>
            <a:off x="8956167" y="12268200"/>
            <a:ext cx="64716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© 2019 Joe 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imilar Polyg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Similar Polygons</a:t>
            </a:r>
          </a:p>
        </p:txBody>
      </p:sp>
      <p:sp>
        <p:nvSpPr>
          <p:cNvPr id="147" name="Similar Polygons - two polygons in which all corresponding angles are congruent and all corresponding side lengths are proportional. Similarity is denoted with the ~ symbol."/>
          <p:cNvSpPr txBox="1"/>
          <p:nvPr/>
        </p:nvSpPr>
        <p:spPr>
          <a:xfrm>
            <a:off x="1399429" y="2945461"/>
            <a:ext cx="21005802" cy="270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500">
                <a:solidFill>
                  <a:schemeClr val="accent1">
                    <a:lumOff val="-13575"/>
                  </a:schemeClr>
                </a:solidFill>
              </a:rPr>
              <a:t>Similar Polygons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 sz="4800"/>
              <a:t>- </a:t>
            </a:r>
            <a:r>
              <a:rPr b="0" sz="4800"/>
              <a:t>two polygons in which all corresponding angles are congruent and all corresponding side lengths are proportional. Similarity is denoted with the ~ symbol.</a:t>
            </a:r>
          </a:p>
        </p:txBody>
      </p:sp>
      <p:sp>
        <p:nvSpPr>
          <p:cNvPr id="148" name="Polygon"/>
          <p:cNvSpPr/>
          <p:nvPr/>
        </p:nvSpPr>
        <p:spPr>
          <a:xfrm rot="5400000">
            <a:off x="866961" y="7802039"/>
            <a:ext cx="6255069" cy="3869951"/>
          </a:xfrm>
          <a:prstGeom prst="diamond">
            <a:avLst/>
          </a:pr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Polygon"/>
          <p:cNvSpPr/>
          <p:nvPr/>
        </p:nvSpPr>
        <p:spPr>
          <a:xfrm rot="8909604">
            <a:off x="7585838" y="8644683"/>
            <a:ext cx="3918894" cy="2424583"/>
          </a:xfrm>
          <a:prstGeom prst="diamond">
            <a:avLst/>
          </a:pr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A"/>
          <p:cNvSpPr txBox="1"/>
          <p:nvPr/>
        </p:nvSpPr>
        <p:spPr>
          <a:xfrm>
            <a:off x="3763355" y="5801074"/>
            <a:ext cx="4622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51" name="H"/>
          <p:cNvSpPr txBox="1"/>
          <p:nvPr/>
        </p:nvSpPr>
        <p:spPr>
          <a:xfrm>
            <a:off x="8278319" y="8214074"/>
            <a:ext cx="4907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52" name="G"/>
          <p:cNvSpPr txBox="1"/>
          <p:nvPr/>
        </p:nvSpPr>
        <p:spPr>
          <a:xfrm>
            <a:off x="7246501" y="10681372"/>
            <a:ext cx="4998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53" name="F"/>
          <p:cNvSpPr txBox="1"/>
          <p:nvPr/>
        </p:nvSpPr>
        <p:spPr>
          <a:xfrm>
            <a:off x="10338381" y="10681372"/>
            <a:ext cx="41554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54" name="E"/>
          <p:cNvSpPr txBox="1"/>
          <p:nvPr/>
        </p:nvSpPr>
        <p:spPr>
          <a:xfrm>
            <a:off x="11357955" y="8214073"/>
            <a:ext cx="44348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55" name="D"/>
          <p:cNvSpPr txBox="1"/>
          <p:nvPr/>
        </p:nvSpPr>
        <p:spPr>
          <a:xfrm>
            <a:off x="1439255" y="9357073"/>
            <a:ext cx="4907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56" name="C"/>
          <p:cNvSpPr txBox="1"/>
          <p:nvPr/>
        </p:nvSpPr>
        <p:spPr>
          <a:xfrm>
            <a:off x="3763355" y="12913073"/>
            <a:ext cx="4907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57" name="B"/>
          <p:cNvSpPr txBox="1"/>
          <p:nvPr/>
        </p:nvSpPr>
        <p:spPr>
          <a:xfrm>
            <a:off x="6036655" y="9357073"/>
            <a:ext cx="4719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58" name="Proportional  Sides:…"/>
          <p:cNvSpPr txBox="1"/>
          <p:nvPr/>
        </p:nvSpPr>
        <p:spPr>
          <a:xfrm>
            <a:off x="18022104" y="6913551"/>
            <a:ext cx="5899388" cy="3094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30000"/>
              </a:lnSpc>
              <a:defRPr b="0" sz="4000"/>
            </a:pPr>
            <a:r>
              <a:rPr b="1"/>
              <a:t>Proportional </a:t>
            </a:r>
            <a:br>
              <a:rPr b="1"/>
            </a:br>
            <a:r>
              <a:rPr b="1"/>
              <a:t>Sides:</a:t>
            </a:r>
            <a:endParaRPr b="1"/>
          </a:p>
          <a:p>
            <a:pPr algn="l">
              <a:lnSpc>
                <a:spcPct val="130000"/>
              </a:lnSpc>
              <a:defRPr b="0" sz="4000"/>
            </a:pPr>
            <a:r>
              <a:t>AB     BC     CD     DA</a:t>
            </a:r>
            <a:br/>
            <a:r>
              <a:t>EF      FG     GH     HE</a:t>
            </a:r>
          </a:p>
        </p:txBody>
      </p:sp>
      <p:sp>
        <p:nvSpPr>
          <p:cNvPr id="159" name="="/>
          <p:cNvSpPr txBox="1"/>
          <p:nvPr/>
        </p:nvSpPr>
        <p:spPr>
          <a:xfrm>
            <a:off x="18848274" y="8894346"/>
            <a:ext cx="41910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=</a:t>
            </a:r>
          </a:p>
        </p:txBody>
      </p:sp>
      <p:sp>
        <p:nvSpPr>
          <p:cNvPr id="160" name="Congruent Angles:…"/>
          <p:cNvSpPr txBox="1"/>
          <p:nvPr/>
        </p:nvSpPr>
        <p:spPr>
          <a:xfrm>
            <a:off x="13958106" y="6913551"/>
            <a:ext cx="3046355" cy="467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30000"/>
              </a:lnSpc>
              <a:defRPr sz="4000"/>
            </a:pPr>
            <a:r>
              <a:t>Congruent Angles:</a:t>
            </a:r>
          </a:p>
          <a:p>
            <a:pPr algn="l">
              <a:lnSpc>
                <a:spcPct val="130000"/>
              </a:lnSpc>
              <a:defRPr b="0" sz="4000"/>
            </a:pPr>
            <a:r>
              <a:t>A    E</a:t>
            </a:r>
          </a:p>
          <a:p>
            <a:pPr algn="l">
              <a:lnSpc>
                <a:spcPct val="130000"/>
              </a:lnSpc>
              <a:defRPr b="0" sz="4000"/>
            </a:pPr>
            <a:r>
              <a:t>B    F</a:t>
            </a:r>
          </a:p>
          <a:p>
            <a:pPr algn="l">
              <a:lnSpc>
                <a:spcPct val="130000"/>
              </a:lnSpc>
              <a:defRPr b="0" sz="4000"/>
            </a:pPr>
            <a:r>
              <a:t>C    G</a:t>
            </a:r>
          </a:p>
          <a:p>
            <a:pPr algn="l">
              <a:lnSpc>
                <a:spcPct val="130000"/>
              </a:lnSpc>
              <a:defRPr b="0" sz="4000"/>
            </a:pPr>
            <a:r>
              <a:t>D    H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14403275" y="8362606"/>
            <a:ext cx="419101" cy="861566"/>
            <a:chOff x="0" y="0"/>
            <a:chExt cx="419100" cy="861564"/>
          </a:xfrm>
        </p:grpSpPr>
        <p:sp>
          <p:nvSpPr>
            <p:cNvPr id="161" name="="/>
            <p:cNvSpPr txBox="1"/>
            <p:nvPr/>
          </p:nvSpPr>
          <p:spPr>
            <a:xfrm>
              <a:off x="-1" y="152399"/>
              <a:ext cx="419101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162" name="~"/>
            <p:cNvSpPr txBox="1"/>
            <p:nvPr/>
          </p:nvSpPr>
          <p:spPr>
            <a:xfrm>
              <a:off x="-1" y="-1"/>
              <a:ext cx="419101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~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14403275" y="9162706"/>
            <a:ext cx="419101" cy="861566"/>
            <a:chOff x="0" y="0"/>
            <a:chExt cx="419100" cy="861564"/>
          </a:xfrm>
        </p:grpSpPr>
        <p:sp>
          <p:nvSpPr>
            <p:cNvPr id="164" name="="/>
            <p:cNvSpPr txBox="1"/>
            <p:nvPr/>
          </p:nvSpPr>
          <p:spPr>
            <a:xfrm>
              <a:off x="-1" y="152399"/>
              <a:ext cx="419101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165" name="~"/>
            <p:cNvSpPr txBox="1"/>
            <p:nvPr/>
          </p:nvSpPr>
          <p:spPr>
            <a:xfrm>
              <a:off x="-1" y="-1"/>
              <a:ext cx="419101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~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14403275" y="9988206"/>
            <a:ext cx="419101" cy="861566"/>
            <a:chOff x="0" y="0"/>
            <a:chExt cx="419100" cy="861564"/>
          </a:xfrm>
        </p:grpSpPr>
        <p:sp>
          <p:nvSpPr>
            <p:cNvPr id="167" name="="/>
            <p:cNvSpPr txBox="1"/>
            <p:nvPr/>
          </p:nvSpPr>
          <p:spPr>
            <a:xfrm>
              <a:off x="-1" y="152399"/>
              <a:ext cx="419101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168" name="~"/>
            <p:cNvSpPr txBox="1"/>
            <p:nvPr/>
          </p:nvSpPr>
          <p:spPr>
            <a:xfrm>
              <a:off x="-1" y="-1"/>
              <a:ext cx="419101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~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14403275" y="10750206"/>
            <a:ext cx="419101" cy="861566"/>
            <a:chOff x="0" y="0"/>
            <a:chExt cx="419100" cy="861564"/>
          </a:xfrm>
        </p:grpSpPr>
        <p:sp>
          <p:nvSpPr>
            <p:cNvPr id="170" name="="/>
            <p:cNvSpPr txBox="1"/>
            <p:nvPr/>
          </p:nvSpPr>
          <p:spPr>
            <a:xfrm>
              <a:off x="-1" y="152399"/>
              <a:ext cx="419101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=</a:t>
              </a:r>
            </a:p>
          </p:txBody>
        </p:sp>
        <p:sp>
          <p:nvSpPr>
            <p:cNvPr id="171" name="~"/>
            <p:cNvSpPr txBox="1"/>
            <p:nvPr/>
          </p:nvSpPr>
          <p:spPr>
            <a:xfrm>
              <a:off x="-1" y="-1"/>
              <a:ext cx="419101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~</a:t>
              </a:r>
            </a:p>
          </p:txBody>
        </p:sp>
      </p:grpSp>
      <p:sp>
        <p:nvSpPr>
          <p:cNvPr id="200" name="Connection Line"/>
          <p:cNvSpPr/>
          <p:nvPr/>
        </p:nvSpPr>
        <p:spPr>
          <a:xfrm>
            <a:off x="8008491" y="10665032"/>
            <a:ext cx="118312" cy="193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98" h="21600" fill="norm" stroke="1" extrusionOk="0">
                <a:moveTo>
                  <a:pt x="14940" y="21600"/>
                </a:moveTo>
                <a:cubicBezTo>
                  <a:pt x="21600" y="11518"/>
                  <a:pt x="16620" y="4318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1" name="Connection Line"/>
          <p:cNvSpPr/>
          <p:nvPr/>
        </p:nvSpPr>
        <p:spPr>
          <a:xfrm>
            <a:off x="5685433" y="9499921"/>
            <a:ext cx="106553" cy="442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72" h="21600" fill="norm" stroke="1" extrusionOk="0">
                <a:moveTo>
                  <a:pt x="12237" y="0"/>
                </a:moveTo>
                <a:cubicBezTo>
                  <a:pt x="-5328" y="7294"/>
                  <a:pt x="-3983" y="14494"/>
                  <a:pt x="16272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2" name="Connection Line"/>
          <p:cNvSpPr/>
          <p:nvPr/>
        </p:nvSpPr>
        <p:spPr>
          <a:xfrm>
            <a:off x="3813212" y="12463126"/>
            <a:ext cx="362365" cy="80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16200"/>
                </a:moveTo>
                <a:cubicBezTo>
                  <a:pt x="15305" y="-5359"/>
                  <a:pt x="8105" y="-5400"/>
                  <a:pt x="0" y="1607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3" name="Connection Line"/>
          <p:cNvSpPr/>
          <p:nvPr/>
        </p:nvSpPr>
        <p:spPr>
          <a:xfrm>
            <a:off x="3737671" y="7024893"/>
            <a:ext cx="520527" cy="140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0" fill="norm" stroke="1" extrusionOk="0">
                <a:moveTo>
                  <a:pt x="0" y="2658"/>
                </a:moveTo>
                <a:cubicBezTo>
                  <a:pt x="6849" y="21600"/>
                  <a:pt x="14049" y="20714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4" name="Connection Line"/>
          <p:cNvSpPr/>
          <p:nvPr/>
        </p:nvSpPr>
        <p:spPr>
          <a:xfrm>
            <a:off x="10857092" y="8856564"/>
            <a:ext cx="179855" cy="31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43" h="21600" fill="norm" stroke="1" extrusionOk="0">
                <a:moveTo>
                  <a:pt x="726" y="0"/>
                </a:moveTo>
                <a:cubicBezTo>
                  <a:pt x="-2257" y="9899"/>
                  <a:pt x="3949" y="17099"/>
                  <a:pt x="19343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5" name="Connection Line"/>
          <p:cNvSpPr/>
          <p:nvPr/>
        </p:nvSpPr>
        <p:spPr>
          <a:xfrm>
            <a:off x="5543383" y="9354169"/>
            <a:ext cx="162134" cy="75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55" h="21600" fill="norm" stroke="1" extrusionOk="0">
                <a:moveTo>
                  <a:pt x="12701" y="0"/>
                </a:moveTo>
                <a:cubicBezTo>
                  <a:pt x="-5345" y="7187"/>
                  <a:pt x="-4160" y="14387"/>
                  <a:pt x="16255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6" name="Connection Line"/>
          <p:cNvSpPr/>
          <p:nvPr/>
        </p:nvSpPr>
        <p:spPr>
          <a:xfrm>
            <a:off x="9962305" y="10682168"/>
            <a:ext cx="282979" cy="176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0" fill="norm" stroke="1" extrusionOk="0">
                <a:moveTo>
                  <a:pt x="21600" y="9"/>
                </a:moveTo>
                <a:cubicBezTo>
                  <a:pt x="10704" y="-290"/>
                  <a:pt x="3504" y="6810"/>
                  <a:pt x="0" y="2131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7" name="Connection Line"/>
          <p:cNvSpPr/>
          <p:nvPr/>
        </p:nvSpPr>
        <p:spPr>
          <a:xfrm>
            <a:off x="9860643" y="10601223"/>
            <a:ext cx="424328" cy="267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93" fill="norm" stroke="1" extrusionOk="0">
                <a:moveTo>
                  <a:pt x="21600" y="248"/>
                </a:moveTo>
                <a:cubicBezTo>
                  <a:pt x="10591" y="-1407"/>
                  <a:pt x="3391" y="5241"/>
                  <a:pt x="0" y="20193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8" name="Connection Line"/>
          <p:cNvSpPr/>
          <p:nvPr/>
        </p:nvSpPr>
        <p:spPr>
          <a:xfrm>
            <a:off x="8072164" y="10565938"/>
            <a:ext cx="166755" cy="292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35" h="21600" fill="norm" stroke="1" extrusionOk="0">
                <a:moveTo>
                  <a:pt x="16486" y="21600"/>
                </a:moveTo>
                <a:cubicBezTo>
                  <a:pt x="21600" y="12532"/>
                  <a:pt x="16105" y="5332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9" name="Connection Line"/>
          <p:cNvSpPr/>
          <p:nvPr/>
        </p:nvSpPr>
        <p:spPr>
          <a:xfrm>
            <a:off x="8126784" y="10454019"/>
            <a:ext cx="230299" cy="404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5" h="21600" fill="norm" stroke="1" extrusionOk="0">
                <a:moveTo>
                  <a:pt x="18742" y="21600"/>
                </a:moveTo>
                <a:cubicBezTo>
                  <a:pt x="21600" y="12407"/>
                  <a:pt x="15353" y="5207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0" name="Connection Line"/>
          <p:cNvSpPr/>
          <p:nvPr/>
        </p:nvSpPr>
        <p:spPr>
          <a:xfrm>
            <a:off x="3864012" y="12579624"/>
            <a:ext cx="273737" cy="68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fill="norm" stroke="1" extrusionOk="0">
                <a:moveTo>
                  <a:pt x="21600" y="16202"/>
                </a:moveTo>
                <a:cubicBezTo>
                  <a:pt x="15393" y="-5143"/>
                  <a:pt x="8193" y="-5398"/>
                  <a:pt x="0" y="1543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1" name="Connection Line"/>
          <p:cNvSpPr/>
          <p:nvPr/>
        </p:nvSpPr>
        <p:spPr>
          <a:xfrm>
            <a:off x="3759882" y="12349348"/>
            <a:ext cx="457565" cy="83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21600" y="15118"/>
                </a:moveTo>
                <a:cubicBezTo>
                  <a:pt x="15233" y="-5395"/>
                  <a:pt x="8033" y="-5033"/>
                  <a:pt x="0" y="16205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2" name="Connection Line"/>
          <p:cNvSpPr/>
          <p:nvPr/>
        </p:nvSpPr>
        <p:spPr>
          <a:xfrm>
            <a:off x="2176509" y="9590002"/>
            <a:ext cx="47328" cy="303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0" y="21600"/>
                </a:moveTo>
                <a:cubicBezTo>
                  <a:pt x="21415" y="14746"/>
                  <a:pt x="21600" y="7546"/>
                  <a:pt x="554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3" name="Connection Line"/>
          <p:cNvSpPr/>
          <p:nvPr/>
        </p:nvSpPr>
        <p:spPr>
          <a:xfrm>
            <a:off x="2229077" y="9511986"/>
            <a:ext cx="82703" cy="468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fill="norm" stroke="1" extrusionOk="0">
                <a:moveTo>
                  <a:pt x="0" y="21600"/>
                </a:moveTo>
                <a:cubicBezTo>
                  <a:pt x="21237" y="15352"/>
                  <a:pt x="21600" y="8152"/>
                  <a:pt x="108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4" name="Connection Line"/>
          <p:cNvSpPr/>
          <p:nvPr/>
        </p:nvSpPr>
        <p:spPr>
          <a:xfrm>
            <a:off x="2294946" y="9415772"/>
            <a:ext cx="101055" cy="635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21600"/>
                </a:moveTo>
                <a:cubicBezTo>
                  <a:pt x="21523" y="15358"/>
                  <a:pt x="21600" y="8158"/>
                  <a:pt x="23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5" name="Connection Line"/>
          <p:cNvSpPr/>
          <p:nvPr/>
        </p:nvSpPr>
        <p:spPr>
          <a:xfrm>
            <a:off x="2357806" y="9322429"/>
            <a:ext cx="127225" cy="818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5" h="21600" fill="norm" stroke="1" extrusionOk="0">
                <a:moveTo>
                  <a:pt x="0" y="21600"/>
                </a:moveTo>
                <a:cubicBezTo>
                  <a:pt x="21235" y="15385"/>
                  <a:pt x="21600" y="8185"/>
                  <a:pt x="1095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6" name="Connection Line"/>
          <p:cNvSpPr/>
          <p:nvPr/>
        </p:nvSpPr>
        <p:spPr>
          <a:xfrm>
            <a:off x="8819109" y="8853587"/>
            <a:ext cx="345841" cy="244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92" fill="norm" stroke="1" extrusionOk="0">
                <a:moveTo>
                  <a:pt x="0" y="19358"/>
                </a:moveTo>
                <a:cubicBezTo>
                  <a:pt x="10952" y="21600"/>
                  <a:pt x="18152" y="15147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7" name="Connection Line"/>
          <p:cNvSpPr/>
          <p:nvPr/>
        </p:nvSpPr>
        <p:spPr>
          <a:xfrm>
            <a:off x="8840503" y="8850114"/>
            <a:ext cx="250529" cy="175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6" fill="norm" stroke="1" extrusionOk="0">
                <a:moveTo>
                  <a:pt x="0" y="20526"/>
                </a:moveTo>
                <a:cubicBezTo>
                  <a:pt x="11502" y="21600"/>
                  <a:pt x="18702" y="14758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8" name="Connection Line"/>
          <p:cNvSpPr/>
          <p:nvPr/>
        </p:nvSpPr>
        <p:spPr>
          <a:xfrm>
            <a:off x="8868396" y="8854145"/>
            <a:ext cx="138870" cy="91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0" fill="norm" stroke="1" extrusionOk="0">
                <a:moveTo>
                  <a:pt x="0" y="21269"/>
                </a:moveTo>
                <a:cubicBezTo>
                  <a:pt x="13349" y="21600"/>
                  <a:pt x="20549" y="14510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9" name="Connection Line"/>
          <p:cNvSpPr/>
          <p:nvPr/>
        </p:nvSpPr>
        <p:spPr>
          <a:xfrm>
            <a:off x="8786107" y="8859317"/>
            <a:ext cx="460400" cy="313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59" fill="norm" stroke="1" extrusionOk="0">
                <a:moveTo>
                  <a:pt x="0" y="18985"/>
                </a:moveTo>
                <a:cubicBezTo>
                  <a:pt x="11049" y="21600"/>
                  <a:pt x="18249" y="15272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18047137" y="9286213"/>
            <a:ext cx="69782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="/>
          <p:cNvSpPr txBox="1"/>
          <p:nvPr/>
        </p:nvSpPr>
        <p:spPr>
          <a:xfrm>
            <a:off x="20296074" y="8894346"/>
            <a:ext cx="41910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=</a:t>
            </a:r>
          </a:p>
        </p:txBody>
      </p:sp>
      <p:sp>
        <p:nvSpPr>
          <p:cNvPr id="195" name="Line"/>
          <p:cNvSpPr/>
          <p:nvPr/>
        </p:nvSpPr>
        <p:spPr>
          <a:xfrm>
            <a:off x="19494937" y="9286213"/>
            <a:ext cx="69782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="/>
          <p:cNvSpPr txBox="1"/>
          <p:nvPr/>
        </p:nvSpPr>
        <p:spPr>
          <a:xfrm>
            <a:off x="21693074" y="8894346"/>
            <a:ext cx="41910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=</a:t>
            </a:r>
          </a:p>
        </p:txBody>
      </p:sp>
      <p:sp>
        <p:nvSpPr>
          <p:cNvPr id="197" name="Line"/>
          <p:cNvSpPr/>
          <p:nvPr/>
        </p:nvSpPr>
        <p:spPr>
          <a:xfrm>
            <a:off x="20891937" y="9286213"/>
            <a:ext cx="69782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22288937" y="9286213"/>
            <a:ext cx="69782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ABCD ~ EFGH"/>
          <p:cNvSpPr txBox="1"/>
          <p:nvPr/>
        </p:nvSpPr>
        <p:spPr>
          <a:xfrm>
            <a:off x="6432156" y="6554738"/>
            <a:ext cx="34574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ABCD ~ EFGH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roperties of Simila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Properties of Similarity</a:t>
            </a:r>
          </a:p>
        </p:txBody>
      </p:sp>
      <p:sp>
        <p:nvSpPr>
          <p:cNvPr id="224" name="Reflexive - A ~ A.…"/>
          <p:cNvSpPr txBox="1"/>
          <p:nvPr/>
        </p:nvSpPr>
        <p:spPr>
          <a:xfrm>
            <a:off x="2607202" y="4433856"/>
            <a:ext cx="19560254" cy="5000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80000"/>
              </a:lnSpc>
              <a:defRPr b="0" sz="7000"/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Reflexive</a:t>
            </a:r>
            <a:r>
              <a:rPr b="1"/>
              <a:t> </a:t>
            </a:r>
            <a:r>
              <a:t>- A ~ A.</a:t>
            </a:r>
          </a:p>
          <a:p>
            <a:pPr algn="l">
              <a:lnSpc>
                <a:spcPct val="180000"/>
              </a:lnSpc>
              <a:defRPr b="0" sz="7000"/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Symmetric</a:t>
            </a:r>
            <a:r>
              <a:rPr b="1"/>
              <a:t> </a:t>
            </a:r>
            <a:r>
              <a:t>- if A ~ B, then B ~ A.</a:t>
            </a:r>
          </a:p>
          <a:p>
            <a:pPr algn="l">
              <a:lnSpc>
                <a:spcPct val="180000"/>
              </a:lnSpc>
              <a:defRPr b="0" sz="7000"/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Transitive</a:t>
            </a:r>
            <a:r>
              <a:rPr b="1"/>
              <a:t> </a:t>
            </a:r>
            <a:r>
              <a:t>- if A ~ B and B ~ C, then A ~ 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imilar Polyg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Similar Polygons</a:t>
            </a:r>
          </a:p>
        </p:txBody>
      </p:sp>
      <p:sp>
        <p:nvSpPr>
          <p:cNvPr id="229" name="Triangle"/>
          <p:cNvSpPr/>
          <p:nvPr/>
        </p:nvSpPr>
        <p:spPr>
          <a:xfrm>
            <a:off x="1822868" y="3304851"/>
            <a:ext cx="2883832" cy="3896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ECEC"/>
          </a:solidFill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Triangle"/>
          <p:cNvSpPr/>
          <p:nvPr/>
        </p:nvSpPr>
        <p:spPr>
          <a:xfrm>
            <a:off x="5041519" y="4245110"/>
            <a:ext cx="2194965" cy="2965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ECEC"/>
          </a:solidFill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Connection Line"/>
          <p:cNvSpPr/>
          <p:nvPr/>
        </p:nvSpPr>
        <p:spPr>
          <a:xfrm>
            <a:off x="4393843" y="6900371"/>
            <a:ext cx="184916" cy="288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8" h="21600" fill="norm" stroke="1" extrusionOk="0">
                <a:moveTo>
                  <a:pt x="20538" y="0"/>
                </a:moveTo>
                <a:cubicBezTo>
                  <a:pt x="5739" y="2378"/>
                  <a:pt x="-1062" y="9578"/>
                  <a:pt x="134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2" name="Connection Line"/>
          <p:cNvSpPr/>
          <p:nvPr/>
        </p:nvSpPr>
        <p:spPr>
          <a:xfrm>
            <a:off x="1947006" y="6878172"/>
            <a:ext cx="187111" cy="345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42" h="21600" fill="norm" stroke="1" extrusionOk="0">
                <a:moveTo>
                  <a:pt x="17655" y="21600"/>
                </a:moveTo>
                <a:cubicBezTo>
                  <a:pt x="21600" y="11187"/>
                  <a:pt x="15715" y="3987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3" name="Connection Line"/>
          <p:cNvSpPr/>
          <p:nvPr/>
        </p:nvSpPr>
        <p:spPr>
          <a:xfrm>
            <a:off x="6933843" y="6900371"/>
            <a:ext cx="184916" cy="288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8" h="21600" fill="norm" stroke="1" extrusionOk="0">
                <a:moveTo>
                  <a:pt x="20538" y="0"/>
                </a:moveTo>
                <a:cubicBezTo>
                  <a:pt x="5739" y="2378"/>
                  <a:pt x="-1062" y="9578"/>
                  <a:pt x="134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4" name="Connection Line"/>
          <p:cNvSpPr/>
          <p:nvPr/>
        </p:nvSpPr>
        <p:spPr>
          <a:xfrm>
            <a:off x="5172806" y="6878172"/>
            <a:ext cx="187111" cy="345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42" h="21600" fill="norm" stroke="1" extrusionOk="0">
                <a:moveTo>
                  <a:pt x="17655" y="21600"/>
                </a:moveTo>
                <a:cubicBezTo>
                  <a:pt x="21600" y="11187"/>
                  <a:pt x="15715" y="3987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5" name="Rectangle"/>
          <p:cNvSpPr/>
          <p:nvPr/>
        </p:nvSpPr>
        <p:spPr>
          <a:xfrm>
            <a:off x="13811060" y="5059150"/>
            <a:ext cx="2993285" cy="1736555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Rectangle"/>
          <p:cNvSpPr/>
          <p:nvPr/>
        </p:nvSpPr>
        <p:spPr>
          <a:xfrm rot="16200000">
            <a:off x="17296334" y="4674032"/>
            <a:ext cx="4320936" cy="2506792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3"/>
          <p:cNvSpPr txBox="1"/>
          <p:nvPr/>
        </p:nvSpPr>
        <p:spPr>
          <a:xfrm>
            <a:off x="13291883" y="5572845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rgbClr val="5E5E5E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8" name="6"/>
          <p:cNvSpPr txBox="1"/>
          <p:nvPr/>
        </p:nvSpPr>
        <p:spPr>
          <a:xfrm>
            <a:off x="19258427" y="388381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rgbClr val="5E5E5E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39" name="10"/>
          <p:cNvSpPr txBox="1"/>
          <p:nvPr/>
        </p:nvSpPr>
        <p:spPr>
          <a:xfrm>
            <a:off x="19917374" y="5572845"/>
            <a:ext cx="67919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rgbClr val="5E5E5E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40" name="5"/>
          <p:cNvSpPr txBox="1"/>
          <p:nvPr/>
        </p:nvSpPr>
        <p:spPr>
          <a:xfrm>
            <a:off x="15109327" y="4266427"/>
            <a:ext cx="39674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rgbClr val="5E5E5E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1" name="3"/>
          <p:cNvSpPr txBox="1"/>
          <p:nvPr/>
        </p:nvSpPr>
        <p:spPr>
          <a:xfrm>
            <a:off x="20001833" y="10598497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3</a:t>
            </a:r>
          </a:p>
        </p:txBody>
      </p:sp>
      <p:sp>
        <p:nvSpPr>
          <p:cNvPr id="242" name="6"/>
          <p:cNvSpPr txBox="1"/>
          <p:nvPr/>
        </p:nvSpPr>
        <p:spPr>
          <a:xfrm>
            <a:off x="20001833" y="9909419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6</a:t>
            </a:r>
          </a:p>
        </p:txBody>
      </p:sp>
      <p:sp>
        <p:nvSpPr>
          <p:cNvPr id="243" name="10"/>
          <p:cNvSpPr txBox="1"/>
          <p:nvPr/>
        </p:nvSpPr>
        <p:spPr>
          <a:xfrm>
            <a:off x="18550430" y="9909419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10</a:t>
            </a:r>
          </a:p>
        </p:txBody>
      </p:sp>
      <p:sp>
        <p:nvSpPr>
          <p:cNvPr id="244" name="5"/>
          <p:cNvSpPr txBox="1"/>
          <p:nvPr/>
        </p:nvSpPr>
        <p:spPr>
          <a:xfrm>
            <a:off x="18742454" y="10598497"/>
            <a:ext cx="39674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5</a:t>
            </a:r>
          </a:p>
        </p:txBody>
      </p:sp>
      <p:sp>
        <p:nvSpPr>
          <p:cNvPr id="245" name="="/>
          <p:cNvSpPr txBox="1"/>
          <p:nvPr/>
        </p:nvSpPr>
        <p:spPr>
          <a:xfrm>
            <a:off x="19341918" y="10189359"/>
            <a:ext cx="4191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246" name="Line"/>
          <p:cNvSpPr/>
          <p:nvPr/>
        </p:nvSpPr>
        <p:spPr>
          <a:xfrm>
            <a:off x="18659809" y="10626747"/>
            <a:ext cx="4920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Line"/>
          <p:cNvSpPr/>
          <p:nvPr/>
        </p:nvSpPr>
        <p:spPr>
          <a:xfrm>
            <a:off x="19942509" y="10626747"/>
            <a:ext cx="4920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Similarity Ratio ="/>
          <p:cNvSpPr txBox="1"/>
          <p:nvPr/>
        </p:nvSpPr>
        <p:spPr>
          <a:xfrm>
            <a:off x="13137041" y="10059206"/>
            <a:ext cx="5142485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4000"/>
            </a:pPr>
            <a:r>
              <a:rPr b="1" sz="5000">
                <a:solidFill>
                  <a:schemeClr val="accent1">
                    <a:lumOff val="-13575"/>
                  </a:schemeClr>
                </a:solidFill>
              </a:rPr>
              <a:t>Similarity Ratio</a:t>
            </a:r>
            <a:r>
              <a:t> =</a:t>
            </a:r>
          </a:p>
        </p:txBody>
      </p:sp>
      <p:sp>
        <p:nvSpPr>
          <p:cNvPr id="249" name="= 2"/>
          <p:cNvSpPr txBox="1"/>
          <p:nvPr/>
        </p:nvSpPr>
        <p:spPr>
          <a:xfrm>
            <a:off x="20742055" y="10203158"/>
            <a:ext cx="8427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= 2</a:t>
            </a:r>
          </a:p>
        </p:txBody>
      </p:sp>
      <p:sp>
        <p:nvSpPr>
          <p:cNvPr id="250" name="Similar Triangles - Triangles that have 2 congruent angles."/>
          <p:cNvSpPr txBox="1"/>
          <p:nvPr/>
        </p:nvSpPr>
        <p:spPr>
          <a:xfrm>
            <a:off x="1357394" y="7824125"/>
            <a:ext cx="6243187" cy="274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 sz="4000"/>
            </a:pPr>
            <a:r>
              <a:rPr b="1" sz="5000">
                <a:solidFill>
                  <a:schemeClr val="accent1">
                    <a:lumOff val="-13575"/>
                  </a:schemeClr>
                </a:solidFill>
              </a:rPr>
              <a:t>Similar Triangles -</a:t>
            </a:r>
            <a:r>
              <a:t> </a:t>
            </a:r>
            <a:r>
              <a:rPr sz="4800"/>
              <a:t>Triangles that have 2 congruent angles.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imilar Triang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Similar Triangles</a:t>
            </a:r>
          </a:p>
        </p:txBody>
      </p:sp>
      <p:sp>
        <p:nvSpPr>
          <p:cNvPr id="257" name="Triangle"/>
          <p:cNvSpPr/>
          <p:nvPr/>
        </p:nvSpPr>
        <p:spPr>
          <a:xfrm>
            <a:off x="2695708" y="4647192"/>
            <a:ext cx="3230991" cy="4417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Triangle"/>
          <p:cNvSpPr/>
          <p:nvPr/>
        </p:nvSpPr>
        <p:spPr>
          <a:xfrm rot="7570146">
            <a:off x="7501935" y="7459641"/>
            <a:ext cx="2330907" cy="3186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R"/>
          <p:cNvSpPr txBox="1"/>
          <p:nvPr/>
        </p:nvSpPr>
        <p:spPr>
          <a:xfrm>
            <a:off x="2120720" y="4137145"/>
            <a:ext cx="48107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260" name="T"/>
          <p:cNvSpPr txBox="1"/>
          <p:nvPr/>
        </p:nvSpPr>
        <p:spPr>
          <a:xfrm>
            <a:off x="2424836" y="9094217"/>
            <a:ext cx="4246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61" name="S"/>
          <p:cNvSpPr txBox="1"/>
          <p:nvPr/>
        </p:nvSpPr>
        <p:spPr>
          <a:xfrm>
            <a:off x="5655199" y="9094217"/>
            <a:ext cx="443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62" name="N"/>
          <p:cNvSpPr txBox="1"/>
          <p:nvPr/>
        </p:nvSpPr>
        <p:spPr>
          <a:xfrm>
            <a:off x="7835340" y="6462155"/>
            <a:ext cx="4907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263" name="M"/>
          <p:cNvSpPr txBox="1"/>
          <p:nvPr/>
        </p:nvSpPr>
        <p:spPr>
          <a:xfrm>
            <a:off x="6628536" y="9094217"/>
            <a:ext cx="5750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64" name="L"/>
          <p:cNvSpPr txBox="1"/>
          <p:nvPr/>
        </p:nvSpPr>
        <p:spPr>
          <a:xfrm>
            <a:off x="10379598" y="9094217"/>
            <a:ext cx="4155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65" name="Given RST ~ LMN,             find RS and MN."/>
          <p:cNvSpPr txBox="1"/>
          <p:nvPr/>
        </p:nvSpPr>
        <p:spPr>
          <a:xfrm>
            <a:off x="12886029" y="3333143"/>
            <a:ext cx="9134896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Given RST ~ LMN, </a:t>
            </a:r>
            <a:br/>
            <a:r>
              <a:t>           find RS and MN.</a:t>
            </a:r>
          </a:p>
        </p:txBody>
      </p:sp>
      <p:sp>
        <p:nvSpPr>
          <p:cNvPr id="266" name="10"/>
          <p:cNvSpPr txBox="1"/>
          <p:nvPr/>
        </p:nvSpPr>
        <p:spPr>
          <a:xfrm>
            <a:off x="9363598" y="74432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10</a:t>
            </a:r>
          </a:p>
        </p:txBody>
      </p:sp>
      <p:sp>
        <p:nvSpPr>
          <p:cNvPr id="267" name="12"/>
          <p:cNvSpPr txBox="1"/>
          <p:nvPr/>
        </p:nvSpPr>
        <p:spPr>
          <a:xfrm>
            <a:off x="8220598" y="91704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268" name="15"/>
          <p:cNvSpPr txBox="1"/>
          <p:nvPr/>
        </p:nvSpPr>
        <p:spPr>
          <a:xfrm>
            <a:off x="1934098" y="66812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15</a:t>
            </a:r>
          </a:p>
        </p:txBody>
      </p:sp>
      <p:sp>
        <p:nvSpPr>
          <p:cNvPr id="269" name="12"/>
          <p:cNvSpPr txBox="1"/>
          <p:nvPr/>
        </p:nvSpPr>
        <p:spPr>
          <a:xfrm>
            <a:off x="3902598" y="91704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270" name="Line"/>
          <p:cNvSpPr/>
          <p:nvPr/>
        </p:nvSpPr>
        <p:spPr>
          <a:xfrm flipV="1">
            <a:off x="8101155" y="7345690"/>
            <a:ext cx="152769" cy="18825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Line"/>
          <p:cNvSpPr/>
          <p:nvPr/>
        </p:nvSpPr>
        <p:spPr>
          <a:xfrm flipH="1" flipV="1">
            <a:off x="7926449" y="7383470"/>
            <a:ext cx="185751" cy="13809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Line"/>
          <p:cNvSpPr/>
          <p:nvPr/>
        </p:nvSpPr>
        <p:spPr>
          <a:xfrm>
            <a:off x="2719553" y="8830543"/>
            <a:ext cx="232506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Line"/>
          <p:cNvSpPr/>
          <p:nvPr/>
        </p:nvSpPr>
        <p:spPr>
          <a:xfrm flipV="1">
            <a:off x="2951639" y="8812992"/>
            <a:ext cx="1" cy="22621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imilar Triang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Similar Triangles</a:t>
            </a:r>
          </a:p>
        </p:txBody>
      </p:sp>
      <p:sp>
        <p:nvSpPr>
          <p:cNvPr id="276" name="Triangle"/>
          <p:cNvSpPr/>
          <p:nvPr/>
        </p:nvSpPr>
        <p:spPr>
          <a:xfrm>
            <a:off x="2695708" y="4647192"/>
            <a:ext cx="3230991" cy="4417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Triangle"/>
          <p:cNvSpPr/>
          <p:nvPr/>
        </p:nvSpPr>
        <p:spPr>
          <a:xfrm rot="7570146">
            <a:off x="7501935" y="7459641"/>
            <a:ext cx="2330907" cy="3186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R"/>
          <p:cNvSpPr txBox="1"/>
          <p:nvPr/>
        </p:nvSpPr>
        <p:spPr>
          <a:xfrm>
            <a:off x="2120720" y="4137145"/>
            <a:ext cx="48107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279" name="T"/>
          <p:cNvSpPr txBox="1"/>
          <p:nvPr/>
        </p:nvSpPr>
        <p:spPr>
          <a:xfrm>
            <a:off x="2424836" y="9094217"/>
            <a:ext cx="4246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80" name="S"/>
          <p:cNvSpPr txBox="1"/>
          <p:nvPr/>
        </p:nvSpPr>
        <p:spPr>
          <a:xfrm>
            <a:off x="5655199" y="9094217"/>
            <a:ext cx="443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81" name="N"/>
          <p:cNvSpPr txBox="1"/>
          <p:nvPr/>
        </p:nvSpPr>
        <p:spPr>
          <a:xfrm>
            <a:off x="7835340" y="6462155"/>
            <a:ext cx="4907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282" name="M"/>
          <p:cNvSpPr txBox="1"/>
          <p:nvPr/>
        </p:nvSpPr>
        <p:spPr>
          <a:xfrm>
            <a:off x="6628536" y="9094217"/>
            <a:ext cx="5750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83" name="L"/>
          <p:cNvSpPr txBox="1"/>
          <p:nvPr/>
        </p:nvSpPr>
        <p:spPr>
          <a:xfrm>
            <a:off x="10379598" y="9094217"/>
            <a:ext cx="4155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284" name="Given RST ~ LMN,             find RS and MN."/>
          <p:cNvSpPr txBox="1"/>
          <p:nvPr/>
        </p:nvSpPr>
        <p:spPr>
          <a:xfrm>
            <a:off x="12886029" y="3333143"/>
            <a:ext cx="9134896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Given RST ~ LMN, </a:t>
            </a:r>
            <a:br/>
            <a:r>
              <a:t>           find RS and MN.</a:t>
            </a:r>
          </a:p>
        </p:txBody>
      </p:sp>
      <p:sp>
        <p:nvSpPr>
          <p:cNvPr id="285" name="10"/>
          <p:cNvSpPr txBox="1"/>
          <p:nvPr/>
        </p:nvSpPr>
        <p:spPr>
          <a:xfrm>
            <a:off x="9363598" y="74432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10</a:t>
            </a:r>
          </a:p>
        </p:txBody>
      </p:sp>
      <p:sp>
        <p:nvSpPr>
          <p:cNvPr id="286" name="12"/>
          <p:cNvSpPr txBox="1"/>
          <p:nvPr/>
        </p:nvSpPr>
        <p:spPr>
          <a:xfrm>
            <a:off x="8220598" y="91704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287" name="15"/>
          <p:cNvSpPr txBox="1"/>
          <p:nvPr/>
        </p:nvSpPr>
        <p:spPr>
          <a:xfrm>
            <a:off x="1934098" y="66812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15</a:t>
            </a:r>
          </a:p>
        </p:txBody>
      </p:sp>
      <p:sp>
        <p:nvSpPr>
          <p:cNvPr id="288" name="12"/>
          <p:cNvSpPr txBox="1"/>
          <p:nvPr/>
        </p:nvSpPr>
        <p:spPr>
          <a:xfrm>
            <a:off x="3902598" y="91704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8101155" y="7345690"/>
            <a:ext cx="152769" cy="18825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Line"/>
          <p:cNvSpPr/>
          <p:nvPr/>
        </p:nvSpPr>
        <p:spPr>
          <a:xfrm flipH="1" flipV="1">
            <a:off x="7926449" y="7383470"/>
            <a:ext cx="185751" cy="13809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Line"/>
          <p:cNvSpPr/>
          <p:nvPr/>
        </p:nvSpPr>
        <p:spPr>
          <a:xfrm>
            <a:off x="2719553" y="8830543"/>
            <a:ext cx="232506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Line"/>
          <p:cNvSpPr/>
          <p:nvPr/>
        </p:nvSpPr>
        <p:spPr>
          <a:xfrm flipV="1">
            <a:off x="2951639" y="8812992"/>
            <a:ext cx="1" cy="22621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10"/>
          <p:cNvSpPr txBox="1"/>
          <p:nvPr/>
        </p:nvSpPr>
        <p:spPr>
          <a:xfrm>
            <a:off x="13178542" y="6564784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10</a:t>
            </a:r>
          </a:p>
        </p:txBody>
      </p:sp>
      <p:sp>
        <p:nvSpPr>
          <p:cNvPr id="294" name="12"/>
          <p:cNvSpPr txBox="1"/>
          <p:nvPr/>
        </p:nvSpPr>
        <p:spPr>
          <a:xfrm>
            <a:off x="17113879" y="6564784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295" name="15"/>
          <p:cNvSpPr txBox="1"/>
          <p:nvPr/>
        </p:nvSpPr>
        <p:spPr>
          <a:xfrm>
            <a:off x="13178542" y="5737150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15</a:t>
            </a:r>
          </a:p>
        </p:txBody>
      </p:sp>
      <p:sp>
        <p:nvSpPr>
          <p:cNvPr id="296" name="12"/>
          <p:cNvSpPr txBox="1"/>
          <p:nvPr/>
        </p:nvSpPr>
        <p:spPr>
          <a:xfrm>
            <a:off x="14997988" y="5737150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297" name="MN"/>
          <p:cNvSpPr txBox="1"/>
          <p:nvPr/>
        </p:nvSpPr>
        <p:spPr>
          <a:xfrm>
            <a:off x="14875814" y="6564784"/>
            <a:ext cx="9235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MN</a:t>
            </a:r>
          </a:p>
        </p:txBody>
      </p:sp>
      <p:sp>
        <p:nvSpPr>
          <p:cNvPr id="298" name="RS"/>
          <p:cNvSpPr txBox="1"/>
          <p:nvPr/>
        </p:nvSpPr>
        <p:spPr>
          <a:xfrm>
            <a:off x="17034814" y="5675784"/>
            <a:ext cx="791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RS</a:t>
            </a:r>
          </a:p>
        </p:txBody>
      </p:sp>
      <p:sp>
        <p:nvSpPr>
          <p:cNvPr id="299" name="="/>
          <p:cNvSpPr txBox="1"/>
          <p:nvPr/>
        </p:nvSpPr>
        <p:spPr>
          <a:xfrm>
            <a:off x="14105642" y="6168950"/>
            <a:ext cx="4191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300" name="="/>
          <p:cNvSpPr txBox="1"/>
          <p:nvPr/>
        </p:nvSpPr>
        <p:spPr>
          <a:xfrm>
            <a:off x="16179088" y="6168950"/>
            <a:ext cx="4191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301" name="Line"/>
          <p:cNvSpPr/>
          <p:nvPr/>
        </p:nvSpPr>
        <p:spPr>
          <a:xfrm>
            <a:off x="13122408" y="6499455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Line"/>
          <p:cNvSpPr/>
          <p:nvPr/>
        </p:nvSpPr>
        <p:spPr>
          <a:xfrm>
            <a:off x="14900408" y="6499455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Line"/>
          <p:cNvSpPr/>
          <p:nvPr/>
        </p:nvSpPr>
        <p:spPr>
          <a:xfrm>
            <a:off x="17059408" y="6499455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imilar Triang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Similar Triangles</a:t>
            </a:r>
          </a:p>
        </p:txBody>
      </p:sp>
      <p:sp>
        <p:nvSpPr>
          <p:cNvPr id="306" name="Rectangle"/>
          <p:cNvSpPr/>
          <p:nvPr/>
        </p:nvSpPr>
        <p:spPr>
          <a:xfrm>
            <a:off x="12861442" y="5802195"/>
            <a:ext cx="3161502" cy="1413744"/>
          </a:xfrm>
          <a:prstGeom prst="rect">
            <a:avLst/>
          </a:prstGeom>
          <a:solidFill>
            <a:srgbClr val="0067F4">
              <a:alpha val="2470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Triangle"/>
          <p:cNvSpPr/>
          <p:nvPr/>
        </p:nvSpPr>
        <p:spPr>
          <a:xfrm>
            <a:off x="2695708" y="4647192"/>
            <a:ext cx="3230991" cy="4417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Triangle"/>
          <p:cNvSpPr/>
          <p:nvPr/>
        </p:nvSpPr>
        <p:spPr>
          <a:xfrm rot="7570146">
            <a:off x="7501935" y="7459641"/>
            <a:ext cx="2330907" cy="3186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R"/>
          <p:cNvSpPr txBox="1"/>
          <p:nvPr/>
        </p:nvSpPr>
        <p:spPr>
          <a:xfrm>
            <a:off x="2120720" y="4137145"/>
            <a:ext cx="48107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310" name="T"/>
          <p:cNvSpPr txBox="1"/>
          <p:nvPr/>
        </p:nvSpPr>
        <p:spPr>
          <a:xfrm>
            <a:off x="2424836" y="9094217"/>
            <a:ext cx="4246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11" name="S"/>
          <p:cNvSpPr txBox="1"/>
          <p:nvPr/>
        </p:nvSpPr>
        <p:spPr>
          <a:xfrm>
            <a:off x="5655199" y="9094217"/>
            <a:ext cx="443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312" name="N"/>
          <p:cNvSpPr txBox="1"/>
          <p:nvPr/>
        </p:nvSpPr>
        <p:spPr>
          <a:xfrm>
            <a:off x="7835340" y="6462155"/>
            <a:ext cx="4907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313" name="M"/>
          <p:cNvSpPr txBox="1"/>
          <p:nvPr/>
        </p:nvSpPr>
        <p:spPr>
          <a:xfrm>
            <a:off x="6628536" y="9094217"/>
            <a:ext cx="5750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314" name="L"/>
          <p:cNvSpPr txBox="1"/>
          <p:nvPr/>
        </p:nvSpPr>
        <p:spPr>
          <a:xfrm>
            <a:off x="10379598" y="9094217"/>
            <a:ext cx="4155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315" name="Given RST ~ LMN,             find RS and MN."/>
          <p:cNvSpPr txBox="1"/>
          <p:nvPr/>
        </p:nvSpPr>
        <p:spPr>
          <a:xfrm>
            <a:off x="12886029" y="3333143"/>
            <a:ext cx="9134896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Given RST ~ LMN, </a:t>
            </a:r>
            <a:br/>
            <a:r>
              <a:t>           find RS and MN.</a:t>
            </a:r>
          </a:p>
        </p:txBody>
      </p:sp>
      <p:sp>
        <p:nvSpPr>
          <p:cNvPr id="316" name="10"/>
          <p:cNvSpPr txBox="1"/>
          <p:nvPr/>
        </p:nvSpPr>
        <p:spPr>
          <a:xfrm>
            <a:off x="9363598" y="74432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10</a:t>
            </a:r>
          </a:p>
        </p:txBody>
      </p:sp>
      <p:sp>
        <p:nvSpPr>
          <p:cNvPr id="317" name="12"/>
          <p:cNvSpPr txBox="1"/>
          <p:nvPr/>
        </p:nvSpPr>
        <p:spPr>
          <a:xfrm>
            <a:off x="8220598" y="91704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318" name="15"/>
          <p:cNvSpPr txBox="1"/>
          <p:nvPr/>
        </p:nvSpPr>
        <p:spPr>
          <a:xfrm>
            <a:off x="1934098" y="66812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15</a:t>
            </a:r>
          </a:p>
        </p:txBody>
      </p:sp>
      <p:sp>
        <p:nvSpPr>
          <p:cNvPr id="319" name="12"/>
          <p:cNvSpPr txBox="1"/>
          <p:nvPr/>
        </p:nvSpPr>
        <p:spPr>
          <a:xfrm>
            <a:off x="3902598" y="91704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320" name="Line"/>
          <p:cNvSpPr/>
          <p:nvPr/>
        </p:nvSpPr>
        <p:spPr>
          <a:xfrm flipV="1">
            <a:off x="8101155" y="7345690"/>
            <a:ext cx="152769" cy="18825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Line"/>
          <p:cNvSpPr/>
          <p:nvPr/>
        </p:nvSpPr>
        <p:spPr>
          <a:xfrm flipH="1" flipV="1">
            <a:off x="7926449" y="7383470"/>
            <a:ext cx="185751" cy="13809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Line"/>
          <p:cNvSpPr/>
          <p:nvPr/>
        </p:nvSpPr>
        <p:spPr>
          <a:xfrm>
            <a:off x="2719553" y="8830543"/>
            <a:ext cx="232506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Line"/>
          <p:cNvSpPr/>
          <p:nvPr/>
        </p:nvSpPr>
        <p:spPr>
          <a:xfrm flipV="1">
            <a:off x="2951639" y="8812992"/>
            <a:ext cx="1" cy="22621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10"/>
          <p:cNvSpPr txBox="1"/>
          <p:nvPr/>
        </p:nvSpPr>
        <p:spPr>
          <a:xfrm>
            <a:off x="13178542" y="6564784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10</a:t>
            </a:r>
          </a:p>
        </p:txBody>
      </p:sp>
      <p:sp>
        <p:nvSpPr>
          <p:cNvPr id="325" name="12"/>
          <p:cNvSpPr txBox="1"/>
          <p:nvPr/>
        </p:nvSpPr>
        <p:spPr>
          <a:xfrm>
            <a:off x="17113879" y="6564784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326" name="15"/>
          <p:cNvSpPr txBox="1"/>
          <p:nvPr/>
        </p:nvSpPr>
        <p:spPr>
          <a:xfrm>
            <a:off x="13178542" y="5737150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15</a:t>
            </a:r>
          </a:p>
        </p:txBody>
      </p:sp>
      <p:sp>
        <p:nvSpPr>
          <p:cNvPr id="327" name="12"/>
          <p:cNvSpPr txBox="1"/>
          <p:nvPr/>
        </p:nvSpPr>
        <p:spPr>
          <a:xfrm>
            <a:off x="14997988" y="5737150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328" name="MN"/>
          <p:cNvSpPr txBox="1"/>
          <p:nvPr/>
        </p:nvSpPr>
        <p:spPr>
          <a:xfrm>
            <a:off x="14875814" y="6564784"/>
            <a:ext cx="9235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MN</a:t>
            </a:r>
          </a:p>
        </p:txBody>
      </p:sp>
      <p:sp>
        <p:nvSpPr>
          <p:cNvPr id="329" name="RS"/>
          <p:cNvSpPr txBox="1"/>
          <p:nvPr/>
        </p:nvSpPr>
        <p:spPr>
          <a:xfrm>
            <a:off x="17034814" y="5675784"/>
            <a:ext cx="791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RS</a:t>
            </a:r>
          </a:p>
        </p:txBody>
      </p:sp>
      <p:sp>
        <p:nvSpPr>
          <p:cNvPr id="330" name="="/>
          <p:cNvSpPr txBox="1"/>
          <p:nvPr/>
        </p:nvSpPr>
        <p:spPr>
          <a:xfrm>
            <a:off x="14105642" y="6168950"/>
            <a:ext cx="4191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331" name="="/>
          <p:cNvSpPr txBox="1"/>
          <p:nvPr/>
        </p:nvSpPr>
        <p:spPr>
          <a:xfrm>
            <a:off x="16179088" y="6168950"/>
            <a:ext cx="4191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332" name="Line"/>
          <p:cNvSpPr/>
          <p:nvPr/>
        </p:nvSpPr>
        <p:spPr>
          <a:xfrm>
            <a:off x="13122408" y="6499455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14900408" y="6499455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Line"/>
          <p:cNvSpPr/>
          <p:nvPr/>
        </p:nvSpPr>
        <p:spPr>
          <a:xfrm>
            <a:off x="17059408" y="6499455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Cross multiply and divide to get MN:…"/>
          <p:cNvSpPr txBox="1"/>
          <p:nvPr/>
        </p:nvSpPr>
        <p:spPr>
          <a:xfrm>
            <a:off x="13176879" y="7580784"/>
            <a:ext cx="8536433" cy="1413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lnSpc>
                <a:spcPct val="117999"/>
              </a:lnSpc>
              <a:defRPr b="0" sz="4000"/>
            </a:pPr>
            <a:r>
              <a:t>Cross multiply and divide to get MN:</a:t>
            </a:r>
          </a:p>
          <a:p>
            <a:pPr algn="l" defTabSz="457200">
              <a:lnSpc>
                <a:spcPct val="117999"/>
              </a:lnSpc>
              <a:defRPr b="0" sz="4000"/>
            </a:pPr>
            <a:r>
              <a:t>MN = 10 x 12 ÷ 15 =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imilar Triang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Similar Triangles</a:t>
            </a:r>
          </a:p>
        </p:txBody>
      </p:sp>
      <p:sp>
        <p:nvSpPr>
          <p:cNvPr id="338" name="Triangle"/>
          <p:cNvSpPr/>
          <p:nvPr/>
        </p:nvSpPr>
        <p:spPr>
          <a:xfrm>
            <a:off x="2695708" y="4647192"/>
            <a:ext cx="3230991" cy="4417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Triangle"/>
          <p:cNvSpPr/>
          <p:nvPr/>
        </p:nvSpPr>
        <p:spPr>
          <a:xfrm rot="7570146">
            <a:off x="7501935" y="7459641"/>
            <a:ext cx="2330907" cy="3186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R"/>
          <p:cNvSpPr txBox="1"/>
          <p:nvPr/>
        </p:nvSpPr>
        <p:spPr>
          <a:xfrm>
            <a:off x="2120720" y="4137145"/>
            <a:ext cx="48107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341" name="T"/>
          <p:cNvSpPr txBox="1"/>
          <p:nvPr/>
        </p:nvSpPr>
        <p:spPr>
          <a:xfrm>
            <a:off x="2424836" y="9094217"/>
            <a:ext cx="4246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42" name="S"/>
          <p:cNvSpPr txBox="1"/>
          <p:nvPr/>
        </p:nvSpPr>
        <p:spPr>
          <a:xfrm>
            <a:off x="5655199" y="9094217"/>
            <a:ext cx="443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343" name="N"/>
          <p:cNvSpPr txBox="1"/>
          <p:nvPr/>
        </p:nvSpPr>
        <p:spPr>
          <a:xfrm>
            <a:off x="7835340" y="6462155"/>
            <a:ext cx="49072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344" name="M"/>
          <p:cNvSpPr txBox="1"/>
          <p:nvPr/>
        </p:nvSpPr>
        <p:spPr>
          <a:xfrm>
            <a:off x="6628536" y="9094217"/>
            <a:ext cx="57505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345" name="L"/>
          <p:cNvSpPr txBox="1"/>
          <p:nvPr/>
        </p:nvSpPr>
        <p:spPr>
          <a:xfrm>
            <a:off x="10379598" y="9094217"/>
            <a:ext cx="4155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sz="4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L</a:t>
            </a:r>
          </a:p>
        </p:txBody>
      </p:sp>
      <p:sp>
        <p:nvSpPr>
          <p:cNvPr id="346" name="Given RST ~ LMN,             find RS and MN."/>
          <p:cNvSpPr txBox="1"/>
          <p:nvPr/>
        </p:nvSpPr>
        <p:spPr>
          <a:xfrm>
            <a:off x="12886029" y="3333143"/>
            <a:ext cx="9134896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Given RST ~ LMN, </a:t>
            </a:r>
            <a:br/>
            <a:r>
              <a:t>           find RS and MN.</a:t>
            </a:r>
          </a:p>
        </p:txBody>
      </p:sp>
      <p:sp>
        <p:nvSpPr>
          <p:cNvPr id="347" name="10"/>
          <p:cNvSpPr txBox="1"/>
          <p:nvPr/>
        </p:nvSpPr>
        <p:spPr>
          <a:xfrm>
            <a:off x="9363598" y="74432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10</a:t>
            </a:r>
          </a:p>
        </p:txBody>
      </p:sp>
      <p:sp>
        <p:nvSpPr>
          <p:cNvPr id="348" name="12"/>
          <p:cNvSpPr txBox="1"/>
          <p:nvPr/>
        </p:nvSpPr>
        <p:spPr>
          <a:xfrm>
            <a:off x="8220598" y="91704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349" name="15"/>
          <p:cNvSpPr txBox="1"/>
          <p:nvPr/>
        </p:nvSpPr>
        <p:spPr>
          <a:xfrm>
            <a:off x="1934098" y="66812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15</a:t>
            </a:r>
          </a:p>
        </p:txBody>
      </p:sp>
      <p:sp>
        <p:nvSpPr>
          <p:cNvPr id="350" name="12"/>
          <p:cNvSpPr txBox="1"/>
          <p:nvPr/>
        </p:nvSpPr>
        <p:spPr>
          <a:xfrm>
            <a:off x="3902598" y="9170417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351" name="Line"/>
          <p:cNvSpPr/>
          <p:nvPr/>
        </p:nvSpPr>
        <p:spPr>
          <a:xfrm flipV="1">
            <a:off x="8101155" y="7345690"/>
            <a:ext cx="152769" cy="18825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Line"/>
          <p:cNvSpPr/>
          <p:nvPr/>
        </p:nvSpPr>
        <p:spPr>
          <a:xfrm flipH="1" flipV="1">
            <a:off x="7926449" y="7383470"/>
            <a:ext cx="185751" cy="13809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2719553" y="8830543"/>
            <a:ext cx="232506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" name="Line"/>
          <p:cNvSpPr/>
          <p:nvPr/>
        </p:nvSpPr>
        <p:spPr>
          <a:xfrm flipV="1">
            <a:off x="2951639" y="8812992"/>
            <a:ext cx="1" cy="226214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10"/>
          <p:cNvSpPr txBox="1"/>
          <p:nvPr/>
        </p:nvSpPr>
        <p:spPr>
          <a:xfrm>
            <a:off x="13178542" y="6564784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10</a:t>
            </a:r>
          </a:p>
        </p:txBody>
      </p:sp>
      <p:sp>
        <p:nvSpPr>
          <p:cNvPr id="356" name="12"/>
          <p:cNvSpPr txBox="1"/>
          <p:nvPr/>
        </p:nvSpPr>
        <p:spPr>
          <a:xfrm>
            <a:off x="17113879" y="6564784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357" name="15"/>
          <p:cNvSpPr txBox="1"/>
          <p:nvPr/>
        </p:nvSpPr>
        <p:spPr>
          <a:xfrm>
            <a:off x="13178542" y="5737150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15</a:t>
            </a:r>
          </a:p>
        </p:txBody>
      </p:sp>
      <p:sp>
        <p:nvSpPr>
          <p:cNvPr id="358" name="12"/>
          <p:cNvSpPr txBox="1"/>
          <p:nvPr/>
        </p:nvSpPr>
        <p:spPr>
          <a:xfrm>
            <a:off x="14997988" y="5737150"/>
            <a:ext cx="679197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12</a:t>
            </a:r>
          </a:p>
        </p:txBody>
      </p:sp>
      <p:sp>
        <p:nvSpPr>
          <p:cNvPr id="359" name="MN"/>
          <p:cNvSpPr txBox="1"/>
          <p:nvPr/>
        </p:nvSpPr>
        <p:spPr>
          <a:xfrm>
            <a:off x="14875814" y="6564784"/>
            <a:ext cx="9235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MN</a:t>
            </a:r>
          </a:p>
        </p:txBody>
      </p:sp>
      <p:sp>
        <p:nvSpPr>
          <p:cNvPr id="360" name="RS"/>
          <p:cNvSpPr txBox="1"/>
          <p:nvPr/>
        </p:nvSpPr>
        <p:spPr>
          <a:xfrm>
            <a:off x="17034814" y="5675784"/>
            <a:ext cx="7914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RS</a:t>
            </a:r>
          </a:p>
        </p:txBody>
      </p:sp>
      <p:sp>
        <p:nvSpPr>
          <p:cNvPr id="361" name="="/>
          <p:cNvSpPr txBox="1"/>
          <p:nvPr/>
        </p:nvSpPr>
        <p:spPr>
          <a:xfrm>
            <a:off x="14105642" y="6168950"/>
            <a:ext cx="4191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362" name="="/>
          <p:cNvSpPr txBox="1"/>
          <p:nvPr/>
        </p:nvSpPr>
        <p:spPr>
          <a:xfrm>
            <a:off x="16179088" y="6168950"/>
            <a:ext cx="4191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457200">
              <a:lnSpc>
                <a:spcPct val="117999"/>
              </a:lnSpc>
              <a:defRPr b="0" sz="4000"/>
            </a:lvl1pPr>
          </a:lstStyle>
          <a:p>
            <a:pPr/>
            <a:r>
              <a:t>=</a:t>
            </a:r>
          </a:p>
        </p:txBody>
      </p:sp>
      <p:sp>
        <p:nvSpPr>
          <p:cNvPr id="363" name="Line"/>
          <p:cNvSpPr/>
          <p:nvPr/>
        </p:nvSpPr>
        <p:spPr>
          <a:xfrm>
            <a:off x="13122408" y="6499455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Line"/>
          <p:cNvSpPr/>
          <p:nvPr/>
        </p:nvSpPr>
        <p:spPr>
          <a:xfrm>
            <a:off x="14900408" y="6499455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Line"/>
          <p:cNvSpPr/>
          <p:nvPr/>
        </p:nvSpPr>
        <p:spPr>
          <a:xfrm>
            <a:off x="17059408" y="6499455"/>
            <a:ext cx="791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" name="Cross multiply and divide to get MN:…"/>
          <p:cNvSpPr txBox="1"/>
          <p:nvPr/>
        </p:nvSpPr>
        <p:spPr>
          <a:xfrm>
            <a:off x="13176879" y="7580784"/>
            <a:ext cx="8536433" cy="1413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lnSpc>
                <a:spcPct val="117999"/>
              </a:lnSpc>
              <a:defRPr b="0" sz="4000"/>
            </a:pPr>
            <a:r>
              <a:t>Cross multiply and divide to get MN:</a:t>
            </a:r>
          </a:p>
          <a:p>
            <a:pPr algn="l" defTabSz="457200">
              <a:lnSpc>
                <a:spcPct val="117999"/>
              </a:lnSpc>
              <a:defRPr b="0" sz="4000"/>
            </a:pPr>
            <a:r>
              <a:t>MN = 10 x 12 ÷ 15 = 8</a:t>
            </a:r>
          </a:p>
        </p:txBody>
      </p:sp>
      <p:sp>
        <p:nvSpPr>
          <p:cNvPr id="367" name="Cross multiply and divide to get RS:…"/>
          <p:cNvSpPr txBox="1"/>
          <p:nvPr/>
        </p:nvSpPr>
        <p:spPr>
          <a:xfrm>
            <a:off x="13176879" y="9739784"/>
            <a:ext cx="8404353" cy="1413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lnSpc>
                <a:spcPct val="117999"/>
              </a:lnSpc>
              <a:defRPr b="0" sz="4000"/>
            </a:pPr>
            <a:r>
              <a:t>Cross multiply and divide to get RS:</a:t>
            </a:r>
          </a:p>
          <a:p>
            <a:pPr algn="l" defTabSz="457200">
              <a:lnSpc>
                <a:spcPct val="117999"/>
              </a:lnSpc>
              <a:defRPr b="0" sz="4000"/>
            </a:pPr>
            <a:r>
              <a:t>RS = 15 x 12 ÷ 10 = 18</a:t>
            </a:r>
          </a:p>
        </p:txBody>
      </p:sp>
      <p:sp>
        <p:nvSpPr>
          <p:cNvPr id="368" name="Rectangle"/>
          <p:cNvSpPr/>
          <p:nvPr/>
        </p:nvSpPr>
        <p:spPr>
          <a:xfrm>
            <a:off x="12861442" y="5802195"/>
            <a:ext cx="1313398" cy="1413744"/>
          </a:xfrm>
          <a:prstGeom prst="rect">
            <a:avLst/>
          </a:prstGeom>
          <a:solidFill>
            <a:srgbClr val="0067F4">
              <a:alpha val="2470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Rectangle"/>
          <p:cNvSpPr/>
          <p:nvPr/>
        </p:nvSpPr>
        <p:spPr>
          <a:xfrm>
            <a:off x="16785741" y="5802195"/>
            <a:ext cx="1313398" cy="1413744"/>
          </a:xfrm>
          <a:prstGeom prst="rect">
            <a:avLst/>
          </a:prstGeom>
          <a:solidFill>
            <a:srgbClr val="0067F4">
              <a:alpha val="2470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roving Triangle Simila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Proving Triangle Similarity</a:t>
            </a:r>
          </a:p>
        </p:txBody>
      </p:sp>
      <p:sp>
        <p:nvSpPr>
          <p:cNvPr id="372" name="AA - Angle-Angle similarity - if two angles of one triangle are congruent to two angles of another triangle, the two triangles are similar."/>
          <p:cNvSpPr txBox="1"/>
          <p:nvPr/>
        </p:nvSpPr>
        <p:spPr>
          <a:xfrm>
            <a:off x="1538125" y="2856969"/>
            <a:ext cx="21005803" cy="184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4000"/>
            </a:pPr>
            <a:r>
              <a:rPr sz="5500">
                <a:solidFill>
                  <a:schemeClr val="accent1">
                    <a:lumOff val="-13575"/>
                  </a:schemeClr>
                </a:solidFill>
              </a:rPr>
              <a:t>AA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 sz="4800"/>
              <a:t>- Angle-Angle similarity </a:t>
            </a:r>
            <a:r>
              <a:rPr b="0" sz="4800"/>
              <a:t>- if two angles of one triangle are congruent to two angles of another triangle, the two triangles are similar.</a:t>
            </a:r>
          </a:p>
        </p:txBody>
      </p:sp>
      <p:sp>
        <p:nvSpPr>
          <p:cNvPr id="373" name="ABC ~ DEF"/>
          <p:cNvSpPr txBox="1"/>
          <p:nvPr/>
        </p:nvSpPr>
        <p:spPr>
          <a:xfrm>
            <a:off x="12658638" y="8362266"/>
            <a:ext cx="3028951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500"/>
            </a:lvl1pPr>
          </a:lstStyle>
          <a:p>
            <a:pPr/>
            <a:r>
              <a:t>ABC ~ DEF</a:t>
            </a:r>
          </a:p>
        </p:txBody>
      </p:sp>
      <p:sp>
        <p:nvSpPr>
          <p:cNvPr id="374" name="A"/>
          <p:cNvSpPr txBox="1"/>
          <p:nvPr/>
        </p:nvSpPr>
        <p:spPr>
          <a:xfrm>
            <a:off x="7414687" y="5638136"/>
            <a:ext cx="4274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75" name="B"/>
          <p:cNvSpPr txBox="1"/>
          <p:nvPr/>
        </p:nvSpPr>
        <p:spPr>
          <a:xfrm>
            <a:off x="1902270" y="9193375"/>
            <a:ext cx="43617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76" name="C"/>
          <p:cNvSpPr txBox="1"/>
          <p:nvPr/>
        </p:nvSpPr>
        <p:spPr>
          <a:xfrm>
            <a:off x="5882601" y="9193375"/>
            <a:ext cx="45308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77" name="D"/>
          <p:cNvSpPr txBox="1"/>
          <p:nvPr/>
        </p:nvSpPr>
        <p:spPr>
          <a:xfrm>
            <a:off x="6645970" y="9193375"/>
            <a:ext cx="45308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78" name="E"/>
          <p:cNvSpPr txBox="1"/>
          <p:nvPr/>
        </p:nvSpPr>
        <p:spPr>
          <a:xfrm>
            <a:off x="10640124" y="9193375"/>
            <a:ext cx="41056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79" name="F"/>
          <p:cNvSpPr txBox="1"/>
          <p:nvPr/>
        </p:nvSpPr>
        <p:spPr>
          <a:xfrm>
            <a:off x="8604768" y="7474230"/>
            <a:ext cx="385421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80" name="Triangle"/>
          <p:cNvSpPr/>
          <p:nvPr/>
        </p:nvSpPr>
        <p:spPr>
          <a:xfrm>
            <a:off x="7193675" y="8233706"/>
            <a:ext cx="3207607" cy="1035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Triangle"/>
          <p:cNvSpPr/>
          <p:nvPr/>
        </p:nvSpPr>
        <p:spPr>
          <a:xfrm rot="8826408">
            <a:off x="2731696" y="7691423"/>
            <a:ext cx="5345751" cy="1726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Connection Line"/>
          <p:cNvSpPr/>
          <p:nvPr/>
        </p:nvSpPr>
        <p:spPr>
          <a:xfrm>
            <a:off x="6659278" y="6620546"/>
            <a:ext cx="378236" cy="29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fill="norm" stroke="1" extrusionOk="0">
                <a:moveTo>
                  <a:pt x="0" y="0"/>
                </a:moveTo>
                <a:cubicBezTo>
                  <a:pt x="2037" y="14931"/>
                  <a:pt x="9237" y="21600"/>
                  <a:pt x="21600" y="20007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89" name="Connection Line"/>
          <p:cNvSpPr/>
          <p:nvPr/>
        </p:nvSpPr>
        <p:spPr>
          <a:xfrm>
            <a:off x="7520761" y="8981521"/>
            <a:ext cx="183959" cy="37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69" h="21600" fill="norm" stroke="1" extrusionOk="0">
                <a:moveTo>
                  <a:pt x="15477" y="21600"/>
                </a:moveTo>
                <a:cubicBezTo>
                  <a:pt x="21600" y="12063"/>
                  <a:pt x="16441" y="4863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90" name="Connection Line"/>
          <p:cNvSpPr/>
          <p:nvPr/>
        </p:nvSpPr>
        <p:spPr>
          <a:xfrm>
            <a:off x="9890491" y="9008623"/>
            <a:ext cx="256486" cy="33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23" h="21600" fill="norm" stroke="1" extrusionOk="0">
                <a:moveTo>
                  <a:pt x="20223" y="0"/>
                </a:moveTo>
                <a:cubicBezTo>
                  <a:pt x="5285" y="397"/>
                  <a:pt x="-1377" y="7597"/>
                  <a:pt x="236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91" name="Connection Line"/>
          <p:cNvSpPr/>
          <p:nvPr/>
        </p:nvSpPr>
        <p:spPr>
          <a:xfrm>
            <a:off x="9755154" y="8932423"/>
            <a:ext cx="264823" cy="365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7" h="21600" fill="norm" stroke="1" extrusionOk="0">
                <a:moveTo>
                  <a:pt x="20347" y="0"/>
                </a:moveTo>
                <a:cubicBezTo>
                  <a:pt x="5465" y="955"/>
                  <a:pt x="-1253" y="8155"/>
                  <a:pt x="192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92" name="Connection Line"/>
          <p:cNvSpPr/>
          <p:nvPr/>
        </p:nvSpPr>
        <p:spPr>
          <a:xfrm>
            <a:off x="3037661" y="8981521"/>
            <a:ext cx="183959" cy="37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69" h="21600" fill="norm" stroke="1" extrusionOk="0">
                <a:moveTo>
                  <a:pt x="15477" y="21600"/>
                </a:moveTo>
                <a:cubicBezTo>
                  <a:pt x="21600" y="12063"/>
                  <a:pt x="16441" y="4863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93" name="Connection Line"/>
          <p:cNvSpPr/>
          <p:nvPr/>
        </p:nvSpPr>
        <p:spPr>
          <a:xfrm>
            <a:off x="3177361" y="8930721"/>
            <a:ext cx="183959" cy="37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69" h="21600" fill="norm" stroke="1" extrusionOk="0">
                <a:moveTo>
                  <a:pt x="15477" y="21600"/>
                </a:moveTo>
                <a:cubicBezTo>
                  <a:pt x="21600" y="12063"/>
                  <a:pt x="16441" y="4863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