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Rectangle"/>
          <p:cNvSpPr/>
          <p:nvPr/>
        </p:nvSpPr>
        <p:spPr>
          <a:xfrm>
            <a:off x="-328408" y="2699389"/>
            <a:ext cx="24942641" cy="8253689"/>
          </a:xfrm>
          <a:prstGeom prst="rect">
            <a:avLst/>
          </a:prstGeom>
          <a:solidFill>
            <a:srgbClr val="608AC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Joe James…"/>
          <p:cNvSpPr txBox="1"/>
          <p:nvPr/>
        </p:nvSpPr>
        <p:spPr>
          <a:xfrm>
            <a:off x="10202395" y="9763105"/>
            <a:ext cx="14066013" cy="3436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lnSpc>
                <a:spcPct val="120000"/>
              </a:lnSpc>
              <a:defRPr sz="6400">
                <a:solidFill>
                  <a:srgbClr val="F7C645"/>
                </a:solidFill>
              </a:defRPr>
            </a:pPr>
            <a:r>
              <a:t>Joe James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Math &amp; Computer Science Tutorials</a:t>
            </a:r>
          </a:p>
          <a:p>
            <a:pPr algn="r">
              <a:lnSpc>
                <a:spcPct val="120000"/>
              </a:lnSpc>
              <a:defRPr sz="6400">
                <a:solidFill>
                  <a:srgbClr val="5C5C5C"/>
                </a:solidFill>
              </a:defRPr>
            </a:pPr>
            <a:r>
              <a:t>from Silicon Valley</a:t>
            </a:r>
          </a:p>
        </p:txBody>
      </p:sp>
      <p:sp>
        <p:nvSpPr>
          <p:cNvPr id="122" name="Fractions"/>
          <p:cNvSpPr txBox="1"/>
          <p:nvPr>
            <p:ph type="ctrTitle"/>
          </p:nvPr>
        </p:nvSpPr>
        <p:spPr>
          <a:xfrm>
            <a:off x="540115" y="2386179"/>
            <a:ext cx="23703052" cy="8155541"/>
          </a:xfrm>
          <a:prstGeom prst="rect">
            <a:avLst/>
          </a:prstGeom>
        </p:spPr>
        <p:txBody>
          <a:bodyPr anchor="t"/>
          <a:lstStyle>
            <a:lvl1pPr>
              <a:defRPr sz="48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Fractions</a:t>
            </a:r>
          </a:p>
        </p:txBody>
      </p:sp>
      <p:pic>
        <p:nvPicPr>
          <p:cNvPr id="123" name="Joe_no-bg_1.png" descr="Joe_no-bg_1.png"/>
          <p:cNvPicPr>
            <a:picLocks noChangeAspect="1"/>
          </p:cNvPicPr>
          <p:nvPr/>
        </p:nvPicPr>
        <p:blipFill>
          <a:blip r:embed="rId2">
            <a:extLst/>
          </a:blip>
          <a:srcRect l="2639" t="3294" r="14463" b="3292"/>
          <a:stretch>
            <a:fillRect/>
          </a:stretch>
        </p:blipFill>
        <p:spPr>
          <a:xfrm>
            <a:off x="-29310" y="6651341"/>
            <a:ext cx="7173120" cy="711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4859" y="6891"/>
                </a:moveTo>
                <a:cubicBezTo>
                  <a:pt x="4885" y="6897"/>
                  <a:pt x="4897" y="6998"/>
                  <a:pt x="4897" y="7199"/>
                </a:cubicBezTo>
                <a:cubicBezTo>
                  <a:pt x="4897" y="7452"/>
                  <a:pt x="4875" y="7557"/>
                  <a:pt x="4835" y="7493"/>
                </a:cubicBezTo>
                <a:cubicBezTo>
                  <a:pt x="4834" y="7491"/>
                  <a:pt x="4834" y="7477"/>
                  <a:pt x="4833" y="7473"/>
                </a:cubicBezTo>
                <a:cubicBezTo>
                  <a:pt x="4827" y="7478"/>
                  <a:pt x="4821" y="7481"/>
                  <a:pt x="4813" y="7482"/>
                </a:cubicBezTo>
                <a:cubicBezTo>
                  <a:pt x="4788" y="7487"/>
                  <a:pt x="4761" y="7475"/>
                  <a:pt x="4754" y="7456"/>
                </a:cubicBezTo>
                <a:cubicBezTo>
                  <a:pt x="4737" y="7412"/>
                  <a:pt x="4784" y="7186"/>
                  <a:pt x="4817" y="7121"/>
                </a:cubicBezTo>
                <a:cubicBezTo>
                  <a:pt x="4818" y="7020"/>
                  <a:pt x="4820" y="6931"/>
                  <a:pt x="4828" y="6917"/>
                </a:cubicBezTo>
                <a:cubicBezTo>
                  <a:pt x="4840" y="6898"/>
                  <a:pt x="4851" y="6889"/>
                  <a:pt x="4859" y="689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4" name="Geometry"/>
          <p:cNvSpPr txBox="1"/>
          <p:nvPr/>
        </p:nvSpPr>
        <p:spPr>
          <a:xfrm>
            <a:off x="6186169" y="-166362"/>
            <a:ext cx="12011661" cy="312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5E5E5E"/>
                </a:solidFill>
              </a:defRPr>
            </a:lvl1pPr>
          </a:lstStyle>
          <a:p>
            <a:pPr/>
            <a:r>
              <a:t>Geometry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1"/>
          <p:cNvSpPr txBox="1"/>
          <p:nvPr/>
        </p:nvSpPr>
        <p:spPr>
          <a:xfrm>
            <a:off x="8373241" y="503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221" name="2"/>
          <p:cNvSpPr txBox="1"/>
          <p:nvPr/>
        </p:nvSpPr>
        <p:spPr>
          <a:xfrm>
            <a:off x="8385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22" name="Line"/>
          <p:cNvSpPr/>
          <p:nvPr/>
        </p:nvSpPr>
        <p:spPr>
          <a:xfrm>
            <a:off x="7954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÷ 3"/>
          <p:cNvSpPr txBox="1"/>
          <p:nvPr/>
        </p:nvSpPr>
        <p:spPr>
          <a:xfrm>
            <a:off x="4348963" y="5036169"/>
            <a:ext cx="131627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3</a:t>
            </a:r>
          </a:p>
        </p:txBody>
      </p:sp>
      <p:sp>
        <p:nvSpPr>
          <p:cNvPr id="224" name="÷ 3"/>
          <p:cNvSpPr txBox="1"/>
          <p:nvPr/>
        </p:nvSpPr>
        <p:spPr>
          <a:xfrm>
            <a:off x="4361663" y="6052169"/>
            <a:ext cx="13162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3</a:t>
            </a:r>
          </a:p>
        </p:txBody>
      </p:sp>
      <p:sp>
        <p:nvSpPr>
          <p:cNvPr id="225" name="Line"/>
          <p:cNvSpPr/>
          <p:nvPr/>
        </p:nvSpPr>
        <p:spPr>
          <a:xfrm>
            <a:off x="4298231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3"/>
          <p:cNvSpPr txBox="1"/>
          <p:nvPr/>
        </p:nvSpPr>
        <p:spPr>
          <a:xfrm>
            <a:off x="2386129" y="4985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227" name="6"/>
          <p:cNvSpPr txBox="1"/>
          <p:nvPr/>
        </p:nvSpPr>
        <p:spPr>
          <a:xfrm>
            <a:off x="2398829" y="600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228" name="Line"/>
          <p:cNvSpPr/>
          <p:nvPr/>
        </p:nvSpPr>
        <p:spPr>
          <a:xfrm>
            <a:off x="1967427" y="6084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="/>
          <p:cNvSpPr txBox="1"/>
          <p:nvPr/>
        </p:nvSpPr>
        <p:spPr>
          <a:xfrm>
            <a:off x="6589500" y="55441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  <p:sp>
        <p:nvSpPr>
          <p:cNvPr id="230" name="We can reduce fractions to their simplest form by dividing Numerator and Denominator by the same value."/>
          <p:cNvSpPr txBox="1"/>
          <p:nvPr/>
        </p:nvSpPr>
        <p:spPr>
          <a:xfrm>
            <a:off x="1162184" y="1357739"/>
            <a:ext cx="21895766" cy="20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We can reduce fractions to their simplest form by dividing Numerator and Denominator by the same value.</a:t>
            </a:r>
          </a:p>
        </p:txBody>
      </p:sp>
      <p:sp>
        <p:nvSpPr>
          <p:cNvPr id="231" name="Reducing"/>
          <p:cNvSpPr txBox="1"/>
          <p:nvPr/>
        </p:nvSpPr>
        <p:spPr>
          <a:xfrm>
            <a:off x="20004616" y="-10440"/>
            <a:ext cx="4382415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Reducing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1"/>
          <p:cNvSpPr txBox="1"/>
          <p:nvPr/>
        </p:nvSpPr>
        <p:spPr>
          <a:xfrm>
            <a:off x="8373241" y="503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234" name="2"/>
          <p:cNvSpPr txBox="1"/>
          <p:nvPr/>
        </p:nvSpPr>
        <p:spPr>
          <a:xfrm>
            <a:off x="8385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35" name="Line"/>
          <p:cNvSpPr/>
          <p:nvPr/>
        </p:nvSpPr>
        <p:spPr>
          <a:xfrm>
            <a:off x="7954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÷ 3"/>
          <p:cNvSpPr txBox="1"/>
          <p:nvPr/>
        </p:nvSpPr>
        <p:spPr>
          <a:xfrm>
            <a:off x="4348963" y="5036169"/>
            <a:ext cx="131627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3</a:t>
            </a:r>
          </a:p>
        </p:txBody>
      </p:sp>
      <p:sp>
        <p:nvSpPr>
          <p:cNvPr id="237" name="÷ 3"/>
          <p:cNvSpPr txBox="1"/>
          <p:nvPr/>
        </p:nvSpPr>
        <p:spPr>
          <a:xfrm>
            <a:off x="4361663" y="6052169"/>
            <a:ext cx="13162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3</a:t>
            </a:r>
          </a:p>
        </p:txBody>
      </p:sp>
      <p:sp>
        <p:nvSpPr>
          <p:cNvPr id="238" name="Line"/>
          <p:cNvSpPr/>
          <p:nvPr/>
        </p:nvSpPr>
        <p:spPr>
          <a:xfrm>
            <a:off x="4298231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3"/>
          <p:cNvSpPr txBox="1"/>
          <p:nvPr/>
        </p:nvSpPr>
        <p:spPr>
          <a:xfrm>
            <a:off x="2386129" y="4985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240" name="6"/>
          <p:cNvSpPr txBox="1"/>
          <p:nvPr/>
        </p:nvSpPr>
        <p:spPr>
          <a:xfrm>
            <a:off x="2398829" y="600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241" name="Line"/>
          <p:cNvSpPr/>
          <p:nvPr/>
        </p:nvSpPr>
        <p:spPr>
          <a:xfrm>
            <a:off x="1967427" y="6084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="/>
          <p:cNvSpPr txBox="1"/>
          <p:nvPr/>
        </p:nvSpPr>
        <p:spPr>
          <a:xfrm>
            <a:off x="6589500" y="55441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  <p:sp>
        <p:nvSpPr>
          <p:cNvPr id="243" name="3"/>
          <p:cNvSpPr txBox="1"/>
          <p:nvPr/>
        </p:nvSpPr>
        <p:spPr>
          <a:xfrm>
            <a:off x="8373241" y="8719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244" name="4"/>
          <p:cNvSpPr txBox="1"/>
          <p:nvPr/>
        </p:nvSpPr>
        <p:spPr>
          <a:xfrm>
            <a:off x="8385941" y="9735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245" name="Line"/>
          <p:cNvSpPr/>
          <p:nvPr/>
        </p:nvSpPr>
        <p:spPr>
          <a:xfrm>
            <a:off x="7954539" y="9818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÷ 4"/>
          <p:cNvSpPr txBox="1"/>
          <p:nvPr/>
        </p:nvSpPr>
        <p:spPr>
          <a:xfrm>
            <a:off x="4348963" y="8719169"/>
            <a:ext cx="13162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4</a:t>
            </a:r>
          </a:p>
        </p:txBody>
      </p:sp>
      <p:sp>
        <p:nvSpPr>
          <p:cNvPr id="247" name="÷ 4"/>
          <p:cNvSpPr txBox="1"/>
          <p:nvPr/>
        </p:nvSpPr>
        <p:spPr>
          <a:xfrm>
            <a:off x="4361663" y="9735169"/>
            <a:ext cx="13162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4</a:t>
            </a:r>
          </a:p>
        </p:txBody>
      </p:sp>
      <p:sp>
        <p:nvSpPr>
          <p:cNvPr id="248" name="Line"/>
          <p:cNvSpPr/>
          <p:nvPr/>
        </p:nvSpPr>
        <p:spPr>
          <a:xfrm>
            <a:off x="4298231" y="9818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12"/>
          <p:cNvSpPr txBox="1"/>
          <p:nvPr/>
        </p:nvSpPr>
        <p:spPr>
          <a:xfrm>
            <a:off x="2153109" y="8668173"/>
            <a:ext cx="10463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12</a:t>
            </a:r>
          </a:p>
        </p:txBody>
      </p:sp>
      <p:sp>
        <p:nvSpPr>
          <p:cNvPr id="250" name="16"/>
          <p:cNvSpPr txBox="1"/>
          <p:nvPr/>
        </p:nvSpPr>
        <p:spPr>
          <a:xfrm>
            <a:off x="2165809" y="9684173"/>
            <a:ext cx="10463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251" name="Line"/>
          <p:cNvSpPr/>
          <p:nvPr/>
        </p:nvSpPr>
        <p:spPr>
          <a:xfrm>
            <a:off x="1967427" y="9767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="/>
          <p:cNvSpPr txBox="1"/>
          <p:nvPr/>
        </p:nvSpPr>
        <p:spPr>
          <a:xfrm>
            <a:off x="6589500" y="92271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  <p:sp>
        <p:nvSpPr>
          <p:cNvPr id="253" name="We can reduce fractions to their simplest form by dividing Numerator and Denominator by the same value."/>
          <p:cNvSpPr txBox="1"/>
          <p:nvPr/>
        </p:nvSpPr>
        <p:spPr>
          <a:xfrm>
            <a:off x="1162184" y="1357739"/>
            <a:ext cx="21895766" cy="20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We can reduce fractions to their simplest form by dividing Numerator and Denominator by the same value.</a:t>
            </a:r>
          </a:p>
        </p:txBody>
      </p:sp>
      <p:sp>
        <p:nvSpPr>
          <p:cNvPr id="254" name="Reducing"/>
          <p:cNvSpPr txBox="1"/>
          <p:nvPr/>
        </p:nvSpPr>
        <p:spPr>
          <a:xfrm>
            <a:off x="20004616" y="-10440"/>
            <a:ext cx="4382415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Reducing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We get the reciprocal by switching the top and  bottom values"/>
          <p:cNvSpPr txBox="1"/>
          <p:nvPr/>
        </p:nvSpPr>
        <p:spPr>
          <a:xfrm>
            <a:off x="1162184" y="1357739"/>
            <a:ext cx="17750029" cy="20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600"/>
            </a:pPr>
            <a:r>
              <a:t>We get the reciprocal by switching the top and </a:t>
            </a:r>
            <a:br/>
            <a:r>
              <a:t>bottom values</a:t>
            </a:r>
          </a:p>
        </p:txBody>
      </p:sp>
      <p:sp>
        <p:nvSpPr>
          <p:cNvPr id="257" name="Reciprocal"/>
          <p:cNvSpPr txBox="1"/>
          <p:nvPr/>
        </p:nvSpPr>
        <p:spPr>
          <a:xfrm>
            <a:off x="19534716" y="-10440"/>
            <a:ext cx="487779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Reciprocal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7"/>
          <p:cNvSpPr txBox="1"/>
          <p:nvPr/>
        </p:nvSpPr>
        <p:spPr>
          <a:xfrm>
            <a:off x="10532241" y="503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260" name="2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61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2"/>
          <p:cNvSpPr txBox="1"/>
          <p:nvPr/>
        </p:nvSpPr>
        <p:spPr>
          <a:xfrm>
            <a:off x="2386129" y="4985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63" name="7"/>
          <p:cNvSpPr txBox="1"/>
          <p:nvPr/>
        </p:nvSpPr>
        <p:spPr>
          <a:xfrm>
            <a:off x="2398829" y="600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264" name="Line"/>
          <p:cNvSpPr/>
          <p:nvPr/>
        </p:nvSpPr>
        <p:spPr>
          <a:xfrm>
            <a:off x="1967427" y="6084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Reciprocal ="/>
          <p:cNvSpPr txBox="1"/>
          <p:nvPr/>
        </p:nvSpPr>
        <p:spPr>
          <a:xfrm>
            <a:off x="4361984" y="5544169"/>
            <a:ext cx="5072254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Reciprocal = </a:t>
            </a:r>
          </a:p>
        </p:txBody>
      </p:sp>
      <p:sp>
        <p:nvSpPr>
          <p:cNvPr id="266" name="We get the reciprocal by switching the top and  bottom values"/>
          <p:cNvSpPr txBox="1"/>
          <p:nvPr/>
        </p:nvSpPr>
        <p:spPr>
          <a:xfrm>
            <a:off x="1162184" y="1357739"/>
            <a:ext cx="17750029" cy="20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600"/>
            </a:pPr>
            <a:r>
              <a:t>We get the reciprocal by switching the top and </a:t>
            </a:r>
            <a:br/>
            <a:r>
              <a:t>bottom values</a:t>
            </a:r>
          </a:p>
        </p:txBody>
      </p:sp>
      <p:sp>
        <p:nvSpPr>
          <p:cNvPr id="267" name="Reciprocal"/>
          <p:cNvSpPr txBox="1"/>
          <p:nvPr/>
        </p:nvSpPr>
        <p:spPr>
          <a:xfrm>
            <a:off x="19534716" y="-10440"/>
            <a:ext cx="487779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Reciprocal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iprocal ="/>
          <p:cNvSpPr txBox="1"/>
          <p:nvPr/>
        </p:nvSpPr>
        <p:spPr>
          <a:xfrm>
            <a:off x="4361984" y="9176369"/>
            <a:ext cx="5072254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Reciprocal = </a:t>
            </a:r>
          </a:p>
        </p:txBody>
      </p:sp>
      <p:sp>
        <p:nvSpPr>
          <p:cNvPr id="270" name="7"/>
          <p:cNvSpPr txBox="1"/>
          <p:nvPr/>
        </p:nvSpPr>
        <p:spPr>
          <a:xfrm>
            <a:off x="10532241" y="503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271" name="2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72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2"/>
          <p:cNvSpPr txBox="1"/>
          <p:nvPr/>
        </p:nvSpPr>
        <p:spPr>
          <a:xfrm>
            <a:off x="2386129" y="4985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74" name="7"/>
          <p:cNvSpPr txBox="1"/>
          <p:nvPr/>
        </p:nvSpPr>
        <p:spPr>
          <a:xfrm>
            <a:off x="2398829" y="600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275" name="Line"/>
          <p:cNvSpPr/>
          <p:nvPr/>
        </p:nvSpPr>
        <p:spPr>
          <a:xfrm>
            <a:off x="1967427" y="6084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Reciprocal ="/>
          <p:cNvSpPr txBox="1"/>
          <p:nvPr/>
        </p:nvSpPr>
        <p:spPr>
          <a:xfrm>
            <a:off x="4361984" y="5544169"/>
            <a:ext cx="5072254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Reciprocal = </a:t>
            </a:r>
          </a:p>
        </p:txBody>
      </p:sp>
      <p:sp>
        <p:nvSpPr>
          <p:cNvPr id="277" name="We get the reciprocal by switching the top and  bottom values"/>
          <p:cNvSpPr txBox="1"/>
          <p:nvPr/>
        </p:nvSpPr>
        <p:spPr>
          <a:xfrm>
            <a:off x="1162184" y="1357739"/>
            <a:ext cx="17750029" cy="20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600"/>
            </a:pPr>
            <a:r>
              <a:t>We get the reciprocal by switching the top and </a:t>
            </a:r>
            <a:br/>
            <a:r>
              <a:t>bottom values</a:t>
            </a:r>
          </a:p>
        </p:txBody>
      </p:sp>
      <p:sp>
        <p:nvSpPr>
          <p:cNvPr id="278" name="13"/>
          <p:cNvSpPr txBox="1"/>
          <p:nvPr/>
        </p:nvSpPr>
        <p:spPr>
          <a:xfrm>
            <a:off x="10299221" y="86683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13</a:t>
            </a:r>
          </a:p>
        </p:txBody>
      </p:sp>
      <p:sp>
        <p:nvSpPr>
          <p:cNvPr id="279" name="5"/>
          <p:cNvSpPr txBox="1"/>
          <p:nvPr/>
        </p:nvSpPr>
        <p:spPr>
          <a:xfrm>
            <a:off x="10544941" y="96843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280" name="Line"/>
          <p:cNvSpPr/>
          <p:nvPr/>
        </p:nvSpPr>
        <p:spPr>
          <a:xfrm>
            <a:off x="10113539" y="97680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5"/>
          <p:cNvSpPr txBox="1"/>
          <p:nvPr/>
        </p:nvSpPr>
        <p:spPr>
          <a:xfrm>
            <a:off x="2386129" y="86173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282" name="13"/>
          <p:cNvSpPr txBox="1"/>
          <p:nvPr/>
        </p:nvSpPr>
        <p:spPr>
          <a:xfrm>
            <a:off x="2165809" y="9633373"/>
            <a:ext cx="10463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13</a:t>
            </a:r>
          </a:p>
        </p:txBody>
      </p:sp>
      <p:sp>
        <p:nvSpPr>
          <p:cNvPr id="283" name="Line"/>
          <p:cNvSpPr/>
          <p:nvPr/>
        </p:nvSpPr>
        <p:spPr>
          <a:xfrm>
            <a:off x="1967427" y="97170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Reciprocal"/>
          <p:cNvSpPr txBox="1"/>
          <p:nvPr/>
        </p:nvSpPr>
        <p:spPr>
          <a:xfrm>
            <a:off x="19534716" y="-10440"/>
            <a:ext cx="487779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Reciprocal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ole number - just put it over ‘1’"/>
          <p:cNvSpPr txBox="1"/>
          <p:nvPr/>
        </p:nvSpPr>
        <p:spPr>
          <a:xfrm>
            <a:off x="1162184" y="1325989"/>
            <a:ext cx="13047727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Whole number</a:t>
            </a:r>
            <a:r>
              <a:t> - just put it over ‘1’</a:t>
            </a:r>
          </a:p>
        </p:txBody>
      </p:sp>
      <p:sp>
        <p:nvSpPr>
          <p:cNvPr id="287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5"/>
          <p:cNvSpPr txBox="1"/>
          <p:nvPr/>
        </p:nvSpPr>
        <p:spPr>
          <a:xfrm>
            <a:off x="10532241" y="503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290" name="1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291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5"/>
          <p:cNvSpPr txBox="1"/>
          <p:nvPr/>
        </p:nvSpPr>
        <p:spPr>
          <a:xfrm>
            <a:off x="2386129" y="5493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293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294" name="Whole number - just put it over ‘1’"/>
          <p:cNvSpPr txBox="1"/>
          <p:nvPr/>
        </p:nvSpPr>
        <p:spPr>
          <a:xfrm>
            <a:off x="1162184" y="1325989"/>
            <a:ext cx="13047727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Whole number</a:t>
            </a:r>
            <a:r>
              <a:t> - just put it over ‘1’</a:t>
            </a:r>
          </a:p>
        </p:txBody>
      </p:sp>
      <p:sp>
        <p:nvSpPr>
          <p:cNvPr id="295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5"/>
          <p:cNvSpPr txBox="1"/>
          <p:nvPr/>
        </p:nvSpPr>
        <p:spPr>
          <a:xfrm>
            <a:off x="10532241" y="503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298" name="1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299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5"/>
          <p:cNvSpPr txBox="1"/>
          <p:nvPr/>
        </p:nvSpPr>
        <p:spPr>
          <a:xfrm>
            <a:off x="2386129" y="5493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301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02" name="Whole number - just put it over ‘1’"/>
          <p:cNvSpPr txBox="1"/>
          <p:nvPr/>
        </p:nvSpPr>
        <p:spPr>
          <a:xfrm>
            <a:off x="1162184" y="1325989"/>
            <a:ext cx="13047727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Whole number</a:t>
            </a:r>
            <a:r>
              <a:t> - just put it over ‘1’</a:t>
            </a:r>
          </a:p>
        </p:txBody>
      </p:sp>
      <p:sp>
        <p:nvSpPr>
          <p:cNvPr id="303" name="17"/>
          <p:cNvSpPr txBox="1"/>
          <p:nvPr/>
        </p:nvSpPr>
        <p:spPr>
          <a:xfrm>
            <a:off x="10299221" y="86556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304" name="1"/>
          <p:cNvSpPr txBox="1"/>
          <p:nvPr/>
        </p:nvSpPr>
        <p:spPr>
          <a:xfrm>
            <a:off x="10544941" y="96716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305" name="Line"/>
          <p:cNvSpPr/>
          <p:nvPr/>
        </p:nvSpPr>
        <p:spPr>
          <a:xfrm>
            <a:off x="10113539" y="97553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17"/>
          <p:cNvSpPr txBox="1"/>
          <p:nvPr/>
        </p:nvSpPr>
        <p:spPr>
          <a:xfrm>
            <a:off x="2153109" y="9112673"/>
            <a:ext cx="10463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307" name="as Fraction ="/>
          <p:cNvSpPr txBox="1"/>
          <p:nvPr/>
        </p:nvSpPr>
        <p:spPr>
          <a:xfrm>
            <a:off x="4276487" y="91636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08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11" name="Percent - put it over ‘100’. Reduce."/>
          <p:cNvSpPr txBox="1"/>
          <p:nvPr/>
        </p:nvSpPr>
        <p:spPr>
          <a:xfrm>
            <a:off x="1162184" y="1364089"/>
            <a:ext cx="13360375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Percent</a:t>
            </a:r>
            <a:r>
              <a:t> - put it over ‘100’. Reduce.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78"/>
          <p:cNvSpPr txBox="1"/>
          <p:nvPr/>
        </p:nvSpPr>
        <p:spPr>
          <a:xfrm>
            <a:off x="10299221" y="5036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78</a:t>
            </a:r>
          </a:p>
        </p:txBody>
      </p:sp>
      <p:sp>
        <p:nvSpPr>
          <p:cNvPr id="314" name="100"/>
          <p:cNvSpPr txBox="1"/>
          <p:nvPr/>
        </p:nvSpPr>
        <p:spPr>
          <a:xfrm>
            <a:off x="10078901" y="6052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15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78%"/>
          <p:cNvSpPr txBox="1"/>
          <p:nvPr/>
        </p:nvSpPr>
        <p:spPr>
          <a:xfrm>
            <a:off x="1734009" y="5493173"/>
            <a:ext cx="18845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78%</a:t>
            </a:r>
          </a:p>
        </p:txBody>
      </p:sp>
      <p:sp>
        <p:nvSpPr>
          <p:cNvPr id="317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18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19" name="Percent - put it over ‘100’. Reduce."/>
          <p:cNvSpPr txBox="1"/>
          <p:nvPr/>
        </p:nvSpPr>
        <p:spPr>
          <a:xfrm>
            <a:off x="1162184" y="1364089"/>
            <a:ext cx="13360375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Percent</a:t>
            </a:r>
            <a:r>
              <a:t> - put it over ‘100’. Reduce.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 Fraction is a part of a whole."/>
          <p:cNvSpPr txBox="1"/>
          <p:nvPr/>
        </p:nvSpPr>
        <p:spPr>
          <a:xfrm>
            <a:off x="1173297" y="1091461"/>
            <a:ext cx="11771148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A </a:t>
            </a:r>
            <a:r>
              <a:rPr b="1"/>
              <a:t>Fraction</a:t>
            </a:r>
            <a:r>
              <a:t> is a part of a whole.</a:t>
            </a:r>
          </a:p>
        </p:txBody>
      </p:sp>
      <p:sp>
        <p:nvSpPr>
          <p:cNvPr id="127" name="Circle"/>
          <p:cNvSpPr/>
          <p:nvPr/>
        </p:nvSpPr>
        <p:spPr>
          <a:xfrm>
            <a:off x="10555945" y="3139145"/>
            <a:ext cx="7336110" cy="7336110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Shape"/>
          <p:cNvSpPr/>
          <p:nvPr/>
        </p:nvSpPr>
        <p:spPr>
          <a:xfrm rot="21581757">
            <a:off x="10617000" y="3206750"/>
            <a:ext cx="7237293" cy="36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498" fill="norm" stroke="1" extrusionOk="0">
                <a:moveTo>
                  <a:pt x="2" y="21345"/>
                </a:moveTo>
                <a:cubicBezTo>
                  <a:pt x="-46" y="15466"/>
                  <a:pt x="1158" y="9815"/>
                  <a:pt x="3322" y="5765"/>
                </a:cubicBezTo>
                <a:cubicBezTo>
                  <a:pt x="5350" y="1968"/>
                  <a:pt x="8057" y="-102"/>
                  <a:pt x="10855" y="4"/>
                </a:cubicBezTo>
                <a:cubicBezTo>
                  <a:pt x="13514" y="109"/>
                  <a:pt x="16063" y="2128"/>
                  <a:pt x="18019" y="5680"/>
                </a:cubicBezTo>
                <a:cubicBezTo>
                  <a:pt x="20263" y="9754"/>
                  <a:pt x="21544" y="15486"/>
                  <a:pt x="21554" y="21498"/>
                </a:cubicBezTo>
                <a:lnTo>
                  <a:pt x="2" y="21345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1"/>
          <p:cNvSpPr txBox="1"/>
          <p:nvPr/>
        </p:nvSpPr>
        <p:spPr>
          <a:xfrm>
            <a:off x="19392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30" name="2"/>
          <p:cNvSpPr txBox="1"/>
          <p:nvPr/>
        </p:nvSpPr>
        <p:spPr>
          <a:xfrm>
            <a:off x="19405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31" name="Line"/>
          <p:cNvSpPr/>
          <p:nvPr/>
        </p:nvSpPr>
        <p:spPr>
          <a:xfrm>
            <a:off x="18973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78"/>
          <p:cNvSpPr txBox="1"/>
          <p:nvPr/>
        </p:nvSpPr>
        <p:spPr>
          <a:xfrm>
            <a:off x="10299221" y="5036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78</a:t>
            </a:r>
          </a:p>
        </p:txBody>
      </p:sp>
      <p:sp>
        <p:nvSpPr>
          <p:cNvPr id="322" name="100"/>
          <p:cNvSpPr txBox="1"/>
          <p:nvPr/>
        </p:nvSpPr>
        <p:spPr>
          <a:xfrm>
            <a:off x="10078901" y="6052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23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78%"/>
          <p:cNvSpPr txBox="1"/>
          <p:nvPr/>
        </p:nvSpPr>
        <p:spPr>
          <a:xfrm>
            <a:off x="1734009" y="5493173"/>
            <a:ext cx="18845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78%</a:t>
            </a:r>
          </a:p>
        </p:txBody>
      </p:sp>
      <p:sp>
        <p:nvSpPr>
          <p:cNvPr id="325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26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27" name="Percent - put it over ‘100’. Reduce."/>
          <p:cNvSpPr txBox="1"/>
          <p:nvPr/>
        </p:nvSpPr>
        <p:spPr>
          <a:xfrm>
            <a:off x="1162184" y="1364089"/>
            <a:ext cx="13360375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Percent</a:t>
            </a:r>
            <a:r>
              <a:t> - put it over ‘100’. Reduce.</a:t>
            </a:r>
          </a:p>
        </p:txBody>
      </p:sp>
      <p:sp>
        <p:nvSpPr>
          <p:cNvPr id="328" name="39"/>
          <p:cNvSpPr txBox="1"/>
          <p:nvPr/>
        </p:nvSpPr>
        <p:spPr>
          <a:xfrm>
            <a:off x="13728221" y="5036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39</a:t>
            </a:r>
          </a:p>
        </p:txBody>
      </p:sp>
      <p:sp>
        <p:nvSpPr>
          <p:cNvPr id="329" name="50"/>
          <p:cNvSpPr txBox="1"/>
          <p:nvPr/>
        </p:nvSpPr>
        <p:spPr>
          <a:xfrm>
            <a:off x="13740921" y="6052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50</a:t>
            </a:r>
          </a:p>
        </p:txBody>
      </p:sp>
      <p:sp>
        <p:nvSpPr>
          <p:cNvPr id="330" name="Line"/>
          <p:cNvSpPr/>
          <p:nvPr/>
        </p:nvSpPr>
        <p:spPr>
          <a:xfrm>
            <a:off x="13542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="/>
          <p:cNvSpPr txBox="1"/>
          <p:nvPr/>
        </p:nvSpPr>
        <p:spPr>
          <a:xfrm>
            <a:off x="12304500" y="55949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78"/>
          <p:cNvSpPr txBox="1"/>
          <p:nvPr/>
        </p:nvSpPr>
        <p:spPr>
          <a:xfrm>
            <a:off x="10299221" y="5036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78</a:t>
            </a:r>
          </a:p>
        </p:txBody>
      </p:sp>
      <p:sp>
        <p:nvSpPr>
          <p:cNvPr id="334" name="100"/>
          <p:cNvSpPr txBox="1"/>
          <p:nvPr/>
        </p:nvSpPr>
        <p:spPr>
          <a:xfrm>
            <a:off x="10078901" y="6052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35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78%"/>
          <p:cNvSpPr txBox="1"/>
          <p:nvPr/>
        </p:nvSpPr>
        <p:spPr>
          <a:xfrm>
            <a:off x="1734009" y="5493173"/>
            <a:ext cx="18845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78%</a:t>
            </a:r>
          </a:p>
        </p:txBody>
      </p:sp>
      <p:sp>
        <p:nvSpPr>
          <p:cNvPr id="337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38" name="Percent - put it over ‘100’. Reduce."/>
          <p:cNvSpPr txBox="1"/>
          <p:nvPr/>
        </p:nvSpPr>
        <p:spPr>
          <a:xfrm>
            <a:off x="1162184" y="1364089"/>
            <a:ext cx="13360375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Percent</a:t>
            </a:r>
            <a:r>
              <a:t> - put it over ‘100’. Reduce.</a:t>
            </a:r>
          </a:p>
        </p:txBody>
      </p:sp>
      <p:sp>
        <p:nvSpPr>
          <p:cNvPr id="339" name="51"/>
          <p:cNvSpPr txBox="1"/>
          <p:nvPr/>
        </p:nvSpPr>
        <p:spPr>
          <a:xfrm>
            <a:off x="10299221" y="86556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51</a:t>
            </a:r>
          </a:p>
        </p:txBody>
      </p:sp>
      <p:sp>
        <p:nvSpPr>
          <p:cNvPr id="340" name="100"/>
          <p:cNvSpPr txBox="1"/>
          <p:nvPr/>
        </p:nvSpPr>
        <p:spPr>
          <a:xfrm>
            <a:off x="10078901" y="96716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41" name="Line"/>
          <p:cNvSpPr/>
          <p:nvPr/>
        </p:nvSpPr>
        <p:spPr>
          <a:xfrm>
            <a:off x="10113539" y="97553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51%"/>
          <p:cNvSpPr txBox="1"/>
          <p:nvPr/>
        </p:nvSpPr>
        <p:spPr>
          <a:xfrm>
            <a:off x="1734009" y="9112673"/>
            <a:ext cx="188458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51%</a:t>
            </a:r>
          </a:p>
        </p:txBody>
      </p:sp>
      <p:sp>
        <p:nvSpPr>
          <p:cNvPr id="343" name="as Fraction ="/>
          <p:cNvSpPr txBox="1"/>
          <p:nvPr/>
        </p:nvSpPr>
        <p:spPr>
          <a:xfrm>
            <a:off x="4276487" y="91636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44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45" name="39"/>
          <p:cNvSpPr txBox="1"/>
          <p:nvPr/>
        </p:nvSpPr>
        <p:spPr>
          <a:xfrm>
            <a:off x="13728221" y="5036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39</a:t>
            </a:r>
          </a:p>
        </p:txBody>
      </p:sp>
      <p:sp>
        <p:nvSpPr>
          <p:cNvPr id="346" name="50"/>
          <p:cNvSpPr txBox="1"/>
          <p:nvPr/>
        </p:nvSpPr>
        <p:spPr>
          <a:xfrm>
            <a:off x="13740921" y="6052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50</a:t>
            </a:r>
          </a:p>
        </p:txBody>
      </p:sp>
      <p:sp>
        <p:nvSpPr>
          <p:cNvPr id="347" name="Line"/>
          <p:cNvSpPr/>
          <p:nvPr/>
        </p:nvSpPr>
        <p:spPr>
          <a:xfrm>
            <a:off x="13542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="/>
          <p:cNvSpPr txBox="1"/>
          <p:nvPr/>
        </p:nvSpPr>
        <p:spPr>
          <a:xfrm>
            <a:off x="12304500" y="55949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onverting to Fractions"/>
          <p:cNvSpPr txBox="1"/>
          <p:nvPr/>
        </p:nvSpPr>
        <p:spPr>
          <a:xfrm>
            <a:off x="12192000" y="-10440"/>
            <a:ext cx="12192000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51" name="Decimal - put it over ‘1’, then multiply top and bottom by 10^n (where n is number of decimal places), then reduce"/>
          <p:cNvSpPr txBox="1"/>
          <p:nvPr/>
        </p:nvSpPr>
        <p:spPr>
          <a:xfrm>
            <a:off x="1162184" y="1376789"/>
            <a:ext cx="2145152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Decimal</a:t>
            </a:r>
            <a:r>
              <a:t> - put it over ‘1’, then multiply top and bottom by</a:t>
            </a:r>
            <a:br/>
            <a:r>
              <a:t>10^n (where n is number of decimal places), then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3.25"/>
          <p:cNvSpPr txBox="1"/>
          <p:nvPr/>
        </p:nvSpPr>
        <p:spPr>
          <a:xfrm>
            <a:off x="9949692" y="5036169"/>
            <a:ext cx="1745438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54" name="1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355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3.25"/>
          <p:cNvSpPr txBox="1"/>
          <p:nvPr/>
        </p:nvSpPr>
        <p:spPr>
          <a:xfrm>
            <a:off x="1803580" y="5493173"/>
            <a:ext cx="174543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57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58" name="Decimal - put it over ‘1’, then multiply top and bottom by 10^n (where n is number of decimal places), then reduce"/>
          <p:cNvSpPr txBox="1"/>
          <p:nvPr/>
        </p:nvSpPr>
        <p:spPr>
          <a:xfrm>
            <a:off x="1162184" y="1376789"/>
            <a:ext cx="2145152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Decimal</a:t>
            </a:r>
            <a:r>
              <a:t> - put it over ‘1’, then multiply top and bottom by</a:t>
            </a:r>
            <a:br/>
            <a:r>
              <a:t>10^n (where n is number of decimal places), then reduce</a:t>
            </a:r>
          </a:p>
        </p:txBody>
      </p:sp>
      <p:sp>
        <p:nvSpPr>
          <p:cNvPr id="359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3.25"/>
          <p:cNvSpPr txBox="1"/>
          <p:nvPr/>
        </p:nvSpPr>
        <p:spPr>
          <a:xfrm>
            <a:off x="9949692" y="5036169"/>
            <a:ext cx="1745438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62" name="1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363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3.25"/>
          <p:cNvSpPr txBox="1"/>
          <p:nvPr/>
        </p:nvSpPr>
        <p:spPr>
          <a:xfrm>
            <a:off x="1803580" y="5493173"/>
            <a:ext cx="174543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65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66" name="2 decimal places, so multiply by 10^2"/>
          <p:cNvSpPr txBox="1"/>
          <p:nvPr/>
        </p:nvSpPr>
        <p:spPr>
          <a:xfrm>
            <a:off x="12904232" y="5042519"/>
            <a:ext cx="7799757" cy="208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2 decimal places, so</a:t>
            </a:r>
            <a:br/>
            <a:r>
              <a:t>multiply by 10^2</a:t>
            </a:r>
          </a:p>
        </p:txBody>
      </p:sp>
      <p:sp>
        <p:nvSpPr>
          <p:cNvPr id="367" name="325"/>
          <p:cNvSpPr txBox="1"/>
          <p:nvPr/>
        </p:nvSpPr>
        <p:spPr>
          <a:xfrm>
            <a:off x="21877201" y="5036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325</a:t>
            </a:r>
          </a:p>
        </p:txBody>
      </p:sp>
      <p:sp>
        <p:nvSpPr>
          <p:cNvPr id="368" name="100"/>
          <p:cNvSpPr txBox="1"/>
          <p:nvPr/>
        </p:nvSpPr>
        <p:spPr>
          <a:xfrm>
            <a:off x="21889901" y="6052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69" name="Line"/>
          <p:cNvSpPr/>
          <p:nvPr/>
        </p:nvSpPr>
        <p:spPr>
          <a:xfrm>
            <a:off x="21924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71" name="Decimal - put it over ‘1’, then multiply top and bottom by 10^n (where n is number of decimal places), then reduce"/>
          <p:cNvSpPr txBox="1"/>
          <p:nvPr/>
        </p:nvSpPr>
        <p:spPr>
          <a:xfrm>
            <a:off x="1162184" y="1376789"/>
            <a:ext cx="2145152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Decimal</a:t>
            </a:r>
            <a:r>
              <a:t> - put it over ‘1’, then multiply top and bottom by</a:t>
            </a:r>
            <a:br/>
            <a:r>
              <a:t>10^n (where n is number of decimal places), then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3.25"/>
          <p:cNvSpPr txBox="1"/>
          <p:nvPr/>
        </p:nvSpPr>
        <p:spPr>
          <a:xfrm>
            <a:off x="9949692" y="5036169"/>
            <a:ext cx="1745438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74" name="1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375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3.25"/>
          <p:cNvSpPr txBox="1"/>
          <p:nvPr/>
        </p:nvSpPr>
        <p:spPr>
          <a:xfrm>
            <a:off x="1803580" y="5493173"/>
            <a:ext cx="174543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77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378" name="2 decimal places, so multiply by 10^2"/>
          <p:cNvSpPr txBox="1"/>
          <p:nvPr/>
        </p:nvSpPr>
        <p:spPr>
          <a:xfrm>
            <a:off x="12904232" y="5042519"/>
            <a:ext cx="7799757" cy="208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2 decimal places, so</a:t>
            </a:r>
            <a:br/>
            <a:r>
              <a:t>multiply by 10^2</a:t>
            </a:r>
          </a:p>
        </p:txBody>
      </p:sp>
      <p:sp>
        <p:nvSpPr>
          <p:cNvPr id="379" name="325"/>
          <p:cNvSpPr txBox="1"/>
          <p:nvPr/>
        </p:nvSpPr>
        <p:spPr>
          <a:xfrm>
            <a:off x="21877201" y="5036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325</a:t>
            </a:r>
          </a:p>
        </p:txBody>
      </p:sp>
      <p:sp>
        <p:nvSpPr>
          <p:cNvPr id="380" name="100"/>
          <p:cNvSpPr txBox="1"/>
          <p:nvPr/>
        </p:nvSpPr>
        <p:spPr>
          <a:xfrm>
            <a:off x="21889901" y="6052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81" name="Line"/>
          <p:cNvSpPr/>
          <p:nvPr/>
        </p:nvSpPr>
        <p:spPr>
          <a:xfrm>
            <a:off x="21924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13"/>
          <p:cNvSpPr txBox="1"/>
          <p:nvPr/>
        </p:nvSpPr>
        <p:spPr>
          <a:xfrm>
            <a:off x="8013221" y="7830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13</a:t>
            </a:r>
          </a:p>
        </p:txBody>
      </p:sp>
      <p:sp>
        <p:nvSpPr>
          <p:cNvPr id="383" name="4"/>
          <p:cNvSpPr txBox="1"/>
          <p:nvPr/>
        </p:nvSpPr>
        <p:spPr>
          <a:xfrm>
            <a:off x="8258941" y="884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384" name="Line"/>
          <p:cNvSpPr/>
          <p:nvPr/>
        </p:nvSpPr>
        <p:spPr>
          <a:xfrm>
            <a:off x="7827539" y="8929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÷ 25"/>
          <p:cNvSpPr txBox="1"/>
          <p:nvPr/>
        </p:nvSpPr>
        <p:spPr>
          <a:xfrm>
            <a:off x="3988943" y="7830169"/>
            <a:ext cx="17823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25</a:t>
            </a:r>
          </a:p>
        </p:txBody>
      </p:sp>
      <p:sp>
        <p:nvSpPr>
          <p:cNvPr id="386" name="÷ 25"/>
          <p:cNvSpPr txBox="1"/>
          <p:nvPr/>
        </p:nvSpPr>
        <p:spPr>
          <a:xfrm>
            <a:off x="4001643" y="8846169"/>
            <a:ext cx="17823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25</a:t>
            </a:r>
          </a:p>
        </p:txBody>
      </p:sp>
      <p:sp>
        <p:nvSpPr>
          <p:cNvPr id="387" name="Line"/>
          <p:cNvSpPr/>
          <p:nvPr/>
        </p:nvSpPr>
        <p:spPr>
          <a:xfrm>
            <a:off x="4171231" y="8929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325"/>
          <p:cNvSpPr txBox="1"/>
          <p:nvPr/>
        </p:nvSpPr>
        <p:spPr>
          <a:xfrm>
            <a:off x="1793090" y="7779173"/>
            <a:ext cx="151241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325</a:t>
            </a:r>
          </a:p>
        </p:txBody>
      </p:sp>
      <p:sp>
        <p:nvSpPr>
          <p:cNvPr id="389" name="100"/>
          <p:cNvSpPr txBox="1"/>
          <p:nvPr/>
        </p:nvSpPr>
        <p:spPr>
          <a:xfrm>
            <a:off x="1805790" y="8795173"/>
            <a:ext cx="151241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390" name="Line"/>
          <p:cNvSpPr/>
          <p:nvPr/>
        </p:nvSpPr>
        <p:spPr>
          <a:xfrm>
            <a:off x="1840427" y="8878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="/>
          <p:cNvSpPr txBox="1"/>
          <p:nvPr/>
        </p:nvSpPr>
        <p:spPr>
          <a:xfrm>
            <a:off x="6462500" y="83381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  <p:sp>
        <p:nvSpPr>
          <p:cNvPr id="392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393" name="Decimal - put it over ‘1’, then multiply top and bottom by 10^n (where n is number of decimal places), then reduce"/>
          <p:cNvSpPr txBox="1"/>
          <p:nvPr/>
        </p:nvSpPr>
        <p:spPr>
          <a:xfrm>
            <a:off x="1162184" y="1376789"/>
            <a:ext cx="2145152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Decimal</a:t>
            </a:r>
            <a:r>
              <a:t> - put it over ‘1’, then multiply top and bottom by</a:t>
            </a:r>
            <a:br/>
            <a:r>
              <a:t>10^n (where n is number of decimal places), then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3.25"/>
          <p:cNvSpPr txBox="1"/>
          <p:nvPr/>
        </p:nvSpPr>
        <p:spPr>
          <a:xfrm>
            <a:off x="9949692" y="5036169"/>
            <a:ext cx="1745438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96" name="1"/>
          <p:cNvSpPr txBox="1"/>
          <p:nvPr/>
        </p:nvSpPr>
        <p:spPr>
          <a:xfrm>
            <a:off x="1054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397" name="Line"/>
          <p:cNvSpPr/>
          <p:nvPr/>
        </p:nvSpPr>
        <p:spPr>
          <a:xfrm>
            <a:off x="1011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3.25"/>
          <p:cNvSpPr txBox="1"/>
          <p:nvPr/>
        </p:nvSpPr>
        <p:spPr>
          <a:xfrm>
            <a:off x="1803580" y="5493173"/>
            <a:ext cx="174543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3.25</a:t>
            </a:r>
          </a:p>
        </p:txBody>
      </p:sp>
      <p:sp>
        <p:nvSpPr>
          <p:cNvPr id="399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400" name="0.7"/>
          <p:cNvSpPr txBox="1"/>
          <p:nvPr/>
        </p:nvSpPr>
        <p:spPr>
          <a:xfrm>
            <a:off x="10182711" y="11195669"/>
            <a:ext cx="127939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0.7</a:t>
            </a:r>
          </a:p>
        </p:txBody>
      </p:sp>
      <p:sp>
        <p:nvSpPr>
          <p:cNvPr id="401" name="1"/>
          <p:cNvSpPr txBox="1"/>
          <p:nvPr/>
        </p:nvSpPr>
        <p:spPr>
          <a:xfrm>
            <a:off x="10544941" y="122116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402" name="Line"/>
          <p:cNvSpPr/>
          <p:nvPr/>
        </p:nvSpPr>
        <p:spPr>
          <a:xfrm>
            <a:off x="10113539" y="122953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" name="0.7"/>
          <p:cNvSpPr txBox="1"/>
          <p:nvPr/>
        </p:nvSpPr>
        <p:spPr>
          <a:xfrm>
            <a:off x="2036599" y="11652673"/>
            <a:ext cx="127939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0.7</a:t>
            </a:r>
          </a:p>
        </p:txBody>
      </p:sp>
      <p:sp>
        <p:nvSpPr>
          <p:cNvPr id="404" name="as Fraction ="/>
          <p:cNvSpPr txBox="1"/>
          <p:nvPr/>
        </p:nvSpPr>
        <p:spPr>
          <a:xfrm>
            <a:off x="4276487" y="117036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405" name="2 decimal places, so multiply by 10^2"/>
          <p:cNvSpPr txBox="1"/>
          <p:nvPr/>
        </p:nvSpPr>
        <p:spPr>
          <a:xfrm>
            <a:off x="12904232" y="5042519"/>
            <a:ext cx="7799757" cy="208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2 decimal places, so</a:t>
            </a:r>
            <a:br/>
            <a:r>
              <a:t>multiply by 10^2</a:t>
            </a:r>
          </a:p>
        </p:txBody>
      </p:sp>
      <p:sp>
        <p:nvSpPr>
          <p:cNvPr id="406" name="325"/>
          <p:cNvSpPr txBox="1"/>
          <p:nvPr/>
        </p:nvSpPr>
        <p:spPr>
          <a:xfrm>
            <a:off x="21877201" y="5036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325</a:t>
            </a:r>
          </a:p>
        </p:txBody>
      </p:sp>
      <p:sp>
        <p:nvSpPr>
          <p:cNvPr id="407" name="100"/>
          <p:cNvSpPr txBox="1"/>
          <p:nvPr/>
        </p:nvSpPr>
        <p:spPr>
          <a:xfrm>
            <a:off x="21889901" y="6052169"/>
            <a:ext cx="15124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408" name="Line"/>
          <p:cNvSpPr/>
          <p:nvPr/>
        </p:nvSpPr>
        <p:spPr>
          <a:xfrm>
            <a:off x="21924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1 decimal place, so multiply by 10^1"/>
          <p:cNvSpPr txBox="1"/>
          <p:nvPr/>
        </p:nvSpPr>
        <p:spPr>
          <a:xfrm>
            <a:off x="13113782" y="11138519"/>
            <a:ext cx="7380657" cy="2084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1 decimal place, so</a:t>
            </a:r>
            <a:br/>
            <a:r>
              <a:t>multiply by 10^1</a:t>
            </a:r>
          </a:p>
        </p:txBody>
      </p:sp>
      <p:sp>
        <p:nvSpPr>
          <p:cNvPr id="410" name="7"/>
          <p:cNvSpPr txBox="1"/>
          <p:nvPr/>
        </p:nvSpPr>
        <p:spPr>
          <a:xfrm>
            <a:off x="22343241" y="1113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411" name="10"/>
          <p:cNvSpPr txBox="1"/>
          <p:nvPr/>
        </p:nvSpPr>
        <p:spPr>
          <a:xfrm>
            <a:off x="22122921" y="12148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</a:t>
            </a:r>
          </a:p>
        </p:txBody>
      </p:sp>
      <p:sp>
        <p:nvSpPr>
          <p:cNvPr id="412" name="Line"/>
          <p:cNvSpPr/>
          <p:nvPr/>
        </p:nvSpPr>
        <p:spPr>
          <a:xfrm>
            <a:off x="21924539" y="12231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13"/>
          <p:cNvSpPr txBox="1"/>
          <p:nvPr/>
        </p:nvSpPr>
        <p:spPr>
          <a:xfrm>
            <a:off x="8013221" y="7830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13</a:t>
            </a:r>
          </a:p>
        </p:txBody>
      </p:sp>
      <p:sp>
        <p:nvSpPr>
          <p:cNvPr id="414" name="4"/>
          <p:cNvSpPr txBox="1"/>
          <p:nvPr/>
        </p:nvSpPr>
        <p:spPr>
          <a:xfrm>
            <a:off x="8258941" y="8846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415" name="Line"/>
          <p:cNvSpPr/>
          <p:nvPr/>
        </p:nvSpPr>
        <p:spPr>
          <a:xfrm>
            <a:off x="7827539" y="8929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" name="÷ 25"/>
          <p:cNvSpPr txBox="1"/>
          <p:nvPr/>
        </p:nvSpPr>
        <p:spPr>
          <a:xfrm>
            <a:off x="3988943" y="7830169"/>
            <a:ext cx="17823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25</a:t>
            </a:r>
          </a:p>
        </p:txBody>
      </p:sp>
      <p:sp>
        <p:nvSpPr>
          <p:cNvPr id="417" name="÷ 25"/>
          <p:cNvSpPr txBox="1"/>
          <p:nvPr/>
        </p:nvSpPr>
        <p:spPr>
          <a:xfrm>
            <a:off x="4001643" y="8846169"/>
            <a:ext cx="178231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25</a:t>
            </a:r>
          </a:p>
        </p:txBody>
      </p:sp>
      <p:sp>
        <p:nvSpPr>
          <p:cNvPr id="418" name="325"/>
          <p:cNvSpPr txBox="1"/>
          <p:nvPr/>
        </p:nvSpPr>
        <p:spPr>
          <a:xfrm>
            <a:off x="1793090" y="7779173"/>
            <a:ext cx="151241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325</a:t>
            </a:r>
          </a:p>
        </p:txBody>
      </p:sp>
      <p:sp>
        <p:nvSpPr>
          <p:cNvPr id="419" name="100"/>
          <p:cNvSpPr txBox="1"/>
          <p:nvPr/>
        </p:nvSpPr>
        <p:spPr>
          <a:xfrm>
            <a:off x="1805790" y="8795173"/>
            <a:ext cx="1512418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100</a:t>
            </a:r>
          </a:p>
        </p:txBody>
      </p:sp>
      <p:sp>
        <p:nvSpPr>
          <p:cNvPr id="420" name="Line"/>
          <p:cNvSpPr/>
          <p:nvPr/>
        </p:nvSpPr>
        <p:spPr>
          <a:xfrm>
            <a:off x="1840427" y="8878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="/>
          <p:cNvSpPr txBox="1"/>
          <p:nvPr/>
        </p:nvSpPr>
        <p:spPr>
          <a:xfrm>
            <a:off x="6462500" y="83381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  <p:sp>
        <p:nvSpPr>
          <p:cNvPr id="422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423" name="Line"/>
          <p:cNvSpPr/>
          <p:nvPr/>
        </p:nvSpPr>
        <p:spPr>
          <a:xfrm>
            <a:off x="4171231" y="8929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" name="Decimal - put it over ‘1’, then multiply top and bottom by 10^n (where n is number of decimal places), then reduce"/>
          <p:cNvSpPr txBox="1"/>
          <p:nvPr/>
        </p:nvSpPr>
        <p:spPr>
          <a:xfrm>
            <a:off x="1162184" y="1376789"/>
            <a:ext cx="2145152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Decimal</a:t>
            </a:r>
            <a:r>
              <a:t> - put it over ‘1’, then multiply top and bottom by</a:t>
            </a:r>
            <a:br/>
            <a:r>
              <a:t>10^n (where n is number of decimal places), then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3"/>
          <p:cNvSpPr txBox="1"/>
          <p:nvPr/>
        </p:nvSpPr>
        <p:spPr>
          <a:xfrm>
            <a:off x="3039241" y="511147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427" name="4"/>
          <p:cNvSpPr txBox="1"/>
          <p:nvPr/>
        </p:nvSpPr>
        <p:spPr>
          <a:xfrm>
            <a:off x="3051941" y="612747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428" name="Line"/>
          <p:cNvSpPr/>
          <p:nvPr/>
        </p:nvSpPr>
        <p:spPr>
          <a:xfrm>
            <a:off x="2620539" y="621118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as Fraction ="/>
          <p:cNvSpPr txBox="1"/>
          <p:nvPr/>
        </p:nvSpPr>
        <p:spPr>
          <a:xfrm>
            <a:off x="4276487" y="5544169"/>
            <a:ext cx="5243247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as Fraction = </a:t>
            </a:r>
          </a:p>
        </p:txBody>
      </p:sp>
      <p:sp>
        <p:nvSpPr>
          <p:cNvPr id="430" name="(6 x 4) + 3"/>
          <p:cNvSpPr txBox="1"/>
          <p:nvPr/>
        </p:nvSpPr>
        <p:spPr>
          <a:xfrm>
            <a:off x="10324215" y="5036169"/>
            <a:ext cx="3815792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(6 x 4) + 3</a:t>
            </a:r>
          </a:p>
        </p:txBody>
      </p:sp>
      <p:sp>
        <p:nvSpPr>
          <p:cNvPr id="431" name="27"/>
          <p:cNvSpPr txBox="1"/>
          <p:nvPr/>
        </p:nvSpPr>
        <p:spPr>
          <a:xfrm>
            <a:off x="16649221" y="5036169"/>
            <a:ext cx="104637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27</a:t>
            </a:r>
          </a:p>
        </p:txBody>
      </p:sp>
      <p:sp>
        <p:nvSpPr>
          <p:cNvPr id="432" name="4"/>
          <p:cNvSpPr txBox="1"/>
          <p:nvPr/>
        </p:nvSpPr>
        <p:spPr>
          <a:xfrm>
            <a:off x="16894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433" name="Line"/>
          <p:cNvSpPr/>
          <p:nvPr/>
        </p:nvSpPr>
        <p:spPr>
          <a:xfrm>
            <a:off x="16463539" y="6135879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Converting to Fractions"/>
          <p:cNvSpPr txBox="1"/>
          <p:nvPr/>
        </p:nvSpPr>
        <p:spPr>
          <a:xfrm>
            <a:off x="14378516" y="-10440"/>
            <a:ext cx="1000338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Converting to Fractions </a:t>
            </a:r>
          </a:p>
        </p:txBody>
      </p:sp>
      <p:sp>
        <p:nvSpPr>
          <p:cNvPr id="435" name="Mixed Number - multiply the whole number by the  denominator, then add the numerator"/>
          <p:cNvSpPr txBox="1"/>
          <p:nvPr/>
        </p:nvSpPr>
        <p:spPr>
          <a:xfrm>
            <a:off x="1162184" y="1376789"/>
            <a:ext cx="19289802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Mixed Number</a:t>
            </a:r>
            <a:r>
              <a:t> - multiply the whole number by the </a:t>
            </a:r>
            <a:br/>
            <a:r>
              <a:t>denominator, then add the numerator</a:t>
            </a:r>
          </a:p>
        </p:txBody>
      </p:sp>
      <p:sp>
        <p:nvSpPr>
          <p:cNvPr id="436" name="6"/>
          <p:cNvSpPr txBox="1"/>
          <p:nvPr/>
        </p:nvSpPr>
        <p:spPr>
          <a:xfrm>
            <a:off x="1765659" y="5483157"/>
            <a:ext cx="714503" cy="135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500"/>
            </a:lvl1pPr>
          </a:lstStyle>
          <a:p>
            <a:pPr/>
            <a:r>
              <a:t>6</a:t>
            </a:r>
          </a:p>
        </p:txBody>
      </p:sp>
      <p:sp>
        <p:nvSpPr>
          <p:cNvPr id="437" name="4"/>
          <p:cNvSpPr txBox="1"/>
          <p:nvPr/>
        </p:nvSpPr>
        <p:spPr>
          <a:xfrm>
            <a:off x="12068941" y="605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438" name="Line"/>
          <p:cNvSpPr/>
          <p:nvPr/>
        </p:nvSpPr>
        <p:spPr>
          <a:xfrm>
            <a:off x="10367539" y="6135879"/>
            <a:ext cx="3815792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="/>
          <p:cNvSpPr txBox="1"/>
          <p:nvPr/>
        </p:nvSpPr>
        <p:spPr>
          <a:xfrm>
            <a:off x="15098500" y="5544169"/>
            <a:ext cx="61722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fraction X fraction -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fraction</a:t>
            </a:r>
            <a:r>
              <a:t> - product of </a:t>
            </a:r>
            <a:br/>
            <a:r>
              <a:t>numerators over product of denominators. Reduce.</a:t>
            </a:r>
          </a:p>
        </p:txBody>
      </p:sp>
      <p:sp>
        <p:nvSpPr>
          <p:cNvPr id="442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raction X fraction -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fraction</a:t>
            </a:r>
            <a:r>
              <a:t> - product of </a:t>
            </a:r>
            <a:br/>
            <a:r>
              <a:t>numerators over product of denominators. Reduce.</a:t>
            </a:r>
          </a:p>
        </p:txBody>
      </p:sp>
      <p:sp>
        <p:nvSpPr>
          <p:cNvPr id="445" name="1 x 3"/>
          <p:cNvSpPr txBox="1"/>
          <p:nvPr/>
        </p:nvSpPr>
        <p:spPr>
          <a:xfrm>
            <a:off x="7563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 x 3</a:t>
            </a:r>
          </a:p>
        </p:txBody>
      </p:sp>
      <p:sp>
        <p:nvSpPr>
          <p:cNvPr id="446" name="2 x 5"/>
          <p:cNvSpPr txBox="1"/>
          <p:nvPr/>
        </p:nvSpPr>
        <p:spPr>
          <a:xfrm>
            <a:off x="7575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 x 5</a:t>
            </a:r>
          </a:p>
        </p:txBody>
      </p:sp>
      <p:sp>
        <p:nvSpPr>
          <p:cNvPr id="447" name="Line"/>
          <p:cNvSpPr/>
          <p:nvPr/>
        </p:nvSpPr>
        <p:spPr>
          <a:xfrm>
            <a:off x="7573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3"/>
          <p:cNvSpPr txBox="1"/>
          <p:nvPr/>
        </p:nvSpPr>
        <p:spPr>
          <a:xfrm>
            <a:off x="4589932" y="4782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449" name="5"/>
          <p:cNvSpPr txBox="1"/>
          <p:nvPr/>
        </p:nvSpPr>
        <p:spPr>
          <a:xfrm>
            <a:off x="4602632" y="5798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450" name="1"/>
          <p:cNvSpPr txBox="1"/>
          <p:nvPr/>
        </p:nvSpPr>
        <p:spPr>
          <a:xfrm>
            <a:off x="2132129" y="473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451" name="2"/>
          <p:cNvSpPr txBox="1"/>
          <p:nvPr/>
        </p:nvSpPr>
        <p:spPr>
          <a:xfrm>
            <a:off x="2144829" y="5747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452" name="Line"/>
          <p:cNvSpPr/>
          <p:nvPr/>
        </p:nvSpPr>
        <p:spPr>
          <a:xfrm>
            <a:off x="1713427" y="5830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" name="="/>
          <p:cNvSpPr txBox="1"/>
          <p:nvPr/>
        </p:nvSpPr>
        <p:spPr>
          <a:xfrm>
            <a:off x="6462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54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  <p:sp>
        <p:nvSpPr>
          <p:cNvPr id="455" name="Line"/>
          <p:cNvSpPr/>
          <p:nvPr/>
        </p:nvSpPr>
        <p:spPr>
          <a:xfrm>
            <a:off x="4171231" y="5881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x"/>
          <p:cNvSpPr txBox="1"/>
          <p:nvPr/>
        </p:nvSpPr>
        <p:spPr>
          <a:xfrm>
            <a:off x="3418054" y="51883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457" name="3"/>
          <p:cNvSpPr txBox="1"/>
          <p:nvPr/>
        </p:nvSpPr>
        <p:spPr>
          <a:xfrm>
            <a:off x="11828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458" name="10"/>
          <p:cNvSpPr txBox="1"/>
          <p:nvPr/>
        </p:nvSpPr>
        <p:spPr>
          <a:xfrm>
            <a:off x="11608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</a:t>
            </a:r>
          </a:p>
        </p:txBody>
      </p:sp>
      <p:sp>
        <p:nvSpPr>
          <p:cNvPr id="459" name="Line"/>
          <p:cNvSpPr/>
          <p:nvPr/>
        </p:nvSpPr>
        <p:spPr>
          <a:xfrm>
            <a:off x="11410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" name="="/>
          <p:cNvSpPr txBox="1"/>
          <p:nvPr/>
        </p:nvSpPr>
        <p:spPr>
          <a:xfrm>
            <a:off x="10368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Fraction is a part of a whole."/>
          <p:cNvSpPr txBox="1"/>
          <p:nvPr/>
        </p:nvSpPr>
        <p:spPr>
          <a:xfrm>
            <a:off x="1173297" y="1091461"/>
            <a:ext cx="11771148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A </a:t>
            </a:r>
            <a:r>
              <a:rPr b="1"/>
              <a:t>Fraction</a:t>
            </a:r>
            <a:r>
              <a:t> is a part of a whole.</a:t>
            </a:r>
          </a:p>
        </p:txBody>
      </p:sp>
      <p:sp>
        <p:nvSpPr>
          <p:cNvPr id="134" name="Circle"/>
          <p:cNvSpPr/>
          <p:nvPr/>
        </p:nvSpPr>
        <p:spPr>
          <a:xfrm>
            <a:off x="10555945" y="3139145"/>
            <a:ext cx="7336110" cy="7336110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Shape"/>
          <p:cNvSpPr/>
          <p:nvPr/>
        </p:nvSpPr>
        <p:spPr>
          <a:xfrm rot="21581757">
            <a:off x="10617000" y="3206750"/>
            <a:ext cx="7237293" cy="36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498" fill="norm" stroke="1" extrusionOk="0">
                <a:moveTo>
                  <a:pt x="2" y="21345"/>
                </a:moveTo>
                <a:cubicBezTo>
                  <a:pt x="-46" y="15466"/>
                  <a:pt x="1158" y="9815"/>
                  <a:pt x="3322" y="5765"/>
                </a:cubicBezTo>
                <a:cubicBezTo>
                  <a:pt x="5350" y="1968"/>
                  <a:pt x="8057" y="-102"/>
                  <a:pt x="10855" y="4"/>
                </a:cubicBezTo>
                <a:cubicBezTo>
                  <a:pt x="13514" y="109"/>
                  <a:pt x="16063" y="2128"/>
                  <a:pt x="18019" y="5680"/>
                </a:cubicBezTo>
                <a:cubicBezTo>
                  <a:pt x="20263" y="9754"/>
                  <a:pt x="21544" y="15486"/>
                  <a:pt x="21554" y="21498"/>
                </a:cubicBezTo>
                <a:lnTo>
                  <a:pt x="2" y="21345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Numerator - Top number…"/>
          <p:cNvSpPr txBox="1"/>
          <p:nvPr/>
        </p:nvSpPr>
        <p:spPr>
          <a:xfrm>
            <a:off x="1248315" y="11274282"/>
            <a:ext cx="21912784" cy="17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52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Numerator</a:t>
            </a:r>
            <a:r>
              <a:t> - Top number</a:t>
            </a:r>
          </a:p>
          <a:p>
            <a:pPr algn="l">
              <a:defRPr b="0" sz="52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Denominator</a:t>
            </a:r>
            <a:r>
              <a:t> - Bottom number - number of equal sized parts in the whole</a:t>
            </a:r>
          </a:p>
        </p:txBody>
      </p:sp>
      <p:sp>
        <p:nvSpPr>
          <p:cNvPr id="137" name="1"/>
          <p:cNvSpPr txBox="1"/>
          <p:nvPr/>
        </p:nvSpPr>
        <p:spPr>
          <a:xfrm>
            <a:off x="19392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38" name="2"/>
          <p:cNvSpPr txBox="1"/>
          <p:nvPr/>
        </p:nvSpPr>
        <p:spPr>
          <a:xfrm>
            <a:off x="19405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39" name="Line"/>
          <p:cNvSpPr/>
          <p:nvPr/>
        </p:nvSpPr>
        <p:spPr>
          <a:xfrm>
            <a:off x="18973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fraction X fraction -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fraction</a:t>
            </a:r>
            <a:r>
              <a:t> - product of </a:t>
            </a:r>
            <a:br/>
            <a:r>
              <a:t>numerators over product of denominators. Reduce.</a:t>
            </a:r>
          </a:p>
        </p:txBody>
      </p:sp>
      <p:sp>
        <p:nvSpPr>
          <p:cNvPr id="463" name="1 x 3"/>
          <p:cNvSpPr txBox="1"/>
          <p:nvPr/>
        </p:nvSpPr>
        <p:spPr>
          <a:xfrm>
            <a:off x="7563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 x 3</a:t>
            </a:r>
          </a:p>
        </p:txBody>
      </p:sp>
      <p:sp>
        <p:nvSpPr>
          <p:cNvPr id="464" name="2 x 5"/>
          <p:cNvSpPr txBox="1"/>
          <p:nvPr/>
        </p:nvSpPr>
        <p:spPr>
          <a:xfrm>
            <a:off x="7575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 x 5</a:t>
            </a:r>
          </a:p>
        </p:txBody>
      </p:sp>
      <p:sp>
        <p:nvSpPr>
          <p:cNvPr id="465" name="Line"/>
          <p:cNvSpPr/>
          <p:nvPr/>
        </p:nvSpPr>
        <p:spPr>
          <a:xfrm>
            <a:off x="7573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" name="3"/>
          <p:cNvSpPr txBox="1"/>
          <p:nvPr/>
        </p:nvSpPr>
        <p:spPr>
          <a:xfrm>
            <a:off x="4589932" y="4782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467" name="5"/>
          <p:cNvSpPr txBox="1"/>
          <p:nvPr/>
        </p:nvSpPr>
        <p:spPr>
          <a:xfrm>
            <a:off x="4602632" y="5798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468" name="1"/>
          <p:cNvSpPr txBox="1"/>
          <p:nvPr/>
        </p:nvSpPr>
        <p:spPr>
          <a:xfrm>
            <a:off x="2132129" y="473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469" name="2"/>
          <p:cNvSpPr txBox="1"/>
          <p:nvPr/>
        </p:nvSpPr>
        <p:spPr>
          <a:xfrm>
            <a:off x="2144829" y="5747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470" name="Line"/>
          <p:cNvSpPr/>
          <p:nvPr/>
        </p:nvSpPr>
        <p:spPr>
          <a:xfrm>
            <a:off x="1713427" y="5830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" name="="/>
          <p:cNvSpPr txBox="1"/>
          <p:nvPr/>
        </p:nvSpPr>
        <p:spPr>
          <a:xfrm>
            <a:off x="6462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72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  <p:sp>
        <p:nvSpPr>
          <p:cNvPr id="473" name="Line"/>
          <p:cNvSpPr/>
          <p:nvPr/>
        </p:nvSpPr>
        <p:spPr>
          <a:xfrm>
            <a:off x="4171231" y="5881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" name="x"/>
          <p:cNvSpPr txBox="1"/>
          <p:nvPr/>
        </p:nvSpPr>
        <p:spPr>
          <a:xfrm>
            <a:off x="3418054" y="51883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475" name="3"/>
          <p:cNvSpPr txBox="1"/>
          <p:nvPr/>
        </p:nvSpPr>
        <p:spPr>
          <a:xfrm>
            <a:off x="11828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476" name="10"/>
          <p:cNvSpPr txBox="1"/>
          <p:nvPr/>
        </p:nvSpPr>
        <p:spPr>
          <a:xfrm>
            <a:off x="11608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</a:t>
            </a:r>
          </a:p>
        </p:txBody>
      </p:sp>
      <p:sp>
        <p:nvSpPr>
          <p:cNvPr id="477" name="Line"/>
          <p:cNvSpPr/>
          <p:nvPr/>
        </p:nvSpPr>
        <p:spPr>
          <a:xfrm>
            <a:off x="11410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="/>
          <p:cNvSpPr txBox="1"/>
          <p:nvPr/>
        </p:nvSpPr>
        <p:spPr>
          <a:xfrm>
            <a:off x="10368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79" name="7 x 2"/>
          <p:cNvSpPr txBox="1"/>
          <p:nvPr/>
        </p:nvSpPr>
        <p:spPr>
          <a:xfrm>
            <a:off x="7563108" y="9227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 x 2</a:t>
            </a:r>
          </a:p>
        </p:txBody>
      </p:sp>
      <p:sp>
        <p:nvSpPr>
          <p:cNvPr id="480" name="8 x 3"/>
          <p:cNvSpPr txBox="1"/>
          <p:nvPr/>
        </p:nvSpPr>
        <p:spPr>
          <a:xfrm>
            <a:off x="7575808" y="10243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 x 3</a:t>
            </a:r>
          </a:p>
        </p:txBody>
      </p:sp>
      <p:sp>
        <p:nvSpPr>
          <p:cNvPr id="481" name="Line"/>
          <p:cNvSpPr/>
          <p:nvPr/>
        </p:nvSpPr>
        <p:spPr>
          <a:xfrm>
            <a:off x="7573539" y="10326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" name="2"/>
          <p:cNvSpPr txBox="1"/>
          <p:nvPr/>
        </p:nvSpPr>
        <p:spPr>
          <a:xfrm>
            <a:off x="4589932" y="9227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483" name="3"/>
          <p:cNvSpPr txBox="1"/>
          <p:nvPr/>
        </p:nvSpPr>
        <p:spPr>
          <a:xfrm>
            <a:off x="4602632" y="10243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484" name="7"/>
          <p:cNvSpPr txBox="1"/>
          <p:nvPr/>
        </p:nvSpPr>
        <p:spPr>
          <a:xfrm>
            <a:off x="2132129" y="9176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485" name="8"/>
          <p:cNvSpPr txBox="1"/>
          <p:nvPr/>
        </p:nvSpPr>
        <p:spPr>
          <a:xfrm>
            <a:off x="2144829" y="10192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</a:t>
            </a:r>
          </a:p>
        </p:txBody>
      </p:sp>
      <p:sp>
        <p:nvSpPr>
          <p:cNvPr id="486" name="Line"/>
          <p:cNvSpPr/>
          <p:nvPr/>
        </p:nvSpPr>
        <p:spPr>
          <a:xfrm>
            <a:off x="1713427" y="10275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" name="="/>
          <p:cNvSpPr txBox="1"/>
          <p:nvPr/>
        </p:nvSpPr>
        <p:spPr>
          <a:xfrm>
            <a:off x="646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488" name="Line"/>
          <p:cNvSpPr/>
          <p:nvPr/>
        </p:nvSpPr>
        <p:spPr>
          <a:xfrm>
            <a:off x="4171231" y="10326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" name="x"/>
          <p:cNvSpPr txBox="1"/>
          <p:nvPr/>
        </p:nvSpPr>
        <p:spPr>
          <a:xfrm>
            <a:off x="3418054" y="96333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490" name="14"/>
          <p:cNvSpPr txBox="1"/>
          <p:nvPr/>
        </p:nvSpPr>
        <p:spPr>
          <a:xfrm>
            <a:off x="11595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14</a:t>
            </a:r>
          </a:p>
        </p:txBody>
      </p:sp>
      <p:sp>
        <p:nvSpPr>
          <p:cNvPr id="491" name="24"/>
          <p:cNvSpPr txBox="1"/>
          <p:nvPr/>
        </p:nvSpPr>
        <p:spPr>
          <a:xfrm>
            <a:off x="11608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24</a:t>
            </a:r>
          </a:p>
        </p:txBody>
      </p:sp>
      <p:sp>
        <p:nvSpPr>
          <p:cNvPr id="492" name="Line"/>
          <p:cNvSpPr/>
          <p:nvPr/>
        </p:nvSpPr>
        <p:spPr>
          <a:xfrm>
            <a:off x="11410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="/>
          <p:cNvSpPr txBox="1"/>
          <p:nvPr/>
        </p:nvSpPr>
        <p:spPr>
          <a:xfrm>
            <a:off x="10368688" y="9627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raction X fraction -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fraction</a:t>
            </a:r>
            <a:r>
              <a:t> - product of </a:t>
            </a:r>
            <a:br/>
            <a:r>
              <a:t>numerators over product of denominators. Reduce.</a:t>
            </a:r>
          </a:p>
        </p:txBody>
      </p:sp>
      <p:sp>
        <p:nvSpPr>
          <p:cNvPr id="496" name="1 x 3"/>
          <p:cNvSpPr txBox="1"/>
          <p:nvPr/>
        </p:nvSpPr>
        <p:spPr>
          <a:xfrm>
            <a:off x="7563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 x 3</a:t>
            </a:r>
          </a:p>
        </p:txBody>
      </p:sp>
      <p:sp>
        <p:nvSpPr>
          <p:cNvPr id="497" name="2 x 5"/>
          <p:cNvSpPr txBox="1"/>
          <p:nvPr/>
        </p:nvSpPr>
        <p:spPr>
          <a:xfrm>
            <a:off x="7575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 x 5</a:t>
            </a:r>
          </a:p>
        </p:txBody>
      </p:sp>
      <p:sp>
        <p:nvSpPr>
          <p:cNvPr id="498" name="Line"/>
          <p:cNvSpPr/>
          <p:nvPr/>
        </p:nvSpPr>
        <p:spPr>
          <a:xfrm>
            <a:off x="7573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3"/>
          <p:cNvSpPr txBox="1"/>
          <p:nvPr/>
        </p:nvSpPr>
        <p:spPr>
          <a:xfrm>
            <a:off x="4589932" y="4782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500" name="5"/>
          <p:cNvSpPr txBox="1"/>
          <p:nvPr/>
        </p:nvSpPr>
        <p:spPr>
          <a:xfrm>
            <a:off x="4602632" y="5798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501" name="1"/>
          <p:cNvSpPr txBox="1"/>
          <p:nvPr/>
        </p:nvSpPr>
        <p:spPr>
          <a:xfrm>
            <a:off x="2132129" y="473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02" name="2"/>
          <p:cNvSpPr txBox="1"/>
          <p:nvPr/>
        </p:nvSpPr>
        <p:spPr>
          <a:xfrm>
            <a:off x="2144829" y="5747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03" name="Line"/>
          <p:cNvSpPr/>
          <p:nvPr/>
        </p:nvSpPr>
        <p:spPr>
          <a:xfrm>
            <a:off x="1713427" y="5830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4" name="="/>
          <p:cNvSpPr txBox="1"/>
          <p:nvPr/>
        </p:nvSpPr>
        <p:spPr>
          <a:xfrm>
            <a:off x="6462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05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  <p:sp>
        <p:nvSpPr>
          <p:cNvPr id="506" name="Line"/>
          <p:cNvSpPr/>
          <p:nvPr/>
        </p:nvSpPr>
        <p:spPr>
          <a:xfrm>
            <a:off x="4171231" y="5881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" name="x"/>
          <p:cNvSpPr txBox="1"/>
          <p:nvPr/>
        </p:nvSpPr>
        <p:spPr>
          <a:xfrm>
            <a:off x="3418054" y="51883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508" name="3"/>
          <p:cNvSpPr txBox="1"/>
          <p:nvPr/>
        </p:nvSpPr>
        <p:spPr>
          <a:xfrm>
            <a:off x="11828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509" name="10"/>
          <p:cNvSpPr txBox="1"/>
          <p:nvPr/>
        </p:nvSpPr>
        <p:spPr>
          <a:xfrm>
            <a:off x="11608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</a:t>
            </a:r>
          </a:p>
        </p:txBody>
      </p:sp>
      <p:sp>
        <p:nvSpPr>
          <p:cNvPr id="510" name="Line"/>
          <p:cNvSpPr/>
          <p:nvPr/>
        </p:nvSpPr>
        <p:spPr>
          <a:xfrm>
            <a:off x="11410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="/>
          <p:cNvSpPr txBox="1"/>
          <p:nvPr/>
        </p:nvSpPr>
        <p:spPr>
          <a:xfrm>
            <a:off x="10368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12" name="7 x 2"/>
          <p:cNvSpPr txBox="1"/>
          <p:nvPr/>
        </p:nvSpPr>
        <p:spPr>
          <a:xfrm>
            <a:off x="7563108" y="9227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 x 2</a:t>
            </a:r>
          </a:p>
        </p:txBody>
      </p:sp>
      <p:sp>
        <p:nvSpPr>
          <p:cNvPr id="513" name="8 x 3"/>
          <p:cNvSpPr txBox="1"/>
          <p:nvPr/>
        </p:nvSpPr>
        <p:spPr>
          <a:xfrm>
            <a:off x="7575808" y="10243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 x 3</a:t>
            </a:r>
          </a:p>
        </p:txBody>
      </p:sp>
      <p:sp>
        <p:nvSpPr>
          <p:cNvPr id="514" name="Line"/>
          <p:cNvSpPr/>
          <p:nvPr/>
        </p:nvSpPr>
        <p:spPr>
          <a:xfrm>
            <a:off x="7573539" y="10326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2"/>
          <p:cNvSpPr txBox="1"/>
          <p:nvPr/>
        </p:nvSpPr>
        <p:spPr>
          <a:xfrm>
            <a:off x="4589932" y="9227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16" name="3"/>
          <p:cNvSpPr txBox="1"/>
          <p:nvPr/>
        </p:nvSpPr>
        <p:spPr>
          <a:xfrm>
            <a:off x="4602632" y="1024316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517" name="7"/>
          <p:cNvSpPr txBox="1"/>
          <p:nvPr/>
        </p:nvSpPr>
        <p:spPr>
          <a:xfrm>
            <a:off x="2132129" y="9176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518" name="8"/>
          <p:cNvSpPr txBox="1"/>
          <p:nvPr/>
        </p:nvSpPr>
        <p:spPr>
          <a:xfrm>
            <a:off x="2144829" y="10192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</a:t>
            </a:r>
          </a:p>
        </p:txBody>
      </p:sp>
      <p:sp>
        <p:nvSpPr>
          <p:cNvPr id="519" name="Line"/>
          <p:cNvSpPr/>
          <p:nvPr/>
        </p:nvSpPr>
        <p:spPr>
          <a:xfrm>
            <a:off x="1713427" y="10275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" name="="/>
          <p:cNvSpPr txBox="1"/>
          <p:nvPr/>
        </p:nvSpPr>
        <p:spPr>
          <a:xfrm>
            <a:off x="646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21" name="Line"/>
          <p:cNvSpPr/>
          <p:nvPr/>
        </p:nvSpPr>
        <p:spPr>
          <a:xfrm>
            <a:off x="4171231" y="10326879"/>
            <a:ext cx="151241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x"/>
          <p:cNvSpPr txBox="1"/>
          <p:nvPr/>
        </p:nvSpPr>
        <p:spPr>
          <a:xfrm>
            <a:off x="3418054" y="96333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523" name="14"/>
          <p:cNvSpPr txBox="1"/>
          <p:nvPr/>
        </p:nvSpPr>
        <p:spPr>
          <a:xfrm>
            <a:off x="11595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14</a:t>
            </a:r>
          </a:p>
        </p:txBody>
      </p:sp>
      <p:sp>
        <p:nvSpPr>
          <p:cNvPr id="524" name="24"/>
          <p:cNvSpPr txBox="1"/>
          <p:nvPr/>
        </p:nvSpPr>
        <p:spPr>
          <a:xfrm>
            <a:off x="11608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24</a:t>
            </a:r>
          </a:p>
        </p:txBody>
      </p:sp>
      <p:sp>
        <p:nvSpPr>
          <p:cNvPr id="525" name="Line"/>
          <p:cNvSpPr/>
          <p:nvPr/>
        </p:nvSpPr>
        <p:spPr>
          <a:xfrm>
            <a:off x="11410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6" name="="/>
          <p:cNvSpPr txBox="1"/>
          <p:nvPr/>
        </p:nvSpPr>
        <p:spPr>
          <a:xfrm>
            <a:off x="10368688" y="9627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27" name="÷ 2"/>
          <p:cNvSpPr txBox="1"/>
          <p:nvPr/>
        </p:nvSpPr>
        <p:spPr>
          <a:xfrm>
            <a:off x="14254962" y="9227169"/>
            <a:ext cx="13162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2</a:t>
            </a:r>
          </a:p>
        </p:txBody>
      </p:sp>
      <p:sp>
        <p:nvSpPr>
          <p:cNvPr id="528" name="÷ 2"/>
          <p:cNvSpPr txBox="1"/>
          <p:nvPr/>
        </p:nvSpPr>
        <p:spPr>
          <a:xfrm>
            <a:off x="14267662" y="10243169"/>
            <a:ext cx="13162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 2</a:t>
            </a:r>
          </a:p>
        </p:txBody>
      </p:sp>
      <p:sp>
        <p:nvSpPr>
          <p:cNvPr id="529" name="Line"/>
          <p:cNvSpPr/>
          <p:nvPr/>
        </p:nvSpPr>
        <p:spPr>
          <a:xfrm>
            <a:off x="14204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0" name="7"/>
          <p:cNvSpPr txBox="1"/>
          <p:nvPr/>
        </p:nvSpPr>
        <p:spPr>
          <a:xfrm>
            <a:off x="17924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7</a:t>
            </a:r>
          </a:p>
        </p:txBody>
      </p:sp>
      <p:sp>
        <p:nvSpPr>
          <p:cNvPr id="531" name="12"/>
          <p:cNvSpPr txBox="1"/>
          <p:nvPr/>
        </p:nvSpPr>
        <p:spPr>
          <a:xfrm>
            <a:off x="17704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12</a:t>
            </a:r>
          </a:p>
        </p:txBody>
      </p:sp>
      <p:sp>
        <p:nvSpPr>
          <p:cNvPr id="532" name="Line"/>
          <p:cNvSpPr/>
          <p:nvPr/>
        </p:nvSpPr>
        <p:spPr>
          <a:xfrm>
            <a:off x="17506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" name="="/>
          <p:cNvSpPr txBox="1"/>
          <p:nvPr/>
        </p:nvSpPr>
        <p:spPr>
          <a:xfrm>
            <a:off x="16464688" y="9627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fraction X integer - put integer over ‘1’.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integer</a:t>
            </a:r>
            <a:r>
              <a:t> - put integer over ‘1’. product of </a:t>
            </a:r>
            <a:br/>
            <a:r>
              <a:t>numerators over product of denominators. Reduce.</a:t>
            </a:r>
          </a:p>
        </p:txBody>
      </p:sp>
      <p:sp>
        <p:nvSpPr>
          <p:cNvPr id="536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fraction X integer - put integer over ‘1’.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integer</a:t>
            </a:r>
            <a:r>
              <a:t> - put integer over ‘1’. product of </a:t>
            </a:r>
            <a:br/>
            <a:r>
              <a:t>numerators over product of denominators. Reduce.</a:t>
            </a:r>
          </a:p>
        </p:txBody>
      </p:sp>
      <p:sp>
        <p:nvSpPr>
          <p:cNvPr id="539" name="1"/>
          <p:cNvSpPr txBox="1"/>
          <p:nvPr/>
        </p:nvSpPr>
        <p:spPr>
          <a:xfrm>
            <a:off x="7256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40" name="2"/>
          <p:cNvSpPr txBox="1"/>
          <p:nvPr/>
        </p:nvSpPr>
        <p:spPr>
          <a:xfrm>
            <a:off x="726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41" name="1"/>
          <p:cNvSpPr txBox="1"/>
          <p:nvPr/>
        </p:nvSpPr>
        <p:spPr>
          <a:xfrm>
            <a:off x="2132129" y="473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42" name="2"/>
          <p:cNvSpPr txBox="1"/>
          <p:nvPr/>
        </p:nvSpPr>
        <p:spPr>
          <a:xfrm>
            <a:off x="2144829" y="5747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43" name="Line"/>
          <p:cNvSpPr/>
          <p:nvPr/>
        </p:nvSpPr>
        <p:spPr>
          <a:xfrm>
            <a:off x="1713427" y="5830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4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  <p:sp>
        <p:nvSpPr>
          <p:cNvPr id="545" name="Line"/>
          <p:cNvSpPr/>
          <p:nvPr/>
        </p:nvSpPr>
        <p:spPr>
          <a:xfrm>
            <a:off x="683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6" name="x"/>
          <p:cNvSpPr txBox="1"/>
          <p:nvPr/>
        </p:nvSpPr>
        <p:spPr>
          <a:xfrm>
            <a:off x="3418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547" name="6"/>
          <p:cNvSpPr txBox="1"/>
          <p:nvPr/>
        </p:nvSpPr>
        <p:spPr>
          <a:xfrm>
            <a:off x="4418129" y="5239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48" name="="/>
          <p:cNvSpPr txBox="1"/>
          <p:nvPr/>
        </p:nvSpPr>
        <p:spPr>
          <a:xfrm>
            <a:off x="5573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49" name="6"/>
          <p:cNvSpPr txBox="1"/>
          <p:nvPr/>
        </p:nvSpPr>
        <p:spPr>
          <a:xfrm>
            <a:off x="9796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50" name="1"/>
          <p:cNvSpPr txBox="1"/>
          <p:nvPr/>
        </p:nvSpPr>
        <p:spPr>
          <a:xfrm>
            <a:off x="980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51" name="Line"/>
          <p:cNvSpPr/>
          <p:nvPr/>
        </p:nvSpPr>
        <p:spPr>
          <a:xfrm>
            <a:off x="937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2" name="x"/>
          <p:cNvSpPr txBox="1"/>
          <p:nvPr/>
        </p:nvSpPr>
        <p:spPr>
          <a:xfrm>
            <a:off x="8625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raction X integer - put integer over ‘1’. product of  numerators over product of denominators. Reduce."/>
          <p:cNvSpPr txBox="1"/>
          <p:nvPr/>
        </p:nvSpPr>
        <p:spPr>
          <a:xfrm>
            <a:off x="1162184" y="1376789"/>
            <a:ext cx="19335903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X integer</a:t>
            </a:r>
            <a:r>
              <a:t> - put integer over ‘1’. product of </a:t>
            </a:r>
            <a:br/>
            <a:r>
              <a:t>numerators over product of denominators. Reduce.</a:t>
            </a:r>
          </a:p>
        </p:txBody>
      </p:sp>
      <p:sp>
        <p:nvSpPr>
          <p:cNvPr id="555" name="1 x 6"/>
          <p:cNvSpPr txBox="1"/>
          <p:nvPr/>
        </p:nvSpPr>
        <p:spPr>
          <a:xfrm>
            <a:off x="12643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 x 6</a:t>
            </a:r>
          </a:p>
        </p:txBody>
      </p:sp>
      <p:sp>
        <p:nvSpPr>
          <p:cNvPr id="556" name="2 x 1"/>
          <p:cNvSpPr txBox="1"/>
          <p:nvPr/>
        </p:nvSpPr>
        <p:spPr>
          <a:xfrm>
            <a:off x="12655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 x 1</a:t>
            </a:r>
          </a:p>
        </p:txBody>
      </p:sp>
      <p:sp>
        <p:nvSpPr>
          <p:cNvPr id="557" name="Line"/>
          <p:cNvSpPr/>
          <p:nvPr/>
        </p:nvSpPr>
        <p:spPr>
          <a:xfrm>
            <a:off x="12653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" name="1"/>
          <p:cNvSpPr txBox="1"/>
          <p:nvPr/>
        </p:nvSpPr>
        <p:spPr>
          <a:xfrm>
            <a:off x="7256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59" name="2"/>
          <p:cNvSpPr txBox="1"/>
          <p:nvPr/>
        </p:nvSpPr>
        <p:spPr>
          <a:xfrm>
            <a:off x="726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60" name="1"/>
          <p:cNvSpPr txBox="1"/>
          <p:nvPr/>
        </p:nvSpPr>
        <p:spPr>
          <a:xfrm>
            <a:off x="2132129" y="4731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61" name="2"/>
          <p:cNvSpPr txBox="1"/>
          <p:nvPr/>
        </p:nvSpPr>
        <p:spPr>
          <a:xfrm>
            <a:off x="2144829" y="5747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62" name="Line"/>
          <p:cNvSpPr/>
          <p:nvPr/>
        </p:nvSpPr>
        <p:spPr>
          <a:xfrm>
            <a:off x="1713427" y="5830884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3" name="="/>
          <p:cNvSpPr txBox="1"/>
          <p:nvPr/>
        </p:nvSpPr>
        <p:spPr>
          <a:xfrm>
            <a:off x="11415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64" name="Multiplying Fractions"/>
          <p:cNvSpPr txBox="1"/>
          <p:nvPr/>
        </p:nvSpPr>
        <p:spPr>
          <a:xfrm>
            <a:off x="15445316" y="-10440"/>
            <a:ext cx="8943061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Multiplying Fractions </a:t>
            </a:r>
          </a:p>
        </p:txBody>
      </p:sp>
      <p:sp>
        <p:nvSpPr>
          <p:cNvPr id="565" name="Line"/>
          <p:cNvSpPr/>
          <p:nvPr/>
        </p:nvSpPr>
        <p:spPr>
          <a:xfrm>
            <a:off x="683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" name="x"/>
          <p:cNvSpPr txBox="1"/>
          <p:nvPr/>
        </p:nvSpPr>
        <p:spPr>
          <a:xfrm>
            <a:off x="3418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567" name="6"/>
          <p:cNvSpPr txBox="1"/>
          <p:nvPr/>
        </p:nvSpPr>
        <p:spPr>
          <a:xfrm>
            <a:off x="1716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68" name="2"/>
          <p:cNvSpPr txBox="1"/>
          <p:nvPr/>
        </p:nvSpPr>
        <p:spPr>
          <a:xfrm>
            <a:off x="1717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569" name="Line"/>
          <p:cNvSpPr/>
          <p:nvPr/>
        </p:nvSpPr>
        <p:spPr>
          <a:xfrm>
            <a:off x="1674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0" name="="/>
          <p:cNvSpPr txBox="1"/>
          <p:nvPr/>
        </p:nvSpPr>
        <p:spPr>
          <a:xfrm>
            <a:off x="15448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71" name="6"/>
          <p:cNvSpPr txBox="1"/>
          <p:nvPr/>
        </p:nvSpPr>
        <p:spPr>
          <a:xfrm>
            <a:off x="4418129" y="5239173"/>
            <a:ext cx="580340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72" name="="/>
          <p:cNvSpPr txBox="1"/>
          <p:nvPr/>
        </p:nvSpPr>
        <p:spPr>
          <a:xfrm>
            <a:off x="5573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73" name="6"/>
          <p:cNvSpPr txBox="1"/>
          <p:nvPr/>
        </p:nvSpPr>
        <p:spPr>
          <a:xfrm>
            <a:off x="9796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74" name="1"/>
          <p:cNvSpPr txBox="1"/>
          <p:nvPr/>
        </p:nvSpPr>
        <p:spPr>
          <a:xfrm>
            <a:off x="980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75" name="Line"/>
          <p:cNvSpPr/>
          <p:nvPr/>
        </p:nvSpPr>
        <p:spPr>
          <a:xfrm>
            <a:off x="937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6" name="x"/>
          <p:cNvSpPr txBox="1"/>
          <p:nvPr/>
        </p:nvSpPr>
        <p:spPr>
          <a:xfrm>
            <a:off x="8625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577" name="3"/>
          <p:cNvSpPr txBox="1"/>
          <p:nvPr/>
        </p:nvSpPr>
        <p:spPr>
          <a:xfrm>
            <a:off x="20464932" y="5290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578" name="="/>
          <p:cNvSpPr txBox="1"/>
          <p:nvPr/>
        </p:nvSpPr>
        <p:spPr>
          <a:xfrm>
            <a:off x="19004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fraction ÷ fraction - invert second fraction and multiply. Reduce."/>
          <p:cNvSpPr txBox="1"/>
          <p:nvPr/>
        </p:nvSpPr>
        <p:spPr>
          <a:xfrm>
            <a:off x="1162184" y="1376789"/>
            <a:ext cx="2086478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fraction</a:t>
            </a:r>
            <a:r>
              <a:t> - invert second fraction and multiply.</a:t>
            </a:r>
            <a:br/>
            <a:r>
              <a:t>Reduce.</a:t>
            </a:r>
          </a:p>
        </p:txBody>
      </p:sp>
      <p:sp>
        <p:nvSpPr>
          <p:cNvPr id="581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fraction ÷ fraction - invert second fraction and multiply. Reduce."/>
          <p:cNvSpPr txBox="1"/>
          <p:nvPr/>
        </p:nvSpPr>
        <p:spPr>
          <a:xfrm>
            <a:off x="1162184" y="1376789"/>
            <a:ext cx="2086478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fraction</a:t>
            </a:r>
            <a:r>
              <a:t> - invert second fraction and multiply.</a:t>
            </a:r>
            <a:br/>
            <a:r>
              <a:t>Reduce.</a:t>
            </a:r>
          </a:p>
        </p:txBody>
      </p:sp>
      <p:sp>
        <p:nvSpPr>
          <p:cNvPr id="584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585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586" name="="/>
          <p:cNvSpPr txBox="1"/>
          <p:nvPr/>
        </p:nvSpPr>
        <p:spPr>
          <a:xfrm>
            <a:off x="6081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587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  <p:sp>
        <p:nvSpPr>
          <p:cNvPr id="588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89" name="1"/>
          <p:cNvSpPr txBox="1"/>
          <p:nvPr/>
        </p:nvSpPr>
        <p:spPr>
          <a:xfrm>
            <a:off x="446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90" name="6"/>
          <p:cNvSpPr txBox="1"/>
          <p:nvPr/>
        </p:nvSpPr>
        <p:spPr>
          <a:xfrm>
            <a:off x="447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91" name="Line"/>
          <p:cNvSpPr/>
          <p:nvPr/>
        </p:nvSpPr>
        <p:spPr>
          <a:xfrm>
            <a:off x="404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2" name="÷"/>
          <p:cNvSpPr txBox="1"/>
          <p:nvPr/>
        </p:nvSpPr>
        <p:spPr>
          <a:xfrm>
            <a:off x="3256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593" name="3"/>
          <p:cNvSpPr txBox="1"/>
          <p:nvPr/>
        </p:nvSpPr>
        <p:spPr>
          <a:xfrm>
            <a:off x="789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594" name="4"/>
          <p:cNvSpPr txBox="1"/>
          <p:nvPr/>
        </p:nvSpPr>
        <p:spPr>
          <a:xfrm>
            <a:off x="790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595" name="Line"/>
          <p:cNvSpPr/>
          <p:nvPr/>
        </p:nvSpPr>
        <p:spPr>
          <a:xfrm>
            <a:off x="747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6" name="6"/>
          <p:cNvSpPr txBox="1"/>
          <p:nvPr/>
        </p:nvSpPr>
        <p:spPr>
          <a:xfrm>
            <a:off x="1043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597" name="1"/>
          <p:cNvSpPr txBox="1"/>
          <p:nvPr/>
        </p:nvSpPr>
        <p:spPr>
          <a:xfrm>
            <a:off x="1044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598" name="Line"/>
          <p:cNvSpPr/>
          <p:nvPr/>
        </p:nvSpPr>
        <p:spPr>
          <a:xfrm>
            <a:off x="1001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9" name="x"/>
          <p:cNvSpPr txBox="1"/>
          <p:nvPr/>
        </p:nvSpPr>
        <p:spPr>
          <a:xfrm>
            <a:off x="9260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fraction ÷ fraction - invert second fraction and multiply. Reduce."/>
          <p:cNvSpPr txBox="1"/>
          <p:nvPr/>
        </p:nvSpPr>
        <p:spPr>
          <a:xfrm>
            <a:off x="1162184" y="1376789"/>
            <a:ext cx="2086478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fraction</a:t>
            </a:r>
            <a:r>
              <a:t> - invert second fraction and multiply.</a:t>
            </a:r>
            <a:br/>
            <a:r>
              <a:t>Reduce.</a:t>
            </a:r>
          </a:p>
        </p:txBody>
      </p:sp>
      <p:sp>
        <p:nvSpPr>
          <p:cNvPr id="602" name="3 x 6"/>
          <p:cNvSpPr txBox="1"/>
          <p:nvPr/>
        </p:nvSpPr>
        <p:spPr>
          <a:xfrm>
            <a:off x="13532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 x 6</a:t>
            </a:r>
          </a:p>
        </p:txBody>
      </p:sp>
      <p:sp>
        <p:nvSpPr>
          <p:cNvPr id="603" name="4 x 1"/>
          <p:cNvSpPr txBox="1"/>
          <p:nvPr/>
        </p:nvSpPr>
        <p:spPr>
          <a:xfrm>
            <a:off x="13544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 x 1</a:t>
            </a:r>
          </a:p>
        </p:txBody>
      </p:sp>
      <p:sp>
        <p:nvSpPr>
          <p:cNvPr id="604" name="Line"/>
          <p:cNvSpPr/>
          <p:nvPr/>
        </p:nvSpPr>
        <p:spPr>
          <a:xfrm>
            <a:off x="13542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5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06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07" name="="/>
          <p:cNvSpPr txBox="1"/>
          <p:nvPr/>
        </p:nvSpPr>
        <p:spPr>
          <a:xfrm>
            <a:off x="6081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08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  <p:sp>
        <p:nvSpPr>
          <p:cNvPr id="609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0" name="18"/>
          <p:cNvSpPr txBox="1"/>
          <p:nvPr/>
        </p:nvSpPr>
        <p:spPr>
          <a:xfrm>
            <a:off x="17183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18</a:t>
            </a:r>
          </a:p>
        </p:txBody>
      </p:sp>
      <p:sp>
        <p:nvSpPr>
          <p:cNvPr id="611" name="4"/>
          <p:cNvSpPr txBox="1"/>
          <p:nvPr/>
        </p:nvSpPr>
        <p:spPr>
          <a:xfrm>
            <a:off x="1742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12" name="Line"/>
          <p:cNvSpPr/>
          <p:nvPr/>
        </p:nvSpPr>
        <p:spPr>
          <a:xfrm>
            <a:off x="1699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3" name="="/>
          <p:cNvSpPr txBox="1"/>
          <p:nvPr/>
        </p:nvSpPr>
        <p:spPr>
          <a:xfrm>
            <a:off x="15956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14" name="1"/>
          <p:cNvSpPr txBox="1"/>
          <p:nvPr/>
        </p:nvSpPr>
        <p:spPr>
          <a:xfrm>
            <a:off x="446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15" name="6"/>
          <p:cNvSpPr txBox="1"/>
          <p:nvPr/>
        </p:nvSpPr>
        <p:spPr>
          <a:xfrm>
            <a:off x="447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616" name="Line"/>
          <p:cNvSpPr/>
          <p:nvPr/>
        </p:nvSpPr>
        <p:spPr>
          <a:xfrm>
            <a:off x="404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7" name="÷"/>
          <p:cNvSpPr txBox="1"/>
          <p:nvPr/>
        </p:nvSpPr>
        <p:spPr>
          <a:xfrm>
            <a:off x="3256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618" name="3"/>
          <p:cNvSpPr txBox="1"/>
          <p:nvPr/>
        </p:nvSpPr>
        <p:spPr>
          <a:xfrm>
            <a:off x="789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19" name="4"/>
          <p:cNvSpPr txBox="1"/>
          <p:nvPr/>
        </p:nvSpPr>
        <p:spPr>
          <a:xfrm>
            <a:off x="790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20" name="="/>
          <p:cNvSpPr txBox="1"/>
          <p:nvPr/>
        </p:nvSpPr>
        <p:spPr>
          <a:xfrm>
            <a:off x="12050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21" name="Line"/>
          <p:cNvSpPr/>
          <p:nvPr/>
        </p:nvSpPr>
        <p:spPr>
          <a:xfrm>
            <a:off x="747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2" name="6"/>
          <p:cNvSpPr txBox="1"/>
          <p:nvPr/>
        </p:nvSpPr>
        <p:spPr>
          <a:xfrm>
            <a:off x="1043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623" name="1"/>
          <p:cNvSpPr txBox="1"/>
          <p:nvPr/>
        </p:nvSpPr>
        <p:spPr>
          <a:xfrm>
            <a:off x="1044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24" name="Line"/>
          <p:cNvSpPr/>
          <p:nvPr/>
        </p:nvSpPr>
        <p:spPr>
          <a:xfrm>
            <a:off x="1001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5" name="x"/>
          <p:cNvSpPr txBox="1"/>
          <p:nvPr/>
        </p:nvSpPr>
        <p:spPr>
          <a:xfrm>
            <a:off x="9260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raction ÷ fraction - invert second fraction and multiply. Reduce."/>
          <p:cNvSpPr txBox="1"/>
          <p:nvPr/>
        </p:nvSpPr>
        <p:spPr>
          <a:xfrm>
            <a:off x="1162184" y="1376789"/>
            <a:ext cx="20864780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fraction</a:t>
            </a:r>
            <a:r>
              <a:t> - invert second fraction and multiply.</a:t>
            </a:r>
            <a:br/>
            <a:r>
              <a:t>Reduce.</a:t>
            </a:r>
          </a:p>
        </p:txBody>
      </p:sp>
      <p:sp>
        <p:nvSpPr>
          <p:cNvPr id="628" name="3 x 6"/>
          <p:cNvSpPr txBox="1"/>
          <p:nvPr/>
        </p:nvSpPr>
        <p:spPr>
          <a:xfrm>
            <a:off x="13532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 x 6</a:t>
            </a:r>
          </a:p>
        </p:txBody>
      </p:sp>
      <p:sp>
        <p:nvSpPr>
          <p:cNvPr id="629" name="4 x 1"/>
          <p:cNvSpPr txBox="1"/>
          <p:nvPr/>
        </p:nvSpPr>
        <p:spPr>
          <a:xfrm>
            <a:off x="13544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 x 1</a:t>
            </a:r>
          </a:p>
        </p:txBody>
      </p:sp>
      <p:sp>
        <p:nvSpPr>
          <p:cNvPr id="630" name="Line"/>
          <p:cNvSpPr/>
          <p:nvPr/>
        </p:nvSpPr>
        <p:spPr>
          <a:xfrm>
            <a:off x="13542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1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32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33" name="="/>
          <p:cNvSpPr txBox="1"/>
          <p:nvPr/>
        </p:nvSpPr>
        <p:spPr>
          <a:xfrm>
            <a:off x="6081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34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  <p:sp>
        <p:nvSpPr>
          <p:cNvPr id="635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6" name="18"/>
          <p:cNvSpPr txBox="1"/>
          <p:nvPr/>
        </p:nvSpPr>
        <p:spPr>
          <a:xfrm>
            <a:off x="17183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18</a:t>
            </a:r>
          </a:p>
        </p:txBody>
      </p:sp>
      <p:sp>
        <p:nvSpPr>
          <p:cNvPr id="637" name="4"/>
          <p:cNvSpPr txBox="1"/>
          <p:nvPr/>
        </p:nvSpPr>
        <p:spPr>
          <a:xfrm>
            <a:off x="1742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38" name="Line"/>
          <p:cNvSpPr/>
          <p:nvPr/>
        </p:nvSpPr>
        <p:spPr>
          <a:xfrm>
            <a:off x="1699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9" name="="/>
          <p:cNvSpPr txBox="1"/>
          <p:nvPr/>
        </p:nvSpPr>
        <p:spPr>
          <a:xfrm>
            <a:off x="15956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40" name="1"/>
          <p:cNvSpPr txBox="1"/>
          <p:nvPr/>
        </p:nvSpPr>
        <p:spPr>
          <a:xfrm>
            <a:off x="446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41" name="6"/>
          <p:cNvSpPr txBox="1"/>
          <p:nvPr/>
        </p:nvSpPr>
        <p:spPr>
          <a:xfrm>
            <a:off x="447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642" name="Line"/>
          <p:cNvSpPr/>
          <p:nvPr/>
        </p:nvSpPr>
        <p:spPr>
          <a:xfrm>
            <a:off x="404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3" name="÷"/>
          <p:cNvSpPr txBox="1"/>
          <p:nvPr/>
        </p:nvSpPr>
        <p:spPr>
          <a:xfrm>
            <a:off x="3256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644" name="3"/>
          <p:cNvSpPr txBox="1"/>
          <p:nvPr/>
        </p:nvSpPr>
        <p:spPr>
          <a:xfrm>
            <a:off x="789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45" name="4"/>
          <p:cNvSpPr txBox="1"/>
          <p:nvPr/>
        </p:nvSpPr>
        <p:spPr>
          <a:xfrm>
            <a:off x="790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46" name="="/>
          <p:cNvSpPr txBox="1"/>
          <p:nvPr/>
        </p:nvSpPr>
        <p:spPr>
          <a:xfrm>
            <a:off x="12050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47" name="Line"/>
          <p:cNvSpPr/>
          <p:nvPr/>
        </p:nvSpPr>
        <p:spPr>
          <a:xfrm>
            <a:off x="747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8" name="6"/>
          <p:cNvSpPr txBox="1"/>
          <p:nvPr/>
        </p:nvSpPr>
        <p:spPr>
          <a:xfrm>
            <a:off x="1043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649" name="1"/>
          <p:cNvSpPr txBox="1"/>
          <p:nvPr/>
        </p:nvSpPr>
        <p:spPr>
          <a:xfrm>
            <a:off x="1044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50" name="Line"/>
          <p:cNvSpPr/>
          <p:nvPr/>
        </p:nvSpPr>
        <p:spPr>
          <a:xfrm>
            <a:off x="1001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1" name="x"/>
          <p:cNvSpPr txBox="1"/>
          <p:nvPr/>
        </p:nvSpPr>
        <p:spPr>
          <a:xfrm>
            <a:off x="9260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652" name="÷2"/>
          <p:cNvSpPr txBox="1"/>
          <p:nvPr/>
        </p:nvSpPr>
        <p:spPr>
          <a:xfrm>
            <a:off x="19197472" y="4782169"/>
            <a:ext cx="108326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÷2</a:t>
            </a:r>
          </a:p>
        </p:txBody>
      </p:sp>
      <p:sp>
        <p:nvSpPr>
          <p:cNvPr id="653" name="÷2"/>
          <p:cNvSpPr txBox="1"/>
          <p:nvPr/>
        </p:nvSpPr>
        <p:spPr>
          <a:xfrm>
            <a:off x="19210172" y="5798169"/>
            <a:ext cx="108326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÷2</a:t>
            </a:r>
          </a:p>
        </p:txBody>
      </p:sp>
      <p:sp>
        <p:nvSpPr>
          <p:cNvPr id="654" name="Line"/>
          <p:cNvSpPr/>
          <p:nvPr/>
        </p:nvSpPr>
        <p:spPr>
          <a:xfrm>
            <a:off x="19030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5" name="9"/>
          <p:cNvSpPr txBox="1"/>
          <p:nvPr/>
        </p:nvSpPr>
        <p:spPr>
          <a:xfrm>
            <a:off x="2262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9</a:t>
            </a:r>
          </a:p>
        </p:txBody>
      </p:sp>
      <p:sp>
        <p:nvSpPr>
          <p:cNvPr id="656" name="2"/>
          <p:cNvSpPr txBox="1"/>
          <p:nvPr/>
        </p:nvSpPr>
        <p:spPr>
          <a:xfrm>
            <a:off x="2263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657" name="Line"/>
          <p:cNvSpPr/>
          <p:nvPr/>
        </p:nvSpPr>
        <p:spPr>
          <a:xfrm>
            <a:off x="2220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" name="="/>
          <p:cNvSpPr txBox="1"/>
          <p:nvPr/>
        </p:nvSpPr>
        <p:spPr>
          <a:xfrm>
            <a:off x="21163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raction ÷ integer - put integer over ‘1’.  invert second fraction and multiply. Reduce."/>
          <p:cNvSpPr txBox="1"/>
          <p:nvPr/>
        </p:nvSpPr>
        <p:spPr>
          <a:xfrm>
            <a:off x="1162184" y="1376789"/>
            <a:ext cx="16556432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integer</a:t>
            </a:r>
            <a:r>
              <a:t> - put integer over ‘1’. </a:t>
            </a:r>
            <a:br/>
            <a:r>
              <a:t>invert second fraction and multiply. Reduce.</a:t>
            </a:r>
          </a:p>
        </p:txBody>
      </p:sp>
      <p:sp>
        <p:nvSpPr>
          <p:cNvPr id="661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 Fraction is a part of a whole."/>
          <p:cNvSpPr txBox="1"/>
          <p:nvPr/>
        </p:nvSpPr>
        <p:spPr>
          <a:xfrm>
            <a:off x="1173297" y="1091461"/>
            <a:ext cx="11771148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A </a:t>
            </a:r>
            <a:r>
              <a:rPr b="1"/>
              <a:t>Fraction</a:t>
            </a:r>
            <a:r>
              <a:t> is a part of a whole.</a:t>
            </a:r>
          </a:p>
        </p:txBody>
      </p:sp>
      <p:sp>
        <p:nvSpPr>
          <p:cNvPr id="142" name="Circle"/>
          <p:cNvSpPr/>
          <p:nvPr/>
        </p:nvSpPr>
        <p:spPr>
          <a:xfrm>
            <a:off x="10555945" y="3139145"/>
            <a:ext cx="7336110" cy="7336110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Shape"/>
          <p:cNvSpPr/>
          <p:nvPr/>
        </p:nvSpPr>
        <p:spPr>
          <a:xfrm rot="21581757">
            <a:off x="10617000" y="3206750"/>
            <a:ext cx="7237293" cy="36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498" fill="norm" stroke="1" extrusionOk="0">
                <a:moveTo>
                  <a:pt x="2" y="21345"/>
                </a:moveTo>
                <a:cubicBezTo>
                  <a:pt x="-46" y="15466"/>
                  <a:pt x="1158" y="9815"/>
                  <a:pt x="3322" y="5765"/>
                </a:cubicBezTo>
                <a:cubicBezTo>
                  <a:pt x="5350" y="1968"/>
                  <a:pt x="8057" y="-102"/>
                  <a:pt x="10855" y="4"/>
                </a:cubicBezTo>
                <a:cubicBezTo>
                  <a:pt x="13514" y="109"/>
                  <a:pt x="16063" y="2128"/>
                  <a:pt x="18019" y="5680"/>
                </a:cubicBezTo>
                <a:cubicBezTo>
                  <a:pt x="20263" y="9754"/>
                  <a:pt x="21544" y="15486"/>
                  <a:pt x="21554" y="21498"/>
                </a:cubicBezTo>
                <a:lnTo>
                  <a:pt x="2" y="21345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1"/>
          <p:cNvSpPr txBox="1"/>
          <p:nvPr/>
        </p:nvSpPr>
        <p:spPr>
          <a:xfrm>
            <a:off x="19392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45" name="2"/>
          <p:cNvSpPr txBox="1"/>
          <p:nvPr/>
        </p:nvSpPr>
        <p:spPr>
          <a:xfrm>
            <a:off x="19405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46" name="Line"/>
          <p:cNvSpPr/>
          <p:nvPr/>
        </p:nvSpPr>
        <p:spPr>
          <a:xfrm>
            <a:off x="18973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N"/>
          <p:cNvSpPr txBox="1"/>
          <p:nvPr/>
        </p:nvSpPr>
        <p:spPr>
          <a:xfrm>
            <a:off x="21481931" y="5682089"/>
            <a:ext cx="71948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N</a:t>
            </a:r>
          </a:p>
        </p:txBody>
      </p:sp>
      <p:sp>
        <p:nvSpPr>
          <p:cNvPr id="148" name="D"/>
          <p:cNvSpPr txBox="1"/>
          <p:nvPr/>
        </p:nvSpPr>
        <p:spPr>
          <a:xfrm>
            <a:off x="21502175" y="6698089"/>
            <a:ext cx="704393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D</a:t>
            </a:r>
          </a:p>
        </p:txBody>
      </p:sp>
      <p:sp>
        <p:nvSpPr>
          <p:cNvPr id="149" name="Line"/>
          <p:cNvSpPr/>
          <p:nvPr/>
        </p:nvSpPr>
        <p:spPr>
          <a:xfrm>
            <a:off x="21132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Numerator - Top number…"/>
          <p:cNvSpPr txBox="1"/>
          <p:nvPr/>
        </p:nvSpPr>
        <p:spPr>
          <a:xfrm>
            <a:off x="1248315" y="11274282"/>
            <a:ext cx="21912784" cy="17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52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Numerator</a:t>
            </a:r>
            <a:r>
              <a:t> - Top number</a:t>
            </a:r>
          </a:p>
          <a:p>
            <a:pPr algn="l">
              <a:defRPr b="0" sz="52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Denominator</a:t>
            </a:r>
            <a:r>
              <a:t> - Bottom number - number of equal sized parts in the whole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fraction ÷ integer - put integer over ‘1’.  invert second fraction and multiply. Reduce."/>
          <p:cNvSpPr txBox="1"/>
          <p:nvPr/>
        </p:nvSpPr>
        <p:spPr>
          <a:xfrm>
            <a:off x="1162184" y="1376789"/>
            <a:ext cx="16556432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integer</a:t>
            </a:r>
            <a:r>
              <a:t> - put integer over ‘1’. </a:t>
            </a:r>
            <a:br/>
            <a:r>
              <a:t>invert second fraction and multiply. Reduce.</a:t>
            </a:r>
          </a:p>
        </p:txBody>
      </p:sp>
      <p:sp>
        <p:nvSpPr>
          <p:cNvPr id="664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65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66" name="="/>
          <p:cNvSpPr txBox="1"/>
          <p:nvPr/>
        </p:nvSpPr>
        <p:spPr>
          <a:xfrm>
            <a:off x="5573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67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  <p:sp>
        <p:nvSpPr>
          <p:cNvPr id="668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" name="4"/>
          <p:cNvSpPr txBox="1"/>
          <p:nvPr/>
        </p:nvSpPr>
        <p:spPr>
          <a:xfrm>
            <a:off x="4335932" y="541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70" name="÷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671" name="3"/>
          <p:cNvSpPr txBox="1"/>
          <p:nvPr/>
        </p:nvSpPr>
        <p:spPr>
          <a:xfrm>
            <a:off x="738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72" name="4"/>
          <p:cNvSpPr txBox="1"/>
          <p:nvPr/>
        </p:nvSpPr>
        <p:spPr>
          <a:xfrm>
            <a:off x="739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73" name="Line"/>
          <p:cNvSpPr/>
          <p:nvPr/>
        </p:nvSpPr>
        <p:spPr>
          <a:xfrm>
            <a:off x="696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4" name="4"/>
          <p:cNvSpPr txBox="1"/>
          <p:nvPr/>
        </p:nvSpPr>
        <p:spPr>
          <a:xfrm>
            <a:off x="992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75" name="1"/>
          <p:cNvSpPr txBox="1"/>
          <p:nvPr/>
        </p:nvSpPr>
        <p:spPr>
          <a:xfrm>
            <a:off x="993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76" name="Line"/>
          <p:cNvSpPr/>
          <p:nvPr/>
        </p:nvSpPr>
        <p:spPr>
          <a:xfrm>
            <a:off x="950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7" name="÷"/>
          <p:cNvSpPr txBox="1"/>
          <p:nvPr/>
        </p:nvSpPr>
        <p:spPr>
          <a:xfrm>
            <a:off x="8717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action ÷ integer - put integer over ‘1’.  invert second fraction and multiply. Reduce."/>
          <p:cNvSpPr txBox="1"/>
          <p:nvPr/>
        </p:nvSpPr>
        <p:spPr>
          <a:xfrm>
            <a:off x="1162184" y="1376789"/>
            <a:ext cx="16556432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integer</a:t>
            </a:r>
            <a:r>
              <a:t> - put integer over ‘1’. </a:t>
            </a:r>
            <a:br/>
            <a:r>
              <a:t>invert second fraction and multiply. Reduce.</a:t>
            </a:r>
          </a:p>
        </p:txBody>
      </p:sp>
      <p:sp>
        <p:nvSpPr>
          <p:cNvPr id="680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81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82" name="="/>
          <p:cNvSpPr txBox="1"/>
          <p:nvPr/>
        </p:nvSpPr>
        <p:spPr>
          <a:xfrm>
            <a:off x="5573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83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  <p:sp>
        <p:nvSpPr>
          <p:cNvPr id="684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" name="4"/>
          <p:cNvSpPr txBox="1"/>
          <p:nvPr/>
        </p:nvSpPr>
        <p:spPr>
          <a:xfrm>
            <a:off x="4335932" y="541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86" name="÷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687" name="3"/>
          <p:cNvSpPr txBox="1"/>
          <p:nvPr/>
        </p:nvSpPr>
        <p:spPr>
          <a:xfrm>
            <a:off x="738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88" name="4"/>
          <p:cNvSpPr txBox="1"/>
          <p:nvPr/>
        </p:nvSpPr>
        <p:spPr>
          <a:xfrm>
            <a:off x="739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89" name="="/>
          <p:cNvSpPr txBox="1"/>
          <p:nvPr/>
        </p:nvSpPr>
        <p:spPr>
          <a:xfrm>
            <a:off x="11542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690" name="Line"/>
          <p:cNvSpPr/>
          <p:nvPr/>
        </p:nvSpPr>
        <p:spPr>
          <a:xfrm>
            <a:off x="696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1" name="4"/>
          <p:cNvSpPr txBox="1"/>
          <p:nvPr/>
        </p:nvSpPr>
        <p:spPr>
          <a:xfrm>
            <a:off x="992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92" name="1"/>
          <p:cNvSpPr txBox="1"/>
          <p:nvPr/>
        </p:nvSpPr>
        <p:spPr>
          <a:xfrm>
            <a:off x="993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93" name="Line"/>
          <p:cNvSpPr/>
          <p:nvPr/>
        </p:nvSpPr>
        <p:spPr>
          <a:xfrm>
            <a:off x="950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" name="÷"/>
          <p:cNvSpPr txBox="1"/>
          <p:nvPr/>
        </p:nvSpPr>
        <p:spPr>
          <a:xfrm>
            <a:off x="8717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695" name="3"/>
          <p:cNvSpPr txBox="1"/>
          <p:nvPr/>
        </p:nvSpPr>
        <p:spPr>
          <a:xfrm>
            <a:off x="1297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696" name="4"/>
          <p:cNvSpPr txBox="1"/>
          <p:nvPr/>
        </p:nvSpPr>
        <p:spPr>
          <a:xfrm>
            <a:off x="1298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697" name="Line"/>
          <p:cNvSpPr/>
          <p:nvPr/>
        </p:nvSpPr>
        <p:spPr>
          <a:xfrm>
            <a:off x="1255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" name="1"/>
          <p:cNvSpPr txBox="1"/>
          <p:nvPr/>
        </p:nvSpPr>
        <p:spPr>
          <a:xfrm>
            <a:off x="1551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699" name="4"/>
          <p:cNvSpPr txBox="1"/>
          <p:nvPr/>
        </p:nvSpPr>
        <p:spPr>
          <a:xfrm>
            <a:off x="1552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00" name="Line"/>
          <p:cNvSpPr/>
          <p:nvPr/>
        </p:nvSpPr>
        <p:spPr>
          <a:xfrm>
            <a:off x="1509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1" name="x"/>
          <p:cNvSpPr txBox="1"/>
          <p:nvPr/>
        </p:nvSpPr>
        <p:spPr>
          <a:xfrm>
            <a:off x="14340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fraction ÷ integer - put integer over ‘1’.  invert second fraction and multiply. Reduce."/>
          <p:cNvSpPr txBox="1"/>
          <p:nvPr/>
        </p:nvSpPr>
        <p:spPr>
          <a:xfrm>
            <a:off x="1162184" y="1376789"/>
            <a:ext cx="16556432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fraction ÷ integer</a:t>
            </a:r>
            <a:r>
              <a:t> - put integer over ‘1’. </a:t>
            </a:r>
            <a:br/>
            <a:r>
              <a:t>invert second fraction and multiply. Reduce.</a:t>
            </a:r>
          </a:p>
        </p:txBody>
      </p:sp>
      <p:sp>
        <p:nvSpPr>
          <p:cNvPr id="704" name="3 x 1"/>
          <p:cNvSpPr txBox="1"/>
          <p:nvPr/>
        </p:nvSpPr>
        <p:spPr>
          <a:xfrm>
            <a:off x="18358108" y="4782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 x 1</a:t>
            </a:r>
          </a:p>
        </p:txBody>
      </p:sp>
      <p:sp>
        <p:nvSpPr>
          <p:cNvPr id="705" name="4 x 4"/>
          <p:cNvSpPr txBox="1"/>
          <p:nvPr/>
        </p:nvSpPr>
        <p:spPr>
          <a:xfrm>
            <a:off x="18370808" y="5798169"/>
            <a:ext cx="1946606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 x 4</a:t>
            </a:r>
          </a:p>
        </p:txBody>
      </p:sp>
      <p:sp>
        <p:nvSpPr>
          <p:cNvPr id="706" name="Line"/>
          <p:cNvSpPr/>
          <p:nvPr/>
        </p:nvSpPr>
        <p:spPr>
          <a:xfrm>
            <a:off x="18368539" y="5881879"/>
            <a:ext cx="194660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7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08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09" name="="/>
          <p:cNvSpPr txBox="1"/>
          <p:nvPr/>
        </p:nvSpPr>
        <p:spPr>
          <a:xfrm>
            <a:off x="5573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10" name="Dividing Fractions"/>
          <p:cNvSpPr txBox="1"/>
          <p:nvPr/>
        </p:nvSpPr>
        <p:spPr>
          <a:xfrm>
            <a:off x="16588316" y="-10440"/>
            <a:ext cx="7796404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Dividing Fractions </a:t>
            </a:r>
          </a:p>
        </p:txBody>
      </p:sp>
      <p:sp>
        <p:nvSpPr>
          <p:cNvPr id="711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" name="3"/>
          <p:cNvSpPr txBox="1"/>
          <p:nvPr/>
        </p:nvSpPr>
        <p:spPr>
          <a:xfrm>
            <a:off x="2224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13" name="16"/>
          <p:cNvSpPr txBox="1"/>
          <p:nvPr/>
        </p:nvSpPr>
        <p:spPr>
          <a:xfrm>
            <a:off x="22022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714" name="Line"/>
          <p:cNvSpPr/>
          <p:nvPr/>
        </p:nvSpPr>
        <p:spPr>
          <a:xfrm>
            <a:off x="2182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" name="="/>
          <p:cNvSpPr txBox="1"/>
          <p:nvPr/>
        </p:nvSpPr>
        <p:spPr>
          <a:xfrm>
            <a:off x="20782688" y="5182445"/>
            <a:ext cx="617221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16" name="4"/>
          <p:cNvSpPr txBox="1"/>
          <p:nvPr/>
        </p:nvSpPr>
        <p:spPr>
          <a:xfrm>
            <a:off x="4335932" y="541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17" name="÷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718" name="3"/>
          <p:cNvSpPr txBox="1"/>
          <p:nvPr/>
        </p:nvSpPr>
        <p:spPr>
          <a:xfrm>
            <a:off x="738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19" name="4"/>
          <p:cNvSpPr txBox="1"/>
          <p:nvPr/>
        </p:nvSpPr>
        <p:spPr>
          <a:xfrm>
            <a:off x="739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20" name="="/>
          <p:cNvSpPr txBox="1"/>
          <p:nvPr/>
        </p:nvSpPr>
        <p:spPr>
          <a:xfrm>
            <a:off x="11542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21" name="Line"/>
          <p:cNvSpPr/>
          <p:nvPr/>
        </p:nvSpPr>
        <p:spPr>
          <a:xfrm>
            <a:off x="696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2" name="4"/>
          <p:cNvSpPr txBox="1"/>
          <p:nvPr/>
        </p:nvSpPr>
        <p:spPr>
          <a:xfrm>
            <a:off x="992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23" name="1"/>
          <p:cNvSpPr txBox="1"/>
          <p:nvPr/>
        </p:nvSpPr>
        <p:spPr>
          <a:xfrm>
            <a:off x="993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724" name="Line"/>
          <p:cNvSpPr/>
          <p:nvPr/>
        </p:nvSpPr>
        <p:spPr>
          <a:xfrm>
            <a:off x="950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5" name="÷"/>
          <p:cNvSpPr txBox="1"/>
          <p:nvPr/>
        </p:nvSpPr>
        <p:spPr>
          <a:xfrm>
            <a:off x="8717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726" name="3"/>
          <p:cNvSpPr txBox="1"/>
          <p:nvPr/>
        </p:nvSpPr>
        <p:spPr>
          <a:xfrm>
            <a:off x="1297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27" name="4"/>
          <p:cNvSpPr txBox="1"/>
          <p:nvPr/>
        </p:nvSpPr>
        <p:spPr>
          <a:xfrm>
            <a:off x="1298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28" name="="/>
          <p:cNvSpPr txBox="1"/>
          <p:nvPr/>
        </p:nvSpPr>
        <p:spPr>
          <a:xfrm>
            <a:off x="17257500" y="5284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29" name="Line"/>
          <p:cNvSpPr/>
          <p:nvPr/>
        </p:nvSpPr>
        <p:spPr>
          <a:xfrm>
            <a:off x="1255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0" name="1"/>
          <p:cNvSpPr txBox="1"/>
          <p:nvPr/>
        </p:nvSpPr>
        <p:spPr>
          <a:xfrm>
            <a:off x="15511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731" name="4"/>
          <p:cNvSpPr txBox="1"/>
          <p:nvPr/>
        </p:nvSpPr>
        <p:spPr>
          <a:xfrm>
            <a:off x="15524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32" name="Line"/>
          <p:cNvSpPr/>
          <p:nvPr/>
        </p:nvSpPr>
        <p:spPr>
          <a:xfrm>
            <a:off x="1509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3" name="x"/>
          <p:cNvSpPr txBox="1"/>
          <p:nvPr/>
        </p:nvSpPr>
        <p:spPr>
          <a:xfrm>
            <a:off x="14340054" y="52899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736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739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40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41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742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3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744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45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746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749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50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51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752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3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754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55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756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7" name="Lowest common multiple of 4 and 5 is 20."/>
          <p:cNvSpPr txBox="1"/>
          <p:nvPr/>
        </p:nvSpPr>
        <p:spPr>
          <a:xfrm>
            <a:off x="1565872" y="7576169"/>
            <a:ext cx="1579786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Lowest common multiple of 4 and 5 is 20.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760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61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62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763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4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765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66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767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8" name="Lowest common multiple of 4 and 5 is 20."/>
          <p:cNvSpPr txBox="1"/>
          <p:nvPr/>
        </p:nvSpPr>
        <p:spPr>
          <a:xfrm>
            <a:off x="1565872" y="7576169"/>
            <a:ext cx="1579786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Lowest common multiple of 4 and 5 is 20.</a:t>
            </a:r>
          </a:p>
        </p:txBody>
      </p:sp>
      <p:sp>
        <p:nvSpPr>
          <p:cNvPr id="769" name="="/>
          <p:cNvSpPr txBox="1"/>
          <p:nvPr/>
        </p:nvSpPr>
        <p:spPr>
          <a:xfrm>
            <a:off x="265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70" name="?"/>
          <p:cNvSpPr txBox="1"/>
          <p:nvPr/>
        </p:nvSpPr>
        <p:spPr>
          <a:xfrm>
            <a:off x="4081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?</a:t>
            </a:r>
          </a:p>
        </p:txBody>
      </p:sp>
      <p:sp>
        <p:nvSpPr>
          <p:cNvPr id="771" name="20"/>
          <p:cNvSpPr txBox="1"/>
          <p:nvPr/>
        </p:nvSpPr>
        <p:spPr>
          <a:xfrm>
            <a:off x="3861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772" name="Line"/>
          <p:cNvSpPr/>
          <p:nvPr/>
        </p:nvSpPr>
        <p:spPr>
          <a:xfrm>
            <a:off x="3663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3" name="3"/>
          <p:cNvSpPr txBox="1"/>
          <p:nvPr/>
        </p:nvSpPr>
        <p:spPr>
          <a:xfrm>
            <a:off x="1287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74" name="4"/>
          <p:cNvSpPr txBox="1"/>
          <p:nvPr/>
        </p:nvSpPr>
        <p:spPr>
          <a:xfrm>
            <a:off x="1300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75" name="Line"/>
          <p:cNvSpPr/>
          <p:nvPr/>
        </p:nvSpPr>
        <p:spPr>
          <a:xfrm>
            <a:off x="869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6" name="="/>
          <p:cNvSpPr txBox="1"/>
          <p:nvPr/>
        </p:nvSpPr>
        <p:spPr>
          <a:xfrm>
            <a:off x="8240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77" name="?"/>
          <p:cNvSpPr txBox="1"/>
          <p:nvPr/>
        </p:nvSpPr>
        <p:spPr>
          <a:xfrm>
            <a:off x="9669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?</a:t>
            </a:r>
          </a:p>
        </p:txBody>
      </p:sp>
      <p:sp>
        <p:nvSpPr>
          <p:cNvPr id="778" name="20"/>
          <p:cNvSpPr txBox="1"/>
          <p:nvPr/>
        </p:nvSpPr>
        <p:spPr>
          <a:xfrm>
            <a:off x="9449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779" name="Line"/>
          <p:cNvSpPr/>
          <p:nvPr/>
        </p:nvSpPr>
        <p:spPr>
          <a:xfrm>
            <a:off x="9251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0" name="4"/>
          <p:cNvSpPr txBox="1"/>
          <p:nvPr/>
        </p:nvSpPr>
        <p:spPr>
          <a:xfrm>
            <a:off x="6875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81" name="5"/>
          <p:cNvSpPr txBox="1"/>
          <p:nvPr/>
        </p:nvSpPr>
        <p:spPr>
          <a:xfrm>
            <a:off x="6888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782" name="Line"/>
          <p:cNvSpPr/>
          <p:nvPr/>
        </p:nvSpPr>
        <p:spPr>
          <a:xfrm>
            <a:off x="6457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3" name="Line"/>
          <p:cNvSpPr/>
          <p:nvPr/>
        </p:nvSpPr>
        <p:spPr>
          <a:xfrm>
            <a:off x="11619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4" name="Line"/>
          <p:cNvSpPr/>
          <p:nvPr/>
        </p:nvSpPr>
        <p:spPr>
          <a:xfrm flipH="1">
            <a:off x="5904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787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788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89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790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1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792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793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794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95" name="Lowest common multiple of 4 and 5 is 20."/>
          <p:cNvSpPr txBox="1"/>
          <p:nvPr/>
        </p:nvSpPr>
        <p:spPr>
          <a:xfrm>
            <a:off x="1565872" y="7576169"/>
            <a:ext cx="1579786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Lowest common multiple of 4 and 5 is 20.</a:t>
            </a:r>
          </a:p>
        </p:txBody>
      </p:sp>
      <p:sp>
        <p:nvSpPr>
          <p:cNvPr id="796" name="="/>
          <p:cNvSpPr txBox="1"/>
          <p:nvPr/>
        </p:nvSpPr>
        <p:spPr>
          <a:xfrm>
            <a:off x="265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797" name="?"/>
          <p:cNvSpPr txBox="1"/>
          <p:nvPr/>
        </p:nvSpPr>
        <p:spPr>
          <a:xfrm>
            <a:off x="4081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?</a:t>
            </a:r>
          </a:p>
        </p:txBody>
      </p:sp>
      <p:sp>
        <p:nvSpPr>
          <p:cNvPr id="798" name="20"/>
          <p:cNvSpPr txBox="1"/>
          <p:nvPr/>
        </p:nvSpPr>
        <p:spPr>
          <a:xfrm>
            <a:off x="3861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799" name="Line"/>
          <p:cNvSpPr/>
          <p:nvPr/>
        </p:nvSpPr>
        <p:spPr>
          <a:xfrm>
            <a:off x="3663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0" name="3"/>
          <p:cNvSpPr txBox="1"/>
          <p:nvPr/>
        </p:nvSpPr>
        <p:spPr>
          <a:xfrm>
            <a:off x="1287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01" name="4"/>
          <p:cNvSpPr txBox="1"/>
          <p:nvPr/>
        </p:nvSpPr>
        <p:spPr>
          <a:xfrm>
            <a:off x="1300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02" name="Line"/>
          <p:cNvSpPr/>
          <p:nvPr/>
        </p:nvSpPr>
        <p:spPr>
          <a:xfrm>
            <a:off x="869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3" name="x5"/>
          <p:cNvSpPr txBox="1"/>
          <p:nvPr/>
        </p:nvSpPr>
        <p:spPr>
          <a:xfrm>
            <a:off x="2589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x5</a:t>
            </a:r>
          </a:p>
        </p:txBody>
      </p:sp>
      <p:sp>
        <p:nvSpPr>
          <p:cNvPr id="804" name="="/>
          <p:cNvSpPr txBox="1"/>
          <p:nvPr/>
        </p:nvSpPr>
        <p:spPr>
          <a:xfrm>
            <a:off x="8240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05" name="?"/>
          <p:cNvSpPr txBox="1"/>
          <p:nvPr/>
        </p:nvSpPr>
        <p:spPr>
          <a:xfrm>
            <a:off x="9669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?</a:t>
            </a:r>
          </a:p>
        </p:txBody>
      </p:sp>
      <p:sp>
        <p:nvSpPr>
          <p:cNvPr id="806" name="20"/>
          <p:cNvSpPr txBox="1"/>
          <p:nvPr/>
        </p:nvSpPr>
        <p:spPr>
          <a:xfrm>
            <a:off x="9449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07" name="Line"/>
          <p:cNvSpPr/>
          <p:nvPr/>
        </p:nvSpPr>
        <p:spPr>
          <a:xfrm>
            <a:off x="9251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8" name="4"/>
          <p:cNvSpPr txBox="1"/>
          <p:nvPr/>
        </p:nvSpPr>
        <p:spPr>
          <a:xfrm>
            <a:off x="6875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09" name="5"/>
          <p:cNvSpPr txBox="1"/>
          <p:nvPr/>
        </p:nvSpPr>
        <p:spPr>
          <a:xfrm>
            <a:off x="6888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810" name="Line"/>
          <p:cNvSpPr/>
          <p:nvPr/>
        </p:nvSpPr>
        <p:spPr>
          <a:xfrm>
            <a:off x="6457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1" name="x4"/>
          <p:cNvSpPr txBox="1"/>
          <p:nvPr/>
        </p:nvSpPr>
        <p:spPr>
          <a:xfrm>
            <a:off x="8177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x4</a:t>
            </a:r>
          </a:p>
        </p:txBody>
      </p:sp>
      <p:sp>
        <p:nvSpPr>
          <p:cNvPr id="812" name="Line"/>
          <p:cNvSpPr/>
          <p:nvPr/>
        </p:nvSpPr>
        <p:spPr>
          <a:xfrm>
            <a:off x="11619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3" name="Line"/>
          <p:cNvSpPr/>
          <p:nvPr/>
        </p:nvSpPr>
        <p:spPr>
          <a:xfrm flipH="1">
            <a:off x="5904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816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17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18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819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0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821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22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823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4" name="Lowest common multiple of 4 and 5 is 20."/>
          <p:cNvSpPr txBox="1"/>
          <p:nvPr/>
        </p:nvSpPr>
        <p:spPr>
          <a:xfrm>
            <a:off x="1565872" y="7576169"/>
            <a:ext cx="1579786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Lowest common multiple of 4 and 5 is 20.</a:t>
            </a:r>
          </a:p>
        </p:txBody>
      </p:sp>
      <p:sp>
        <p:nvSpPr>
          <p:cNvPr id="825" name="="/>
          <p:cNvSpPr txBox="1"/>
          <p:nvPr/>
        </p:nvSpPr>
        <p:spPr>
          <a:xfrm>
            <a:off x="265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26" name="15"/>
          <p:cNvSpPr txBox="1"/>
          <p:nvPr/>
        </p:nvSpPr>
        <p:spPr>
          <a:xfrm>
            <a:off x="3848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15</a:t>
            </a:r>
          </a:p>
        </p:txBody>
      </p:sp>
      <p:sp>
        <p:nvSpPr>
          <p:cNvPr id="827" name="20"/>
          <p:cNvSpPr txBox="1"/>
          <p:nvPr/>
        </p:nvSpPr>
        <p:spPr>
          <a:xfrm>
            <a:off x="3861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28" name="Line"/>
          <p:cNvSpPr/>
          <p:nvPr/>
        </p:nvSpPr>
        <p:spPr>
          <a:xfrm>
            <a:off x="3663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9" name="3"/>
          <p:cNvSpPr txBox="1"/>
          <p:nvPr/>
        </p:nvSpPr>
        <p:spPr>
          <a:xfrm>
            <a:off x="1287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30" name="4"/>
          <p:cNvSpPr txBox="1"/>
          <p:nvPr/>
        </p:nvSpPr>
        <p:spPr>
          <a:xfrm>
            <a:off x="1300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31" name="Line"/>
          <p:cNvSpPr/>
          <p:nvPr/>
        </p:nvSpPr>
        <p:spPr>
          <a:xfrm>
            <a:off x="869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2" name="x5"/>
          <p:cNvSpPr txBox="1"/>
          <p:nvPr/>
        </p:nvSpPr>
        <p:spPr>
          <a:xfrm>
            <a:off x="2589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x5</a:t>
            </a:r>
          </a:p>
        </p:txBody>
      </p:sp>
      <p:sp>
        <p:nvSpPr>
          <p:cNvPr id="833" name="="/>
          <p:cNvSpPr txBox="1"/>
          <p:nvPr/>
        </p:nvSpPr>
        <p:spPr>
          <a:xfrm>
            <a:off x="8240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34" name="16"/>
          <p:cNvSpPr txBox="1"/>
          <p:nvPr/>
        </p:nvSpPr>
        <p:spPr>
          <a:xfrm>
            <a:off x="9436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835" name="20"/>
          <p:cNvSpPr txBox="1"/>
          <p:nvPr/>
        </p:nvSpPr>
        <p:spPr>
          <a:xfrm>
            <a:off x="9449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36" name="Line"/>
          <p:cNvSpPr/>
          <p:nvPr/>
        </p:nvSpPr>
        <p:spPr>
          <a:xfrm>
            <a:off x="9251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7" name="4"/>
          <p:cNvSpPr txBox="1"/>
          <p:nvPr/>
        </p:nvSpPr>
        <p:spPr>
          <a:xfrm>
            <a:off x="6875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38" name="5"/>
          <p:cNvSpPr txBox="1"/>
          <p:nvPr/>
        </p:nvSpPr>
        <p:spPr>
          <a:xfrm>
            <a:off x="6888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839" name="Line"/>
          <p:cNvSpPr/>
          <p:nvPr/>
        </p:nvSpPr>
        <p:spPr>
          <a:xfrm>
            <a:off x="6457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0" name="x4"/>
          <p:cNvSpPr txBox="1"/>
          <p:nvPr/>
        </p:nvSpPr>
        <p:spPr>
          <a:xfrm>
            <a:off x="8177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x4</a:t>
            </a:r>
          </a:p>
        </p:txBody>
      </p:sp>
      <p:sp>
        <p:nvSpPr>
          <p:cNvPr id="841" name="Line"/>
          <p:cNvSpPr/>
          <p:nvPr/>
        </p:nvSpPr>
        <p:spPr>
          <a:xfrm>
            <a:off x="11619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2" name="Line"/>
          <p:cNvSpPr/>
          <p:nvPr/>
        </p:nvSpPr>
        <p:spPr>
          <a:xfrm flipH="1">
            <a:off x="5904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845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46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47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848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9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850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51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852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3" name="Lowest common multiple of 4 and 5 is 20."/>
          <p:cNvSpPr txBox="1"/>
          <p:nvPr/>
        </p:nvSpPr>
        <p:spPr>
          <a:xfrm>
            <a:off x="1565872" y="7576169"/>
            <a:ext cx="1579786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Lowest common multiple of 4 and 5 is 20.</a:t>
            </a:r>
          </a:p>
        </p:txBody>
      </p:sp>
      <p:sp>
        <p:nvSpPr>
          <p:cNvPr id="854" name="="/>
          <p:cNvSpPr txBox="1"/>
          <p:nvPr/>
        </p:nvSpPr>
        <p:spPr>
          <a:xfrm>
            <a:off x="265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55" name="15"/>
          <p:cNvSpPr txBox="1"/>
          <p:nvPr/>
        </p:nvSpPr>
        <p:spPr>
          <a:xfrm>
            <a:off x="3848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15</a:t>
            </a:r>
          </a:p>
        </p:txBody>
      </p:sp>
      <p:sp>
        <p:nvSpPr>
          <p:cNvPr id="856" name="20"/>
          <p:cNvSpPr txBox="1"/>
          <p:nvPr/>
        </p:nvSpPr>
        <p:spPr>
          <a:xfrm>
            <a:off x="3861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57" name="Line"/>
          <p:cNvSpPr/>
          <p:nvPr/>
        </p:nvSpPr>
        <p:spPr>
          <a:xfrm>
            <a:off x="3663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8" name="3"/>
          <p:cNvSpPr txBox="1"/>
          <p:nvPr/>
        </p:nvSpPr>
        <p:spPr>
          <a:xfrm>
            <a:off x="1287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59" name="4"/>
          <p:cNvSpPr txBox="1"/>
          <p:nvPr/>
        </p:nvSpPr>
        <p:spPr>
          <a:xfrm>
            <a:off x="1300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60" name="Line"/>
          <p:cNvSpPr/>
          <p:nvPr/>
        </p:nvSpPr>
        <p:spPr>
          <a:xfrm>
            <a:off x="869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1" name="x5"/>
          <p:cNvSpPr txBox="1"/>
          <p:nvPr/>
        </p:nvSpPr>
        <p:spPr>
          <a:xfrm>
            <a:off x="2589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x5</a:t>
            </a:r>
          </a:p>
        </p:txBody>
      </p:sp>
      <p:sp>
        <p:nvSpPr>
          <p:cNvPr id="862" name="="/>
          <p:cNvSpPr txBox="1"/>
          <p:nvPr/>
        </p:nvSpPr>
        <p:spPr>
          <a:xfrm>
            <a:off x="8240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63" name="16"/>
          <p:cNvSpPr txBox="1"/>
          <p:nvPr/>
        </p:nvSpPr>
        <p:spPr>
          <a:xfrm>
            <a:off x="9436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864" name="20"/>
          <p:cNvSpPr txBox="1"/>
          <p:nvPr/>
        </p:nvSpPr>
        <p:spPr>
          <a:xfrm>
            <a:off x="9449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65" name="Line"/>
          <p:cNvSpPr/>
          <p:nvPr/>
        </p:nvSpPr>
        <p:spPr>
          <a:xfrm>
            <a:off x="9251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6" name="4"/>
          <p:cNvSpPr txBox="1"/>
          <p:nvPr/>
        </p:nvSpPr>
        <p:spPr>
          <a:xfrm>
            <a:off x="6875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67" name="5"/>
          <p:cNvSpPr txBox="1"/>
          <p:nvPr/>
        </p:nvSpPr>
        <p:spPr>
          <a:xfrm>
            <a:off x="6888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868" name="Line"/>
          <p:cNvSpPr/>
          <p:nvPr/>
        </p:nvSpPr>
        <p:spPr>
          <a:xfrm>
            <a:off x="6457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9" name="x4"/>
          <p:cNvSpPr txBox="1"/>
          <p:nvPr/>
        </p:nvSpPr>
        <p:spPr>
          <a:xfrm>
            <a:off x="8177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x4</a:t>
            </a:r>
          </a:p>
        </p:txBody>
      </p:sp>
      <p:sp>
        <p:nvSpPr>
          <p:cNvPr id="870" name="15"/>
          <p:cNvSpPr txBox="1"/>
          <p:nvPr/>
        </p:nvSpPr>
        <p:spPr>
          <a:xfrm>
            <a:off x="12865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15</a:t>
            </a:r>
          </a:p>
        </p:txBody>
      </p:sp>
      <p:sp>
        <p:nvSpPr>
          <p:cNvPr id="871" name="20"/>
          <p:cNvSpPr txBox="1"/>
          <p:nvPr/>
        </p:nvSpPr>
        <p:spPr>
          <a:xfrm>
            <a:off x="12878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72" name="Line"/>
          <p:cNvSpPr/>
          <p:nvPr/>
        </p:nvSpPr>
        <p:spPr>
          <a:xfrm>
            <a:off x="12680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3" name="16"/>
          <p:cNvSpPr txBox="1"/>
          <p:nvPr/>
        </p:nvSpPr>
        <p:spPr>
          <a:xfrm>
            <a:off x="15405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874" name="20"/>
          <p:cNvSpPr txBox="1"/>
          <p:nvPr/>
        </p:nvSpPr>
        <p:spPr>
          <a:xfrm>
            <a:off x="15418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75" name="Line"/>
          <p:cNvSpPr/>
          <p:nvPr/>
        </p:nvSpPr>
        <p:spPr>
          <a:xfrm>
            <a:off x="15220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6" name="+"/>
          <p:cNvSpPr txBox="1"/>
          <p:nvPr/>
        </p:nvSpPr>
        <p:spPr>
          <a:xfrm>
            <a:off x="14432688" y="96714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877" name="Line"/>
          <p:cNvSpPr/>
          <p:nvPr/>
        </p:nvSpPr>
        <p:spPr>
          <a:xfrm>
            <a:off x="11619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8" name="Line"/>
          <p:cNvSpPr/>
          <p:nvPr/>
        </p:nvSpPr>
        <p:spPr>
          <a:xfrm flipH="1">
            <a:off x="5904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 Fraction is a part of a whole."/>
          <p:cNvSpPr txBox="1"/>
          <p:nvPr/>
        </p:nvSpPr>
        <p:spPr>
          <a:xfrm>
            <a:off x="1173297" y="1091461"/>
            <a:ext cx="11771148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6600"/>
            </a:pPr>
            <a:r>
              <a:t>A </a:t>
            </a:r>
            <a:r>
              <a:rPr b="1"/>
              <a:t>Fraction</a:t>
            </a:r>
            <a:r>
              <a:t> is a part of a whole.</a:t>
            </a:r>
          </a:p>
        </p:txBody>
      </p:sp>
      <p:sp>
        <p:nvSpPr>
          <p:cNvPr id="153" name="Circle"/>
          <p:cNvSpPr/>
          <p:nvPr/>
        </p:nvSpPr>
        <p:spPr>
          <a:xfrm>
            <a:off x="10555945" y="3139145"/>
            <a:ext cx="7336110" cy="7336110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Shape"/>
          <p:cNvSpPr/>
          <p:nvPr/>
        </p:nvSpPr>
        <p:spPr>
          <a:xfrm rot="21581757">
            <a:off x="10617000" y="3206750"/>
            <a:ext cx="7237293" cy="3664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498" fill="norm" stroke="1" extrusionOk="0">
                <a:moveTo>
                  <a:pt x="2" y="21345"/>
                </a:moveTo>
                <a:cubicBezTo>
                  <a:pt x="-46" y="15466"/>
                  <a:pt x="1158" y="9815"/>
                  <a:pt x="3322" y="5765"/>
                </a:cubicBezTo>
                <a:cubicBezTo>
                  <a:pt x="5350" y="1968"/>
                  <a:pt x="8057" y="-102"/>
                  <a:pt x="10855" y="4"/>
                </a:cubicBezTo>
                <a:cubicBezTo>
                  <a:pt x="13514" y="109"/>
                  <a:pt x="16063" y="2128"/>
                  <a:pt x="18019" y="5680"/>
                </a:cubicBezTo>
                <a:cubicBezTo>
                  <a:pt x="20263" y="9754"/>
                  <a:pt x="21544" y="15486"/>
                  <a:pt x="21554" y="21498"/>
                </a:cubicBezTo>
                <a:lnTo>
                  <a:pt x="2" y="21345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1"/>
          <p:cNvSpPr txBox="1"/>
          <p:nvPr/>
        </p:nvSpPr>
        <p:spPr>
          <a:xfrm>
            <a:off x="19392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56" name="2"/>
          <p:cNvSpPr txBox="1"/>
          <p:nvPr/>
        </p:nvSpPr>
        <p:spPr>
          <a:xfrm>
            <a:off x="19405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57" name="Line"/>
          <p:cNvSpPr/>
          <p:nvPr/>
        </p:nvSpPr>
        <p:spPr>
          <a:xfrm>
            <a:off x="18973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N"/>
          <p:cNvSpPr txBox="1"/>
          <p:nvPr/>
        </p:nvSpPr>
        <p:spPr>
          <a:xfrm>
            <a:off x="21481931" y="5682089"/>
            <a:ext cx="71948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N</a:t>
            </a:r>
          </a:p>
        </p:txBody>
      </p:sp>
      <p:sp>
        <p:nvSpPr>
          <p:cNvPr id="159" name="D"/>
          <p:cNvSpPr txBox="1"/>
          <p:nvPr/>
        </p:nvSpPr>
        <p:spPr>
          <a:xfrm>
            <a:off x="21502175" y="6698089"/>
            <a:ext cx="704393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D</a:t>
            </a:r>
          </a:p>
        </p:txBody>
      </p:sp>
      <p:sp>
        <p:nvSpPr>
          <p:cNvPr id="160" name="Line"/>
          <p:cNvSpPr/>
          <p:nvPr/>
        </p:nvSpPr>
        <p:spPr>
          <a:xfrm>
            <a:off x="21132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ircle"/>
          <p:cNvSpPr/>
          <p:nvPr/>
        </p:nvSpPr>
        <p:spPr>
          <a:xfrm>
            <a:off x="1056345" y="3240391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Shape"/>
          <p:cNvSpPr/>
          <p:nvPr/>
        </p:nvSpPr>
        <p:spPr>
          <a:xfrm>
            <a:off x="3706584" y="6031575"/>
            <a:ext cx="2765859" cy="260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6" fill="norm" stroke="1" extrusionOk="0">
                <a:moveTo>
                  <a:pt x="0" y="0"/>
                </a:moveTo>
                <a:lnTo>
                  <a:pt x="21600" y="6"/>
                </a:lnTo>
                <a:cubicBezTo>
                  <a:pt x="21242" y="7182"/>
                  <a:pt x="17718" y="13762"/>
                  <a:pt x="12085" y="17770"/>
                </a:cubicBezTo>
                <a:cubicBezTo>
                  <a:pt x="8566" y="20274"/>
                  <a:pt x="4417" y="21600"/>
                  <a:pt x="177" y="215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1"/>
          <p:cNvSpPr txBox="1"/>
          <p:nvPr/>
        </p:nvSpPr>
        <p:spPr>
          <a:xfrm>
            <a:off x="7048101" y="5783335"/>
            <a:ext cx="58034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64" name="4"/>
          <p:cNvSpPr txBox="1"/>
          <p:nvPr/>
        </p:nvSpPr>
        <p:spPr>
          <a:xfrm>
            <a:off x="7060801" y="6799335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165" name="Line"/>
          <p:cNvSpPr/>
          <p:nvPr/>
        </p:nvSpPr>
        <p:spPr>
          <a:xfrm>
            <a:off x="6629400" y="6883045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3707393" y="3192439"/>
            <a:ext cx="1" cy="554039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1023291" y="6023290"/>
            <a:ext cx="550490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Numerator - Top number…"/>
          <p:cNvSpPr txBox="1"/>
          <p:nvPr/>
        </p:nvSpPr>
        <p:spPr>
          <a:xfrm>
            <a:off x="1248315" y="11274282"/>
            <a:ext cx="21912784" cy="17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52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Numerator</a:t>
            </a:r>
            <a:r>
              <a:t> - Top number</a:t>
            </a:r>
          </a:p>
          <a:p>
            <a:pPr algn="l">
              <a:defRPr b="0" sz="52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Denominator</a:t>
            </a:r>
            <a:r>
              <a:t> - Bottom number - number of equal sized parts in the whole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+ —  change both fractions to same denominator.  add or subtract. Reduce."/>
          <p:cNvSpPr txBox="1"/>
          <p:nvPr/>
        </p:nvSpPr>
        <p:spPr>
          <a:xfrm>
            <a:off x="1162184" y="1376789"/>
            <a:ext cx="18939435" cy="209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6600"/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+ —</a:t>
            </a:r>
            <a:r>
              <a:t>  change both fractions to same denominator. </a:t>
            </a:r>
            <a:br/>
            <a:r>
              <a:t>add or subtract. Reduce.</a:t>
            </a:r>
          </a:p>
        </p:txBody>
      </p:sp>
      <p:sp>
        <p:nvSpPr>
          <p:cNvPr id="881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82" name="4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83" name="Adding and Subtracting Fractions"/>
          <p:cNvSpPr txBox="1"/>
          <p:nvPr/>
        </p:nvSpPr>
        <p:spPr>
          <a:xfrm>
            <a:off x="10365316" y="-10440"/>
            <a:ext cx="14006627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Adding and Subtracting Fractions </a:t>
            </a:r>
          </a:p>
        </p:txBody>
      </p:sp>
      <p:sp>
        <p:nvSpPr>
          <p:cNvPr id="884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5" name="+"/>
          <p:cNvSpPr txBox="1"/>
          <p:nvPr/>
        </p:nvSpPr>
        <p:spPr>
          <a:xfrm>
            <a:off x="3383688" y="52899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886" name="4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87" name="5"/>
          <p:cNvSpPr txBox="1"/>
          <p:nvPr/>
        </p:nvSpPr>
        <p:spPr>
          <a:xfrm>
            <a:off x="4856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888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9" name="Lowest common multiple of 4 and 5 is 20."/>
          <p:cNvSpPr txBox="1"/>
          <p:nvPr/>
        </p:nvSpPr>
        <p:spPr>
          <a:xfrm>
            <a:off x="1565872" y="7576169"/>
            <a:ext cx="1579786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Lowest common multiple of 4 and 5 is 20.</a:t>
            </a:r>
          </a:p>
        </p:txBody>
      </p:sp>
      <p:sp>
        <p:nvSpPr>
          <p:cNvPr id="890" name="="/>
          <p:cNvSpPr txBox="1"/>
          <p:nvPr/>
        </p:nvSpPr>
        <p:spPr>
          <a:xfrm>
            <a:off x="2652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91" name="15"/>
          <p:cNvSpPr txBox="1"/>
          <p:nvPr/>
        </p:nvSpPr>
        <p:spPr>
          <a:xfrm>
            <a:off x="3848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15</a:t>
            </a:r>
          </a:p>
        </p:txBody>
      </p:sp>
      <p:sp>
        <p:nvSpPr>
          <p:cNvPr id="892" name="20"/>
          <p:cNvSpPr txBox="1"/>
          <p:nvPr/>
        </p:nvSpPr>
        <p:spPr>
          <a:xfrm>
            <a:off x="3861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893" name="Line"/>
          <p:cNvSpPr/>
          <p:nvPr/>
        </p:nvSpPr>
        <p:spPr>
          <a:xfrm>
            <a:off x="3663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4" name="3"/>
          <p:cNvSpPr txBox="1"/>
          <p:nvPr/>
        </p:nvSpPr>
        <p:spPr>
          <a:xfrm>
            <a:off x="1287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895" name="4"/>
          <p:cNvSpPr txBox="1"/>
          <p:nvPr/>
        </p:nvSpPr>
        <p:spPr>
          <a:xfrm>
            <a:off x="1300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896" name="Line"/>
          <p:cNvSpPr/>
          <p:nvPr/>
        </p:nvSpPr>
        <p:spPr>
          <a:xfrm>
            <a:off x="869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97" name="x5"/>
          <p:cNvSpPr txBox="1"/>
          <p:nvPr/>
        </p:nvSpPr>
        <p:spPr>
          <a:xfrm>
            <a:off x="2589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x5</a:t>
            </a:r>
          </a:p>
        </p:txBody>
      </p:sp>
      <p:sp>
        <p:nvSpPr>
          <p:cNvPr id="898" name="="/>
          <p:cNvSpPr txBox="1"/>
          <p:nvPr/>
        </p:nvSpPr>
        <p:spPr>
          <a:xfrm>
            <a:off x="8240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899" name="16"/>
          <p:cNvSpPr txBox="1"/>
          <p:nvPr/>
        </p:nvSpPr>
        <p:spPr>
          <a:xfrm>
            <a:off x="9436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900" name="20"/>
          <p:cNvSpPr txBox="1"/>
          <p:nvPr/>
        </p:nvSpPr>
        <p:spPr>
          <a:xfrm>
            <a:off x="9449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901" name="Line"/>
          <p:cNvSpPr/>
          <p:nvPr/>
        </p:nvSpPr>
        <p:spPr>
          <a:xfrm>
            <a:off x="9251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2" name="4"/>
          <p:cNvSpPr txBox="1"/>
          <p:nvPr/>
        </p:nvSpPr>
        <p:spPr>
          <a:xfrm>
            <a:off x="6875932" y="9227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903" name="5"/>
          <p:cNvSpPr txBox="1"/>
          <p:nvPr/>
        </p:nvSpPr>
        <p:spPr>
          <a:xfrm>
            <a:off x="6888632" y="1024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904" name="Line"/>
          <p:cNvSpPr/>
          <p:nvPr/>
        </p:nvSpPr>
        <p:spPr>
          <a:xfrm>
            <a:off x="6457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5" name="x4"/>
          <p:cNvSpPr txBox="1"/>
          <p:nvPr/>
        </p:nvSpPr>
        <p:spPr>
          <a:xfrm>
            <a:off x="8177657" y="10780074"/>
            <a:ext cx="79629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x4</a:t>
            </a:r>
          </a:p>
        </p:txBody>
      </p:sp>
      <p:sp>
        <p:nvSpPr>
          <p:cNvPr id="906" name="15"/>
          <p:cNvSpPr txBox="1"/>
          <p:nvPr/>
        </p:nvSpPr>
        <p:spPr>
          <a:xfrm>
            <a:off x="12865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15</a:t>
            </a:r>
          </a:p>
        </p:txBody>
      </p:sp>
      <p:sp>
        <p:nvSpPr>
          <p:cNvPr id="907" name="20"/>
          <p:cNvSpPr txBox="1"/>
          <p:nvPr/>
        </p:nvSpPr>
        <p:spPr>
          <a:xfrm>
            <a:off x="12878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908" name="Line"/>
          <p:cNvSpPr/>
          <p:nvPr/>
        </p:nvSpPr>
        <p:spPr>
          <a:xfrm>
            <a:off x="12680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9" name="16"/>
          <p:cNvSpPr txBox="1"/>
          <p:nvPr/>
        </p:nvSpPr>
        <p:spPr>
          <a:xfrm>
            <a:off x="15405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16</a:t>
            </a:r>
          </a:p>
        </p:txBody>
      </p:sp>
      <p:sp>
        <p:nvSpPr>
          <p:cNvPr id="910" name="20"/>
          <p:cNvSpPr txBox="1"/>
          <p:nvPr/>
        </p:nvSpPr>
        <p:spPr>
          <a:xfrm>
            <a:off x="15418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911" name="Line"/>
          <p:cNvSpPr/>
          <p:nvPr/>
        </p:nvSpPr>
        <p:spPr>
          <a:xfrm>
            <a:off x="15220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2" name="+"/>
          <p:cNvSpPr txBox="1"/>
          <p:nvPr/>
        </p:nvSpPr>
        <p:spPr>
          <a:xfrm>
            <a:off x="14432688" y="96714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+</a:t>
            </a:r>
          </a:p>
        </p:txBody>
      </p:sp>
      <p:sp>
        <p:nvSpPr>
          <p:cNvPr id="913" name="="/>
          <p:cNvSpPr txBox="1"/>
          <p:nvPr/>
        </p:nvSpPr>
        <p:spPr>
          <a:xfrm>
            <a:off x="17130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14" name="15+16"/>
          <p:cNvSpPr txBox="1"/>
          <p:nvPr/>
        </p:nvSpPr>
        <p:spPr>
          <a:xfrm>
            <a:off x="17736413" y="9227169"/>
            <a:ext cx="2481378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15+16</a:t>
            </a:r>
          </a:p>
        </p:txBody>
      </p:sp>
      <p:sp>
        <p:nvSpPr>
          <p:cNvPr id="915" name="20"/>
          <p:cNvSpPr txBox="1"/>
          <p:nvPr/>
        </p:nvSpPr>
        <p:spPr>
          <a:xfrm>
            <a:off x="18466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916" name="Line"/>
          <p:cNvSpPr/>
          <p:nvPr/>
        </p:nvSpPr>
        <p:spPr>
          <a:xfrm>
            <a:off x="18027887" y="10326879"/>
            <a:ext cx="19683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7" name="="/>
          <p:cNvSpPr txBox="1"/>
          <p:nvPr/>
        </p:nvSpPr>
        <p:spPr>
          <a:xfrm>
            <a:off x="20686500" y="9729241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18" name="31"/>
          <p:cNvSpPr txBox="1"/>
          <p:nvPr/>
        </p:nvSpPr>
        <p:spPr>
          <a:xfrm>
            <a:off x="21882912" y="9227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31</a:t>
            </a:r>
          </a:p>
        </p:txBody>
      </p:sp>
      <p:sp>
        <p:nvSpPr>
          <p:cNvPr id="919" name="20"/>
          <p:cNvSpPr txBox="1"/>
          <p:nvPr/>
        </p:nvSpPr>
        <p:spPr>
          <a:xfrm>
            <a:off x="21895612" y="10243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920" name="Line"/>
          <p:cNvSpPr/>
          <p:nvPr/>
        </p:nvSpPr>
        <p:spPr>
          <a:xfrm>
            <a:off x="21697230" y="10326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1" name="Line"/>
          <p:cNvSpPr/>
          <p:nvPr/>
        </p:nvSpPr>
        <p:spPr>
          <a:xfrm>
            <a:off x="11619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2" name="Line"/>
          <p:cNvSpPr/>
          <p:nvPr/>
        </p:nvSpPr>
        <p:spPr>
          <a:xfrm flipH="1">
            <a:off x="5904183" y="9278164"/>
            <a:ext cx="1" cy="2097431"/>
          </a:xfrm>
          <a:prstGeom prst="line">
            <a:avLst/>
          </a:prstGeom>
          <a:ln w="254000">
            <a:solidFill>
              <a:srgbClr val="F4F5F5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If two fractions are equal, their cross products are equal."/>
          <p:cNvSpPr txBox="1"/>
          <p:nvPr/>
        </p:nvSpPr>
        <p:spPr>
          <a:xfrm>
            <a:off x="1162184" y="1376789"/>
            <a:ext cx="21211795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6600"/>
            </a:lvl1pPr>
          </a:lstStyle>
          <a:p>
            <a:pPr/>
            <a:r>
              <a:t>If two fractions are equal, their cross products are equal.</a:t>
            </a:r>
          </a:p>
        </p:txBody>
      </p:sp>
      <p:sp>
        <p:nvSpPr>
          <p:cNvPr id="925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926" name="8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</a:t>
            </a:r>
          </a:p>
        </p:txBody>
      </p:sp>
      <p:sp>
        <p:nvSpPr>
          <p:cNvPr id="927" name="Cross Multiplying"/>
          <p:cNvSpPr txBox="1"/>
          <p:nvPr/>
        </p:nvSpPr>
        <p:spPr>
          <a:xfrm>
            <a:off x="16855016" y="-10440"/>
            <a:ext cx="7531532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Cross Multiplying </a:t>
            </a:r>
          </a:p>
        </p:txBody>
      </p:sp>
      <p:sp>
        <p:nvSpPr>
          <p:cNvPr id="928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29" name="9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9</a:t>
            </a:r>
          </a:p>
        </p:txBody>
      </p:sp>
      <p:sp>
        <p:nvSpPr>
          <p:cNvPr id="930" name="24"/>
          <p:cNvSpPr txBox="1"/>
          <p:nvPr/>
        </p:nvSpPr>
        <p:spPr>
          <a:xfrm>
            <a:off x="4623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24</a:t>
            </a:r>
          </a:p>
        </p:txBody>
      </p:sp>
      <p:sp>
        <p:nvSpPr>
          <p:cNvPr id="931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2" name="="/>
          <p:cNvSpPr txBox="1"/>
          <p:nvPr/>
        </p:nvSpPr>
        <p:spPr>
          <a:xfrm>
            <a:off x="3422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33" name="Line"/>
          <p:cNvSpPr/>
          <p:nvPr/>
        </p:nvSpPr>
        <p:spPr>
          <a:xfrm flipV="1">
            <a:off x="2851701" y="5331079"/>
            <a:ext cx="1683026" cy="106175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4" name="Line"/>
          <p:cNvSpPr/>
          <p:nvPr/>
        </p:nvSpPr>
        <p:spPr>
          <a:xfrm>
            <a:off x="2851701" y="5351428"/>
            <a:ext cx="1684305" cy="111378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5" name="3 x 24 = 8 x 9"/>
          <p:cNvSpPr txBox="1"/>
          <p:nvPr/>
        </p:nvSpPr>
        <p:spPr>
          <a:xfrm>
            <a:off x="7365847" y="5290169"/>
            <a:ext cx="521391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 x 24 = 8 x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If two fractions are equal, their cross products are equal."/>
          <p:cNvSpPr txBox="1"/>
          <p:nvPr/>
        </p:nvSpPr>
        <p:spPr>
          <a:xfrm>
            <a:off x="1162184" y="1376789"/>
            <a:ext cx="21211795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6600"/>
            </a:lvl1pPr>
          </a:lstStyle>
          <a:p>
            <a:pPr/>
            <a:r>
              <a:t>If two fractions are equal, their cross products are equal.</a:t>
            </a:r>
          </a:p>
        </p:txBody>
      </p:sp>
      <p:sp>
        <p:nvSpPr>
          <p:cNvPr id="938" name="3"/>
          <p:cNvSpPr txBox="1"/>
          <p:nvPr/>
        </p:nvSpPr>
        <p:spPr>
          <a:xfrm>
            <a:off x="192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939" name="8"/>
          <p:cNvSpPr txBox="1"/>
          <p:nvPr/>
        </p:nvSpPr>
        <p:spPr>
          <a:xfrm>
            <a:off x="1935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</a:t>
            </a:r>
          </a:p>
        </p:txBody>
      </p:sp>
      <p:sp>
        <p:nvSpPr>
          <p:cNvPr id="940" name="Cross Multiplying"/>
          <p:cNvSpPr txBox="1"/>
          <p:nvPr/>
        </p:nvSpPr>
        <p:spPr>
          <a:xfrm>
            <a:off x="16855016" y="-10440"/>
            <a:ext cx="7531532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Cross Multiplying </a:t>
            </a:r>
          </a:p>
        </p:txBody>
      </p:sp>
      <p:sp>
        <p:nvSpPr>
          <p:cNvPr id="941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2" name="9"/>
          <p:cNvSpPr txBox="1"/>
          <p:nvPr/>
        </p:nvSpPr>
        <p:spPr>
          <a:xfrm>
            <a:off x="4843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9</a:t>
            </a:r>
          </a:p>
        </p:txBody>
      </p:sp>
      <p:sp>
        <p:nvSpPr>
          <p:cNvPr id="943" name="24"/>
          <p:cNvSpPr txBox="1"/>
          <p:nvPr/>
        </p:nvSpPr>
        <p:spPr>
          <a:xfrm>
            <a:off x="4623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24</a:t>
            </a:r>
          </a:p>
        </p:txBody>
      </p:sp>
      <p:sp>
        <p:nvSpPr>
          <p:cNvPr id="944" name="Line"/>
          <p:cNvSpPr/>
          <p:nvPr/>
        </p:nvSpPr>
        <p:spPr>
          <a:xfrm>
            <a:off x="442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5" name="="/>
          <p:cNvSpPr txBox="1"/>
          <p:nvPr/>
        </p:nvSpPr>
        <p:spPr>
          <a:xfrm>
            <a:off x="3422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46" name="Line"/>
          <p:cNvSpPr/>
          <p:nvPr/>
        </p:nvSpPr>
        <p:spPr>
          <a:xfrm flipV="1">
            <a:off x="2851701" y="5331079"/>
            <a:ext cx="1683026" cy="106175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7" name="Line"/>
          <p:cNvSpPr/>
          <p:nvPr/>
        </p:nvSpPr>
        <p:spPr>
          <a:xfrm>
            <a:off x="2851701" y="5351428"/>
            <a:ext cx="1684305" cy="111378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8" name="3 x 24 = 8 x 9"/>
          <p:cNvSpPr txBox="1"/>
          <p:nvPr/>
        </p:nvSpPr>
        <p:spPr>
          <a:xfrm>
            <a:off x="7365847" y="5290169"/>
            <a:ext cx="521391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 x 24 = 8 x 9</a:t>
            </a:r>
          </a:p>
        </p:txBody>
      </p:sp>
      <p:sp>
        <p:nvSpPr>
          <p:cNvPr id="949" name="3"/>
          <p:cNvSpPr txBox="1"/>
          <p:nvPr/>
        </p:nvSpPr>
        <p:spPr>
          <a:xfrm>
            <a:off x="1922932" y="8973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950" name="8"/>
          <p:cNvSpPr txBox="1"/>
          <p:nvPr/>
        </p:nvSpPr>
        <p:spPr>
          <a:xfrm>
            <a:off x="1935632" y="9989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8</a:t>
            </a:r>
          </a:p>
        </p:txBody>
      </p:sp>
      <p:sp>
        <p:nvSpPr>
          <p:cNvPr id="951" name="Line"/>
          <p:cNvSpPr/>
          <p:nvPr/>
        </p:nvSpPr>
        <p:spPr>
          <a:xfrm>
            <a:off x="1504230" y="10072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2" name="X"/>
          <p:cNvSpPr txBox="1"/>
          <p:nvPr/>
        </p:nvSpPr>
        <p:spPr>
          <a:xfrm>
            <a:off x="4820882" y="8973169"/>
            <a:ext cx="6264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953" name="24"/>
          <p:cNvSpPr txBox="1"/>
          <p:nvPr/>
        </p:nvSpPr>
        <p:spPr>
          <a:xfrm>
            <a:off x="4623612" y="9989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24</a:t>
            </a:r>
          </a:p>
        </p:txBody>
      </p:sp>
      <p:sp>
        <p:nvSpPr>
          <p:cNvPr id="954" name="Line"/>
          <p:cNvSpPr/>
          <p:nvPr/>
        </p:nvSpPr>
        <p:spPr>
          <a:xfrm>
            <a:off x="4425230" y="10072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5" name="="/>
          <p:cNvSpPr txBox="1"/>
          <p:nvPr/>
        </p:nvSpPr>
        <p:spPr>
          <a:xfrm>
            <a:off x="3422620" y="9424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56" name="X = 3 x 24 / 8"/>
          <p:cNvSpPr txBox="1"/>
          <p:nvPr/>
        </p:nvSpPr>
        <p:spPr>
          <a:xfrm>
            <a:off x="7365847" y="9481169"/>
            <a:ext cx="5104944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X = 3 x 24 /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Rewrite in simple format, then solve."/>
          <p:cNvSpPr txBox="1"/>
          <p:nvPr/>
        </p:nvSpPr>
        <p:spPr>
          <a:xfrm>
            <a:off x="1162184" y="1376789"/>
            <a:ext cx="13729183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6600"/>
            </a:lvl1pPr>
          </a:lstStyle>
          <a:p>
            <a:pPr/>
            <a:r>
              <a:t>Rewrite in simple format, then solve.</a:t>
            </a:r>
          </a:p>
        </p:txBody>
      </p:sp>
      <p:sp>
        <p:nvSpPr>
          <p:cNvPr id="959" name="2/5"/>
          <p:cNvSpPr txBox="1"/>
          <p:nvPr/>
        </p:nvSpPr>
        <p:spPr>
          <a:xfrm>
            <a:off x="1550352" y="4782169"/>
            <a:ext cx="132550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2/5</a:t>
            </a:r>
          </a:p>
        </p:txBody>
      </p:sp>
      <p:sp>
        <p:nvSpPr>
          <p:cNvPr id="960" name="4/17"/>
          <p:cNvSpPr txBox="1"/>
          <p:nvPr/>
        </p:nvSpPr>
        <p:spPr>
          <a:xfrm>
            <a:off x="1330033" y="5798169"/>
            <a:ext cx="179153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4/17</a:t>
            </a:r>
          </a:p>
        </p:txBody>
      </p:sp>
      <p:sp>
        <p:nvSpPr>
          <p:cNvPr id="961" name="Fractions in Fractions"/>
          <p:cNvSpPr txBox="1"/>
          <p:nvPr/>
        </p:nvSpPr>
        <p:spPr>
          <a:xfrm>
            <a:off x="15115116" y="-10440"/>
            <a:ext cx="9271636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Fractions in Fractions </a:t>
            </a:r>
          </a:p>
        </p:txBody>
      </p:sp>
      <p:sp>
        <p:nvSpPr>
          <p:cNvPr id="962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Rewrite in simple format, then solve."/>
          <p:cNvSpPr txBox="1"/>
          <p:nvPr/>
        </p:nvSpPr>
        <p:spPr>
          <a:xfrm>
            <a:off x="1162184" y="1376789"/>
            <a:ext cx="13729183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6600"/>
            </a:lvl1pPr>
          </a:lstStyle>
          <a:p>
            <a:pPr/>
            <a:r>
              <a:t>Rewrite in simple format, then solve.</a:t>
            </a:r>
          </a:p>
        </p:txBody>
      </p:sp>
      <p:sp>
        <p:nvSpPr>
          <p:cNvPr id="965" name="2/5"/>
          <p:cNvSpPr txBox="1"/>
          <p:nvPr/>
        </p:nvSpPr>
        <p:spPr>
          <a:xfrm>
            <a:off x="1550352" y="4782169"/>
            <a:ext cx="132550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2/5</a:t>
            </a:r>
          </a:p>
        </p:txBody>
      </p:sp>
      <p:sp>
        <p:nvSpPr>
          <p:cNvPr id="966" name="4/17"/>
          <p:cNvSpPr txBox="1"/>
          <p:nvPr/>
        </p:nvSpPr>
        <p:spPr>
          <a:xfrm>
            <a:off x="1330033" y="5798169"/>
            <a:ext cx="179153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4/17</a:t>
            </a:r>
          </a:p>
        </p:txBody>
      </p:sp>
      <p:sp>
        <p:nvSpPr>
          <p:cNvPr id="967" name="Fractions in Fractions"/>
          <p:cNvSpPr txBox="1"/>
          <p:nvPr/>
        </p:nvSpPr>
        <p:spPr>
          <a:xfrm>
            <a:off x="15115116" y="-10440"/>
            <a:ext cx="9271636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Fractions in Fractions </a:t>
            </a:r>
          </a:p>
        </p:txBody>
      </p:sp>
      <p:sp>
        <p:nvSpPr>
          <p:cNvPr id="968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9" name="2"/>
          <p:cNvSpPr txBox="1"/>
          <p:nvPr/>
        </p:nvSpPr>
        <p:spPr>
          <a:xfrm>
            <a:off x="5224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970" name="5"/>
          <p:cNvSpPr txBox="1"/>
          <p:nvPr/>
        </p:nvSpPr>
        <p:spPr>
          <a:xfrm>
            <a:off x="5237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971" name="Line"/>
          <p:cNvSpPr/>
          <p:nvPr/>
        </p:nvSpPr>
        <p:spPr>
          <a:xfrm>
            <a:off x="4806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2" name="="/>
          <p:cNvSpPr txBox="1"/>
          <p:nvPr/>
        </p:nvSpPr>
        <p:spPr>
          <a:xfrm>
            <a:off x="3676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73" name="÷"/>
          <p:cNvSpPr txBox="1"/>
          <p:nvPr/>
        </p:nvSpPr>
        <p:spPr>
          <a:xfrm>
            <a:off x="6812688" y="52391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974" name="4"/>
          <p:cNvSpPr txBox="1"/>
          <p:nvPr/>
        </p:nvSpPr>
        <p:spPr>
          <a:xfrm>
            <a:off x="827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975" name="17"/>
          <p:cNvSpPr txBox="1"/>
          <p:nvPr/>
        </p:nvSpPr>
        <p:spPr>
          <a:xfrm>
            <a:off x="8052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976" name="Line"/>
          <p:cNvSpPr/>
          <p:nvPr/>
        </p:nvSpPr>
        <p:spPr>
          <a:xfrm>
            <a:off x="785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write in simple format, then solve."/>
          <p:cNvSpPr txBox="1"/>
          <p:nvPr/>
        </p:nvSpPr>
        <p:spPr>
          <a:xfrm>
            <a:off x="1162184" y="1376789"/>
            <a:ext cx="13729183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6600"/>
            </a:lvl1pPr>
          </a:lstStyle>
          <a:p>
            <a:pPr/>
            <a:r>
              <a:t>Rewrite in simple format, then solve.</a:t>
            </a:r>
          </a:p>
        </p:txBody>
      </p:sp>
      <p:sp>
        <p:nvSpPr>
          <p:cNvPr id="979" name="2/5"/>
          <p:cNvSpPr txBox="1"/>
          <p:nvPr/>
        </p:nvSpPr>
        <p:spPr>
          <a:xfrm>
            <a:off x="1550352" y="4782169"/>
            <a:ext cx="132550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2/5</a:t>
            </a:r>
          </a:p>
        </p:txBody>
      </p:sp>
      <p:sp>
        <p:nvSpPr>
          <p:cNvPr id="980" name="4/17"/>
          <p:cNvSpPr txBox="1"/>
          <p:nvPr/>
        </p:nvSpPr>
        <p:spPr>
          <a:xfrm>
            <a:off x="1330033" y="5798169"/>
            <a:ext cx="179153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4/17</a:t>
            </a:r>
          </a:p>
        </p:txBody>
      </p:sp>
      <p:sp>
        <p:nvSpPr>
          <p:cNvPr id="981" name="Fractions in Fractions"/>
          <p:cNvSpPr txBox="1"/>
          <p:nvPr/>
        </p:nvSpPr>
        <p:spPr>
          <a:xfrm>
            <a:off x="15115116" y="-10440"/>
            <a:ext cx="9271636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Fractions in Fractions </a:t>
            </a:r>
          </a:p>
        </p:txBody>
      </p:sp>
      <p:sp>
        <p:nvSpPr>
          <p:cNvPr id="982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3" name="2"/>
          <p:cNvSpPr txBox="1"/>
          <p:nvPr/>
        </p:nvSpPr>
        <p:spPr>
          <a:xfrm>
            <a:off x="5224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984" name="5"/>
          <p:cNvSpPr txBox="1"/>
          <p:nvPr/>
        </p:nvSpPr>
        <p:spPr>
          <a:xfrm>
            <a:off x="5237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985" name="Line"/>
          <p:cNvSpPr/>
          <p:nvPr/>
        </p:nvSpPr>
        <p:spPr>
          <a:xfrm>
            <a:off x="4806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6" name="="/>
          <p:cNvSpPr txBox="1"/>
          <p:nvPr/>
        </p:nvSpPr>
        <p:spPr>
          <a:xfrm>
            <a:off x="3676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87" name="÷"/>
          <p:cNvSpPr txBox="1"/>
          <p:nvPr/>
        </p:nvSpPr>
        <p:spPr>
          <a:xfrm>
            <a:off x="6812688" y="52391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988" name="4"/>
          <p:cNvSpPr txBox="1"/>
          <p:nvPr/>
        </p:nvSpPr>
        <p:spPr>
          <a:xfrm>
            <a:off x="827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989" name="17"/>
          <p:cNvSpPr txBox="1"/>
          <p:nvPr/>
        </p:nvSpPr>
        <p:spPr>
          <a:xfrm>
            <a:off x="8052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990" name="Line"/>
          <p:cNvSpPr/>
          <p:nvPr/>
        </p:nvSpPr>
        <p:spPr>
          <a:xfrm>
            <a:off x="785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1" name="2"/>
          <p:cNvSpPr txBox="1"/>
          <p:nvPr/>
        </p:nvSpPr>
        <p:spPr>
          <a:xfrm>
            <a:off x="11828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992" name="5"/>
          <p:cNvSpPr txBox="1"/>
          <p:nvPr/>
        </p:nvSpPr>
        <p:spPr>
          <a:xfrm>
            <a:off x="11841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993" name="Line"/>
          <p:cNvSpPr/>
          <p:nvPr/>
        </p:nvSpPr>
        <p:spPr>
          <a:xfrm>
            <a:off x="11410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4" name="="/>
          <p:cNvSpPr txBox="1"/>
          <p:nvPr/>
        </p:nvSpPr>
        <p:spPr>
          <a:xfrm>
            <a:off x="10280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95" name="x"/>
          <p:cNvSpPr txBox="1"/>
          <p:nvPr/>
        </p:nvSpPr>
        <p:spPr>
          <a:xfrm>
            <a:off x="13451054" y="52391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996" name="17"/>
          <p:cNvSpPr txBox="1"/>
          <p:nvPr/>
        </p:nvSpPr>
        <p:spPr>
          <a:xfrm>
            <a:off x="14643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997" name="4"/>
          <p:cNvSpPr txBox="1"/>
          <p:nvPr/>
        </p:nvSpPr>
        <p:spPr>
          <a:xfrm>
            <a:off x="1488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998" name="Line"/>
          <p:cNvSpPr/>
          <p:nvPr/>
        </p:nvSpPr>
        <p:spPr>
          <a:xfrm>
            <a:off x="1445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99" name="34"/>
          <p:cNvSpPr txBox="1"/>
          <p:nvPr/>
        </p:nvSpPr>
        <p:spPr>
          <a:xfrm>
            <a:off x="17818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34</a:t>
            </a:r>
          </a:p>
        </p:txBody>
      </p:sp>
      <p:sp>
        <p:nvSpPr>
          <p:cNvPr id="1000" name="20"/>
          <p:cNvSpPr txBox="1"/>
          <p:nvPr/>
        </p:nvSpPr>
        <p:spPr>
          <a:xfrm>
            <a:off x="17831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1001" name="Line"/>
          <p:cNvSpPr/>
          <p:nvPr/>
        </p:nvSpPr>
        <p:spPr>
          <a:xfrm>
            <a:off x="1763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2" name="="/>
          <p:cNvSpPr txBox="1"/>
          <p:nvPr/>
        </p:nvSpPr>
        <p:spPr>
          <a:xfrm>
            <a:off x="16503619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Rewrite in simple format, then solve."/>
          <p:cNvSpPr txBox="1"/>
          <p:nvPr/>
        </p:nvSpPr>
        <p:spPr>
          <a:xfrm>
            <a:off x="1162184" y="1376789"/>
            <a:ext cx="13729183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6600"/>
            </a:lvl1pPr>
          </a:lstStyle>
          <a:p>
            <a:pPr/>
            <a:r>
              <a:t>Rewrite in simple format, then solve.</a:t>
            </a:r>
          </a:p>
        </p:txBody>
      </p:sp>
      <p:sp>
        <p:nvSpPr>
          <p:cNvPr id="1005" name="2/5"/>
          <p:cNvSpPr txBox="1"/>
          <p:nvPr/>
        </p:nvSpPr>
        <p:spPr>
          <a:xfrm>
            <a:off x="1550352" y="4782169"/>
            <a:ext cx="132550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2/5</a:t>
            </a:r>
          </a:p>
        </p:txBody>
      </p:sp>
      <p:sp>
        <p:nvSpPr>
          <p:cNvPr id="1006" name="4/17"/>
          <p:cNvSpPr txBox="1"/>
          <p:nvPr/>
        </p:nvSpPr>
        <p:spPr>
          <a:xfrm>
            <a:off x="1330033" y="5798169"/>
            <a:ext cx="1791539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4/17</a:t>
            </a:r>
          </a:p>
        </p:txBody>
      </p:sp>
      <p:sp>
        <p:nvSpPr>
          <p:cNvPr id="1007" name="Fractions in Fractions"/>
          <p:cNvSpPr txBox="1"/>
          <p:nvPr/>
        </p:nvSpPr>
        <p:spPr>
          <a:xfrm>
            <a:off x="15115116" y="-10440"/>
            <a:ext cx="9271636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Fractions in Fractions </a:t>
            </a:r>
          </a:p>
        </p:txBody>
      </p:sp>
      <p:sp>
        <p:nvSpPr>
          <p:cNvPr id="1008" name="Line"/>
          <p:cNvSpPr/>
          <p:nvPr/>
        </p:nvSpPr>
        <p:spPr>
          <a:xfrm>
            <a:off x="150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9" name="2"/>
          <p:cNvSpPr txBox="1"/>
          <p:nvPr/>
        </p:nvSpPr>
        <p:spPr>
          <a:xfrm>
            <a:off x="5224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010" name="5"/>
          <p:cNvSpPr txBox="1"/>
          <p:nvPr/>
        </p:nvSpPr>
        <p:spPr>
          <a:xfrm>
            <a:off x="5237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1011" name="Line"/>
          <p:cNvSpPr/>
          <p:nvPr/>
        </p:nvSpPr>
        <p:spPr>
          <a:xfrm>
            <a:off x="4806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2" name="="/>
          <p:cNvSpPr txBox="1"/>
          <p:nvPr/>
        </p:nvSpPr>
        <p:spPr>
          <a:xfrm>
            <a:off x="3676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013" name="÷"/>
          <p:cNvSpPr txBox="1"/>
          <p:nvPr/>
        </p:nvSpPr>
        <p:spPr>
          <a:xfrm>
            <a:off x="6812688" y="5239173"/>
            <a:ext cx="61722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÷</a:t>
            </a:r>
          </a:p>
        </p:txBody>
      </p:sp>
      <p:sp>
        <p:nvSpPr>
          <p:cNvPr id="1014" name="4"/>
          <p:cNvSpPr txBox="1"/>
          <p:nvPr/>
        </p:nvSpPr>
        <p:spPr>
          <a:xfrm>
            <a:off x="8272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1015" name="17"/>
          <p:cNvSpPr txBox="1"/>
          <p:nvPr/>
        </p:nvSpPr>
        <p:spPr>
          <a:xfrm>
            <a:off x="8052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1016" name="Line"/>
          <p:cNvSpPr/>
          <p:nvPr/>
        </p:nvSpPr>
        <p:spPr>
          <a:xfrm>
            <a:off x="7854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7" name="2"/>
          <p:cNvSpPr txBox="1"/>
          <p:nvPr/>
        </p:nvSpPr>
        <p:spPr>
          <a:xfrm>
            <a:off x="11828932" y="4782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018" name="5"/>
          <p:cNvSpPr txBox="1"/>
          <p:nvPr/>
        </p:nvSpPr>
        <p:spPr>
          <a:xfrm>
            <a:off x="11841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5</a:t>
            </a:r>
          </a:p>
        </p:txBody>
      </p:sp>
      <p:sp>
        <p:nvSpPr>
          <p:cNvPr id="1019" name="Line"/>
          <p:cNvSpPr/>
          <p:nvPr/>
        </p:nvSpPr>
        <p:spPr>
          <a:xfrm>
            <a:off x="11410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0" name="="/>
          <p:cNvSpPr txBox="1"/>
          <p:nvPr/>
        </p:nvSpPr>
        <p:spPr>
          <a:xfrm>
            <a:off x="10280620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021" name="x"/>
          <p:cNvSpPr txBox="1"/>
          <p:nvPr/>
        </p:nvSpPr>
        <p:spPr>
          <a:xfrm>
            <a:off x="13451054" y="5239173"/>
            <a:ext cx="548489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x</a:t>
            </a:r>
          </a:p>
        </p:txBody>
      </p:sp>
      <p:sp>
        <p:nvSpPr>
          <p:cNvPr id="1022" name="17"/>
          <p:cNvSpPr txBox="1"/>
          <p:nvPr/>
        </p:nvSpPr>
        <p:spPr>
          <a:xfrm>
            <a:off x="14643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1023" name="4"/>
          <p:cNvSpPr txBox="1"/>
          <p:nvPr/>
        </p:nvSpPr>
        <p:spPr>
          <a:xfrm>
            <a:off x="14889632" y="5798169"/>
            <a:ext cx="58034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1024" name="Line"/>
          <p:cNvSpPr/>
          <p:nvPr/>
        </p:nvSpPr>
        <p:spPr>
          <a:xfrm>
            <a:off x="14458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5" name="34"/>
          <p:cNvSpPr txBox="1"/>
          <p:nvPr/>
        </p:nvSpPr>
        <p:spPr>
          <a:xfrm>
            <a:off x="17818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34</a:t>
            </a:r>
          </a:p>
        </p:txBody>
      </p:sp>
      <p:sp>
        <p:nvSpPr>
          <p:cNvPr id="1026" name="20"/>
          <p:cNvSpPr txBox="1"/>
          <p:nvPr/>
        </p:nvSpPr>
        <p:spPr>
          <a:xfrm>
            <a:off x="17831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20</a:t>
            </a:r>
          </a:p>
        </p:txBody>
      </p:sp>
      <p:sp>
        <p:nvSpPr>
          <p:cNvPr id="1027" name="Line"/>
          <p:cNvSpPr/>
          <p:nvPr/>
        </p:nvSpPr>
        <p:spPr>
          <a:xfrm>
            <a:off x="17633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8" name="="/>
          <p:cNvSpPr txBox="1"/>
          <p:nvPr/>
        </p:nvSpPr>
        <p:spPr>
          <a:xfrm>
            <a:off x="16503619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029" name="17"/>
          <p:cNvSpPr txBox="1"/>
          <p:nvPr/>
        </p:nvSpPr>
        <p:spPr>
          <a:xfrm>
            <a:off x="21120912" y="4782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17</a:t>
            </a:r>
          </a:p>
        </p:txBody>
      </p:sp>
      <p:sp>
        <p:nvSpPr>
          <p:cNvPr id="1030" name="10"/>
          <p:cNvSpPr txBox="1"/>
          <p:nvPr/>
        </p:nvSpPr>
        <p:spPr>
          <a:xfrm>
            <a:off x="21133612" y="5798169"/>
            <a:ext cx="1046380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10</a:t>
            </a:r>
          </a:p>
        </p:txBody>
      </p:sp>
      <p:sp>
        <p:nvSpPr>
          <p:cNvPr id="1031" name="Line"/>
          <p:cNvSpPr/>
          <p:nvPr/>
        </p:nvSpPr>
        <p:spPr>
          <a:xfrm>
            <a:off x="20935230" y="5881879"/>
            <a:ext cx="151241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32" name="="/>
          <p:cNvSpPr txBox="1"/>
          <p:nvPr/>
        </p:nvSpPr>
        <p:spPr>
          <a:xfrm>
            <a:off x="19805619" y="5233636"/>
            <a:ext cx="617221" cy="1093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929292"/>
                </a:solidFill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Cheat Sheet"/>
          <p:cNvSpPr txBox="1"/>
          <p:nvPr/>
        </p:nvSpPr>
        <p:spPr>
          <a:xfrm>
            <a:off x="18925116" y="-10440"/>
            <a:ext cx="5487163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Cheat Sheet </a:t>
            </a:r>
          </a:p>
        </p:txBody>
      </p:sp>
      <p:sp>
        <p:nvSpPr>
          <p:cNvPr id="1035" name="Numerator - top number.…"/>
          <p:cNvSpPr txBox="1"/>
          <p:nvPr/>
        </p:nvSpPr>
        <p:spPr>
          <a:xfrm>
            <a:off x="1162184" y="1263505"/>
            <a:ext cx="22710496" cy="11260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Numerator</a:t>
            </a:r>
            <a:r>
              <a:t> - top number.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Demoninator</a:t>
            </a:r>
            <a:r>
              <a:t> - bottom number.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Reduce</a:t>
            </a:r>
            <a:r>
              <a:t> - divide Numerator and Denominator by the same value.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Reciprocal</a:t>
            </a:r>
            <a:r>
              <a:t> - invert (switch top and bottom numbers).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Converting</a:t>
            </a:r>
            <a:r>
              <a:t> </a:t>
            </a:r>
          </a:p>
          <a:p>
            <a:pPr lvl="1" algn="l">
              <a:lnSpc>
                <a:spcPct val="120000"/>
              </a:lnSpc>
              <a:defRPr b="0" sz="3600"/>
            </a:pPr>
            <a:r>
              <a:t>Whole number to fraction - put it over ‘1’.</a:t>
            </a:r>
          </a:p>
          <a:p>
            <a:pPr lvl="1" algn="l">
              <a:lnSpc>
                <a:spcPct val="120000"/>
              </a:lnSpc>
              <a:defRPr b="0" sz="3600"/>
            </a:pPr>
            <a:r>
              <a:t>Percent to fraction - put it over 100, and reduce.</a:t>
            </a:r>
          </a:p>
          <a:p>
            <a:pPr lvl="1" algn="l">
              <a:lnSpc>
                <a:spcPct val="120000"/>
              </a:lnSpc>
              <a:defRPr b="0" sz="3600"/>
            </a:pPr>
            <a:r>
              <a:t>Decimal to fraction - put it over ‘1’, multiply top and bottom by 10^n (n is # of decimal places), reduce.</a:t>
            </a:r>
          </a:p>
          <a:p>
            <a:pPr lvl="1" algn="l">
              <a:lnSpc>
                <a:spcPct val="120000"/>
              </a:lnSpc>
              <a:defRPr b="0" sz="3600"/>
            </a:pPr>
            <a:r>
              <a:t>Mixed Number - multiply the whole number by the denominator, then add the numerator.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Multiply fraction x fraction </a:t>
            </a:r>
            <a:r>
              <a:t>- product of numerators over product of denominators, reduce.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Multiply fraction x integer </a:t>
            </a:r>
            <a:r>
              <a:t>- put integer over ‘1’. product of numerators over product of denominators, reduce.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Divide fraction ÷ fraction </a:t>
            </a:r>
            <a:r>
              <a:t>- invert second fraction and multiply, reduce.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Divide fraction ÷ integer</a:t>
            </a:r>
            <a:r>
              <a:t> - put integer over ‘1’, invert second fraction and multiply, reduce.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Add or subtract</a:t>
            </a:r>
            <a:r>
              <a:t> - change both fractions to same denominator, add or subtract, reduce.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Cross Multiplying </a:t>
            </a:r>
            <a:r>
              <a:t>- If two fractions are equal, their cross products are equal.</a:t>
            </a:r>
          </a:p>
          <a:p>
            <a:pPr algn="l">
              <a:lnSpc>
                <a:spcPct val="120000"/>
              </a:lnSpc>
              <a:defRPr b="0" sz="3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Fractions in fractions </a:t>
            </a:r>
            <a:r>
              <a:t>- rewrite in simple format, then solve.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1635" y="3849784"/>
            <a:ext cx="6240729" cy="601643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© 2018 Joe James"/>
          <p:cNvSpPr txBox="1"/>
          <p:nvPr/>
        </p:nvSpPr>
        <p:spPr>
          <a:xfrm>
            <a:off x="8956167" y="12268200"/>
            <a:ext cx="6471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/>
            <a:r>
              <a:t>© 2018 Joe James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ircle"/>
          <p:cNvSpPr/>
          <p:nvPr/>
        </p:nvSpPr>
        <p:spPr>
          <a:xfrm>
            <a:off x="15449839" y="3204315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Shape"/>
          <p:cNvSpPr/>
          <p:nvPr/>
        </p:nvSpPr>
        <p:spPr>
          <a:xfrm rot="10800000">
            <a:off x="15490666" y="5741962"/>
            <a:ext cx="5355764" cy="282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0" h="21556" fill="norm" stroke="1" extrusionOk="0">
                <a:moveTo>
                  <a:pt x="3" y="21403"/>
                </a:moveTo>
                <a:cubicBezTo>
                  <a:pt x="-58" y="15502"/>
                  <a:pt x="1141" y="9827"/>
                  <a:pt x="3304" y="5778"/>
                </a:cubicBezTo>
                <a:cubicBezTo>
                  <a:pt x="5326" y="1993"/>
                  <a:pt x="8016" y="-44"/>
                  <a:pt x="10794" y="1"/>
                </a:cubicBezTo>
                <a:cubicBezTo>
                  <a:pt x="13486" y="45"/>
                  <a:pt x="16091" y="1993"/>
                  <a:pt x="18073" y="5610"/>
                </a:cubicBezTo>
                <a:cubicBezTo>
                  <a:pt x="20314" y="9698"/>
                  <a:pt x="21542" y="15519"/>
                  <a:pt x="21434" y="21556"/>
                </a:cubicBezTo>
                <a:lnTo>
                  <a:pt x="3" y="21403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1"/>
          <p:cNvSpPr txBox="1"/>
          <p:nvPr/>
        </p:nvSpPr>
        <p:spPr>
          <a:xfrm>
            <a:off x="21805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73" name="2"/>
          <p:cNvSpPr txBox="1"/>
          <p:nvPr/>
        </p:nvSpPr>
        <p:spPr>
          <a:xfrm>
            <a:off x="21818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74" name="Line"/>
          <p:cNvSpPr/>
          <p:nvPr/>
        </p:nvSpPr>
        <p:spPr>
          <a:xfrm>
            <a:off x="21386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Equivalent Fractions have the same value."/>
          <p:cNvSpPr txBox="1"/>
          <p:nvPr/>
        </p:nvSpPr>
        <p:spPr>
          <a:xfrm>
            <a:off x="1162184" y="1218461"/>
            <a:ext cx="16154934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Equivalent Fractions</a:t>
            </a:r>
            <a:r>
              <a:t> have the same value.</a:t>
            </a:r>
          </a:p>
        </p:txBody>
      </p:sp>
      <p:sp>
        <p:nvSpPr>
          <p:cNvPr id="176" name="Equivalent Fractions"/>
          <p:cNvSpPr txBox="1"/>
          <p:nvPr/>
        </p:nvSpPr>
        <p:spPr>
          <a:xfrm>
            <a:off x="15648516" y="-10440"/>
            <a:ext cx="8744408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Equivalent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ircle"/>
          <p:cNvSpPr/>
          <p:nvPr/>
        </p:nvSpPr>
        <p:spPr>
          <a:xfrm>
            <a:off x="15449839" y="3204315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hape"/>
          <p:cNvSpPr/>
          <p:nvPr/>
        </p:nvSpPr>
        <p:spPr>
          <a:xfrm rot="10800000">
            <a:off x="15490666" y="5741962"/>
            <a:ext cx="5355764" cy="282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0" h="21556" fill="norm" stroke="1" extrusionOk="0">
                <a:moveTo>
                  <a:pt x="3" y="21403"/>
                </a:moveTo>
                <a:cubicBezTo>
                  <a:pt x="-58" y="15502"/>
                  <a:pt x="1141" y="9827"/>
                  <a:pt x="3304" y="5778"/>
                </a:cubicBezTo>
                <a:cubicBezTo>
                  <a:pt x="5326" y="1993"/>
                  <a:pt x="8016" y="-44"/>
                  <a:pt x="10794" y="1"/>
                </a:cubicBezTo>
                <a:cubicBezTo>
                  <a:pt x="13486" y="45"/>
                  <a:pt x="16091" y="1993"/>
                  <a:pt x="18073" y="5610"/>
                </a:cubicBezTo>
                <a:cubicBezTo>
                  <a:pt x="20314" y="9698"/>
                  <a:pt x="21542" y="15519"/>
                  <a:pt x="21434" y="21556"/>
                </a:cubicBezTo>
                <a:lnTo>
                  <a:pt x="3" y="21403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1"/>
          <p:cNvSpPr txBox="1"/>
          <p:nvPr/>
        </p:nvSpPr>
        <p:spPr>
          <a:xfrm>
            <a:off x="21805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81" name="2"/>
          <p:cNvSpPr txBox="1"/>
          <p:nvPr/>
        </p:nvSpPr>
        <p:spPr>
          <a:xfrm>
            <a:off x="21818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82" name="Line"/>
          <p:cNvSpPr/>
          <p:nvPr/>
        </p:nvSpPr>
        <p:spPr>
          <a:xfrm>
            <a:off x="21386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1945345" y="3240391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Shape"/>
          <p:cNvSpPr/>
          <p:nvPr/>
        </p:nvSpPr>
        <p:spPr>
          <a:xfrm>
            <a:off x="4595584" y="6031575"/>
            <a:ext cx="2765859" cy="260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6" fill="norm" stroke="1" extrusionOk="0">
                <a:moveTo>
                  <a:pt x="0" y="0"/>
                </a:moveTo>
                <a:lnTo>
                  <a:pt x="21600" y="6"/>
                </a:lnTo>
                <a:cubicBezTo>
                  <a:pt x="21242" y="7182"/>
                  <a:pt x="17718" y="13762"/>
                  <a:pt x="12085" y="17770"/>
                </a:cubicBezTo>
                <a:cubicBezTo>
                  <a:pt x="8566" y="20274"/>
                  <a:pt x="4417" y="21600"/>
                  <a:pt x="177" y="215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2"/>
          <p:cNvSpPr txBox="1"/>
          <p:nvPr/>
        </p:nvSpPr>
        <p:spPr>
          <a:xfrm>
            <a:off x="7937101" y="5783335"/>
            <a:ext cx="58034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86" name="4"/>
          <p:cNvSpPr txBox="1"/>
          <p:nvPr/>
        </p:nvSpPr>
        <p:spPr>
          <a:xfrm>
            <a:off x="7949801" y="6799335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187" name="Line"/>
          <p:cNvSpPr/>
          <p:nvPr/>
        </p:nvSpPr>
        <p:spPr>
          <a:xfrm>
            <a:off x="7518400" y="6883045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 flipV="1">
            <a:off x="4596393" y="3192439"/>
            <a:ext cx="1" cy="554039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hape"/>
          <p:cNvSpPr/>
          <p:nvPr/>
        </p:nvSpPr>
        <p:spPr>
          <a:xfrm rot="5400000">
            <a:off x="1966393" y="6031298"/>
            <a:ext cx="2664842" cy="260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6" fill="norm" stroke="1" extrusionOk="0">
                <a:moveTo>
                  <a:pt x="0" y="0"/>
                </a:moveTo>
                <a:lnTo>
                  <a:pt x="21600" y="6"/>
                </a:lnTo>
                <a:cubicBezTo>
                  <a:pt x="21242" y="7182"/>
                  <a:pt x="17718" y="13762"/>
                  <a:pt x="12085" y="17770"/>
                </a:cubicBezTo>
                <a:cubicBezTo>
                  <a:pt x="8566" y="20274"/>
                  <a:pt x="4417" y="21600"/>
                  <a:pt x="177" y="215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Line"/>
          <p:cNvSpPr/>
          <p:nvPr/>
        </p:nvSpPr>
        <p:spPr>
          <a:xfrm>
            <a:off x="1912291" y="6023290"/>
            <a:ext cx="550490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Equivalent Fractions have the same value."/>
          <p:cNvSpPr txBox="1"/>
          <p:nvPr/>
        </p:nvSpPr>
        <p:spPr>
          <a:xfrm>
            <a:off x="1162184" y="1218461"/>
            <a:ext cx="16154934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Equivalent Fractions</a:t>
            </a:r>
            <a:r>
              <a:t> have the same value.</a:t>
            </a:r>
          </a:p>
        </p:txBody>
      </p:sp>
      <p:sp>
        <p:nvSpPr>
          <p:cNvPr id="192" name="Equivalent Fractions"/>
          <p:cNvSpPr txBox="1"/>
          <p:nvPr/>
        </p:nvSpPr>
        <p:spPr>
          <a:xfrm>
            <a:off x="15648516" y="-10440"/>
            <a:ext cx="8744408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Equivalent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quivalent Fractions have the same value."/>
          <p:cNvSpPr txBox="1"/>
          <p:nvPr/>
        </p:nvSpPr>
        <p:spPr>
          <a:xfrm>
            <a:off x="1162184" y="1218461"/>
            <a:ext cx="16154934" cy="109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6600"/>
            </a:pPr>
            <a:r>
              <a:rPr>
                <a:latin typeface="+mn-lt"/>
                <a:ea typeface="+mn-ea"/>
                <a:cs typeface="+mn-cs"/>
                <a:sym typeface="Helvetica Neue Medium"/>
              </a:rPr>
              <a:t>Equivalent Fractions</a:t>
            </a:r>
            <a:r>
              <a:t> have the same value.</a:t>
            </a:r>
          </a:p>
        </p:txBody>
      </p:sp>
      <p:sp>
        <p:nvSpPr>
          <p:cNvPr id="195" name="Circle"/>
          <p:cNvSpPr/>
          <p:nvPr/>
        </p:nvSpPr>
        <p:spPr>
          <a:xfrm>
            <a:off x="15449839" y="3204315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Shape"/>
          <p:cNvSpPr/>
          <p:nvPr/>
        </p:nvSpPr>
        <p:spPr>
          <a:xfrm rot="10800000">
            <a:off x="15490666" y="5741962"/>
            <a:ext cx="5355764" cy="282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0" h="21556" fill="norm" stroke="1" extrusionOk="0">
                <a:moveTo>
                  <a:pt x="3" y="21403"/>
                </a:moveTo>
                <a:cubicBezTo>
                  <a:pt x="-58" y="15502"/>
                  <a:pt x="1141" y="9827"/>
                  <a:pt x="3304" y="5778"/>
                </a:cubicBezTo>
                <a:cubicBezTo>
                  <a:pt x="5326" y="1993"/>
                  <a:pt x="8016" y="-44"/>
                  <a:pt x="10794" y="1"/>
                </a:cubicBezTo>
                <a:cubicBezTo>
                  <a:pt x="13486" y="45"/>
                  <a:pt x="16091" y="1993"/>
                  <a:pt x="18073" y="5610"/>
                </a:cubicBezTo>
                <a:cubicBezTo>
                  <a:pt x="20314" y="9698"/>
                  <a:pt x="21542" y="15519"/>
                  <a:pt x="21434" y="21556"/>
                </a:cubicBezTo>
                <a:lnTo>
                  <a:pt x="3" y="21403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1"/>
          <p:cNvSpPr txBox="1"/>
          <p:nvPr/>
        </p:nvSpPr>
        <p:spPr>
          <a:xfrm>
            <a:off x="21805501" y="5682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1</a:t>
            </a:r>
          </a:p>
        </p:txBody>
      </p:sp>
      <p:sp>
        <p:nvSpPr>
          <p:cNvPr id="198" name="2"/>
          <p:cNvSpPr txBox="1"/>
          <p:nvPr/>
        </p:nvSpPr>
        <p:spPr>
          <a:xfrm>
            <a:off x="21818201" y="6698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199" name="Line"/>
          <p:cNvSpPr/>
          <p:nvPr/>
        </p:nvSpPr>
        <p:spPr>
          <a:xfrm>
            <a:off x="21386800" y="6781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Circle"/>
          <p:cNvSpPr/>
          <p:nvPr/>
        </p:nvSpPr>
        <p:spPr>
          <a:xfrm>
            <a:off x="1945345" y="3240391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Shape"/>
          <p:cNvSpPr/>
          <p:nvPr/>
        </p:nvSpPr>
        <p:spPr>
          <a:xfrm>
            <a:off x="4595584" y="6031575"/>
            <a:ext cx="2765859" cy="260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6" fill="norm" stroke="1" extrusionOk="0">
                <a:moveTo>
                  <a:pt x="0" y="0"/>
                </a:moveTo>
                <a:lnTo>
                  <a:pt x="21600" y="6"/>
                </a:lnTo>
                <a:cubicBezTo>
                  <a:pt x="21242" y="7182"/>
                  <a:pt x="17718" y="13762"/>
                  <a:pt x="12085" y="17770"/>
                </a:cubicBezTo>
                <a:cubicBezTo>
                  <a:pt x="8566" y="20274"/>
                  <a:pt x="4417" y="21600"/>
                  <a:pt x="177" y="215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2"/>
          <p:cNvSpPr txBox="1"/>
          <p:nvPr/>
        </p:nvSpPr>
        <p:spPr>
          <a:xfrm>
            <a:off x="7937101" y="5783335"/>
            <a:ext cx="580341" cy="108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2</a:t>
            </a:r>
          </a:p>
        </p:txBody>
      </p:sp>
      <p:sp>
        <p:nvSpPr>
          <p:cNvPr id="203" name="4"/>
          <p:cNvSpPr txBox="1"/>
          <p:nvPr/>
        </p:nvSpPr>
        <p:spPr>
          <a:xfrm>
            <a:off x="7949801" y="6799335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4</a:t>
            </a:r>
          </a:p>
        </p:txBody>
      </p:sp>
      <p:sp>
        <p:nvSpPr>
          <p:cNvPr id="204" name="Line"/>
          <p:cNvSpPr/>
          <p:nvPr/>
        </p:nvSpPr>
        <p:spPr>
          <a:xfrm>
            <a:off x="7518400" y="6883045"/>
            <a:ext cx="137106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 flipV="1">
            <a:off x="4596393" y="3192439"/>
            <a:ext cx="1" cy="554039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Shape"/>
          <p:cNvSpPr/>
          <p:nvPr/>
        </p:nvSpPr>
        <p:spPr>
          <a:xfrm rot="5400000">
            <a:off x="1966393" y="6031298"/>
            <a:ext cx="2664842" cy="2609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6" fill="norm" stroke="1" extrusionOk="0">
                <a:moveTo>
                  <a:pt x="0" y="0"/>
                </a:moveTo>
                <a:lnTo>
                  <a:pt x="21600" y="6"/>
                </a:lnTo>
                <a:cubicBezTo>
                  <a:pt x="21242" y="7182"/>
                  <a:pt x="17718" y="13762"/>
                  <a:pt x="12085" y="17770"/>
                </a:cubicBezTo>
                <a:cubicBezTo>
                  <a:pt x="8566" y="20274"/>
                  <a:pt x="4417" y="21600"/>
                  <a:pt x="177" y="215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1912291" y="6023290"/>
            <a:ext cx="550490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9696739" y="7903315"/>
            <a:ext cx="5438799" cy="5438799"/>
          </a:xfrm>
          <a:prstGeom prst="ellipse">
            <a:avLst/>
          </a:prstGeom>
          <a:solidFill>
            <a:srgbClr val="000000">
              <a:alpha val="9803"/>
            </a:srgbClr>
          </a:solidFill>
          <a:ln w="1016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Shape"/>
          <p:cNvSpPr/>
          <p:nvPr/>
        </p:nvSpPr>
        <p:spPr>
          <a:xfrm rot="10800000">
            <a:off x="9737566" y="10440962"/>
            <a:ext cx="5355764" cy="2826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0" h="21556" fill="norm" stroke="1" extrusionOk="0">
                <a:moveTo>
                  <a:pt x="3" y="21403"/>
                </a:moveTo>
                <a:cubicBezTo>
                  <a:pt x="-58" y="15502"/>
                  <a:pt x="1141" y="9827"/>
                  <a:pt x="3304" y="5778"/>
                </a:cubicBezTo>
                <a:cubicBezTo>
                  <a:pt x="5326" y="1993"/>
                  <a:pt x="8016" y="-44"/>
                  <a:pt x="10794" y="1"/>
                </a:cubicBezTo>
                <a:cubicBezTo>
                  <a:pt x="13486" y="45"/>
                  <a:pt x="16091" y="1993"/>
                  <a:pt x="18073" y="5610"/>
                </a:cubicBezTo>
                <a:cubicBezTo>
                  <a:pt x="20314" y="9698"/>
                  <a:pt x="21542" y="15519"/>
                  <a:pt x="21434" y="21556"/>
                </a:cubicBezTo>
                <a:lnTo>
                  <a:pt x="3" y="21403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3"/>
          <p:cNvSpPr txBox="1"/>
          <p:nvPr/>
        </p:nvSpPr>
        <p:spPr>
          <a:xfrm>
            <a:off x="16052401" y="10381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3</a:t>
            </a:r>
          </a:p>
        </p:txBody>
      </p:sp>
      <p:sp>
        <p:nvSpPr>
          <p:cNvPr id="211" name="6"/>
          <p:cNvSpPr txBox="1"/>
          <p:nvPr/>
        </p:nvSpPr>
        <p:spPr>
          <a:xfrm>
            <a:off x="16065101" y="11397089"/>
            <a:ext cx="580341" cy="10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/>
            </a:lvl1pPr>
          </a:lstStyle>
          <a:p>
            <a:pPr/>
            <a:r>
              <a:t>6</a:t>
            </a:r>
          </a:p>
        </p:txBody>
      </p:sp>
      <p:sp>
        <p:nvSpPr>
          <p:cNvPr id="212" name="Line"/>
          <p:cNvSpPr/>
          <p:nvPr/>
        </p:nvSpPr>
        <p:spPr>
          <a:xfrm>
            <a:off x="15633700" y="11480800"/>
            <a:ext cx="1371060" cy="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Line"/>
          <p:cNvSpPr/>
          <p:nvPr/>
        </p:nvSpPr>
        <p:spPr>
          <a:xfrm flipV="1">
            <a:off x="11018076" y="8204730"/>
            <a:ext cx="2796124" cy="463678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Line"/>
          <p:cNvSpPr/>
          <p:nvPr/>
        </p:nvSpPr>
        <p:spPr>
          <a:xfrm flipH="1" flipV="1">
            <a:off x="10935281" y="8264774"/>
            <a:ext cx="2978718" cy="451669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Equivalent Fractions"/>
          <p:cNvSpPr txBox="1"/>
          <p:nvPr/>
        </p:nvSpPr>
        <p:spPr>
          <a:xfrm>
            <a:off x="15648516" y="-10440"/>
            <a:ext cx="8744408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Equivalent Fractions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We can reduce fractions to their simplest form by dividing Numerator and Denominator by the same value."/>
          <p:cNvSpPr txBox="1"/>
          <p:nvPr/>
        </p:nvSpPr>
        <p:spPr>
          <a:xfrm>
            <a:off x="1162184" y="1357739"/>
            <a:ext cx="21895766" cy="208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6600"/>
            </a:lvl1pPr>
          </a:lstStyle>
          <a:p>
            <a:pPr/>
            <a:r>
              <a:t>We can reduce fractions to their simplest form by dividing Numerator and Denominator by the same value.</a:t>
            </a:r>
          </a:p>
        </p:txBody>
      </p:sp>
      <p:sp>
        <p:nvSpPr>
          <p:cNvPr id="218" name="Reducing"/>
          <p:cNvSpPr txBox="1"/>
          <p:nvPr/>
        </p:nvSpPr>
        <p:spPr>
          <a:xfrm>
            <a:off x="20004616" y="-10440"/>
            <a:ext cx="4382415" cy="109328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 Reducing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