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3" r:id="rId9"/>
  </p:sldIdLst>
  <p:sldSz cx="9144000" cy="274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120" y="-808"/>
      </p:cViewPr>
      <p:guideLst>
        <p:guide orient="horz" pos="86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52170"/>
            <a:ext cx="7772400" cy="5880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54480"/>
            <a:ext cx="6400800" cy="701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57B7-93E0-E944-9307-7A19D159659F}" type="datetimeFigureOut">
              <a:rPr lang="en-US" smtClean="0"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25D5-15C5-8D4B-ACC2-9504A3034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892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57B7-93E0-E944-9307-7A19D159659F}" type="datetimeFigureOut">
              <a:rPr lang="en-US" smtClean="0"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25D5-15C5-8D4B-ACC2-9504A3034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95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9856"/>
            <a:ext cx="2057400" cy="234061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9856"/>
            <a:ext cx="6019800" cy="234061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57B7-93E0-E944-9307-7A19D159659F}" type="datetimeFigureOut">
              <a:rPr lang="en-US" smtClean="0"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25D5-15C5-8D4B-ACC2-9504A3034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12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57B7-93E0-E944-9307-7A19D159659F}" type="datetimeFigureOut">
              <a:rPr lang="en-US" smtClean="0"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25D5-15C5-8D4B-ACC2-9504A3034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611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62760"/>
            <a:ext cx="7772400" cy="54483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162685"/>
            <a:ext cx="7772400" cy="6000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57B7-93E0-E944-9307-7A19D159659F}" type="datetimeFigureOut">
              <a:rPr lang="en-US" smtClean="0"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25D5-15C5-8D4B-ACC2-9504A3034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07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640081"/>
            <a:ext cx="4038600" cy="18103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40081"/>
            <a:ext cx="4038600" cy="18103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57B7-93E0-E944-9307-7A19D159659F}" type="datetimeFigureOut">
              <a:rPr lang="en-US" smtClean="0"/>
              <a:t>6/28/16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25D5-15C5-8D4B-ACC2-9504A3034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16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14045"/>
            <a:ext cx="4040188" cy="25590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869950"/>
            <a:ext cx="4040188" cy="158051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614045"/>
            <a:ext cx="4041775" cy="25590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869950"/>
            <a:ext cx="4041775" cy="158051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57B7-93E0-E944-9307-7A19D159659F}" type="datetimeFigureOut">
              <a:rPr lang="en-US" smtClean="0"/>
              <a:t>6/28/16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25D5-15C5-8D4B-ACC2-9504A3034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00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57B7-93E0-E944-9307-7A19D159659F}" type="datetimeFigureOut">
              <a:rPr lang="en-US" smtClean="0"/>
              <a:t>6/28/16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25D5-15C5-8D4B-ACC2-9504A3034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2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57B7-93E0-E944-9307-7A19D159659F}" type="datetimeFigureOut">
              <a:rPr lang="en-US" smtClean="0"/>
              <a:t>6/28/16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25D5-15C5-8D4B-ACC2-9504A3034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43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109220"/>
            <a:ext cx="3008313" cy="4648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9221"/>
            <a:ext cx="5111750" cy="23412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574041"/>
            <a:ext cx="3008313" cy="18764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57B7-93E0-E944-9307-7A19D159659F}" type="datetimeFigureOut">
              <a:rPr lang="en-US" smtClean="0"/>
              <a:t>6/28/16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25D5-15C5-8D4B-ACC2-9504A3034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55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1920240"/>
            <a:ext cx="5486400" cy="22669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245110"/>
            <a:ext cx="5486400" cy="16459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2146935"/>
            <a:ext cx="5486400" cy="32194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57B7-93E0-E944-9307-7A19D159659F}" type="datetimeFigureOut">
              <a:rPr lang="en-US" smtClean="0"/>
              <a:t>6/28/16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25D5-15C5-8D4B-ACC2-9504A3034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9855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40081"/>
            <a:ext cx="8229600" cy="1810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2542540"/>
            <a:ext cx="213360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E57B7-93E0-E944-9307-7A19D159659F}" type="datetimeFigureOut">
              <a:rPr lang="en-US" smtClean="0"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2542540"/>
            <a:ext cx="289560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2542540"/>
            <a:ext cx="213360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225D5-15C5-8D4B-ACC2-9504A3034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793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47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54865" y="367646"/>
            <a:ext cx="3917647" cy="207482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000000"/>
                </a:solidFill>
              </a:rPr>
              <a:t>Denitrification</a:t>
            </a:r>
            <a:r>
              <a:rPr lang="en-US" b="1" dirty="0" smtClean="0">
                <a:solidFill>
                  <a:srgbClr val="000000"/>
                </a:solidFill>
              </a:rPr>
              <a:t> (anaerobic)</a:t>
            </a:r>
          </a:p>
          <a:p>
            <a:pPr algn="ctr"/>
            <a:endParaRPr lang="en-US" b="1" dirty="0" smtClean="0">
              <a:solidFill>
                <a:srgbClr val="000000"/>
              </a:solidFill>
            </a:endParaRP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Heterotrophs [4]:</a:t>
            </a:r>
          </a:p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C</a:t>
            </a:r>
            <a:r>
              <a:rPr lang="en-US" sz="1200" baseline="-25000" dirty="0" smtClean="0">
                <a:solidFill>
                  <a:srgbClr val="000000"/>
                </a:solidFill>
              </a:rPr>
              <a:t>10</a:t>
            </a:r>
            <a:r>
              <a:rPr lang="en-US" sz="1200" dirty="0" smtClean="0">
                <a:solidFill>
                  <a:srgbClr val="000000"/>
                </a:solidFill>
              </a:rPr>
              <a:t>H</a:t>
            </a:r>
            <a:r>
              <a:rPr lang="en-US" sz="1200" baseline="-25000" dirty="0" smtClean="0">
                <a:solidFill>
                  <a:srgbClr val="000000"/>
                </a:solidFill>
              </a:rPr>
              <a:t>19</a:t>
            </a:r>
            <a:r>
              <a:rPr lang="en-US" sz="1200" dirty="0" smtClean="0">
                <a:solidFill>
                  <a:srgbClr val="000000"/>
                </a:solidFill>
              </a:rPr>
              <a:t>O</a:t>
            </a:r>
            <a:r>
              <a:rPr lang="en-US" sz="1200" baseline="-25000" dirty="0" smtClean="0">
                <a:solidFill>
                  <a:srgbClr val="000000"/>
                </a:solidFill>
              </a:rPr>
              <a:t>3</a:t>
            </a:r>
            <a:r>
              <a:rPr lang="en-US" sz="1200" dirty="0" smtClean="0">
                <a:solidFill>
                  <a:srgbClr val="000000"/>
                </a:solidFill>
              </a:rPr>
              <a:t>N + 10 NO</a:t>
            </a:r>
            <a:r>
              <a:rPr lang="en-US" sz="1200" baseline="-25000" dirty="0" smtClean="0">
                <a:solidFill>
                  <a:srgbClr val="000000"/>
                </a:solidFill>
              </a:rPr>
              <a:t>3</a:t>
            </a:r>
            <a:r>
              <a:rPr lang="en-US" sz="1200" baseline="30000" dirty="0" smtClean="0">
                <a:solidFill>
                  <a:srgbClr val="000000"/>
                </a:solidFill>
              </a:rPr>
              <a:t>-</a:t>
            </a:r>
            <a:r>
              <a:rPr lang="en-US" sz="1200" dirty="0" smtClean="0">
                <a:solidFill>
                  <a:srgbClr val="000000"/>
                </a:solidFill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sym typeface="Wingdings"/>
              </a:rPr>
              <a:t> 5 N</a:t>
            </a:r>
            <a:r>
              <a:rPr lang="en-US" sz="1200" baseline="-25000" dirty="0" smtClean="0">
                <a:solidFill>
                  <a:srgbClr val="000000"/>
                </a:solidFill>
                <a:sym typeface="Wingdings"/>
              </a:rPr>
              <a:t>2</a:t>
            </a:r>
            <a:r>
              <a:rPr lang="en-US" sz="1200" dirty="0" smtClean="0">
                <a:solidFill>
                  <a:srgbClr val="000000"/>
                </a:solidFill>
                <a:sym typeface="Wingdings"/>
              </a:rPr>
              <a:t> + 10 CO</a:t>
            </a:r>
            <a:r>
              <a:rPr lang="en-US" sz="1200" baseline="-25000" dirty="0" smtClean="0">
                <a:solidFill>
                  <a:srgbClr val="000000"/>
                </a:solidFill>
                <a:sym typeface="Wingdings"/>
              </a:rPr>
              <a:t>2</a:t>
            </a:r>
            <a:r>
              <a:rPr lang="en-US" sz="1200" dirty="0" smtClean="0">
                <a:solidFill>
                  <a:srgbClr val="000000"/>
                </a:solidFill>
                <a:sym typeface="Wingdings"/>
              </a:rPr>
              <a:t> +3 H</a:t>
            </a:r>
            <a:r>
              <a:rPr lang="en-US" sz="1200" baseline="-25000" dirty="0" smtClean="0">
                <a:solidFill>
                  <a:srgbClr val="000000"/>
                </a:solidFill>
                <a:sym typeface="Wingdings"/>
              </a:rPr>
              <a:t>2</a:t>
            </a:r>
            <a:r>
              <a:rPr lang="en-US" sz="1200" dirty="0" smtClean="0">
                <a:solidFill>
                  <a:srgbClr val="000000"/>
                </a:solidFill>
                <a:sym typeface="Wingdings"/>
              </a:rPr>
              <a:t>O + NH</a:t>
            </a:r>
            <a:r>
              <a:rPr lang="en-US" sz="1200" baseline="-25000" dirty="0" smtClean="0">
                <a:solidFill>
                  <a:srgbClr val="000000"/>
                </a:solidFill>
                <a:sym typeface="Wingdings"/>
              </a:rPr>
              <a:t>3</a:t>
            </a:r>
            <a:r>
              <a:rPr lang="en-US" sz="1200" dirty="0" smtClean="0">
                <a:solidFill>
                  <a:srgbClr val="000000"/>
                </a:solidFill>
                <a:sym typeface="Wingdings"/>
              </a:rPr>
              <a:t> +10 OH</a:t>
            </a:r>
            <a:r>
              <a:rPr lang="en-US" sz="1200" baseline="30000" dirty="0" smtClean="0">
                <a:solidFill>
                  <a:srgbClr val="000000"/>
                </a:solidFill>
                <a:sym typeface="Wingdings"/>
              </a:rPr>
              <a:t>-</a:t>
            </a:r>
            <a:endParaRPr lang="en-US" sz="1200" baseline="30000" dirty="0" smtClean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72509" y="367646"/>
            <a:ext cx="3763926" cy="207482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Nitrification (Diss. O2 = 2.0 g/m</a:t>
            </a:r>
            <a:r>
              <a:rPr lang="en-US" b="1" baseline="30000" dirty="0" smtClean="0">
                <a:solidFill>
                  <a:srgbClr val="000000"/>
                </a:solidFill>
              </a:rPr>
              <a:t>3</a:t>
            </a:r>
            <a:r>
              <a:rPr lang="en-US" b="1" dirty="0" smtClean="0">
                <a:solidFill>
                  <a:srgbClr val="000000"/>
                </a:solidFill>
              </a:rPr>
              <a:t>)</a:t>
            </a:r>
          </a:p>
          <a:p>
            <a:pPr algn="ctr"/>
            <a:endParaRPr lang="en-US" b="1" dirty="0" smtClean="0">
              <a:solidFill>
                <a:srgbClr val="000000"/>
              </a:solidFill>
            </a:endParaRP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Ammonia Oxidizing Bacteria (AOB)[4]:</a:t>
            </a:r>
          </a:p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2 NH</a:t>
            </a:r>
            <a:r>
              <a:rPr lang="en-US" sz="1400" baseline="-25000" dirty="0" smtClean="0">
                <a:solidFill>
                  <a:srgbClr val="000000"/>
                </a:solidFill>
              </a:rPr>
              <a:t>4</a:t>
            </a:r>
            <a:r>
              <a:rPr lang="en-US" sz="1400" baseline="30000" dirty="0" smtClean="0">
                <a:solidFill>
                  <a:srgbClr val="000000"/>
                </a:solidFill>
              </a:rPr>
              <a:t>+</a:t>
            </a:r>
            <a:r>
              <a:rPr lang="en-US" sz="1400" dirty="0" smtClean="0">
                <a:solidFill>
                  <a:srgbClr val="000000"/>
                </a:solidFill>
              </a:rPr>
              <a:t> + 3 O</a:t>
            </a:r>
            <a:r>
              <a:rPr lang="en-US" sz="1400" baseline="-25000" dirty="0" smtClean="0">
                <a:solidFill>
                  <a:srgbClr val="000000"/>
                </a:solidFill>
              </a:rPr>
              <a:t>2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sym typeface="Wingdings"/>
              </a:rPr>
              <a:t> 2 NO</a:t>
            </a:r>
            <a:r>
              <a:rPr lang="en-US" sz="1400" baseline="-25000" dirty="0" smtClean="0">
                <a:solidFill>
                  <a:srgbClr val="000000"/>
                </a:solidFill>
                <a:sym typeface="Wingdings"/>
              </a:rPr>
              <a:t>2</a:t>
            </a:r>
            <a:r>
              <a:rPr lang="en-US" sz="1400" baseline="30000" dirty="0" smtClean="0">
                <a:solidFill>
                  <a:srgbClr val="000000"/>
                </a:solidFill>
                <a:sym typeface="Wingdings"/>
              </a:rPr>
              <a:t>-</a:t>
            </a:r>
            <a:r>
              <a:rPr lang="en-US" sz="1400" dirty="0" smtClean="0">
                <a:solidFill>
                  <a:srgbClr val="000000"/>
                </a:solidFill>
                <a:sym typeface="Wingdings"/>
              </a:rPr>
              <a:t> + 4 H</a:t>
            </a:r>
            <a:r>
              <a:rPr lang="en-US" sz="1400" baseline="30000" dirty="0" smtClean="0">
                <a:solidFill>
                  <a:srgbClr val="000000"/>
                </a:solidFill>
                <a:sym typeface="Wingdings"/>
              </a:rPr>
              <a:t>+</a:t>
            </a:r>
            <a:r>
              <a:rPr lang="en-US" sz="1400" dirty="0" smtClean="0">
                <a:solidFill>
                  <a:srgbClr val="000000"/>
                </a:solidFill>
                <a:sym typeface="Wingdings"/>
              </a:rPr>
              <a:t> + 2H</a:t>
            </a:r>
            <a:r>
              <a:rPr lang="en-US" sz="1400" baseline="-25000" dirty="0" smtClean="0">
                <a:solidFill>
                  <a:srgbClr val="000000"/>
                </a:solidFill>
                <a:sym typeface="Wingdings"/>
              </a:rPr>
              <a:t>2</a:t>
            </a:r>
            <a:r>
              <a:rPr lang="en-US" sz="1400" dirty="0" smtClean="0">
                <a:solidFill>
                  <a:srgbClr val="000000"/>
                </a:solidFill>
                <a:sym typeface="Wingdings"/>
              </a:rPr>
              <a:t>O</a:t>
            </a:r>
            <a:endParaRPr lang="en-US" sz="1400" dirty="0">
              <a:solidFill>
                <a:srgbClr val="000000"/>
              </a:solidFill>
            </a:endParaRP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Nitrite Oxidizing Bacteria (NOB)[4]:</a:t>
            </a:r>
          </a:p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2 NO</a:t>
            </a:r>
            <a:r>
              <a:rPr lang="en-US" sz="1400" baseline="-25000" dirty="0" smtClean="0">
                <a:solidFill>
                  <a:srgbClr val="000000"/>
                </a:solidFill>
              </a:rPr>
              <a:t>2</a:t>
            </a:r>
            <a:r>
              <a:rPr lang="en-US" sz="1400" baseline="30000" dirty="0" smtClean="0">
                <a:solidFill>
                  <a:srgbClr val="000000"/>
                </a:solidFill>
              </a:rPr>
              <a:t>-</a:t>
            </a:r>
            <a:r>
              <a:rPr lang="en-US" sz="1400" dirty="0" smtClean="0">
                <a:solidFill>
                  <a:srgbClr val="000000"/>
                </a:solidFill>
              </a:rPr>
              <a:t> + O</a:t>
            </a:r>
            <a:r>
              <a:rPr lang="en-US" sz="1400" baseline="-25000" dirty="0" smtClean="0">
                <a:solidFill>
                  <a:srgbClr val="000000"/>
                </a:solidFill>
              </a:rPr>
              <a:t>2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sym typeface="Wingdings"/>
              </a:rPr>
              <a:t> 3 NO</a:t>
            </a:r>
            <a:r>
              <a:rPr lang="en-US" sz="1400" baseline="-25000" dirty="0" smtClean="0">
                <a:solidFill>
                  <a:srgbClr val="000000"/>
                </a:solidFill>
                <a:sym typeface="Wingdings"/>
              </a:rPr>
              <a:t>3</a:t>
            </a:r>
            <a:r>
              <a:rPr lang="en-US" sz="1400" baseline="30000" dirty="0" smtClean="0">
                <a:solidFill>
                  <a:srgbClr val="000000"/>
                </a:solidFill>
                <a:sym typeface="Wingdings"/>
              </a:rPr>
              <a:t>-</a:t>
            </a:r>
            <a:endParaRPr lang="en-US" sz="1400" dirty="0" smtClean="0">
              <a:solidFill>
                <a:srgbClr val="000000"/>
              </a:solidFill>
            </a:endParaRPr>
          </a:p>
          <a:p>
            <a:pPr algn="ctr"/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10" name="Straight Arrow Connector 9"/>
          <p:cNvCxnSpPr>
            <a:endCxn id="4" idx="1"/>
          </p:cNvCxnSpPr>
          <p:nvPr/>
        </p:nvCxnSpPr>
        <p:spPr>
          <a:xfrm>
            <a:off x="317521" y="1405058"/>
            <a:ext cx="53734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536435" y="1350103"/>
            <a:ext cx="512919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0" y="-12211"/>
            <a:ext cx="416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a) conventional nitrification-</a:t>
            </a:r>
            <a:r>
              <a:rPr lang="en-US" dirty="0" err="1"/>
              <a:t>denitrification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8712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71679" y="367646"/>
            <a:ext cx="7864756" cy="207482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Nitrification (</a:t>
            </a:r>
            <a:r>
              <a:rPr lang="en-US" dirty="0" smtClean="0">
                <a:solidFill>
                  <a:srgbClr val="000000"/>
                </a:solidFill>
              </a:rPr>
              <a:t>Diss. O2 = 1 mg/L)</a:t>
            </a:r>
          </a:p>
          <a:p>
            <a:pPr algn="ctr"/>
            <a:endParaRPr lang="en-US" b="1" dirty="0" smtClean="0">
              <a:solidFill>
                <a:srgbClr val="000000"/>
              </a:solidFill>
            </a:endParaRP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AOB:</a:t>
            </a:r>
          </a:p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2 NH</a:t>
            </a:r>
            <a:r>
              <a:rPr lang="en-US" sz="1200" baseline="-25000" dirty="0" smtClean="0">
                <a:solidFill>
                  <a:srgbClr val="000000"/>
                </a:solidFill>
              </a:rPr>
              <a:t>4</a:t>
            </a:r>
            <a:r>
              <a:rPr lang="en-US" sz="1200" baseline="30000" dirty="0" smtClean="0">
                <a:solidFill>
                  <a:srgbClr val="000000"/>
                </a:solidFill>
              </a:rPr>
              <a:t>+</a:t>
            </a:r>
            <a:r>
              <a:rPr lang="en-US" sz="1200" dirty="0" smtClean="0">
                <a:solidFill>
                  <a:srgbClr val="000000"/>
                </a:solidFill>
              </a:rPr>
              <a:t> + 3 O</a:t>
            </a:r>
            <a:r>
              <a:rPr lang="en-US" sz="1200" baseline="-25000" dirty="0" smtClean="0">
                <a:solidFill>
                  <a:srgbClr val="000000"/>
                </a:solidFill>
              </a:rPr>
              <a:t>2</a:t>
            </a:r>
            <a:r>
              <a:rPr lang="en-US" sz="1200" dirty="0" smtClean="0">
                <a:solidFill>
                  <a:srgbClr val="000000"/>
                </a:solidFill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sym typeface="Wingdings"/>
              </a:rPr>
              <a:t> 2 NO</a:t>
            </a:r>
            <a:r>
              <a:rPr lang="en-US" sz="1200" baseline="-25000" dirty="0" smtClean="0">
                <a:solidFill>
                  <a:srgbClr val="000000"/>
                </a:solidFill>
                <a:sym typeface="Wingdings"/>
              </a:rPr>
              <a:t>2</a:t>
            </a:r>
            <a:r>
              <a:rPr lang="en-US" sz="1200" baseline="30000" dirty="0" smtClean="0">
                <a:solidFill>
                  <a:srgbClr val="000000"/>
                </a:solidFill>
                <a:sym typeface="Wingdings"/>
              </a:rPr>
              <a:t>-</a:t>
            </a:r>
            <a:r>
              <a:rPr lang="en-US" sz="1200" dirty="0" smtClean="0">
                <a:solidFill>
                  <a:srgbClr val="000000"/>
                </a:solidFill>
                <a:sym typeface="Wingdings"/>
              </a:rPr>
              <a:t> + 4 H</a:t>
            </a:r>
            <a:r>
              <a:rPr lang="en-US" sz="1200" baseline="30000" dirty="0" smtClean="0">
                <a:solidFill>
                  <a:srgbClr val="000000"/>
                </a:solidFill>
                <a:sym typeface="Wingdings"/>
              </a:rPr>
              <a:t>+</a:t>
            </a:r>
            <a:r>
              <a:rPr lang="en-US" sz="1200" dirty="0" smtClean="0">
                <a:solidFill>
                  <a:srgbClr val="000000"/>
                </a:solidFill>
                <a:sym typeface="Wingdings"/>
              </a:rPr>
              <a:t> + 2H</a:t>
            </a:r>
            <a:r>
              <a:rPr lang="en-US" sz="1200" baseline="-25000" dirty="0" smtClean="0">
                <a:solidFill>
                  <a:srgbClr val="000000"/>
                </a:solidFill>
                <a:sym typeface="Wingdings"/>
              </a:rPr>
              <a:t>2</a:t>
            </a:r>
            <a:r>
              <a:rPr lang="en-US" sz="1200" dirty="0" smtClean="0">
                <a:solidFill>
                  <a:srgbClr val="000000"/>
                </a:solidFill>
                <a:sym typeface="Wingdings"/>
              </a:rPr>
              <a:t>O</a:t>
            </a:r>
            <a:endParaRPr lang="en-US" sz="1200" dirty="0">
              <a:solidFill>
                <a:srgbClr val="000000"/>
              </a:solidFill>
            </a:endParaRP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Anaerobic Ammonium Oxidizing Bacteria (</a:t>
            </a:r>
            <a:r>
              <a:rPr lang="en-US" dirty="0" err="1" smtClean="0">
                <a:solidFill>
                  <a:srgbClr val="000000"/>
                </a:solidFill>
              </a:rPr>
              <a:t>Anammox</a:t>
            </a:r>
            <a:r>
              <a:rPr lang="en-US" dirty="0" smtClean="0">
                <a:solidFill>
                  <a:srgbClr val="000000"/>
                </a:solidFill>
              </a:rPr>
              <a:t>)[4]:</a:t>
            </a:r>
          </a:p>
          <a:p>
            <a:pPr algn="ctr"/>
            <a:r>
              <a:rPr lang="en-US" sz="1200" b="0" i="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NH</a:t>
            </a:r>
            <a:r>
              <a:rPr lang="en-US" sz="1200" b="0" i="0" baseline="-2500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4</a:t>
            </a:r>
            <a:r>
              <a:rPr lang="en-US" sz="1200" b="0" i="0" baseline="3000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+</a:t>
            </a:r>
            <a:r>
              <a:rPr lang="en-US" sz="1200" b="0" i="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 + 1.32 NO</a:t>
            </a:r>
            <a:r>
              <a:rPr lang="en-US" sz="1200" b="0" i="0" baseline="-2500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2</a:t>
            </a:r>
            <a:r>
              <a:rPr lang="en-US" sz="1200" b="0" i="0" baseline="3000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-</a:t>
            </a:r>
            <a:r>
              <a:rPr lang="en-US" sz="1200" b="0" i="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 + 0.066 HCO</a:t>
            </a:r>
            <a:r>
              <a:rPr lang="en-US" sz="1200" b="0" i="0" baseline="-2500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3</a:t>
            </a:r>
            <a:r>
              <a:rPr lang="en-US" sz="1200" b="0" i="0" baseline="3000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-</a:t>
            </a:r>
            <a:r>
              <a:rPr lang="en-US" sz="1200" b="0" i="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 + 0.13 H</a:t>
            </a:r>
            <a:r>
              <a:rPr lang="en-US" sz="1200" b="0" i="0" baseline="3000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+</a:t>
            </a:r>
            <a:r>
              <a:rPr lang="en-US" sz="1200" b="0" i="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 → 1.02 N</a:t>
            </a:r>
            <a:r>
              <a:rPr lang="en-US" sz="1200" b="0" i="0" baseline="-2500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2</a:t>
            </a:r>
            <a:r>
              <a:rPr lang="en-US" sz="1200" b="0" i="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+0.066 CH</a:t>
            </a:r>
            <a:r>
              <a:rPr lang="en-US" sz="1200" b="0" i="0" baseline="-2500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1.8</a:t>
            </a:r>
            <a:r>
              <a:rPr lang="en-US" sz="1200" b="0" i="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 O</a:t>
            </a:r>
            <a:r>
              <a:rPr lang="en-US" sz="1200" b="0" i="0" baseline="-2500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0.5</a:t>
            </a:r>
            <a:r>
              <a:rPr lang="en-US" sz="1200" b="0" i="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N</a:t>
            </a:r>
            <a:r>
              <a:rPr lang="en-US" sz="1200" b="0" i="0" baseline="-2500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0.2</a:t>
            </a:r>
            <a:r>
              <a:rPr lang="en-US" sz="1200" b="0" i="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 + 0.26 NO</a:t>
            </a:r>
            <a:r>
              <a:rPr lang="en-US" sz="1200" b="0" i="0" baseline="-2500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3</a:t>
            </a:r>
            <a:r>
              <a:rPr lang="en-US" sz="1200" b="0" i="0" baseline="3000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-</a:t>
            </a:r>
            <a:r>
              <a:rPr lang="en-US" sz="1200" b="0" i="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 + 2.03 H</a:t>
            </a:r>
            <a:r>
              <a:rPr lang="en-US" sz="1200" b="0" i="0" baseline="-2500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2</a:t>
            </a:r>
            <a:r>
              <a:rPr lang="en-US" sz="1200" b="0" i="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O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21521" y="1405058"/>
            <a:ext cx="550158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536435" y="1350103"/>
            <a:ext cx="512919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0" y="-12211"/>
            <a:ext cx="5342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b) anaerobic </a:t>
            </a:r>
            <a:r>
              <a:rPr lang="en-US" dirty="0"/>
              <a:t>and aerobic ammonium oxidizing bacteria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179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71679" y="367646"/>
            <a:ext cx="7864756" cy="207482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Nitrification (</a:t>
            </a:r>
            <a:r>
              <a:rPr lang="en-US" dirty="0" smtClean="0">
                <a:solidFill>
                  <a:srgbClr val="000000"/>
                </a:solidFill>
              </a:rPr>
              <a:t>Diss. O2 = 0.1 mg/L)</a:t>
            </a:r>
          </a:p>
          <a:p>
            <a:pPr algn="ctr"/>
            <a:endParaRPr lang="en-US" b="1" dirty="0" smtClean="0">
              <a:solidFill>
                <a:srgbClr val="000000"/>
              </a:solidFill>
            </a:endParaRP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Ammonia Oxidizing </a:t>
            </a:r>
            <a:r>
              <a:rPr lang="en-US" dirty="0" err="1" smtClean="0">
                <a:solidFill>
                  <a:srgbClr val="000000"/>
                </a:solidFill>
              </a:rPr>
              <a:t>Archaea</a:t>
            </a:r>
            <a:r>
              <a:rPr lang="en-US" dirty="0" smtClean="0">
                <a:solidFill>
                  <a:srgbClr val="000000"/>
                </a:solidFill>
              </a:rPr>
              <a:t> (AOA)[4]:</a:t>
            </a:r>
          </a:p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2 NH</a:t>
            </a:r>
            <a:r>
              <a:rPr lang="en-US" sz="1200" baseline="-25000" dirty="0" smtClean="0">
                <a:solidFill>
                  <a:srgbClr val="000000"/>
                </a:solidFill>
              </a:rPr>
              <a:t>4</a:t>
            </a:r>
            <a:r>
              <a:rPr lang="en-US" sz="1200" baseline="30000" dirty="0" smtClean="0">
                <a:solidFill>
                  <a:srgbClr val="000000"/>
                </a:solidFill>
              </a:rPr>
              <a:t>+</a:t>
            </a:r>
            <a:r>
              <a:rPr lang="en-US" sz="1200" dirty="0" smtClean="0">
                <a:solidFill>
                  <a:srgbClr val="000000"/>
                </a:solidFill>
              </a:rPr>
              <a:t> + 3 O</a:t>
            </a:r>
            <a:r>
              <a:rPr lang="en-US" sz="1200" baseline="-25000" dirty="0" smtClean="0">
                <a:solidFill>
                  <a:srgbClr val="000000"/>
                </a:solidFill>
              </a:rPr>
              <a:t>2</a:t>
            </a:r>
            <a:r>
              <a:rPr lang="en-US" sz="1200" dirty="0" smtClean="0">
                <a:solidFill>
                  <a:srgbClr val="000000"/>
                </a:solidFill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sym typeface="Wingdings"/>
              </a:rPr>
              <a:t> 2 NO</a:t>
            </a:r>
            <a:r>
              <a:rPr lang="en-US" sz="1200" baseline="-25000" dirty="0" smtClean="0">
                <a:solidFill>
                  <a:srgbClr val="000000"/>
                </a:solidFill>
                <a:sym typeface="Wingdings"/>
              </a:rPr>
              <a:t>2</a:t>
            </a:r>
            <a:r>
              <a:rPr lang="en-US" sz="1200" baseline="30000" dirty="0" smtClean="0">
                <a:solidFill>
                  <a:srgbClr val="000000"/>
                </a:solidFill>
                <a:sym typeface="Wingdings"/>
              </a:rPr>
              <a:t>-</a:t>
            </a:r>
            <a:r>
              <a:rPr lang="en-US" sz="1200" dirty="0" smtClean="0">
                <a:solidFill>
                  <a:srgbClr val="000000"/>
                </a:solidFill>
                <a:sym typeface="Wingdings"/>
              </a:rPr>
              <a:t> + 4 H</a:t>
            </a:r>
            <a:r>
              <a:rPr lang="en-US" sz="1200" baseline="30000" dirty="0" smtClean="0">
                <a:solidFill>
                  <a:srgbClr val="000000"/>
                </a:solidFill>
                <a:sym typeface="Wingdings"/>
              </a:rPr>
              <a:t>+</a:t>
            </a:r>
            <a:r>
              <a:rPr lang="en-US" sz="1200" dirty="0" smtClean="0">
                <a:solidFill>
                  <a:srgbClr val="000000"/>
                </a:solidFill>
                <a:sym typeface="Wingdings"/>
              </a:rPr>
              <a:t> + 2H</a:t>
            </a:r>
            <a:r>
              <a:rPr lang="en-US" sz="1200" baseline="-25000" dirty="0" smtClean="0">
                <a:solidFill>
                  <a:srgbClr val="000000"/>
                </a:solidFill>
                <a:sym typeface="Wingdings"/>
              </a:rPr>
              <a:t>2</a:t>
            </a:r>
            <a:r>
              <a:rPr lang="en-US" sz="1200" dirty="0" smtClean="0">
                <a:solidFill>
                  <a:srgbClr val="000000"/>
                </a:solidFill>
                <a:sym typeface="Wingdings"/>
              </a:rPr>
              <a:t>O</a:t>
            </a:r>
            <a:endParaRPr lang="en-US" sz="1200" dirty="0">
              <a:solidFill>
                <a:srgbClr val="000000"/>
              </a:solidFill>
            </a:endParaRPr>
          </a:p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Anammox</a:t>
            </a:r>
            <a:r>
              <a:rPr lang="en-US" dirty="0" smtClean="0">
                <a:solidFill>
                  <a:srgbClr val="000000"/>
                </a:solidFill>
              </a:rPr>
              <a:t>:</a:t>
            </a:r>
          </a:p>
          <a:p>
            <a:pPr algn="ctr"/>
            <a:r>
              <a:rPr lang="en-US" sz="1200" b="0" i="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NH</a:t>
            </a:r>
            <a:r>
              <a:rPr lang="en-US" sz="1200" b="0" i="0" baseline="-2500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4</a:t>
            </a:r>
            <a:r>
              <a:rPr lang="en-US" sz="1200" b="0" i="0" baseline="3000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+</a:t>
            </a:r>
            <a:r>
              <a:rPr lang="en-US" sz="1200" b="0" i="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 + 1.32 NO</a:t>
            </a:r>
            <a:r>
              <a:rPr lang="en-US" sz="1200" b="0" i="0" baseline="-2500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2</a:t>
            </a:r>
            <a:r>
              <a:rPr lang="en-US" sz="1200" b="0" i="0" baseline="3000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-</a:t>
            </a:r>
            <a:r>
              <a:rPr lang="en-US" sz="1200" b="0" i="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 + 0.066 HCO</a:t>
            </a:r>
            <a:r>
              <a:rPr lang="en-US" sz="1200" b="0" i="0" baseline="-2500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3</a:t>
            </a:r>
            <a:r>
              <a:rPr lang="en-US" sz="1200" b="0" i="0" baseline="3000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-</a:t>
            </a:r>
            <a:r>
              <a:rPr lang="en-US" sz="1200" b="0" i="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 + 0.13 H</a:t>
            </a:r>
            <a:r>
              <a:rPr lang="en-US" sz="1200" b="0" i="0" baseline="3000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+</a:t>
            </a:r>
            <a:r>
              <a:rPr lang="en-US" sz="1200" b="0" i="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 → 1.02 N</a:t>
            </a:r>
            <a:r>
              <a:rPr lang="en-US" sz="1200" b="0" i="0" baseline="-2500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2</a:t>
            </a:r>
            <a:r>
              <a:rPr lang="en-US" sz="1200" b="0" i="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+0.066 CH</a:t>
            </a:r>
            <a:r>
              <a:rPr lang="en-US" sz="1200" b="0" i="0" baseline="-2500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1.8</a:t>
            </a:r>
            <a:r>
              <a:rPr lang="en-US" sz="1200" b="0" i="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 O</a:t>
            </a:r>
            <a:r>
              <a:rPr lang="en-US" sz="1200" b="0" i="0" baseline="-2500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0.5</a:t>
            </a:r>
            <a:r>
              <a:rPr lang="en-US" sz="1200" b="0" i="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N</a:t>
            </a:r>
            <a:r>
              <a:rPr lang="en-US" sz="1200" b="0" i="0" baseline="-2500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0.2</a:t>
            </a:r>
            <a:r>
              <a:rPr lang="en-US" sz="1200" b="0" i="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 + 0.26 NO</a:t>
            </a:r>
            <a:r>
              <a:rPr lang="en-US" sz="1200" b="0" i="0" baseline="-2500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3</a:t>
            </a:r>
            <a:r>
              <a:rPr lang="en-US" sz="1200" b="0" i="0" baseline="3000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-</a:t>
            </a:r>
            <a:r>
              <a:rPr lang="en-US" sz="1200" b="0" i="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 + 2.03 H</a:t>
            </a:r>
            <a:r>
              <a:rPr lang="en-US" sz="1200" b="0" i="0" baseline="-2500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2</a:t>
            </a:r>
            <a:r>
              <a:rPr lang="en-US" sz="1200" b="0" i="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O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21521" y="1405058"/>
            <a:ext cx="550158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536435" y="1350103"/>
            <a:ext cx="512919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0" y="-12211"/>
            <a:ext cx="529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) anaerobic </a:t>
            </a:r>
            <a:r>
              <a:rPr lang="en-US" dirty="0"/>
              <a:t>and aerobic ammonium oxidizing </a:t>
            </a:r>
            <a:r>
              <a:rPr lang="en-US" dirty="0" err="1" smtClean="0"/>
              <a:t>archaea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52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54864" y="368921"/>
            <a:ext cx="2967603" cy="207482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Nitrification </a:t>
            </a:r>
          </a:p>
          <a:p>
            <a:pPr algn="ctr"/>
            <a:r>
              <a:rPr lang="en-US" b="1" dirty="0" smtClean="0">
                <a:solidFill>
                  <a:srgbClr val="000000"/>
                </a:solidFill>
              </a:rPr>
              <a:t>(Diss. O2 = 2.0 g/m</a:t>
            </a:r>
            <a:r>
              <a:rPr lang="en-US" b="1" baseline="30000" dirty="0" smtClean="0">
                <a:solidFill>
                  <a:srgbClr val="000000"/>
                </a:solidFill>
              </a:rPr>
              <a:t>3</a:t>
            </a:r>
            <a:r>
              <a:rPr lang="en-US" b="1" dirty="0" smtClean="0">
                <a:solidFill>
                  <a:srgbClr val="000000"/>
                </a:solidFill>
              </a:rPr>
              <a:t>)</a:t>
            </a:r>
          </a:p>
          <a:p>
            <a:pPr algn="ctr"/>
            <a:endParaRPr lang="en-US" b="1" dirty="0" smtClean="0">
              <a:solidFill>
                <a:srgbClr val="000000"/>
              </a:solidFill>
            </a:endParaRP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AOB:</a:t>
            </a:r>
          </a:p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2 NH</a:t>
            </a:r>
            <a:r>
              <a:rPr lang="en-US" sz="1400" baseline="-25000" dirty="0" smtClean="0">
                <a:solidFill>
                  <a:srgbClr val="000000"/>
                </a:solidFill>
              </a:rPr>
              <a:t>4</a:t>
            </a:r>
            <a:r>
              <a:rPr lang="en-US" sz="1400" baseline="30000" dirty="0" smtClean="0">
                <a:solidFill>
                  <a:srgbClr val="000000"/>
                </a:solidFill>
              </a:rPr>
              <a:t>+</a:t>
            </a:r>
            <a:r>
              <a:rPr lang="en-US" sz="1400" dirty="0" smtClean="0">
                <a:solidFill>
                  <a:srgbClr val="000000"/>
                </a:solidFill>
              </a:rPr>
              <a:t> + 3 O</a:t>
            </a:r>
            <a:r>
              <a:rPr lang="en-US" sz="1400" baseline="-25000" dirty="0" smtClean="0">
                <a:solidFill>
                  <a:srgbClr val="000000"/>
                </a:solidFill>
              </a:rPr>
              <a:t>2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sym typeface="Wingdings"/>
              </a:rPr>
              <a:t> 2 NO</a:t>
            </a:r>
            <a:r>
              <a:rPr lang="en-US" sz="1400" baseline="-25000" dirty="0" smtClean="0">
                <a:solidFill>
                  <a:srgbClr val="000000"/>
                </a:solidFill>
                <a:sym typeface="Wingdings"/>
              </a:rPr>
              <a:t>2</a:t>
            </a:r>
            <a:r>
              <a:rPr lang="en-US" sz="1400" baseline="30000" dirty="0" smtClean="0">
                <a:solidFill>
                  <a:srgbClr val="000000"/>
                </a:solidFill>
                <a:sym typeface="Wingdings"/>
              </a:rPr>
              <a:t>-</a:t>
            </a:r>
            <a:r>
              <a:rPr lang="en-US" sz="1400" dirty="0" smtClean="0">
                <a:solidFill>
                  <a:srgbClr val="000000"/>
                </a:solidFill>
                <a:sym typeface="Wingdings"/>
              </a:rPr>
              <a:t> + 4 H</a:t>
            </a:r>
            <a:r>
              <a:rPr lang="en-US" sz="1400" baseline="30000" dirty="0" smtClean="0">
                <a:solidFill>
                  <a:srgbClr val="000000"/>
                </a:solidFill>
                <a:sym typeface="Wingdings"/>
              </a:rPr>
              <a:t>+</a:t>
            </a:r>
            <a:r>
              <a:rPr lang="en-US" sz="1400" dirty="0" smtClean="0">
                <a:solidFill>
                  <a:srgbClr val="000000"/>
                </a:solidFill>
                <a:sym typeface="Wingdings"/>
              </a:rPr>
              <a:t> + 2 H</a:t>
            </a:r>
            <a:r>
              <a:rPr lang="en-US" sz="1400" baseline="-25000" dirty="0" smtClean="0">
                <a:solidFill>
                  <a:srgbClr val="000000"/>
                </a:solidFill>
                <a:sym typeface="Wingdings"/>
              </a:rPr>
              <a:t>2</a:t>
            </a:r>
            <a:r>
              <a:rPr lang="en-US" sz="1400" dirty="0" smtClean="0">
                <a:solidFill>
                  <a:srgbClr val="000000"/>
                </a:solidFill>
                <a:sym typeface="Wingdings"/>
              </a:rPr>
              <a:t>O</a:t>
            </a:r>
            <a:endParaRPr lang="en-US" sz="1400" dirty="0">
              <a:solidFill>
                <a:srgbClr val="000000"/>
              </a:solidFill>
            </a:endParaRP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NOB:</a:t>
            </a:r>
          </a:p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2 NO</a:t>
            </a:r>
            <a:r>
              <a:rPr lang="en-US" sz="1400" baseline="-25000" dirty="0" smtClean="0">
                <a:solidFill>
                  <a:srgbClr val="000000"/>
                </a:solidFill>
              </a:rPr>
              <a:t>2</a:t>
            </a:r>
            <a:r>
              <a:rPr lang="en-US" sz="1400" baseline="30000" dirty="0" smtClean="0">
                <a:solidFill>
                  <a:srgbClr val="000000"/>
                </a:solidFill>
              </a:rPr>
              <a:t>-</a:t>
            </a:r>
            <a:r>
              <a:rPr lang="en-US" sz="1400" dirty="0" smtClean="0">
                <a:solidFill>
                  <a:srgbClr val="000000"/>
                </a:solidFill>
              </a:rPr>
              <a:t> + O</a:t>
            </a:r>
            <a:r>
              <a:rPr lang="en-US" sz="1400" baseline="-25000" dirty="0" smtClean="0">
                <a:solidFill>
                  <a:srgbClr val="000000"/>
                </a:solidFill>
              </a:rPr>
              <a:t>2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sym typeface="Wingdings"/>
              </a:rPr>
              <a:t> 3 NO</a:t>
            </a:r>
            <a:r>
              <a:rPr lang="en-US" sz="1400" baseline="-25000" dirty="0" smtClean="0">
                <a:solidFill>
                  <a:srgbClr val="000000"/>
                </a:solidFill>
                <a:sym typeface="Wingdings"/>
              </a:rPr>
              <a:t>3</a:t>
            </a:r>
            <a:r>
              <a:rPr lang="en-US" sz="1400" baseline="30000" dirty="0" smtClean="0">
                <a:solidFill>
                  <a:srgbClr val="000000"/>
                </a:solidFill>
                <a:sym typeface="Wingdings"/>
              </a:rPr>
              <a:t>-</a:t>
            </a:r>
            <a:endParaRPr lang="en-US" sz="1400" dirty="0" smtClean="0">
              <a:solidFill>
                <a:srgbClr val="000000"/>
              </a:solidFill>
            </a:endParaRPr>
          </a:p>
          <a:p>
            <a:pPr algn="ctr"/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17521" y="1405058"/>
            <a:ext cx="53734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536435" y="1350103"/>
            <a:ext cx="512919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0" y="-12211"/>
            <a:ext cx="777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) nitrate oxidizing bacteria, anaerobic methane oxidizing </a:t>
            </a:r>
            <a:r>
              <a:rPr lang="en-US" dirty="0" err="1" smtClean="0"/>
              <a:t>archaea</a:t>
            </a:r>
            <a:r>
              <a:rPr lang="en-US" dirty="0" smtClean="0"/>
              <a:t> and </a:t>
            </a:r>
            <a:r>
              <a:rPr lang="en-US" dirty="0" err="1" smtClean="0"/>
              <a:t>Anammox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22467" y="368921"/>
            <a:ext cx="4560250" cy="207482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000000"/>
                </a:solidFill>
              </a:rPr>
              <a:t>Anammox</a:t>
            </a:r>
            <a:r>
              <a:rPr lang="en-US" b="1" dirty="0" smtClean="0">
                <a:solidFill>
                  <a:srgbClr val="000000"/>
                </a:solidFill>
              </a:rPr>
              <a:t>/ DAMO </a:t>
            </a:r>
            <a:r>
              <a:rPr lang="en-US" b="1" dirty="0" err="1" smtClean="0">
                <a:solidFill>
                  <a:srgbClr val="000000"/>
                </a:solidFill>
              </a:rPr>
              <a:t>Archaea</a:t>
            </a:r>
            <a:endParaRPr lang="en-US" b="1" dirty="0" smtClean="0">
              <a:solidFill>
                <a:srgbClr val="000000"/>
              </a:solidFill>
            </a:endParaRPr>
          </a:p>
          <a:p>
            <a:pPr algn="ctr"/>
            <a:endParaRPr lang="en-US" b="1" dirty="0" smtClean="0">
              <a:solidFill>
                <a:srgbClr val="000000"/>
              </a:solidFill>
            </a:endParaRPr>
          </a:p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Anammox</a:t>
            </a:r>
            <a:r>
              <a:rPr lang="en-US" dirty="0" smtClean="0">
                <a:solidFill>
                  <a:srgbClr val="000000"/>
                </a:solidFill>
              </a:rPr>
              <a:t>:</a:t>
            </a:r>
          </a:p>
          <a:p>
            <a:pPr algn="ctr"/>
            <a:r>
              <a:rPr lang="en-US" sz="1200" b="0" i="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NH</a:t>
            </a:r>
            <a:r>
              <a:rPr lang="en-US" sz="1200" b="0" i="0" baseline="-2500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4</a:t>
            </a:r>
            <a:r>
              <a:rPr lang="en-US" sz="1200" b="0" i="0" baseline="3000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+</a:t>
            </a:r>
            <a:r>
              <a:rPr lang="en-US" sz="1200" b="0" i="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 + 1.32 NO</a:t>
            </a:r>
            <a:r>
              <a:rPr lang="en-US" sz="1200" b="0" i="0" baseline="-2500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2</a:t>
            </a:r>
            <a:r>
              <a:rPr lang="en-US" sz="1200" b="0" i="0" baseline="3000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-</a:t>
            </a:r>
            <a:r>
              <a:rPr lang="en-US" sz="1200" b="0" i="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 + 0.066 HCO</a:t>
            </a:r>
            <a:r>
              <a:rPr lang="en-US" sz="1200" b="0" i="0" baseline="-2500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3</a:t>
            </a:r>
            <a:r>
              <a:rPr lang="en-US" sz="1200" b="0" i="0" baseline="3000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-</a:t>
            </a:r>
            <a:r>
              <a:rPr lang="en-US" sz="1200" b="0" i="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 + 0.13 H</a:t>
            </a:r>
            <a:r>
              <a:rPr lang="en-US" sz="1200" b="0" i="0" baseline="3000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+</a:t>
            </a:r>
            <a:r>
              <a:rPr lang="en-US" sz="1200" b="0" i="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 → </a:t>
            </a:r>
          </a:p>
          <a:p>
            <a:pPr algn="ctr"/>
            <a:r>
              <a:rPr lang="en-US" sz="1200" b="0" i="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1.02 N</a:t>
            </a:r>
            <a:r>
              <a:rPr lang="en-US" sz="1200" b="0" i="0" baseline="-2500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2</a:t>
            </a:r>
            <a:r>
              <a:rPr lang="en-US" sz="1200" b="0" i="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+0.066 CH</a:t>
            </a:r>
            <a:r>
              <a:rPr lang="en-US" sz="1200" b="0" i="0" baseline="-2500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1.8</a:t>
            </a:r>
            <a:r>
              <a:rPr lang="en-US" sz="1200" b="0" i="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 O</a:t>
            </a:r>
            <a:r>
              <a:rPr lang="en-US" sz="1200" b="0" i="0" baseline="-2500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0.5</a:t>
            </a:r>
            <a:r>
              <a:rPr lang="en-US" sz="1200" b="0" i="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N</a:t>
            </a:r>
            <a:r>
              <a:rPr lang="en-US" sz="1200" b="0" i="0" baseline="-2500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0.2</a:t>
            </a:r>
            <a:r>
              <a:rPr lang="en-US" sz="1200" b="0" i="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 + 0.26 NO</a:t>
            </a:r>
            <a:r>
              <a:rPr lang="en-US" sz="1200" b="0" i="0" baseline="-2500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3</a:t>
            </a:r>
            <a:r>
              <a:rPr lang="en-US" sz="1200" b="0" i="0" baseline="3000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-</a:t>
            </a:r>
            <a:r>
              <a:rPr lang="en-US" sz="1200" b="0" i="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 + 2.03 H</a:t>
            </a:r>
            <a:r>
              <a:rPr lang="en-US" sz="1200" b="0" i="0" baseline="-2500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2</a:t>
            </a:r>
            <a:r>
              <a:rPr lang="en-US" sz="1200" b="0" i="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O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DAMO </a:t>
            </a:r>
            <a:r>
              <a:rPr lang="en-US" dirty="0" err="1" smtClean="0">
                <a:solidFill>
                  <a:srgbClr val="000000"/>
                </a:solidFill>
              </a:rPr>
              <a:t>Archaea</a:t>
            </a:r>
            <a:r>
              <a:rPr lang="en-US" dirty="0" smtClean="0">
                <a:solidFill>
                  <a:srgbClr val="000000"/>
                </a:solidFill>
              </a:rPr>
              <a:t>[2]: 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</a:rPr>
              <a:t>4 NO</a:t>
            </a:r>
            <a:r>
              <a:rPr lang="en-US" sz="1400" baseline="-25000" dirty="0">
                <a:solidFill>
                  <a:srgbClr val="000000"/>
                </a:solidFill>
              </a:rPr>
              <a:t>3</a:t>
            </a:r>
            <a:r>
              <a:rPr lang="en-US" sz="1400" baseline="30000" dirty="0">
                <a:solidFill>
                  <a:srgbClr val="000000"/>
                </a:solidFill>
              </a:rPr>
              <a:t>-</a:t>
            </a:r>
            <a:r>
              <a:rPr lang="en-US" sz="1400" dirty="0">
                <a:solidFill>
                  <a:srgbClr val="000000"/>
                </a:solidFill>
              </a:rPr>
              <a:t>+</a:t>
            </a:r>
            <a:r>
              <a:rPr lang="en-US" sz="1400" dirty="0" smtClean="0">
                <a:solidFill>
                  <a:srgbClr val="000000"/>
                </a:solidFill>
              </a:rPr>
              <a:t>CH</a:t>
            </a:r>
            <a:r>
              <a:rPr lang="en-US" sz="1400" baseline="-25000" dirty="0" smtClean="0">
                <a:solidFill>
                  <a:srgbClr val="000000"/>
                </a:solidFill>
              </a:rPr>
              <a:t>4</a:t>
            </a:r>
            <a:r>
              <a:rPr lang="en-US" sz="1400" dirty="0" smtClean="0">
                <a:solidFill>
                  <a:srgbClr val="000000"/>
                </a:solidFill>
              </a:rPr>
              <a:t>→</a:t>
            </a:r>
            <a:r>
              <a:rPr lang="en-US" sz="1400" dirty="0">
                <a:solidFill>
                  <a:srgbClr val="000000"/>
                </a:solidFill>
              </a:rPr>
              <a:t>CO</a:t>
            </a:r>
            <a:r>
              <a:rPr lang="en-US" sz="1400" baseline="-25000" dirty="0">
                <a:solidFill>
                  <a:srgbClr val="000000"/>
                </a:solidFill>
              </a:rPr>
              <a:t>2</a:t>
            </a:r>
            <a:r>
              <a:rPr lang="en-US" sz="1400" dirty="0">
                <a:solidFill>
                  <a:srgbClr val="000000"/>
                </a:solidFill>
              </a:rPr>
              <a:t>+4 NO</a:t>
            </a:r>
            <a:r>
              <a:rPr lang="en-US" sz="1400" baseline="-25000" dirty="0">
                <a:solidFill>
                  <a:srgbClr val="000000"/>
                </a:solidFill>
              </a:rPr>
              <a:t>2</a:t>
            </a:r>
            <a:r>
              <a:rPr lang="en-US" sz="1400" baseline="30000" dirty="0">
                <a:solidFill>
                  <a:srgbClr val="000000"/>
                </a:solidFill>
              </a:rPr>
              <a:t>-</a:t>
            </a:r>
            <a:r>
              <a:rPr lang="en-US" sz="1400" dirty="0">
                <a:solidFill>
                  <a:srgbClr val="000000"/>
                </a:solidFill>
              </a:rPr>
              <a:t>+2 H</a:t>
            </a:r>
            <a:r>
              <a:rPr lang="en-US" sz="1400" baseline="-25000" dirty="0">
                <a:solidFill>
                  <a:srgbClr val="000000"/>
                </a:solidFill>
              </a:rPr>
              <a:t>2</a:t>
            </a:r>
            <a:r>
              <a:rPr lang="en-US" sz="1400" dirty="0">
                <a:solidFill>
                  <a:srgbClr val="000000"/>
                </a:solidFill>
              </a:rPr>
              <a:t>O</a:t>
            </a:r>
            <a:r>
              <a:rPr lang="en-US" sz="1400" dirty="0" smtClean="0">
                <a:solidFill>
                  <a:srgbClr val="000000"/>
                </a:solidFill>
                <a:effectLst/>
              </a:rPr>
              <a:t> </a:t>
            </a:r>
            <a:endParaRPr 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149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54864" y="368921"/>
            <a:ext cx="2967603" cy="207482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Nitrification </a:t>
            </a:r>
          </a:p>
          <a:p>
            <a:pPr algn="ctr"/>
            <a:r>
              <a:rPr lang="en-US" b="1" dirty="0" smtClean="0">
                <a:solidFill>
                  <a:srgbClr val="000000"/>
                </a:solidFill>
              </a:rPr>
              <a:t>(Diss. O2 = 2.0 g/m</a:t>
            </a:r>
            <a:r>
              <a:rPr lang="en-US" b="1" baseline="30000" dirty="0" smtClean="0">
                <a:solidFill>
                  <a:srgbClr val="000000"/>
                </a:solidFill>
              </a:rPr>
              <a:t>3</a:t>
            </a:r>
            <a:r>
              <a:rPr lang="en-US" b="1" dirty="0" smtClean="0">
                <a:solidFill>
                  <a:srgbClr val="000000"/>
                </a:solidFill>
              </a:rPr>
              <a:t>)</a:t>
            </a:r>
          </a:p>
          <a:p>
            <a:pPr algn="ctr"/>
            <a:endParaRPr lang="en-US" b="1" dirty="0" smtClean="0">
              <a:solidFill>
                <a:srgbClr val="000000"/>
              </a:solidFill>
            </a:endParaRP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AOB:</a:t>
            </a:r>
          </a:p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2 NH</a:t>
            </a:r>
            <a:r>
              <a:rPr lang="en-US" sz="1400" baseline="-25000" dirty="0" smtClean="0">
                <a:solidFill>
                  <a:srgbClr val="000000"/>
                </a:solidFill>
              </a:rPr>
              <a:t>4</a:t>
            </a:r>
            <a:r>
              <a:rPr lang="en-US" sz="1400" baseline="30000" dirty="0" smtClean="0">
                <a:solidFill>
                  <a:srgbClr val="000000"/>
                </a:solidFill>
              </a:rPr>
              <a:t>+</a:t>
            </a:r>
            <a:r>
              <a:rPr lang="en-US" sz="1400" dirty="0" smtClean="0">
                <a:solidFill>
                  <a:srgbClr val="000000"/>
                </a:solidFill>
              </a:rPr>
              <a:t> + 3 O</a:t>
            </a:r>
            <a:r>
              <a:rPr lang="en-US" sz="1400" baseline="-25000" dirty="0" smtClean="0">
                <a:solidFill>
                  <a:srgbClr val="000000"/>
                </a:solidFill>
              </a:rPr>
              <a:t>2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sym typeface="Wingdings"/>
              </a:rPr>
              <a:t> 2 NO</a:t>
            </a:r>
            <a:r>
              <a:rPr lang="en-US" sz="1400" baseline="-25000" dirty="0" smtClean="0">
                <a:solidFill>
                  <a:srgbClr val="000000"/>
                </a:solidFill>
                <a:sym typeface="Wingdings"/>
              </a:rPr>
              <a:t>2</a:t>
            </a:r>
            <a:r>
              <a:rPr lang="en-US" sz="1400" baseline="30000" dirty="0" smtClean="0">
                <a:solidFill>
                  <a:srgbClr val="000000"/>
                </a:solidFill>
                <a:sym typeface="Wingdings"/>
              </a:rPr>
              <a:t>-</a:t>
            </a:r>
            <a:r>
              <a:rPr lang="en-US" sz="1400" dirty="0" smtClean="0">
                <a:solidFill>
                  <a:srgbClr val="000000"/>
                </a:solidFill>
                <a:sym typeface="Wingdings"/>
              </a:rPr>
              <a:t> + 4 H</a:t>
            </a:r>
            <a:r>
              <a:rPr lang="en-US" sz="1400" baseline="30000" dirty="0" smtClean="0">
                <a:solidFill>
                  <a:srgbClr val="000000"/>
                </a:solidFill>
                <a:sym typeface="Wingdings"/>
              </a:rPr>
              <a:t>+</a:t>
            </a:r>
            <a:r>
              <a:rPr lang="en-US" sz="1400" dirty="0" smtClean="0">
                <a:solidFill>
                  <a:srgbClr val="000000"/>
                </a:solidFill>
                <a:sym typeface="Wingdings"/>
              </a:rPr>
              <a:t> + 2 H</a:t>
            </a:r>
            <a:r>
              <a:rPr lang="en-US" sz="1400" baseline="-25000" dirty="0" smtClean="0">
                <a:solidFill>
                  <a:srgbClr val="000000"/>
                </a:solidFill>
                <a:sym typeface="Wingdings"/>
              </a:rPr>
              <a:t>2</a:t>
            </a:r>
            <a:r>
              <a:rPr lang="en-US" sz="1400" dirty="0" smtClean="0">
                <a:solidFill>
                  <a:srgbClr val="000000"/>
                </a:solidFill>
                <a:sym typeface="Wingdings"/>
              </a:rPr>
              <a:t>O</a:t>
            </a:r>
            <a:endParaRPr lang="en-US" sz="1400" dirty="0">
              <a:solidFill>
                <a:srgbClr val="000000"/>
              </a:solidFill>
            </a:endParaRP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NOB:</a:t>
            </a:r>
          </a:p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2 NO</a:t>
            </a:r>
            <a:r>
              <a:rPr lang="en-US" sz="1400" baseline="-25000" dirty="0" smtClean="0">
                <a:solidFill>
                  <a:srgbClr val="000000"/>
                </a:solidFill>
              </a:rPr>
              <a:t>2</a:t>
            </a:r>
            <a:r>
              <a:rPr lang="en-US" sz="1400" baseline="30000" dirty="0" smtClean="0">
                <a:solidFill>
                  <a:srgbClr val="000000"/>
                </a:solidFill>
              </a:rPr>
              <a:t>-</a:t>
            </a:r>
            <a:r>
              <a:rPr lang="en-US" sz="1400" dirty="0" smtClean="0">
                <a:solidFill>
                  <a:srgbClr val="000000"/>
                </a:solidFill>
              </a:rPr>
              <a:t> + O</a:t>
            </a:r>
            <a:r>
              <a:rPr lang="en-US" sz="1400" baseline="-25000" dirty="0" smtClean="0">
                <a:solidFill>
                  <a:srgbClr val="000000"/>
                </a:solidFill>
              </a:rPr>
              <a:t>2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sym typeface="Wingdings"/>
              </a:rPr>
              <a:t> 3 NO</a:t>
            </a:r>
            <a:r>
              <a:rPr lang="en-US" sz="1400" baseline="-25000" dirty="0" smtClean="0">
                <a:solidFill>
                  <a:srgbClr val="000000"/>
                </a:solidFill>
                <a:sym typeface="Wingdings"/>
              </a:rPr>
              <a:t>3</a:t>
            </a:r>
            <a:r>
              <a:rPr lang="en-US" sz="1400" baseline="30000" dirty="0" smtClean="0">
                <a:solidFill>
                  <a:srgbClr val="000000"/>
                </a:solidFill>
                <a:sym typeface="Wingdings"/>
              </a:rPr>
              <a:t>-</a:t>
            </a:r>
            <a:endParaRPr lang="en-US" sz="1400" dirty="0" smtClean="0">
              <a:solidFill>
                <a:srgbClr val="000000"/>
              </a:solidFill>
            </a:endParaRPr>
          </a:p>
          <a:p>
            <a:pPr algn="ctr"/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17521" y="1405058"/>
            <a:ext cx="53734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536435" y="1350103"/>
            <a:ext cx="512919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-36636" y="1"/>
            <a:ext cx="9262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e) nitrate oxidizing bacteria, anaerobic methane oxidizing </a:t>
            </a:r>
            <a:r>
              <a:rPr lang="en-US" sz="1600" dirty="0" err="1" smtClean="0">
                <a:solidFill>
                  <a:srgbClr val="000000"/>
                </a:solidFill>
              </a:rPr>
              <a:t>archaea</a:t>
            </a:r>
            <a:r>
              <a:rPr lang="en-US" sz="1600" dirty="0" smtClean="0">
                <a:solidFill>
                  <a:srgbClr val="000000"/>
                </a:solidFill>
              </a:rPr>
              <a:t> and anaerobic methane oxidizing bacteria. </a:t>
            </a:r>
            <a:endParaRPr lang="en-US" sz="1600" b="1" dirty="0" smtClean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22467" y="368921"/>
            <a:ext cx="4560250" cy="207482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DAMO</a:t>
            </a:r>
          </a:p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DAMO Bacteria [8]: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</a:rPr>
              <a:t>8 NO</a:t>
            </a:r>
            <a:r>
              <a:rPr lang="en-US" sz="1400" baseline="-25000" dirty="0">
                <a:solidFill>
                  <a:srgbClr val="000000"/>
                </a:solidFill>
              </a:rPr>
              <a:t>2</a:t>
            </a:r>
            <a:r>
              <a:rPr lang="en-US" sz="1400" baseline="30000" dirty="0">
                <a:solidFill>
                  <a:srgbClr val="000000"/>
                </a:solidFill>
              </a:rPr>
              <a:t>-</a:t>
            </a:r>
            <a:r>
              <a:rPr lang="en-US" sz="1400" dirty="0">
                <a:solidFill>
                  <a:srgbClr val="000000"/>
                </a:solidFill>
              </a:rPr>
              <a:t>+3 CH</a:t>
            </a:r>
            <a:r>
              <a:rPr lang="en-US" sz="1400" baseline="-25000" dirty="0">
                <a:solidFill>
                  <a:srgbClr val="000000"/>
                </a:solidFill>
              </a:rPr>
              <a:t>4</a:t>
            </a:r>
            <a:r>
              <a:rPr lang="en-US" sz="1400" dirty="0">
                <a:solidFill>
                  <a:srgbClr val="000000"/>
                </a:solidFill>
              </a:rPr>
              <a:t>→3 CO</a:t>
            </a:r>
            <a:r>
              <a:rPr lang="en-US" sz="1400" baseline="-25000" dirty="0">
                <a:solidFill>
                  <a:srgbClr val="000000"/>
                </a:solidFill>
              </a:rPr>
              <a:t>2</a:t>
            </a:r>
            <a:r>
              <a:rPr lang="en-US" sz="1400" dirty="0">
                <a:solidFill>
                  <a:srgbClr val="000000"/>
                </a:solidFill>
              </a:rPr>
              <a:t>+4 N</a:t>
            </a:r>
            <a:r>
              <a:rPr lang="en-US" sz="1400" baseline="-25000" dirty="0">
                <a:solidFill>
                  <a:srgbClr val="000000"/>
                </a:solidFill>
              </a:rPr>
              <a:t>2</a:t>
            </a:r>
            <a:r>
              <a:rPr lang="en-US" sz="1400" dirty="0">
                <a:solidFill>
                  <a:srgbClr val="000000"/>
                </a:solidFill>
              </a:rPr>
              <a:t>+10 H</a:t>
            </a:r>
            <a:r>
              <a:rPr lang="en-US" sz="1400" baseline="-25000" dirty="0">
                <a:solidFill>
                  <a:srgbClr val="000000"/>
                </a:solidFill>
              </a:rPr>
              <a:t>2</a:t>
            </a:r>
            <a:r>
              <a:rPr lang="en-US" sz="1400" dirty="0">
                <a:solidFill>
                  <a:srgbClr val="000000"/>
                </a:solidFill>
              </a:rPr>
              <a:t>O</a:t>
            </a:r>
            <a:r>
              <a:rPr lang="en-US" sz="1400" dirty="0" smtClean="0">
                <a:solidFill>
                  <a:srgbClr val="000000"/>
                </a:solidFill>
                <a:effectLst/>
              </a:rPr>
              <a:t> 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DAMO </a:t>
            </a:r>
            <a:r>
              <a:rPr lang="en-US" dirty="0" err="1" smtClean="0">
                <a:solidFill>
                  <a:srgbClr val="000000"/>
                </a:solidFill>
              </a:rPr>
              <a:t>Archaea</a:t>
            </a:r>
            <a:r>
              <a:rPr lang="en-US" dirty="0" smtClean="0">
                <a:solidFill>
                  <a:srgbClr val="000000"/>
                </a:solidFill>
              </a:rPr>
              <a:t>: 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</a:rPr>
              <a:t>4 NO</a:t>
            </a:r>
            <a:r>
              <a:rPr lang="en-US" sz="1400" baseline="-25000" dirty="0">
                <a:solidFill>
                  <a:srgbClr val="000000"/>
                </a:solidFill>
              </a:rPr>
              <a:t>3</a:t>
            </a:r>
            <a:r>
              <a:rPr lang="en-US" sz="1400" baseline="30000" dirty="0">
                <a:solidFill>
                  <a:srgbClr val="000000"/>
                </a:solidFill>
              </a:rPr>
              <a:t>-</a:t>
            </a:r>
            <a:r>
              <a:rPr lang="en-US" sz="1400" dirty="0">
                <a:solidFill>
                  <a:srgbClr val="000000"/>
                </a:solidFill>
              </a:rPr>
              <a:t>+</a:t>
            </a:r>
            <a:r>
              <a:rPr lang="en-US" sz="1400" dirty="0" smtClean="0">
                <a:solidFill>
                  <a:srgbClr val="000000"/>
                </a:solidFill>
              </a:rPr>
              <a:t>CH</a:t>
            </a:r>
            <a:r>
              <a:rPr lang="en-US" sz="1400" baseline="-25000" dirty="0" smtClean="0">
                <a:solidFill>
                  <a:srgbClr val="000000"/>
                </a:solidFill>
              </a:rPr>
              <a:t>4</a:t>
            </a:r>
            <a:r>
              <a:rPr lang="en-US" sz="1400" dirty="0" smtClean="0">
                <a:solidFill>
                  <a:srgbClr val="000000"/>
                </a:solidFill>
              </a:rPr>
              <a:t>→</a:t>
            </a:r>
            <a:r>
              <a:rPr lang="en-US" sz="1400" dirty="0">
                <a:solidFill>
                  <a:srgbClr val="000000"/>
                </a:solidFill>
              </a:rPr>
              <a:t>CO</a:t>
            </a:r>
            <a:r>
              <a:rPr lang="en-US" sz="1400" baseline="-25000" dirty="0">
                <a:solidFill>
                  <a:srgbClr val="000000"/>
                </a:solidFill>
              </a:rPr>
              <a:t>2</a:t>
            </a:r>
            <a:r>
              <a:rPr lang="en-US" sz="1400" dirty="0">
                <a:solidFill>
                  <a:srgbClr val="000000"/>
                </a:solidFill>
              </a:rPr>
              <a:t>+4 NO</a:t>
            </a:r>
            <a:r>
              <a:rPr lang="en-US" sz="1400" baseline="-25000" dirty="0">
                <a:solidFill>
                  <a:srgbClr val="000000"/>
                </a:solidFill>
              </a:rPr>
              <a:t>2</a:t>
            </a:r>
            <a:r>
              <a:rPr lang="en-US" sz="1400" baseline="30000" dirty="0">
                <a:solidFill>
                  <a:srgbClr val="000000"/>
                </a:solidFill>
              </a:rPr>
              <a:t>-</a:t>
            </a:r>
            <a:r>
              <a:rPr lang="en-US" sz="1400" dirty="0">
                <a:solidFill>
                  <a:srgbClr val="000000"/>
                </a:solidFill>
              </a:rPr>
              <a:t>+2 H</a:t>
            </a:r>
            <a:r>
              <a:rPr lang="en-US" sz="1400" baseline="-25000" dirty="0">
                <a:solidFill>
                  <a:srgbClr val="000000"/>
                </a:solidFill>
              </a:rPr>
              <a:t>2</a:t>
            </a:r>
            <a:r>
              <a:rPr lang="en-US" sz="1400" dirty="0">
                <a:solidFill>
                  <a:srgbClr val="000000"/>
                </a:solidFill>
              </a:rPr>
              <a:t>O</a:t>
            </a:r>
            <a:r>
              <a:rPr lang="en-US" sz="1400" dirty="0" smtClean="0">
                <a:solidFill>
                  <a:srgbClr val="000000"/>
                </a:solidFill>
                <a:effectLst/>
              </a:rPr>
              <a:t> </a:t>
            </a:r>
            <a:endParaRPr 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394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71679" y="367646"/>
            <a:ext cx="7864756" cy="207482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000000"/>
                </a:solidFill>
              </a:rPr>
              <a:t>Anammox</a:t>
            </a:r>
            <a:r>
              <a:rPr lang="en-US" b="1" dirty="0" smtClean="0">
                <a:solidFill>
                  <a:srgbClr val="000000"/>
                </a:solidFill>
              </a:rPr>
              <a:t>/AOA/DAMO </a:t>
            </a:r>
            <a:r>
              <a:rPr lang="en-US" b="1" dirty="0" err="1" smtClean="0">
                <a:solidFill>
                  <a:srgbClr val="000000"/>
                </a:solidFill>
              </a:rPr>
              <a:t>Archaea</a:t>
            </a:r>
            <a:r>
              <a:rPr lang="en-US" b="1" dirty="0" smtClean="0">
                <a:solidFill>
                  <a:srgbClr val="000000"/>
                </a:solidFill>
              </a:rPr>
              <a:t> (</a:t>
            </a:r>
            <a:r>
              <a:rPr lang="en-US" dirty="0" smtClean="0">
                <a:solidFill>
                  <a:srgbClr val="000000"/>
                </a:solidFill>
              </a:rPr>
              <a:t>Diss. O2 = 0.1 mg/L)</a:t>
            </a:r>
          </a:p>
          <a:p>
            <a:pPr algn="ctr"/>
            <a:endParaRPr lang="en-US" b="1" dirty="0" smtClean="0">
              <a:solidFill>
                <a:srgbClr val="000000"/>
              </a:solidFill>
            </a:endParaRP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AOA:</a:t>
            </a:r>
          </a:p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2 NH</a:t>
            </a:r>
            <a:r>
              <a:rPr lang="en-US" sz="1200" baseline="-25000" dirty="0" smtClean="0">
                <a:solidFill>
                  <a:srgbClr val="000000"/>
                </a:solidFill>
              </a:rPr>
              <a:t>4</a:t>
            </a:r>
            <a:r>
              <a:rPr lang="en-US" sz="1200" baseline="30000" dirty="0" smtClean="0">
                <a:solidFill>
                  <a:srgbClr val="000000"/>
                </a:solidFill>
              </a:rPr>
              <a:t>+</a:t>
            </a:r>
            <a:r>
              <a:rPr lang="en-US" sz="1200" dirty="0" smtClean="0">
                <a:solidFill>
                  <a:srgbClr val="000000"/>
                </a:solidFill>
              </a:rPr>
              <a:t> + 3 O</a:t>
            </a:r>
            <a:r>
              <a:rPr lang="en-US" sz="1200" baseline="-25000" dirty="0" smtClean="0">
                <a:solidFill>
                  <a:srgbClr val="000000"/>
                </a:solidFill>
              </a:rPr>
              <a:t>2</a:t>
            </a:r>
            <a:r>
              <a:rPr lang="en-US" sz="1200" dirty="0" smtClean="0">
                <a:solidFill>
                  <a:srgbClr val="000000"/>
                </a:solidFill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sym typeface="Wingdings"/>
              </a:rPr>
              <a:t> 2 NO</a:t>
            </a:r>
            <a:r>
              <a:rPr lang="en-US" sz="1200" baseline="-25000" dirty="0" smtClean="0">
                <a:solidFill>
                  <a:srgbClr val="000000"/>
                </a:solidFill>
                <a:sym typeface="Wingdings"/>
              </a:rPr>
              <a:t>2</a:t>
            </a:r>
            <a:r>
              <a:rPr lang="en-US" sz="1200" baseline="30000" dirty="0" smtClean="0">
                <a:solidFill>
                  <a:srgbClr val="000000"/>
                </a:solidFill>
                <a:sym typeface="Wingdings"/>
              </a:rPr>
              <a:t>-</a:t>
            </a:r>
            <a:r>
              <a:rPr lang="en-US" sz="1200" dirty="0" smtClean="0">
                <a:solidFill>
                  <a:srgbClr val="000000"/>
                </a:solidFill>
                <a:sym typeface="Wingdings"/>
              </a:rPr>
              <a:t> + 4 H</a:t>
            </a:r>
            <a:r>
              <a:rPr lang="en-US" sz="1200" baseline="30000" dirty="0" smtClean="0">
                <a:solidFill>
                  <a:srgbClr val="000000"/>
                </a:solidFill>
                <a:sym typeface="Wingdings"/>
              </a:rPr>
              <a:t>+</a:t>
            </a:r>
            <a:r>
              <a:rPr lang="en-US" sz="1200" dirty="0" smtClean="0">
                <a:solidFill>
                  <a:srgbClr val="000000"/>
                </a:solidFill>
                <a:sym typeface="Wingdings"/>
              </a:rPr>
              <a:t> + 2H</a:t>
            </a:r>
            <a:r>
              <a:rPr lang="en-US" sz="1200" baseline="-25000" dirty="0" smtClean="0">
                <a:solidFill>
                  <a:srgbClr val="000000"/>
                </a:solidFill>
                <a:sym typeface="Wingdings"/>
              </a:rPr>
              <a:t>2</a:t>
            </a:r>
            <a:r>
              <a:rPr lang="en-US" sz="1200" dirty="0" smtClean="0">
                <a:solidFill>
                  <a:srgbClr val="000000"/>
                </a:solidFill>
                <a:sym typeface="Wingdings"/>
              </a:rPr>
              <a:t>O</a:t>
            </a:r>
            <a:endParaRPr lang="en-US" sz="1200" dirty="0">
              <a:solidFill>
                <a:srgbClr val="000000"/>
              </a:solidFill>
            </a:endParaRPr>
          </a:p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Anammox</a:t>
            </a:r>
            <a:r>
              <a:rPr lang="en-US" dirty="0" smtClean="0">
                <a:solidFill>
                  <a:srgbClr val="000000"/>
                </a:solidFill>
              </a:rPr>
              <a:t>:</a:t>
            </a:r>
          </a:p>
          <a:p>
            <a:pPr algn="ctr"/>
            <a:r>
              <a:rPr lang="en-US" sz="1200" b="0" i="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NH</a:t>
            </a:r>
            <a:r>
              <a:rPr lang="en-US" sz="1200" b="0" i="0" baseline="-2500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4</a:t>
            </a:r>
            <a:r>
              <a:rPr lang="en-US" sz="1200" b="0" i="0" baseline="3000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+</a:t>
            </a:r>
            <a:r>
              <a:rPr lang="en-US" sz="1200" b="0" i="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 + 1.32 NO</a:t>
            </a:r>
            <a:r>
              <a:rPr lang="en-US" sz="1200" b="0" i="0" baseline="-2500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2</a:t>
            </a:r>
            <a:r>
              <a:rPr lang="en-US" sz="1200" b="0" i="0" baseline="3000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-</a:t>
            </a:r>
            <a:r>
              <a:rPr lang="en-US" sz="1200" b="0" i="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 + 0.066 HCO</a:t>
            </a:r>
            <a:r>
              <a:rPr lang="en-US" sz="1200" b="0" i="0" baseline="-2500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3</a:t>
            </a:r>
            <a:r>
              <a:rPr lang="en-US" sz="1200" b="0" i="0" baseline="3000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-</a:t>
            </a:r>
            <a:r>
              <a:rPr lang="en-US" sz="1200" b="0" i="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 + 0.13 H</a:t>
            </a:r>
            <a:r>
              <a:rPr lang="en-US" sz="1200" b="0" i="0" baseline="3000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+</a:t>
            </a:r>
            <a:r>
              <a:rPr lang="en-US" sz="1200" b="0" i="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 → 1.02 N</a:t>
            </a:r>
            <a:r>
              <a:rPr lang="en-US" sz="1200" b="0" i="0" baseline="-2500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2</a:t>
            </a:r>
            <a:r>
              <a:rPr lang="en-US" sz="1200" b="0" i="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+0.066 CH</a:t>
            </a:r>
            <a:r>
              <a:rPr lang="en-US" sz="1200" b="0" i="0" baseline="-2500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1.8</a:t>
            </a:r>
            <a:r>
              <a:rPr lang="en-US" sz="1200" b="0" i="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 O</a:t>
            </a:r>
            <a:r>
              <a:rPr lang="en-US" sz="1200" b="0" i="0" baseline="-2500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0.5</a:t>
            </a:r>
            <a:r>
              <a:rPr lang="en-US" sz="1200" b="0" i="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N</a:t>
            </a:r>
            <a:r>
              <a:rPr lang="en-US" sz="1200" b="0" i="0" baseline="-2500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0.2</a:t>
            </a:r>
            <a:r>
              <a:rPr lang="en-US" sz="1200" b="0" i="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 + 0.26 NO</a:t>
            </a:r>
            <a:r>
              <a:rPr lang="en-US" sz="1200" b="0" i="0" baseline="-2500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3</a:t>
            </a:r>
            <a:r>
              <a:rPr lang="en-US" sz="1200" b="0" i="0" baseline="3000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-</a:t>
            </a:r>
            <a:r>
              <a:rPr lang="en-US" sz="1200" b="0" i="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 + 2.03 H</a:t>
            </a:r>
            <a:r>
              <a:rPr lang="en-US" sz="1200" b="0" i="0" baseline="-2500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2</a:t>
            </a:r>
            <a:r>
              <a:rPr lang="en-US" sz="1200" b="0" i="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O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DAMO </a:t>
            </a:r>
            <a:r>
              <a:rPr lang="en-US" dirty="0" err="1" smtClean="0">
                <a:solidFill>
                  <a:srgbClr val="000000"/>
                </a:solidFill>
              </a:rPr>
              <a:t>Archaea</a:t>
            </a:r>
            <a:r>
              <a:rPr lang="en-US" dirty="0" smtClean="0">
                <a:solidFill>
                  <a:srgbClr val="000000"/>
                </a:solidFill>
              </a:rPr>
              <a:t>: </a:t>
            </a:r>
          </a:p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4 NO</a:t>
            </a:r>
            <a:r>
              <a:rPr lang="en-US" sz="1200" baseline="-25000" dirty="0" smtClean="0">
                <a:solidFill>
                  <a:srgbClr val="000000"/>
                </a:solidFill>
              </a:rPr>
              <a:t>3</a:t>
            </a:r>
            <a:r>
              <a:rPr lang="en-US" sz="1200" baseline="30000" dirty="0" smtClean="0">
                <a:solidFill>
                  <a:srgbClr val="000000"/>
                </a:solidFill>
              </a:rPr>
              <a:t>-</a:t>
            </a:r>
            <a:r>
              <a:rPr lang="en-US" sz="1200" dirty="0" smtClean="0">
                <a:solidFill>
                  <a:srgbClr val="000000"/>
                </a:solidFill>
              </a:rPr>
              <a:t>+CH</a:t>
            </a:r>
            <a:r>
              <a:rPr lang="en-US" sz="1200" baseline="-25000" dirty="0" smtClean="0">
                <a:solidFill>
                  <a:srgbClr val="000000"/>
                </a:solidFill>
              </a:rPr>
              <a:t>4</a:t>
            </a:r>
            <a:r>
              <a:rPr lang="en-US" sz="1200" dirty="0" smtClean="0">
                <a:solidFill>
                  <a:srgbClr val="000000"/>
                </a:solidFill>
              </a:rPr>
              <a:t>→CO</a:t>
            </a:r>
            <a:r>
              <a:rPr lang="en-US" sz="1200" baseline="-25000" dirty="0" smtClean="0">
                <a:solidFill>
                  <a:srgbClr val="000000"/>
                </a:solidFill>
              </a:rPr>
              <a:t>2</a:t>
            </a:r>
            <a:r>
              <a:rPr lang="en-US" sz="1200" dirty="0" smtClean="0">
                <a:solidFill>
                  <a:srgbClr val="000000"/>
                </a:solidFill>
              </a:rPr>
              <a:t>+4 NO</a:t>
            </a:r>
            <a:r>
              <a:rPr lang="en-US" sz="1200" baseline="-25000" dirty="0" smtClean="0">
                <a:solidFill>
                  <a:srgbClr val="000000"/>
                </a:solidFill>
              </a:rPr>
              <a:t>2</a:t>
            </a:r>
            <a:r>
              <a:rPr lang="en-US" sz="1200" baseline="30000" dirty="0" smtClean="0">
                <a:solidFill>
                  <a:srgbClr val="000000"/>
                </a:solidFill>
              </a:rPr>
              <a:t>-</a:t>
            </a:r>
            <a:r>
              <a:rPr lang="en-US" sz="1200" dirty="0" smtClean="0">
                <a:solidFill>
                  <a:srgbClr val="000000"/>
                </a:solidFill>
              </a:rPr>
              <a:t>+2 H</a:t>
            </a:r>
            <a:r>
              <a:rPr lang="en-US" sz="1200" baseline="-25000" dirty="0" smtClean="0">
                <a:solidFill>
                  <a:srgbClr val="000000"/>
                </a:solidFill>
              </a:rPr>
              <a:t>2</a:t>
            </a:r>
            <a:r>
              <a:rPr lang="en-US" sz="1200" dirty="0" smtClean="0">
                <a:solidFill>
                  <a:srgbClr val="000000"/>
                </a:solidFill>
              </a:rPr>
              <a:t>O</a:t>
            </a:r>
            <a:r>
              <a:rPr lang="en-US" sz="1200" dirty="0" smtClean="0">
                <a:solidFill>
                  <a:srgbClr val="000000"/>
                </a:solidFill>
                <a:effectLst/>
              </a:rPr>
              <a:t> </a:t>
            </a:r>
            <a:endParaRPr lang="en-US" sz="1100" dirty="0" smtClean="0">
              <a:solidFill>
                <a:srgbClr val="000000"/>
              </a:solidFill>
            </a:endParaRPr>
          </a:p>
          <a:p>
            <a:pPr algn="ctr"/>
            <a:endParaRPr lang="en-US" sz="1200" b="0" i="0" dirty="0" smtClean="0">
              <a:solidFill>
                <a:srgbClr val="000000"/>
              </a:solidFill>
              <a:latin typeface="Lucida Grande"/>
              <a:ea typeface="Lucida Grande"/>
              <a:cs typeface="Lucida Grande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21521" y="1405058"/>
            <a:ext cx="550158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536435" y="1350103"/>
            <a:ext cx="512919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0" y="-12211"/>
            <a:ext cx="2701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) Additional 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56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434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530</Words>
  <Application>Microsoft Macintosh PowerPoint</Application>
  <PresentationFormat>Custom</PresentationFormat>
  <Paragraphs>63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Kathryn Cogert</dc:creator>
  <cp:lastModifiedBy>Kathryn Cogert</cp:lastModifiedBy>
  <cp:revision>15</cp:revision>
  <dcterms:created xsi:type="dcterms:W3CDTF">2016-06-28T22:23:35Z</dcterms:created>
  <dcterms:modified xsi:type="dcterms:W3CDTF">2016-06-29T05:48:21Z</dcterms:modified>
</cp:coreProperties>
</file>