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embeddedFontLst>
    <p:embeddedFont>
      <p:font typeface="Robo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9DEE647-0B35-494C-BA4A-0811B8D92F51}">
  <a:tblStyle styleId="{E9DEE647-0B35-494C-BA4A-0811B8D92F5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Roboto-regular.fntdata"/><Relationship Id="rId21" Type="http://schemas.openxmlformats.org/officeDocument/2006/relationships/slide" Target="slides/slide15.xml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5" Type="http://schemas.openxmlformats.org/officeDocument/2006/relationships/font" Target="fonts/Roboto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90d7298af5_0_3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90d7298af5_0_3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90d7298af5_0_3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90d7298af5_0_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90d7298af5_0_3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90d7298af5_0_3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90d7298af5_0_7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90d7298af5_0_7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90d7298af5_0_8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190d7298af5_0_8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90d7298af5_0_10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190d7298af5_0_10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90d7298af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90d7298af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90d7298af5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90d7298af5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90d7298af5_0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90d7298af5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90d7298af5_0_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90d7298af5_0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90d7298af5_0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90d7298af5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90d7298af5_0_3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90d7298af5_0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90d7298af5_0_3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90d7298af5_0_3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90d7298af5_0_3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90d7298af5_0_3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" y="96175"/>
            <a:ext cx="9251026" cy="6167351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>
            <p:ph type="ctrTitle"/>
          </p:nvPr>
        </p:nvSpPr>
        <p:spPr>
          <a:xfrm>
            <a:off x="365213" y="32475"/>
            <a:ext cx="8520600" cy="95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Phần mềm tín dụng </a:t>
            </a:r>
            <a:r>
              <a:rPr b="1" lang="vi">
                <a:solidFill>
                  <a:schemeClr val="accent1"/>
                </a:solidFill>
              </a:rPr>
              <a:t>NLBank</a:t>
            </a:r>
            <a:endParaRPr b="1">
              <a:solidFill>
                <a:schemeClr val="accent1"/>
              </a:solidFill>
            </a:endParaRPr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8592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Đồ án môn Hệ quản trị cơ sở dữ liệu </a:t>
            </a:r>
            <a:endParaRPr/>
          </a:p>
        </p:txBody>
      </p:sp>
      <p:grpSp>
        <p:nvGrpSpPr>
          <p:cNvPr id="57" name="Google Shape;57;p13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58" name="Google Shape;58;p13"/>
            <p:cNvSpPr/>
            <p:nvPr/>
          </p:nvSpPr>
          <p:spPr>
            <a:xfrm rot="5400000">
              <a:off x="0" y="0"/>
              <a:ext cx="610500" cy="610500"/>
            </a:xfrm>
            <a:prstGeom prst="rtTriangle">
              <a:avLst/>
            </a:pr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13"/>
            <p:cNvSpPr/>
            <p:nvPr/>
          </p:nvSpPr>
          <p:spPr>
            <a:xfrm rot="-5400000">
              <a:off x="8533500" y="4533000"/>
              <a:ext cx="610500" cy="610500"/>
            </a:xfrm>
            <a:prstGeom prst="rtTriangle">
              <a:avLst/>
            </a:pr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2. Cơ sở dữ liệu và mô hình ERD </a:t>
            </a:r>
            <a:endParaRPr/>
          </a:p>
        </p:txBody>
      </p:sp>
      <p:sp>
        <p:nvSpPr>
          <p:cNvPr id="162" name="Google Shape;162;p22"/>
          <p:cNvSpPr txBox="1"/>
          <p:nvPr>
            <p:ph idx="1" type="body"/>
          </p:nvPr>
        </p:nvSpPr>
        <p:spPr>
          <a:xfrm>
            <a:off x="1086000" y="2323800"/>
            <a:ext cx="6972000" cy="4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SzPts val="770"/>
              <a:buNone/>
            </a:pPr>
            <a:r>
              <a:rPr lang="vi" sz="1960"/>
              <a:t>Tùy vào chức năng cũng như các yêu cầu mà ta sẽ có các ràng buộc, trigger , view ,...</a:t>
            </a:r>
            <a:endParaRPr sz="1960"/>
          </a:p>
        </p:txBody>
      </p:sp>
      <p:sp>
        <p:nvSpPr>
          <p:cNvPr id="163" name="Google Shape;163;p22"/>
          <p:cNvSpPr txBox="1"/>
          <p:nvPr/>
        </p:nvSpPr>
        <p:spPr>
          <a:xfrm>
            <a:off x="0" y="0"/>
            <a:ext cx="3000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64" name="Google Shape;164;p22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165" name="Google Shape;165;p22"/>
            <p:cNvSpPr/>
            <p:nvPr/>
          </p:nvSpPr>
          <p:spPr>
            <a:xfrm rot="5400000">
              <a:off x="0" y="0"/>
              <a:ext cx="610500" cy="610500"/>
            </a:xfrm>
            <a:prstGeom prst="rtTriangle">
              <a:avLst/>
            </a:pr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22"/>
            <p:cNvSpPr/>
            <p:nvPr/>
          </p:nvSpPr>
          <p:spPr>
            <a:xfrm rot="-5400000">
              <a:off x="8533500" y="4533000"/>
              <a:ext cx="610500" cy="610500"/>
            </a:xfrm>
            <a:prstGeom prst="rtTriangle">
              <a:avLst/>
            </a:pr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3. Chức năng </a:t>
            </a:r>
            <a:endParaRPr/>
          </a:p>
        </p:txBody>
      </p:sp>
      <p:pic>
        <p:nvPicPr>
          <p:cNvPr id="172" name="Google Shape;17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7600" y="1017725"/>
            <a:ext cx="5486400" cy="331470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3"/>
          <p:cNvSpPr txBox="1"/>
          <p:nvPr/>
        </p:nvSpPr>
        <p:spPr>
          <a:xfrm>
            <a:off x="3053400" y="4540975"/>
            <a:ext cx="303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vi"/>
              <a:t>Biểu đồ phân rã chức năng </a:t>
            </a:r>
            <a:endParaRPr i="1"/>
          </a:p>
        </p:txBody>
      </p:sp>
      <p:grpSp>
        <p:nvGrpSpPr>
          <p:cNvPr id="174" name="Google Shape;174;p23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175" name="Google Shape;175;p23"/>
            <p:cNvSpPr/>
            <p:nvPr/>
          </p:nvSpPr>
          <p:spPr>
            <a:xfrm rot="5400000">
              <a:off x="0" y="0"/>
              <a:ext cx="610500" cy="610500"/>
            </a:xfrm>
            <a:prstGeom prst="rtTriangle">
              <a:avLst/>
            </a:pr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23"/>
            <p:cNvSpPr/>
            <p:nvPr/>
          </p:nvSpPr>
          <p:spPr>
            <a:xfrm rot="-5400000">
              <a:off x="8533500" y="4533000"/>
              <a:ext cx="610500" cy="610500"/>
            </a:xfrm>
            <a:prstGeom prst="rtTriangle">
              <a:avLst/>
            </a:pr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3. Chức năng </a:t>
            </a:r>
            <a:endParaRPr/>
          </a:p>
        </p:txBody>
      </p:sp>
      <p:grpSp>
        <p:nvGrpSpPr>
          <p:cNvPr id="182" name="Google Shape;182;p24"/>
          <p:cNvGrpSpPr/>
          <p:nvPr/>
        </p:nvGrpSpPr>
        <p:grpSpPr>
          <a:xfrm>
            <a:off x="2902488" y="902232"/>
            <a:ext cx="3339000" cy="3339000"/>
            <a:chOff x="2902488" y="902232"/>
            <a:chExt cx="3339000" cy="3339000"/>
          </a:xfrm>
        </p:grpSpPr>
        <p:sp>
          <p:nvSpPr>
            <p:cNvPr id="183" name="Google Shape;183;p24"/>
            <p:cNvSpPr/>
            <p:nvPr/>
          </p:nvSpPr>
          <p:spPr>
            <a:xfrm rot="-5400000">
              <a:off x="2902488" y="902232"/>
              <a:ext cx="3339000" cy="3339000"/>
            </a:xfrm>
            <a:prstGeom prst="ellipse">
              <a:avLst/>
            </a:prstGeom>
            <a:noFill/>
            <a:ln cap="flat" cmpd="sng" w="19050">
              <a:solidFill>
                <a:srgbClr val="0D5DDF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24"/>
            <p:cNvSpPr/>
            <p:nvPr/>
          </p:nvSpPr>
          <p:spPr>
            <a:xfrm>
              <a:off x="3123875" y="1123625"/>
              <a:ext cx="2896500" cy="2896200"/>
            </a:xfrm>
            <a:prstGeom prst="pie">
              <a:avLst>
                <a:gd fmla="val 2689583" name="adj1"/>
                <a:gd fmla="val 13510993" name="adj2"/>
              </a:avLst>
            </a:prstGeom>
            <a:solidFill>
              <a:srgbClr val="A1C3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5" name="Google Shape;185;p24"/>
          <p:cNvGrpSpPr/>
          <p:nvPr/>
        </p:nvGrpSpPr>
        <p:grpSpPr>
          <a:xfrm>
            <a:off x="3664038" y="1663782"/>
            <a:ext cx="1815900" cy="1815900"/>
            <a:chOff x="3664038" y="1663782"/>
            <a:chExt cx="1815900" cy="1815900"/>
          </a:xfrm>
        </p:grpSpPr>
        <p:sp>
          <p:nvSpPr>
            <p:cNvPr id="186" name="Google Shape;186;p24"/>
            <p:cNvSpPr/>
            <p:nvPr/>
          </p:nvSpPr>
          <p:spPr>
            <a:xfrm>
              <a:off x="3664038" y="1663782"/>
              <a:ext cx="1815900" cy="1815900"/>
            </a:xfrm>
            <a:prstGeom prst="ellipse">
              <a:avLst/>
            </a:prstGeom>
            <a:solidFill>
              <a:srgbClr val="0C58D3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24"/>
            <p:cNvSpPr txBox="1"/>
            <p:nvPr/>
          </p:nvSpPr>
          <p:spPr>
            <a:xfrm>
              <a:off x="3899988" y="2158482"/>
              <a:ext cx="1344000" cy="82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vi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Actor</a:t>
              </a:r>
              <a:endParaRPr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88" name="Google Shape;188;p24"/>
          <p:cNvGrpSpPr/>
          <p:nvPr/>
        </p:nvGrpSpPr>
        <p:grpSpPr>
          <a:xfrm>
            <a:off x="2859873" y="853971"/>
            <a:ext cx="1068600" cy="1068600"/>
            <a:chOff x="2859873" y="853971"/>
            <a:chExt cx="1068600" cy="1068600"/>
          </a:xfrm>
        </p:grpSpPr>
        <p:sp>
          <p:nvSpPr>
            <p:cNvPr id="189" name="Google Shape;189;p24"/>
            <p:cNvSpPr/>
            <p:nvPr/>
          </p:nvSpPr>
          <p:spPr>
            <a:xfrm>
              <a:off x="2859873" y="853971"/>
              <a:ext cx="1068600" cy="1068600"/>
            </a:xfrm>
            <a:prstGeom prst="ellipse">
              <a:avLst/>
            </a:prstGeom>
            <a:solidFill>
              <a:srgbClr val="0944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24"/>
            <p:cNvSpPr txBox="1"/>
            <p:nvPr/>
          </p:nvSpPr>
          <p:spPr>
            <a:xfrm>
              <a:off x="3012800" y="1022197"/>
              <a:ext cx="762600" cy="73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Nhân viên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91" name="Google Shape;191;p24"/>
          <p:cNvGrpSpPr/>
          <p:nvPr/>
        </p:nvGrpSpPr>
        <p:grpSpPr>
          <a:xfrm>
            <a:off x="5214448" y="3234278"/>
            <a:ext cx="1068600" cy="1068600"/>
            <a:chOff x="5214448" y="3234278"/>
            <a:chExt cx="1068600" cy="1068600"/>
          </a:xfrm>
        </p:grpSpPr>
        <p:sp>
          <p:nvSpPr>
            <p:cNvPr id="192" name="Google Shape;192;p24"/>
            <p:cNvSpPr/>
            <p:nvPr/>
          </p:nvSpPr>
          <p:spPr>
            <a:xfrm>
              <a:off x="5214448" y="3234278"/>
              <a:ext cx="1068600" cy="1068600"/>
            </a:xfrm>
            <a:prstGeom prst="ellipse">
              <a:avLst/>
            </a:prstGeom>
            <a:solidFill>
              <a:srgbClr val="0944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24"/>
            <p:cNvSpPr txBox="1"/>
            <p:nvPr/>
          </p:nvSpPr>
          <p:spPr>
            <a:xfrm>
              <a:off x="5367375" y="3402503"/>
              <a:ext cx="762600" cy="73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Khách hàng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94" name="Google Shape;194;p24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195" name="Google Shape;195;p24"/>
            <p:cNvSpPr/>
            <p:nvPr/>
          </p:nvSpPr>
          <p:spPr>
            <a:xfrm rot="5400000">
              <a:off x="0" y="0"/>
              <a:ext cx="610500" cy="610500"/>
            </a:xfrm>
            <a:prstGeom prst="rtTriangle">
              <a:avLst/>
            </a:pr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24"/>
            <p:cNvSpPr/>
            <p:nvPr/>
          </p:nvSpPr>
          <p:spPr>
            <a:xfrm rot="-5400000">
              <a:off x="8533500" y="4533000"/>
              <a:ext cx="610500" cy="610500"/>
            </a:xfrm>
            <a:prstGeom prst="rtTriangle">
              <a:avLst/>
            </a:pr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3. Chức năng </a:t>
            </a:r>
            <a:endParaRPr/>
          </a:p>
        </p:txBody>
      </p:sp>
      <p:grpSp>
        <p:nvGrpSpPr>
          <p:cNvPr id="202" name="Google Shape;202;p25"/>
          <p:cNvGrpSpPr/>
          <p:nvPr/>
        </p:nvGrpSpPr>
        <p:grpSpPr>
          <a:xfrm>
            <a:off x="-4550" y="0"/>
            <a:ext cx="9144000" cy="5143500"/>
            <a:chOff x="0" y="0"/>
            <a:chExt cx="9144000" cy="5143500"/>
          </a:xfrm>
        </p:grpSpPr>
        <p:sp>
          <p:nvSpPr>
            <p:cNvPr id="203" name="Google Shape;203;p25"/>
            <p:cNvSpPr/>
            <p:nvPr/>
          </p:nvSpPr>
          <p:spPr>
            <a:xfrm rot="5400000">
              <a:off x="0" y="0"/>
              <a:ext cx="610500" cy="610500"/>
            </a:xfrm>
            <a:prstGeom prst="rtTriangle">
              <a:avLst/>
            </a:pr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25"/>
            <p:cNvSpPr/>
            <p:nvPr/>
          </p:nvSpPr>
          <p:spPr>
            <a:xfrm rot="-5400000">
              <a:off x="8533500" y="4533000"/>
              <a:ext cx="610500" cy="610500"/>
            </a:xfrm>
            <a:prstGeom prst="rtTriangle">
              <a:avLst/>
            </a:pr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5" name="Google Shape;205;p25"/>
          <p:cNvSpPr/>
          <p:nvPr/>
        </p:nvSpPr>
        <p:spPr>
          <a:xfrm>
            <a:off x="2817546" y="1233803"/>
            <a:ext cx="3499800" cy="3499800"/>
          </a:xfrm>
          <a:prstGeom prst="ellipse">
            <a:avLst/>
          </a:prstGeom>
          <a:solidFill>
            <a:srgbClr val="A1C3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6" name="Google Shape;206;p25"/>
          <p:cNvGrpSpPr/>
          <p:nvPr/>
        </p:nvGrpSpPr>
        <p:grpSpPr>
          <a:xfrm>
            <a:off x="3611875" y="1078928"/>
            <a:ext cx="1920159" cy="1920159"/>
            <a:chOff x="3619861" y="407378"/>
            <a:chExt cx="2166000" cy="2166000"/>
          </a:xfrm>
        </p:grpSpPr>
        <p:sp>
          <p:nvSpPr>
            <p:cNvPr id="207" name="Google Shape;207;p25"/>
            <p:cNvSpPr/>
            <p:nvPr/>
          </p:nvSpPr>
          <p:spPr>
            <a:xfrm>
              <a:off x="3619861" y="407378"/>
              <a:ext cx="2166000" cy="2166000"/>
            </a:xfrm>
            <a:prstGeom prst="ellipse">
              <a:avLst/>
            </a:prstGeom>
            <a:solidFill>
              <a:srgbClr val="0E65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25"/>
            <p:cNvSpPr txBox="1"/>
            <p:nvPr/>
          </p:nvSpPr>
          <p:spPr>
            <a:xfrm>
              <a:off x="4024522" y="707737"/>
              <a:ext cx="1328400" cy="66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Quản lý khách hàng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09" name="Google Shape;209;p25"/>
          <p:cNvGrpSpPr/>
          <p:nvPr/>
        </p:nvGrpSpPr>
        <p:grpSpPr>
          <a:xfrm>
            <a:off x="4523418" y="1731095"/>
            <a:ext cx="1920159" cy="1920159"/>
            <a:chOff x="4648111" y="1143043"/>
            <a:chExt cx="2166000" cy="2166000"/>
          </a:xfrm>
        </p:grpSpPr>
        <p:sp>
          <p:nvSpPr>
            <p:cNvPr id="210" name="Google Shape;210;p25"/>
            <p:cNvSpPr/>
            <p:nvPr/>
          </p:nvSpPr>
          <p:spPr>
            <a:xfrm>
              <a:off x="4648111" y="1143043"/>
              <a:ext cx="2166000" cy="2166000"/>
            </a:xfrm>
            <a:prstGeom prst="ellipse">
              <a:avLst/>
            </a:prstGeom>
            <a:solidFill>
              <a:srgbClr val="307B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25"/>
            <p:cNvSpPr txBox="1"/>
            <p:nvPr/>
          </p:nvSpPr>
          <p:spPr>
            <a:xfrm>
              <a:off x="5431956" y="1669515"/>
              <a:ext cx="1328400" cy="66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Quản lý hợp đồng và thu nợ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12" name="Google Shape;212;p25"/>
          <p:cNvGrpSpPr/>
          <p:nvPr/>
        </p:nvGrpSpPr>
        <p:grpSpPr>
          <a:xfrm>
            <a:off x="4160575" y="2807879"/>
            <a:ext cx="1920159" cy="1920159"/>
            <a:chOff x="4238812" y="2357689"/>
            <a:chExt cx="2166000" cy="2166000"/>
          </a:xfrm>
        </p:grpSpPr>
        <p:sp>
          <p:nvSpPr>
            <p:cNvPr id="213" name="Google Shape;213;p25"/>
            <p:cNvSpPr/>
            <p:nvPr/>
          </p:nvSpPr>
          <p:spPr>
            <a:xfrm>
              <a:off x="4238812" y="2357689"/>
              <a:ext cx="2166000" cy="2166000"/>
            </a:xfrm>
            <a:prstGeom prst="ellipse">
              <a:avLst/>
            </a:prstGeom>
            <a:solidFill>
              <a:srgbClr val="0944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25"/>
            <p:cNvSpPr txBox="1"/>
            <p:nvPr/>
          </p:nvSpPr>
          <p:spPr>
            <a:xfrm>
              <a:off x="5047891" y="3185187"/>
              <a:ext cx="1328400" cy="66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Thẩm định tài sản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15" name="Google Shape;215;p25"/>
          <p:cNvGrpSpPr/>
          <p:nvPr/>
        </p:nvGrpSpPr>
        <p:grpSpPr>
          <a:xfrm>
            <a:off x="3047476" y="2807968"/>
            <a:ext cx="1920159" cy="1920159"/>
            <a:chOff x="2983201" y="2357790"/>
            <a:chExt cx="2166000" cy="2166000"/>
          </a:xfrm>
        </p:grpSpPr>
        <p:sp>
          <p:nvSpPr>
            <p:cNvPr id="216" name="Google Shape;216;p25"/>
            <p:cNvSpPr/>
            <p:nvPr/>
          </p:nvSpPr>
          <p:spPr>
            <a:xfrm>
              <a:off x="2983201" y="2357790"/>
              <a:ext cx="2166000" cy="2166000"/>
            </a:xfrm>
            <a:prstGeom prst="ellipse">
              <a:avLst/>
            </a:prstGeom>
            <a:solidFill>
              <a:srgbClr val="0C5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25"/>
            <p:cNvSpPr txBox="1"/>
            <p:nvPr/>
          </p:nvSpPr>
          <p:spPr>
            <a:xfrm>
              <a:off x="3319706" y="3367387"/>
              <a:ext cx="1328400" cy="66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Điều khoản và nhân viên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18" name="Google Shape;218;p25"/>
          <p:cNvGrpSpPr/>
          <p:nvPr/>
        </p:nvGrpSpPr>
        <p:grpSpPr>
          <a:xfrm>
            <a:off x="2700434" y="1731068"/>
            <a:ext cx="1920159" cy="1920159"/>
            <a:chOff x="2591728" y="1143012"/>
            <a:chExt cx="2166000" cy="2166000"/>
          </a:xfrm>
        </p:grpSpPr>
        <p:sp>
          <p:nvSpPr>
            <p:cNvPr id="219" name="Google Shape;219;p25"/>
            <p:cNvSpPr/>
            <p:nvPr/>
          </p:nvSpPr>
          <p:spPr>
            <a:xfrm>
              <a:off x="2591728" y="1143012"/>
              <a:ext cx="2166000" cy="2166000"/>
            </a:xfrm>
            <a:prstGeom prst="ellipse">
              <a:avLst/>
            </a:prstGeom>
            <a:solidFill>
              <a:srgbClr val="0D5D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25"/>
            <p:cNvSpPr txBox="1"/>
            <p:nvPr/>
          </p:nvSpPr>
          <p:spPr>
            <a:xfrm>
              <a:off x="2830556" y="1666262"/>
              <a:ext cx="1328400" cy="66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Quản lý khoản vay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21" name="Google Shape;221;p25"/>
          <p:cNvSpPr/>
          <p:nvPr/>
        </p:nvSpPr>
        <p:spPr>
          <a:xfrm>
            <a:off x="4024139" y="2440394"/>
            <a:ext cx="1086600" cy="1086600"/>
          </a:xfrm>
          <a:prstGeom prst="ellipse">
            <a:avLst/>
          </a:prstGeom>
          <a:solidFill>
            <a:srgbClr val="A1C3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Nhân viên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3. Chức năng </a:t>
            </a:r>
            <a:endParaRPr/>
          </a:p>
        </p:txBody>
      </p:sp>
      <p:grpSp>
        <p:nvGrpSpPr>
          <p:cNvPr id="227" name="Google Shape;227;p26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228" name="Google Shape;228;p26"/>
            <p:cNvSpPr/>
            <p:nvPr/>
          </p:nvSpPr>
          <p:spPr>
            <a:xfrm rot="5400000">
              <a:off x="0" y="0"/>
              <a:ext cx="610500" cy="610500"/>
            </a:xfrm>
            <a:prstGeom prst="rtTriangle">
              <a:avLst/>
            </a:pr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26"/>
            <p:cNvSpPr/>
            <p:nvPr/>
          </p:nvSpPr>
          <p:spPr>
            <a:xfrm rot="-5400000">
              <a:off x="8533500" y="4533000"/>
              <a:ext cx="610500" cy="610500"/>
            </a:xfrm>
            <a:prstGeom prst="rtTriangle">
              <a:avLst/>
            </a:pr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0" name="Google Shape;230;p26"/>
          <p:cNvSpPr/>
          <p:nvPr/>
        </p:nvSpPr>
        <p:spPr>
          <a:xfrm>
            <a:off x="3074881" y="1407328"/>
            <a:ext cx="2959500" cy="2959500"/>
          </a:xfrm>
          <a:prstGeom prst="ellipse">
            <a:avLst/>
          </a:prstGeom>
          <a:solidFill>
            <a:srgbClr val="A1C3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1" name="Google Shape;231;p26"/>
          <p:cNvGrpSpPr/>
          <p:nvPr/>
        </p:nvGrpSpPr>
        <p:grpSpPr>
          <a:xfrm>
            <a:off x="3639072" y="1071130"/>
            <a:ext cx="1830703" cy="1830703"/>
            <a:chOff x="3611776" y="414352"/>
            <a:chExt cx="2166000" cy="2166000"/>
          </a:xfrm>
        </p:grpSpPr>
        <p:sp>
          <p:nvSpPr>
            <p:cNvPr id="232" name="Google Shape;232;p26"/>
            <p:cNvSpPr/>
            <p:nvPr/>
          </p:nvSpPr>
          <p:spPr>
            <a:xfrm>
              <a:off x="3611776" y="414352"/>
              <a:ext cx="2166000" cy="2166000"/>
            </a:xfrm>
            <a:prstGeom prst="ellipse">
              <a:avLst/>
            </a:prstGeom>
            <a:solidFill>
              <a:srgbClr val="307B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26"/>
            <p:cNvSpPr txBox="1"/>
            <p:nvPr/>
          </p:nvSpPr>
          <p:spPr>
            <a:xfrm>
              <a:off x="3967546" y="1027503"/>
              <a:ext cx="1496100" cy="70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Quản lý tài khoản cá nhân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34" name="Google Shape;234;p26"/>
          <p:cNvGrpSpPr/>
          <p:nvPr/>
        </p:nvGrpSpPr>
        <p:grpSpPr>
          <a:xfrm>
            <a:off x="4442420" y="2439096"/>
            <a:ext cx="1830703" cy="1830703"/>
            <a:chOff x="4562258" y="2032864"/>
            <a:chExt cx="2166000" cy="2166000"/>
          </a:xfrm>
        </p:grpSpPr>
        <p:sp>
          <p:nvSpPr>
            <p:cNvPr id="235" name="Google Shape;235;p26"/>
            <p:cNvSpPr/>
            <p:nvPr/>
          </p:nvSpPr>
          <p:spPr>
            <a:xfrm>
              <a:off x="4562258" y="2032864"/>
              <a:ext cx="2166000" cy="2166000"/>
            </a:xfrm>
            <a:prstGeom prst="ellipse">
              <a:avLst/>
            </a:prstGeom>
            <a:solidFill>
              <a:srgbClr val="0D5D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26"/>
            <p:cNvSpPr txBox="1"/>
            <p:nvPr/>
          </p:nvSpPr>
          <p:spPr>
            <a:xfrm>
              <a:off x="5079846" y="2834728"/>
              <a:ext cx="1496100" cy="70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Quản lý tài sản đảm bảo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37" name="Google Shape;237;p26"/>
          <p:cNvGrpSpPr/>
          <p:nvPr/>
        </p:nvGrpSpPr>
        <p:grpSpPr>
          <a:xfrm>
            <a:off x="2870870" y="2439096"/>
            <a:ext cx="1830703" cy="1830703"/>
            <a:chOff x="2702876" y="2032864"/>
            <a:chExt cx="2166000" cy="2166000"/>
          </a:xfrm>
        </p:grpSpPr>
        <p:sp>
          <p:nvSpPr>
            <p:cNvPr id="238" name="Google Shape;238;p26"/>
            <p:cNvSpPr/>
            <p:nvPr/>
          </p:nvSpPr>
          <p:spPr>
            <a:xfrm>
              <a:off x="2702876" y="2032864"/>
              <a:ext cx="2166000" cy="2166000"/>
            </a:xfrm>
            <a:prstGeom prst="ellipse">
              <a:avLst/>
            </a:prstGeom>
            <a:solidFill>
              <a:srgbClr val="0944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26"/>
            <p:cNvSpPr txBox="1"/>
            <p:nvPr/>
          </p:nvSpPr>
          <p:spPr>
            <a:xfrm>
              <a:off x="2855281" y="2834728"/>
              <a:ext cx="1496100" cy="70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Theo dõi và đăng ký khoản vay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40" name="Google Shape;240;p26"/>
          <p:cNvSpPr/>
          <p:nvPr/>
        </p:nvSpPr>
        <p:spPr>
          <a:xfrm>
            <a:off x="4038967" y="2365979"/>
            <a:ext cx="1036200" cy="1036200"/>
          </a:xfrm>
          <a:prstGeom prst="ellipse">
            <a:avLst/>
          </a:prstGeom>
          <a:solidFill>
            <a:srgbClr val="A1C3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Khách hàng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4</a:t>
            </a:r>
            <a:r>
              <a:rPr lang="vi"/>
              <a:t>. Chạy thử sản phẩm  </a:t>
            </a:r>
            <a:endParaRPr/>
          </a:p>
        </p:txBody>
      </p:sp>
      <p:sp>
        <p:nvSpPr>
          <p:cNvPr id="246" name="Google Shape;246;p27"/>
          <p:cNvSpPr txBox="1"/>
          <p:nvPr>
            <p:ph idx="1" type="body"/>
          </p:nvPr>
        </p:nvSpPr>
        <p:spPr>
          <a:xfrm>
            <a:off x="311700" y="1152475"/>
            <a:ext cx="8520600" cy="4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vi"/>
              <a:t>Chạy thử chức năng Nhân viên </a:t>
            </a:r>
            <a:endParaRPr/>
          </a:p>
        </p:txBody>
      </p:sp>
      <p:sp>
        <p:nvSpPr>
          <p:cNvPr id="247" name="Google Shape;247;p27"/>
          <p:cNvSpPr txBox="1"/>
          <p:nvPr/>
        </p:nvSpPr>
        <p:spPr>
          <a:xfrm>
            <a:off x="0" y="0"/>
            <a:ext cx="3000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248" name="Google Shape;248;p27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249" name="Google Shape;249;p27"/>
            <p:cNvSpPr/>
            <p:nvPr/>
          </p:nvSpPr>
          <p:spPr>
            <a:xfrm rot="5400000">
              <a:off x="0" y="0"/>
              <a:ext cx="610500" cy="610500"/>
            </a:xfrm>
            <a:prstGeom prst="rtTriangle">
              <a:avLst/>
            </a:pr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27"/>
            <p:cNvSpPr/>
            <p:nvPr/>
          </p:nvSpPr>
          <p:spPr>
            <a:xfrm rot="-5400000">
              <a:off x="8533500" y="4533000"/>
              <a:ext cx="610500" cy="610500"/>
            </a:xfrm>
            <a:prstGeom prst="rtTriangle">
              <a:avLst/>
            </a:pr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1" name="Google Shape;251;p27"/>
          <p:cNvSpPr txBox="1"/>
          <p:nvPr>
            <p:ph idx="1" type="body"/>
          </p:nvPr>
        </p:nvSpPr>
        <p:spPr>
          <a:xfrm>
            <a:off x="311700" y="1783125"/>
            <a:ext cx="8520600" cy="4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vi"/>
              <a:t>Chạy thử chức năng Khách hàng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Thành viên thực hiện </a:t>
            </a:r>
            <a:endParaRPr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66" name="Google Shape;66;p14"/>
          <p:cNvGraphicFramePr/>
          <p:nvPr/>
        </p:nvGraphicFramePr>
        <p:xfrm>
          <a:off x="952500" y="161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{E9DEE647-0B35-494C-BA4A-0811B8D92F51}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/>
                        <a:t>Tên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/>
                        <a:t>MSSV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/>
                        <a:t>Trần Diệp Phương Vy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/>
                        <a:t>20110232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/>
                        <a:t>Phạm Nhật Tiến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/>
                        <a:t>20110735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/>
                        <a:t>Nguyễn Đức Toàn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/>
                        <a:t>20110220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/>
                        <a:t>Đinh Văn Toàn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/>
                        <a:t>20110738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pSp>
        <p:nvGrpSpPr>
          <p:cNvPr id="67" name="Google Shape;67;p14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68" name="Google Shape;68;p14"/>
            <p:cNvSpPr/>
            <p:nvPr/>
          </p:nvSpPr>
          <p:spPr>
            <a:xfrm rot="5400000">
              <a:off x="0" y="0"/>
              <a:ext cx="610500" cy="610500"/>
            </a:xfrm>
            <a:prstGeom prst="rtTriangle">
              <a:avLst/>
            </a:pr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14"/>
            <p:cNvSpPr/>
            <p:nvPr/>
          </p:nvSpPr>
          <p:spPr>
            <a:xfrm rot="-5400000">
              <a:off x="8533500" y="4533000"/>
              <a:ext cx="610500" cy="610500"/>
            </a:xfrm>
            <a:prstGeom prst="rtTriangle">
              <a:avLst/>
            </a:pr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Bố cục bài báo cáo </a:t>
            </a:r>
            <a:endParaRPr/>
          </a:p>
        </p:txBody>
      </p:sp>
      <p:grpSp>
        <p:nvGrpSpPr>
          <p:cNvPr id="75" name="Google Shape;75;p15"/>
          <p:cNvGrpSpPr/>
          <p:nvPr/>
        </p:nvGrpSpPr>
        <p:grpSpPr>
          <a:xfrm>
            <a:off x="860921" y="1393654"/>
            <a:ext cx="2287715" cy="2287715"/>
            <a:chOff x="1293736" y="1258050"/>
            <a:chExt cx="2547000" cy="2547000"/>
          </a:xfrm>
        </p:grpSpPr>
        <p:sp>
          <p:nvSpPr>
            <p:cNvPr id="76" name="Google Shape;76;p15"/>
            <p:cNvSpPr/>
            <p:nvPr/>
          </p:nvSpPr>
          <p:spPr>
            <a:xfrm rot="2700000">
              <a:off x="2286374" y="1011412"/>
              <a:ext cx="561726" cy="3040276"/>
            </a:xfrm>
            <a:prstGeom prst="roundRect">
              <a:avLst>
                <a:gd fmla="val 50000" name="adj"/>
              </a:avLst>
            </a:prstGeom>
            <a:solidFill>
              <a:srgbClr val="0944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5"/>
            <p:cNvSpPr/>
            <p:nvPr/>
          </p:nvSpPr>
          <p:spPr>
            <a:xfrm>
              <a:off x="1510752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vi" sz="1200">
                  <a:solidFill>
                    <a:srgbClr val="0944A1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b="1" sz="1200">
                <a:solidFill>
                  <a:srgbClr val="0944A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8" name="Google Shape;78;p15"/>
            <p:cNvSpPr txBox="1"/>
            <p:nvPr/>
          </p:nvSpPr>
          <p:spPr>
            <a:xfrm rot="-2700000">
              <a:off x="1501398" y="2241353"/>
              <a:ext cx="2332604" cy="3932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vi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Tổng quan về phần mềm </a:t>
              </a:r>
              <a:endParaRPr b="1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9" name="Google Shape;79;p15"/>
          <p:cNvGrpSpPr/>
          <p:nvPr/>
        </p:nvGrpSpPr>
        <p:grpSpPr>
          <a:xfrm>
            <a:off x="2576682" y="1393654"/>
            <a:ext cx="2287715" cy="2287715"/>
            <a:chOff x="3203958" y="1258050"/>
            <a:chExt cx="2547000" cy="2547000"/>
          </a:xfrm>
        </p:grpSpPr>
        <p:sp>
          <p:nvSpPr>
            <p:cNvPr id="80" name="Google Shape;80;p15"/>
            <p:cNvSpPr/>
            <p:nvPr/>
          </p:nvSpPr>
          <p:spPr>
            <a:xfrm rot="2700000">
              <a:off x="4196595" y="1011412"/>
              <a:ext cx="561726" cy="3040276"/>
            </a:xfrm>
            <a:prstGeom prst="roundRect">
              <a:avLst>
                <a:gd fmla="val 50000" name="adj"/>
              </a:avLst>
            </a:prstGeom>
            <a:solidFill>
              <a:srgbClr val="0D5D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5"/>
            <p:cNvSpPr/>
            <p:nvPr/>
          </p:nvSpPr>
          <p:spPr>
            <a:xfrm>
              <a:off x="3420974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vi" sz="1200">
                  <a:solidFill>
                    <a:srgbClr val="0D5DDF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b="1" sz="1200">
                <a:solidFill>
                  <a:srgbClr val="0D5DD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2" name="Google Shape;82;p15"/>
            <p:cNvSpPr txBox="1"/>
            <p:nvPr/>
          </p:nvSpPr>
          <p:spPr>
            <a:xfrm rot="-2700000">
              <a:off x="3392245" y="2196351"/>
              <a:ext cx="2459883" cy="3932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vi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Cơ sở dữ liệu và mô hình ERD </a:t>
              </a:r>
              <a:endParaRPr b="1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3" name="Google Shape;83;p15"/>
          <p:cNvGrpSpPr/>
          <p:nvPr/>
        </p:nvGrpSpPr>
        <p:grpSpPr>
          <a:xfrm>
            <a:off x="4301243" y="1393654"/>
            <a:ext cx="2287715" cy="2287715"/>
            <a:chOff x="5123977" y="1258050"/>
            <a:chExt cx="2547000" cy="2547000"/>
          </a:xfrm>
        </p:grpSpPr>
        <p:sp>
          <p:nvSpPr>
            <p:cNvPr id="84" name="Google Shape;84;p15"/>
            <p:cNvSpPr/>
            <p:nvPr/>
          </p:nvSpPr>
          <p:spPr>
            <a:xfrm rot="2700000">
              <a:off x="6116614" y="1011412"/>
              <a:ext cx="561726" cy="3040276"/>
            </a:xfrm>
            <a:prstGeom prst="roundRect">
              <a:avLst>
                <a:gd fmla="val 50000" name="adj"/>
              </a:avLst>
            </a:prstGeom>
            <a:solidFill>
              <a:srgbClr val="307B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15"/>
            <p:cNvSpPr/>
            <p:nvPr/>
          </p:nvSpPr>
          <p:spPr>
            <a:xfrm>
              <a:off x="5340992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vi" sz="1200">
                  <a:solidFill>
                    <a:srgbClr val="307BF3"/>
                  </a:solidFill>
                  <a:latin typeface="Roboto"/>
                  <a:ea typeface="Roboto"/>
                  <a:cs typeface="Roboto"/>
                  <a:sym typeface="Roboto"/>
                </a:rPr>
                <a:t>3</a:t>
              </a:r>
              <a:endParaRPr b="1" sz="1200">
                <a:solidFill>
                  <a:srgbClr val="307BF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86" name="Google Shape;86;p15"/>
          <p:cNvSpPr txBox="1"/>
          <p:nvPr/>
        </p:nvSpPr>
        <p:spPr>
          <a:xfrm rot="-2700000">
            <a:off x="4477711" y="2276993"/>
            <a:ext cx="2096289" cy="35341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Chức năng </a:t>
            </a:r>
            <a:endParaRPr b="1"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87" name="Google Shape;87;p15"/>
          <p:cNvGrpSpPr/>
          <p:nvPr/>
        </p:nvGrpSpPr>
        <p:grpSpPr>
          <a:xfrm>
            <a:off x="5995376" y="1462144"/>
            <a:ext cx="2287715" cy="2287715"/>
            <a:chOff x="5123977" y="1258050"/>
            <a:chExt cx="2547000" cy="2547000"/>
          </a:xfrm>
        </p:grpSpPr>
        <p:sp>
          <p:nvSpPr>
            <p:cNvPr id="88" name="Google Shape;88;p15"/>
            <p:cNvSpPr/>
            <p:nvPr/>
          </p:nvSpPr>
          <p:spPr>
            <a:xfrm rot="2700000">
              <a:off x="6116614" y="1011412"/>
              <a:ext cx="561726" cy="3040276"/>
            </a:xfrm>
            <a:prstGeom prst="roundRect">
              <a:avLst>
                <a:gd fmla="val 50000" name="adj"/>
              </a:avLst>
            </a:prstGeom>
            <a:solidFill>
              <a:srgbClr val="307B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5"/>
            <p:cNvSpPr/>
            <p:nvPr/>
          </p:nvSpPr>
          <p:spPr>
            <a:xfrm>
              <a:off x="5340992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vi" sz="1200">
                  <a:solidFill>
                    <a:srgbClr val="307BF3"/>
                  </a:solidFill>
                  <a:latin typeface="Roboto"/>
                  <a:ea typeface="Roboto"/>
                  <a:cs typeface="Roboto"/>
                  <a:sym typeface="Roboto"/>
                </a:rPr>
                <a:t>4</a:t>
              </a:r>
              <a:endParaRPr b="1" sz="1200">
                <a:solidFill>
                  <a:srgbClr val="307BF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90" name="Google Shape;90;p15"/>
          <p:cNvSpPr txBox="1"/>
          <p:nvPr/>
        </p:nvSpPr>
        <p:spPr>
          <a:xfrm rot="-2700000">
            <a:off x="6209862" y="2304030"/>
            <a:ext cx="2096289" cy="35341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Chạy thử phần mềm</a:t>
            </a:r>
            <a:endParaRPr b="1"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91" name="Google Shape;91;p15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92" name="Google Shape;92;p15"/>
            <p:cNvSpPr/>
            <p:nvPr/>
          </p:nvSpPr>
          <p:spPr>
            <a:xfrm rot="5400000">
              <a:off x="0" y="0"/>
              <a:ext cx="610500" cy="610500"/>
            </a:xfrm>
            <a:prstGeom prst="rtTriangle">
              <a:avLst/>
            </a:pr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15"/>
            <p:cNvSpPr/>
            <p:nvPr/>
          </p:nvSpPr>
          <p:spPr>
            <a:xfrm rot="-5400000">
              <a:off x="8533500" y="4533000"/>
              <a:ext cx="610500" cy="610500"/>
            </a:xfrm>
            <a:prstGeom prst="rtTriangle">
              <a:avLst/>
            </a:pr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1.Tổng quan phần mềm</a:t>
            </a:r>
            <a:endParaRPr/>
          </a:p>
        </p:txBody>
      </p:sp>
      <p:grpSp>
        <p:nvGrpSpPr>
          <p:cNvPr id="99" name="Google Shape;99;p16"/>
          <p:cNvGrpSpPr/>
          <p:nvPr/>
        </p:nvGrpSpPr>
        <p:grpSpPr>
          <a:xfrm>
            <a:off x="245050" y="1334400"/>
            <a:ext cx="4293350" cy="2904075"/>
            <a:chOff x="245050" y="1334400"/>
            <a:chExt cx="4293350" cy="2904075"/>
          </a:xfrm>
        </p:grpSpPr>
        <p:sp>
          <p:nvSpPr>
            <p:cNvPr id="100" name="Google Shape;100;p16"/>
            <p:cNvSpPr txBox="1"/>
            <p:nvPr/>
          </p:nvSpPr>
          <p:spPr>
            <a:xfrm>
              <a:off x="453200" y="1334400"/>
              <a:ext cx="27999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vi" sz="1800"/>
                <a:t>Vấn đề thực tế </a:t>
              </a:r>
              <a:endParaRPr b="1" sz="1800"/>
            </a:p>
          </p:txBody>
        </p:sp>
        <p:pic>
          <p:nvPicPr>
            <p:cNvPr id="101" name="Google Shape;101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45050" y="1866750"/>
              <a:ext cx="4293350" cy="23717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2" name="Google Shape;102;p16"/>
          <p:cNvSpPr txBox="1"/>
          <p:nvPr/>
        </p:nvSpPr>
        <p:spPr>
          <a:xfrm>
            <a:off x="4638925" y="1284450"/>
            <a:ext cx="42933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800">
                <a:solidFill>
                  <a:schemeClr val="dk1"/>
                </a:solidFill>
              </a:rPr>
              <a:t>Phạm vi :</a:t>
            </a:r>
            <a:r>
              <a:rPr lang="vi" sz="1800">
                <a:solidFill>
                  <a:schemeClr val="dk1"/>
                </a:solidFill>
              </a:rPr>
              <a:t> phục vụ cho mục đích học tập nên không hoàn toàn có thể thay thế các phần mềm tín dụng ở trên thực tế</a:t>
            </a:r>
            <a:endParaRPr sz="1800">
              <a:solidFill>
                <a:schemeClr val="dk1"/>
              </a:solidFill>
            </a:endParaRPr>
          </a:p>
        </p:txBody>
      </p:sp>
      <p:grpSp>
        <p:nvGrpSpPr>
          <p:cNvPr id="103" name="Google Shape;103;p16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104" name="Google Shape;104;p16"/>
            <p:cNvSpPr/>
            <p:nvPr/>
          </p:nvSpPr>
          <p:spPr>
            <a:xfrm rot="5400000">
              <a:off x="0" y="0"/>
              <a:ext cx="610500" cy="610500"/>
            </a:xfrm>
            <a:prstGeom prst="rtTriangle">
              <a:avLst/>
            </a:pr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6"/>
            <p:cNvSpPr/>
            <p:nvPr/>
          </p:nvSpPr>
          <p:spPr>
            <a:xfrm rot="-5400000">
              <a:off x="8533500" y="4533000"/>
              <a:ext cx="610500" cy="610500"/>
            </a:xfrm>
            <a:prstGeom prst="rtTriangle">
              <a:avLst/>
            </a:pr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1.Tổng quan phần mềm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311700" y="1152475"/>
            <a:ext cx="8520600" cy="6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vi"/>
              <a:t>Ngữ cảnh cho một hệ thống tín dụng trong một ngân hàng : </a:t>
            </a:r>
            <a:endParaRPr/>
          </a:p>
        </p:txBody>
      </p:sp>
      <p:pic>
        <p:nvPicPr>
          <p:cNvPr id="112" name="Google Shape;11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4175" y="1755175"/>
            <a:ext cx="7055650" cy="29498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3" name="Google Shape;113;p17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114" name="Google Shape;114;p17"/>
            <p:cNvSpPr/>
            <p:nvPr/>
          </p:nvSpPr>
          <p:spPr>
            <a:xfrm rot="5400000">
              <a:off x="0" y="0"/>
              <a:ext cx="610500" cy="610500"/>
            </a:xfrm>
            <a:prstGeom prst="rtTriangle">
              <a:avLst/>
            </a:pr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7"/>
            <p:cNvSpPr/>
            <p:nvPr/>
          </p:nvSpPr>
          <p:spPr>
            <a:xfrm rot="-5400000">
              <a:off x="8533500" y="4533000"/>
              <a:ext cx="610500" cy="610500"/>
            </a:xfrm>
            <a:prstGeom prst="rtTriangle">
              <a:avLst/>
            </a:pr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2. Cơ sở dữ liệu và mô hình ERD </a:t>
            </a:r>
            <a:endParaRPr/>
          </a:p>
        </p:txBody>
      </p:sp>
      <p:sp>
        <p:nvSpPr>
          <p:cNvPr id="121" name="Google Shape;121;p18"/>
          <p:cNvSpPr txBox="1"/>
          <p:nvPr>
            <p:ph idx="1" type="body"/>
          </p:nvPr>
        </p:nvSpPr>
        <p:spPr>
          <a:xfrm>
            <a:off x="311700" y="959850"/>
            <a:ext cx="8520600" cy="4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vi"/>
              <a:t>Dựa vào các phân tích ngữ cảnh của một quy trình tín dụng, ta sẽ có mô hình sau </a:t>
            </a:r>
            <a:endParaRPr/>
          </a:p>
        </p:txBody>
      </p:sp>
      <p:pic>
        <p:nvPicPr>
          <p:cNvPr id="122" name="Google Shape;12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1300" y="1562775"/>
            <a:ext cx="5021400" cy="31903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3" name="Google Shape;123;p18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124" name="Google Shape;124;p18"/>
            <p:cNvSpPr/>
            <p:nvPr/>
          </p:nvSpPr>
          <p:spPr>
            <a:xfrm rot="5400000">
              <a:off x="0" y="0"/>
              <a:ext cx="610500" cy="610500"/>
            </a:xfrm>
            <a:prstGeom prst="rtTriangle">
              <a:avLst/>
            </a:pr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8"/>
            <p:cNvSpPr/>
            <p:nvPr/>
          </p:nvSpPr>
          <p:spPr>
            <a:xfrm rot="-5400000">
              <a:off x="8533500" y="4533000"/>
              <a:ext cx="610500" cy="610500"/>
            </a:xfrm>
            <a:prstGeom prst="rtTriangle">
              <a:avLst/>
            </a:pr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2. Cơ sở dữ liệu và mô hình ERD </a:t>
            </a:r>
            <a:endParaRPr/>
          </a:p>
        </p:txBody>
      </p:sp>
      <p:sp>
        <p:nvSpPr>
          <p:cNvPr id="131" name="Google Shape;131;p19"/>
          <p:cNvSpPr txBox="1"/>
          <p:nvPr>
            <p:ph idx="1" type="body"/>
          </p:nvPr>
        </p:nvSpPr>
        <p:spPr>
          <a:xfrm>
            <a:off x="311700" y="988400"/>
            <a:ext cx="8520600" cy="4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vi"/>
              <a:t>Dựa vào các phân tích ngữ cảnh của một quy trình tín dụng, ta sẽ có mô hình sau </a:t>
            </a:r>
            <a:endParaRPr/>
          </a:p>
        </p:txBody>
      </p:sp>
      <p:pic>
        <p:nvPicPr>
          <p:cNvPr id="132" name="Google Shape;13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1450" y="1619050"/>
            <a:ext cx="6961099" cy="30093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3" name="Google Shape;133;p19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134" name="Google Shape;134;p19"/>
            <p:cNvSpPr/>
            <p:nvPr/>
          </p:nvSpPr>
          <p:spPr>
            <a:xfrm rot="5400000">
              <a:off x="0" y="0"/>
              <a:ext cx="610500" cy="610500"/>
            </a:xfrm>
            <a:prstGeom prst="rtTriangle">
              <a:avLst/>
            </a:pr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19"/>
            <p:cNvSpPr/>
            <p:nvPr/>
          </p:nvSpPr>
          <p:spPr>
            <a:xfrm rot="-5400000">
              <a:off x="8533500" y="4533000"/>
              <a:ext cx="610500" cy="610500"/>
            </a:xfrm>
            <a:prstGeom prst="rtTriangle">
              <a:avLst/>
            </a:pr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2. Cơ sở dữ liệu</a:t>
            </a:r>
            <a:r>
              <a:rPr lang="vi"/>
              <a:t> và </a:t>
            </a:r>
            <a:r>
              <a:rPr lang="vi"/>
              <a:t>mô hình ERD </a:t>
            </a:r>
            <a:endParaRPr/>
          </a:p>
        </p:txBody>
      </p:sp>
      <p:sp>
        <p:nvSpPr>
          <p:cNvPr id="141" name="Google Shape;141;p20"/>
          <p:cNvSpPr txBox="1"/>
          <p:nvPr>
            <p:ph idx="1" type="body"/>
          </p:nvPr>
        </p:nvSpPr>
        <p:spPr>
          <a:xfrm>
            <a:off x="311700" y="1017725"/>
            <a:ext cx="8520600" cy="4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vi"/>
              <a:t>Từ mô hình ERD ta chuyển thành mô hình dữ liệu quan hệ</a:t>
            </a:r>
            <a:endParaRPr/>
          </a:p>
        </p:txBody>
      </p:sp>
      <p:sp>
        <p:nvSpPr>
          <p:cNvPr id="142" name="Google Shape;142;p20"/>
          <p:cNvSpPr txBox="1"/>
          <p:nvPr/>
        </p:nvSpPr>
        <p:spPr>
          <a:xfrm>
            <a:off x="462600" y="1323000"/>
            <a:ext cx="8218800" cy="38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vi" sz="1200">
                <a:solidFill>
                  <a:schemeClr val="dk1"/>
                </a:solidFill>
              </a:rPr>
              <a:t>NHANVIEN</a:t>
            </a:r>
            <a:r>
              <a:rPr lang="vi" sz="1200">
                <a:solidFill>
                  <a:schemeClr val="dk1"/>
                </a:solidFill>
              </a:rPr>
              <a:t>(</a:t>
            </a:r>
            <a:r>
              <a:rPr lang="vi" sz="1200" u="sng">
                <a:solidFill>
                  <a:schemeClr val="dk1"/>
                </a:solidFill>
              </a:rPr>
              <a:t>MaNV</a:t>
            </a:r>
            <a:r>
              <a:rPr lang="vi" sz="1200">
                <a:solidFill>
                  <a:schemeClr val="dk1"/>
                </a:solidFill>
              </a:rPr>
              <a:t>, </a:t>
            </a:r>
            <a:r>
              <a:rPr lang="vi" sz="1200" u="sng">
                <a:solidFill>
                  <a:schemeClr val="dk1"/>
                </a:solidFill>
              </a:rPr>
              <a:t>MaCV</a:t>
            </a:r>
            <a:r>
              <a:rPr lang="vi" sz="1200">
                <a:solidFill>
                  <a:schemeClr val="dk1"/>
                </a:solidFill>
              </a:rPr>
              <a:t>, CCCD, Ten, DiaChi, Email, Sdt) </a:t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vi" sz="1200">
                <a:solidFill>
                  <a:schemeClr val="dk1"/>
                </a:solidFill>
              </a:rPr>
              <a:t>CHUCVU</a:t>
            </a:r>
            <a:r>
              <a:rPr lang="vi" sz="1200">
                <a:solidFill>
                  <a:schemeClr val="dk1"/>
                </a:solidFill>
              </a:rPr>
              <a:t>(</a:t>
            </a:r>
            <a:r>
              <a:rPr lang="vi" sz="1200" u="sng">
                <a:solidFill>
                  <a:schemeClr val="dk1"/>
                </a:solidFill>
              </a:rPr>
              <a:t>MaCV</a:t>
            </a:r>
            <a:r>
              <a:rPr lang="vi" sz="1200">
                <a:solidFill>
                  <a:schemeClr val="dk1"/>
                </a:solidFill>
              </a:rPr>
              <a:t>, tenCV, HSluong) </a:t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vi" sz="1200">
                <a:solidFill>
                  <a:schemeClr val="dk1"/>
                </a:solidFill>
              </a:rPr>
              <a:t>KHACHHANG</a:t>
            </a:r>
            <a:r>
              <a:rPr lang="vi" sz="1200">
                <a:solidFill>
                  <a:schemeClr val="dk1"/>
                </a:solidFill>
              </a:rPr>
              <a:t>(</a:t>
            </a:r>
            <a:r>
              <a:rPr lang="vi" sz="1200" u="sng">
                <a:solidFill>
                  <a:schemeClr val="dk1"/>
                </a:solidFill>
              </a:rPr>
              <a:t>MaKH</a:t>
            </a:r>
            <a:r>
              <a:rPr lang="vi" sz="1200">
                <a:solidFill>
                  <a:schemeClr val="dk1"/>
                </a:solidFill>
              </a:rPr>
              <a:t>, Ten, Dia_chi, Email, Sdt, RoleID) </a:t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vi" sz="1200">
                <a:solidFill>
                  <a:schemeClr val="dk1"/>
                </a:solidFill>
              </a:rPr>
              <a:t>CANHAN</a:t>
            </a:r>
            <a:r>
              <a:rPr lang="vi" sz="1200">
                <a:solidFill>
                  <a:schemeClr val="dk1"/>
                </a:solidFill>
              </a:rPr>
              <a:t>(</a:t>
            </a:r>
            <a:r>
              <a:rPr lang="vi" sz="1200" u="sng">
                <a:solidFill>
                  <a:schemeClr val="dk1"/>
                </a:solidFill>
              </a:rPr>
              <a:t>MaKH</a:t>
            </a:r>
            <a:r>
              <a:rPr lang="vi" sz="1200">
                <a:solidFill>
                  <a:schemeClr val="dk1"/>
                </a:solidFill>
              </a:rPr>
              <a:t>, NgaySinh, CCCD, FICO_score) </a:t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vi" sz="1200">
                <a:solidFill>
                  <a:schemeClr val="dk1"/>
                </a:solidFill>
              </a:rPr>
              <a:t>DOANHNGHIEP</a:t>
            </a:r>
            <a:r>
              <a:rPr lang="vi" sz="1200">
                <a:solidFill>
                  <a:schemeClr val="dk1"/>
                </a:solidFill>
              </a:rPr>
              <a:t>(</a:t>
            </a:r>
            <a:r>
              <a:rPr lang="vi" sz="1200" u="sng">
                <a:solidFill>
                  <a:schemeClr val="dk1"/>
                </a:solidFill>
              </a:rPr>
              <a:t>MaKH</a:t>
            </a:r>
            <a:r>
              <a:rPr lang="vi" sz="1200">
                <a:solidFill>
                  <a:schemeClr val="dk1"/>
                </a:solidFill>
              </a:rPr>
              <a:t>, MaDN, D&amp;B_rating) </a:t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vi" sz="1200">
                <a:solidFill>
                  <a:schemeClr val="dk1"/>
                </a:solidFill>
              </a:rPr>
              <a:t>HDTD</a:t>
            </a:r>
            <a:r>
              <a:rPr lang="vi" sz="1200">
                <a:solidFill>
                  <a:schemeClr val="dk1"/>
                </a:solidFill>
              </a:rPr>
              <a:t>(</a:t>
            </a:r>
            <a:r>
              <a:rPr lang="vi" sz="1200" u="sng">
                <a:solidFill>
                  <a:schemeClr val="dk1"/>
                </a:solidFill>
              </a:rPr>
              <a:t>SoHDTD</a:t>
            </a:r>
            <a:r>
              <a:rPr lang="vi" sz="1200">
                <a:solidFill>
                  <a:schemeClr val="dk1"/>
                </a:solidFill>
              </a:rPr>
              <a:t>, </a:t>
            </a:r>
            <a:r>
              <a:rPr lang="vi" sz="1200" u="sng">
                <a:solidFill>
                  <a:schemeClr val="dk1"/>
                </a:solidFill>
              </a:rPr>
              <a:t>MaKV</a:t>
            </a:r>
            <a:r>
              <a:rPr lang="vi" sz="1200">
                <a:solidFill>
                  <a:schemeClr val="dk1"/>
                </a:solidFill>
              </a:rPr>
              <a:t>, </a:t>
            </a:r>
            <a:r>
              <a:rPr lang="vi" sz="1200" u="sng">
                <a:solidFill>
                  <a:schemeClr val="dk1"/>
                </a:solidFill>
              </a:rPr>
              <a:t>MaKH</a:t>
            </a:r>
            <a:r>
              <a:rPr lang="vi" sz="1200">
                <a:solidFill>
                  <a:schemeClr val="dk1"/>
                </a:solidFill>
              </a:rPr>
              <a:t>, MucDich, LaiSuat, LaiQuaHan, ThoiHanVay, PhuongThucTra, MucPhi, TGGiaiNgan, LoaiTien, NgayKi) </a:t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vi" sz="1200">
                <a:solidFill>
                  <a:schemeClr val="dk1"/>
                </a:solidFill>
              </a:rPr>
              <a:t>KHOANVAY</a:t>
            </a:r>
            <a:r>
              <a:rPr lang="vi" sz="1200">
                <a:solidFill>
                  <a:schemeClr val="dk1"/>
                </a:solidFill>
              </a:rPr>
              <a:t>(</a:t>
            </a:r>
            <a:r>
              <a:rPr lang="vi" sz="1200" u="sng">
                <a:solidFill>
                  <a:schemeClr val="dk1"/>
                </a:solidFill>
              </a:rPr>
              <a:t>MaKV</a:t>
            </a:r>
            <a:r>
              <a:rPr lang="vi" sz="1200">
                <a:solidFill>
                  <a:schemeClr val="dk1"/>
                </a:solidFill>
              </a:rPr>
              <a:t>, </a:t>
            </a:r>
            <a:r>
              <a:rPr lang="vi" sz="1200" u="sng">
                <a:solidFill>
                  <a:schemeClr val="dk1"/>
                </a:solidFill>
              </a:rPr>
              <a:t>MaKH</a:t>
            </a:r>
            <a:r>
              <a:rPr lang="vi" sz="1200">
                <a:solidFill>
                  <a:schemeClr val="dk1"/>
                </a:solidFill>
              </a:rPr>
              <a:t>, </a:t>
            </a:r>
            <a:r>
              <a:rPr lang="vi" sz="1200" u="sng">
                <a:solidFill>
                  <a:schemeClr val="dk1"/>
                </a:solidFill>
              </a:rPr>
              <a:t>MaTSDB</a:t>
            </a:r>
            <a:r>
              <a:rPr lang="vi" sz="1200">
                <a:solidFill>
                  <a:schemeClr val="dk1"/>
                </a:solidFill>
              </a:rPr>
              <a:t>, </a:t>
            </a:r>
            <a:r>
              <a:rPr lang="vi" sz="1200" u="sng">
                <a:solidFill>
                  <a:schemeClr val="dk1"/>
                </a:solidFill>
              </a:rPr>
              <a:t>MaLoaiKV</a:t>
            </a:r>
            <a:r>
              <a:rPr lang="vi" sz="1200">
                <a:solidFill>
                  <a:schemeClr val="dk1"/>
                </a:solidFill>
              </a:rPr>
              <a:t>, MucDich, SoTienVay, LoaiTien) </a:t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vi" sz="1200">
                <a:solidFill>
                  <a:schemeClr val="dk1"/>
                </a:solidFill>
              </a:rPr>
              <a:t>TAISANDAMBAO</a:t>
            </a:r>
            <a:r>
              <a:rPr lang="vi" sz="1200">
                <a:solidFill>
                  <a:schemeClr val="dk1"/>
                </a:solidFill>
              </a:rPr>
              <a:t>(</a:t>
            </a:r>
            <a:r>
              <a:rPr lang="vi" sz="1200" u="sng">
                <a:solidFill>
                  <a:schemeClr val="dk1"/>
                </a:solidFill>
              </a:rPr>
              <a:t>MaTSDB</a:t>
            </a:r>
            <a:r>
              <a:rPr lang="vi" sz="1200">
                <a:solidFill>
                  <a:schemeClr val="dk1"/>
                </a:solidFill>
              </a:rPr>
              <a:t>, </a:t>
            </a:r>
            <a:r>
              <a:rPr lang="vi" sz="1200" u="sng">
                <a:solidFill>
                  <a:schemeClr val="dk1"/>
                </a:solidFill>
              </a:rPr>
              <a:t>MaLoaiTSDB</a:t>
            </a:r>
            <a:r>
              <a:rPr lang="vi" sz="1200">
                <a:solidFill>
                  <a:schemeClr val="dk1"/>
                </a:solidFill>
              </a:rPr>
              <a:t>, </a:t>
            </a:r>
            <a:r>
              <a:rPr lang="vi" sz="1200" u="sng">
                <a:solidFill>
                  <a:schemeClr val="dk1"/>
                </a:solidFill>
              </a:rPr>
              <a:t>MaKH</a:t>
            </a:r>
            <a:r>
              <a:rPr lang="vi" sz="1200">
                <a:solidFill>
                  <a:schemeClr val="dk1"/>
                </a:solidFill>
              </a:rPr>
              <a:t>, TenTSDB, TriGiaTS, HinhThucDB)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grpSp>
        <p:nvGrpSpPr>
          <p:cNvPr id="143" name="Google Shape;143;p20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144" name="Google Shape;144;p20"/>
            <p:cNvSpPr/>
            <p:nvPr/>
          </p:nvSpPr>
          <p:spPr>
            <a:xfrm rot="5400000">
              <a:off x="0" y="0"/>
              <a:ext cx="610500" cy="610500"/>
            </a:xfrm>
            <a:prstGeom prst="rtTriangle">
              <a:avLst/>
            </a:pr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20"/>
            <p:cNvSpPr/>
            <p:nvPr/>
          </p:nvSpPr>
          <p:spPr>
            <a:xfrm rot="-5400000">
              <a:off x="8533500" y="4533000"/>
              <a:ext cx="610500" cy="610500"/>
            </a:xfrm>
            <a:prstGeom prst="rtTriangle">
              <a:avLst/>
            </a:pr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2. Cơ sở dữ liệu và mô hình ERD </a:t>
            </a:r>
            <a:endParaRPr/>
          </a:p>
        </p:txBody>
      </p:sp>
      <p:sp>
        <p:nvSpPr>
          <p:cNvPr id="151" name="Google Shape;151;p21"/>
          <p:cNvSpPr txBox="1"/>
          <p:nvPr>
            <p:ph idx="1" type="body"/>
          </p:nvPr>
        </p:nvSpPr>
        <p:spPr>
          <a:xfrm>
            <a:off x="311700" y="1017725"/>
            <a:ext cx="8520600" cy="4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vi"/>
              <a:t>Từ mô hình ERD ta chuyển thành mô hình dữ liệu quan hệ</a:t>
            </a:r>
            <a:endParaRPr/>
          </a:p>
        </p:txBody>
      </p:sp>
      <p:sp>
        <p:nvSpPr>
          <p:cNvPr id="152" name="Google Shape;152;p21"/>
          <p:cNvSpPr txBox="1"/>
          <p:nvPr/>
        </p:nvSpPr>
        <p:spPr>
          <a:xfrm>
            <a:off x="462600" y="1606225"/>
            <a:ext cx="8218800" cy="29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vi" sz="1200">
                <a:solidFill>
                  <a:schemeClr val="dk1"/>
                </a:solidFill>
              </a:rPr>
              <a:t>CHINHANH</a:t>
            </a:r>
            <a:r>
              <a:rPr lang="vi" sz="1200">
                <a:solidFill>
                  <a:schemeClr val="dk1"/>
                </a:solidFill>
              </a:rPr>
              <a:t>(</a:t>
            </a:r>
            <a:r>
              <a:rPr lang="vi" sz="1200" u="sng">
                <a:solidFill>
                  <a:schemeClr val="dk1"/>
                </a:solidFill>
              </a:rPr>
              <a:t>MaCN</a:t>
            </a:r>
            <a:r>
              <a:rPr lang="vi" sz="1200">
                <a:solidFill>
                  <a:schemeClr val="dk1"/>
                </a:solidFill>
              </a:rPr>
              <a:t>, ChiNhanh, DiaChi) </a:t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vi" sz="1200">
                <a:solidFill>
                  <a:schemeClr val="dk1"/>
                </a:solidFill>
              </a:rPr>
              <a:t>DIEUKHOAN</a:t>
            </a:r>
            <a:r>
              <a:rPr lang="vi" sz="1200">
                <a:solidFill>
                  <a:schemeClr val="dk1"/>
                </a:solidFill>
              </a:rPr>
              <a:t>(</a:t>
            </a:r>
            <a:r>
              <a:rPr lang="vi" sz="1200" u="sng">
                <a:solidFill>
                  <a:schemeClr val="dk1"/>
                </a:solidFill>
              </a:rPr>
              <a:t>MaDK</a:t>
            </a:r>
            <a:r>
              <a:rPr lang="vi" sz="1200">
                <a:solidFill>
                  <a:schemeClr val="dk1"/>
                </a:solidFill>
              </a:rPr>
              <a:t>, NoiDung, pct, phi) </a:t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vi" sz="1200">
                <a:solidFill>
                  <a:schemeClr val="dk1"/>
                </a:solidFill>
              </a:rPr>
              <a:t>HISTORY</a:t>
            </a:r>
            <a:r>
              <a:rPr lang="vi" sz="1200">
                <a:solidFill>
                  <a:schemeClr val="dk1"/>
                </a:solidFill>
              </a:rPr>
              <a:t>(</a:t>
            </a:r>
            <a:r>
              <a:rPr lang="vi" sz="1200" u="sng">
                <a:solidFill>
                  <a:schemeClr val="dk1"/>
                </a:solidFill>
              </a:rPr>
              <a:t>ID</a:t>
            </a:r>
            <a:r>
              <a:rPr lang="vi" sz="1200">
                <a:solidFill>
                  <a:schemeClr val="dk1"/>
                </a:solidFill>
              </a:rPr>
              <a:t>, MaKH, MaHDTD, SoTienVay, SoTienTra, DaHoanThanh) </a:t>
            </a:r>
            <a:endParaRPr sz="12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vi" sz="1200">
                <a:solidFill>
                  <a:schemeClr val="dk1"/>
                </a:solidFill>
              </a:rPr>
              <a:t>LOAIKV</a:t>
            </a:r>
            <a:r>
              <a:rPr lang="vi" sz="1200">
                <a:solidFill>
                  <a:schemeClr val="dk1"/>
                </a:solidFill>
              </a:rPr>
              <a:t>(</a:t>
            </a:r>
            <a:r>
              <a:rPr lang="vi" sz="1200" u="sng">
                <a:solidFill>
                  <a:schemeClr val="dk1"/>
                </a:solidFill>
              </a:rPr>
              <a:t>MaLoaiKV</a:t>
            </a:r>
            <a:r>
              <a:rPr lang="vi" sz="1200">
                <a:solidFill>
                  <a:schemeClr val="dk1"/>
                </a:solidFill>
              </a:rPr>
              <a:t>, TenKV) </a:t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vi" sz="1200">
                <a:solidFill>
                  <a:schemeClr val="dk1"/>
                </a:solidFill>
              </a:rPr>
              <a:t>LOAITSDB</a:t>
            </a:r>
            <a:r>
              <a:rPr lang="vi" sz="1200">
                <a:solidFill>
                  <a:schemeClr val="dk1"/>
                </a:solidFill>
              </a:rPr>
              <a:t>(</a:t>
            </a:r>
            <a:r>
              <a:rPr lang="vi" sz="1200" u="sng">
                <a:solidFill>
                  <a:schemeClr val="dk1"/>
                </a:solidFill>
              </a:rPr>
              <a:t>MaLoaiTSDB</a:t>
            </a:r>
            <a:r>
              <a:rPr lang="vi" sz="1200">
                <a:solidFill>
                  <a:schemeClr val="dk1"/>
                </a:solidFill>
              </a:rPr>
              <a:t>, TenLoaiTSDB) </a:t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vi" sz="1200">
                <a:solidFill>
                  <a:schemeClr val="dk1"/>
                </a:solidFill>
              </a:rPr>
              <a:t>CHUNGTUGIAINGAN</a:t>
            </a:r>
            <a:r>
              <a:rPr lang="vi" sz="1200">
                <a:solidFill>
                  <a:schemeClr val="dk1"/>
                </a:solidFill>
              </a:rPr>
              <a:t>(</a:t>
            </a:r>
            <a:r>
              <a:rPr lang="vi" sz="1200" u="sng">
                <a:solidFill>
                  <a:schemeClr val="dk1"/>
                </a:solidFill>
              </a:rPr>
              <a:t>SoCTGN</a:t>
            </a:r>
            <a:r>
              <a:rPr lang="vi" sz="1200">
                <a:solidFill>
                  <a:schemeClr val="dk1"/>
                </a:solidFill>
              </a:rPr>
              <a:t>, </a:t>
            </a:r>
            <a:r>
              <a:rPr lang="vi" sz="1200" u="sng">
                <a:solidFill>
                  <a:schemeClr val="dk1"/>
                </a:solidFill>
              </a:rPr>
              <a:t>SoHDTD</a:t>
            </a:r>
            <a:r>
              <a:rPr lang="vi" sz="1200">
                <a:solidFill>
                  <a:schemeClr val="dk1"/>
                </a:solidFill>
              </a:rPr>
              <a:t>, </a:t>
            </a:r>
            <a:r>
              <a:rPr lang="vi" sz="1200" u="sng">
                <a:solidFill>
                  <a:schemeClr val="dk1"/>
                </a:solidFill>
              </a:rPr>
              <a:t>MaCN</a:t>
            </a:r>
            <a:r>
              <a:rPr lang="vi" sz="1200">
                <a:solidFill>
                  <a:schemeClr val="dk1"/>
                </a:solidFill>
              </a:rPr>
              <a:t>, SoTienGiaiNgan) </a:t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vi" sz="1200">
                <a:solidFill>
                  <a:schemeClr val="dk1"/>
                </a:solidFill>
              </a:rPr>
              <a:t>GIAYNHANNO</a:t>
            </a:r>
            <a:r>
              <a:rPr lang="vi" sz="1200">
                <a:solidFill>
                  <a:schemeClr val="dk1"/>
                </a:solidFill>
              </a:rPr>
              <a:t>(</a:t>
            </a:r>
            <a:r>
              <a:rPr lang="vi" sz="1200" u="sng">
                <a:solidFill>
                  <a:schemeClr val="dk1"/>
                </a:solidFill>
              </a:rPr>
              <a:t>SoGNN</a:t>
            </a:r>
            <a:r>
              <a:rPr lang="vi" sz="1200">
                <a:solidFill>
                  <a:schemeClr val="dk1"/>
                </a:solidFill>
              </a:rPr>
              <a:t>, </a:t>
            </a:r>
            <a:r>
              <a:rPr lang="vi" sz="1200" u="sng">
                <a:solidFill>
                  <a:schemeClr val="dk1"/>
                </a:solidFill>
              </a:rPr>
              <a:t>SoHDTD</a:t>
            </a:r>
            <a:r>
              <a:rPr lang="vi" sz="1200">
                <a:solidFill>
                  <a:schemeClr val="dk1"/>
                </a:solidFill>
              </a:rPr>
              <a:t>, </a:t>
            </a:r>
            <a:r>
              <a:rPr lang="vi" sz="1200" u="sng">
                <a:solidFill>
                  <a:schemeClr val="dk1"/>
                </a:solidFill>
              </a:rPr>
              <a:t>MaCN</a:t>
            </a:r>
            <a:r>
              <a:rPr lang="vi" sz="1200">
                <a:solidFill>
                  <a:schemeClr val="dk1"/>
                </a:solidFill>
              </a:rPr>
              <a:t>, NgayKyGNN, HanMucTinDung, HanTraNo, LaiQuaHan, LaiSuat) </a:t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vi" sz="1200">
                <a:solidFill>
                  <a:schemeClr val="dk1"/>
                </a:solidFill>
              </a:rPr>
              <a:t>CHUNGTUTHUNO</a:t>
            </a:r>
            <a:r>
              <a:rPr lang="vi" sz="1200">
                <a:solidFill>
                  <a:schemeClr val="dk1"/>
                </a:solidFill>
              </a:rPr>
              <a:t>(</a:t>
            </a:r>
            <a:r>
              <a:rPr lang="vi" sz="1200" u="sng">
                <a:solidFill>
                  <a:schemeClr val="dk1"/>
                </a:solidFill>
              </a:rPr>
              <a:t>SoCTThuNo</a:t>
            </a:r>
            <a:r>
              <a:rPr lang="vi" sz="1200">
                <a:solidFill>
                  <a:schemeClr val="dk1"/>
                </a:solidFill>
              </a:rPr>
              <a:t>, </a:t>
            </a:r>
            <a:r>
              <a:rPr lang="vi" sz="1200" u="sng">
                <a:solidFill>
                  <a:schemeClr val="dk1"/>
                </a:solidFill>
              </a:rPr>
              <a:t>SoHDTD</a:t>
            </a:r>
            <a:r>
              <a:rPr lang="vi" sz="1200">
                <a:solidFill>
                  <a:schemeClr val="dk1"/>
                </a:solidFill>
              </a:rPr>
              <a:t>, </a:t>
            </a:r>
            <a:r>
              <a:rPr lang="vi" sz="1200" u="sng">
                <a:solidFill>
                  <a:schemeClr val="dk1"/>
                </a:solidFill>
              </a:rPr>
              <a:t>MaCN</a:t>
            </a:r>
            <a:r>
              <a:rPr lang="vi" sz="1200">
                <a:solidFill>
                  <a:schemeClr val="dk1"/>
                </a:solidFill>
              </a:rPr>
              <a:t>, KyThuNoGoc, KyThuNoLai, SoDuNo, SotienTra) </a:t>
            </a:r>
            <a:endParaRPr sz="1200"/>
          </a:p>
        </p:txBody>
      </p:sp>
      <p:sp>
        <p:nvSpPr>
          <p:cNvPr id="153" name="Google Shape;153;p21"/>
          <p:cNvSpPr txBox="1"/>
          <p:nvPr/>
        </p:nvSpPr>
        <p:spPr>
          <a:xfrm>
            <a:off x="0" y="0"/>
            <a:ext cx="3000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54" name="Google Shape;154;p21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155" name="Google Shape;155;p21"/>
            <p:cNvSpPr/>
            <p:nvPr/>
          </p:nvSpPr>
          <p:spPr>
            <a:xfrm rot="5400000">
              <a:off x="0" y="0"/>
              <a:ext cx="610500" cy="610500"/>
            </a:xfrm>
            <a:prstGeom prst="rtTriangle">
              <a:avLst/>
            </a:pr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21"/>
            <p:cNvSpPr/>
            <p:nvPr/>
          </p:nvSpPr>
          <p:spPr>
            <a:xfrm rot="-5400000">
              <a:off x="8533500" y="4533000"/>
              <a:ext cx="610500" cy="610500"/>
            </a:xfrm>
            <a:prstGeom prst="rtTriangle">
              <a:avLst/>
            </a:pr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