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56" r:id="rId1"/>
  </p:sldMasterIdLst>
  <p:notesMasterIdLst>
    <p:notesMasterId r:id="rId20"/>
  </p:notesMasterIdLst>
  <p:handoutMasterIdLst>
    <p:handoutMasterId r:id="rId21"/>
  </p:handoutMasterIdLst>
  <p:sldIdLst>
    <p:sldId id="537" r:id="rId2"/>
    <p:sldId id="383" r:id="rId3"/>
    <p:sldId id="487" r:id="rId4"/>
    <p:sldId id="489" r:id="rId5"/>
    <p:sldId id="490" r:id="rId6"/>
    <p:sldId id="491" r:id="rId7"/>
    <p:sldId id="492" r:id="rId8"/>
    <p:sldId id="494" r:id="rId9"/>
    <p:sldId id="496" r:id="rId10"/>
    <p:sldId id="503" r:id="rId11"/>
    <p:sldId id="504" r:id="rId12"/>
    <p:sldId id="505" r:id="rId13"/>
    <p:sldId id="506" r:id="rId14"/>
    <p:sldId id="507" r:id="rId15"/>
    <p:sldId id="508" r:id="rId16"/>
    <p:sldId id="509" r:id="rId17"/>
    <p:sldId id="510" r:id="rId18"/>
    <p:sldId id="511" r:id="rId19"/>
  </p:sldIdLst>
  <p:sldSz cx="9144000" cy="6858000" type="screen4x3"/>
  <p:notesSz cx="6805613" cy="9939338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orient="horz" pos="244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720">
          <p15:clr>
            <a:srgbClr val="A4A3A4"/>
          </p15:clr>
        </p15:guide>
        <p15:guide id="5" orient="horz" pos="912">
          <p15:clr>
            <a:srgbClr val="A4A3A4"/>
          </p15:clr>
        </p15:guide>
        <p15:guide id="6" orient="horz" pos="3888">
          <p15:clr>
            <a:srgbClr val="A4A3A4"/>
          </p15:clr>
        </p15:guide>
        <p15:guide id="7" orient="horz" pos="3600">
          <p15:clr>
            <a:srgbClr val="A4A3A4"/>
          </p15:clr>
        </p15:guide>
        <p15:guide id="8" pos="2880">
          <p15:clr>
            <a:srgbClr val="A4A3A4"/>
          </p15:clr>
        </p15:guide>
        <p15:guide id="9" pos="336">
          <p15:clr>
            <a:srgbClr val="A4A3A4"/>
          </p15:clr>
        </p15:guide>
        <p15:guide id="10" pos="4896">
          <p15:clr>
            <a:srgbClr val="A4A3A4"/>
          </p15:clr>
        </p15:guide>
        <p15:guide id="11" pos="5424">
          <p15:clr>
            <a:srgbClr val="A4A3A4"/>
          </p15:clr>
        </p15:guide>
        <p15:guide id="12" pos="3408">
          <p15:clr>
            <a:srgbClr val="A4A3A4"/>
          </p15:clr>
        </p15:guide>
        <p15:guide id="13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8F"/>
    <a:srgbClr val="FF00FF"/>
    <a:srgbClr val="FF3300"/>
    <a:srgbClr val="E46C0A"/>
    <a:srgbClr val="909090"/>
    <a:srgbClr val="615C5C"/>
    <a:srgbClr val="939393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5" autoAdjust="0"/>
    <p:restoredTop sz="92821" autoAdjust="0"/>
  </p:normalViewPr>
  <p:slideViewPr>
    <p:cSldViewPr>
      <p:cViewPr varScale="1">
        <p:scale>
          <a:sx n="76" d="100"/>
          <a:sy n="76" d="100"/>
        </p:scale>
        <p:origin x="1944" y="86"/>
      </p:cViewPr>
      <p:guideLst>
        <p:guide orient="horz" pos="480"/>
        <p:guide orient="horz" pos="2448"/>
        <p:guide orient="horz" pos="1152"/>
        <p:guide orient="horz" pos="720"/>
        <p:guide orient="horz" pos="912"/>
        <p:guide orient="horz" pos="3888"/>
        <p:guide orient="horz" pos="3600"/>
        <p:guide pos="2880"/>
        <p:guide pos="336"/>
        <p:guide pos="4896"/>
        <p:guide pos="5424"/>
        <p:guide pos="3408"/>
        <p:guide pos="31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50" d="100"/>
          <a:sy n="150" d="100"/>
        </p:scale>
        <p:origin x="-492" y="-72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E7D06B1D-D8B2-4B68-84C2-2C4B2550E85D}" type="datetime1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9DE99EB6-CEDE-4D1B-B33C-CE2973642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97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2BE5A956-F79D-4D99-8F93-6296B527E490}" type="datetime1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89513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pitchFamily="16" charset="-128"/>
              </a:defRPr>
            </a:lvl1pPr>
          </a:lstStyle>
          <a:p>
            <a:pPr>
              <a:defRPr/>
            </a:pPr>
            <a:fld id="{2FC36C76-B5C8-4AD9-9647-C549E0ADBD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869950" y="9028113"/>
            <a:ext cx="5065713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eaLnBrk="1" hangingPunct="1">
              <a:defRPr/>
            </a:pPr>
            <a:r>
              <a:rPr lang="en-US" sz="700" b="0">
                <a:ea typeface="ＭＳ Ｐゴシック" pitchFamily="48" charset="-128"/>
              </a:rPr>
              <a:t>©2008 Microsoft Corporation. All rights reserved.</a:t>
            </a:r>
          </a:p>
          <a:p>
            <a:pPr eaLnBrk="1" hangingPunct="1">
              <a:defRPr/>
            </a:pPr>
            <a:r>
              <a:rPr lang="en-US" sz="700" b="0">
                <a:ea typeface="ＭＳ Ｐゴシック" pitchFamily="48" charset="-128"/>
              </a:rPr>
              <a:t>This presentation is for informational purposes only. Microsoft makes no warranties, express or implied, in this summary.</a:t>
            </a:r>
            <a:endParaRPr lang="en-GB" sz="700" b="0">
              <a:solidFill>
                <a:srgbClr val="000000"/>
              </a:solidFill>
              <a:ea typeface="ＭＳ Ｐゴシック" pitchFamily="48" charset="-128"/>
            </a:endParaRPr>
          </a:p>
          <a:p>
            <a:pPr eaLnBrk="1" hangingPunct="1">
              <a:defRPr/>
            </a:pPr>
            <a:r>
              <a:rPr lang="en-GB" sz="700" b="0">
                <a:solidFill>
                  <a:srgbClr val="000000"/>
                </a:solidFill>
                <a:ea typeface="ＭＳ Ｐゴシック" pitchFamily="48" charset="-128"/>
              </a:rPr>
              <a:t>Microsoft, the Microsoft logo, Microsoft Live@edu, Windows Live, Hotmail, Microsoft Office, Outlook, and SmartScreen are either registered trademarks or trademarks of Microsoft Corporation in the United States and/or other countries. 11282-0308/MS-APAC</a:t>
            </a:r>
            <a:endParaRPr lang="en-US" sz="700"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9834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CDA592-0334-416B-A302-BF156FC4FD65}" type="slidenum">
              <a:rPr lang="en-US" smtClean="0">
                <a:ea typeface="ＭＳ Ｐゴシック" charset="-128"/>
              </a:rPr>
              <a:pPr/>
              <a:t>1</a:t>
            </a:fld>
            <a:endParaRPr lang="en-US">
              <a:ea typeface="ＭＳ Ｐゴシック" charset="-128"/>
            </a:endParaRPr>
          </a:p>
        </p:txBody>
      </p:sp>
      <p:sp>
        <p:nvSpPr>
          <p:cNvPr id="34819" name="Rectangle 7"/>
          <p:cNvSpPr txBox="1">
            <a:spLocks noGrp="1" noChangeArrowheads="1"/>
          </p:cNvSpPr>
          <p:nvPr/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3FE4478-BA13-443C-95B4-F3C13F14C7B2}" type="slidenum">
              <a:rPr lang="en-US" sz="1200" b="0"/>
              <a:pPr algn="r"/>
              <a:t>1</a:t>
            </a:fld>
            <a:endParaRPr lang="en-US" sz="1200" b="0"/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2046535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C36C76-B5C8-4AD9-9647-C549E0ADBD5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60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C36C76-B5C8-4AD9-9647-C549E0ADBD5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71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C36C76-B5C8-4AD9-9647-C549E0ADBD5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91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C36C76-B5C8-4AD9-9647-C549E0ADBD5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62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C36C76-B5C8-4AD9-9647-C549E0ADBD5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02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C36C76-B5C8-4AD9-9647-C549E0ADBD5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05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C36C76-B5C8-4AD9-9647-C549E0ADBD5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57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C36C76-B5C8-4AD9-9647-C549E0ADBD5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78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C36C76-B5C8-4AD9-9647-C549E0ADBD5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C36C76-B5C8-4AD9-9647-C549E0ADBD5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42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C36C76-B5C8-4AD9-9647-C549E0ADBD5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0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F447E4-D51D-4D7F-8ACF-55FCD9D7C939}" type="slidenum">
              <a:rPr lang="en-US" smtClean="0">
                <a:ea typeface="ＭＳ Ｐゴシック" charset="-128"/>
              </a:rPr>
              <a:pPr/>
              <a:t>4</a:t>
            </a:fld>
            <a:endParaRPr lang="en-US">
              <a:ea typeface="ＭＳ Ｐゴシック" charset="-128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4538"/>
            <a:ext cx="4967288" cy="372745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31775" indent="-231775">
              <a:lnSpc>
                <a:spcPct val="80000"/>
              </a:lnSpc>
            </a:pPr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2195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529ADD-53A4-4DC7-B19A-67223CFDEE57}" type="slidenum">
              <a:rPr lang="en-US"/>
              <a:pPr/>
              <a:t>5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lnSpc>
                <a:spcPct val="8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12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03267-E532-4551-8202-F141F80E85A8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242019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DA27E2-E236-47BF-9F42-1F2A17FC4B96}" type="slidenum">
              <a:rPr lang="en-US"/>
              <a:pPr/>
              <a:t>7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 b="1"/>
          </a:p>
        </p:txBody>
      </p:sp>
    </p:spTree>
    <p:extLst>
      <p:ext uri="{BB962C8B-B14F-4D97-AF65-F5344CB8AC3E}">
        <p14:creationId xmlns:p14="http://schemas.microsoft.com/office/powerpoint/2010/main" val="721619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C36C76-B5C8-4AD9-9647-C549E0ADBD5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2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E0C2B-2822-4C5A-8632-C4E66B5410D2}" type="slidenum">
              <a:rPr lang="en-US"/>
              <a:pPr/>
              <a:t>9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5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489" y="3048000"/>
            <a:ext cx="9144000" cy="1527175"/>
          </a:xfrm>
          <a:prstGeom prst="rect">
            <a:avLst/>
          </a:prstGeom>
          <a:solidFill>
            <a:srgbClr val="00548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489" y="2995612"/>
            <a:ext cx="91440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489" y="4575175"/>
            <a:ext cx="91440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21889" y="4799012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83689" y="3104542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92273-4D9A-476F-8E4D-EA3C42451B44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48680"/>
            <a:ext cx="4517351" cy="223595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33400" y="1066800"/>
            <a:ext cx="8382000" cy="52578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92A4F-77D4-4DE9-9AA2-EC9D2C47B068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33400" y="10668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00600" y="1066800"/>
            <a:ext cx="4191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96996-85BE-4C7E-B4F5-F32D944F013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8F775-C1DF-4DA4-B686-995E767BCA2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solidFill>
            <a:schemeClr val="bg1">
              <a:lumMod val="85000"/>
            </a:schemeClr>
          </a:solidFill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52389"/>
            <a:ext cx="9144000" cy="785812"/>
          </a:xfrm>
          <a:prstGeom prst="rect">
            <a:avLst/>
          </a:prstGeom>
          <a:solidFill>
            <a:srgbClr val="00548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96" name="Title Placeholder 2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8000" y="1042988"/>
            <a:ext cx="8483600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3500" y="6477000"/>
            <a:ext cx="850900" cy="3556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100">
                <a:solidFill>
                  <a:srgbClr val="FFFFFF"/>
                </a:solidFill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fld id="{C8043DC6-2AB3-4C6D-BA87-13789DF7915F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830263"/>
            <a:ext cx="91440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6438900"/>
            <a:ext cx="914400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-107553" y="1066800"/>
            <a:ext cx="615553" cy="4724400"/>
          </a:xfrm>
          <a:prstGeom prst="rect">
            <a:avLst/>
          </a:prstGeom>
          <a:noFill/>
          <a:ln w="9525">
            <a:noFill/>
          </a:ln>
        </p:spPr>
        <p:txBody>
          <a:bodyPr vert="vert270" wrap="square" rtlCol="0" anchor="ctr" anchorCtr="0">
            <a:spAutoFit/>
          </a:bodyPr>
          <a:lstStyle/>
          <a:p>
            <a:r>
              <a:rPr lang="en-US" sz="2800" b="0" cap="none" spc="0" dirty="0" err="1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b="0" cap="none" spc="0" baseline="0" dirty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spc="0" baseline="0" dirty="0" err="1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b="0" cap="none" spc="0" baseline="0" dirty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spc="0" baseline="0" dirty="0" err="1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b="0" cap="none" spc="0" baseline="0" dirty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spc="0" baseline="0" dirty="0" err="1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800" b="0" cap="none" spc="0" baseline="0" dirty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spc="0" baseline="0" dirty="0" err="1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b="0" cap="none" spc="0" baseline="0" dirty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spc="0" baseline="0" dirty="0" err="1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b="0" cap="none" spc="0" baseline="0" dirty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spc="0" baseline="0" dirty="0" err="1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b="0" cap="none" spc="0" baseline="0" dirty="0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spc="0" baseline="0" dirty="0" err="1">
                <a:ln w="1841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thực</a:t>
            </a:r>
            <a:endParaRPr lang="en-US" sz="2800" b="0" cap="none" spc="0" dirty="0">
              <a:ln w="18415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099" y="954088"/>
            <a:ext cx="0" cy="5484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4600" y="-88900"/>
            <a:ext cx="281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Nguyen </a:t>
            </a:r>
            <a:r>
              <a:rPr lang="en-US" sz="1100" dirty="0" err="1">
                <a:solidFill>
                  <a:schemeClr val="bg1">
                    <a:lumMod val="85000"/>
                  </a:schemeClr>
                </a:solidFill>
              </a:rPr>
              <a:t>Huu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85000"/>
                  </a:schemeClr>
                </a:solidFill>
              </a:rPr>
              <a:t>Trung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ectangle 67590"/>
          <p:cNvSpPr>
            <a:spLocks noChangeArrowheads="1"/>
          </p:cNvSpPr>
          <p:nvPr userDrawn="1"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tint val="0"/>
                  <a:invGamma/>
                </a:srgbClr>
              </a:gs>
              <a:gs pos="100000">
                <a:srgbClr val="0099FF">
                  <a:alpha val="25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381000" y="6526213"/>
            <a:ext cx="592138" cy="33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000" b="0">
              <a:ea typeface="ＭＳ Ｐゴシック" pitchFamily="16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20" y="6511766"/>
            <a:ext cx="699505" cy="3462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bg1">
              <a:lumMod val="95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accent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accent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AABBDF"/>
        </a:buClr>
        <a:buSzPct val="85000"/>
        <a:buFont typeface="Wingdings 2" pitchFamily="18" charset="2"/>
        <a:buChar char=""/>
        <a:defRPr sz="2000" kern="1200">
          <a:solidFill>
            <a:schemeClr val="accent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0BD0D9"/>
        </a:buClr>
        <a:buSzPct val="80000"/>
        <a:buFont typeface="Wingdings 2" pitchFamily="18" charset="2"/>
        <a:buChar char=""/>
        <a:defRPr sz="2000" kern="1200">
          <a:solidFill>
            <a:schemeClr val="accent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0BD0D9"/>
        </a:buClr>
        <a:buChar char="o"/>
        <a:defRPr sz="2000" kern="1200">
          <a:solidFill>
            <a:schemeClr val="accent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7"/>
          <p:cNvSpPr>
            <a:spLocks noChangeArrowheads="1"/>
          </p:cNvSpPr>
          <p:nvPr/>
        </p:nvSpPr>
        <p:spPr bwMode="auto">
          <a:xfrm>
            <a:off x="5808663" y="2174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b="0" dirty="0"/>
          </a:p>
        </p:txBody>
      </p:sp>
      <p:sp>
        <p:nvSpPr>
          <p:cNvPr id="7" name="Rectangle 6"/>
          <p:cNvSpPr/>
          <p:nvPr/>
        </p:nvSpPr>
        <p:spPr>
          <a:xfrm>
            <a:off x="381000" y="3352800"/>
            <a:ext cx="8763000" cy="102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95263" indent="-195263"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 </a:t>
            </a:r>
          </a:p>
          <a:p>
            <a:pPr marL="195263" indent="-195263"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3600" dirty="0">
                <a:solidFill>
                  <a:schemeClr val="bg1"/>
                </a:solidFill>
              </a:rPr>
              <a:t>Dynamic Host Configuration Protocol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  <a:endParaRPr lang="en-US" sz="36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4807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ChangeArrowheads="1"/>
          </p:cNvSpPr>
          <p:nvPr/>
        </p:nvSpPr>
        <p:spPr bwMode="auto">
          <a:xfrm>
            <a:off x="567617" y="998776"/>
            <a:ext cx="4002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CẤU HÌNH DỊCH VỤ DHCP</a:t>
            </a: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743744" y="1752600"/>
            <a:ext cx="2971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000" dirty="0" err="1"/>
              <a:t>Chọn</a:t>
            </a:r>
            <a:r>
              <a:rPr lang="en-US" sz="2000" dirty="0"/>
              <a:t> menu </a:t>
            </a:r>
            <a:r>
              <a:rPr lang="en-US" sz="2000" dirty="0">
                <a:solidFill>
                  <a:srgbClr val="00B050"/>
                </a:solidFill>
              </a:rPr>
              <a:t>Start </a:t>
            </a:r>
            <a:r>
              <a:rPr lang="en-US" sz="2000" dirty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en-US" sz="2000" dirty="0">
                <a:solidFill>
                  <a:srgbClr val="00B050"/>
                </a:solidFill>
              </a:rPr>
              <a:t> Server Manager </a:t>
            </a:r>
            <a:r>
              <a:rPr lang="en-US" sz="2000" dirty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en-US" sz="2000" dirty="0">
                <a:solidFill>
                  <a:srgbClr val="00B050"/>
                </a:solidFill>
              </a:rPr>
              <a:t> Tools</a:t>
            </a:r>
            <a:r>
              <a:rPr lang="en-US" sz="2000" dirty="0">
                <a:solidFill>
                  <a:srgbClr val="00B050"/>
                </a:solidFill>
                <a:sym typeface="Wingdings" pitchFamily="2" charset="2"/>
              </a:rPr>
              <a:t></a:t>
            </a:r>
            <a:r>
              <a:rPr lang="en-US" sz="2000" dirty="0">
                <a:solidFill>
                  <a:srgbClr val="00B050"/>
                </a:solidFill>
              </a:rPr>
              <a:t> DHCP.</a:t>
            </a:r>
          </a:p>
          <a:p>
            <a:pPr algn="just"/>
            <a:endParaRPr lang="en-US" sz="2000" dirty="0"/>
          </a:p>
          <a:p>
            <a:pPr algn="just"/>
            <a:r>
              <a:rPr lang="vi-VN" sz="2000" dirty="0"/>
              <a:t>Trong cửa sổ DHCP, nhấp phải chuột lên biểu tượng Server của bạn và chọn mục New Scope trong</a:t>
            </a:r>
          </a:p>
          <a:p>
            <a:pPr algn="just"/>
            <a:r>
              <a:rPr lang="en-US" sz="2000" dirty="0"/>
              <a:t>popup menu.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600200"/>
            <a:ext cx="51530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6200" y="228600"/>
            <a:ext cx="89154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kern="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Cấu</a:t>
            </a:r>
            <a:r>
              <a:rPr lang="en-US" sz="2800" kern="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hình</a:t>
            </a:r>
            <a:r>
              <a:rPr lang="en-US" sz="2800" kern="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DHCP</a:t>
            </a:r>
          </a:p>
        </p:txBody>
      </p:sp>
    </p:spTree>
    <p:extLst>
      <p:ext uri="{BB962C8B-B14F-4D97-AF65-F5344CB8AC3E}">
        <p14:creationId xmlns:p14="http://schemas.microsoft.com/office/powerpoint/2010/main" val="197321302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2286000"/>
            <a:ext cx="5291138" cy="404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588169" y="990600"/>
            <a:ext cx="838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/>
              <a:t>Trong hộp thoại </a:t>
            </a:r>
            <a:r>
              <a:rPr lang="en-US">
                <a:solidFill>
                  <a:srgbClr val="00B050"/>
                </a:solidFill>
              </a:rPr>
              <a:t>Scope Name</a:t>
            </a:r>
            <a:r>
              <a:rPr lang="en-US"/>
              <a:t>, bạn nhập vào tên và chú thích, giúp cho việc nhận diện ra scope này. </a:t>
            </a:r>
            <a:r>
              <a:rPr lang="vi-VN"/>
              <a:t>Sau đó nhấn chọn </a:t>
            </a:r>
            <a:r>
              <a:rPr lang="vi-VN">
                <a:solidFill>
                  <a:srgbClr val="00B050"/>
                </a:solidFill>
              </a:rPr>
              <a:t>Next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200" y="76200"/>
            <a:ext cx="89154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Cấu</a:t>
            </a:r>
            <a:r>
              <a:rPr lang="en-US" sz="2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hình</a:t>
            </a:r>
            <a:r>
              <a:rPr lang="en-US" sz="2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DHCP</a:t>
            </a:r>
          </a:p>
        </p:txBody>
      </p:sp>
    </p:spTree>
    <p:extLst>
      <p:ext uri="{BB962C8B-B14F-4D97-AF65-F5344CB8AC3E}">
        <p14:creationId xmlns:p14="http://schemas.microsoft.com/office/powerpoint/2010/main" val="5975374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981199"/>
            <a:ext cx="6096000" cy="444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533400" y="965200"/>
            <a:ext cx="8458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sz="2000"/>
              <a:t>Hộp thoại IP Address Range xuất hiện. Bạn nhập vào địa chỉ bắt đầu và kết thúc của danh sách địa</a:t>
            </a:r>
            <a:r>
              <a:rPr lang="en-US" sz="2000"/>
              <a:t> </a:t>
            </a:r>
            <a:r>
              <a:rPr lang="vi-VN" sz="2000"/>
              <a:t>chỉ cấp phát. Sau đó bạn chỉ định subnet mask</a:t>
            </a:r>
            <a:endParaRPr lang="en-US" sz="200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200" y="76200"/>
            <a:ext cx="89154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Cấu</a:t>
            </a:r>
            <a:r>
              <a:rPr lang="en-US" sz="2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hình</a:t>
            </a:r>
            <a:r>
              <a:rPr lang="en-US" sz="2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DHCP</a:t>
            </a:r>
          </a:p>
        </p:txBody>
      </p:sp>
    </p:spTree>
    <p:extLst>
      <p:ext uri="{BB962C8B-B14F-4D97-AF65-F5344CB8AC3E}">
        <p14:creationId xmlns:p14="http://schemas.microsoft.com/office/powerpoint/2010/main" val="7176941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962150"/>
            <a:ext cx="570547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609600" y="933450"/>
            <a:ext cx="8305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vi-VN"/>
              <a:t>Trong hộp thoại Add Exclusions, bạn cho biết những địa chỉ nào sẽ được loại ra khỏi nhóm địa chỉ đã</a:t>
            </a:r>
            <a:r>
              <a:rPr lang="en-US"/>
              <a:t> </a:t>
            </a:r>
            <a:r>
              <a:rPr lang="vi-VN"/>
              <a:t>chỉ định ở trên</a:t>
            </a:r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200" y="76200"/>
            <a:ext cx="89154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Cấu</a:t>
            </a:r>
            <a:r>
              <a:rPr lang="en-US" sz="2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hình</a:t>
            </a:r>
            <a:r>
              <a:rPr lang="en-US" sz="2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DHCP</a:t>
            </a:r>
          </a:p>
        </p:txBody>
      </p:sp>
    </p:spTree>
    <p:extLst>
      <p:ext uri="{BB962C8B-B14F-4D97-AF65-F5344CB8AC3E}">
        <p14:creationId xmlns:p14="http://schemas.microsoft.com/office/powerpoint/2010/main" val="192361605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9300" y="2286000"/>
            <a:ext cx="5334000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533400" y="954221"/>
            <a:ext cx="8610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vi-VN"/>
              <a:t>Hộp thoại </a:t>
            </a:r>
            <a:r>
              <a:rPr lang="vi-VN">
                <a:solidFill>
                  <a:srgbClr val="00B050"/>
                </a:solidFill>
              </a:rPr>
              <a:t>Configure DHCP Options</a:t>
            </a:r>
            <a:r>
              <a:rPr lang="vi-VN"/>
              <a:t> xuất hiện. Bạn có thể đồng ý để cấu hình các tuỳ chọn phổ biến</a:t>
            </a:r>
            <a:r>
              <a:rPr lang="en-US"/>
              <a:t> (chọn</a:t>
            </a:r>
            <a:r>
              <a:rPr lang="en-US">
                <a:solidFill>
                  <a:srgbClr val="00B050"/>
                </a:solidFill>
              </a:rPr>
              <a:t> Yes, I want to configure these options now</a:t>
            </a:r>
            <a:r>
              <a:rPr lang="en-US"/>
              <a:t>) hoặc không đồng ý,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200" y="76200"/>
            <a:ext cx="89154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Cấu</a:t>
            </a:r>
            <a:r>
              <a:rPr lang="en-US" sz="2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hình</a:t>
            </a:r>
            <a:r>
              <a:rPr lang="en-US" sz="2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DHCP</a:t>
            </a:r>
          </a:p>
        </p:txBody>
      </p:sp>
    </p:spTree>
    <p:extLst>
      <p:ext uri="{BB962C8B-B14F-4D97-AF65-F5344CB8AC3E}">
        <p14:creationId xmlns:p14="http://schemas.microsoft.com/office/powerpoint/2010/main" val="55015040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114550"/>
            <a:ext cx="55880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533400" y="1143000"/>
            <a:ext cx="8610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/>
              <a:t>Trong hộp thoại </a:t>
            </a:r>
            <a:r>
              <a:rPr lang="vi-VN">
                <a:solidFill>
                  <a:srgbClr val="00B050"/>
                </a:solidFill>
              </a:rPr>
              <a:t>Router (Default Gateway)</a:t>
            </a:r>
            <a:r>
              <a:rPr lang="vi-VN"/>
              <a:t>, bạn cho biết địa chỉ IP của default gateway mà các máy</a:t>
            </a:r>
            <a:r>
              <a:rPr lang="en-US"/>
              <a:t> DHCP Client sẽ sử dụng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200" y="76200"/>
            <a:ext cx="89154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Cấu</a:t>
            </a:r>
            <a:r>
              <a:rPr lang="en-US" sz="2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hình</a:t>
            </a:r>
            <a:r>
              <a:rPr lang="en-US" sz="2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DHCP</a:t>
            </a:r>
          </a:p>
        </p:txBody>
      </p:sp>
    </p:spTree>
    <p:extLst>
      <p:ext uri="{BB962C8B-B14F-4D97-AF65-F5344CB8AC3E}">
        <p14:creationId xmlns:p14="http://schemas.microsoft.com/office/powerpoint/2010/main" val="97044756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905000"/>
            <a:ext cx="5705475" cy="436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533399" y="920204"/>
            <a:ext cx="86023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/>
              <a:t>Trong hộp thoại </a:t>
            </a:r>
            <a:r>
              <a:rPr lang="vi-VN">
                <a:solidFill>
                  <a:srgbClr val="00B050"/>
                </a:solidFill>
              </a:rPr>
              <a:t>Lease Durati</a:t>
            </a:r>
            <a:r>
              <a:rPr lang="vi-VN"/>
              <a:t>on tiếp theo, bạn cho biết thời gian các máy trạm có thể sử dụng địa chỉ</a:t>
            </a:r>
            <a:r>
              <a:rPr lang="en-US"/>
              <a:t> này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200" y="76200"/>
            <a:ext cx="89154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Cấu</a:t>
            </a:r>
            <a:r>
              <a:rPr lang="en-US" sz="2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hình</a:t>
            </a:r>
            <a:r>
              <a:rPr lang="en-US" sz="2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DHCP</a:t>
            </a:r>
          </a:p>
        </p:txBody>
      </p:sp>
    </p:spTree>
    <p:extLst>
      <p:ext uri="{BB962C8B-B14F-4D97-AF65-F5344CB8AC3E}">
        <p14:creationId xmlns:p14="http://schemas.microsoft.com/office/powerpoint/2010/main" val="344234376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484438"/>
            <a:ext cx="5105400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533400" y="914400"/>
            <a:ext cx="83058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/>
              <a:t>Trong hộp thoại </a:t>
            </a:r>
            <a:r>
              <a:rPr lang="en-US">
                <a:solidFill>
                  <a:srgbClr val="00B050"/>
                </a:solidFill>
              </a:rPr>
              <a:t>Domain Name and DNS Server</a:t>
            </a:r>
            <a:r>
              <a:rPr lang="en-US"/>
              <a:t>, bạn sẽ cho biết tên domain mà các máy DHCP </a:t>
            </a:r>
            <a:r>
              <a:rPr lang="vi-VN"/>
              <a:t>client sẽ sử dụng, đồng thời cũng cho biết địa chỉ IP của DNS Server dùng phân giải tên</a:t>
            </a:r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200" y="76200"/>
            <a:ext cx="89154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Cấu</a:t>
            </a:r>
            <a:r>
              <a:rPr lang="en-US" sz="2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hình</a:t>
            </a:r>
            <a:r>
              <a:rPr lang="en-US" sz="2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DHCP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D2D4EF-B69C-5217-0E87-599EF3B37B09}"/>
              </a:ext>
            </a:extLst>
          </p:cNvPr>
          <p:cNvSpPr txBox="1"/>
          <p:nvPr/>
        </p:nvSpPr>
        <p:spPr>
          <a:xfrm>
            <a:off x="7772400" y="2423319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Nếu doanh nghiệp không có hệ thống dns sever thì để 8.8.8.8 để nhờ google phân giải tên miền thành 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6F483-3F14-370C-807B-C2B6C40CF125}"/>
              </a:ext>
            </a:extLst>
          </p:cNvPr>
          <p:cNvSpPr txBox="1"/>
          <p:nvPr/>
        </p:nvSpPr>
        <p:spPr>
          <a:xfrm>
            <a:off x="7879081" y="4221481"/>
            <a:ext cx="3703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Nếu sub int cùng ip add router ( trong bước dhcp vlan đó )thì không cần dùng tới bước 4</a:t>
            </a:r>
          </a:p>
        </p:txBody>
      </p:sp>
    </p:spTree>
    <p:extLst>
      <p:ext uri="{BB962C8B-B14F-4D97-AF65-F5344CB8AC3E}">
        <p14:creationId xmlns:p14="http://schemas.microsoft.com/office/powerpoint/2010/main" val="307715091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ChangeArrowheads="1"/>
          </p:cNvSpPr>
          <p:nvPr/>
        </p:nvSpPr>
        <p:spPr bwMode="auto">
          <a:xfrm>
            <a:off x="457200" y="935831"/>
            <a:ext cx="617395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CẤU HÌNH DÀNH RIÊNG ĐỊA CHỈ</a:t>
            </a: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457200" y="1536700"/>
            <a:ext cx="31242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sz="2000" dirty="0"/>
              <a:t>Các bước thực hiện:</a:t>
            </a:r>
          </a:p>
          <a:p>
            <a:r>
              <a:rPr lang="en-US" sz="2000" dirty="0" err="1"/>
              <a:t>Chọn</a:t>
            </a:r>
            <a:r>
              <a:rPr lang="en-US" sz="2000" dirty="0"/>
              <a:t> menu Start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 Programs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Administrative Tools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DHCP.</a:t>
            </a:r>
          </a:p>
          <a:p>
            <a:endParaRPr lang="en-US" sz="2000" dirty="0"/>
          </a:p>
          <a:p>
            <a:r>
              <a:rPr lang="vi-VN" sz="2000" dirty="0"/>
              <a:t>Trong ô bên trái của cửa sổ DHCP, mở rộng đến scope bạn định cấu hình, chọn mục Reservation,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menu Action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 New Reservation.</a:t>
            </a:r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403656"/>
            <a:ext cx="518160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6200" y="76200"/>
            <a:ext cx="89154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800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Cấu</a:t>
            </a:r>
            <a:r>
              <a:rPr lang="en-US" sz="2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hình</a:t>
            </a:r>
            <a:r>
              <a:rPr lang="en-US" sz="2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tham</a:t>
            </a:r>
            <a:r>
              <a:rPr lang="en-US" sz="2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số</a:t>
            </a:r>
            <a:r>
              <a:rPr lang="en-US" sz="2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dịch</a:t>
            </a:r>
            <a:r>
              <a:rPr lang="en-US" sz="2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vụ</a:t>
            </a:r>
            <a:r>
              <a:rPr lang="en-US" sz="2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mạng</a:t>
            </a:r>
            <a:r>
              <a:rPr lang="en-US" sz="2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DHCP</a:t>
            </a:r>
          </a:p>
        </p:txBody>
      </p:sp>
    </p:spTree>
    <p:extLst>
      <p:ext uri="{BB962C8B-B14F-4D97-AF65-F5344CB8AC3E}">
        <p14:creationId xmlns:p14="http://schemas.microsoft.com/office/powerpoint/2010/main" val="428512023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04800" y="2667000"/>
            <a:ext cx="3657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1" tIns="41059" rIns="82121" bIns="41059" anchor="b"/>
          <a:lstStyle/>
          <a:p>
            <a:pPr defTabSz="814388">
              <a:buClr>
                <a:schemeClr val="folHlink"/>
              </a:buClr>
              <a:buFontTx/>
              <a:buChar char="•"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563562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Mục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tiêu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>
          <a:xfrm>
            <a:off x="533400" y="1143000"/>
            <a:ext cx="8305800" cy="5181600"/>
          </a:xfrm>
          <a:prstGeom prst="rect">
            <a:avLst/>
          </a:prstGeom>
        </p:spPr>
        <p:txBody>
          <a:bodyPr/>
          <a:lstStyle/>
          <a:p>
            <a:pPr marL="842963" marR="0" lvl="1" indent="-457200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b="0" kern="0" baseline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Mục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tiêu</a:t>
            </a:r>
            <a:endParaRPr lang="en-US" sz="2600" b="0" kern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300163" lvl="2" indent="-457200">
              <a:spcBef>
                <a:spcPct val="25000"/>
              </a:spcBef>
              <a:buFont typeface="Arial" panose="020B0604020202020204" pitchFamily="34" charset="0"/>
              <a:buChar char="•"/>
              <a:defRPr/>
            </a:pPr>
            <a:r>
              <a:rPr lang="en-US" sz="26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Hiểu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được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vai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trò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dịch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vụ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mạng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DHCP.</a:t>
            </a:r>
          </a:p>
          <a:p>
            <a:pPr marL="1300163" lvl="2" indent="-457200">
              <a:spcBef>
                <a:spcPct val="25000"/>
              </a:spcBef>
              <a:buFont typeface="Arial" panose="020B0604020202020204" pitchFamily="34" charset="0"/>
              <a:buChar char="•"/>
              <a:defRPr/>
            </a:pPr>
            <a:r>
              <a:rPr lang="en-US" sz="2600" b="0" kern="0" baseline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Nắm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vững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nguyên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lý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hoạt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động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dịch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vụ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mạng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DHCP</a:t>
            </a:r>
          </a:p>
          <a:p>
            <a:pPr marL="1300163" lvl="2" indent="-457200">
              <a:spcBef>
                <a:spcPct val="25000"/>
              </a:spcBef>
              <a:buFont typeface="Arial" panose="020B0604020202020204" pitchFamily="34" charset="0"/>
              <a:buChar char="•"/>
              <a:defRPr/>
            </a:pPr>
            <a:r>
              <a:rPr lang="en-US" sz="2600" b="0" kern="0" baseline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Thành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thạo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việc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cài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đặt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cấu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hình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dịch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vụ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6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mạng</a:t>
            </a:r>
            <a:r>
              <a:rPr lang="en-US" sz="26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DHCP.</a:t>
            </a:r>
            <a:endParaRPr lang="en-US" sz="2600" b="0" kern="0" baseline="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19100" y="1066800"/>
            <a:ext cx="8229600" cy="4676775"/>
          </a:xfrm>
          <a:prstGeom prst="rect">
            <a:avLst/>
          </a:prstGeom>
        </p:spPr>
        <p:txBody>
          <a:bodyPr/>
          <a:lstStyle/>
          <a:p>
            <a:pPr marL="195263" indent="-195263">
              <a:spcBef>
                <a:spcPts val="600"/>
              </a:spcBef>
              <a:spcAft>
                <a:spcPts val="600"/>
              </a:spcAft>
              <a:defRPr/>
            </a:pPr>
            <a:endParaRPr lang="en-US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" y="228600"/>
            <a:ext cx="8915400" cy="685800"/>
          </a:xfrm>
          <a:prstGeom prst="rect">
            <a:avLst/>
          </a:prstGeom>
        </p:spPr>
        <p:txBody>
          <a:bodyPr/>
          <a:lstStyle/>
          <a:p>
            <a:pPr marL="195263" indent="-195263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kern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DHCP (</a:t>
            </a:r>
            <a:r>
              <a:rPr lang="vi-VN" sz="2000" dirty="0">
                <a:solidFill>
                  <a:schemeClr val="bg1"/>
                </a:solidFill>
              </a:rPr>
              <a:t>Dynamic Host Configuration Protocol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en-US" sz="20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698762" y="1066800"/>
            <a:ext cx="79248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b="0" dirty="0"/>
              <a:t>Mỗi thiết bị trên mạng có dùng bộ giao thức TCP/IP đều phải có một địa chỉ IP hợp lệ, phân biệt. </a:t>
            </a:r>
            <a:endParaRPr lang="en-US" sz="2000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b="0" dirty="0"/>
              <a:t>Để hỗ</a:t>
            </a:r>
            <a:r>
              <a:rPr lang="en-US" sz="2000" b="0" dirty="0"/>
              <a:t> </a:t>
            </a:r>
            <a:r>
              <a:rPr lang="vi-VN" sz="2000" b="0" dirty="0"/>
              <a:t>trợ cho vấn đề theo dõi và cấp phát các địa chỉ IP được chính xác, tổ chức IETF (Internet</a:t>
            </a:r>
            <a:r>
              <a:rPr lang="en-US" sz="2000" b="0" dirty="0"/>
              <a:t> </a:t>
            </a:r>
            <a:r>
              <a:rPr lang="vi-VN" sz="2000" b="0" dirty="0"/>
              <a:t>Engineering Task Force) đã phát triển ra giao thức DHCP (Dynamic Host Configuration Protocol).</a:t>
            </a:r>
            <a:endParaRPr lang="en-US" sz="2000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000" b="0" dirty="0"/>
              <a:t>Giao thức này được mô tả trong các RFC 1533, 1534, 1541 và 1542.</a:t>
            </a:r>
            <a:endParaRPr lang="en-US" sz="2000" b="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0" dirty="0" err="1"/>
              <a:t>Để</a:t>
            </a:r>
            <a:r>
              <a:rPr lang="en-US" sz="2000" b="0" dirty="0"/>
              <a:t> </a:t>
            </a:r>
            <a:r>
              <a:rPr lang="en-US" sz="2000" b="0" dirty="0" err="1"/>
              <a:t>có</a:t>
            </a:r>
            <a:r>
              <a:rPr lang="en-US" sz="2000" b="0" dirty="0"/>
              <a:t> </a:t>
            </a:r>
            <a:r>
              <a:rPr lang="en-US" sz="2000" b="0" dirty="0" err="1"/>
              <a:t>thể</a:t>
            </a:r>
            <a:r>
              <a:rPr lang="en-US" sz="2000" b="0" dirty="0"/>
              <a:t> </a:t>
            </a:r>
            <a:r>
              <a:rPr lang="en-US" sz="2000" b="0" dirty="0" err="1"/>
              <a:t>làm</a:t>
            </a:r>
            <a:r>
              <a:rPr lang="en-US" sz="2000" b="0" dirty="0"/>
              <a:t> </a:t>
            </a:r>
            <a:r>
              <a:rPr lang="en-US" sz="2000" b="0" dirty="0" err="1"/>
              <a:t>một</a:t>
            </a:r>
            <a:r>
              <a:rPr lang="en-US" sz="2000" b="0" dirty="0"/>
              <a:t> DHCP Server, </a:t>
            </a:r>
            <a:r>
              <a:rPr lang="en-US" sz="2000" b="0" dirty="0" err="1"/>
              <a:t>máy</a:t>
            </a:r>
            <a:r>
              <a:rPr lang="en-US" sz="2000" b="0" dirty="0"/>
              <a:t> </a:t>
            </a:r>
            <a:r>
              <a:rPr lang="en-US" sz="2000" b="0" dirty="0" err="1"/>
              <a:t>tính</a:t>
            </a:r>
            <a:r>
              <a:rPr lang="en-US" sz="2000" b="0" dirty="0"/>
              <a:t> Windows Server </a:t>
            </a:r>
            <a:r>
              <a:rPr lang="vi-VN" sz="2000" b="0" dirty="0"/>
              <a:t>phải đáp ứng các điều kiện sau: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0" dirty="0" err="1"/>
              <a:t>Đã</a:t>
            </a:r>
            <a:r>
              <a:rPr lang="en-US" sz="2000" b="0" dirty="0"/>
              <a:t> </a:t>
            </a:r>
            <a:r>
              <a:rPr lang="en-US" sz="2000" b="0" dirty="0" err="1"/>
              <a:t>cài</a:t>
            </a:r>
            <a:r>
              <a:rPr lang="en-US" sz="2000" b="0" dirty="0"/>
              <a:t> </a:t>
            </a:r>
            <a:r>
              <a:rPr lang="en-US" sz="2000" b="0" dirty="0" err="1"/>
              <a:t>dịch</a:t>
            </a:r>
            <a:r>
              <a:rPr lang="en-US" sz="2000" b="0" dirty="0"/>
              <a:t> </a:t>
            </a:r>
            <a:r>
              <a:rPr lang="en-US" sz="2000" b="0" dirty="0" err="1"/>
              <a:t>vụ</a:t>
            </a:r>
            <a:r>
              <a:rPr lang="en-US" sz="2000" b="0" dirty="0"/>
              <a:t> DHCP.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vi-VN" sz="2000" b="0" dirty="0"/>
              <a:t>Mỗi interface phải được cấu hình bằng một địa chỉ IP tĩnh.</a:t>
            </a:r>
            <a:endParaRPr lang="en-US" sz="2000" b="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vi-VN" sz="2000" b="0" dirty="0"/>
              <a:t>Đã chuẩn bị sẵn danh sách các địa chỉ IP định cấp phát cho các </a:t>
            </a:r>
            <a:r>
              <a:rPr lang="vi-VN" sz="2000" b="0"/>
              <a:t>máy client</a:t>
            </a:r>
            <a:r>
              <a:rPr lang="en-US" sz="2000" b="0"/>
              <a:t> (không cấp cho hai ngõ sw, router)</a:t>
            </a:r>
            <a:endParaRPr lang="en-US" sz="2000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9905602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Oval 4"/>
          <p:cNvSpPr>
            <a:spLocks noGrp="1" noChangeArrowheads="1"/>
          </p:cNvSpPr>
          <p:nvPr>
            <p:ph sz="quarter" idx="1"/>
          </p:nvPr>
        </p:nvSpPr>
        <p:spPr>
          <a:xfrm>
            <a:off x="1216025" y="1179513"/>
            <a:ext cx="6073775" cy="279876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FE1C2"/>
              </a:gs>
            </a:gsLst>
            <a:lin ang="18900000" scaled="1"/>
          </a:gradFill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>
              <a:buFont typeface="Wingdings" pitchFamily="2" charset="2"/>
              <a:buNone/>
              <a:defRPr/>
            </a:pPr>
            <a:r>
              <a:rPr lang="en-US"/>
              <a:t>                                                          </a:t>
            </a:r>
          </a:p>
        </p:txBody>
      </p:sp>
      <p:pic>
        <p:nvPicPr>
          <p:cNvPr id="54275" name="Picture 5" descr="Server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6688" y="2562225"/>
            <a:ext cx="996950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6" descr="Computer_DesktopComputerSansKeyboard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95875" y="1017588"/>
            <a:ext cx="842963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7" descr="Computer_DesktopComputerSansKeyboard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6850" y="3098800"/>
            <a:ext cx="84455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8" descr="Computer_DesktopComputerSansKeyboard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6963" y="2613025"/>
            <a:ext cx="84455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9" name="Picture 9" descr="Server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3475" y="914400"/>
            <a:ext cx="996950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6" name="Picture 10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11313" y="4173538"/>
            <a:ext cx="6999287" cy="428625"/>
            <a:chOff x="1080" y="2834"/>
            <a:chExt cx="3388" cy="270"/>
          </a:xfrm>
        </p:grpSpPr>
        <p:sp>
          <p:nvSpPr>
            <p:cNvPr id="111628" name="AutoShape 12"/>
            <p:cNvSpPr>
              <a:spLocks noChangeArrowheads="1"/>
            </p:cNvSpPr>
            <p:nvPr/>
          </p:nvSpPr>
          <p:spPr bwMode="auto">
            <a:xfrm>
              <a:off x="1186" y="2834"/>
              <a:ext cx="3282" cy="27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5000"/>
                </a:lnSpc>
                <a:defRPr/>
              </a:pPr>
              <a:r>
                <a:rPr lang="en-US" sz="2000"/>
                <a:t>DHCP client broadcasts a DHCPDISCOVER packet</a:t>
              </a:r>
            </a:p>
          </p:txBody>
        </p:sp>
        <p:sp>
          <p:nvSpPr>
            <p:cNvPr id="111629" name="AutoShape 13"/>
            <p:cNvSpPr>
              <a:spLocks noChangeArrowheads="1"/>
            </p:cNvSpPr>
            <p:nvPr/>
          </p:nvSpPr>
          <p:spPr bwMode="auto">
            <a:xfrm>
              <a:off x="1080" y="2865"/>
              <a:ext cx="179" cy="20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990033"/>
                  </a:solidFill>
                </a:rPr>
                <a:t>1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611313" y="4679950"/>
            <a:ext cx="6999287" cy="428625"/>
            <a:chOff x="1080" y="3134"/>
            <a:chExt cx="3388" cy="270"/>
          </a:xfrm>
        </p:grpSpPr>
        <p:sp>
          <p:nvSpPr>
            <p:cNvPr id="111631" name="AutoShape 15"/>
            <p:cNvSpPr>
              <a:spLocks noChangeArrowheads="1"/>
            </p:cNvSpPr>
            <p:nvPr/>
          </p:nvSpPr>
          <p:spPr bwMode="auto">
            <a:xfrm>
              <a:off x="1186" y="3134"/>
              <a:ext cx="3282" cy="27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5000"/>
                </a:lnSpc>
                <a:defRPr/>
              </a:pPr>
              <a:r>
                <a:rPr lang="en-US" sz="2000"/>
                <a:t>DHCP servers broadcast a DHCPOFFER packet</a:t>
              </a:r>
            </a:p>
          </p:txBody>
        </p:sp>
        <p:sp>
          <p:nvSpPr>
            <p:cNvPr id="111632" name="AutoShape 16"/>
            <p:cNvSpPr>
              <a:spLocks noChangeArrowheads="1"/>
            </p:cNvSpPr>
            <p:nvPr/>
          </p:nvSpPr>
          <p:spPr bwMode="auto">
            <a:xfrm>
              <a:off x="1080" y="3165"/>
              <a:ext cx="179" cy="20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990033"/>
                  </a:solidFill>
                </a:rPr>
                <a:t>2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611313" y="5186363"/>
            <a:ext cx="6999287" cy="428625"/>
            <a:chOff x="1080" y="3434"/>
            <a:chExt cx="3388" cy="270"/>
          </a:xfrm>
        </p:grpSpPr>
        <p:sp>
          <p:nvSpPr>
            <p:cNvPr id="111634" name="AutoShape 18"/>
            <p:cNvSpPr>
              <a:spLocks noChangeArrowheads="1"/>
            </p:cNvSpPr>
            <p:nvPr/>
          </p:nvSpPr>
          <p:spPr bwMode="auto">
            <a:xfrm>
              <a:off x="1186" y="3434"/>
              <a:ext cx="3282" cy="27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5000"/>
                </a:lnSpc>
                <a:defRPr/>
              </a:pPr>
              <a:r>
                <a:rPr lang="en-US" sz="2000"/>
                <a:t>DHCP client broadcasts a DHCPREQUEST packet</a:t>
              </a:r>
            </a:p>
          </p:txBody>
        </p:sp>
        <p:sp>
          <p:nvSpPr>
            <p:cNvPr id="111635" name="AutoShape 19"/>
            <p:cNvSpPr>
              <a:spLocks noChangeArrowheads="1"/>
            </p:cNvSpPr>
            <p:nvPr/>
          </p:nvSpPr>
          <p:spPr bwMode="auto">
            <a:xfrm>
              <a:off x="1080" y="3465"/>
              <a:ext cx="179" cy="20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990033"/>
                  </a:solidFill>
                </a:rPr>
                <a:t>3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611313" y="5692775"/>
            <a:ext cx="6999287" cy="428625"/>
            <a:chOff x="1080" y="3742"/>
            <a:chExt cx="3388" cy="270"/>
          </a:xfrm>
        </p:grpSpPr>
        <p:sp>
          <p:nvSpPr>
            <p:cNvPr id="111637" name="AutoShape 21"/>
            <p:cNvSpPr>
              <a:spLocks noChangeArrowheads="1"/>
            </p:cNvSpPr>
            <p:nvPr/>
          </p:nvSpPr>
          <p:spPr bwMode="auto">
            <a:xfrm>
              <a:off x="1186" y="3742"/>
              <a:ext cx="3282" cy="27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5000"/>
                </a:lnSpc>
                <a:defRPr/>
              </a:pPr>
              <a:r>
                <a:rPr lang="en-US" sz="2000"/>
                <a:t>DHCP Server1 broadcasts a DHCPACK packet</a:t>
              </a:r>
            </a:p>
          </p:txBody>
        </p:sp>
        <p:sp>
          <p:nvSpPr>
            <p:cNvPr id="111638" name="AutoShape 22"/>
            <p:cNvSpPr>
              <a:spLocks noChangeArrowheads="1"/>
            </p:cNvSpPr>
            <p:nvPr/>
          </p:nvSpPr>
          <p:spPr bwMode="auto">
            <a:xfrm>
              <a:off x="1080" y="3773"/>
              <a:ext cx="179" cy="20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990033"/>
                  </a:solidFill>
                </a:rPr>
                <a:t>4</a:t>
              </a:r>
            </a:p>
          </p:txBody>
        </p:sp>
      </p:grpSp>
      <p:pic>
        <p:nvPicPr>
          <p:cNvPr id="111639" name="Picture 23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98650" y="2947988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0" name="Picture 24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1" name="Picture 25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2" name="Picture 26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3" name="Picture 27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34050" y="3003550"/>
            <a:ext cx="844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4" name="Picture 28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5" name="Picture 29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6" name="Picture 30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41488" y="3175000"/>
            <a:ext cx="8445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7" name="Picture 31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8" name="Picture 32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9" name="Picture 33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0" name="Picture 34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1" name="Picture 35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8738" y="1512888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2" name="Picture 36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3" name="Picture 37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4" name="Picture 38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32305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5" name="Picture 39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6" name="Picture 40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7" name="Picture 41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8" name="Picture 42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9" name="Picture 43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60" name="Picture 44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61" name="Picture 45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62" name="Picture 46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2392363"/>
            <a:ext cx="8445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70" name="AutoShape 54"/>
          <p:cNvSpPr>
            <a:spLocks noChangeArrowheads="1"/>
          </p:cNvSpPr>
          <p:nvPr/>
        </p:nvSpPr>
        <p:spPr bwMode="auto">
          <a:xfrm>
            <a:off x="7072313" y="2862263"/>
            <a:ext cx="1309687" cy="576262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DHCP </a:t>
            </a:r>
            <a:br>
              <a:rPr lang="en-US" sz="2000"/>
            </a:br>
            <a:r>
              <a:rPr lang="en-US" sz="2000"/>
              <a:t>Client</a:t>
            </a:r>
          </a:p>
        </p:txBody>
      </p:sp>
      <p:sp>
        <p:nvSpPr>
          <p:cNvPr id="111671" name="AutoShape 55"/>
          <p:cNvSpPr>
            <a:spLocks noChangeArrowheads="1"/>
          </p:cNvSpPr>
          <p:nvPr/>
        </p:nvSpPr>
        <p:spPr bwMode="auto">
          <a:xfrm>
            <a:off x="228600" y="2800350"/>
            <a:ext cx="1150938" cy="563563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DHCP </a:t>
            </a:r>
            <a:br>
              <a:rPr lang="en-US" sz="2000"/>
            </a:br>
            <a:r>
              <a:rPr lang="en-US" sz="2000"/>
              <a:t>Server1</a:t>
            </a:r>
          </a:p>
        </p:txBody>
      </p:sp>
      <p:sp>
        <p:nvSpPr>
          <p:cNvPr id="111672" name="AutoShape 56"/>
          <p:cNvSpPr>
            <a:spLocks noChangeArrowheads="1"/>
          </p:cNvSpPr>
          <p:nvPr/>
        </p:nvSpPr>
        <p:spPr bwMode="auto">
          <a:xfrm>
            <a:off x="914400" y="1123950"/>
            <a:ext cx="1404938" cy="563563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DHCP </a:t>
            </a:r>
            <a:br>
              <a:rPr lang="en-US" sz="2000"/>
            </a:br>
            <a:r>
              <a:rPr lang="en-US" sz="2000"/>
              <a:t>Server2</a:t>
            </a:r>
          </a:p>
        </p:txBody>
      </p: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76200" y="882650"/>
            <a:ext cx="8686800" cy="5213350"/>
            <a:chOff x="192" y="796"/>
            <a:chExt cx="5472" cy="3284"/>
          </a:xfrm>
        </p:grpSpPr>
        <p:sp>
          <p:nvSpPr>
            <p:cNvPr id="111682" name="Oval 66"/>
            <p:cNvSpPr>
              <a:spLocks noChangeArrowheads="1"/>
            </p:cNvSpPr>
            <p:nvPr/>
          </p:nvSpPr>
          <p:spPr bwMode="auto">
            <a:xfrm>
              <a:off x="910" y="963"/>
              <a:ext cx="3826" cy="176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FE1C2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0" tIns="0" rIns="0" bIns="0"/>
            <a:lstStyle/>
            <a:p>
              <a:pPr marL="228600" indent="-22860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/>
                <a:t>                                                          </a:t>
              </a:r>
            </a:p>
          </p:txBody>
        </p:sp>
        <p:pic>
          <p:nvPicPr>
            <p:cNvPr id="54316" name="Picture 67" descr="Server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49" y="1834"/>
              <a:ext cx="628" cy="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317" name="Picture 68" descr="Computer_DesktopComputerSansKeyboard0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4" y="861"/>
              <a:ext cx="531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318" name="Picture 69" descr="Computer_DesktopComputerSansKeyboard0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668" y="2172"/>
              <a:ext cx="532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319" name="Picture 70" descr="Computer_DesktopComputerSansKeyboard0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035" y="1866"/>
              <a:ext cx="532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320" name="Picture 71" descr="Server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58" y="796"/>
              <a:ext cx="628" cy="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72"/>
            <p:cNvGrpSpPr>
              <a:grpSpLocks/>
            </p:cNvGrpSpPr>
            <p:nvPr/>
          </p:nvGrpSpPr>
          <p:grpSpPr bwMode="auto">
            <a:xfrm>
              <a:off x="1159" y="2853"/>
              <a:ext cx="4505" cy="270"/>
              <a:chOff x="1080" y="2838"/>
              <a:chExt cx="4505" cy="270"/>
            </a:xfrm>
          </p:grpSpPr>
          <p:sp>
            <p:nvSpPr>
              <p:cNvPr id="111689" name="AutoShape 73"/>
              <p:cNvSpPr>
                <a:spLocks noChangeArrowheads="1"/>
              </p:cNvSpPr>
              <p:nvPr/>
            </p:nvSpPr>
            <p:spPr bwMode="auto">
              <a:xfrm>
                <a:off x="1282" y="2838"/>
                <a:ext cx="4303" cy="270"/>
              </a:xfrm>
              <a:prstGeom prst="roundRect">
                <a:avLst>
                  <a:gd name="adj" fmla="val 4167"/>
                </a:avLst>
              </a:prstGeom>
              <a:gradFill rotWithShape="1">
                <a:gsLst>
                  <a:gs pos="0">
                    <a:srgbClr val="EEEFD7"/>
                  </a:gs>
                  <a:gs pos="100000">
                    <a:srgbClr val="D5D69C"/>
                  </a:gs>
                </a:gsLst>
                <a:lin ang="2700000" scaled="1"/>
              </a:gra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lIns="274320" anchor="ctr"/>
              <a:lstStyle/>
              <a:p>
                <a:pPr>
                  <a:lnSpc>
                    <a:spcPct val="85000"/>
                  </a:lnSpc>
                  <a:defRPr/>
                </a:pPr>
                <a:r>
                  <a:rPr lang="en-US" sz="1400"/>
                  <a:t>DHCP client broadcasts a DHCPDISCOVER packet ( gói broadcast  có mac src : client, mac des : 12f , ip src 0 , Ip đích client)</a:t>
                </a:r>
              </a:p>
            </p:txBody>
          </p:sp>
          <p:sp>
            <p:nvSpPr>
              <p:cNvPr id="111690" name="AutoShape 74"/>
              <p:cNvSpPr>
                <a:spLocks noChangeArrowheads="1"/>
              </p:cNvSpPr>
              <p:nvPr/>
            </p:nvSpPr>
            <p:spPr bwMode="auto">
              <a:xfrm>
                <a:off x="1080" y="2865"/>
                <a:ext cx="179" cy="208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chemeClr val="folHlink"/>
                  </a:gs>
                  <a:gs pos="50000">
                    <a:srgbClr val="F0F0F0"/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solidFill>
                      <a:srgbClr val="990033"/>
                    </a:solidFill>
                  </a:rPr>
                  <a:t>1</a:t>
                </a:r>
              </a:p>
            </p:txBody>
          </p:sp>
        </p:grpSp>
        <p:grpSp>
          <p:nvGrpSpPr>
            <p:cNvPr id="8" name="Group 75"/>
            <p:cNvGrpSpPr>
              <a:grpSpLocks/>
            </p:cNvGrpSpPr>
            <p:nvPr/>
          </p:nvGrpSpPr>
          <p:grpSpPr bwMode="auto">
            <a:xfrm>
              <a:off x="1159" y="3172"/>
              <a:ext cx="4505" cy="270"/>
              <a:chOff x="1080" y="3138"/>
              <a:chExt cx="4505" cy="270"/>
            </a:xfrm>
          </p:grpSpPr>
          <p:sp>
            <p:nvSpPr>
              <p:cNvPr id="111692" name="AutoShape 76"/>
              <p:cNvSpPr>
                <a:spLocks noChangeArrowheads="1"/>
              </p:cNvSpPr>
              <p:nvPr/>
            </p:nvSpPr>
            <p:spPr bwMode="auto">
              <a:xfrm>
                <a:off x="1282" y="3138"/>
                <a:ext cx="4303" cy="270"/>
              </a:xfrm>
              <a:prstGeom prst="roundRect">
                <a:avLst>
                  <a:gd name="adj" fmla="val 4167"/>
                </a:avLst>
              </a:prstGeom>
              <a:gradFill rotWithShape="1">
                <a:gsLst>
                  <a:gs pos="0">
                    <a:srgbClr val="EEEFD7"/>
                  </a:gs>
                  <a:gs pos="100000">
                    <a:srgbClr val="D5D69C"/>
                  </a:gs>
                </a:gsLst>
                <a:lin ang="2700000" scaled="1"/>
              </a:gra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lIns="274320" anchor="ctr"/>
              <a:lstStyle/>
              <a:p>
                <a:pPr>
                  <a:lnSpc>
                    <a:spcPct val="85000"/>
                  </a:lnSpc>
                  <a:defRPr/>
                </a:pPr>
                <a:r>
                  <a:rPr lang="en-US" sz="2000"/>
                  <a:t>DHCP servers broadcast a DHCPOFFER packet</a:t>
                </a:r>
              </a:p>
            </p:txBody>
          </p:sp>
          <p:sp>
            <p:nvSpPr>
              <p:cNvPr id="111693" name="AutoShape 77"/>
              <p:cNvSpPr>
                <a:spLocks noChangeArrowheads="1"/>
              </p:cNvSpPr>
              <p:nvPr/>
            </p:nvSpPr>
            <p:spPr bwMode="auto">
              <a:xfrm>
                <a:off x="1080" y="3165"/>
                <a:ext cx="179" cy="208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chemeClr val="folHlink"/>
                  </a:gs>
                  <a:gs pos="50000">
                    <a:srgbClr val="F0F0F0"/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solidFill>
                      <a:srgbClr val="990033"/>
                    </a:solidFill>
                  </a:rPr>
                  <a:t>2</a:t>
                </a:r>
              </a:p>
            </p:txBody>
          </p:sp>
        </p:grpSp>
        <p:grpSp>
          <p:nvGrpSpPr>
            <p:cNvPr id="9" name="Group 78"/>
            <p:cNvGrpSpPr>
              <a:grpSpLocks/>
            </p:cNvGrpSpPr>
            <p:nvPr/>
          </p:nvGrpSpPr>
          <p:grpSpPr bwMode="auto">
            <a:xfrm>
              <a:off x="1159" y="3491"/>
              <a:ext cx="4505" cy="270"/>
              <a:chOff x="1080" y="3438"/>
              <a:chExt cx="4505" cy="270"/>
            </a:xfrm>
          </p:grpSpPr>
          <p:sp>
            <p:nvSpPr>
              <p:cNvPr id="111695" name="AutoShape 79"/>
              <p:cNvSpPr>
                <a:spLocks noChangeArrowheads="1"/>
              </p:cNvSpPr>
              <p:nvPr/>
            </p:nvSpPr>
            <p:spPr bwMode="auto">
              <a:xfrm>
                <a:off x="1282" y="3438"/>
                <a:ext cx="4303" cy="270"/>
              </a:xfrm>
              <a:prstGeom prst="roundRect">
                <a:avLst>
                  <a:gd name="adj" fmla="val 4167"/>
                </a:avLst>
              </a:prstGeom>
              <a:gradFill rotWithShape="1">
                <a:gsLst>
                  <a:gs pos="0">
                    <a:srgbClr val="EEEFD7"/>
                  </a:gs>
                  <a:gs pos="100000">
                    <a:srgbClr val="D5D69C"/>
                  </a:gs>
                </a:gsLst>
                <a:lin ang="2700000" scaled="1"/>
              </a:gra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lIns="274320" anchor="ctr"/>
              <a:lstStyle/>
              <a:p>
                <a:pPr>
                  <a:lnSpc>
                    <a:spcPct val="85000"/>
                  </a:lnSpc>
                  <a:defRPr/>
                </a:pPr>
                <a:r>
                  <a:rPr lang="en-US" sz="2000"/>
                  <a:t>DHCP client broadcasts a DHCPREQUEST packet</a:t>
                </a:r>
              </a:p>
            </p:txBody>
          </p:sp>
          <p:sp>
            <p:nvSpPr>
              <p:cNvPr id="111696" name="AutoShape 80"/>
              <p:cNvSpPr>
                <a:spLocks noChangeArrowheads="1"/>
              </p:cNvSpPr>
              <p:nvPr/>
            </p:nvSpPr>
            <p:spPr bwMode="auto">
              <a:xfrm>
                <a:off x="1080" y="3465"/>
                <a:ext cx="179" cy="208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chemeClr val="folHlink"/>
                  </a:gs>
                  <a:gs pos="50000">
                    <a:srgbClr val="F0F0F0"/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solidFill>
                      <a:srgbClr val="990033"/>
                    </a:solidFill>
                  </a:rPr>
                  <a:t>3</a:t>
                </a:r>
              </a:p>
            </p:txBody>
          </p:sp>
        </p:grpSp>
        <p:grpSp>
          <p:nvGrpSpPr>
            <p:cNvPr id="10" name="Group 81"/>
            <p:cNvGrpSpPr>
              <a:grpSpLocks/>
            </p:cNvGrpSpPr>
            <p:nvPr/>
          </p:nvGrpSpPr>
          <p:grpSpPr bwMode="auto">
            <a:xfrm>
              <a:off x="1159" y="3810"/>
              <a:ext cx="4505" cy="270"/>
              <a:chOff x="1080" y="3746"/>
              <a:chExt cx="4505" cy="270"/>
            </a:xfrm>
          </p:grpSpPr>
          <p:sp>
            <p:nvSpPr>
              <p:cNvPr id="111698" name="AutoShape 82"/>
              <p:cNvSpPr>
                <a:spLocks noChangeArrowheads="1"/>
              </p:cNvSpPr>
              <p:nvPr/>
            </p:nvSpPr>
            <p:spPr bwMode="auto">
              <a:xfrm>
                <a:off x="1282" y="3746"/>
                <a:ext cx="4303" cy="270"/>
              </a:xfrm>
              <a:prstGeom prst="roundRect">
                <a:avLst>
                  <a:gd name="adj" fmla="val 4167"/>
                </a:avLst>
              </a:prstGeom>
              <a:gradFill rotWithShape="1">
                <a:gsLst>
                  <a:gs pos="0">
                    <a:srgbClr val="EEEFD7"/>
                  </a:gs>
                  <a:gs pos="100000">
                    <a:srgbClr val="D5D69C"/>
                  </a:gs>
                </a:gsLst>
                <a:lin ang="2700000" scaled="1"/>
              </a:gra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lIns="274320" anchor="ctr"/>
              <a:lstStyle/>
              <a:p>
                <a:pPr>
                  <a:lnSpc>
                    <a:spcPct val="85000"/>
                  </a:lnSpc>
                  <a:defRPr/>
                </a:pPr>
                <a:r>
                  <a:rPr lang="en-US" sz="1600"/>
                  <a:t>DHCP Server1 broadcasts a DHCPACK packet  ( để các client biết ip đó đã có client được chọn )</a:t>
                </a:r>
              </a:p>
            </p:txBody>
          </p:sp>
          <p:sp>
            <p:nvSpPr>
              <p:cNvPr id="111699" name="AutoShape 83"/>
              <p:cNvSpPr>
                <a:spLocks noChangeArrowheads="1"/>
              </p:cNvSpPr>
              <p:nvPr/>
            </p:nvSpPr>
            <p:spPr bwMode="auto">
              <a:xfrm>
                <a:off x="1080" y="3773"/>
                <a:ext cx="179" cy="208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chemeClr val="folHlink"/>
                  </a:gs>
                  <a:gs pos="50000">
                    <a:srgbClr val="F0F0F0"/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solidFill>
                      <a:srgbClr val="990033"/>
                    </a:solidFill>
                  </a:rPr>
                  <a:t>4</a:t>
                </a:r>
              </a:p>
            </p:txBody>
          </p:sp>
        </p:grpSp>
        <p:sp>
          <p:nvSpPr>
            <p:cNvPr id="111700" name="AutoShape 84"/>
            <p:cNvSpPr>
              <a:spLocks noChangeArrowheads="1"/>
            </p:cNvSpPr>
            <p:nvPr/>
          </p:nvSpPr>
          <p:spPr bwMode="auto">
            <a:xfrm>
              <a:off x="4599" y="2023"/>
              <a:ext cx="825" cy="363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/>
                <a:t>DHCP </a:t>
              </a:r>
              <a:br>
                <a:rPr lang="en-US" sz="2000"/>
              </a:br>
              <a:r>
                <a:rPr lang="en-US" sz="2000"/>
                <a:t>Client</a:t>
              </a:r>
            </a:p>
          </p:txBody>
        </p:sp>
        <p:sp>
          <p:nvSpPr>
            <p:cNvPr id="111701" name="AutoShape 85"/>
            <p:cNvSpPr>
              <a:spLocks noChangeArrowheads="1"/>
            </p:cNvSpPr>
            <p:nvPr/>
          </p:nvSpPr>
          <p:spPr bwMode="auto">
            <a:xfrm>
              <a:off x="192" y="1984"/>
              <a:ext cx="821" cy="355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/>
                <a:t>DHCP </a:t>
              </a:r>
              <a:br>
                <a:rPr lang="en-US" sz="2000"/>
              </a:br>
              <a:r>
                <a:rPr lang="en-US" sz="2000"/>
                <a:t>Server1</a:t>
              </a:r>
            </a:p>
          </p:txBody>
        </p:sp>
        <p:sp>
          <p:nvSpPr>
            <p:cNvPr id="111702" name="AutoShape 86"/>
            <p:cNvSpPr>
              <a:spLocks noChangeArrowheads="1"/>
            </p:cNvSpPr>
            <p:nvPr/>
          </p:nvSpPr>
          <p:spPr bwMode="auto">
            <a:xfrm>
              <a:off x="720" y="928"/>
              <a:ext cx="885" cy="355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/>
                <a:t>DHCP </a:t>
              </a:r>
              <a:br>
                <a:rPr lang="en-US" sz="2000"/>
              </a:br>
              <a:r>
                <a:rPr lang="en-US" sz="2000"/>
                <a:t>Server2</a:t>
              </a:r>
            </a:p>
          </p:txBody>
        </p:sp>
      </p:grpSp>
      <p:sp>
        <p:nvSpPr>
          <p:cNvPr id="80" name="Rectangle 2"/>
          <p:cNvSpPr txBox="1">
            <a:spLocks noChangeArrowheads="1"/>
          </p:cNvSpPr>
          <p:nvPr/>
        </p:nvSpPr>
        <p:spPr>
          <a:xfrm>
            <a:off x="76200" y="76200"/>
            <a:ext cx="8915400" cy="685800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>
                <a:solidFill>
                  <a:schemeClr val="bg1"/>
                </a:solidFill>
              </a:rPr>
              <a:t>Hoạt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động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của</a:t>
            </a:r>
            <a:r>
              <a:rPr lang="en-US" sz="2800" dirty="0">
                <a:solidFill>
                  <a:schemeClr val="bg1"/>
                </a:solidFill>
              </a:rPr>
              <a:t> DHCP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E05BAF-049B-BAA5-AD25-6C57E6B31B16}"/>
              </a:ext>
            </a:extLst>
          </p:cNvPr>
          <p:cNvSpPr txBox="1"/>
          <p:nvPr/>
        </p:nvSpPr>
        <p:spPr>
          <a:xfrm>
            <a:off x="7100887" y="1084856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DHCP có hai port 67,68 , port nguồn 67 port đích 68</a:t>
            </a:r>
          </a:p>
        </p:txBody>
      </p:sp>
    </p:spTree>
    <p:extLst>
      <p:ext uri="{BB962C8B-B14F-4D97-AF65-F5344CB8AC3E}">
        <p14:creationId xmlns:p14="http://schemas.microsoft.com/office/powerpoint/2010/main" val="31181253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 L -0.2 -0.0888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0" y="-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1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10833 -0.1219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-610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3.7037E-7 L 0.00399 0.1777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89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00162 L -0.23542 0.1129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00" y="560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4167 -0.133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-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1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1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1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0.14462 0.1284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0" y="64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 L 0.23837 -0.11389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0" y="-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11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11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00023 L -0.15208 -0.09954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0" y="-500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4167 -0.1331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-670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7 L 0.13298 -0.0886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0" y="-440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00162 L 0.11458 -0.12037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" y="-610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00023 L 0.21458 0.1226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00" y="6100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3.7037E-7 L 0.20399 0.08889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0" y="440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3.7037E-7 L 0.00399 0.17778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8900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3.7037E-7 L 0.01232 0.21134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1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11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11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11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1.85185E-6 L -0.20451 -0.12245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00" y="-6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5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11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11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10833 -0.12199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1116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-6100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3.7037E-7 L 0.00399 0.17778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1116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8900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0.00023 L -0.21042 0.07824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00" y="3900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4167 -0.1331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1116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-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11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11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11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11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23889 -0.07778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0" y="-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500"/>
                            </p:stCondLst>
                            <p:childTnLst>
                              <p:par>
                                <p:cTn id="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1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1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1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4167 -0.1331 " pathEditMode="relative" rAng="0" ptsTypes="AA">
                                      <p:cBhvr>
                                        <p:cTn id="225" dur="2000" fill="hold"/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-6700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13333 -0.08866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1116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" y="-4400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3.7037E-7 L 0.21232 0.12245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111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6100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3.7037E-7 L 0.01232 0.21134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1116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11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11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11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11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11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11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11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11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11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11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11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111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1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11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>
                <a:solidFill>
                  <a:schemeClr val="bg1"/>
                </a:solidFill>
              </a:rPr>
              <a:t>How the DHCP Lease Renewal Process Works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82675" y="906463"/>
            <a:ext cx="6770688" cy="2728912"/>
            <a:chOff x="749" y="845"/>
            <a:chExt cx="4265" cy="1719"/>
          </a:xfrm>
        </p:grpSpPr>
        <p:sp>
          <p:nvSpPr>
            <p:cNvPr id="113668" name="Oval 4"/>
            <p:cNvSpPr>
              <a:spLocks noChangeArrowheads="1"/>
            </p:cNvSpPr>
            <p:nvPr/>
          </p:nvSpPr>
          <p:spPr bwMode="auto">
            <a:xfrm>
              <a:off x="1096" y="963"/>
              <a:ext cx="3454" cy="160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FE1C2"/>
                </a:gs>
              </a:gsLst>
              <a:lin ang="18900000" scaled="1"/>
            </a:gradFill>
            <a:ln>
              <a:noFill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0" tIns="0" rIns="0" bIns="0"/>
            <a:lstStyle/>
            <a:p>
              <a:pPr marL="342900" indent="-342900" algn="l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sz="1600"/>
                <a:t>                                                          </a:t>
              </a:r>
            </a:p>
          </p:txBody>
        </p:sp>
        <p:pic>
          <p:nvPicPr>
            <p:cNvPr id="9264" name="Picture 5" descr="Server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1" y="1761"/>
              <a:ext cx="628" cy="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5" name="Picture 6" descr="Computer_DesktopComputerSansKeyboard0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71" y="910"/>
              <a:ext cx="531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6" name="Picture 7" descr="Computer_DesktopComputerSansKeyboard0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680" y="1793"/>
              <a:ext cx="558" cy="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7" name="Picture 8" descr="Server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20" y="845"/>
              <a:ext cx="628" cy="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673" name="AutoShape 9"/>
            <p:cNvSpPr>
              <a:spLocks noChangeArrowheads="1"/>
            </p:cNvSpPr>
            <p:nvPr/>
          </p:nvSpPr>
          <p:spPr bwMode="auto">
            <a:xfrm>
              <a:off x="4226" y="1804"/>
              <a:ext cx="788" cy="241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600"/>
                <a:t>DHCP Client</a:t>
              </a:r>
            </a:p>
          </p:txBody>
        </p:sp>
        <p:sp>
          <p:nvSpPr>
            <p:cNvPr id="113674" name="AutoShape 10"/>
            <p:cNvSpPr>
              <a:spLocks noChangeArrowheads="1"/>
            </p:cNvSpPr>
            <p:nvPr/>
          </p:nvSpPr>
          <p:spPr bwMode="auto">
            <a:xfrm>
              <a:off x="749" y="1911"/>
              <a:ext cx="556" cy="355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600"/>
                <a:t>DHCP </a:t>
              </a:r>
              <a:br>
                <a:rPr lang="en-US" sz="1600"/>
              </a:br>
              <a:r>
                <a:rPr lang="en-US" sz="1600"/>
                <a:t>Server1</a:t>
              </a:r>
            </a:p>
          </p:txBody>
        </p:sp>
        <p:sp>
          <p:nvSpPr>
            <p:cNvPr id="113675" name="AutoShape 11"/>
            <p:cNvSpPr>
              <a:spLocks noChangeArrowheads="1"/>
            </p:cNvSpPr>
            <p:nvPr/>
          </p:nvSpPr>
          <p:spPr bwMode="auto">
            <a:xfrm>
              <a:off x="1211" y="977"/>
              <a:ext cx="556" cy="355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600"/>
                <a:t>DHCP </a:t>
              </a:r>
              <a:br>
                <a:rPr lang="en-US" sz="1600"/>
              </a:br>
              <a:r>
                <a:rPr lang="en-US" sz="1600"/>
                <a:t>Server2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787525" y="4641850"/>
            <a:ext cx="5378450" cy="428625"/>
            <a:chOff x="1080" y="2834"/>
            <a:chExt cx="3388" cy="270"/>
          </a:xfrm>
        </p:grpSpPr>
        <p:sp>
          <p:nvSpPr>
            <p:cNvPr id="113677" name="AutoShape 13"/>
            <p:cNvSpPr>
              <a:spLocks noChangeArrowheads="1"/>
            </p:cNvSpPr>
            <p:nvPr/>
          </p:nvSpPr>
          <p:spPr bwMode="auto">
            <a:xfrm>
              <a:off x="1186" y="2834"/>
              <a:ext cx="3282" cy="27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5000"/>
                </a:lnSpc>
                <a:defRPr/>
              </a:pPr>
              <a:r>
                <a:rPr lang="en-US" sz="1600"/>
                <a:t>DHCP Client sends a DHCPREQUEST packet</a:t>
              </a:r>
            </a:p>
          </p:txBody>
        </p:sp>
        <p:sp>
          <p:nvSpPr>
            <p:cNvPr id="113678" name="AutoShape 14"/>
            <p:cNvSpPr>
              <a:spLocks noChangeArrowheads="1"/>
            </p:cNvSpPr>
            <p:nvPr/>
          </p:nvSpPr>
          <p:spPr bwMode="auto">
            <a:xfrm>
              <a:off x="1080" y="2865"/>
              <a:ext cx="179" cy="20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600">
                  <a:solidFill>
                    <a:srgbClr val="990033"/>
                  </a:solidFill>
                </a:rPr>
                <a:t>1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787525" y="5160963"/>
            <a:ext cx="5378450" cy="428625"/>
            <a:chOff x="1080" y="3134"/>
            <a:chExt cx="3388" cy="270"/>
          </a:xfrm>
        </p:grpSpPr>
        <p:sp>
          <p:nvSpPr>
            <p:cNvPr id="113680" name="AutoShape 16"/>
            <p:cNvSpPr>
              <a:spLocks noChangeArrowheads="1"/>
            </p:cNvSpPr>
            <p:nvPr/>
          </p:nvSpPr>
          <p:spPr bwMode="auto">
            <a:xfrm>
              <a:off x="1186" y="3134"/>
              <a:ext cx="3282" cy="27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 algn="l">
                <a:lnSpc>
                  <a:spcPct val="85000"/>
                </a:lnSpc>
                <a:defRPr/>
              </a:pPr>
              <a:r>
                <a:rPr lang="en-US" sz="1600"/>
                <a:t>DHCP Server1 sends a DHCPACK packet</a:t>
              </a:r>
            </a:p>
          </p:txBody>
        </p:sp>
        <p:sp>
          <p:nvSpPr>
            <p:cNvPr id="113681" name="AutoShape 17"/>
            <p:cNvSpPr>
              <a:spLocks noChangeArrowheads="1"/>
            </p:cNvSpPr>
            <p:nvPr/>
          </p:nvSpPr>
          <p:spPr bwMode="auto">
            <a:xfrm>
              <a:off x="1080" y="3165"/>
              <a:ext cx="179" cy="20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600">
                  <a:solidFill>
                    <a:srgbClr val="990033"/>
                  </a:solidFill>
                </a:rPr>
                <a:t>2</a:t>
              </a:r>
            </a:p>
          </p:txBody>
        </p:sp>
      </p:grpSp>
      <p:sp>
        <p:nvSpPr>
          <p:cNvPr id="113682" name="AutoShape 18"/>
          <p:cNvSpPr>
            <a:spLocks noChangeArrowheads="1"/>
          </p:cNvSpPr>
          <p:nvPr/>
        </p:nvSpPr>
        <p:spPr bwMode="auto">
          <a:xfrm>
            <a:off x="6473825" y="3459163"/>
            <a:ext cx="1547813" cy="96043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D5D69C"/>
              </a:gs>
              <a:gs pos="100000">
                <a:srgbClr val="EEEFD7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b" anchorCtr="1"/>
          <a:lstStyle/>
          <a:p>
            <a:pPr>
              <a:lnSpc>
                <a:spcPct val="85000"/>
              </a:lnSpc>
              <a:defRPr/>
            </a:pPr>
            <a:r>
              <a:rPr lang="en-US" sz="1600"/>
              <a:t>50% of lease duration has expired</a:t>
            </a:r>
          </a:p>
        </p:txBody>
      </p:sp>
      <p:pic>
        <p:nvPicPr>
          <p:cNvPr id="113683" name="Picture 19" descr="2Packet_Cut3Parts0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07000" y="2832100"/>
            <a:ext cx="1141413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84" name="Picture 20" descr="2Packet_Cut3Parts0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97113" y="2832100"/>
            <a:ext cx="1141412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85" name="AutoShape 21"/>
          <p:cNvSpPr>
            <a:spLocks noChangeArrowheads="1"/>
          </p:cNvSpPr>
          <p:nvPr/>
        </p:nvSpPr>
        <p:spPr bwMode="auto">
          <a:xfrm>
            <a:off x="6473825" y="3459163"/>
            <a:ext cx="1547813" cy="96043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b" anchorCtr="1"/>
          <a:lstStyle/>
          <a:p>
            <a:pPr>
              <a:lnSpc>
                <a:spcPct val="85000"/>
              </a:lnSpc>
              <a:defRPr/>
            </a:pPr>
            <a:r>
              <a:rPr lang="en-US" sz="1600"/>
              <a:t>87.5% of lease duration has expired</a:t>
            </a:r>
          </a:p>
        </p:txBody>
      </p:sp>
      <p:sp>
        <p:nvSpPr>
          <p:cNvPr id="113686" name="AutoShape 22"/>
          <p:cNvSpPr>
            <a:spLocks noChangeArrowheads="1"/>
          </p:cNvSpPr>
          <p:nvPr/>
        </p:nvSpPr>
        <p:spPr bwMode="auto">
          <a:xfrm>
            <a:off x="6473825" y="3459163"/>
            <a:ext cx="1549400" cy="96043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AABA0"/>
              </a:gs>
              <a:gs pos="100000">
                <a:srgbClr val="F6D9D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b" anchorCtr="1"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1600"/>
              <a:t>100% of lease duration has expired</a:t>
            </a:r>
          </a:p>
        </p:txBody>
      </p:sp>
      <p:sp>
        <p:nvSpPr>
          <p:cNvPr id="113687" name="AutoShape 23"/>
          <p:cNvSpPr>
            <a:spLocks noChangeArrowheads="1"/>
          </p:cNvSpPr>
          <p:nvPr/>
        </p:nvSpPr>
        <p:spPr bwMode="auto">
          <a:xfrm>
            <a:off x="1600200" y="4618038"/>
            <a:ext cx="5900738" cy="109696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l">
              <a:lnSpc>
                <a:spcPct val="90000"/>
              </a:lnSpc>
              <a:defRPr/>
            </a:pPr>
            <a:r>
              <a:rPr lang="en-US" sz="1600"/>
              <a:t>If the client fails to renew its lease, after 50% of the lease duration has expired, then the DHCP lease renewal process will begin again after 87.5% of the lease duration has expired</a:t>
            </a:r>
          </a:p>
        </p:txBody>
      </p:sp>
      <p:sp>
        <p:nvSpPr>
          <p:cNvPr id="113688" name="AutoShape 24"/>
          <p:cNvSpPr>
            <a:spLocks noChangeArrowheads="1"/>
          </p:cNvSpPr>
          <p:nvPr/>
        </p:nvSpPr>
        <p:spPr bwMode="auto">
          <a:xfrm>
            <a:off x="1600200" y="4618038"/>
            <a:ext cx="5900738" cy="109696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AABA0"/>
              </a:gs>
              <a:gs pos="100000">
                <a:srgbClr val="F6D9D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anchor="ctr"/>
          <a:lstStyle/>
          <a:p>
            <a:pPr algn="l">
              <a:lnSpc>
                <a:spcPct val="90000"/>
              </a:lnSpc>
              <a:spcBef>
                <a:spcPct val="40000"/>
              </a:spcBef>
            </a:pPr>
            <a:r>
              <a:rPr lang="en-US" sz="1600"/>
              <a:t>If the client fails to renew it’s lease, after 87.5% of the lease has expired, then the DHCP lease generation process starts over again with a DHCP client broadcasting a DHCPDISCOVER</a:t>
            </a:r>
          </a:p>
        </p:txBody>
      </p:sp>
      <p:pic>
        <p:nvPicPr>
          <p:cNvPr id="113689" name="Picture 25" descr="2Packet_Cut3Parts0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07000" y="2832100"/>
            <a:ext cx="1141413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90" name="Picture 26" descr="2Packet_Cut3Parts0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97113" y="2832100"/>
            <a:ext cx="1141412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1" name="Picture 27" descr="Clock0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6413" y="2874963"/>
            <a:ext cx="6572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894715" y="820964"/>
            <a:ext cx="7223125" cy="4951413"/>
            <a:chOff x="569" y="814"/>
            <a:chExt cx="4550" cy="3119"/>
          </a:xfrm>
        </p:grpSpPr>
        <p:sp>
          <p:nvSpPr>
            <p:cNvPr id="9241" name="AutoShape 29"/>
            <p:cNvSpPr>
              <a:spLocks noChangeArrowheads="1"/>
            </p:cNvSpPr>
            <p:nvPr/>
          </p:nvSpPr>
          <p:spPr bwMode="auto">
            <a:xfrm>
              <a:off x="569" y="814"/>
              <a:ext cx="4550" cy="3119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6350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675" y="871"/>
              <a:ext cx="4265" cy="1719"/>
              <a:chOff x="749" y="845"/>
              <a:chExt cx="4265" cy="1719"/>
            </a:xfrm>
          </p:grpSpPr>
          <p:sp>
            <p:nvSpPr>
              <p:cNvPr id="113695" name="Oval 31"/>
              <p:cNvSpPr>
                <a:spLocks noChangeArrowheads="1"/>
              </p:cNvSpPr>
              <p:nvPr/>
            </p:nvSpPr>
            <p:spPr bwMode="auto">
              <a:xfrm>
                <a:off x="1096" y="963"/>
                <a:ext cx="3454" cy="160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FE1C2"/>
                  </a:gs>
                </a:gsLst>
                <a:lin ang="18900000" scaled="1"/>
              </a:gradFill>
              <a:ln>
                <a:noFill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lIns="0" tIns="0" rIns="0" bIns="0"/>
              <a:lstStyle/>
              <a:p>
                <a:pPr marL="342900" indent="-342900" algn="l">
                  <a:lnSpc>
                    <a:spcPct val="90000"/>
                  </a:lnSpc>
                  <a:spcBef>
                    <a:spcPct val="40000"/>
                  </a:spcBef>
                  <a:buClr>
                    <a:srgbClr val="8DACD0"/>
                  </a:buClr>
                  <a:buSzPct val="70000"/>
                  <a:buFont typeface="Wingdings" pitchFamily="2" charset="2"/>
                  <a:buNone/>
                  <a:defRPr/>
                </a:pPr>
                <a:r>
                  <a:rPr lang="en-US" sz="1600"/>
                  <a:t>                                                          </a:t>
                </a:r>
              </a:p>
            </p:txBody>
          </p:sp>
          <p:pic>
            <p:nvPicPr>
              <p:cNvPr id="9252" name="Picture 32" descr="Server0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41" y="1761"/>
                <a:ext cx="628" cy="7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53" name="Picture 33" descr="Computer_DesktopComputerSansKeyboard01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371" y="910"/>
                <a:ext cx="531" cy="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54" name="Picture 34" descr="Computer_DesktopComputerSansKeyboard01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680" y="1793"/>
                <a:ext cx="558" cy="6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55" name="Picture 35" descr="Server0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820" y="845"/>
                <a:ext cx="628" cy="7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3700" name="AutoShape 36"/>
              <p:cNvSpPr>
                <a:spLocks noChangeArrowheads="1"/>
              </p:cNvSpPr>
              <p:nvPr/>
            </p:nvSpPr>
            <p:spPr bwMode="auto">
              <a:xfrm>
                <a:off x="4226" y="1804"/>
                <a:ext cx="788" cy="241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/>
                  <a:t>DHCP Client</a:t>
                </a:r>
              </a:p>
            </p:txBody>
          </p:sp>
          <p:sp>
            <p:nvSpPr>
              <p:cNvPr id="113701" name="AutoShape 37"/>
              <p:cNvSpPr>
                <a:spLocks noChangeArrowheads="1"/>
              </p:cNvSpPr>
              <p:nvPr/>
            </p:nvSpPr>
            <p:spPr bwMode="auto">
              <a:xfrm>
                <a:off x="749" y="1911"/>
                <a:ext cx="556" cy="355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/>
                  <a:t>DHCP </a:t>
                </a:r>
                <a:br>
                  <a:rPr lang="en-US" sz="1600"/>
                </a:br>
                <a:r>
                  <a:rPr lang="en-US" sz="1600"/>
                  <a:t>Server1</a:t>
                </a:r>
              </a:p>
            </p:txBody>
          </p:sp>
          <p:sp>
            <p:nvSpPr>
              <p:cNvPr id="113702" name="AutoShape 38"/>
              <p:cNvSpPr>
                <a:spLocks noChangeArrowheads="1"/>
              </p:cNvSpPr>
              <p:nvPr/>
            </p:nvSpPr>
            <p:spPr bwMode="auto">
              <a:xfrm>
                <a:off x="1211" y="977"/>
                <a:ext cx="556" cy="355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/>
                  <a:t>DHCP </a:t>
                </a:r>
                <a:br>
                  <a:rPr lang="en-US" sz="1600"/>
                </a:br>
                <a:r>
                  <a:rPr lang="en-US" sz="1600"/>
                  <a:t>Server2</a:t>
                </a:r>
              </a:p>
            </p:txBody>
          </p:sp>
        </p:grp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1119" y="3224"/>
              <a:ext cx="3388" cy="270"/>
              <a:chOff x="1080" y="2834"/>
              <a:chExt cx="3388" cy="270"/>
            </a:xfrm>
          </p:grpSpPr>
          <p:sp>
            <p:nvSpPr>
              <p:cNvPr id="113704" name="AutoShape 40"/>
              <p:cNvSpPr>
                <a:spLocks noChangeArrowheads="1"/>
              </p:cNvSpPr>
              <p:nvPr/>
            </p:nvSpPr>
            <p:spPr bwMode="auto">
              <a:xfrm>
                <a:off x="1186" y="2834"/>
                <a:ext cx="3282" cy="270"/>
              </a:xfrm>
              <a:prstGeom prst="roundRect">
                <a:avLst>
                  <a:gd name="adj" fmla="val 4167"/>
                </a:avLst>
              </a:prstGeom>
              <a:gradFill rotWithShape="1">
                <a:gsLst>
                  <a:gs pos="0">
                    <a:srgbClr val="EEEFD7"/>
                  </a:gs>
                  <a:gs pos="100000">
                    <a:srgbClr val="D5D69C"/>
                  </a:gs>
                </a:gsLst>
                <a:lin ang="2700000" scaled="1"/>
              </a:gra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lIns="274320" anchor="ctr"/>
              <a:lstStyle/>
              <a:p>
                <a:pPr algn="l">
                  <a:lnSpc>
                    <a:spcPct val="85000"/>
                  </a:lnSpc>
                  <a:defRPr/>
                </a:pPr>
                <a:r>
                  <a:rPr lang="en-US" sz="1600"/>
                  <a:t>DHCP client sends a DHCPREQUEST packet </a:t>
                </a:r>
              </a:p>
            </p:txBody>
          </p:sp>
          <p:sp>
            <p:nvSpPr>
              <p:cNvPr id="113705" name="AutoShape 41"/>
              <p:cNvSpPr>
                <a:spLocks noChangeArrowheads="1"/>
              </p:cNvSpPr>
              <p:nvPr/>
            </p:nvSpPr>
            <p:spPr bwMode="auto">
              <a:xfrm>
                <a:off x="1080" y="2865"/>
                <a:ext cx="179" cy="208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chemeClr val="folHlink"/>
                  </a:gs>
                  <a:gs pos="50000">
                    <a:srgbClr val="F0F0F0"/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>
                    <a:solidFill>
                      <a:srgbClr val="990033"/>
                    </a:solidFill>
                  </a:rPr>
                  <a:t>1</a:t>
                </a:r>
              </a:p>
            </p:txBody>
          </p:sp>
        </p:grpSp>
        <p:grpSp>
          <p:nvGrpSpPr>
            <p:cNvPr id="8" name="Group 42"/>
            <p:cNvGrpSpPr>
              <a:grpSpLocks/>
            </p:cNvGrpSpPr>
            <p:nvPr/>
          </p:nvGrpSpPr>
          <p:grpSpPr bwMode="auto">
            <a:xfrm>
              <a:off x="1119" y="3551"/>
              <a:ext cx="3388" cy="270"/>
              <a:chOff x="1080" y="3134"/>
              <a:chExt cx="3388" cy="270"/>
            </a:xfrm>
          </p:grpSpPr>
          <p:sp>
            <p:nvSpPr>
              <p:cNvPr id="113707" name="AutoShape 43"/>
              <p:cNvSpPr>
                <a:spLocks noChangeArrowheads="1"/>
              </p:cNvSpPr>
              <p:nvPr/>
            </p:nvSpPr>
            <p:spPr bwMode="auto">
              <a:xfrm>
                <a:off x="1186" y="3134"/>
                <a:ext cx="3282" cy="270"/>
              </a:xfrm>
              <a:prstGeom prst="roundRect">
                <a:avLst>
                  <a:gd name="adj" fmla="val 4167"/>
                </a:avLst>
              </a:prstGeom>
              <a:gradFill rotWithShape="1">
                <a:gsLst>
                  <a:gs pos="0">
                    <a:srgbClr val="EEEFD7"/>
                  </a:gs>
                  <a:gs pos="100000">
                    <a:srgbClr val="D5D69C"/>
                  </a:gs>
                </a:gsLst>
                <a:lin ang="2700000" scaled="1"/>
              </a:gra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lIns="274320" anchor="ctr"/>
              <a:lstStyle/>
              <a:p>
                <a:pPr algn="l">
                  <a:lnSpc>
                    <a:spcPct val="85000"/>
                  </a:lnSpc>
                  <a:defRPr/>
                </a:pPr>
                <a:r>
                  <a:rPr lang="en-US" sz="1600"/>
                  <a:t>DHCP Server1 sends a DHCPACK packet</a:t>
                </a:r>
              </a:p>
            </p:txBody>
          </p:sp>
          <p:sp>
            <p:nvSpPr>
              <p:cNvPr id="113708" name="AutoShape 44"/>
              <p:cNvSpPr>
                <a:spLocks noChangeArrowheads="1"/>
              </p:cNvSpPr>
              <p:nvPr/>
            </p:nvSpPr>
            <p:spPr bwMode="auto">
              <a:xfrm>
                <a:off x="1080" y="3165"/>
                <a:ext cx="179" cy="208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chemeClr val="folHlink"/>
                  </a:gs>
                  <a:gs pos="50000">
                    <a:srgbClr val="F0F0F0"/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600">
                    <a:solidFill>
                      <a:srgbClr val="990033"/>
                    </a:solidFill>
                  </a:rPr>
                  <a:t>2</a:t>
                </a:r>
              </a:p>
            </p:txBody>
          </p:sp>
        </p:grpSp>
        <p:sp>
          <p:nvSpPr>
            <p:cNvPr id="113709" name="AutoShape 45"/>
            <p:cNvSpPr>
              <a:spLocks noChangeArrowheads="1"/>
            </p:cNvSpPr>
            <p:nvPr/>
          </p:nvSpPr>
          <p:spPr bwMode="auto">
            <a:xfrm>
              <a:off x="4067" y="2460"/>
              <a:ext cx="977" cy="59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D5D69C"/>
                </a:gs>
                <a:gs pos="100000">
                  <a:srgbClr val="EEEFD7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b"/>
            <a:lstStyle/>
            <a:p>
              <a:pPr>
                <a:lnSpc>
                  <a:spcPct val="85000"/>
                </a:lnSpc>
                <a:defRPr/>
              </a:pPr>
              <a:r>
                <a:rPr lang="en-US" sz="1600"/>
                <a:t>50% of lease duration has expired</a:t>
              </a:r>
            </a:p>
          </p:txBody>
        </p:sp>
        <p:pic>
          <p:nvPicPr>
            <p:cNvPr id="9246" name="Picture 46" descr="Clock01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312" y="2114"/>
              <a:ext cx="414" cy="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609600" y="5594350"/>
            <a:ext cx="914400" cy="425450"/>
            <a:chOff x="384" y="3024"/>
            <a:chExt cx="720" cy="336"/>
          </a:xfrm>
        </p:grpSpPr>
        <p:sp>
          <p:nvSpPr>
            <p:cNvPr id="113712" name="Oval 48"/>
            <p:cNvSpPr>
              <a:spLocks noChangeArrowheads="1"/>
            </p:cNvSpPr>
            <p:nvPr/>
          </p:nvSpPr>
          <p:spPr bwMode="auto">
            <a:xfrm>
              <a:off x="384" y="3024"/>
              <a:ext cx="720" cy="336"/>
            </a:xfrm>
            <a:prstGeom prst="ellipse">
              <a:avLst/>
            </a:prstGeom>
            <a:gradFill rotWithShape="0">
              <a:gsLst>
                <a:gs pos="0">
                  <a:srgbClr val="666699"/>
                </a:gs>
                <a:gs pos="100000">
                  <a:srgbClr val="99CCF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outerShdw dist="1796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600"/>
            </a:p>
          </p:txBody>
        </p:sp>
        <p:grpSp>
          <p:nvGrpSpPr>
            <p:cNvPr id="10" name="Group 49"/>
            <p:cNvGrpSpPr>
              <a:grpSpLocks/>
            </p:cNvGrpSpPr>
            <p:nvPr/>
          </p:nvGrpSpPr>
          <p:grpSpPr bwMode="auto">
            <a:xfrm>
              <a:off x="480" y="3096"/>
              <a:ext cx="240" cy="192"/>
              <a:chOff x="480" y="3096"/>
              <a:chExt cx="240" cy="192"/>
            </a:xfrm>
          </p:grpSpPr>
          <p:sp>
            <p:nvSpPr>
              <p:cNvPr id="9239" name="Oval 50"/>
              <p:cNvSpPr>
                <a:spLocks noChangeArrowheads="1"/>
              </p:cNvSpPr>
              <p:nvPr/>
            </p:nvSpPr>
            <p:spPr bwMode="auto">
              <a:xfrm>
                <a:off x="480" y="3096"/>
                <a:ext cx="240" cy="192"/>
              </a:xfrm>
              <a:prstGeom prst="ellipse">
                <a:avLst/>
              </a:prstGeom>
              <a:gradFill rotWithShape="0">
                <a:gsLst>
                  <a:gs pos="0">
                    <a:srgbClr val="666699"/>
                  </a:gs>
                  <a:gs pos="100000">
                    <a:srgbClr val="99CCFF"/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113715" name="Freeform 51"/>
              <p:cNvSpPr>
                <a:spLocks/>
              </p:cNvSpPr>
              <p:nvPr/>
            </p:nvSpPr>
            <p:spPr bwMode="auto">
              <a:xfrm>
                <a:off x="539" y="3123"/>
                <a:ext cx="139" cy="1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76"/>
                  </a:cxn>
                  <a:cxn ang="0">
                    <a:pos x="432" y="288"/>
                  </a:cxn>
                  <a:cxn ang="0">
                    <a:pos x="0" y="0"/>
                  </a:cxn>
                </a:cxnLst>
                <a:rect l="0" t="0" r="r" b="b"/>
                <a:pathLst>
                  <a:path w="432" h="576">
                    <a:moveTo>
                      <a:pt x="0" y="0"/>
                    </a:moveTo>
                    <a:cubicBezTo>
                      <a:pt x="0" y="0"/>
                      <a:pt x="91" y="226"/>
                      <a:pt x="0" y="576"/>
                    </a:cubicBezTo>
                    <a:cubicBezTo>
                      <a:pt x="216" y="432"/>
                      <a:pt x="432" y="288"/>
                      <a:pt x="432" y="288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CC"/>
                  </a:gs>
                  <a:gs pos="100000">
                    <a:srgbClr val="FFCC66"/>
                  </a:gs>
                </a:gsLst>
                <a:lin ang="18900000" scaled="1"/>
              </a:gradFill>
              <a:ln w="9525" cap="flat" cmpd="sng">
                <a:solidFill>
                  <a:srgbClr val="66669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81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/>
              </a:p>
            </p:txBody>
          </p:sp>
        </p:grp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1096963" y="5684838"/>
            <a:ext cx="304800" cy="244475"/>
            <a:chOff x="768" y="3096"/>
            <a:chExt cx="240" cy="192"/>
          </a:xfrm>
        </p:grpSpPr>
        <p:sp>
          <p:nvSpPr>
            <p:cNvPr id="9235" name="Oval 53"/>
            <p:cNvSpPr>
              <a:spLocks noChangeArrowheads="1"/>
            </p:cNvSpPr>
            <p:nvPr/>
          </p:nvSpPr>
          <p:spPr bwMode="auto">
            <a:xfrm>
              <a:off x="768" y="3096"/>
              <a:ext cx="240" cy="192"/>
            </a:xfrm>
            <a:prstGeom prst="ellipse">
              <a:avLst/>
            </a:prstGeom>
            <a:gradFill rotWithShape="0">
              <a:gsLst>
                <a:gs pos="0">
                  <a:srgbClr val="666699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3718" name="Rectangle 54"/>
            <p:cNvSpPr>
              <a:spLocks noChangeArrowheads="1"/>
            </p:cNvSpPr>
            <p:nvPr/>
          </p:nvSpPr>
          <p:spPr bwMode="auto">
            <a:xfrm>
              <a:off x="841" y="3145"/>
              <a:ext cx="95" cy="96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CC66"/>
                </a:gs>
              </a:gsLst>
              <a:lin ang="18900000" scaled="1"/>
            </a:gradFill>
            <a:ln w="9525" algn="ctr">
              <a:solidFill>
                <a:srgbClr val="666699"/>
              </a:solidFill>
              <a:miter lim="800000"/>
              <a:headEnd/>
              <a:tailEnd/>
            </a:ln>
            <a:effectLst>
              <a:outerShdw dist="17961" dir="81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6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DF75FCA-0D84-95F7-EA53-3EA48B834D26}"/>
              </a:ext>
            </a:extLst>
          </p:cNvPr>
          <p:cNvSpPr txBox="1"/>
          <p:nvPr/>
        </p:nvSpPr>
        <p:spPr>
          <a:xfrm>
            <a:off x="7642544" y="4672331"/>
            <a:ext cx="3406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Hai gói này không còn làgói broadcast  mà là gói point to point ( vì nó đã xác định được nhau từ bước trước ) </a:t>
            </a:r>
          </a:p>
        </p:txBody>
      </p:sp>
    </p:spTree>
    <p:extLst>
      <p:ext uri="{BB962C8B-B14F-4D97-AF65-F5344CB8AC3E}">
        <p14:creationId xmlns:p14="http://schemas.microsoft.com/office/powerpoint/2010/main" val="17398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6.39481E-7 L -0.31892 -6.39481E-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6.39481E-7 L 0.30851 -6.39481E-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6.39481E-7 L -0.31892 -6.39481E-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6.39481E-7 L 0.30851 -6.39481E-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3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85" grpId="0" animBg="1"/>
      <p:bldP spid="113686" grpId="0" animBg="1"/>
      <p:bldP spid="113687" grpId="0" animBg="1"/>
      <p:bldP spid="1136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>
                <a:solidFill>
                  <a:schemeClr val="bg1"/>
                </a:solidFill>
              </a:rPr>
              <a:t>How a DHCP Server Service Is Authorized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7013" y="1471613"/>
            <a:ext cx="6569278" cy="2782887"/>
            <a:chOff x="431" y="1147"/>
            <a:chExt cx="3437" cy="175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31" y="1147"/>
              <a:ext cx="3437" cy="1753"/>
              <a:chOff x="431" y="1147"/>
              <a:chExt cx="3437" cy="1753"/>
            </a:xfrm>
          </p:grpSpPr>
          <p:sp>
            <p:nvSpPr>
              <p:cNvPr id="38917" name="Oval 5"/>
              <p:cNvSpPr>
                <a:spLocks noChangeArrowheads="1"/>
              </p:cNvSpPr>
              <p:nvPr/>
            </p:nvSpPr>
            <p:spPr bwMode="auto">
              <a:xfrm>
                <a:off x="1066" y="1425"/>
                <a:ext cx="2802" cy="134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FE1C2"/>
                  </a:gs>
                </a:gsLst>
                <a:lin ang="18900000" scaled="1"/>
              </a:gradFill>
              <a:ln>
                <a:noFill/>
              </a:ln>
              <a:effectLst>
                <a:outerShdw dist="45791" dir="3378596" algn="ctr" rotWithShape="0">
                  <a:schemeClr val="bg2"/>
                </a:outerShdw>
              </a:effectLst>
            </p:spPr>
            <p:txBody>
              <a:bodyPr lIns="0" tIns="0" rIns="0" bIns="0"/>
              <a:lstStyle/>
              <a:p>
                <a:pPr marL="342900" indent="-342900" algn="l">
                  <a:lnSpc>
                    <a:spcPct val="90000"/>
                  </a:lnSpc>
                  <a:spcBef>
                    <a:spcPct val="40000"/>
                  </a:spcBef>
                  <a:buClr>
                    <a:srgbClr val="8DACD0"/>
                  </a:buClr>
                  <a:buSzPct val="70000"/>
                  <a:buFont typeface="Wingdings" pitchFamily="2" charset="2"/>
                  <a:buNone/>
                  <a:defRPr/>
                </a:pPr>
                <a:r>
                  <a:rPr lang="en-US" sz="1500"/>
                  <a:t>                                                          </a:t>
                </a:r>
              </a:p>
            </p:txBody>
          </p:sp>
          <p:pic>
            <p:nvPicPr>
              <p:cNvPr id="10284" name="Picture 6" descr="Server0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74" y="1212"/>
                <a:ext cx="652" cy="7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85" name="Picture 7" descr="Computer_DesktopComputerSansKeyboard01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302" y="2101"/>
                <a:ext cx="562" cy="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86" name="Picture 8" descr="Server0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23" y="1147"/>
                <a:ext cx="653" cy="7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87" name="Picture 9" descr="Server0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74" y="2115"/>
                <a:ext cx="653" cy="7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922" name="AutoShape 10"/>
              <p:cNvSpPr>
                <a:spLocks noChangeArrowheads="1"/>
              </p:cNvSpPr>
              <p:nvPr/>
            </p:nvSpPr>
            <p:spPr bwMode="auto">
              <a:xfrm>
                <a:off x="644" y="1159"/>
                <a:ext cx="634" cy="315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anchor="ctr"/>
              <a:lstStyle/>
              <a:p>
                <a:pPr>
                  <a:lnSpc>
                    <a:spcPct val="85000"/>
                  </a:lnSpc>
                  <a:defRPr/>
                </a:pPr>
                <a:r>
                  <a:rPr lang="en-US" sz="1500"/>
                  <a:t>Domain</a:t>
                </a:r>
              </a:p>
              <a:p>
                <a:pPr>
                  <a:lnSpc>
                    <a:spcPct val="85000"/>
                  </a:lnSpc>
                  <a:defRPr/>
                </a:pPr>
                <a:r>
                  <a:rPr lang="en-US" sz="1500"/>
                  <a:t>Controller</a:t>
                </a:r>
              </a:p>
            </p:txBody>
          </p:sp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431" y="1590"/>
                <a:ext cx="1047" cy="444"/>
                <a:chOff x="423" y="1428"/>
                <a:chExt cx="1047" cy="444"/>
              </a:xfrm>
            </p:grpSpPr>
            <p:sp>
              <p:nvSpPr>
                <p:cNvPr id="38924" name="AutoShape 12"/>
                <p:cNvSpPr>
                  <a:spLocks noChangeArrowheads="1"/>
                </p:cNvSpPr>
                <p:nvPr/>
              </p:nvSpPr>
              <p:spPr bwMode="auto">
                <a:xfrm>
                  <a:off x="423" y="1542"/>
                  <a:ext cx="626" cy="330"/>
                </a:xfrm>
                <a:prstGeom prst="roundRect">
                  <a:avLst>
                    <a:gd name="adj" fmla="val 4167"/>
                  </a:avLst>
                </a:prstGeom>
                <a:solidFill>
                  <a:schemeClr val="bg1"/>
                </a:solidFill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AFAFAF"/>
                  </a:outerShdw>
                </a:effectLst>
              </p:spPr>
              <p:txBody>
                <a:bodyPr anchor="ctr"/>
                <a:lstStyle/>
                <a:p>
                  <a:pPr algn="l">
                    <a:lnSpc>
                      <a:spcPct val="85000"/>
                    </a:lnSpc>
                    <a:defRPr/>
                  </a:pPr>
                  <a:r>
                    <a:rPr lang="en-US" sz="1500"/>
                    <a:t>Active </a:t>
                  </a:r>
                </a:p>
                <a:p>
                  <a:pPr algn="l">
                    <a:lnSpc>
                      <a:spcPct val="85000"/>
                    </a:lnSpc>
                    <a:defRPr/>
                  </a:pPr>
                  <a:r>
                    <a:rPr lang="en-US" sz="1500"/>
                    <a:t>Directory</a:t>
                  </a:r>
                </a:p>
              </p:txBody>
            </p:sp>
            <p:pic>
              <p:nvPicPr>
                <p:cNvPr id="10291" name="Picture 13" descr="ActiveDirectory01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873" y="1428"/>
                  <a:ext cx="597" cy="3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8926" name="AutoShape 14"/>
            <p:cNvSpPr>
              <a:spLocks noChangeArrowheads="1"/>
            </p:cNvSpPr>
            <p:nvPr/>
          </p:nvSpPr>
          <p:spPr bwMode="auto">
            <a:xfrm>
              <a:off x="559" y="2432"/>
              <a:ext cx="706" cy="240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500"/>
                <a:t>DHCP Client </a:t>
              </a:r>
            </a:p>
          </p:txBody>
        </p:sp>
      </p:grpSp>
      <p:sp>
        <p:nvSpPr>
          <p:cNvPr id="38927" name="AutoShape 15"/>
          <p:cNvSpPr>
            <a:spLocks noChangeArrowheads="1"/>
          </p:cNvSpPr>
          <p:nvPr/>
        </p:nvSpPr>
        <p:spPr bwMode="auto">
          <a:xfrm>
            <a:off x="1960563" y="935038"/>
            <a:ext cx="3721380" cy="7651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lnSpc>
                <a:spcPct val="85000"/>
              </a:lnSpc>
              <a:defRPr/>
            </a:pPr>
            <a:r>
              <a:rPr lang="en-US" sz="1500"/>
              <a:t>DHCP Server1 checks with the domain controller to obtain a list of authorized DHCP servers</a:t>
            </a:r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 flipH="1">
            <a:off x="2736849" y="2097088"/>
            <a:ext cx="183106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500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2736850" y="2265363"/>
            <a:ext cx="183106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500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 rot="1250189" flipH="1">
            <a:off x="2527302" y="2959895"/>
            <a:ext cx="2291698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500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 rot="1250189">
            <a:off x="2462215" y="3134520"/>
            <a:ext cx="229169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500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rot="-1250189">
            <a:off x="2462215" y="2821781"/>
            <a:ext cx="229169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500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 rot="20349811" flipH="1">
            <a:off x="2527302" y="2996406"/>
            <a:ext cx="2291698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500"/>
          </a:p>
        </p:txBody>
      </p:sp>
      <p:pic>
        <p:nvPicPr>
          <p:cNvPr id="38934" name="Picture 22" descr="Validate_CheckMark0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12838" y="2016125"/>
            <a:ext cx="789383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549900" y="3346450"/>
            <a:ext cx="2679700" cy="1331913"/>
            <a:chOff x="3833" y="2328"/>
            <a:chExt cx="1402" cy="839"/>
          </a:xfrm>
        </p:grpSpPr>
        <p:sp>
          <p:nvSpPr>
            <p:cNvPr id="10276" name="AutoShape 24"/>
            <p:cNvSpPr>
              <a:spLocks noChangeArrowheads="1"/>
            </p:cNvSpPr>
            <p:nvPr/>
          </p:nvSpPr>
          <p:spPr bwMode="auto">
            <a:xfrm>
              <a:off x="3833" y="2328"/>
              <a:ext cx="1265" cy="839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0F1FF"/>
                </a:gs>
                <a:gs pos="100000">
                  <a:srgbClr val="B3C8D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0277" name="Text Box 25"/>
            <p:cNvSpPr txBox="1">
              <a:spLocks noChangeArrowheads="1"/>
            </p:cNvSpPr>
            <p:nvPr/>
          </p:nvSpPr>
          <p:spPr bwMode="auto">
            <a:xfrm>
              <a:off x="4106" y="2492"/>
              <a:ext cx="839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500" b="0"/>
                <a:t>Unauthorized</a:t>
              </a:r>
            </a:p>
          </p:txBody>
        </p:sp>
        <p:sp>
          <p:nvSpPr>
            <p:cNvPr id="10278" name="Text Box 26"/>
            <p:cNvSpPr txBox="1">
              <a:spLocks noChangeArrowheads="1"/>
            </p:cNvSpPr>
            <p:nvPr/>
          </p:nvSpPr>
          <p:spPr bwMode="auto">
            <a:xfrm>
              <a:off x="4106" y="2744"/>
              <a:ext cx="1129" cy="3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500" b="0"/>
                <a:t>Does not service DHCP requests</a:t>
              </a:r>
            </a:p>
          </p:txBody>
        </p:sp>
        <p:pic>
          <p:nvPicPr>
            <p:cNvPr id="10279" name="Picture 27" descr="Validate_Invalid01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889" y="2501"/>
              <a:ext cx="196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0" name="Picture 28" descr="Validate_Invalid01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889" y="2826"/>
              <a:ext cx="196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5549900" y="1697038"/>
            <a:ext cx="2433138" cy="1331912"/>
            <a:chOff x="3833" y="1289"/>
            <a:chExt cx="1273" cy="839"/>
          </a:xfrm>
        </p:grpSpPr>
        <p:sp>
          <p:nvSpPr>
            <p:cNvPr id="10271" name="AutoShape 30"/>
            <p:cNvSpPr>
              <a:spLocks noChangeArrowheads="1"/>
            </p:cNvSpPr>
            <p:nvPr/>
          </p:nvSpPr>
          <p:spPr bwMode="auto">
            <a:xfrm>
              <a:off x="3833" y="1289"/>
              <a:ext cx="1265" cy="839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0F1FF"/>
                </a:gs>
                <a:gs pos="100000">
                  <a:srgbClr val="B3C8D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0272" name="Text Box 31"/>
            <p:cNvSpPr txBox="1">
              <a:spLocks noChangeArrowheads="1"/>
            </p:cNvSpPr>
            <p:nvPr/>
          </p:nvSpPr>
          <p:spPr bwMode="auto">
            <a:xfrm>
              <a:off x="4106" y="1469"/>
              <a:ext cx="769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500" b="0"/>
                <a:t>Authorized</a:t>
              </a:r>
            </a:p>
          </p:txBody>
        </p:sp>
        <p:sp>
          <p:nvSpPr>
            <p:cNvPr id="10273" name="Text Box 32"/>
            <p:cNvSpPr txBox="1">
              <a:spLocks noChangeArrowheads="1"/>
            </p:cNvSpPr>
            <p:nvPr/>
          </p:nvSpPr>
          <p:spPr bwMode="auto">
            <a:xfrm>
              <a:off x="4106" y="1697"/>
              <a:ext cx="1000" cy="3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500" b="0"/>
                <a:t>Services DHCP requests</a:t>
              </a:r>
            </a:p>
          </p:txBody>
        </p:sp>
        <p:pic>
          <p:nvPicPr>
            <p:cNvPr id="10274" name="Picture 33" descr="Validated01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889" y="1471"/>
              <a:ext cx="25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5" name="Picture 34" descr="Validated01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889" y="1771"/>
              <a:ext cx="25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947" name="AutoShape 35"/>
          <p:cNvSpPr>
            <a:spLocks noChangeArrowheads="1"/>
          </p:cNvSpPr>
          <p:nvPr/>
        </p:nvSpPr>
        <p:spPr bwMode="auto">
          <a:xfrm>
            <a:off x="5535613" y="1525588"/>
            <a:ext cx="2431226" cy="35242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500"/>
              <a:t>DHCP Server1</a:t>
            </a:r>
          </a:p>
        </p:txBody>
      </p:sp>
      <p:sp>
        <p:nvSpPr>
          <p:cNvPr id="38948" name="AutoShape 36"/>
          <p:cNvSpPr>
            <a:spLocks noChangeArrowheads="1"/>
          </p:cNvSpPr>
          <p:nvPr/>
        </p:nvSpPr>
        <p:spPr bwMode="auto">
          <a:xfrm>
            <a:off x="5537200" y="3173413"/>
            <a:ext cx="2454162" cy="35242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500"/>
              <a:t>DHCP Server2</a:t>
            </a:r>
          </a:p>
        </p:txBody>
      </p:sp>
      <p:sp>
        <p:nvSpPr>
          <p:cNvPr id="38949" name="AutoShape 37"/>
          <p:cNvSpPr>
            <a:spLocks noChangeArrowheads="1"/>
          </p:cNvSpPr>
          <p:nvPr/>
        </p:nvSpPr>
        <p:spPr bwMode="auto">
          <a:xfrm>
            <a:off x="1960563" y="922338"/>
            <a:ext cx="3721380" cy="7651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lnSpc>
                <a:spcPct val="85000"/>
              </a:lnSpc>
              <a:defRPr/>
            </a:pPr>
            <a:r>
              <a:rPr lang="en-US" sz="1500"/>
              <a:t>If DHCP Server1 finds its IP address on the list, the service starts and supports DHCP clients</a:t>
            </a:r>
          </a:p>
        </p:txBody>
      </p:sp>
      <p:sp>
        <p:nvSpPr>
          <p:cNvPr id="38950" name="AutoShape 38"/>
          <p:cNvSpPr>
            <a:spLocks noChangeArrowheads="1"/>
          </p:cNvSpPr>
          <p:nvPr/>
        </p:nvSpPr>
        <p:spPr bwMode="auto">
          <a:xfrm>
            <a:off x="1760538" y="4233863"/>
            <a:ext cx="4139964" cy="7651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lnSpc>
                <a:spcPct val="85000"/>
              </a:lnSpc>
              <a:defRPr/>
            </a:pPr>
            <a:r>
              <a:rPr lang="en-US" sz="1500"/>
              <a:t>DHCP Server2 checks with the </a:t>
            </a:r>
          </a:p>
          <a:p>
            <a:pPr>
              <a:lnSpc>
                <a:spcPct val="85000"/>
              </a:lnSpc>
              <a:defRPr/>
            </a:pPr>
            <a:r>
              <a:rPr lang="en-US" sz="1500"/>
              <a:t>domain controller to obtain a list of</a:t>
            </a:r>
          </a:p>
          <a:p>
            <a:pPr>
              <a:lnSpc>
                <a:spcPct val="85000"/>
              </a:lnSpc>
              <a:defRPr/>
            </a:pPr>
            <a:r>
              <a:rPr lang="en-US" sz="1500"/>
              <a:t>authorized DHCP servers</a:t>
            </a:r>
          </a:p>
        </p:txBody>
      </p:sp>
      <p:sp>
        <p:nvSpPr>
          <p:cNvPr id="38951" name="AutoShape 39"/>
          <p:cNvSpPr>
            <a:spLocks noChangeArrowheads="1"/>
          </p:cNvSpPr>
          <p:nvPr/>
        </p:nvSpPr>
        <p:spPr bwMode="auto">
          <a:xfrm>
            <a:off x="1774825" y="4246563"/>
            <a:ext cx="4139964" cy="7651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lnSpc>
                <a:spcPct val="85000"/>
              </a:lnSpc>
              <a:defRPr/>
            </a:pPr>
            <a:r>
              <a:rPr lang="en-US" sz="1500"/>
              <a:t>If DHCP Server2 does not find its IP address on the list, the service does not start and support DHCP clients</a:t>
            </a:r>
          </a:p>
        </p:txBody>
      </p:sp>
      <p:pic>
        <p:nvPicPr>
          <p:cNvPr id="38952" name="Picture 40" descr="Validate_XMark0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12825" y="2014538"/>
            <a:ext cx="722487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53" name="AutoShape 41"/>
          <p:cNvSpPr>
            <a:spLocks noChangeArrowheads="1"/>
          </p:cNvSpPr>
          <p:nvPr/>
        </p:nvSpPr>
        <p:spPr bwMode="auto">
          <a:xfrm>
            <a:off x="1760538" y="4259263"/>
            <a:ext cx="4139964" cy="7651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lnSpc>
                <a:spcPct val="85000"/>
              </a:lnSpc>
              <a:defRPr/>
            </a:pPr>
            <a:r>
              <a:rPr lang="en-US" sz="1500"/>
              <a:t>DHCP client receives IP address </a:t>
            </a:r>
          </a:p>
          <a:p>
            <a:pPr>
              <a:lnSpc>
                <a:spcPct val="85000"/>
              </a:lnSpc>
              <a:defRPr/>
            </a:pPr>
            <a:r>
              <a:rPr lang="en-US" sz="1500"/>
              <a:t>from authorized DHCP Server1</a:t>
            </a:r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2736850" y="3771900"/>
            <a:ext cx="183106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500"/>
          </a:p>
        </p:txBody>
      </p:sp>
      <p:sp>
        <p:nvSpPr>
          <p:cNvPr id="38987" name="AutoShape 75"/>
          <p:cNvSpPr>
            <a:spLocks noChangeArrowheads="1"/>
          </p:cNvSpPr>
          <p:nvPr/>
        </p:nvSpPr>
        <p:spPr bwMode="auto">
          <a:xfrm>
            <a:off x="152401" y="5060950"/>
            <a:ext cx="8839200" cy="6254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ABA0"/>
              </a:gs>
              <a:gs pos="100000">
                <a:srgbClr val="F6D9D4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 algn="l" eaLnBrk="1" hangingPunct="1">
              <a:defRPr/>
            </a:pPr>
            <a:r>
              <a:rPr lang="en-US" sz="1500" i="1"/>
              <a:t>DHCP authorization</a:t>
            </a:r>
            <a:r>
              <a:rPr lang="en-US" sz="1500"/>
              <a:t> is the process of registering the DHCP Server service in the Active Directory domain to support DHCP clients</a:t>
            </a:r>
          </a:p>
        </p:txBody>
      </p:sp>
      <p:grpSp>
        <p:nvGrpSpPr>
          <p:cNvPr id="7" name="Group 76"/>
          <p:cNvGrpSpPr>
            <a:grpSpLocks/>
          </p:cNvGrpSpPr>
          <p:nvPr/>
        </p:nvGrpSpPr>
        <p:grpSpPr bwMode="auto">
          <a:xfrm>
            <a:off x="228600" y="5746750"/>
            <a:ext cx="1100932" cy="425450"/>
            <a:chOff x="384" y="3024"/>
            <a:chExt cx="720" cy="336"/>
          </a:xfrm>
        </p:grpSpPr>
        <p:sp>
          <p:nvSpPr>
            <p:cNvPr id="38989" name="Oval 77"/>
            <p:cNvSpPr>
              <a:spLocks noChangeArrowheads="1"/>
            </p:cNvSpPr>
            <p:nvPr/>
          </p:nvSpPr>
          <p:spPr bwMode="auto">
            <a:xfrm>
              <a:off x="384" y="3024"/>
              <a:ext cx="720" cy="336"/>
            </a:xfrm>
            <a:prstGeom prst="ellipse">
              <a:avLst/>
            </a:prstGeom>
            <a:gradFill rotWithShape="0">
              <a:gsLst>
                <a:gs pos="0">
                  <a:srgbClr val="666699"/>
                </a:gs>
                <a:gs pos="100000">
                  <a:srgbClr val="99CCF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outerShdw dist="1796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500"/>
            </a:p>
          </p:txBody>
        </p:sp>
        <p:grpSp>
          <p:nvGrpSpPr>
            <p:cNvPr id="8" name="Group 78"/>
            <p:cNvGrpSpPr>
              <a:grpSpLocks/>
            </p:cNvGrpSpPr>
            <p:nvPr/>
          </p:nvGrpSpPr>
          <p:grpSpPr bwMode="auto">
            <a:xfrm>
              <a:off x="480" y="3096"/>
              <a:ext cx="240" cy="192"/>
              <a:chOff x="480" y="3096"/>
              <a:chExt cx="240" cy="192"/>
            </a:xfrm>
          </p:grpSpPr>
          <p:sp>
            <p:nvSpPr>
              <p:cNvPr id="10269" name="Oval 79"/>
              <p:cNvSpPr>
                <a:spLocks noChangeArrowheads="1"/>
              </p:cNvSpPr>
              <p:nvPr/>
            </p:nvSpPr>
            <p:spPr bwMode="auto">
              <a:xfrm>
                <a:off x="480" y="3096"/>
                <a:ext cx="240" cy="192"/>
              </a:xfrm>
              <a:prstGeom prst="ellipse">
                <a:avLst/>
              </a:prstGeom>
              <a:gradFill rotWithShape="0">
                <a:gsLst>
                  <a:gs pos="0">
                    <a:srgbClr val="666699"/>
                  </a:gs>
                  <a:gs pos="100000">
                    <a:srgbClr val="99CCFF"/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38992" name="Freeform 80"/>
              <p:cNvSpPr>
                <a:spLocks/>
              </p:cNvSpPr>
              <p:nvPr/>
            </p:nvSpPr>
            <p:spPr bwMode="auto">
              <a:xfrm>
                <a:off x="539" y="3123"/>
                <a:ext cx="139" cy="1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76"/>
                  </a:cxn>
                  <a:cxn ang="0">
                    <a:pos x="432" y="288"/>
                  </a:cxn>
                  <a:cxn ang="0">
                    <a:pos x="0" y="0"/>
                  </a:cxn>
                </a:cxnLst>
                <a:rect l="0" t="0" r="r" b="b"/>
                <a:pathLst>
                  <a:path w="432" h="576">
                    <a:moveTo>
                      <a:pt x="0" y="0"/>
                    </a:moveTo>
                    <a:cubicBezTo>
                      <a:pt x="0" y="0"/>
                      <a:pt x="91" y="226"/>
                      <a:pt x="0" y="576"/>
                    </a:cubicBezTo>
                    <a:cubicBezTo>
                      <a:pt x="216" y="432"/>
                      <a:pt x="432" y="288"/>
                      <a:pt x="432" y="288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CC"/>
                  </a:gs>
                  <a:gs pos="100000">
                    <a:srgbClr val="FFCC66"/>
                  </a:gs>
                </a:gsLst>
                <a:lin ang="18900000" scaled="1"/>
              </a:gradFill>
              <a:ln w="9525" cap="flat" cmpd="sng">
                <a:solidFill>
                  <a:srgbClr val="66669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81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500"/>
              </a:p>
            </p:txBody>
          </p:sp>
        </p:grpSp>
      </p:grpSp>
      <p:grpSp>
        <p:nvGrpSpPr>
          <p:cNvPr id="9" name="Group 81"/>
          <p:cNvGrpSpPr>
            <a:grpSpLocks/>
          </p:cNvGrpSpPr>
          <p:nvPr/>
        </p:nvGrpSpPr>
        <p:grpSpPr bwMode="auto">
          <a:xfrm>
            <a:off x="715962" y="5837238"/>
            <a:ext cx="366977" cy="244475"/>
            <a:chOff x="768" y="3096"/>
            <a:chExt cx="240" cy="192"/>
          </a:xfrm>
        </p:grpSpPr>
        <p:sp>
          <p:nvSpPr>
            <p:cNvPr id="10265" name="Oval 82"/>
            <p:cNvSpPr>
              <a:spLocks noChangeArrowheads="1"/>
            </p:cNvSpPr>
            <p:nvPr/>
          </p:nvSpPr>
          <p:spPr bwMode="auto">
            <a:xfrm>
              <a:off x="768" y="3096"/>
              <a:ext cx="240" cy="192"/>
            </a:xfrm>
            <a:prstGeom prst="ellipse">
              <a:avLst/>
            </a:prstGeom>
            <a:gradFill rotWithShape="0">
              <a:gsLst>
                <a:gs pos="0">
                  <a:srgbClr val="666699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38995" name="Rectangle 83"/>
            <p:cNvSpPr>
              <a:spLocks noChangeArrowheads="1"/>
            </p:cNvSpPr>
            <p:nvPr/>
          </p:nvSpPr>
          <p:spPr bwMode="auto">
            <a:xfrm>
              <a:off x="840" y="3145"/>
              <a:ext cx="95" cy="96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CC66"/>
                </a:gs>
              </a:gsLst>
              <a:lin ang="18900000" scaled="1"/>
            </a:gradFill>
            <a:ln w="9525" algn="ctr">
              <a:solidFill>
                <a:srgbClr val="666699"/>
              </a:solidFill>
              <a:miter lim="800000"/>
              <a:headEnd/>
              <a:tailEnd/>
            </a:ln>
            <a:effectLst>
              <a:outerShdw dist="17961" dir="81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210824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8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10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7" grpId="0" animBg="1"/>
      <p:bldP spid="38927" grpId="1" animBg="1"/>
      <p:bldP spid="38928" grpId="0" animBg="1"/>
      <p:bldP spid="38928" grpId="1" animBg="1"/>
      <p:bldP spid="38929" grpId="0" animBg="1"/>
      <p:bldP spid="38929" grpId="1" animBg="1"/>
      <p:bldP spid="38930" grpId="0" animBg="1"/>
      <p:bldP spid="38930" grpId="1" animBg="1"/>
      <p:bldP spid="38930" grpId="2" animBg="1"/>
      <p:bldP spid="38931" grpId="0" animBg="1"/>
      <p:bldP spid="38931" grpId="1" animBg="1"/>
      <p:bldP spid="38932" grpId="0" animBg="1"/>
      <p:bldP spid="38933" grpId="0" animBg="1"/>
      <p:bldP spid="38949" grpId="0" animBg="1"/>
      <p:bldP spid="38949" grpId="1" animBg="1"/>
      <p:bldP spid="38950" grpId="0" animBg="1"/>
      <p:bldP spid="38950" grpId="1" animBg="1"/>
      <p:bldP spid="38951" grpId="0" animBg="1"/>
      <p:bldP spid="38951" grpId="1" animBg="1"/>
      <p:bldP spid="38953" grpId="0" animBg="1"/>
      <p:bldP spid="389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>
                <a:solidFill>
                  <a:schemeClr val="bg1"/>
                </a:solidFill>
              </a:rPr>
              <a:t>What Are DHCP Scopes?</a:t>
            </a: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665163" y="904875"/>
            <a:ext cx="7688262" cy="530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ABA0"/>
              </a:gs>
              <a:gs pos="100000">
                <a:srgbClr val="F6D9D4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700"/>
              <a:t>A </a:t>
            </a:r>
            <a:r>
              <a:rPr lang="en-US" sz="1700" i="1"/>
              <a:t>scope</a:t>
            </a:r>
            <a:r>
              <a:rPr lang="en-US" sz="1700"/>
              <a:t> is a range of IP addresses that are available to be leased</a:t>
            </a:r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989013" y="4102100"/>
            <a:ext cx="7061200" cy="1917700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algn="l">
              <a:lnSpc>
                <a:spcPct val="85000"/>
              </a:lnSpc>
              <a:defRPr/>
            </a:pPr>
            <a:r>
              <a:rPr lang="en-US" sz="1700"/>
              <a:t>Scope Properties</a:t>
            </a: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1219200" y="4537075"/>
            <a:ext cx="6477000" cy="117792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marL="231775" indent="-231775" algn="l">
              <a:lnSpc>
                <a:spcPct val="90000"/>
              </a:lnSpc>
              <a:spcBef>
                <a:spcPct val="40000"/>
              </a:spcBef>
              <a:buSzPct val="80000"/>
              <a:defRPr/>
            </a:pPr>
            <a:endParaRPr lang="en-US" sz="1700"/>
          </a:p>
        </p:txBody>
      </p:sp>
      <p:sp>
        <p:nvSpPr>
          <p:cNvPr id="11270" name="Rectangle 13"/>
          <p:cNvSpPr>
            <a:spLocks noChangeArrowheads="1"/>
          </p:cNvSpPr>
          <p:nvPr/>
        </p:nvSpPr>
        <p:spPr bwMode="auto">
          <a:xfrm>
            <a:off x="5535613" y="4645025"/>
            <a:ext cx="2128837" cy="1158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177800" indent="-177800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Blip>
                <a:blip r:embed="rId3"/>
              </a:buBlip>
            </a:pPr>
            <a:r>
              <a:rPr lang="en-US" sz="1700"/>
              <a:t>Scope name</a:t>
            </a:r>
          </a:p>
          <a:p>
            <a:pPr marL="177800" indent="-177800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Blip>
                <a:blip r:embed="rId3"/>
              </a:buBlip>
            </a:pPr>
            <a:r>
              <a:rPr lang="en-US" sz="1700"/>
              <a:t>Exclusion range</a:t>
            </a:r>
          </a:p>
          <a:p>
            <a:pPr marL="177800" indent="-177800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Blip>
                <a:blip r:embed="rId3"/>
              </a:buBlip>
            </a:pPr>
            <a:endParaRPr lang="en-US" sz="1700"/>
          </a:p>
        </p:txBody>
      </p:sp>
      <p:sp>
        <p:nvSpPr>
          <p:cNvPr id="11271" name="Rectangle 14"/>
          <p:cNvSpPr>
            <a:spLocks noChangeArrowheads="1"/>
          </p:cNvSpPr>
          <p:nvPr/>
        </p:nvSpPr>
        <p:spPr bwMode="auto">
          <a:xfrm>
            <a:off x="3327400" y="4645025"/>
            <a:ext cx="2208213" cy="1158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177800" indent="-177800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Blip>
                <a:blip r:embed="rId3"/>
              </a:buBlip>
            </a:pPr>
            <a:r>
              <a:rPr lang="en-US" sz="1700"/>
              <a:t>Lease duration</a:t>
            </a:r>
          </a:p>
          <a:p>
            <a:pPr marL="177800" indent="-177800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Blip>
                <a:blip r:embed="rId3"/>
              </a:buBlip>
            </a:pPr>
            <a:r>
              <a:rPr lang="en-US" sz="1700"/>
              <a:t>Network IP address range</a:t>
            </a:r>
          </a:p>
        </p:txBody>
      </p:sp>
      <p:sp>
        <p:nvSpPr>
          <p:cNvPr id="11272" name="Rectangle 15"/>
          <p:cNvSpPr>
            <a:spLocks noChangeArrowheads="1"/>
          </p:cNvSpPr>
          <p:nvPr/>
        </p:nvSpPr>
        <p:spPr bwMode="auto">
          <a:xfrm>
            <a:off x="1268413" y="4645025"/>
            <a:ext cx="2058987" cy="1158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177800" indent="-177800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Blip>
                <a:blip r:embed="rId3"/>
              </a:buBlip>
            </a:pPr>
            <a:r>
              <a:rPr lang="en-US" sz="1700"/>
              <a:t>Network ID</a:t>
            </a:r>
          </a:p>
          <a:p>
            <a:pPr marL="177800" indent="-177800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Blip>
                <a:blip r:embed="rId3"/>
              </a:buBlip>
            </a:pPr>
            <a:r>
              <a:rPr lang="en-US" sz="1700"/>
              <a:t>Subnet mask</a:t>
            </a:r>
          </a:p>
        </p:txBody>
      </p:sp>
      <p:sp>
        <p:nvSpPr>
          <p:cNvPr id="48156" name="AutoShape 28"/>
          <p:cNvSpPr>
            <a:spLocks noChangeArrowheads="1"/>
          </p:cNvSpPr>
          <p:nvPr/>
        </p:nvSpPr>
        <p:spPr bwMode="auto">
          <a:xfrm>
            <a:off x="982663" y="1625600"/>
            <a:ext cx="7051675" cy="2246312"/>
          </a:xfrm>
          <a:prstGeom prst="roundRect">
            <a:avLst>
              <a:gd name="adj" fmla="val 12056"/>
            </a:avLst>
          </a:prstGeom>
          <a:gradFill rotWithShape="1">
            <a:gsLst>
              <a:gs pos="0">
                <a:schemeClr val="bg1"/>
              </a:gs>
              <a:gs pos="100000">
                <a:srgbClr val="EEEFD7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>
              <a:defRPr/>
            </a:pPr>
            <a:endParaRPr lang="en-US" sz="1700" b="0"/>
          </a:p>
        </p:txBody>
      </p:sp>
      <p:pic>
        <p:nvPicPr>
          <p:cNvPr id="11274" name="Picture 29" descr="Lan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8075" y="1824037"/>
            <a:ext cx="2282825" cy="193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5" name="Text Box 30"/>
          <p:cNvSpPr txBox="1">
            <a:spLocks noChangeArrowheads="1"/>
          </p:cNvSpPr>
          <p:nvPr/>
        </p:nvSpPr>
        <p:spPr bwMode="auto">
          <a:xfrm>
            <a:off x="1889125" y="2825750"/>
            <a:ext cx="841834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/>
              <a:t>LAN A</a:t>
            </a:r>
          </a:p>
        </p:txBody>
      </p:sp>
      <p:pic>
        <p:nvPicPr>
          <p:cNvPr id="11276" name="Picture 31" descr="Lan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54675" y="1824037"/>
            <a:ext cx="2282825" cy="193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7" name="Text Box 32"/>
          <p:cNvSpPr txBox="1">
            <a:spLocks noChangeArrowheads="1"/>
          </p:cNvSpPr>
          <p:nvPr/>
        </p:nvSpPr>
        <p:spPr bwMode="auto">
          <a:xfrm>
            <a:off x="6435725" y="2825750"/>
            <a:ext cx="849913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/>
              <a:t>LAN B</a:t>
            </a:r>
          </a:p>
        </p:txBody>
      </p:sp>
      <p:sp>
        <p:nvSpPr>
          <p:cNvPr id="48161" name="AutoShape 33"/>
          <p:cNvSpPr>
            <a:spLocks noChangeArrowheads="1"/>
          </p:cNvSpPr>
          <p:nvPr/>
        </p:nvSpPr>
        <p:spPr bwMode="auto">
          <a:xfrm>
            <a:off x="3835400" y="1758950"/>
            <a:ext cx="1346200" cy="3587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700"/>
              <a:t>DHCP Server</a:t>
            </a:r>
          </a:p>
        </p:txBody>
      </p:sp>
      <p:sp>
        <p:nvSpPr>
          <p:cNvPr id="11279" name="Line 34"/>
          <p:cNvSpPr>
            <a:spLocks noChangeShapeType="1"/>
          </p:cNvSpPr>
          <p:nvPr/>
        </p:nvSpPr>
        <p:spPr bwMode="auto">
          <a:xfrm>
            <a:off x="3360738" y="2878137"/>
            <a:ext cx="2370137" cy="0"/>
          </a:xfrm>
          <a:prstGeom prst="line">
            <a:avLst/>
          </a:prstGeom>
          <a:noFill/>
          <a:ln w="57150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sz="1700"/>
          </a:p>
        </p:txBody>
      </p:sp>
      <p:pic>
        <p:nvPicPr>
          <p:cNvPr id="11280" name="Picture 35" descr="Server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98913" y="2259012"/>
            <a:ext cx="1020762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64" name="AutoShape 36"/>
          <p:cNvSpPr>
            <a:spLocks noChangeArrowheads="1"/>
          </p:cNvSpPr>
          <p:nvPr/>
        </p:nvSpPr>
        <p:spPr bwMode="auto">
          <a:xfrm>
            <a:off x="4767263" y="3208337"/>
            <a:ext cx="1185862" cy="4159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ABA0"/>
              </a:gs>
              <a:gs pos="100000">
                <a:srgbClr val="F6D9D4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>
              <a:defRPr/>
            </a:pPr>
            <a:endParaRPr lang="en-US" sz="1700"/>
          </a:p>
          <a:p>
            <a:pPr>
              <a:defRPr/>
            </a:pPr>
            <a:r>
              <a:rPr lang="en-US" sz="1700"/>
              <a:t>Scope B</a:t>
            </a:r>
            <a:endParaRPr lang="en-US" sz="1700" b="0"/>
          </a:p>
          <a:p>
            <a:pPr>
              <a:defRPr/>
            </a:pPr>
            <a:endParaRPr lang="en-US" sz="1700" b="0"/>
          </a:p>
        </p:txBody>
      </p:sp>
      <p:sp>
        <p:nvSpPr>
          <p:cNvPr id="48165" name="AutoShape 37"/>
          <p:cNvSpPr>
            <a:spLocks noChangeArrowheads="1"/>
          </p:cNvSpPr>
          <p:nvPr/>
        </p:nvSpPr>
        <p:spPr bwMode="auto">
          <a:xfrm>
            <a:off x="2960688" y="3190875"/>
            <a:ext cx="1185862" cy="4159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ABA0"/>
              </a:gs>
              <a:gs pos="100000">
                <a:srgbClr val="F6D9D4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>
              <a:defRPr/>
            </a:pPr>
            <a:endParaRPr lang="en-US" sz="1700"/>
          </a:p>
          <a:p>
            <a:pPr>
              <a:defRPr/>
            </a:pPr>
            <a:r>
              <a:rPr lang="en-US" sz="1700"/>
              <a:t>Scope A</a:t>
            </a:r>
            <a:endParaRPr lang="en-US" sz="1700" b="0"/>
          </a:p>
          <a:p>
            <a:pPr>
              <a:defRPr/>
            </a:pPr>
            <a:endParaRPr lang="en-US" sz="1700" b="0"/>
          </a:p>
        </p:txBody>
      </p:sp>
    </p:spTree>
    <p:extLst>
      <p:ext uri="{BB962C8B-B14F-4D97-AF65-F5344CB8AC3E}">
        <p14:creationId xmlns:p14="http://schemas.microsoft.com/office/powerpoint/2010/main" val="244444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>
                <a:solidFill>
                  <a:schemeClr val="bg1"/>
                </a:solidFill>
              </a:rPr>
              <a:t>What Are Superscopes and Multicast Scopes?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47750" y="971550"/>
            <a:ext cx="7051675" cy="2405063"/>
            <a:chOff x="619" y="2335"/>
            <a:chExt cx="4442" cy="1515"/>
          </a:xfrm>
        </p:grpSpPr>
        <p:sp>
          <p:nvSpPr>
            <p:cNvPr id="50180" name="AutoShape 4"/>
            <p:cNvSpPr>
              <a:spLocks noChangeArrowheads="1"/>
            </p:cNvSpPr>
            <p:nvPr/>
          </p:nvSpPr>
          <p:spPr bwMode="auto">
            <a:xfrm>
              <a:off x="619" y="2335"/>
              <a:ext cx="4442" cy="1515"/>
            </a:xfrm>
            <a:prstGeom prst="roundRect">
              <a:avLst>
                <a:gd name="adj" fmla="val 12056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EEEFD7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en-US" sz="1600" b="0"/>
            </a:p>
          </p:txBody>
        </p:sp>
        <p:pic>
          <p:nvPicPr>
            <p:cNvPr id="13330" name="Picture 5" descr="Lan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8" y="2580"/>
              <a:ext cx="1438" cy="1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31" name="Text Box 6"/>
            <p:cNvSpPr txBox="1">
              <a:spLocks noChangeArrowheads="1"/>
            </p:cNvSpPr>
            <p:nvPr/>
          </p:nvSpPr>
          <p:spPr bwMode="auto">
            <a:xfrm>
              <a:off x="1141" y="3201"/>
              <a:ext cx="505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LAN A</a:t>
              </a:r>
            </a:p>
          </p:txBody>
        </p:sp>
        <p:pic>
          <p:nvPicPr>
            <p:cNvPr id="13332" name="Picture 7" descr="Lan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2" y="2600"/>
              <a:ext cx="1438" cy="1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33" name="Text Box 8"/>
            <p:cNvSpPr txBox="1">
              <a:spLocks noChangeArrowheads="1"/>
            </p:cNvSpPr>
            <p:nvPr/>
          </p:nvSpPr>
          <p:spPr bwMode="auto">
            <a:xfrm>
              <a:off x="4114" y="3201"/>
              <a:ext cx="505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LAN A</a:t>
              </a:r>
            </a:p>
          </p:txBody>
        </p:sp>
        <p:sp>
          <p:nvSpPr>
            <p:cNvPr id="50185" name="AutoShape 9"/>
            <p:cNvSpPr>
              <a:spLocks noChangeArrowheads="1"/>
            </p:cNvSpPr>
            <p:nvPr/>
          </p:nvSpPr>
          <p:spPr bwMode="auto">
            <a:xfrm>
              <a:off x="2435" y="2420"/>
              <a:ext cx="848" cy="226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600"/>
                <a:t>DHCP Server</a:t>
              </a:r>
            </a:p>
          </p:txBody>
        </p:sp>
        <p:sp>
          <p:nvSpPr>
            <p:cNvPr id="13335" name="Line 10"/>
            <p:cNvSpPr>
              <a:spLocks noChangeShapeType="1"/>
            </p:cNvSpPr>
            <p:nvPr/>
          </p:nvSpPr>
          <p:spPr bwMode="auto">
            <a:xfrm>
              <a:off x="1948" y="3730"/>
              <a:ext cx="1622" cy="1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pic>
          <p:nvPicPr>
            <p:cNvPr id="13336" name="Picture 11" descr="Server0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79" y="2727"/>
              <a:ext cx="484" cy="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88" name="AutoShape 12"/>
            <p:cNvSpPr>
              <a:spLocks noChangeArrowheads="1"/>
            </p:cNvSpPr>
            <p:nvPr/>
          </p:nvSpPr>
          <p:spPr bwMode="auto">
            <a:xfrm>
              <a:off x="2094" y="3393"/>
              <a:ext cx="1521" cy="2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AABA0"/>
                </a:gs>
                <a:gs pos="100000">
                  <a:srgbClr val="F6D9D4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en-US" sz="1600"/>
            </a:p>
            <a:p>
              <a:pPr>
                <a:defRPr/>
              </a:pPr>
              <a:r>
                <a:rPr lang="en-US" sz="1600"/>
                <a:t>Scope A and Scope B</a:t>
              </a:r>
              <a:endParaRPr lang="en-US" sz="1600" b="0"/>
            </a:p>
            <a:p>
              <a:pPr>
                <a:defRPr/>
              </a:pPr>
              <a:endParaRPr lang="en-US" sz="1600" b="0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976313" y="3697288"/>
            <a:ext cx="7051675" cy="2246312"/>
            <a:chOff x="615" y="2521"/>
            <a:chExt cx="4442" cy="1415"/>
          </a:xfrm>
        </p:grpSpPr>
        <p:sp>
          <p:nvSpPr>
            <p:cNvPr id="50190" name="AutoShape 14"/>
            <p:cNvSpPr>
              <a:spLocks noChangeArrowheads="1"/>
            </p:cNvSpPr>
            <p:nvPr/>
          </p:nvSpPr>
          <p:spPr bwMode="auto">
            <a:xfrm>
              <a:off x="615" y="2521"/>
              <a:ext cx="4442" cy="1415"/>
            </a:xfrm>
            <a:prstGeom prst="roundRect">
              <a:avLst>
                <a:gd name="adj" fmla="val 12056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EEEFD7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en-US" sz="1600" b="0"/>
            </a:p>
          </p:txBody>
        </p:sp>
        <p:pic>
          <p:nvPicPr>
            <p:cNvPr id="13318" name="Picture 15" descr="Lan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4" y="2646"/>
              <a:ext cx="1438" cy="1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9" name="Text Box 16"/>
            <p:cNvSpPr txBox="1">
              <a:spLocks noChangeArrowheads="1"/>
            </p:cNvSpPr>
            <p:nvPr/>
          </p:nvSpPr>
          <p:spPr bwMode="auto">
            <a:xfrm>
              <a:off x="1186" y="3277"/>
              <a:ext cx="505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LAN A</a:t>
              </a:r>
            </a:p>
          </p:txBody>
        </p:sp>
        <p:pic>
          <p:nvPicPr>
            <p:cNvPr id="13320" name="Picture 17" descr="Lan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58" y="2646"/>
              <a:ext cx="1438" cy="1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1" name="Text Box 18"/>
            <p:cNvSpPr txBox="1">
              <a:spLocks noChangeArrowheads="1"/>
            </p:cNvSpPr>
            <p:nvPr/>
          </p:nvSpPr>
          <p:spPr bwMode="auto">
            <a:xfrm>
              <a:off x="4050" y="3277"/>
              <a:ext cx="510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LAN B</a:t>
              </a:r>
            </a:p>
          </p:txBody>
        </p:sp>
        <p:sp>
          <p:nvSpPr>
            <p:cNvPr id="50195" name="AutoShape 19"/>
            <p:cNvSpPr>
              <a:spLocks noChangeArrowheads="1"/>
            </p:cNvSpPr>
            <p:nvPr/>
          </p:nvSpPr>
          <p:spPr bwMode="auto">
            <a:xfrm>
              <a:off x="2412" y="2605"/>
              <a:ext cx="848" cy="226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600"/>
                <a:t>DHCP Server</a:t>
              </a:r>
            </a:p>
          </p:txBody>
        </p:sp>
        <p:sp>
          <p:nvSpPr>
            <p:cNvPr id="13323" name="Line 20"/>
            <p:cNvSpPr>
              <a:spLocks noChangeShapeType="1"/>
            </p:cNvSpPr>
            <p:nvPr/>
          </p:nvSpPr>
          <p:spPr bwMode="auto">
            <a:xfrm>
              <a:off x="2113" y="3310"/>
              <a:ext cx="1493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pic>
          <p:nvPicPr>
            <p:cNvPr id="13324" name="Picture 21" descr="Server0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15" y="2920"/>
              <a:ext cx="643" cy="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98" name="AutoShape 22"/>
            <p:cNvSpPr>
              <a:spLocks noChangeArrowheads="1"/>
            </p:cNvSpPr>
            <p:nvPr/>
          </p:nvSpPr>
          <p:spPr bwMode="auto">
            <a:xfrm>
              <a:off x="2999" y="3518"/>
              <a:ext cx="747" cy="2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AABA0"/>
                </a:gs>
                <a:gs pos="100000">
                  <a:srgbClr val="F6D9D4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en-US" sz="1600"/>
            </a:p>
            <a:p>
              <a:pPr>
                <a:defRPr/>
              </a:pPr>
              <a:r>
                <a:rPr lang="en-US" sz="1600"/>
                <a:t>Scope B</a:t>
              </a:r>
              <a:endParaRPr lang="en-US" sz="1600" b="0"/>
            </a:p>
            <a:p>
              <a:pPr>
                <a:defRPr/>
              </a:pPr>
              <a:endParaRPr lang="en-US" sz="1600" b="0"/>
            </a:p>
          </p:txBody>
        </p:sp>
        <p:sp>
          <p:nvSpPr>
            <p:cNvPr id="50199" name="AutoShape 23"/>
            <p:cNvSpPr>
              <a:spLocks noChangeArrowheads="1"/>
            </p:cNvSpPr>
            <p:nvPr/>
          </p:nvSpPr>
          <p:spPr bwMode="auto">
            <a:xfrm>
              <a:off x="1861" y="3507"/>
              <a:ext cx="747" cy="2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AABA0"/>
                </a:gs>
                <a:gs pos="100000">
                  <a:srgbClr val="F6D9D4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en-US" sz="1600"/>
            </a:p>
            <a:p>
              <a:pPr>
                <a:defRPr/>
              </a:pPr>
              <a:r>
                <a:rPr lang="en-US" sz="1600"/>
                <a:t>Scope A</a:t>
              </a:r>
              <a:endParaRPr lang="en-US" sz="1600" b="0"/>
            </a:p>
            <a:p>
              <a:pPr>
                <a:defRPr/>
              </a:pPr>
              <a:endParaRPr lang="en-US" sz="1600" b="0"/>
            </a:p>
          </p:txBody>
        </p:sp>
        <p:sp>
          <p:nvSpPr>
            <p:cNvPr id="13327" name="Line 24"/>
            <p:cNvSpPr>
              <a:spLocks noChangeShapeType="1"/>
            </p:cNvSpPr>
            <p:nvPr/>
          </p:nvSpPr>
          <p:spPr bwMode="auto">
            <a:xfrm flipV="1">
              <a:off x="3143" y="2830"/>
              <a:ext cx="946" cy="447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328" name="Line 25"/>
            <p:cNvSpPr>
              <a:spLocks noChangeShapeType="1"/>
            </p:cNvSpPr>
            <p:nvPr/>
          </p:nvSpPr>
          <p:spPr bwMode="auto">
            <a:xfrm>
              <a:off x="1689" y="2857"/>
              <a:ext cx="809" cy="406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6390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>
                <a:solidFill>
                  <a:schemeClr val="bg1"/>
                </a:solidFill>
              </a:rPr>
              <a:t>What Is a DHCP Reservation?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1650" y="1249363"/>
            <a:ext cx="7972425" cy="4951412"/>
            <a:chOff x="316" y="787"/>
            <a:chExt cx="5022" cy="3119"/>
          </a:xfrm>
        </p:grpSpPr>
        <p:sp>
          <p:nvSpPr>
            <p:cNvPr id="15364" name="AutoShape 4"/>
            <p:cNvSpPr>
              <a:spLocks noChangeArrowheads="1"/>
            </p:cNvSpPr>
            <p:nvPr/>
          </p:nvSpPr>
          <p:spPr bwMode="auto">
            <a:xfrm>
              <a:off x="568" y="787"/>
              <a:ext cx="4550" cy="3119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6350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469" name="AutoShape 5"/>
            <p:cNvSpPr>
              <a:spLocks noChangeArrowheads="1"/>
            </p:cNvSpPr>
            <p:nvPr/>
          </p:nvSpPr>
          <p:spPr bwMode="auto">
            <a:xfrm>
              <a:off x="316" y="824"/>
              <a:ext cx="5022" cy="524"/>
            </a:xfrm>
            <a:prstGeom prst="roundRect">
              <a:avLst>
                <a:gd name="adj" fmla="val 24236"/>
              </a:avLst>
            </a:prstGeom>
            <a:gradFill rotWithShape="1">
              <a:gsLst>
                <a:gs pos="0">
                  <a:srgbClr val="EAABA0"/>
                </a:gs>
                <a:gs pos="100000">
                  <a:srgbClr val="F6D9D4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anchor="ctr"/>
            <a:lstStyle/>
            <a:p>
              <a:pPr algn="l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sz="1400"/>
                <a:t>A </a:t>
              </a:r>
              <a:r>
                <a:rPr lang="en-US" sz="1400" i="1"/>
                <a:t>reservation</a:t>
              </a:r>
              <a:r>
                <a:rPr lang="en-US" sz="1400"/>
                <a:t> is a specific IP address, within a scope, that is permanently reserved for lease to a specific DHCP client </a:t>
              </a:r>
            </a:p>
          </p:txBody>
        </p:sp>
        <p:sp>
          <p:nvSpPr>
            <p:cNvPr id="15366" name="Freeform 6"/>
            <p:cNvSpPr>
              <a:spLocks/>
            </p:cNvSpPr>
            <p:nvPr/>
          </p:nvSpPr>
          <p:spPr bwMode="auto">
            <a:xfrm>
              <a:off x="1501" y="2663"/>
              <a:ext cx="2482" cy="754"/>
            </a:xfrm>
            <a:custGeom>
              <a:avLst/>
              <a:gdLst>
                <a:gd name="T0" fmla="*/ 2482 w 2482"/>
                <a:gd name="T1" fmla="*/ 665 h 754"/>
                <a:gd name="T2" fmla="*/ 0 w 2482"/>
                <a:gd name="T3" fmla="*/ 754 h 754"/>
                <a:gd name="T4" fmla="*/ 341 w 2482"/>
                <a:gd name="T5" fmla="*/ 89 h 754"/>
                <a:gd name="T6" fmla="*/ 503 w 2482"/>
                <a:gd name="T7" fmla="*/ 0 h 754"/>
                <a:gd name="T8" fmla="*/ 2482 w 2482"/>
                <a:gd name="T9" fmla="*/ 665 h 7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2"/>
                <a:gd name="T16" fmla="*/ 0 h 754"/>
                <a:gd name="T17" fmla="*/ 2482 w 2482"/>
                <a:gd name="T18" fmla="*/ 754 h 7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2" h="754">
                  <a:moveTo>
                    <a:pt x="2482" y="665"/>
                  </a:moveTo>
                  <a:lnTo>
                    <a:pt x="0" y="754"/>
                  </a:lnTo>
                  <a:lnTo>
                    <a:pt x="341" y="89"/>
                  </a:lnTo>
                  <a:lnTo>
                    <a:pt x="503" y="0"/>
                  </a:lnTo>
                  <a:lnTo>
                    <a:pt x="2482" y="665"/>
                  </a:lnTo>
                  <a:close/>
                </a:path>
              </a:pathLst>
            </a:custGeom>
            <a:gradFill rotWithShape="1">
              <a:gsLst>
                <a:gs pos="0">
                  <a:srgbClr val="ADE2A1"/>
                </a:gs>
                <a:gs pos="100000">
                  <a:srgbClr val="FFFFFF"/>
                </a:gs>
              </a:gsLst>
              <a:lin ang="5400000" scaled="1"/>
            </a:gra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>
              <a:off x="2020" y="2218"/>
              <a:ext cx="1566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472" name="Oval 8"/>
            <p:cNvSpPr>
              <a:spLocks noChangeArrowheads="1"/>
            </p:cNvSpPr>
            <p:nvPr/>
          </p:nvSpPr>
          <p:spPr bwMode="auto">
            <a:xfrm>
              <a:off x="786" y="1874"/>
              <a:ext cx="1248" cy="842"/>
            </a:xfrm>
            <a:prstGeom prst="ellipse">
              <a:avLst/>
            </a:prstGeom>
            <a:gradFill rotWithShape="1">
              <a:gsLst>
                <a:gs pos="0">
                  <a:srgbClr val="F0F1FF"/>
                </a:gs>
                <a:gs pos="100000">
                  <a:srgbClr val="B3C8D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ADADAD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400"/>
                <a:t>Subnet A</a:t>
              </a:r>
            </a:p>
          </p:txBody>
        </p:sp>
        <p:pic>
          <p:nvPicPr>
            <p:cNvPr id="15369" name="Picture 9" descr="Computer_DesktopComputerSansKeyboard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4" y="1749"/>
              <a:ext cx="437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0" name="Picture 10" descr="Server0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81" y="2354"/>
              <a:ext cx="436" cy="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1" name="Picture 11" descr="Rackmount_Router0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794" y="2053"/>
              <a:ext cx="4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476" name="Oval 12"/>
            <p:cNvSpPr>
              <a:spLocks noChangeArrowheads="1"/>
            </p:cNvSpPr>
            <p:nvPr/>
          </p:nvSpPr>
          <p:spPr bwMode="auto">
            <a:xfrm>
              <a:off x="3577" y="1874"/>
              <a:ext cx="1248" cy="842"/>
            </a:xfrm>
            <a:prstGeom prst="ellipse">
              <a:avLst/>
            </a:prstGeom>
            <a:gradFill rotWithShape="1">
              <a:gsLst>
                <a:gs pos="0">
                  <a:srgbClr val="F0F1FF"/>
                </a:gs>
                <a:gs pos="100000">
                  <a:srgbClr val="B3C8D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ADADAD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400"/>
                <a:t>Subnet B</a:t>
              </a:r>
            </a:p>
          </p:txBody>
        </p:sp>
        <p:pic>
          <p:nvPicPr>
            <p:cNvPr id="15373" name="Picture 13" descr="Computer_DesktopComputerSansKeyboard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4" y="2382"/>
              <a:ext cx="437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4" name="Picture 14" descr="Server0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62" y="1686"/>
              <a:ext cx="436" cy="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479" name="AutoShape 15"/>
            <p:cNvSpPr>
              <a:spLocks noChangeArrowheads="1"/>
            </p:cNvSpPr>
            <p:nvPr/>
          </p:nvSpPr>
          <p:spPr bwMode="auto">
            <a:xfrm>
              <a:off x="1199" y="1599"/>
              <a:ext cx="911" cy="216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1400"/>
                <a:t>Workstation 1</a:t>
              </a:r>
            </a:p>
          </p:txBody>
        </p:sp>
        <p:sp>
          <p:nvSpPr>
            <p:cNvPr id="62480" name="AutoShape 16"/>
            <p:cNvSpPr>
              <a:spLocks noChangeArrowheads="1"/>
            </p:cNvSpPr>
            <p:nvPr/>
          </p:nvSpPr>
          <p:spPr bwMode="auto">
            <a:xfrm>
              <a:off x="615" y="2783"/>
              <a:ext cx="911" cy="216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1400"/>
                <a:t>DHCP Server</a:t>
              </a:r>
            </a:p>
          </p:txBody>
        </p:sp>
        <p:sp>
          <p:nvSpPr>
            <p:cNvPr id="62481" name="AutoShape 17"/>
            <p:cNvSpPr>
              <a:spLocks noChangeArrowheads="1"/>
            </p:cNvSpPr>
            <p:nvPr/>
          </p:nvSpPr>
          <p:spPr bwMode="auto">
            <a:xfrm>
              <a:off x="4046" y="2873"/>
              <a:ext cx="911" cy="216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1400"/>
                <a:t>Workstation 2</a:t>
              </a:r>
            </a:p>
          </p:txBody>
        </p:sp>
        <p:sp>
          <p:nvSpPr>
            <p:cNvPr id="62482" name="AutoShape 18"/>
            <p:cNvSpPr>
              <a:spLocks noChangeArrowheads="1"/>
            </p:cNvSpPr>
            <p:nvPr/>
          </p:nvSpPr>
          <p:spPr bwMode="auto">
            <a:xfrm>
              <a:off x="3558" y="1598"/>
              <a:ext cx="856" cy="346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>
                <a:lnSpc>
                  <a:spcPct val="85000"/>
                </a:lnSpc>
                <a:defRPr/>
              </a:pPr>
              <a:r>
                <a:rPr lang="en-US" sz="1400"/>
                <a:t>File and Print Server</a:t>
              </a:r>
            </a:p>
          </p:txBody>
        </p:sp>
        <p:sp>
          <p:nvSpPr>
            <p:cNvPr id="62483" name="AutoShape 19"/>
            <p:cNvSpPr>
              <a:spLocks noChangeArrowheads="1"/>
            </p:cNvSpPr>
            <p:nvPr/>
          </p:nvSpPr>
          <p:spPr bwMode="auto">
            <a:xfrm>
              <a:off x="1316" y="3249"/>
              <a:ext cx="2833" cy="581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ADE2A1"/>
                </a:gs>
                <a:gs pos="100000">
                  <a:srgbClr val="E8F6E4"/>
                </a:gs>
              </a:gsLst>
              <a:lin ang="2700000" scaled="1"/>
            </a:gra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/>
            <a:lstStyle/>
            <a:p>
              <a:pPr algn="l">
                <a:defRPr/>
              </a:pPr>
              <a:r>
                <a:rPr lang="en-US" sz="1400"/>
                <a:t>IP Address1: Leased to Workstation 1</a:t>
              </a:r>
            </a:p>
            <a:p>
              <a:pPr algn="l">
                <a:defRPr/>
              </a:pPr>
              <a:r>
                <a:rPr lang="en-US" sz="1400"/>
                <a:t>IP Address2: Leased to Workstation 2 </a:t>
              </a:r>
            </a:p>
            <a:p>
              <a:pPr algn="l">
                <a:defRPr/>
              </a:pPr>
              <a:r>
                <a:rPr lang="en-US" sz="1400"/>
                <a:t>IP Address3: Reserved for File and Print Server</a:t>
              </a:r>
            </a:p>
          </p:txBody>
        </p:sp>
        <p:pic>
          <p:nvPicPr>
            <p:cNvPr id="15380" name="Picture 20" descr="Rackmount_Router0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12" y="2059"/>
              <a:ext cx="4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5839BC8-B65D-8DE8-D19D-3614F20E97D5}"/>
              </a:ext>
            </a:extLst>
          </p:cNvPr>
          <p:cNvSpPr txBox="1"/>
          <p:nvPr/>
        </p:nvSpPr>
        <p:spPr>
          <a:xfrm>
            <a:off x="8016082" y="245199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Đúng địa chỉ mac đó thì nó mới cấp ip đó </a:t>
            </a:r>
          </a:p>
        </p:txBody>
      </p:sp>
    </p:spTree>
    <p:extLst>
      <p:ext uri="{BB962C8B-B14F-4D97-AF65-F5344CB8AC3E}">
        <p14:creationId xmlns:p14="http://schemas.microsoft.com/office/powerpoint/2010/main" val="34257415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SCORM_RATE_QUIZZES" val="0"/>
  <p:tag name="ISPRING_SCORM_PASSING_SCORE" val="100.0000000000"/>
  <p:tag name="ISPRING_RESOURCE_PATHS_HASH_2" val="17174739e75cd952d48fe3734517baede52cb2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5029</TotalTime>
  <Words>1181</Words>
  <Application>Microsoft Office PowerPoint</Application>
  <PresentationFormat>On-screen Show (4:3)</PresentationFormat>
  <Paragraphs>175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Franklin Gothic Book</vt:lpstr>
      <vt:lpstr>Perpetua</vt:lpstr>
      <vt:lpstr>Times New Roman</vt:lpstr>
      <vt:lpstr>Wingdings</vt:lpstr>
      <vt:lpstr>Wingdings 2</vt:lpstr>
      <vt:lpstr>Theme2</vt:lpstr>
      <vt:lpstr>PowerPoint Presentation</vt:lpstr>
      <vt:lpstr>Mục tiêu</vt:lpstr>
      <vt:lpstr>PowerPoint Presentation</vt:lpstr>
      <vt:lpstr>PowerPoint Presentation</vt:lpstr>
      <vt:lpstr>How the DHCP Lease Renewal Process Works</vt:lpstr>
      <vt:lpstr>How a DHCP Server Service Is Authorized</vt:lpstr>
      <vt:lpstr>What Are DHCP Scopes?</vt:lpstr>
      <vt:lpstr>What Are Superscopes and Multicast Scopes?</vt:lpstr>
      <vt:lpstr>What Is a DHCP Reservation?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Brains Design &amp; Writing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Chapter_04_NetService</dc:title>
  <dc:creator>Kristina</dc:creator>
  <cp:lastModifiedBy>Tuấn Đặng Công</cp:lastModifiedBy>
  <cp:revision>531</cp:revision>
  <cp:lastPrinted>2007-12-06T04:31:24Z</cp:lastPrinted>
  <dcterms:modified xsi:type="dcterms:W3CDTF">2023-04-26T03:45:02Z</dcterms:modified>
</cp:coreProperties>
</file>