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56" r:id="rId1"/>
  </p:sldMasterIdLst>
  <p:notesMasterIdLst>
    <p:notesMasterId r:id="rId17"/>
  </p:notesMasterIdLst>
  <p:handoutMasterIdLst>
    <p:handoutMasterId r:id="rId18"/>
  </p:handoutMasterIdLst>
  <p:sldIdLst>
    <p:sldId id="538" r:id="rId2"/>
    <p:sldId id="383" r:id="rId3"/>
    <p:sldId id="428" r:id="rId4"/>
    <p:sldId id="430" r:id="rId5"/>
    <p:sldId id="431" r:id="rId6"/>
    <p:sldId id="432" r:id="rId7"/>
    <p:sldId id="433" r:id="rId8"/>
    <p:sldId id="434" r:id="rId9"/>
    <p:sldId id="482" r:id="rId10"/>
    <p:sldId id="483" r:id="rId11"/>
    <p:sldId id="484" r:id="rId12"/>
    <p:sldId id="485" r:id="rId13"/>
    <p:sldId id="437" r:id="rId14"/>
    <p:sldId id="438" r:id="rId15"/>
    <p:sldId id="439" r:id="rId16"/>
  </p:sldIdLst>
  <p:sldSz cx="9144000" cy="6858000" type="screen4x3"/>
  <p:notesSz cx="6805613" cy="9939338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912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2880">
          <p15:clr>
            <a:srgbClr val="A4A3A4"/>
          </p15:clr>
        </p15:guide>
        <p15:guide id="9" pos="336">
          <p15:clr>
            <a:srgbClr val="A4A3A4"/>
          </p15:clr>
        </p15:guide>
        <p15:guide id="10" pos="4896">
          <p15:clr>
            <a:srgbClr val="A4A3A4"/>
          </p15:clr>
        </p15:guide>
        <p15:guide id="11" pos="5424">
          <p15:clr>
            <a:srgbClr val="A4A3A4"/>
          </p15:clr>
        </p15:guide>
        <p15:guide id="12" pos="3408">
          <p15:clr>
            <a:srgbClr val="A4A3A4"/>
          </p15:clr>
        </p15:guide>
        <p15:guide id="13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F"/>
    <a:srgbClr val="FF00FF"/>
    <a:srgbClr val="FF3300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2821" autoAdjust="0"/>
  </p:normalViewPr>
  <p:slideViewPr>
    <p:cSldViewPr>
      <p:cViewPr varScale="1">
        <p:scale>
          <a:sx n="81" d="100"/>
          <a:sy n="81" d="100"/>
        </p:scale>
        <p:origin x="1800" y="86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6/10/2021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6/10/2021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404698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26671-D5CA-4587-B6DE-E9960FD3D501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303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6EB4D-B2FD-4B21-8ECE-284B5CB86BF2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711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B923E-9BAA-4897-9DE1-70FFE6D3872A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4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3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ADBD1-DBAF-4CAC-B64C-868EBF4949CD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6125"/>
            <a:ext cx="4964112" cy="372427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65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89" y="3048000"/>
            <a:ext cx="9144000" cy="1527175"/>
          </a:xfrm>
          <a:prstGeom prst="rect">
            <a:avLst/>
          </a:prstGeom>
          <a:solidFill>
            <a:srgbClr val="00548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89" y="2995612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489" y="4575175"/>
            <a:ext cx="91440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1889" y="4799012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83689" y="31045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2273-4D9A-476F-8E4D-EA3C42451B44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517351" cy="22359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82000" cy="5257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92A4F-77D4-4DE9-9AA2-EC9D2C47B068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4114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00600" y="1066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96996-85BE-4C7E-B4F5-F32D944F01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F775-C1DF-4DA4-B686-995E767BC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bg1">
              <a:lumMod val="85000"/>
            </a:schemeClr>
          </a:solidFill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2389"/>
            <a:ext cx="9144000" cy="785812"/>
          </a:xfrm>
          <a:prstGeom prst="rect">
            <a:avLst/>
          </a:prstGeom>
          <a:solidFill>
            <a:srgbClr val="00548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042988"/>
            <a:ext cx="8483600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3500" y="6477000"/>
            <a:ext cx="850900" cy="3556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FFFFFF"/>
                </a:solidFill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fld id="{C8043DC6-2AB3-4C6D-BA87-13789DF7915F}" type="slidenum">
              <a:rPr lang="ar-SA" smtClean="0"/>
              <a:pPr>
                <a:defRPr/>
              </a:pPr>
              <a:t>‹#›</a:t>
            </a:fld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30263"/>
            <a:ext cx="91440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438900"/>
            <a:ext cx="9144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07553" y="1066800"/>
            <a:ext cx="615553" cy="4724400"/>
          </a:xfrm>
          <a:prstGeom prst="rect">
            <a:avLst/>
          </a:prstGeom>
          <a:noFill/>
          <a:ln w="9525">
            <a:noFill/>
          </a:ln>
        </p:spPr>
        <p:txBody>
          <a:bodyPr vert="vert270" wrap="square" rtlCol="0" anchor="ctr" anchorCtr="0">
            <a:spAutoFit/>
          </a:bodyPr>
          <a:lstStyle/>
          <a:p>
            <a:r>
              <a:rPr lang="en-US" sz="2800" b="0" cap="none" spc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0" cap="none" spc="0" baseline="0" dirty="0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 smtClean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2800" b="0" cap="none" spc="0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099" y="954088"/>
            <a:ext cx="0" cy="548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4600" y="-8890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Nguyen </a:t>
            </a:r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</a:rPr>
              <a:t>Huu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bg1">
                    <a:lumMod val="85000"/>
                  </a:schemeClr>
                </a:solidFill>
              </a:rPr>
              <a:t>Trung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20" y="6511766"/>
            <a:ext cx="699505" cy="3462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itchFamily="18" charset="2"/>
        <a:buChar char="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itchFamily="18" charset="2"/>
        <a:buChar char="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8763000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5263" indent="-195263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n-US" sz="3600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95263" indent="-195263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solidFill>
                  <a:schemeClr val="bg1"/>
                </a:solidFill>
              </a:rPr>
              <a:t>Domain Name System)</a:t>
            </a:r>
            <a:endParaRPr lang="en-US" sz="3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9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6" descr="DNS Z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1143000"/>
            <a:ext cx="6970713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229600" cy="639762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Resource Records and Record Types?</a:t>
            </a:r>
          </a:p>
        </p:txBody>
      </p:sp>
      <p:graphicFrame>
        <p:nvGraphicFramePr>
          <p:cNvPr id="526383" name="Group 47"/>
          <p:cNvGraphicFramePr>
            <a:graphicFrameLocks noGrp="1"/>
          </p:cNvGraphicFramePr>
          <p:nvPr/>
        </p:nvGraphicFramePr>
        <p:xfrm>
          <a:off x="2073275" y="3205163"/>
          <a:ext cx="5121275" cy="2818765"/>
        </p:xfrm>
        <a:graphic>
          <a:graphicData uri="http://schemas.openxmlformats.org/drawingml/2006/table">
            <a:tbl>
              <a:tblPr/>
              <a:tblGrid>
                <a:gridCol w="90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Type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 host name to an 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PTR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an IP address to a 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SOA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first record in any zone file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SRV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names of servers providing services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Identifies the DNS server for each zone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The mail server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Resolves an alias to a 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/>
          <a:lstStyle/>
          <a:p>
            <a:r>
              <a:rPr lang="en-US" sz="2800" smtClean="0">
                <a:solidFill>
                  <a:schemeClr val="bg1"/>
                </a:solidFill>
              </a:rPr>
              <a:t>What Are Forward and Reverse Lookup Zones?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305050" y="988669"/>
            <a:ext cx="3510898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Namespace: training.nwtraders.msft</a:t>
            </a:r>
          </a:p>
        </p:txBody>
      </p:sp>
      <p:sp>
        <p:nvSpPr>
          <p:cNvPr id="533508" name="Oval 4"/>
          <p:cNvSpPr>
            <a:spLocks noChangeArrowheads="1"/>
          </p:cNvSpPr>
          <p:nvPr/>
        </p:nvSpPr>
        <p:spPr bwMode="auto">
          <a:xfrm>
            <a:off x="1457325" y="3025775"/>
            <a:ext cx="4056063" cy="23256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500" b="0">
              <a:latin typeface="Arial" charset="0"/>
            </a:endParaRPr>
          </a:p>
        </p:txBody>
      </p:sp>
      <p:sp>
        <p:nvSpPr>
          <p:cNvPr id="533509" name="AutoShape 5"/>
          <p:cNvSpPr>
            <a:spLocks noChangeArrowheads="1"/>
          </p:cNvSpPr>
          <p:nvPr/>
        </p:nvSpPr>
        <p:spPr bwMode="auto">
          <a:xfrm>
            <a:off x="984250" y="5319712"/>
            <a:ext cx="1511300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Client1</a:t>
            </a:r>
          </a:p>
        </p:txBody>
      </p:sp>
      <p:pic>
        <p:nvPicPr>
          <p:cNvPr id="14342" name="Picture 6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7325" y="4548187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11" name="AutoShape 7"/>
          <p:cNvSpPr>
            <a:spLocks noChangeArrowheads="1"/>
          </p:cNvSpPr>
          <p:nvPr/>
        </p:nvSpPr>
        <p:spPr bwMode="auto">
          <a:xfrm>
            <a:off x="4089400" y="5592762"/>
            <a:ext cx="1511300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Client2</a:t>
            </a:r>
          </a:p>
        </p:txBody>
      </p:sp>
      <p:pic>
        <p:nvPicPr>
          <p:cNvPr id="14344" name="Picture 8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300" y="3905250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5565775" y="4897437"/>
            <a:ext cx="1539875" cy="311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 b="0"/>
              <a:t>DNS Client3</a:t>
            </a:r>
          </a:p>
        </p:txBody>
      </p:sp>
      <p:sp>
        <p:nvSpPr>
          <p:cNvPr id="533514" name="AutoShape 10"/>
          <p:cNvSpPr>
            <a:spLocks noChangeArrowheads="1"/>
          </p:cNvSpPr>
          <p:nvPr/>
        </p:nvSpPr>
        <p:spPr bwMode="auto">
          <a:xfrm>
            <a:off x="990600" y="1720850"/>
            <a:ext cx="2197100" cy="59531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DNS Server Authorized</a:t>
            </a:r>
          </a:p>
          <a:p>
            <a:pPr>
              <a:lnSpc>
                <a:spcPct val="85000"/>
              </a:lnSpc>
              <a:defRPr/>
            </a:pPr>
            <a:r>
              <a:rPr lang="en-US" sz="1500" b="0"/>
              <a:t>for training</a:t>
            </a:r>
          </a:p>
        </p:txBody>
      </p:sp>
      <p:sp>
        <p:nvSpPr>
          <p:cNvPr id="533515" name="Freeform 11"/>
          <p:cNvSpPr>
            <a:spLocks/>
          </p:cNvSpPr>
          <p:nvPr/>
        </p:nvSpPr>
        <p:spPr bwMode="auto">
          <a:xfrm>
            <a:off x="3108325" y="1546225"/>
            <a:ext cx="792163" cy="1989137"/>
          </a:xfrm>
          <a:custGeom>
            <a:avLst/>
            <a:gdLst>
              <a:gd name="T0" fmla="*/ 0 w 499"/>
              <a:gd name="T1" fmla="*/ 1065 h 1253"/>
              <a:gd name="T2" fmla="*/ 388 w 499"/>
              <a:gd name="T3" fmla="*/ 0 h 1253"/>
              <a:gd name="T4" fmla="*/ 499 w 499"/>
              <a:gd name="T5" fmla="*/ 1253 h 1253"/>
              <a:gd name="T6" fmla="*/ 0 w 499"/>
              <a:gd name="T7" fmla="*/ 1065 h 1253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1253"/>
              <a:gd name="T14" fmla="*/ 499 w 499"/>
              <a:gd name="T15" fmla="*/ 1253 h 1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1253">
                <a:moveTo>
                  <a:pt x="0" y="1065"/>
                </a:moveTo>
                <a:lnTo>
                  <a:pt x="388" y="0"/>
                </a:lnTo>
                <a:lnTo>
                  <a:pt x="499" y="1253"/>
                </a:lnTo>
                <a:lnTo>
                  <a:pt x="0" y="1065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en-US" sz="1500" b="0"/>
          </a:p>
        </p:txBody>
      </p:sp>
      <p:graphicFrame>
        <p:nvGraphicFramePr>
          <p:cNvPr id="533566" name="Group 62"/>
          <p:cNvGraphicFramePr>
            <a:graphicFrameLocks noGrp="1"/>
          </p:cNvGraphicFramePr>
          <p:nvPr/>
        </p:nvGraphicFramePr>
        <p:xfrm>
          <a:off x="3575050" y="1447800"/>
          <a:ext cx="4903788" cy="2309178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Forward zone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Training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Reverse zone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1.168.192.in-addr.arpa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192.168.2.47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Client3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85950" y="2260600"/>
            <a:ext cx="1477963" cy="1377950"/>
            <a:chOff x="1205" y="1577"/>
            <a:chExt cx="1088" cy="1014"/>
          </a:xfrm>
        </p:grpSpPr>
        <p:pic>
          <p:nvPicPr>
            <p:cNvPr id="14390" name="Picture 45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5" y="1577"/>
              <a:ext cx="815" cy="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91" name="Picture 46" descr="Database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1" y="2128"/>
              <a:ext cx="572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78" name="Arc 47"/>
          <p:cNvSpPr>
            <a:spLocks/>
          </p:cNvSpPr>
          <p:nvPr/>
        </p:nvSpPr>
        <p:spPr bwMode="auto">
          <a:xfrm>
            <a:off x="1147763" y="2965450"/>
            <a:ext cx="1752600" cy="1930400"/>
          </a:xfrm>
          <a:custGeom>
            <a:avLst/>
            <a:gdLst>
              <a:gd name="T0" fmla="*/ 1734749 w 43200"/>
              <a:gd name="T1" fmla="*/ 732730 h 41810"/>
              <a:gd name="T2" fmla="*/ 567080 w 43200"/>
              <a:gd name="T3" fmla="*/ 0 h 41810"/>
              <a:gd name="T4" fmla="*/ 876300 w 43200"/>
              <a:gd name="T5" fmla="*/ 933111 h 41810"/>
              <a:gd name="T6" fmla="*/ 0 60000 65536"/>
              <a:gd name="T7" fmla="*/ 0 60000 65536"/>
              <a:gd name="T8" fmla="*/ 0 60000 65536"/>
              <a:gd name="T9" fmla="*/ 0 w 43200"/>
              <a:gd name="T10" fmla="*/ 0 h 41810"/>
              <a:gd name="T11" fmla="*/ 43200 w 43200"/>
              <a:gd name="T12" fmla="*/ 41810 h 41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810" fill="none" extrusionOk="0">
                <a:moveTo>
                  <a:pt x="42759" y="15870"/>
                </a:moveTo>
                <a:cubicBezTo>
                  <a:pt x="43052" y="17298"/>
                  <a:pt x="43200" y="18752"/>
                  <a:pt x="43200" y="20210"/>
                </a:cubicBezTo>
                <a:cubicBezTo>
                  <a:pt x="43200" y="32139"/>
                  <a:pt x="33529" y="41810"/>
                  <a:pt x="21600" y="41810"/>
                </a:cubicBezTo>
                <a:cubicBezTo>
                  <a:pt x="9670" y="41810"/>
                  <a:pt x="0" y="32139"/>
                  <a:pt x="0" y="20210"/>
                </a:cubicBezTo>
                <a:cubicBezTo>
                  <a:pt x="-1" y="11220"/>
                  <a:pt x="5567" y="3171"/>
                  <a:pt x="13977" y="-1"/>
                </a:cubicBezTo>
              </a:path>
              <a:path w="43200" h="41810" stroke="0" extrusionOk="0">
                <a:moveTo>
                  <a:pt x="42759" y="15870"/>
                </a:moveTo>
                <a:cubicBezTo>
                  <a:pt x="43052" y="17298"/>
                  <a:pt x="43200" y="18752"/>
                  <a:pt x="43200" y="20210"/>
                </a:cubicBezTo>
                <a:cubicBezTo>
                  <a:pt x="43200" y="32139"/>
                  <a:pt x="33529" y="41810"/>
                  <a:pt x="21600" y="41810"/>
                </a:cubicBezTo>
                <a:cubicBezTo>
                  <a:pt x="9670" y="41810"/>
                  <a:pt x="0" y="32139"/>
                  <a:pt x="0" y="20210"/>
                </a:cubicBezTo>
                <a:cubicBezTo>
                  <a:pt x="-1" y="11220"/>
                  <a:pt x="5567" y="3171"/>
                  <a:pt x="13977" y="-1"/>
                </a:cubicBezTo>
                <a:lnTo>
                  <a:pt x="21600" y="2021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sz="1500" b="0"/>
          </a:p>
        </p:txBody>
      </p:sp>
      <p:sp>
        <p:nvSpPr>
          <p:cNvPr id="533552" name="AutoShape 48"/>
          <p:cNvSpPr>
            <a:spLocks noChangeArrowheads="1"/>
          </p:cNvSpPr>
          <p:nvPr/>
        </p:nvSpPr>
        <p:spPr bwMode="auto">
          <a:xfrm>
            <a:off x="544513" y="3656012"/>
            <a:ext cx="1879600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DNS Client2 = ?</a:t>
            </a:r>
          </a:p>
        </p:txBody>
      </p:sp>
      <p:pic>
        <p:nvPicPr>
          <p:cNvPr id="14380" name="Picture 49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713" y="4375150"/>
            <a:ext cx="850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3554" name="AutoShape 50"/>
          <p:cNvSpPr>
            <a:spLocks noChangeArrowheads="1"/>
          </p:cNvSpPr>
          <p:nvPr/>
        </p:nvSpPr>
        <p:spPr bwMode="auto">
          <a:xfrm>
            <a:off x="2089150" y="4276725"/>
            <a:ext cx="16637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 b="0"/>
              <a:t>192.168.2.46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pPr marL="460375" indent="-460375"/>
            <a:r>
              <a:rPr lang="en-US" sz="2800" smtClean="0">
                <a:solidFill>
                  <a:schemeClr val="bg1"/>
                </a:solidFill>
              </a:rPr>
              <a:t>How Preferred and Alternate DNS Servers Work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066800"/>
            <a:ext cx="40227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1940" name="Freeform 4"/>
          <p:cNvSpPr>
            <a:spLocks/>
          </p:cNvSpPr>
          <p:nvPr/>
        </p:nvSpPr>
        <p:spPr bwMode="auto">
          <a:xfrm>
            <a:off x="4087813" y="2386013"/>
            <a:ext cx="1157287" cy="3697287"/>
          </a:xfrm>
          <a:custGeom>
            <a:avLst/>
            <a:gdLst>
              <a:gd name="T0" fmla="*/ 0 w 729"/>
              <a:gd name="T1" fmla="*/ 1609 h 2329"/>
              <a:gd name="T2" fmla="*/ 491 w 729"/>
              <a:gd name="T3" fmla="*/ 0 h 2329"/>
              <a:gd name="T4" fmla="*/ 729 w 729"/>
              <a:gd name="T5" fmla="*/ 93 h 2329"/>
              <a:gd name="T6" fmla="*/ 534 w 729"/>
              <a:gd name="T7" fmla="*/ 2329 h 2329"/>
              <a:gd name="T8" fmla="*/ 0 w 729"/>
              <a:gd name="T9" fmla="*/ 1609 h 2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2329"/>
              <a:gd name="T17" fmla="*/ 729 w 729"/>
              <a:gd name="T18" fmla="*/ 2329 h 2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2329">
                <a:moveTo>
                  <a:pt x="0" y="1609"/>
                </a:moveTo>
                <a:lnTo>
                  <a:pt x="491" y="0"/>
                </a:lnTo>
                <a:lnTo>
                  <a:pt x="729" y="93"/>
                </a:lnTo>
                <a:lnTo>
                  <a:pt x="534" y="2329"/>
                </a:lnTo>
                <a:lnTo>
                  <a:pt x="0" y="1609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1603375"/>
            <a:ext cx="4030663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0875" y="2487613"/>
            <a:ext cx="3306763" cy="1803400"/>
            <a:chOff x="410" y="1665"/>
            <a:chExt cx="2083" cy="1136"/>
          </a:xfrm>
        </p:grpSpPr>
        <p:sp>
          <p:nvSpPr>
            <p:cNvPr id="16407" name="Rectangle 7"/>
            <p:cNvSpPr>
              <a:spLocks noChangeArrowheads="1"/>
            </p:cNvSpPr>
            <p:nvPr/>
          </p:nvSpPr>
          <p:spPr bwMode="auto">
            <a:xfrm>
              <a:off x="503" y="2634"/>
              <a:ext cx="1990" cy="167"/>
            </a:xfrm>
            <a:prstGeom prst="rect">
              <a:avLst/>
            </a:prstGeom>
            <a:noFill/>
            <a:ln w="38100" algn="ctr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 flipV="1">
              <a:off x="661" y="2287"/>
              <a:ext cx="0" cy="33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45" name="AutoShape 9"/>
            <p:cNvSpPr>
              <a:spLocks noChangeArrowheads="1"/>
            </p:cNvSpPr>
            <p:nvPr/>
          </p:nvSpPr>
          <p:spPr bwMode="auto">
            <a:xfrm>
              <a:off x="410" y="1665"/>
              <a:ext cx="1200" cy="680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1. 	The client tries the preferred DNS server first.</a:t>
              </a:r>
              <a:endParaRPr lang="en-US" sz="16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50875" y="4295775"/>
            <a:ext cx="3306763" cy="1484313"/>
            <a:chOff x="410" y="2804"/>
            <a:chExt cx="2083" cy="935"/>
          </a:xfrm>
        </p:grpSpPr>
        <p:sp>
          <p:nvSpPr>
            <p:cNvPr id="16404" name="Rectangle 11"/>
            <p:cNvSpPr>
              <a:spLocks noChangeArrowheads="1"/>
            </p:cNvSpPr>
            <p:nvPr/>
          </p:nvSpPr>
          <p:spPr bwMode="auto">
            <a:xfrm>
              <a:off x="503" y="2804"/>
              <a:ext cx="1990" cy="167"/>
            </a:xfrm>
            <a:prstGeom prst="rect">
              <a:avLst/>
            </a:prstGeom>
            <a:noFill/>
            <a:ln w="38100" algn="ctr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405" name="Line 12"/>
            <p:cNvSpPr>
              <a:spLocks noChangeShapeType="1"/>
            </p:cNvSpPr>
            <p:nvPr/>
          </p:nvSpPr>
          <p:spPr bwMode="auto">
            <a:xfrm flipV="1">
              <a:off x="661" y="2965"/>
              <a:ext cx="0" cy="33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49" name="AutoShape 13"/>
            <p:cNvSpPr>
              <a:spLocks noChangeArrowheads="1"/>
            </p:cNvSpPr>
            <p:nvPr/>
          </p:nvSpPr>
          <p:spPr bwMode="auto">
            <a:xfrm>
              <a:off x="410" y="3153"/>
              <a:ext cx="1641" cy="586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2. </a:t>
              </a:r>
              <a:r>
                <a:rPr lang="en-US" sz="1600"/>
                <a:t>If the preferred server fails, the client tries the alternate DNS server.</a:t>
              </a:r>
            </a:p>
          </p:txBody>
        </p:sp>
      </p:grpSp>
      <p:sp>
        <p:nvSpPr>
          <p:cNvPr id="551950" name="Rectangle 14"/>
          <p:cNvSpPr>
            <a:spLocks noChangeArrowheads="1"/>
          </p:cNvSpPr>
          <p:nvPr/>
        </p:nvSpPr>
        <p:spPr bwMode="auto">
          <a:xfrm>
            <a:off x="4886325" y="2176463"/>
            <a:ext cx="3300413" cy="842962"/>
          </a:xfrm>
          <a:prstGeom prst="rect">
            <a:avLst/>
          </a:prstGeom>
          <a:noFill/>
          <a:ln w="381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075238" y="3025775"/>
            <a:ext cx="3671887" cy="1903413"/>
            <a:chOff x="3197" y="2076"/>
            <a:chExt cx="2022" cy="1273"/>
          </a:xfrm>
        </p:grpSpPr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 flipV="1">
              <a:off x="3490" y="2076"/>
              <a:ext cx="0" cy="54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51953" name="AutoShape 17"/>
            <p:cNvSpPr>
              <a:spLocks noChangeArrowheads="1"/>
            </p:cNvSpPr>
            <p:nvPr/>
          </p:nvSpPr>
          <p:spPr bwMode="auto">
            <a:xfrm>
              <a:off x="3197" y="2382"/>
              <a:ext cx="2022" cy="967"/>
            </a:xfrm>
            <a:prstGeom prst="roundRect">
              <a:avLst>
                <a:gd name="adj" fmla="val 10296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marL="228600" indent="-228600" algn="l">
                <a:lnSpc>
                  <a:spcPct val="85000"/>
                </a:lnSpc>
                <a:defRPr/>
              </a:pPr>
              <a:r>
                <a:rPr lang="en-US" sz="1600">
                  <a:cs typeface="Arial" charset="0"/>
                </a:rPr>
                <a:t>3. </a:t>
              </a:r>
              <a:r>
                <a:rPr lang="en-US" sz="1600"/>
                <a:t>Optionally, you can enter a whole list of alternate DNS servers.</a:t>
              </a:r>
              <a:r>
                <a:rPr lang="en-US" sz="1600" b="0"/>
                <a:t> </a:t>
              </a:r>
              <a:r>
                <a:rPr lang="en-US" sz="1600"/>
                <a:t>The preferred and alternate DNS servers automatically appear at the top of this list.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 animBg="1"/>
      <p:bldP spid="5519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2123370"/>
            <a:ext cx="5486400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09600" y="9144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Start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 Server Manager -&gt; Manage</a:t>
            </a:r>
            <a:r>
              <a:rPr lang="en-US" dirty="0"/>
              <a:t>.</a:t>
            </a:r>
          </a:p>
          <a:p>
            <a:r>
              <a:rPr lang="vi-VN" dirty="0" smtClean="0"/>
              <a:t>Chọn </a:t>
            </a:r>
            <a:r>
              <a:rPr lang="vi-VN" dirty="0"/>
              <a:t>tùy chọn </a:t>
            </a:r>
            <a:r>
              <a:rPr lang="vi-VN" dirty="0">
                <a:solidFill>
                  <a:srgbClr val="00B050"/>
                </a:solidFill>
              </a:rPr>
              <a:t>Domain Name System(DNS)</a:t>
            </a:r>
            <a:r>
              <a:rPr lang="vi-VN" dirty="0"/>
              <a:t>, sau đó chọn nút </a:t>
            </a:r>
            <a:r>
              <a:rPr lang="vi-VN" dirty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7620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Cài </a:t>
            </a:r>
            <a:r>
              <a:rPr lang="en-US" sz="28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đặt cấu hình tham số dịch vụ mạng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455364" y="1027112"/>
            <a:ext cx="3395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DNS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1489075"/>
            <a:ext cx="3581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Start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Server Manager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Tools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DNS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ta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DNS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vi-VN" sz="2000" dirty="0"/>
              <a:t>đặt Active Directory thì không có zone nào được cấu hình mặc định. Một số thành phần cần tham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DNS Console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9320" y="1255339"/>
            <a:ext cx="51054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4444"/>
            <a:ext cx="8001000" cy="6858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Cấu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dịch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vụ</a:t>
            </a:r>
            <a:r>
              <a:rPr lang="en-US" sz="2800" dirty="0">
                <a:solidFill>
                  <a:schemeClr val="bg1"/>
                </a:solidFill>
              </a:rPr>
              <a:t> DNS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/>
          </p:cNvSpPr>
          <p:nvPr/>
        </p:nvSpPr>
        <p:spPr bwMode="auto">
          <a:xfrm>
            <a:off x="762000" y="1143000"/>
            <a:ext cx="7848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vi-VN" b="0" dirty="0">
              <a:solidFill>
                <a:srgbClr val="0070C0"/>
              </a:solidFill>
            </a:endParaRPr>
          </a:p>
          <a:p>
            <a:r>
              <a:rPr lang="vi-VN" b="0" dirty="0">
                <a:solidFill>
                  <a:srgbClr val="0070C0"/>
                </a:solidFill>
              </a:rPr>
              <a:t>Ta có thể dùng công cụ nslookup để kiểm tra quá trình hoạt động của dịch vụ DNS, phân giải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vi-VN" b="0" dirty="0">
                <a:solidFill>
                  <a:srgbClr val="0070C0"/>
                </a:solidFill>
              </a:rPr>
              <a:t>resource record hoặc phân giải tên miền. để sử dụng được công cụ nslookup ta vào </a:t>
            </a:r>
            <a:r>
              <a:rPr lang="vi-VN" b="0" dirty="0">
                <a:solidFill>
                  <a:srgbClr val="FF0000"/>
                </a:solidFill>
              </a:rPr>
              <a:t>Start </a:t>
            </a:r>
            <a:r>
              <a:rPr lang="en-US" b="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vi-VN" b="0" dirty="0">
                <a:solidFill>
                  <a:srgbClr val="FF0000"/>
                </a:solidFill>
              </a:rPr>
              <a:t> Run </a:t>
            </a:r>
            <a:r>
              <a:rPr lang="en-US" b="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nslookup</a:t>
            </a:r>
            <a:r>
              <a:rPr lang="en-US" b="0" dirty="0"/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28600"/>
            <a:ext cx="8001000" cy="685800"/>
          </a:xfrm>
          <a:prstGeom prst="rect">
            <a:avLst/>
          </a:prstGeo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</a:rPr>
              <a:t>Kiểm tra hoạt động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4800" y="26670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1" tIns="41059" rIns="82121" bIns="41059" anchor="b"/>
          <a:lstStyle/>
          <a:p>
            <a:pPr defTabSz="814388">
              <a:buClr>
                <a:schemeClr val="folHlink"/>
              </a:buClr>
              <a:buFontTx/>
              <a:buChar char="•"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tiêu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533400" y="1143000"/>
            <a:ext cx="8305800" cy="5181600"/>
          </a:xfrm>
          <a:prstGeom prst="rect">
            <a:avLst/>
          </a:prstGeom>
        </p:spPr>
        <p:txBody>
          <a:bodyPr/>
          <a:lstStyle/>
          <a:p>
            <a:pPr marL="842963" marR="0" lvl="1" indent="-4572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kern="0" baseline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tiêu</a:t>
            </a:r>
            <a:endParaRPr lang="en-US" sz="2600" b="0" kern="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Hiểu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vai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trò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DNS.</a:t>
            </a:r>
            <a:endParaRPr lang="en-US" sz="2600" b="0" kern="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baseline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Nắm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vững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hoạt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DNS</a:t>
            </a:r>
            <a:endParaRPr lang="en-US" sz="2600" b="0" kern="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baseline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thạo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việc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cài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đặt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cấu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hình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DNS.</a:t>
            </a:r>
            <a:endParaRPr lang="en-US" sz="2600" b="0" kern="0" baseline="0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228600"/>
            <a:ext cx="8001000" cy="533400"/>
          </a:xfrm>
          <a:prstGeom prst="rect">
            <a:avLst/>
          </a:prstGeom>
        </p:spPr>
        <p:txBody>
          <a:bodyPr/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endParaRPr lang="en-US" sz="28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990600"/>
            <a:ext cx="8229600" cy="50292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b="0" dirty="0" smtClean="0">
                <a:solidFill>
                  <a:srgbClr val="00B050"/>
                </a:solidFill>
              </a:rPr>
              <a:t>Dịch </a:t>
            </a:r>
            <a:r>
              <a:rPr lang="vi-VN" b="0" dirty="0">
                <a:solidFill>
                  <a:srgbClr val="00B050"/>
                </a:solidFill>
              </a:rPr>
              <a:t>vụ DNS hoạt động theo mô hình Client-Server: </a:t>
            </a:r>
            <a:r>
              <a:rPr lang="vi-VN" b="0" dirty="0">
                <a:solidFill>
                  <a:srgbClr val="0070C0"/>
                </a:solidFill>
              </a:rPr>
              <a:t>phần Server gọi là máy chủ phục vụ tên hay còn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gọi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là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Name Server</a:t>
            </a:r>
            <a:r>
              <a:rPr lang="en-US" b="0" dirty="0">
                <a:solidFill>
                  <a:srgbClr val="0070C0"/>
                </a:solidFill>
              </a:rPr>
              <a:t>, </a:t>
            </a:r>
            <a:r>
              <a:rPr lang="en-US" b="0" dirty="0" err="1">
                <a:solidFill>
                  <a:srgbClr val="0070C0"/>
                </a:solidFill>
              </a:rPr>
              <a:t>còn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phần</a:t>
            </a:r>
            <a:r>
              <a:rPr lang="en-US" b="0" dirty="0">
                <a:solidFill>
                  <a:srgbClr val="0070C0"/>
                </a:solidFill>
              </a:rPr>
              <a:t> Client </a:t>
            </a:r>
            <a:r>
              <a:rPr lang="en-US" b="0" dirty="0" err="1">
                <a:solidFill>
                  <a:srgbClr val="0070C0"/>
                </a:solidFill>
              </a:rPr>
              <a:t>là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trình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phân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giải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tên</a:t>
            </a:r>
            <a:r>
              <a:rPr lang="en-US" b="0" dirty="0">
                <a:solidFill>
                  <a:srgbClr val="0070C0"/>
                </a:solidFill>
              </a:rPr>
              <a:t> - </a:t>
            </a:r>
            <a:r>
              <a:rPr lang="en-US" b="0" dirty="0">
                <a:solidFill>
                  <a:srgbClr val="FF0000"/>
                </a:solidFill>
              </a:rPr>
              <a:t>Resolver</a:t>
            </a:r>
            <a:r>
              <a:rPr lang="en-US" b="0" dirty="0">
                <a:solidFill>
                  <a:srgbClr val="0070C0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Name </a:t>
            </a:r>
            <a:r>
              <a:rPr lang="en-US" b="0" dirty="0">
                <a:solidFill>
                  <a:srgbClr val="0070C0"/>
                </a:solidFill>
              </a:rPr>
              <a:t>Server </a:t>
            </a:r>
            <a:r>
              <a:rPr lang="en-US" b="0" dirty="0" err="1">
                <a:solidFill>
                  <a:srgbClr val="0070C0"/>
                </a:solidFill>
              </a:rPr>
              <a:t>chứa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các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thông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vi-VN" b="0" dirty="0">
                <a:solidFill>
                  <a:srgbClr val="0070C0"/>
                </a:solidFill>
              </a:rPr>
              <a:t>tin CSDL của DNS, còn Resolver đơn giản chỉ là các hàm thư viện dùng để tạo các truy vấn (query)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vi-VN" b="0" dirty="0">
                <a:solidFill>
                  <a:srgbClr val="0070C0"/>
                </a:solidFill>
              </a:rPr>
              <a:t>và gửi chúng qua đến Name Server. DNS được thi hành như một giao thức tầng Application trong</a:t>
            </a:r>
            <a:r>
              <a:rPr lang="en-US" b="0" dirty="0">
                <a:solidFill>
                  <a:srgbClr val="0070C0"/>
                </a:solidFill>
              </a:rPr>
              <a:t> </a:t>
            </a:r>
            <a:r>
              <a:rPr lang="en-US" b="0" dirty="0" err="1">
                <a:solidFill>
                  <a:srgbClr val="0070C0"/>
                </a:solidFill>
              </a:rPr>
              <a:t>mạng</a:t>
            </a:r>
            <a:r>
              <a:rPr lang="en-US" b="0" dirty="0">
                <a:solidFill>
                  <a:srgbClr val="0070C0"/>
                </a:solidFill>
              </a:rPr>
              <a:t> TCP/IP</a:t>
            </a:r>
            <a:r>
              <a:rPr lang="en-US" b="0" dirty="0" smtClean="0">
                <a:solidFill>
                  <a:srgbClr val="0070C0"/>
                </a:solidFill>
              </a:rPr>
              <a:t>.</a:t>
            </a:r>
            <a:endParaRPr lang="en-US" b="0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b="0" dirty="0" smtClean="0">
                <a:solidFill>
                  <a:srgbClr val="0070C0"/>
                </a:solidFill>
              </a:rPr>
              <a:t>DNS </a:t>
            </a:r>
            <a:r>
              <a:rPr lang="fr-FR" b="0" dirty="0">
                <a:solidFill>
                  <a:srgbClr val="0070C0"/>
                </a:solidFill>
              </a:rPr>
              <a:t>là 1 CSDL </a:t>
            </a:r>
            <a:r>
              <a:rPr lang="fr-FR" b="0" dirty="0" err="1">
                <a:solidFill>
                  <a:srgbClr val="0070C0"/>
                </a:solidFill>
              </a:rPr>
              <a:t>phân</a:t>
            </a:r>
            <a:r>
              <a:rPr lang="fr-FR" b="0" dirty="0">
                <a:solidFill>
                  <a:srgbClr val="0070C0"/>
                </a:solidFill>
              </a:rPr>
              <a:t> </a:t>
            </a:r>
            <a:r>
              <a:rPr lang="fr-FR" b="0" dirty="0" err="1">
                <a:solidFill>
                  <a:srgbClr val="0070C0"/>
                </a:solidFill>
              </a:rPr>
              <a:t>tán</a:t>
            </a:r>
            <a:endParaRPr lang="en-US" b="0" dirty="0">
              <a:solidFill>
                <a:srgbClr val="0070C0"/>
              </a:solidFill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0" kern="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9025" y="1295400"/>
            <a:ext cx="69412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247650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b="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8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685800" y="1371600"/>
            <a:ext cx="7924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>
                <a:solidFill>
                  <a:srgbClr val="00B050"/>
                </a:solidFill>
              </a:rPr>
              <a:t>Root name server </a:t>
            </a:r>
            <a:r>
              <a:rPr lang="en-US" sz="2000" b="0" dirty="0">
                <a:solidFill>
                  <a:srgbClr val="0070C0"/>
                </a:solidFill>
              </a:rPr>
              <a:t>: </a:t>
            </a:r>
            <a:r>
              <a:rPr lang="en-US" sz="2000" b="0" dirty="0" err="1">
                <a:solidFill>
                  <a:srgbClr val="0070C0"/>
                </a:solidFill>
              </a:rPr>
              <a:t>Là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máy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chủ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quản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lý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các</a:t>
            </a:r>
            <a:r>
              <a:rPr lang="en-US" sz="2000" b="0" dirty="0">
                <a:solidFill>
                  <a:srgbClr val="0070C0"/>
                </a:solidFill>
              </a:rPr>
              <a:t> name server ở </a:t>
            </a:r>
            <a:r>
              <a:rPr lang="en-US" sz="2000" b="0" dirty="0" err="1">
                <a:solidFill>
                  <a:srgbClr val="0070C0"/>
                </a:solidFill>
              </a:rPr>
              <a:t>mức</a:t>
            </a:r>
            <a:r>
              <a:rPr lang="en-US" sz="2000" b="0" dirty="0">
                <a:solidFill>
                  <a:srgbClr val="0070C0"/>
                </a:solidFill>
              </a:rPr>
              <a:t> top-level domain.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Khi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có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truy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vấn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vi-VN" sz="2000" b="0" dirty="0">
                <a:solidFill>
                  <a:srgbClr val="0070C0"/>
                </a:solidFill>
              </a:rPr>
              <a:t>về một tên miền nào đó thì Root Name Server phải </a:t>
            </a:r>
            <a:r>
              <a:rPr lang="vi-VN" sz="2000" b="0" dirty="0">
                <a:solidFill>
                  <a:srgbClr val="00B050"/>
                </a:solidFill>
              </a:rPr>
              <a:t>cung cấp tên và địa chỉ IP của name server </a:t>
            </a:r>
            <a:r>
              <a:rPr lang="vi-VN" sz="2000" b="0" dirty="0">
                <a:solidFill>
                  <a:srgbClr val="0070C0"/>
                </a:solidFill>
              </a:rPr>
              <a:t>quản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lý</a:t>
            </a:r>
            <a:r>
              <a:rPr lang="en-US" sz="2000" b="0" dirty="0">
                <a:solidFill>
                  <a:srgbClr val="0070C0"/>
                </a:solidFill>
              </a:rPr>
              <a:t> top-level domain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vi-VN" sz="2000" b="0" dirty="0">
                <a:solidFill>
                  <a:srgbClr val="0070C0"/>
                </a:solidFill>
              </a:rPr>
              <a:t>Đến lượt các name server của top-level domain cung cấp danh sách các name server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vi-VN" sz="2000" b="0" dirty="0">
                <a:solidFill>
                  <a:srgbClr val="0070C0"/>
                </a:solidFill>
              </a:rPr>
              <a:t>có quyền trên các </a:t>
            </a:r>
            <a:r>
              <a:rPr lang="vi-VN" sz="2000" b="0" dirty="0">
                <a:solidFill>
                  <a:srgbClr val="00B050"/>
                </a:solidFill>
              </a:rPr>
              <a:t>second-level domain </a:t>
            </a:r>
            <a:r>
              <a:rPr lang="vi-VN" sz="2000" b="0" dirty="0">
                <a:solidFill>
                  <a:srgbClr val="0070C0"/>
                </a:solidFill>
              </a:rPr>
              <a:t>mà tên miền này thuộc vào. </a:t>
            </a:r>
            <a:r>
              <a:rPr lang="vi-VN" sz="2000" b="0" dirty="0">
                <a:solidFill>
                  <a:srgbClr val="FF0000"/>
                </a:solidFill>
              </a:rPr>
              <a:t>Cứ như thế đến khi nào tìm được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máy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quản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lý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tên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miền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cần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truy</a:t>
            </a:r>
            <a:r>
              <a:rPr lang="en-US" sz="2000" b="0" dirty="0">
                <a:solidFill>
                  <a:srgbClr val="FF0000"/>
                </a:solidFill>
              </a:rPr>
              <a:t> </a:t>
            </a:r>
            <a:r>
              <a:rPr lang="en-US" sz="2000" b="0" dirty="0" err="1">
                <a:solidFill>
                  <a:srgbClr val="FF0000"/>
                </a:solidFill>
              </a:rPr>
              <a:t>vấn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152400"/>
            <a:ext cx="8001000" cy="685800"/>
          </a:xfrm>
          <a:prstGeom prst="rect">
            <a:avLst/>
          </a:prstGeom>
        </p:spPr>
        <p:txBody>
          <a:bodyPr/>
          <a:lstStyle/>
          <a:p>
            <a:r>
              <a:rPr lang="vi-VN" sz="2800" dirty="0">
                <a:solidFill>
                  <a:schemeClr val="bg1"/>
                </a:solidFill>
              </a:rPr>
              <a:t>Cơ chế phân giải tên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09600" y="1364099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000" b="0" dirty="0">
                <a:solidFill>
                  <a:srgbClr val="00B050"/>
                </a:solidFill>
              </a:rPr>
              <a:t>Truy vấn đệ quy</a:t>
            </a:r>
            <a:r>
              <a:rPr lang="vi-VN" sz="2000" b="0" dirty="0"/>
              <a:t> (recursive query) : </a:t>
            </a:r>
            <a:r>
              <a:rPr lang="vi-VN" sz="2000" b="0" dirty="0">
                <a:solidFill>
                  <a:srgbClr val="0070C0"/>
                </a:solidFill>
              </a:rPr>
              <a:t>khi name server nhận được truy vấn dạng này, nó bắt buộc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vi-VN" sz="2000" b="0" dirty="0">
                <a:solidFill>
                  <a:srgbClr val="0070C0"/>
                </a:solidFill>
              </a:rPr>
              <a:t>phải trả về kết quả tìm được hoặc thông báo lỗi nếu như truy vấn này không phân giải được.</a:t>
            </a:r>
            <a:endParaRPr lang="en-US" sz="2000" b="0" dirty="0">
              <a:solidFill>
                <a:srgbClr val="0070C0"/>
              </a:solidFill>
            </a:endParaRP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 t="20619" b="9277"/>
          <a:stretch>
            <a:fillRect/>
          </a:stretch>
        </p:blipFill>
        <p:spPr bwMode="auto">
          <a:xfrm>
            <a:off x="1676400" y="2590800"/>
            <a:ext cx="58769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162461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loại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truy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vấn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433687" y="1061579"/>
            <a:ext cx="85579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000" b="0" dirty="0">
                <a:solidFill>
                  <a:srgbClr val="00B050"/>
                </a:solidFill>
              </a:rPr>
              <a:t>Truy vấn tương tác </a:t>
            </a:r>
            <a:r>
              <a:rPr lang="vi-VN" sz="2000" b="0" dirty="0"/>
              <a:t>(Iteractive query): </a:t>
            </a:r>
            <a:r>
              <a:rPr lang="vi-VN" sz="2000" b="0" dirty="0">
                <a:solidFill>
                  <a:srgbClr val="0070C0"/>
                </a:solidFill>
              </a:rPr>
              <a:t>khi name server nhận được truy vấn dạng này, nó trả lời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vi-VN" sz="2000" b="0" dirty="0">
                <a:solidFill>
                  <a:srgbClr val="0070C0"/>
                </a:solidFill>
              </a:rPr>
              <a:t>cho Resolver với thông tin tốt nhất mà nó có được vào thời điểm lúc đó. Bản thân name server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không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thực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hiện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bất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cứ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một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truy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vấn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nào</a:t>
            </a:r>
            <a:r>
              <a:rPr lang="en-US" sz="2000" b="0" dirty="0">
                <a:solidFill>
                  <a:srgbClr val="0070C0"/>
                </a:solidFill>
              </a:rPr>
              <a:t> </a:t>
            </a:r>
            <a:r>
              <a:rPr lang="en-US" sz="2000" b="0" dirty="0" err="1">
                <a:solidFill>
                  <a:srgbClr val="0070C0"/>
                </a:solidFill>
              </a:rPr>
              <a:t>thêm</a:t>
            </a:r>
            <a:endParaRPr lang="en-US" sz="2000" b="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0807" y="190473"/>
            <a:ext cx="80010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loại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truy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vấn</a:t>
            </a:r>
            <a:endParaRPr lang="en-US" sz="28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41121" y="2846387"/>
            <a:ext cx="2522537" cy="297815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6" name="Picture 5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3358" y="5295900"/>
            <a:ext cx="78263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2592058" y="2679700"/>
            <a:ext cx="9128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377746" y="5594350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200"/>
              <a:t>Client Server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674483" y="2420937"/>
            <a:ext cx="1196975" cy="565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Local </a:t>
            </a:r>
          </a:p>
          <a:p>
            <a:pPr>
              <a:defRPr/>
            </a:pPr>
            <a:r>
              <a:rPr lang="en-US" sz="1400"/>
              <a:t>DNS Server</a:t>
            </a:r>
          </a:p>
        </p:txBody>
      </p:sp>
      <p:pic>
        <p:nvPicPr>
          <p:cNvPr id="10" name="Picture 9" descr="Internet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171" y="3146425"/>
            <a:ext cx="19097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rver01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6081383" y="2438400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Server01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6209971" y="3567112"/>
            <a:ext cx="884237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erver01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6779883" y="5057775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794171" y="24352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Root Hint (.)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052933" y="3533775"/>
            <a:ext cx="5524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.com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047546" y="3709987"/>
            <a:ext cx="644525" cy="160813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209471" y="3810000"/>
            <a:ext cx="617537" cy="15367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96746" y="4522787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17556324">
            <a:off x="1001383" y="4022725"/>
            <a:ext cx="2109787" cy="76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600" b="0"/>
              <a:t>Recursive Query</a:t>
            </a:r>
          </a:p>
          <a:p>
            <a:pPr>
              <a:lnSpc>
                <a:spcPct val="85000"/>
              </a:lnSpc>
            </a:pPr>
            <a:r>
              <a:rPr lang="en-US" sz="1600" b="0"/>
              <a:t>mail1.nwtraders.com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 rot="17599021">
            <a:off x="1874508" y="4527550"/>
            <a:ext cx="1654175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0"/>
              <a:t>172.16.64.11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736646" y="2916237"/>
            <a:ext cx="2206625" cy="158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547733" y="3389312"/>
            <a:ext cx="2603500" cy="55086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11196" y="3763962"/>
            <a:ext cx="3443287" cy="155416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11283" y="2563812"/>
            <a:ext cx="1611313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/>
              <a:t>Iterative Query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409217">
            <a:off x="4995533" y="4441825"/>
            <a:ext cx="1611313" cy="449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/>
              <a:t>Iterative Query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690929">
            <a:off x="4268458" y="3327400"/>
            <a:ext cx="144303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/>
              <a:t>Iterative Query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281158" y="3016250"/>
            <a:ext cx="15100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0"/>
              <a:t>Ask .com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530271" y="3044825"/>
            <a:ext cx="2390775" cy="17462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 flipV="1">
            <a:off x="3115933" y="3802062"/>
            <a:ext cx="3498850" cy="157638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3458833" y="3487737"/>
            <a:ext cx="2647950" cy="59213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 rot="775546">
            <a:off x="3856828" y="3825927"/>
            <a:ext cx="262742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/>
              <a:t>Ask nwtraders.com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 rot="1369041">
            <a:off x="4340804" y="5086628"/>
            <a:ext cx="25699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Authoritative Response</a:t>
            </a: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7111671" y="5054600"/>
            <a:ext cx="14287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/>
              <a:t>Nwtraders.com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404812" y="874712"/>
            <a:ext cx="8662988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900" dirty="0">
              <a:solidFill>
                <a:srgbClr val="00B050"/>
              </a:solidFill>
            </a:endParaRPr>
          </a:p>
          <a:p>
            <a:r>
              <a:rPr lang="vi-VN" sz="2000" dirty="0"/>
              <a:t>Là kỹ thuật cho phép Name Server nội bộ chuyển yêu cầu truy vấn cho các Name Server khác để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miền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9734" y="169708"/>
            <a:ext cx="8001000" cy="685800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Forwarders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11288" y="2906713"/>
            <a:ext cx="3233737" cy="3149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886325" y="56610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r>
              <a:rPr lang="en-US" sz="1400"/>
              <a:t>Client Server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48488" y="5303838"/>
            <a:ext cx="14287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Nwtraders.com</a:t>
            </a:r>
          </a:p>
        </p:txBody>
      </p:sp>
      <p:pic>
        <p:nvPicPr>
          <p:cNvPr id="8" name="Picture 7" descr="Internet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2238" y="2638425"/>
            <a:ext cx="19097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167438" y="2214563"/>
            <a:ext cx="88423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321425" y="3375025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340600" y="4292600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896100" y="2498725"/>
            <a:ext cx="12763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Root Hint (.)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037388" y="3389313"/>
            <a:ext cx="552450" cy="3333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.com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721100" y="2486025"/>
            <a:ext cx="2206625" cy="1588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756025" y="3103563"/>
            <a:ext cx="2379663" cy="50165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13125" y="3363913"/>
            <a:ext cx="3887788" cy="167005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995738" y="2133600"/>
            <a:ext cx="1611312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rot="1192288">
            <a:off x="5019675" y="4022725"/>
            <a:ext cx="1611313" cy="449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690929">
            <a:off x="4252913" y="2992438"/>
            <a:ext cx="1443037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Iterative Query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265613" y="2586038"/>
            <a:ext cx="9556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Ask .com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3708400" y="2630488"/>
            <a:ext cx="2197100" cy="1587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3370263" y="3465513"/>
            <a:ext cx="3921125" cy="16764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3684588" y="3216275"/>
            <a:ext cx="2406650" cy="528638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 rot="775546">
            <a:off x="4100034" y="3477518"/>
            <a:ext cx="17075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Ask nwtraders.com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 rot="1280207">
            <a:off x="4646132" y="4504630"/>
            <a:ext cx="203613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Authoritative Response</a:t>
            </a:r>
          </a:p>
        </p:txBody>
      </p:sp>
      <p:pic>
        <p:nvPicPr>
          <p:cNvPr id="26" name="Picture 26" descr="Computer_DesktopComputerSansKeyboard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8" y="5118100"/>
            <a:ext cx="7826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7" descr="Server01"/>
          <p:cNvPicPr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2555875" y="2328863"/>
            <a:ext cx="91281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1384300" y="2405063"/>
            <a:ext cx="1095375" cy="3841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Forwarder</a:t>
            </a:r>
          </a:p>
        </p:txBody>
      </p:sp>
      <p:pic>
        <p:nvPicPr>
          <p:cNvPr id="29" name="Picture 29" descr="Server01"/>
          <p:cNvPicPr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1236663" y="4500563"/>
            <a:ext cx="9588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2298700" y="4832350"/>
            <a:ext cx="1681163" cy="5699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484438" y="4738688"/>
            <a:ext cx="1522412" cy="533400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693863" y="435610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 rot="1024122">
            <a:off x="2198268" y="5086350"/>
            <a:ext cx="2109788" cy="75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Recursive query for </a:t>
            </a:r>
          </a:p>
          <a:p>
            <a:r>
              <a:rPr lang="en-US" sz="1400" b="0"/>
              <a:t>mail1.nwtraders.com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 rot="1033310">
            <a:off x="2547938" y="4586288"/>
            <a:ext cx="1654175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0"/>
              <a:t>172.16.64.11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1751013" y="3230563"/>
            <a:ext cx="776287" cy="1168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1941513" y="3365500"/>
            <a:ext cx="709612" cy="1063625"/>
          </a:xfrm>
          <a:prstGeom prst="line">
            <a:avLst/>
          </a:prstGeom>
          <a:noFill/>
          <a:ln w="50800" cap="rnd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 rot="18034437">
            <a:off x="1906365" y="3850580"/>
            <a:ext cx="121488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172.16.64.11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 rot="18276063">
            <a:off x="1159312" y="3570386"/>
            <a:ext cx="151836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Recursive Query</a:t>
            </a: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1052513" y="5554663"/>
            <a:ext cx="1196975" cy="5651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/>
              <a:t>Local </a:t>
            </a:r>
          </a:p>
          <a:p>
            <a:pPr>
              <a:defRPr/>
            </a:pPr>
            <a:r>
              <a:rPr lang="en-US" sz="1400"/>
              <a:t>DNS Server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/>
      <p:bldP spid="30" grpId="0" animBg="1"/>
      <p:bldP spid="31" grpId="0" animBg="1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pPr marL="460375" indent="-460375"/>
            <a:r>
              <a:rPr lang="en-US" smtClean="0">
                <a:solidFill>
                  <a:schemeClr val="bg1"/>
                </a:solidFill>
              </a:rPr>
              <a:t>How DNS Server Caching Works</a:t>
            </a:r>
          </a:p>
        </p:txBody>
      </p:sp>
      <p:sp>
        <p:nvSpPr>
          <p:cNvPr id="518147" name="Oval 3"/>
          <p:cNvSpPr>
            <a:spLocks noChangeArrowheads="1"/>
          </p:cNvSpPr>
          <p:nvPr/>
        </p:nvSpPr>
        <p:spPr bwMode="auto">
          <a:xfrm>
            <a:off x="1725613" y="3144838"/>
            <a:ext cx="2617787" cy="15875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 charset="0"/>
            </a:endParaRPr>
          </a:p>
        </p:txBody>
      </p:sp>
      <p:sp>
        <p:nvSpPr>
          <p:cNvPr id="518148" name="AutoShape 4"/>
          <p:cNvSpPr>
            <a:spLocks noChangeArrowheads="1"/>
          </p:cNvSpPr>
          <p:nvPr/>
        </p:nvSpPr>
        <p:spPr bwMode="auto">
          <a:xfrm>
            <a:off x="1335088" y="2568575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Where’s ServerA?</a:t>
            </a:r>
          </a:p>
        </p:txBody>
      </p:sp>
      <p:sp>
        <p:nvSpPr>
          <p:cNvPr id="518149" name="Oval 5"/>
          <p:cNvSpPr>
            <a:spLocks noChangeArrowheads="1"/>
          </p:cNvSpPr>
          <p:nvPr/>
        </p:nvSpPr>
        <p:spPr bwMode="auto">
          <a:xfrm>
            <a:off x="5629275" y="4252913"/>
            <a:ext cx="2101850" cy="114935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 charset="0"/>
            </a:endParaRPr>
          </a:p>
        </p:txBody>
      </p:sp>
      <p:pic>
        <p:nvPicPr>
          <p:cNvPr id="12294" name="Picture 6" descr="Internet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5850" y="1349375"/>
            <a:ext cx="1531938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51" name="Arc 7"/>
          <p:cNvSpPr>
            <a:spLocks/>
          </p:cNvSpPr>
          <p:nvPr/>
        </p:nvSpPr>
        <p:spPr bwMode="auto">
          <a:xfrm>
            <a:off x="5651500" y="3768725"/>
            <a:ext cx="1284288" cy="947738"/>
          </a:xfrm>
          <a:custGeom>
            <a:avLst/>
            <a:gdLst>
              <a:gd name="T0" fmla="*/ 1284288 w 15563"/>
              <a:gd name="T1" fmla="*/ 734335 h 19332"/>
              <a:gd name="T2" fmla="*/ 795016 w 15563"/>
              <a:gd name="T3" fmla="*/ 947738 h 19332"/>
              <a:gd name="T4" fmla="*/ 0 w 15563"/>
              <a:gd name="T5" fmla="*/ 0 h 19332"/>
              <a:gd name="T6" fmla="*/ 0 60000 65536"/>
              <a:gd name="T7" fmla="*/ 0 60000 65536"/>
              <a:gd name="T8" fmla="*/ 0 60000 65536"/>
              <a:gd name="T9" fmla="*/ 0 w 15563"/>
              <a:gd name="T10" fmla="*/ 0 h 19332"/>
              <a:gd name="T11" fmla="*/ 15563 w 15563"/>
              <a:gd name="T12" fmla="*/ 19332 h 19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63" h="19332" fill="none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</a:path>
              <a:path w="15563" h="19332" stroke="0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pic>
        <p:nvPicPr>
          <p:cNvPr id="12296" name="Picture 8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514975" y="1916113"/>
            <a:ext cx="884238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6959600" y="2635250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621338" y="4352925"/>
            <a:ext cx="884237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Server01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3511550" y="2632075"/>
            <a:ext cx="884238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3" descr="Computer_DesktopComputerSansKeyboard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4450" y="4422775"/>
            <a:ext cx="760413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4" descr="Computer_DesktopComputerSansKeyboard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4963" y="3616325"/>
            <a:ext cx="760412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8159" name="AutoShape 15"/>
          <p:cNvSpPr>
            <a:spLocks noChangeArrowheads="1"/>
          </p:cNvSpPr>
          <p:nvPr/>
        </p:nvSpPr>
        <p:spPr bwMode="auto">
          <a:xfrm>
            <a:off x="1060450" y="4503738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Client1</a:t>
            </a:r>
          </a:p>
        </p:txBody>
      </p:sp>
      <p:sp>
        <p:nvSpPr>
          <p:cNvPr id="518160" name="AutoShape 16"/>
          <p:cNvSpPr>
            <a:spLocks noChangeArrowheads="1"/>
          </p:cNvSpPr>
          <p:nvPr/>
        </p:nvSpPr>
        <p:spPr bwMode="auto">
          <a:xfrm>
            <a:off x="1704975" y="5005388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Client2</a:t>
            </a:r>
          </a:p>
        </p:txBody>
      </p:sp>
      <p:sp>
        <p:nvSpPr>
          <p:cNvPr id="518161" name="AutoShape 17"/>
          <p:cNvSpPr>
            <a:spLocks noChangeArrowheads="1"/>
          </p:cNvSpPr>
          <p:nvPr/>
        </p:nvSpPr>
        <p:spPr bwMode="auto">
          <a:xfrm>
            <a:off x="5233988" y="4127501"/>
            <a:ext cx="1014412" cy="2159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/>
              <a:t>ServerA</a:t>
            </a:r>
          </a:p>
        </p:txBody>
      </p:sp>
      <p:sp>
        <p:nvSpPr>
          <p:cNvPr id="518162" name="Arc 18"/>
          <p:cNvSpPr>
            <a:spLocks/>
          </p:cNvSpPr>
          <p:nvPr/>
        </p:nvSpPr>
        <p:spPr bwMode="auto">
          <a:xfrm>
            <a:off x="4533900" y="2909888"/>
            <a:ext cx="1133475" cy="882650"/>
          </a:xfrm>
          <a:custGeom>
            <a:avLst/>
            <a:gdLst>
              <a:gd name="T0" fmla="*/ 0 w 15285"/>
              <a:gd name="T1" fmla="*/ 243219 h 21600"/>
              <a:gd name="T2" fmla="*/ 1133475 w 15285"/>
              <a:gd name="T3" fmla="*/ 163 h 21600"/>
              <a:gd name="T4" fmla="*/ 1104109 w 15285"/>
              <a:gd name="T5" fmla="*/ 882650 h 21600"/>
              <a:gd name="T6" fmla="*/ 0 60000 65536"/>
              <a:gd name="T7" fmla="*/ 0 60000 65536"/>
              <a:gd name="T8" fmla="*/ 0 60000 65536"/>
              <a:gd name="T9" fmla="*/ 0 w 15285"/>
              <a:gd name="T10" fmla="*/ 0 h 21600"/>
              <a:gd name="T11" fmla="*/ 15285 w 1528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3" name="Arc 19"/>
          <p:cNvSpPr>
            <a:spLocks/>
          </p:cNvSpPr>
          <p:nvPr/>
        </p:nvSpPr>
        <p:spPr bwMode="auto">
          <a:xfrm>
            <a:off x="5621338" y="3697288"/>
            <a:ext cx="1782762" cy="479425"/>
          </a:xfrm>
          <a:custGeom>
            <a:avLst/>
            <a:gdLst>
              <a:gd name="T0" fmla="*/ 1773931 w 21600"/>
              <a:gd name="T1" fmla="*/ 0 h 9780"/>
              <a:gd name="T2" fmla="*/ 1667873 w 21600"/>
              <a:gd name="T3" fmla="*/ 479425 h 9780"/>
              <a:gd name="T4" fmla="*/ 0 w 21600"/>
              <a:gd name="T5" fmla="*/ 105444 h 9780"/>
              <a:gd name="T6" fmla="*/ 0 60000 65536"/>
              <a:gd name="T7" fmla="*/ 0 60000 65536"/>
              <a:gd name="T8" fmla="*/ 0 60000 65536"/>
              <a:gd name="T9" fmla="*/ 0 w 21600"/>
              <a:gd name="T10" fmla="*/ 0 h 9780"/>
              <a:gd name="T11" fmla="*/ 21600 w 21600"/>
              <a:gd name="T12" fmla="*/ 9780 h 9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4" name="Arc 20"/>
          <p:cNvSpPr>
            <a:spLocks/>
          </p:cNvSpPr>
          <p:nvPr/>
        </p:nvSpPr>
        <p:spPr bwMode="auto">
          <a:xfrm>
            <a:off x="5595938" y="2819400"/>
            <a:ext cx="1331912" cy="982663"/>
          </a:xfrm>
          <a:custGeom>
            <a:avLst/>
            <a:gdLst>
              <a:gd name="T0" fmla="*/ 656383 w 16140"/>
              <a:gd name="T1" fmla="*/ 0 h 20082"/>
              <a:gd name="T2" fmla="*/ 1331912 w 16140"/>
              <a:gd name="T3" fmla="*/ 280237 h 20082"/>
              <a:gd name="T4" fmla="*/ 0 w 16140"/>
              <a:gd name="T5" fmla="*/ 982663 h 20082"/>
              <a:gd name="T6" fmla="*/ 0 60000 65536"/>
              <a:gd name="T7" fmla="*/ 0 60000 65536"/>
              <a:gd name="T8" fmla="*/ 0 60000 65536"/>
              <a:gd name="T9" fmla="*/ 0 w 16140"/>
              <a:gd name="T10" fmla="*/ 0 h 20082"/>
              <a:gd name="T11" fmla="*/ 16140 w 16140"/>
              <a:gd name="T12" fmla="*/ 20082 h 200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5" name="Arc 21"/>
          <p:cNvSpPr>
            <a:spLocks/>
          </p:cNvSpPr>
          <p:nvPr/>
        </p:nvSpPr>
        <p:spPr bwMode="auto">
          <a:xfrm>
            <a:off x="4475163" y="2746375"/>
            <a:ext cx="1122362" cy="1055688"/>
          </a:xfrm>
          <a:custGeom>
            <a:avLst/>
            <a:gdLst>
              <a:gd name="T0" fmla="*/ 0 w 13606"/>
              <a:gd name="T1" fmla="*/ 233601 h 21543"/>
              <a:gd name="T2" fmla="*/ 992770 w 13606"/>
              <a:gd name="T3" fmla="*/ 0 h 21543"/>
              <a:gd name="T4" fmla="*/ 1122362 w 13606"/>
              <a:gd name="T5" fmla="*/ 1055688 h 21543"/>
              <a:gd name="T6" fmla="*/ 0 60000 65536"/>
              <a:gd name="T7" fmla="*/ 0 60000 65536"/>
              <a:gd name="T8" fmla="*/ 0 60000 65536"/>
              <a:gd name="T9" fmla="*/ 0 w 13606"/>
              <a:gd name="T10" fmla="*/ 0 h 21543"/>
              <a:gd name="T11" fmla="*/ 13606 w 13606"/>
              <a:gd name="T12" fmla="*/ 21543 h 215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6" name="Arc 22"/>
          <p:cNvSpPr>
            <a:spLocks/>
          </p:cNvSpPr>
          <p:nvPr/>
        </p:nvSpPr>
        <p:spPr bwMode="auto">
          <a:xfrm>
            <a:off x="5637213" y="2954338"/>
            <a:ext cx="1247775" cy="838200"/>
          </a:xfrm>
          <a:custGeom>
            <a:avLst/>
            <a:gdLst>
              <a:gd name="T0" fmla="*/ 497924 w 16830"/>
              <a:gd name="T1" fmla="*/ 0 h 20529"/>
              <a:gd name="T2" fmla="*/ 1247775 w 16830"/>
              <a:gd name="T3" fmla="*/ 285402 h 20529"/>
              <a:gd name="T4" fmla="*/ 0 w 16830"/>
              <a:gd name="T5" fmla="*/ 838200 h 20529"/>
              <a:gd name="T6" fmla="*/ 0 60000 65536"/>
              <a:gd name="T7" fmla="*/ 0 60000 65536"/>
              <a:gd name="T8" fmla="*/ 0 60000 65536"/>
              <a:gd name="T9" fmla="*/ 0 w 16830"/>
              <a:gd name="T10" fmla="*/ 0 h 20529"/>
              <a:gd name="T11" fmla="*/ 16830 w 16830"/>
              <a:gd name="T12" fmla="*/ 20529 h 20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7" name="Arc 23"/>
          <p:cNvSpPr>
            <a:spLocks/>
          </p:cNvSpPr>
          <p:nvPr/>
        </p:nvSpPr>
        <p:spPr bwMode="auto">
          <a:xfrm>
            <a:off x="5648325" y="3627438"/>
            <a:ext cx="1601788" cy="620712"/>
          </a:xfrm>
          <a:custGeom>
            <a:avLst/>
            <a:gdLst>
              <a:gd name="T0" fmla="*/ 1567898 w 21600"/>
              <a:gd name="T1" fmla="*/ 0 h 15183"/>
              <a:gd name="T2" fmla="*/ 1388735 w 21600"/>
              <a:gd name="T3" fmla="*/ 620712 h 15183"/>
              <a:gd name="T4" fmla="*/ 0 w 21600"/>
              <a:gd name="T5" fmla="*/ 180699 h 15183"/>
              <a:gd name="T6" fmla="*/ 0 60000 65536"/>
              <a:gd name="T7" fmla="*/ 0 60000 65536"/>
              <a:gd name="T8" fmla="*/ 0 60000 65536"/>
              <a:gd name="T9" fmla="*/ 0 w 21600"/>
              <a:gd name="T10" fmla="*/ 0 h 15183"/>
              <a:gd name="T11" fmla="*/ 21600 w 21600"/>
              <a:gd name="T12" fmla="*/ 15183 h 15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8" name="Arc 24"/>
          <p:cNvSpPr>
            <a:spLocks/>
          </p:cNvSpPr>
          <p:nvPr/>
        </p:nvSpPr>
        <p:spPr bwMode="auto">
          <a:xfrm>
            <a:off x="5692775" y="3760788"/>
            <a:ext cx="1189038" cy="773112"/>
          </a:xfrm>
          <a:custGeom>
            <a:avLst/>
            <a:gdLst>
              <a:gd name="T0" fmla="*/ 1189038 w 16040"/>
              <a:gd name="T1" fmla="*/ 591362 h 18912"/>
              <a:gd name="T2" fmla="*/ 773542 w 16040"/>
              <a:gd name="T3" fmla="*/ 773112 h 18912"/>
              <a:gd name="T4" fmla="*/ 0 w 16040"/>
              <a:gd name="T5" fmla="*/ 0 h 18912"/>
              <a:gd name="T6" fmla="*/ 0 60000 65536"/>
              <a:gd name="T7" fmla="*/ 0 60000 65536"/>
              <a:gd name="T8" fmla="*/ 0 60000 65536"/>
              <a:gd name="T9" fmla="*/ 0 w 16040"/>
              <a:gd name="T10" fmla="*/ 0 h 18912"/>
              <a:gd name="T11" fmla="*/ 16040 w 16040"/>
              <a:gd name="T12" fmla="*/ 18912 h 18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40" h="18912" fill="none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</a:path>
              <a:path w="16040" h="18912" stroke="0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69" name="AutoShape 25"/>
          <p:cNvSpPr>
            <a:spLocks noChangeArrowheads="1"/>
          </p:cNvSpPr>
          <p:nvPr/>
        </p:nvSpPr>
        <p:spPr bwMode="auto">
          <a:xfrm>
            <a:off x="1335088" y="2570163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ServerA is at 192.168.8.44</a:t>
            </a:r>
          </a:p>
        </p:txBody>
      </p:sp>
      <p:sp>
        <p:nvSpPr>
          <p:cNvPr id="518170" name="AutoShape 26"/>
          <p:cNvSpPr>
            <a:spLocks noChangeArrowheads="1"/>
          </p:cNvSpPr>
          <p:nvPr/>
        </p:nvSpPr>
        <p:spPr bwMode="auto">
          <a:xfrm>
            <a:off x="3522663" y="4719638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Where’s ServerA?</a:t>
            </a:r>
          </a:p>
        </p:txBody>
      </p:sp>
      <p:sp>
        <p:nvSpPr>
          <p:cNvPr id="518171" name="AutoShape 27"/>
          <p:cNvSpPr>
            <a:spLocks noChangeArrowheads="1"/>
          </p:cNvSpPr>
          <p:nvPr/>
        </p:nvSpPr>
        <p:spPr bwMode="auto">
          <a:xfrm>
            <a:off x="3533775" y="4716463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/>
              <a:t>ServerA is at 192.168.8.44</a:t>
            </a:r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 flipV="1">
            <a:off x="2422525" y="3338513"/>
            <a:ext cx="971550" cy="4778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 flipH="1">
            <a:off x="2433638" y="3502025"/>
            <a:ext cx="998537" cy="4937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4" name="Line 30"/>
          <p:cNvSpPr>
            <a:spLocks noChangeShapeType="1"/>
          </p:cNvSpPr>
          <p:nvPr/>
        </p:nvSpPr>
        <p:spPr bwMode="auto">
          <a:xfrm flipH="1">
            <a:off x="3278188" y="3760788"/>
            <a:ext cx="490537" cy="6381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sp>
        <p:nvSpPr>
          <p:cNvPr id="518175" name="Line 31"/>
          <p:cNvSpPr>
            <a:spLocks noChangeShapeType="1"/>
          </p:cNvSpPr>
          <p:nvPr/>
        </p:nvSpPr>
        <p:spPr bwMode="auto">
          <a:xfrm flipV="1">
            <a:off x="3049588" y="3629025"/>
            <a:ext cx="593725" cy="7397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600"/>
          </a:p>
        </p:txBody>
      </p:sp>
      <p:graphicFrame>
        <p:nvGraphicFramePr>
          <p:cNvPr id="518208" name="Group 64"/>
          <p:cNvGraphicFramePr>
            <a:graphicFrameLocks noGrp="1"/>
          </p:cNvGraphicFramePr>
          <p:nvPr/>
        </p:nvGraphicFramePr>
        <p:xfrm>
          <a:off x="990600" y="1287463"/>
          <a:ext cx="4411663" cy="102298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DNS server cache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TTL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ServerA.contoso.msft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192.168.8.44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 seconds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animBg="1" autoUpdateAnimBg="0"/>
      <p:bldP spid="518151" grpId="0" animBg="1"/>
      <p:bldP spid="518162" grpId="0" animBg="1"/>
      <p:bldP spid="518163" grpId="0" animBg="1"/>
      <p:bldP spid="518164" grpId="0" animBg="1"/>
      <p:bldP spid="518165" grpId="0" animBg="1"/>
      <p:bldP spid="518166" grpId="0" animBg="1"/>
      <p:bldP spid="518167" grpId="0" animBg="1"/>
      <p:bldP spid="518168" grpId="0" animBg="1"/>
      <p:bldP spid="518169" grpId="0" animBg="1" autoUpdateAnimBg="0"/>
      <p:bldP spid="518170" grpId="0" animBg="1" autoUpdateAnimBg="0"/>
      <p:bldP spid="518171" grpId="0" animBg="1" autoUpdateAnimBg="0"/>
      <p:bldP spid="518172" grpId="0" animBg="1"/>
      <p:bldP spid="518173" grpId="0" animBg="1"/>
      <p:bldP spid="518174" grpId="0" animBg="1"/>
      <p:bldP spid="5181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17174739e75cd952d48fe3734517baede52cb2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789</Words>
  <Application>Microsoft Office PowerPoint</Application>
  <PresentationFormat>On-screen Show (4:3)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Narrow</vt:lpstr>
      <vt:lpstr>Franklin Gothic Book</vt:lpstr>
      <vt:lpstr>Perpetua</vt:lpstr>
      <vt:lpstr>Times New Roman</vt:lpstr>
      <vt:lpstr>Wingdings</vt:lpstr>
      <vt:lpstr>Wingdings 2</vt:lpstr>
      <vt:lpstr>Theme2</vt:lpstr>
      <vt:lpstr>PowerPoint Presentation</vt:lpstr>
      <vt:lpstr>Mục tiêu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DNS Server Caching Works</vt:lpstr>
      <vt:lpstr>What Are Resource Records and Record Types?</vt:lpstr>
      <vt:lpstr>What Are Forward and Reverse Lookup Zones?</vt:lpstr>
      <vt:lpstr>How Preferred and Alternate DNS Servers Work</vt:lpstr>
      <vt:lpstr>PowerPoint Presentation</vt:lpstr>
      <vt:lpstr>PowerPoint Presentation</vt:lpstr>
      <vt:lpstr>PowerPoint Presentation</vt:lpstr>
    </vt:vector>
  </TitlesOfParts>
  <Company>Brains Design &amp; Writing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Chapter_04_NetService</dc:title>
  <dc:creator>Kristina</dc:creator>
  <cp:lastModifiedBy>Windows User</cp:lastModifiedBy>
  <cp:revision>530</cp:revision>
  <cp:lastPrinted>2007-12-06T04:31:24Z</cp:lastPrinted>
  <dcterms:modified xsi:type="dcterms:W3CDTF">2021-06-10T03:42:19Z</dcterms:modified>
</cp:coreProperties>
</file>