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56" r:id="rId1"/>
  </p:sldMasterIdLst>
  <p:notesMasterIdLst>
    <p:notesMasterId r:id="rId32"/>
  </p:notesMasterIdLst>
  <p:handoutMasterIdLst>
    <p:handoutMasterId r:id="rId33"/>
  </p:handoutMasterIdLst>
  <p:sldIdLst>
    <p:sldId id="540" r:id="rId2"/>
    <p:sldId id="569" r:id="rId3"/>
    <p:sldId id="541" r:id="rId4"/>
    <p:sldId id="542" r:id="rId5"/>
    <p:sldId id="543" r:id="rId6"/>
    <p:sldId id="544" r:id="rId7"/>
    <p:sldId id="545" r:id="rId8"/>
    <p:sldId id="546" r:id="rId9"/>
    <p:sldId id="547" r:id="rId10"/>
    <p:sldId id="548" r:id="rId11"/>
    <p:sldId id="549" r:id="rId12"/>
    <p:sldId id="550" r:id="rId13"/>
    <p:sldId id="551" r:id="rId14"/>
    <p:sldId id="552" r:id="rId15"/>
    <p:sldId id="553" r:id="rId16"/>
    <p:sldId id="554" r:id="rId17"/>
    <p:sldId id="555" r:id="rId18"/>
    <p:sldId id="556" r:id="rId19"/>
    <p:sldId id="557" r:id="rId20"/>
    <p:sldId id="558" r:id="rId21"/>
    <p:sldId id="559" r:id="rId22"/>
    <p:sldId id="560" r:id="rId23"/>
    <p:sldId id="561" r:id="rId24"/>
    <p:sldId id="562" r:id="rId25"/>
    <p:sldId id="563" r:id="rId26"/>
    <p:sldId id="564" r:id="rId27"/>
    <p:sldId id="565" r:id="rId28"/>
    <p:sldId id="566" r:id="rId29"/>
    <p:sldId id="567" r:id="rId30"/>
    <p:sldId id="568" r:id="rId31"/>
  </p:sldIdLst>
  <p:sldSz cx="9144000" cy="6858000" type="screen4x3"/>
  <p:notesSz cx="6805613" cy="9939338"/>
  <p:custDataLst>
    <p:tags r:id="rId34"/>
  </p:custDataLst>
  <p:defaultTextStyle>
    <a:defPPr>
      <a:defRPr lang="en-US"/>
    </a:defPPr>
    <a:lvl1pPr algn="l" rtl="0" eaLnBrk="0" fontAlgn="base" hangingPunct="0">
      <a:spcBef>
        <a:spcPct val="0"/>
      </a:spcBef>
      <a:spcAft>
        <a:spcPct val="0"/>
      </a:spcAft>
      <a:defRPr sz="2400" b="1"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480">
          <p15:clr>
            <a:srgbClr val="A4A3A4"/>
          </p15:clr>
        </p15:guide>
        <p15:guide id="2" orient="horz" pos="2448">
          <p15:clr>
            <a:srgbClr val="A4A3A4"/>
          </p15:clr>
        </p15:guide>
        <p15:guide id="3" orient="horz" pos="1152">
          <p15:clr>
            <a:srgbClr val="A4A3A4"/>
          </p15:clr>
        </p15:guide>
        <p15:guide id="4" orient="horz" pos="720">
          <p15:clr>
            <a:srgbClr val="A4A3A4"/>
          </p15:clr>
        </p15:guide>
        <p15:guide id="5" orient="horz" pos="912">
          <p15:clr>
            <a:srgbClr val="A4A3A4"/>
          </p15:clr>
        </p15:guide>
        <p15:guide id="6" orient="horz" pos="3888">
          <p15:clr>
            <a:srgbClr val="A4A3A4"/>
          </p15:clr>
        </p15:guide>
        <p15:guide id="7" orient="horz" pos="3600">
          <p15:clr>
            <a:srgbClr val="A4A3A4"/>
          </p15:clr>
        </p15:guide>
        <p15:guide id="8" pos="2880">
          <p15:clr>
            <a:srgbClr val="A4A3A4"/>
          </p15:clr>
        </p15:guide>
        <p15:guide id="9" pos="336">
          <p15:clr>
            <a:srgbClr val="A4A3A4"/>
          </p15:clr>
        </p15:guide>
        <p15:guide id="10" pos="4896">
          <p15:clr>
            <a:srgbClr val="A4A3A4"/>
          </p15:clr>
        </p15:guide>
        <p15:guide id="11" pos="5424">
          <p15:clr>
            <a:srgbClr val="A4A3A4"/>
          </p15:clr>
        </p15:guide>
        <p15:guide id="12" pos="3408">
          <p15:clr>
            <a:srgbClr val="A4A3A4"/>
          </p15:clr>
        </p15:guide>
        <p15:guide id="13" pos="316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8F"/>
    <a:srgbClr val="FF00FF"/>
    <a:srgbClr val="FF3300"/>
    <a:srgbClr val="E46C0A"/>
    <a:srgbClr val="909090"/>
    <a:srgbClr val="615C5C"/>
    <a:srgbClr val="939393"/>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05" autoAdjust="0"/>
    <p:restoredTop sz="92821" autoAdjust="0"/>
  </p:normalViewPr>
  <p:slideViewPr>
    <p:cSldViewPr>
      <p:cViewPr varScale="1">
        <p:scale>
          <a:sx n="81" d="100"/>
          <a:sy n="81" d="100"/>
        </p:scale>
        <p:origin x="1800" y="86"/>
      </p:cViewPr>
      <p:guideLst>
        <p:guide orient="horz" pos="480"/>
        <p:guide orient="horz" pos="2448"/>
        <p:guide orient="horz" pos="1152"/>
        <p:guide orient="horz" pos="720"/>
        <p:guide orient="horz" pos="912"/>
        <p:guide orient="horz" pos="3888"/>
        <p:guide orient="horz" pos="3600"/>
        <p:guide pos="2880"/>
        <p:guide pos="336"/>
        <p:guide pos="4896"/>
        <p:guide pos="5424"/>
        <p:guide pos="3408"/>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492" y="-72"/>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91139" name="Rectangle 3"/>
          <p:cNvSpPr>
            <a:spLocks noGrp="1" noChangeArrowheads="1"/>
          </p:cNvSpPr>
          <p:nvPr>
            <p:ph type="dt" sz="quarter" idx="1"/>
          </p:nvPr>
        </p:nvSpPr>
        <p:spPr bwMode="auto">
          <a:xfrm>
            <a:off x="3856038"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fld id="{E7D06B1D-D8B2-4B68-84C2-2C4B2550E85D}" type="datetime1">
              <a:rPr lang="en-US"/>
              <a:pPr>
                <a:defRPr/>
              </a:pPr>
              <a:t>6/10/2021</a:t>
            </a:fld>
            <a:endParaRPr lang="en-US"/>
          </a:p>
        </p:txBody>
      </p:sp>
      <p:sp>
        <p:nvSpPr>
          <p:cNvPr id="91140" name="Rectangle 4"/>
          <p:cNvSpPr>
            <a:spLocks noGrp="1" noChangeArrowheads="1"/>
          </p:cNvSpPr>
          <p:nvPr>
            <p:ph type="ftr" sz="quarter" idx="2"/>
          </p:nvPr>
        </p:nvSpPr>
        <p:spPr bwMode="auto">
          <a:xfrm>
            <a:off x="0"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91141" name="Rectangle 5"/>
          <p:cNvSpPr>
            <a:spLocks noGrp="1" noChangeArrowheads="1"/>
          </p:cNvSpPr>
          <p:nvPr>
            <p:ph type="sldNum" sz="quarter" idx="3"/>
          </p:nvPr>
        </p:nvSpPr>
        <p:spPr bwMode="auto">
          <a:xfrm>
            <a:off x="3856038"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1" charset="-128"/>
              </a:defRPr>
            </a:lvl1pPr>
          </a:lstStyle>
          <a:p>
            <a:pPr>
              <a:defRPr/>
            </a:pPr>
            <a:fld id="{9DE99EB6-CEDE-4D1B-B33C-CE297364222C}" type="slidenum">
              <a:rPr lang="en-US"/>
              <a:pPr>
                <a:defRPr/>
              </a:pPr>
              <a:t>‹#›</a:t>
            </a:fld>
            <a:endParaRPr lang="en-US"/>
          </a:p>
        </p:txBody>
      </p:sp>
    </p:spTree>
    <p:extLst>
      <p:ext uri="{BB962C8B-B14F-4D97-AF65-F5344CB8AC3E}">
        <p14:creationId xmlns:p14="http://schemas.microsoft.com/office/powerpoint/2010/main" val="10690977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957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latin typeface="Arial" charset="0"/>
                <a:ea typeface="ＭＳ Ｐゴシック" pitchFamily="1" charset="-128"/>
              </a:defRPr>
            </a:lvl1pPr>
          </a:lstStyle>
          <a:p>
            <a:pPr>
              <a:defRPr/>
            </a:pPr>
            <a:endParaRPr lang="en-US"/>
          </a:p>
        </p:txBody>
      </p:sp>
      <p:sp>
        <p:nvSpPr>
          <p:cNvPr id="4099" name="Rectangle 3"/>
          <p:cNvSpPr>
            <a:spLocks noGrp="1" noChangeArrowheads="1"/>
          </p:cNvSpPr>
          <p:nvPr>
            <p:ph type="dt" idx="1"/>
          </p:nvPr>
        </p:nvSpPr>
        <p:spPr bwMode="auto">
          <a:xfrm>
            <a:off x="3856038" y="0"/>
            <a:ext cx="294957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latin typeface="Arial" charset="0"/>
                <a:ea typeface="ＭＳ Ｐゴシック" pitchFamily="1" charset="-128"/>
              </a:defRPr>
            </a:lvl1pPr>
          </a:lstStyle>
          <a:p>
            <a:pPr>
              <a:defRPr/>
            </a:pPr>
            <a:fld id="{2BE5A956-F79D-4D99-8F93-6296B527E490}" type="datetime1">
              <a:rPr lang="en-US"/>
              <a:pPr>
                <a:defRPr/>
              </a:pPr>
              <a:t>6/10/2021</a:t>
            </a:fld>
            <a:endParaRPr lang="en-US"/>
          </a:p>
        </p:txBody>
      </p:sp>
      <p:sp>
        <p:nvSpPr>
          <p:cNvPr id="33796" name="Rectangle 4"/>
          <p:cNvSpPr>
            <a:spLocks noGrp="1" noRot="1" noChangeAspect="1" noChangeArrowheads="1" noTextEdit="1"/>
          </p:cNvSpPr>
          <p:nvPr>
            <p:ph type="sldImg" idx="2"/>
          </p:nvPr>
        </p:nvSpPr>
        <p:spPr bwMode="auto">
          <a:xfrm>
            <a:off x="920750" y="746125"/>
            <a:ext cx="4965700" cy="3725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8050" y="4721225"/>
            <a:ext cx="4989513" cy="44719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442450"/>
            <a:ext cx="294957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latin typeface="Arial" charset="0"/>
                <a:ea typeface="ＭＳ Ｐゴシック" pitchFamily="1" charset="-128"/>
              </a:defRPr>
            </a:lvl1pPr>
          </a:lstStyle>
          <a:p>
            <a:pPr>
              <a:defRPr/>
            </a:pPr>
            <a:endParaRPr lang="en-US"/>
          </a:p>
        </p:txBody>
      </p:sp>
      <p:sp>
        <p:nvSpPr>
          <p:cNvPr id="4103" name="Rectangle 7"/>
          <p:cNvSpPr>
            <a:spLocks noGrp="1" noChangeArrowheads="1"/>
          </p:cNvSpPr>
          <p:nvPr>
            <p:ph type="sldNum" sz="quarter" idx="5"/>
          </p:nvPr>
        </p:nvSpPr>
        <p:spPr bwMode="auto">
          <a:xfrm>
            <a:off x="3856038" y="9442450"/>
            <a:ext cx="294957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latin typeface="Arial" charset="0"/>
                <a:ea typeface="ＭＳ Ｐゴシック" pitchFamily="16" charset="-128"/>
              </a:defRPr>
            </a:lvl1pPr>
          </a:lstStyle>
          <a:p>
            <a:pPr>
              <a:defRPr/>
            </a:pPr>
            <a:fld id="{2FC36C76-B5C8-4AD9-9647-C549E0ADBD5F}" type="slidenum">
              <a:rPr lang="en-US"/>
              <a:pPr>
                <a:defRPr/>
              </a:pPr>
              <a:t>‹#›</a:t>
            </a:fld>
            <a:endParaRPr lang="en-US"/>
          </a:p>
        </p:txBody>
      </p:sp>
      <p:sp>
        <p:nvSpPr>
          <p:cNvPr id="30728" name="Text Box 8"/>
          <p:cNvSpPr txBox="1">
            <a:spLocks noChangeArrowheads="1"/>
          </p:cNvSpPr>
          <p:nvPr/>
        </p:nvSpPr>
        <p:spPr bwMode="auto">
          <a:xfrm>
            <a:off x="869950" y="9028113"/>
            <a:ext cx="5065713" cy="538162"/>
          </a:xfrm>
          <a:prstGeom prst="rect">
            <a:avLst/>
          </a:prstGeom>
          <a:noFill/>
          <a:ln w="9525">
            <a:noFill/>
            <a:miter lim="800000"/>
            <a:headEnd/>
            <a:tailEnd/>
          </a:ln>
          <a:effectLst/>
        </p:spPr>
        <p:txBody>
          <a:bodyPr lIns="0" tIns="0" rIns="0" bIns="0" anchor="b">
            <a:spAutoFit/>
          </a:bodyPr>
          <a:lstStyle/>
          <a:p>
            <a:pPr eaLnBrk="1" hangingPunct="1">
              <a:defRPr/>
            </a:pPr>
            <a:r>
              <a:rPr lang="en-US" sz="700" b="0">
                <a:ea typeface="ＭＳ Ｐゴシック" pitchFamily="48" charset="-128"/>
              </a:rPr>
              <a:t>©2008 Microsoft Corporation. All rights reserved.</a:t>
            </a:r>
          </a:p>
          <a:p>
            <a:pPr eaLnBrk="1" hangingPunct="1">
              <a:defRPr/>
            </a:pPr>
            <a:r>
              <a:rPr lang="en-US" sz="700" b="0">
                <a:ea typeface="ＭＳ Ｐゴシック" pitchFamily="48" charset="-128"/>
              </a:rPr>
              <a:t>This presentation is for informational purposes only. Microsoft makes no warranties, express or implied, in this summary.</a:t>
            </a:r>
            <a:endParaRPr lang="en-GB" sz="700" b="0">
              <a:solidFill>
                <a:srgbClr val="000000"/>
              </a:solidFill>
              <a:ea typeface="ＭＳ Ｐゴシック" pitchFamily="48" charset="-128"/>
            </a:endParaRPr>
          </a:p>
          <a:p>
            <a:pPr eaLnBrk="1" hangingPunct="1">
              <a:defRPr/>
            </a:pPr>
            <a:r>
              <a:rPr lang="en-GB" sz="700" b="0">
                <a:solidFill>
                  <a:srgbClr val="000000"/>
                </a:solidFill>
                <a:ea typeface="ＭＳ Ｐゴシック" pitchFamily="48" charset="-128"/>
              </a:rPr>
              <a:t>Microsoft, the Microsoft logo, Microsoft Live@edu, Windows Live, Hotmail, Microsoft Office, Outlook, and SmartScreen are either registered trademarks or trademarks of Microsoft Corporation in the United States and/or other countries. 11282-0308/MS-APAC</a:t>
            </a:r>
            <a:endParaRPr lang="en-US" sz="700">
              <a:ea typeface="ＭＳ Ｐゴシック" pitchFamily="48" charset="-128"/>
            </a:endParaRPr>
          </a:p>
        </p:txBody>
      </p:sp>
    </p:spTree>
    <p:extLst>
      <p:ext uri="{BB962C8B-B14F-4D97-AF65-F5344CB8AC3E}">
        <p14:creationId xmlns:p14="http://schemas.microsoft.com/office/powerpoint/2010/main" val="25598341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2</a:t>
            </a:fld>
            <a:endParaRPr lang="en-US"/>
          </a:p>
        </p:txBody>
      </p:sp>
    </p:spTree>
    <p:extLst>
      <p:ext uri="{BB962C8B-B14F-4D97-AF65-F5344CB8AC3E}">
        <p14:creationId xmlns:p14="http://schemas.microsoft.com/office/powerpoint/2010/main" val="628978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sz="2000" smtClean="0"/>
              <a:t>Active FTP :bất cứ khi nào client  yêu cầu dữ liệu  qua kết nối điều khiển thì server  khởi  tạo một kết nối chuyển dữ liệu cho client port nguồn luôn là 20 port đích luôn là 1 số lớn hơn 1024</a:t>
            </a:r>
          </a:p>
          <a:p>
            <a:pPr lvl="1"/>
            <a:r>
              <a:rPr lang="en-US" sz="2000" smtClean="0"/>
              <a:t>Passive FTP : bất cứ khi nào client  yêu cầu dữ liệu  qua kết nối điều khiển thì Client khởi  tạo một kết nối chuyển dữ liệu cho client. port nguồn và port đích luôn lớn hơn 1024</a:t>
            </a:r>
          </a:p>
          <a:p>
            <a:endParaRPr lang="en-US"/>
          </a:p>
        </p:txBody>
      </p:sp>
      <p:sp>
        <p:nvSpPr>
          <p:cNvPr id="4" name="Slide Number Placeholder 3"/>
          <p:cNvSpPr>
            <a:spLocks noGrp="1"/>
          </p:cNvSpPr>
          <p:nvPr>
            <p:ph type="sldNum" sz="quarter" idx="10"/>
          </p:nvPr>
        </p:nvSpPr>
        <p:spPr/>
        <p:txBody>
          <a:bodyPr/>
          <a:lstStyle/>
          <a:p>
            <a:fld id="{E9D12F9B-E4CD-49BF-9931-69D08C344DDF}" type="slidenum">
              <a:rPr lang="en-US" smtClean="0"/>
              <a:pPr/>
              <a:t>4</a:t>
            </a:fld>
            <a:endParaRPr lang="en-US"/>
          </a:p>
        </p:txBody>
      </p:sp>
    </p:spTree>
    <p:extLst>
      <p:ext uri="{BB962C8B-B14F-4D97-AF65-F5344CB8AC3E}">
        <p14:creationId xmlns:p14="http://schemas.microsoft.com/office/powerpoint/2010/main" val="3545987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ta sử dụng dịch vụ FTP để truyền dữ liệu trên mạng Internet thông qua một hệ thống bảo mật như</a:t>
            </a:r>
            <a:r>
              <a:rPr lang="en-US" smtClean="0"/>
              <a:t> </a:t>
            </a:r>
            <a:r>
              <a:rPr lang="vi-VN" smtClean="0"/>
              <a:t>Proxy, Firewall, NAT,  thông  thường các hệ  thống bảo mật này chỉ cho phép kết nối TCP  theo cổng</a:t>
            </a:r>
            <a:r>
              <a:rPr lang="en-US" smtClean="0"/>
              <a:t> </a:t>
            </a:r>
            <a:r>
              <a:rPr lang="vi-VN" smtClean="0"/>
              <a:t>dịch vụ 21 do đó user gặp vấn đề trong việc sử dụng các lệnh DIR, LS, GET, or PUT để truyền dữ liệu</a:t>
            </a:r>
            <a:r>
              <a:rPr lang="en-US" smtClean="0"/>
              <a:t> </a:t>
            </a:r>
            <a:r>
              <a:rPr lang="vi-VN" smtClean="0"/>
              <a:t>vì các  lệnh này đòi hỏi hệ  thống bảo mật phải cho phép sử dụng cổng TCP 20. Cho nên khi sử dụng</a:t>
            </a:r>
            <a:r>
              <a:rPr lang="en-US" smtClean="0"/>
              <a:t> </a:t>
            </a:r>
            <a:r>
              <a:rPr lang="vi-VN" smtClean="0"/>
              <a:t>FTP để truyền tin trên mạng Internet thông qua mạng các hệ thống bảo mật (Proxy, Firewall, NAT) </a:t>
            </a:r>
            <a:endParaRPr lang="en-US"/>
          </a:p>
        </p:txBody>
      </p:sp>
      <p:sp>
        <p:nvSpPr>
          <p:cNvPr id="4" name="Slide Number Placeholder 3"/>
          <p:cNvSpPr>
            <a:spLocks noGrp="1"/>
          </p:cNvSpPr>
          <p:nvPr>
            <p:ph type="sldNum" sz="quarter" idx="10"/>
          </p:nvPr>
        </p:nvSpPr>
        <p:spPr/>
        <p:txBody>
          <a:bodyPr/>
          <a:lstStyle/>
          <a:p>
            <a:fld id="{E9D12F9B-E4CD-49BF-9931-69D08C344DDF}" type="slidenum">
              <a:rPr lang="en-US" smtClean="0"/>
              <a:pPr/>
              <a:t>13</a:t>
            </a:fld>
            <a:endParaRPr lang="en-US"/>
          </a:p>
        </p:txBody>
      </p:sp>
    </p:spTree>
    <p:extLst>
      <p:ext uri="{BB962C8B-B14F-4D97-AF65-F5344CB8AC3E}">
        <p14:creationId xmlns:p14="http://schemas.microsoft.com/office/powerpoint/2010/main" val="42233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1"/>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26489" y="3048000"/>
            <a:ext cx="9144000" cy="1527175"/>
          </a:xfrm>
          <a:prstGeom prst="rect">
            <a:avLst/>
          </a:prstGeom>
          <a:solidFill>
            <a:srgbClr val="00548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26489" y="2995612"/>
            <a:ext cx="9144000"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a:off x="26489" y="4575175"/>
            <a:ext cx="9144000"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321889" y="4799012"/>
            <a:ext cx="6400800" cy="1600200"/>
          </a:xfrm>
        </p:spPr>
        <p:txBody>
          <a:bodyPr/>
          <a:lstStyle>
            <a:lvl1pPr marL="0" indent="0" algn="ctr">
              <a:buNone/>
              <a:defRPr sz="2600">
                <a:solidFill>
                  <a:schemeClr val="tx2"/>
                </a:solidFill>
                <a:latin typeface="Arial" pitchFamily="34" charset="0"/>
                <a:cs typeface="Arial"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83689" y="3104542"/>
            <a:ext cx="8229600" cy="1470025"/>
          </a:xfrm>
        </p:spPr>
        <p:txBody>
          <a:bodyPr anchor="ctr"/>
          <a:lstStyle>
            <a:lvl1pPr algn="ctr">
              <a:defRPr lang="en-US" dirty="0">
                <a:solidFill>
                  <a:srgbClr val="FFFFFF"/>
                </a:solidFill>
                <a:latin typeface="Arial" pitchFamily="34" charset="0"/>
                <a:cs typeface="Arial" pitchFamily="34" charset="0"/>
              </a:defRPr>
            </a:lvl1pPr>
          </a:lstStyle>
          <a:p>
            <a:r>
              <a:rPr lang="en-US" smtClean="0"/>
              <a:t>Click to edit Master title style</a:t>
            </a:r>
            <a:endParaRPr lang="en-US"/>
          </a:p>
        </p:txBody>
      </p:sp>
      <p:sp>
        <p:nvSpPr>
          <p:cNvPr id="13" name="Slide Number Placeholder 28"/>
          <p:cNvSpPr>
            <a:spLocks noGrp="1"/>
          </p:cNvSpPr>
          <p:nvPr>
            <p:ph type="sldNum" sz="quarter" idx="12"/>
          </p:nvPr>
        </p:nvSpPr>
        <p:spPr/>
        <p:txBody>
          <a:bodyPr/>
          <a:lstStyle>
            <a:lvl1pPr>
              <a:defRPr/>
            </a:lvl1pPr>
          </a:lstStyle>
          <a:p>
            <a:pPr>
              <a:defRPr/>
            </a:pPr>
            <a:fld id="{0D492273-4D9A-476F-8E4D-EA3C42451B44}" type="slidenum">
              <a:rPr lang="ar-SA" smtClean="0"/>
              <a:pPr>
                <a:defRPr/>
              </a:pPr>
              <a:t>‹#›</a:t>
            </a:fld>
            <a:endParaRPr lang="en-US" dirty="0"/>
          </a:p>
        </p:txBody>
      </p:sp>
      <p:pic>
        <p:nvPicPr>
          <p:cNvPr id="14" name="Picture 13">
            <a:extLst>
              <a:ext uri="{FF2B5EF4-FFF2-40B4-BE49-F238E27FC236}">
                <a16:creationId xmlns:a16="http://schemas.microsoft.com/office/drawing/2014/main" id="{128D8D56-9593-2647-8786-62A1E69709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1760" y="548680"/>
            <a:ext cx="4517351" cy="2235954"/>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533400" y="1066800"/>
            <a:ext cx="8382000" cy="5257800"/>
          </a:xfrm>
        </p:spPr>
        <p:txBody>
          <a:bodyPr/>
          <a:lstStyle>
            <a:lvl1pPr>
              <a:defRPr>
                <a:solidFill>
                  <a:schemeClr val="accent1">
                    <a:lumMod val="50000"/>
                  </a:schemeClr>
                </a:solidFill>
              </a:defRPr>
            </a:lvl1pPr>
            <a:lvl2pPr>
              <a:defRPr>
                <a:solidFill>
                  <a:schemeClr val="accent1">
                    <a:lumMod val="50000"/>
                  </a:schemeClr>
                </a:solidFill>
              </a:defRPr>
            </a:lvl2pPr>
            <a:lvl3pPr>
              <a:defRPr>
                <a:solidFill>
                  <a:schemeClr val="accent1">
                    <a:lumMod val="50000"/>
                  </a:schemeClr>
                </a:solidFill>
              </a:defRPr>
            </a:lvl3pPr>
            <a:lvl4pPr>
              <a:defRPr>
                <a:solidFill>
                  <a:schemeClr val="accent1">
                    <a:lumMod val="50000"/>
                  </a:schemeClr>
                </a:solidFill>
              </a:defRPr>
            </a:lvl4pPr>
            <a:lvl5pPr>
              <a:defRPr>
                <a:solidFill>
                  <a:schemeClr val="accent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22"/>
          <p:cNvSpPr>
            <a:spLocks noGrp="1"/>
          </p:cNvSpPr>
          <p:nvPr>
            <p:ph type="sldNum" sz="quarter" idx="12"/>
          </p:nvPr>
        </p:nvSpPr>
        <p:spPr/>
        <p:txBody>
          <a:bodyPr/>
          <a:lstStyle>
            <a:lvl1pPr>
              <a:defRPr/>
            </a:lvl1pPr>
          </a:lstStyle>
          <a:p>
            <a:pPr>
              <a:defRPr/>
            </a:pPr>
            <a:fld id="{F9E92A4F-77D4-4DE9-9AA2-EC9D2C47B068}" type="slidenum">
              <a:rPr lang="ar-SA"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533400" y="1066800"/>
            <a:ext cx="41148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00600" y="1066800"/>
            <a:ext cx="41910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lvl1pPr>
              <a:defRPr/>
            </a:lvl1pPr>
          </a:lstStyle>
          <a:p>
            <a:pPr>
              <a:defRPr/>
            </a:pPr>
            <a:fld id="{24596996-85BE-4C7E-B4F5-F32D944F0136}" type="slidenum">
              <a:rPr lang="ar-SA"/>
              <a:pPr>
                <a:defRPr/>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lvl1pPr>
              <a:defRPr/>
            </a:lvl1pPr>
          </a:lstStyle>
          <a:p>
            <a:pPr>
              <a:defRPr/>
            </a:pPr>
            <a:fld id="{0CA8F775-C1DF-4DA4-B686-995E767BCA29}" type="slidenum">
              <a:rPr lang="ar-SA"/>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ed Rectangle 7"/>
          <p:cNvSpPr/>
          <p:nvPr/>
        </p:nvSpPr>
        <p:spPr>
          <a:xfrm>
            <a:off x="63500" y="69850"/>
            <a:ext cx="9013825" cy="6692900"/>
          </a:xfrm>
          <a:prstGeom prst="roundRect">
            <a:avLst>
              <a:gd name="adj" fmla="val 4929"/>
            </a:avLst>
          </a:prstGeom>
          <a:solidFill>
            <a:schemeClr val="bg1">
              <a:lumMod val="85000"/>
            </a:schemeClr>
          </a:solidFill>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0" y="0"/>
            <a:ext cx="9144000" cy="6858000"/>
          </a:xfrm>
          <a:prstGeom prst="rect">
            <a:avLst/>
          </a:prstGeom>
          <a:solidFill>
            <a:schemeClr val="bg1"/>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0" y="52389"/>
            <a:ext cx="9144000" cy="785812"/>
          </a:xfrm>
          <a:prstGeom prst="rect">
            <a:avLst/>
          </a:prstGeom>
          <a:solidFill>
            <a:srgbClr val="00548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196" name="Title Placeholder 21"/>
          <p:cNvSpPr>
            <a:spLocks noGrp="1"/>
          </p:cNvSpPr>
          <p:nvPr>
            <p:ph type="title"/>
          </p:nvPr>
        </p:nvSpPr>
        <p:spPr bwMode="auto">
          <a:xfrm>
            <a:off x="228600" y="152400"/>
            <a:ext cx="8763000" cy="6096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endParaRPr lang="en-US" dirty="0" smtClean="0"/>
          </a:p>
        </p:txBody>
      </p:sp>
      <p:sp>
        <p:nvSpPr>
          <p:cNvPr id="8197" name="Text Placeholder 12"/>
          <p:cNvSpPr>
            <a:spLocks noGrp="1"/>
          </p:cNvSpPr>
          <p:nvPr>
            <p:ph type="body" idx="1"/>
          </p:nvPr>
        </p:nvSpPr>
        <p:spPr bwMode="auto">
          <a:xfrm>
            <a:off x="508000" y="1042988"/>
            <a:ext cx="8483600" cy="5281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3" name="Slide Number Placeholder 22"/>
          <p:cNvSpPr>
            <a:spLocks noGrp="1"/>
          </p:cNvSpPr>
          <p:nvPr>
            <p:ph type="sldNum" sz="quarter" idx="4"/>
          </p:nvPr>
        </p:nvSpPr>
        <p:spPr>
          <a:xfrm>
            <a:off x="63500" y="6477000"/>
            <a:ext cx="850900" cy="3556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100">
                <a:solidFill>
                  <a:srgbClr val="FFFFFF"/>
                </a:solidFill>
                <a:latin typeface="Franklin Gothic Book" pitchFamily="34" charset="0"/>
                <a:cs typeface="Arial" charset="0"/>
              </a:defRPr>
            </a:lvl1pPr>
          </a:lstStyle>
          <a:p>
            <a:pPr>
              <a:defRPr/>
            </a:pPr>
            <a:fld id="{C8043DC6-2AB3-4C6D-BA87-13789DF7915F}" type="slidenum">
              <a:rPr lang="ar-SA" smtClean="0"/>
              <a:pPr>
                <a:defRPr/>
              </a:pPr>
              <a:t>‹#›</a:t>
            </a:fld>
            <a:endParaRPr lang="en-US" dirty="0" smtClean="0"/>
          </a:p>
        </p:txBody>
      </p:sp>
      <p:sp>
        <p:nvSpPr>
          <p:cNvPr id="12" name="Rectangle 11"/>
          <p:cNvSpPr/>
          <p:nvPr/>
        </p:nvSpPr>
        <p:spPr>
          <a:xfrm>
            <a:off x="0" y="0"/>
            <a:ext cx="9144000"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Rectangle 12"/>
          <p:cNvSpPr/>
          <p:nvPr/>
        </p:nvSpPr>
        <p:spPr>
          <a:xfrm>
            <a:off x="0" y="830263"/>
            <a:ext cx="9144000"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Rectangle 1"/>
          <p:cNvSpPr/>
          <p:nvPr/>
        </p:nvSpPr>
        <p:spPr>
          <a:xfrm>
            <a:off x="0" y="6438900"/>
            <a:ext cx="914400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07553" y="1066800"/>
            <a:ext cx="615553" cy="4724400"/>
          </a:xfrm>
          <a:prstGeom prst="rect">
            <a:avLst/>
          </a:prstGeom>
          <a:noFill/>
          <a:ln w="9525">
            <a:noFill/>
          </a:ln>
        </p:spPr>
        <p:txBody>
          <a:bodyPr vert="vert270" wrap="square" rtlCol="0" anchor="ctr" anchorCtr="0">
            <a:spAutoFit/>
          </a:bodyPr>
          <a:lstStyle/>
          <a:p>
            <a:r>
              <a:rPr lang="en-US" sz="2800" b="0" cap="none" spc="0" dirty="0" err="1"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Học</a:t>
            </a:r>
            <a:r>
              <a:rPr lang="en-US" sz="2800" b="0" cap="none" spc="0" baseline="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thực</a:t>
            </a:r>
            <a:r>
              <a:rPr lang="en-US" sz="2800" b="0" cap="none" spc="0" baseline="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để</a:t>
            </a:r>
            <a:r>
              <a:rPr lang="en-US" sz="2800" b="0" cap="none" spc="0" baseline="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tạo</a:t>
            </a:r>
            <a:r>
              <a:rPr lang="en-US" sz="2800" b="0" cap="none" spc="0" baseline="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ra</a:t>
            </a:r>
            <a:r>
              <a:rPr lang="en-US" sz="2800" b="0" cap="none" spc="0" baseline="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giá</a:t>
            </a:r>
            <a:r>
              <a:rPr lang="en-US" sz="2800" b="0" cap="none" spc="0" baseline="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trị</a:t>
            </a:r>
            <a:r>
              <a:rPr lang="en-US" sz="2800" b="0" cap="none" spc="0" baseline="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thực</a:t>
            </a:r>
            <a:endParaRPr lang="en-US" sz="2800" b="0" cap="none" spc="0" dirty="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4" name="Rectangle 3"/>
          <p:cNvSpPr/>
          <p:nvPr/>
        </p:nvSpPr>
        <p:spPr>
          <a:xfrm>
            <a:off x="419099" y="954088"/>
            <a:ext cx="0" cy="5484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324600" y="-88900"/>
            <a:ext cx="2819400" cy="261610"/>
          </a:xfrm>
          <a:prstGeom prst="rect">
            <a:avLst/>
          </a:prstGeom>
          <a:noFill/>
        </p:spPr>
        <p:txBody>
          <a:bodyPr wrap="square" rtlCol="0">
            <a:spAutoFit/>
          </a:bodyPr>
          <a:lstStyle/>
          <a:p>
            <a:pPr algn="r"/>
            <a:r>
              <a:rPr lang="en-US" sz="1100" dirty="0" smtClean="0">
                <a:solidFill>
                  <a:schemeClr val="bg1">
                    <a:lumMod val="85000"/>
                  </a:schemeClr>
                </a:solidFill>
              </a:rPr>
              <a:t>Nguyen </a:t>
            </a:r>
            <a:r>
              <a:rPr lang="en-US" sz="1100" dirty="0" err="1" smtClean="0">
                <a:solidFill>
                  <a:schemeClr val="bg1">
                    <a:lumMod val="85000"/>
                  </a:schemeClr>
                </a:solidFill>
              </a:rPr>
              <a:t>Huu</a:t>
            </a:r>
            <a:r>
              <a:rPr lang="en-US" sz="1100" dirty="0" smtClean="0">
                <a:solidFill>
                  <a:schemeClr val="bg1">
                    <a:lumMod val="85000"/>
                  </a:schemeClr>
                </a:solidFill>
              </a:rPr>
              <a:t> </a:t>
            </a:r>
            <a:r>
              <a:rPr lang="en-US" sz="1100" dirty="0" err="1" smtClean="0">
                <a:solidFill>
                  <a:schemeClr val="bg1">
                    <a:lumMod val="85000"/>
                  </a:schemeClr>
                </a:solidFill>
              </a:rPr>
              <a:t>Trung</a:t>
            </a:r>
            <a:endParaRPr lang="en-US" sz="1100" dirty="0">
              <a:solidFill>
                <a:schemeClr val="bg1">
                  <a:lumMod val="85000"/>
                </a:schemeClr>
              </a:solidFill>
            </a:endParaRPr>
          </a:p>
        </p:txBody>
      </p:sp>
      <p:sp>
        <p:nvSpPr>
          <p:cNvPr id="18" name="Rectangle 67590"/>
          <p:cNvSpPr>
            <a:spLocks noChangeArrowheads="1"/>
          </p:cNvSpPr>
          <p:nvPr userDrawn="1"/>
        </p:nvSpPr>
        <p:spPr bwMode="auto">
          <a:xfrm>
            <a:off x="0" y="0"/>
            <a:ext cx="9144000" cy="76200"/>
          </a:xfrm>
          <a:prstGeom prst="rect">
            <a:avLst/>
          </a:prstGeom>
          <a:gradFill rotWithShape="1">
            <a:gsLst>
              <a:gs pos="0">
                <a:srgbClr val="0099FF">
                  <a:gamma/>
                  <a:tint val="0"/>
                  <a:invGamma/>
                </a:srgbClr>
              </a:gs>
              <a:gs pos="100000">
                <a:srgbClr val="0099FF">
                  <a:alpha val="25000"/>
                </a:srgbClr>
              </a:gs>
            </a:gsLst>
            <a:lin ang="0" scaled="1"/>
          </a:gradFill>
          <a:ln w="9525">
            <a:noFill/>
            <a:miter lim="800000"/>
            <a:headEnd/>
            <a:tailEnd/>
          </a:ln>
        </p:spPr>
        <p:txBody>
          <a:bodyPr wrap="none" lIns="0" tIns="0" rIns="0" bIns="0" anchor="ctr"/>
          <a:lstStyle/>
          <a:p>
            <a:pPr eaLnBrk="1" hangingPunct="1">
              <a:defRPr/>
            </a:pPr>
            <a:endParaRPr lang="en-US" sz="1800" b="0">
              <a:solidFill>
                <a:srgbClr val="000000"/>
              </a:solidFill>
            </a:endParaRPr>
          </a:p>
        </p:txBody>
      </p:sp>
      <p:sp>
        <p:nvSpPr>
          <p:cNvPr id="19" name="Rectangle 18"/>
          <p:cNvSpPr>
            <a:spLocks noChangeArrowheads="1"/>
          </p:cNvSpPr>
          <p:nvPr userDrawn="1"/>
        </p:nvSpPr>
        <p:spPr bwMode="auto">
          <a:xfrm>
            <a:off x="381000" y="6526213"/>
            <a:ext cx="592138" cy="331787"/>
          </a:xfrm>
          <a:prstGeom prst="rect">
            <a:avLst/>
          </a:prstGeom>
          <a:noFill/>
          <a:ln w="9525" algn="ctr">
            <a:noFill/>
            <a:miter lim="800000"/>
            <a:headEnd/>
            <a:tailEnd/>
          </a:ln>
        </p:spPr>
        <p:txBody>
          <a:bodyPr/>
          <a:lstStyle/>
          <a:p>
            <a:pPr eaLnBrk="1" hangingPunct="1">
              <a:defRPr/>
            </a:pPr>
            <a:endParaRPr lang="en-US" sz="1000" b="0">
              <a:ea typeface="ＭＳ Ｐゴシック" pitchFamily="16" charset="-128"/>
            </a:endParaRPr>
          </a:p>
        </p:txBody>
      </p:sp>
      <p:pic>
        <p:nvPicPr>
          <p:cNvPr id="20" name="Picture 19">
            <a:extLst>
              <a:ext uri="{FF2B5EF4-FFF2-40B4-BE49-F238E27FC236}">
                <a16:creationId xmlns:a16="http://schemas.microsoft.com/office/drawing/2014/main" id="{128D8D56-9593-2647-8786-62A1E697095C}"/>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377820" y="6511766"/>
            <a:ext cx="699505" cy="346234"/>
          </a:xfrm>
          <a:prstGeom prst="rect">
            <a:avLst/>
          </a:prstGeom>
        </p:spPr>
      </p:pic>
    </p:spTree>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Lst>
  <p:transition>
    <p:fade/>
  </p:transition>
  <p:timing>
    <p:tnLst>
      <p:par>
        <p:cTn id="1" dur="indefinite" restart="never" nodeType="tmRoot"/>
      </p:par>
    </p:tnLst>
  </p:timing>
  <p:hf sldNum="0" hdr="0" ftr="0" dt="0"/>
  <p:txStyles>
    <p:titleStyle>
      <a:lvl1pPr algn="l" rtl="0" eaLnBrk="1" fontAlgn="base" hangingPunct="1">
        <a:spcBef>
          <a:spcPct val="0"/>
        </a:spcBef>
        <a:spcAft>
          <a:spcPct val="0"/>
        </a:spcAft>
        <a:defRPr sz="3000" b="1" kern="1200">
          <a:solidFill>
            <a:schemeClr val="bg1">
              <a:lumMod val="95000"/>
            </a:schemeClr>
          </a:solidFill>
          <a:latin typeface="Arial" pitchFamily="34" charset="0"/>
          <a:ea typeface="+mj-ea"/>
          <a:cs typeface="Arial" pitchFamily="34" charset="0"/>
        </a:defRPr>
      </a:lvl1pPr>
      <a:lvl2pPr algn="l" rtl="0" eaLnBrk="1" fontAlgn="base" hangingPunct="1">
        <a:spcBef>
          <a:spcPct val="0"/>
        </a:spcBef>
        <a:spcAft>
          <a:spcPct val="0"/>
        </a:spcAft>
        <a:defRPr sz="4000">
          <a:solidFill>
            <a:schemeClr val="tx2"/>
          </a:solidFill>
          <a:latin typeface="Arial" charset="0"/>
          <a:cs typeface="Arial" charset="0"/>
        </a:defRPr>
      </a:lvl2pPr>
      <a:lvl3pPr algn="l" rtl="0" eaLnBrk="1" fontAlgn="base" hangingPunct="1">
        <a:spcBef>
          <a:spcPct val="0"/>
        </a:spcBef>
        <a:spcAft>
          <a:spcPct val="0"/>
        </a:spcAft>
        <a:defRPr sz="4000">
          <a:solidFill>
            <a:schemeClr val="tx2"/>
          </a:solidFill>
          <a:latin typeface="Arial" charset="0"/>
          <a:cs typeface="Arial" charset="0"/>
        </a:defRPr>
      </a:lvl3pPr>
      <a:lvl4pPr algn="l" rtl="0" eaLnBrk="1" fontAlgn="base" hangingPunct="1">
        <a:spcBef>
          <a:spcPct val="0"/>
        </a:spcBef>
        <a:spcAft>
          <a:spcPct val="0"/>
        </a:spcAft>
        <a:defRPr sz="4000">
          <a:solidFill>
            <a:schemeClr val="tx2"/>
          </a:solidFill>
          <a:latin typeface="Arial" charset="0"/>
          <a:cs typeface="Arial" charset="0"/>
        </a:defRPr>
      </a:lvl4pPr>
      <a:lvl5pPr algn="l" rtl="0" eaLnBrk="1" fontAlgn="base" hangingPunct="1">
        <a:spcBef>
          <a:spcPct val="0"/>
        </a:spcBef>
        <a:spcAft>
          <a:spcPct val="0"/>
        </a:spcAft>
        <a:defRPr sz="4000">
          <a:solidFill>
            <a:schemeClr val="tx2"/>
          </a:solidFill>
          <a:latin typeface="Arial" charset="0"/>
          <a:cs typeface="Arial" charset="0"/>
        </a:defRPr>
      </a:lvl5pPr>
      <a:lvl6pPr marL="457200" algn="l" rtl="0" eaLnBrk="1" fontAlgn="base" hangingPunct="1">
        <a:spcBef>
          <a:spcPct val="0"/>
        </a:spcBef>
        <a:spcAft>
          <a:spcPct val="0"/>
        </a:spcAft>
        <a:defRPr sz="4000">
          <a:solidFill>
            <a:schemeClr val="tx2"/>
          </a:solidFill>
          <a:latin typeface="Arial" charset="0"/>
          <a:cs typeface="Arial" charset="0"/>
        </a:defRPr>
      </a:lvl6pPr>
      <a:lvl7pPr marL="914400" algn="l" rtl="0" eaLnBrk="1" fontAlgn="base" hangingPunct="1">
        <a:spcBef>
          <a:spcPct val="0"/>
        </a:spcBef>
        <a:spcAft>
          <a:spcPct val="0"/>
        </a:spcAft>
        <a:defRPr sz="4000">
          <a:solidFill>
            <a:schemeClr val="tx2"/>
          </a:solidFill>
          <a:latin typeface="Arial" charset="0"/>
          <a:cs typeface="Arial" charset="0"/>
        </a:defRPr>
      </a:lvl7pPr>
      <a:lvl8pPr marL="1371600" algn="l" rtl="0" eaLnBrk="1" fontAlgn="base" hangingPunct="1">
        <a:spcBef>
          <a:spcPct val="0"/>
        </a:spcBef>
        <a:spcAft>
          <a:spcPct val="0"/>
        </a:spcAft>
        <a:defRPr sz="4000">
          <a:solidFill>
            <a:schemeClr val="tx2"/>
          </a:solidFill>
          <a:latin typeface="Arial" charset="0"/>
          <a:cs typeface="Arial" charset="0"/>
        </a:defRPr>
      </a:lvl8pPr>
      <a:lvl9pPr marL="1828800" algn="l" rtl="0" eaLnBrk="1" fontAlgn="base" hangingPunct="1">
        <a:spcBef>
          <a:spcPct val="0"/>
        </a:spcBef>
        <a:spcAft>
          <a:spcPct val="0"/>
        </a:spcAft>
        <a:defRPr sz="4000">
          <a:solidFill>
            <a:schemeClr val="tx2"/>
          </a:solidFill>
          <a:latin typeface="Arial" charset="0"/>
          <a:cs typeface="Arial" charset="0"/>
        </a:defRPr>
      </a:lvl9pPr>
    </p:titleStyle>
    <p:bodyStyle>
      <a:lvl1pPr marL="273050" indent="-273050" algn="l" rtl="0" eaLnBrk="1" fontAlgn="base" hangingPunct="1">
        <a:spcBef>
          <a:spcPts val="575"/>
        </a:spcBef>
        <a:spcAft>
          <a:spcPct val="0"/>
        </a:spcAft>
        <a:buClr>
          <a:schemeClr val="accent1"/>
        </a:buClr>
        <a:buSzPct val="85000"/>
        <a:buFont typeface="Wingdings 2" pitchFamily="18" charset="2"/>
        <a:buChar char=""/>
        <a:defRPr sz="2600" kern="1200">
          <a:solidFill>
            <a:schemeClr val="accent1">
              <a:lumMod val="50000"/>
            </a:schemeClr>
          </a:solidFill>
          <a:latin typeface="Arial" pitchFamily="34" charset="0"/>
          <a:ea typeface="+mn-ea"/>
          <a:cs typeface="Arial" pitchFamily="34" charset="0"/>
        </a:defRPr>
      </a:lvl1pPr>
      <a:lvl2pPr marL="547688" indent="-228600" algn="l" rtl="0" eaLnBrk="1" fontAlgn="base" hangingPunct="1">
        <a:spcBef>
          <a:spcPts val="375"/>
        </a:spcBef>
        <a:spcAft>
          <a:spcPct val="0"/>
        </a:spcAft>
        <a:buClr>
          <a:schemeClr val="accent2"/>
        </a:buClr>
        <a:buSzPct val="85000"/>
        <a:buFont typeface="Wingdings 2" pitchFamily="18" charset="2"/>
        <a:buChar char=""/>
        <a:defRPr sz="2400" kern="1200">
          <a:solidFill>
            <a:schemeClr val="accent1">
              <a:lumMod val="50000"/>
            </a:schemeClr>
          </a:solidFill>
          <a:latin typeface="Arial" pitchFamily="34" charset="0"/>
          <a:ea typeface="+mn-ea"/>
          <a:cs typeface="Arial" pitchFamily="34" charset="0"/>
        </a:defRPr>
      </a:lvl2pPr>
      <a:lvl3pPr marL="822325" indent="-228600" algn="l" rtl="0" eaLnBrk="1" fontAlgn="base" hangingPunct="1">
        <a:spcBef>
          <a:spcPts val="375"/>
        </a:spcBef>
        <a:spcAft>
          <a:spcPct val="0"/>
        </a:spcAft>
        <a:buClr>
          <a:srgbClr val="AABBDF"/>
        </a:buClr>
        <a:buSzPct val="85000"/>
        <a:buFont typeface="Wingdings 2" pitchFamily="18" charset="2"/>
        <a:buChar char=""/>
        <a:defRPr sz="2000" kern="1200">
          <a:solidFill>
            <a:schemeClr val="accent1">
              <a:lumMod val="50000"/>
            </a:schemeClr>
          </a:solidFill>
          <a:latin typeface="Arial" pitchFamily="34" charset="0"/>
          <a:ea typeface="+mn-ea"/>
          <a:cs typeface="Arial" pitchFamily="34" charset="0"/>
        </a:defRPr>
      </a:lvl3pPr>
      <a:lvl4pPr marL="1096963" indent="-228600" algn="l" rtl="0" eaLnBrk="1" fontAlgn="base" hangingPunct="1">
        <a:spcBef>
          <a:spcPts val="375"/>
        </a:spcBef>
        <a:spcAft>
          <a:spcPct val="0"/>
        </a:spcAft>
        <a:buClr>
          <a:srgbClr val="0BD0D9"/>
        </a:buClr>
        <a:buSzPct val="80000"/>
        <a:buFont typeface="Wingdings 2" pitchFamily="18" charset="2"/>
        <a:buChar char=""/>
        <a:defRPr sz="2000" kern="1200">
          <a:solidFill>
            <a:schemeClr val="accent1">
              <a:lumMod val="50000"/>
            </a:schemeClr>
          </a:solidFill>
          <a:latin typeface="Arial" pitchFamily="34" charset="0"/>
          <a:ea typeface="+mn-ea"/>
          <a:cs typeface="Arial" pitchFamily="34" charset="0"/>
        </a:defRPr>
      </a:lvl4pPr>
      <a:lvl5pPr marL="1371600" indent="-228600" algn="l" rtl="0" eaLnBrk="1" fontAlgn="base" hangingPunct="1">
        <a:spcBef>
          <a:spcPts val="375"/>
        </a:spcBef>
        <a:spcAft>
          <a:spcPct val="0"/>
        </a:spcAft>
        <a:buClr>
          <a:srgbClr val="0BD0D9"/>
        </a:buClr>
        <a:buChar char="o"/>
        <a:defRPr sz="2000" kern="1200">
          <a:solidFill>
            <a:schemeClr val="accent1">
              <a:lumMod val="50000"/>
            </a:schemeClr>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subTitle" idx="1"/>
          </p:nvPr>
        </p:nvSpPr>
        <p:spPr>
          <a:xfrm>
            <a:off x="533400" y="3200399"/>
            <a:ext cx="7924800" cy="1127289"/>
          </a:xfrm>
        </p:spPr>
        <p:txBody>
          <a:bodyPr/>
          <a:lstStyle/>
          <a:p>
            <a:pPr marR="0" algn="ctr" eaLnBrk="1" hangingPunct="1"/>
            <a:r>
              <a:rPr lang="en-US" sz="3600" b="1" dirty="0" smtClean="0">
                <a:solidFill>
                  <a:schemeClr val="bg1"/>
                </a:solidFill>
              </a:rPr>
              <a:t> FTP </a:t>
            </a:r>
          </a:p>
          <a:p>
            <a:pPr marR="0" algn="ctr" eaLnBrk="1" hangingPunct="1"/>
            <a:r>
              <a:rPr lang="en-US" sz="3600" b="1" dirty="0" smtClean="0">
                <a:solidFill>
                  <a:schemeClr val="bg1"/>
                </a:solidFill>
              </a:rPr>
              <a:t>(File Transfer Protocol)</a:t>
            </a:r>
          </a:p>
          <a:p>
            <a:pPr marR="0" eaLnBrk="1" hangingPunct="1"/>
            <a:endParaRPr lang="en-US" sz="3600" b="1" dirty="0" smtClean="0">
              <a:solidFill>
                <a:schemeClr val="bg1"/>
              </a:solidFill>
            </a:endParaRPr>
          </a:p>
        </p:txBody>
      </p:sp>
    </p:spTree>
    <p:extLst>
      <p:ext uri="{BB962C8B-B14F-4D97-AF65-F5344CB8AC3E}">
        <p14:creationId xmlns:p14="http://schemas.microsoft.com/office/powerpoint/2010/main" val="83879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II.2. Cơ chế Passive</a:t>
            </a:r>
            <a:endParaRPr lang="en-US"/>
          </a:p>
        </p:txBody>
      </p:sp>
      <p:sp>
        <p:nvSpPr>
          <p:cNvPr id="2" name="Content Placeholder 1"/>
          <p:cNvSpPr>
            <a:spLocks noGrp="1"/>
          </p:cNvSpPr>
          <p:nvPr>
            <p:ph idx="1"/>
          </p:nvPr>
        </p:nvSpPr>
        <p:spPr>
          <a:xfrm>
            <a:off x="609599" y="1381475"/>
            <a:ext cx="4364567" cy="4943125"/>
          </a:xfrm>
        </p:spPr>
        <p:txBody>
          <a:bodyPr>
            <a:normAutofit fontScale="77500" lnSpcReduction="20000"/>
          </a:bodyPr>
          <a:lstStyle/>
          <a:p>
            <a:pPr marL="236538" indent="-236538" algn="just">
              <a:lnSpc>
                <a:spcPct val="120000"/>
              </a:lnSpc>
              <a:buClr>
                <a:schemeClr val="tx1"/>
              </a:buClr>
            </a:pPr>
            <a:r>
              <a:rPr lang="en-US" dirty="0" smtClean="0">
                <a:solidFill>
                  <a:srgbClr val="FF0000"/>
                </a:solidFill>
              </a:rPr>
              <a:t>Bước1: </a:t>
            </a:r>
            <a:r>
              <a:rPr lang="en-US" dirty="0" smtClean="0"/>
              <a:t>client </a:t>
            </a:r>
            <a:r>
              <a:rPr lang="en-US" dirty="0" err="1" smtClean="0"/>
              <a:t>dùng</a:t>
            </a:r>
            <a:r>
              <a:rPr lang="en-US" dirty="0" smtClean="0"/>
              <a:t> </a:t>
            </a:r>
            <a:r>
              <a:rPr lang="en-US" dirty="0" err="1" smtClean="0"/>
              <a:t>một</a:t>
            </a:r>
            <a:r>
              <a:rPr lang="en-US" dirty="0" smtClean="0"/>
              <a:t> </a:t>
            </a:r>
            <a:r>
              <a:rPr lang="en-US" dirty="0" err="1" smtClean="0"/>
              <a:t>cổng</a:t>
            </a:r>
            <a:r>
              <a:rPr lang="en-US" dirty="0" smtClean="0"/>
              <a:t> </a:t>
            </a:r>
            <a:r>
              <a:rPr lang="en-US" dirty="0" err="1" smtClean="0"/>
              <a:t>lệnh</a:t>
            </a:r>
            <a:r>
              <a:rPr lang="en-US" dirty="0" smtClean="0"/>
              <a:t> </a:t>
            </a:r>
            <a:r>
              <a:rPr lang="en-US" dirty="0" err="1" smtClean="0"/>
              <a:t>ngẫu</a:t>
            </a:r>
            <a:r>
              <a:rPr lang="en-US" dirty="0" smtClean="0"/>
              <a:t> </a:t>
            </a:r>
            <a:r>
              <a:rPr lang="en-US" dirty="0" err="1" smtClean="0"/>
              <a:t>nhiên</a:t>
            </a:r>
            <a:r>
              <a:rPr lang="en-US" dirty="0" smtClean="0"/>
              <a:t> </a:t>
            </a:r>
            <a:r>
              <a:rPr lang="en-US" dirty="0" err="1" smtClean="0"/>
              <a:t>không</a:t>
            </a:r>
            <a:r>
              <a:rPr lang="en-US" dirty="0" smtClean="0"/>
              <a:t> </a:t>
            </a:r>
            <a:r>
              <a:rPr lang="en-US" dirty="0" err="1" smtClean="0"/>
              <a:t>dành</a:t>
            </a:r>
            <a:r>
              <a:rPr lang="en-US" dirty="0" smtClean="0"/>
              <a:t> </a:t>
            </a:r>
            <a:r>
              <a:rPr lang="en-US" dirty="0" err="1" smtClean="0"/>
              <a:t>riêng</a:t>
            </a:r>
            <a:r>
              <a:rPr lang="en-US" dirty="0" smtClean="0"/>
              <a:t> (port N &gt;1024) </a:t>
            </a:r>
            <a:r>
              <a:rPr lang="en-US" dirty="0" err="1" smtClean="0"/>
              <a:t>kết</a:t>
            </a:r>
            <a:r>
              <a:rPr lang="en-US" dirty="0" smtClean="0"/>
              <a:t> </a:t>
            </a:r>
            <a:r>
              <a:rPr lang="en-US" dirty="0" err="1" smtClean="0"/>
              <a:t>nối</a:t>
            </a:r>
            <a:r>
              <a:rPr lang="en-US" dirty="0" smtClean="0"/>
              <a:t> </a:t>
            </a:r>
            <a:r>
              <a:rPr lang="en-US" dirty="0" err="1" smtClean="0"/>
              <a:t>vào</a:t>
            </a:r>
            <a:r>
              <a:rPr lang="en-US" dirty="0" smtClean="0"/>
              <a:t> </a:t>
            </a:r>
            <a:r>
              <a:rPr lang="en-US" dirty="0" err="1" smtClean="0"/>
              <a:t>cổng</a:t>
            </a:r>
            <a:r>
              <a:rPr lang="en-US" dirty="0" smtClean="0"/>
              <a:t> 21 </a:t>
            </a:r>
            <a:r>
              <a:rPr lang="en-US" dirty="0" err="1" smtClean="0"/>
              <a:t>của</a:t>
            </a:r>
            <a:r>
              <a:rPr lang="en-US" dirty="0" smtClean="0"/>
              <a:t> FTP Server.</a:t>
            </a:r>
          </a:p>
          <a:p>
            <a:pPr marL="236538" indent="-236538" algn="just">
              <a:lnSpc>
                <a:spcPct val="120000"/>
              </a:lnSpc>
              <a:buClr>
                <a:schemeClr val="tx1"/>
              </a:buClr>
            </a:pPr>
            <a:r>
              <a:rPr lang="en-US" dirty="0" smtClean="0">
                <a:solidFill>
                  <a:srgbClr val="FF0000"/>
                </a:solidFill>
              </a:rPr>
              <a:t>Bước2: </a:t>
            </a:r>
            <a:r>
              <a:rPr lang="en-US" dirty="0" smtClean="0"/>
              <a:t>server </a:t>
            </a:r>
            <a:r>
              <a:rPr lang="en-US" dirty="0" err="1" smtClean="0"/>
              <a:t>sẽ</a:t>
            </a:r>
            <a:r>
              <a:rPr lang="en-US" dirty="0" smtClean="0"/>
              <a:t> </a:t>
            </a:r>
            <a:r>
              <a:rPr lang="en-US" dirty="0" err="1" smtClean="0"/>
              <a:t>mở</a:t>
            </a:r>
            <a:r>
              <a:rPr lang="en-US" dirty="0" smtClean="0"/>
              <a:t> </a:t>
            </a:r>
            <a:r>
              <a:rPr lang="en-US" dirty="0" err="1" smtClean="0"/>
              <a:t>cổng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không</a:t>
            </a:r>
            <a:r>
              <a:rPr lang="en-US" dirty="0" smtClean="0"/>
              <a:t> </a:t>
            </a:r>
            <a:r>
              <a:rPr lang="en-US" dirty="0" err="1" smtClean="0"/>
              <a:t>dành</a:t>
            </a:r>
            <a:r>
              <a:rPr lang="en-US" dirty="0" smtClean="0"/>
              <a:t> </a:t>
            </a:r>
            <a:r>
              <a:rPr lang="en-US" dirty="0" err="1" smtClean="0"/>
              <a:t>riêng</a:t>
            </a:r>
            <a:r>
              <a:rPr lang="en-US" dirty="0" smtClean="0"/>
              <a:t> </a:t>
            </a:r>
            <a:r>
              <a:rPr lang="en-US" dirty="0" err="1" smtClean="0"/>
              <a:t>bất</a:t>
            </a:r>
            <a:r>
              <a:rPr lang="en-US" dirty="0" smtClean="0"/>
              <a:t> </a:t>
            </a:r>
            <a:r>
              <a:rPr lang="en-US" dirty="0" err="1" smtClean="0"/>
              <a:t>kỳ</a:t>
            </a:r>
            <a:r>
              <a:rPr lang="en-US" dirty="0" smtClean="0"/>
              <a:t> P(P&gt;1024) </a:t>
            </a:r>
            <a:r>
              <a:rPr lang="en-US" dirty="0" err="1" smtClean="0"/>
              <a:t>và</a:t>
            </a:r>
            <a:r>
              <a:rPr lang="en-US" dirty="0" smtClean="0"/>
              <a:t> </a:t>
            </a:r>
            <a:r>
              <a:rPr lang="en-US" dirty="0" err="1" smtClean="0"/>
              <a:t>gởi</a:t>
            </a:r>
            <a:r>
              <a:rPr lang="en-US" dirty="0" smtClean="0"/>
              <a:t> </a:t>
            </a:r>
            <a:r>
              <a:rPr lang="en-US" dirty="0" err="1" smtClean="0"/>
              <a:t>lệnh</a:t>
            </a:r>
            <a:r>
              <a:rPr lang="en-US" dirty="0" smtClean="0"/>
              <a:t> Port P </a:t>
            </a:r>
            <a:r>
              <a:rPr lang="en-US" dirty="0" err="1" smtClean="0"/>
              <a:t>cho</a:t>
            </a:r>
            <a:r>
              <a:rPr lang="en-US" dirty="0" smtClean="0"/>
              <a:t> client.</a:t>
            </a:r>
          </a:p>
          <a:p>
            <a:pPr marL="236538" indent="-236538" algn="just">
              <a:lnSpc>
                <a:spcPct val="120000"/>
              </a:lnSpc>
              <a:buClr>
                <a:schemeClr val="tx1"/>
              </a:buClr>
            </a:pPr>
            <a:r>
              <a:rPr lang="en-US" dirty="0" smtClean="0">
                <a:solidFill>
                  <a:srgbClr val="FF0000"/>
                </a:solidFill>
              </a:rPr>
              <a:t>Bước3: </a:t>
            </a:r>
            <a:r>
              <a:rPr lang="en-US" dirty="0" smtClean="0"/>
              <a:t>client </a:t>
            </a:r>
            <a:r>
              <a:rPr lang="en-US" dirty="0" err="1" smtClean="0"/>
              <a:t>tạo</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a:t>
            </a:r>
            <a:r>
              <a:rPr lang="en-US" dirty="0" err="1" smtClean="0"/>
              <a:t>cổng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nó</a:t>
            </a:r>
            <a:r>
              <a:rPr lang="en-US" dirty="0" smtClean="0"/>
              <a:t> (port N+1) </a:t>
            </a:r>
            <a:r>
              <a:rPr lang="en-US" dirty="0" err="1" smtClean="0"/>
              <a:t>đến</a:t>
            </a:r>
            <a:r>
              <a:rPr lang="en-US" dirty="0" smtClean="0"/>
              <a:t> </a:t>
            </a:r>
            <a:r>
              <a:rPr lang="en-US" dirty="0" err="1" smtClean="0"/>
              <a:t>cổng</a:t>
            </a:r>
            <a:r>
              <a:rPr lang="en-US" dirty="0" smtClean="0"/>
              <a:t> </a:t>
            </a:r>
            <a:r>
              <a:rPr lang="en-US" dirty="0" err="1" smtClean="0"/>
              <a:t>dữ</a:t>
            </a:r>
            <a:r>
              <a:rPr lang="en-US" dirty="0" smtClean="0"/>
              <a:t> </a:t>
            </a:r>
            <a:r>
              <a:rPr lang="en-US" dirty="0" err="1" smtClean="0"/>
              <a:t>liệu</a:t>
            </a:r>
            <a:r>
              <a:rPr lang="en-US" dirty="0" smtClean="0"/>
              <a:t> P </a:t>
            </a:r>
            <a:r>
              <a:rPr lang="en-US" dirty="0" err="1" smtClean="0"/>
              <a:t>của</a:t>
            </a:r>
            <a:r>
              <a:rPr lang="en-US" dirty="0" smtClean="0"/>
              <a:t> server. </a:t>
            </a:r>
          </a:p>
          <a:p>
            <a:pPr marL="236538" indent="-236538" algn="just">
              <a:lnSpc>
                <a:spcPct val="120000"/>
              </a:lnSpc>
              <a:buClr>
                <a:schemeClr val="tx1"/>
              </a:buClr>
            </a:pPr>
            <a:r>
              <a:rPr lang="en-US" dirty="0" smtClean="0">
                <a:solidFill>
                  <a:srgbClr val="FF0000"/>
                </a:solidFill>
              </a:rPr>
              <a:t>Bước4: </a:t>
            </a:r>
            <a:r>
              <a:rPr lang="en-US" dirty="0" smtClean="0"/>
              <a:t>server </a:t>
            </a:r>
            <a:r>
              <a:rPr lang="en-US" dirty="0" err="1" smtClean="0"/>
              <a:t>trả</a:t>
            </a:r>
            <a:r>
              <a:rPr lang="en-US" dirty="0" smtClean="0"/>
              <a:t> </a:t>
            </a:r>
            <a:r>
              <a:rPr lang="en-US" dirty="0" err="1" smtClean="0"/>
              <a:t>lời</a:t>
            </a:r>
            <a:r>
              <a:rPr lang="en-US" dirty="0" smtClean="0"/>
              <a:t> </a:t>
            </a:r>
            <a:r>
              <a:rPr lang="en-US" dirty="0" err="1" smtClean="0"/>
              <a:t>bằng</a:t>
            </a:r>
            <a:r>
              <a:rPr lang="en-US" dirty="0" smtClean="0"/>
              <a:t> </a:t>
            </a:r>
            <a:r>
              <a:rPr lang="en-US" dirty="0" err="1" smtClean="0"/>
              <a:t>xác</a:t>
            </a:r>
            <a:r>
              <a:rPr lang="en-US" dirty="0" smtClean="0"/>
              <a:t> </a:t>
            </a:r>
            <a:r>
              <a:rPr lang="en-US" dirty="0" err="1" smtClean="0"/>
              <a:t>nhận</a:t>
            </a:r>
            <a:r>
              <a:rPr lang="en-US" dirty="0" smtClean="0"/>
              <a:t> ACK </a:t>
            </a:r>
            <a:r>
              <a:rPr lang="en-US" dirty="0" err="1" smtClean="0"/>
              <a:t>về</a:t>
            </a:r>
            <a:r>
              <a:rPr lang="en-US" dirty="0" smtClean="0"/>
              <a:t> </a:t>
            </a:r>
            <a:r>
              <a:rPr lang="en-US" dirty="0" err="1" smtClean="0"/>
              <a:t>cho</a:t>
            </a:r>
            <a:r>
              <a:rPr lang="en-US" dirty="0" smtClean="0"/>
              <a:t> </a:t>
            </a:r>
            <a:r>
              <a:rPr lang="en-US" dirty="0" err="1" smtClean="0"/>
              <a:t>cổng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client.</a:t>
            </a:r>
          </a:p>
        </p:txBody>
      </p:sp>
      <p:pic>
        <p:nvPicPr>
          <p:cNvPr id="4" name="Picture 4" descr="passiveftp"/>
          <p:cNvPicPr>
            <a:picLocks noChangeAspect="1" noChangeArrowheads="1"/>
          </p:cNvPicPr>
          <p:nvPr/>
        </p:nvPicPr>
        <p:blipFill>
          <a:blip r:embed="rId2"/>
          <a:srcRect/>
          <a:stretch>
            <a:fillRect/>
          </a:stretch>
        </p:blipFill>
        <p:spPr>
          <a:xfrm>
            <a:off x="4974167" y="1417638"/>
            <a:ext cx="4169833" cy="4373562"/>
          </a:xfrm>
          <a:prstGeom prst="rect">
            <a:avLst/>
          </a:prstGeom>
          <a:noFill/>
        </p:spPr>
      </p:pic>
    </p:spTree>
    <p:extLst>
      <p:ext uri="{BB962C8B-B14F-4D97-AF65-F5344CB8AC3E}">
        <p14:creationId xmlns:p14="http://schemas.microsoft.com/office/powerpoint/2010/main" val="3123889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II.2. Cơ chế Passive</a:t>
            </a:r>
            <a:endParaRPr lang="en-US"/>
          </a:p>
        </p:txBody>
      </p:sp>
      <p:sp>
        <p:nvSpPr>
          <p:cNvPr id="2" name="Content Placeholder 1"/>
          <p:cNvSpPr>
            <a:spLocks noGrp="1"/>
          </p:cNvSpPr>
          <p:nvPr>
            <p:ph idx="1"/>
          </p:nvPr>
        </p:nvSpPr>
        <p:spPr/>
        <p:txBody>
          <a:bodyPr>
            <a:normAutofit/>
          </a:bodyPr>
          <a:lstStyle/>
          <a:p>
            <a:r>
              <a:rPr lang="vi-VN" smtClean="0"/>
              <a:t> </a:t>
            </a:r>
            <a:r>
              <a:rPr lang="en-US" smtClean="0"/>
              <a:t>Đ</a:t>
            </a:r>
            <a:r>
              <a:rPr lang="vi-VN" smtClean="0"/>
              <a:t>ể  hỗ   trợ  FTP   chế  độ  passive,   các   kênh   truyền   sau  phải được mở: </a:t>
            </a:r>
          </a:p>
          <a:p>
            <a:pPr lvl="1"/>
            <a:r>
              <a:rPr lang="vi-VN" smtClean="0"/>
              <a:t>Cổng FTP 21 của Server nhận kết nối từ bất nguồn nào (cho Client khởi tạo kết nối) </a:t>
            </a:r>
          </a:p>
          <a:p>
            <a:pPr lvl="1"/>
            <a:r>
              <a:rPr lang="vi-VN" smtClean="0"/>
              <a:t>Cho  phép   trả   lời   từ  cổng  21  FTP  Server  đến  cổng  bất  kỳ   trên  1024  (Server   trả   lời  cho  cổng control của Client) </a:t>
            </a:r>
          </a:p>
          <a:p>
            <a:pPr lvl="1"/>
            <a:r>
              <a:rPr lang="vi-VN" smtClean="0"/>
              <a:t>Nhận kết nối  trên cổng FTP server &gt; 1024  từ bất cứ nguồn nào  (Client  tạo kết nối để  truyền dữ </a:t>
            </a:r>
            <a:r>
              <a:rPr lang="en-US" smtClean="0"/>
              <a:t>liệu)</a:t>
            </a:r>
          </a:p>
          <a:p>
            <a:pPr lvl="1"/>
            <a:r>
              <a:rPr lang="vi-VN" smtClean="0"/>
              <a:t>Cho phép  trả  lời  từ cổng FTP Server &gt; 1024 đến các cổng &gt; 1024  (Server gửi xác nhận ACKs đến cổng dữ liệu của Client)</a:t>
            </a:r>
            <a:endParaRPr lang="en-US"/>
          </a:p>
        </p:txBody>
      </p:sp>
    </p:spTree>
    <p:extLst>
      <p:ext uri="{BB962C8B-B14F-4D97-AF65-F5344CB8AC3E}">
        <p14:creationId xmlns:p14="http://schemas.microsoft.com/office/powerpoint/2010/main" val="672335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II.2. Cơ chế Passive</a:t>
            </a:r>
            <a:endParaRPr lang="en-US"/>
          </a:p>
        </p:txBody>
      </p:sp>
      <p:sp>
        <p:nvSpPr>
          <p:cNvPr id="2" name="Content Placeholder 1"/>
          <p:cNvSpPr>
            <a:spLocks noGrp="1"/>
          </p:cNvSpPr>
          <p:nvPr>
            <p:ph idx="1"/>
          </p:nvPr>
        </p:nvSpPr>
        <p:spPr/>
        <p:txBody>
          <a:bodyPr>
            <a:normAutofit/>
          </a:bodyPr>
          <a:lstStyle/>
          <a:p>
            <a:r>
              <a:rPr lang="vi-VN" smtClean="0"/>
              <a:t>Ở chế độ thụ động, FTP Client tạo kết nối đến Server, tránh vấn đề Firewall lọc kết nối từ Server</a:t>
            </a:r>
            <a:r>
              <a:rPr lang="en-US" smtClean="0"/>
              <a:t> </a:t>
            </a:r>
            <a:r>
              <a:rPr lang="vi-VN" smtClean="0"/>
              <a:t>đến cổng của máy bên trong </a:t>
            </a:r>
            <a:endParaRPr lang="en-US" smtClean="0"/>
          </a:p>
          <a:p>
            <a:r>
              <a:rPr lang="en-US" smtClean="0"/>
              <a:t>Hạn chế </a:t>
            </a:r>
            <a:r>
              <a:rPr lang="vi-VN" smtClean="0"/>
              <a:t>ở phía Server</a:t>
            </a:r>
            <a:r>
              <a:rPr lang="en-US" smtClean="0"/>
              <a:t>:</a:t>
            </a:r>
          </a:p>
          <a:p>
            <a:pPr lvl="1"/>
            <a:r>
              <a:rPr lang="en-US" smtClean="0"/>
              <a:t>C</a:t>
            </a:r>
            <a:r>
              <a:rPr lang="vi-VN" smtClean="0"/>
              <a:t>ho phép máy ở xa kết nối vào cổng bất kỳ &gt; 1024 của Server. </a:t>
            </a:r>
            <a:endParaRPr lang="en-US" smtClean="0"/>
          </a:p>
          <a:p>
            <a:pPr lvl="1">
              <a:buNone/>
            </a:pPr>
            <a:r>
              <a:rPr lang="en-US" smtClean="0"/>
              <a:t>	-&gt; K</a:t>
            </a:r>
            <a:r>
              <a:rPr lang="vi-VN" smtClean="0"/>
              <a:t>há nguy hiểm trừ khi FTP cho phép mô tả dãy các cổng &gt;= 1024 mà FTP Server sẽ dùng (ví dụ WU-FTP Daemon). </a:t>
            </a:r>
          </a:p>
          <a:p>
            <a:pPr lvl="1"/>
            <a:r>
              <a:rPr lang="en-US" smtClean="0"/>
              <a:t>M</a:t>
            </a:r>
            <a:r>
              <a:rPr lang="vi-VN" smtClean="0"/>
              <a:t>ột số FTP Client  lại không h</a:t>
            </a:r>
            <a:r>
              <a:rPr lang="en-US" smtClean="0"/>
              <a:t>ỗ</a:t>
            </a:r>
            <a:r>
              <a:rPr lang="vi-VN" smtClean="0"/>
              <a:t>  trợ chế độ  thụ động. </a:t>
            </a:r>
            <a:endParaRPr lang="en-US"/>
          </a:p>
        </p:txBody>
      </p:sp>
    </p:spTree>
    <p:extLst>
      <p:ext uri="{BB962C8B-B14F-4D97-AF65-F5344CB8AC3E}">
        <p14:creationId xmlns:p14="http://schemas.microsoft.com/office/powerpoint/2010/main" val="2486313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Actvie-Passive</a:t>
            </a:r>
            <a:endParaRPr lang="en-US"/>
          </a:p>
        </p:txBody>
      </p:sp>
      <p:sp>
        <p:nvSpPr>
          <p:cNvPr id="2" name="Content Placeholder 1"/>
          <p:cNvSpPr>
            <a:spLocks noGrp="1"/>
          </p:cNvSpPr>
          <p:nvPr>
            <p:ph idx="1"/>
          </p:nvPr>
        </p:nvSpPr>
        <p:spPr/>
        <p:txBody>
          <a:bodyPr>
            <a:normAutofit/>
          </a:bodyPr>
          <a:lstStyle/>
          <a:p>
            <a:r>
              <a:rPr lang="vi-VN" smtClean="0"/>
              <a:t>IIS hỗ  trợ cả hai chế độ kết nối Active và Passive, do đó việc kết nối  theo phương  thức Activ</a:t>
            </a:r>
            <a:r>
              <a:rPr lang="en-US" smtClean="0"/>
              <a:t>e</a:t>
            </a:r>
            <a:r>
              <a:rPr lang="vi-VN" smtClean="0"/>
              <a:t> hay</a:t>
            </a:r>
            <a:r>
              <a:rPr lang="en-US" smtClean="0"/>
              <a:t> P</a:t>
            </a:r>
            <a:r>
              <a:rPr lang="vi-VN" smtClean="0"/>
              <a:t>assive   tùy   thuộc  vào   từng  Client.   </a:t>
            </a:r>
            <a:endParaRPr lang="en-US" smtClean="0"/>
          </a:p>
          <a:p>
            <a:r>
              <a:rPr lang="vi-VN" smtClean="0"/>
              <a:t>IIS  không  hỗ   trợ  cơ  chế  vô  hiệu  hóa   (disable)  chế  độ  kết  nố</a:t>
            </a:r>
            <a:r>
              <a:rPr lang="en-US" smtClean="0"/>
              <a:t>i </a:t>
            </a:r>
            <a:r>
              <a:rPr lang="vi-VN" smtClean="0"/>
              <a:t>Active hay Passive. </a:t>
            </a:r>
          </a:p>
          <a:p>
            <a:r>
              <a:rPr lang="vi-VN" smtClean="0"/>
              <a:t>Khi </a:t>
            </a:r>
            <a:r>
              <a:rPr lang="en-US" smtClean="0"/>
              <a:t>hệ thống có firewall  (</a:t>
            </a:r>
            <a:r>
              <a:rPr lang="vi-VN" smtClean="0"/>
              <a:t>chỉ cho phép kết nối TCP  theo cổng</a:t>
            </a:r>
            <a:r>
              <a:rPr lang="en-US" smtClean="0"/>
              <a:t> </a:t>
            </a:r>
            <a:r>
              <a:rPr lang="vi-VN" smtClean="0"/>
              <a:t>dịch vụ 21</a:t>
            </a:r>
            <a:r>
              <a:rPr lang="en-US" smtClean="0"/>
              <a:t>) </a:t>
            </a:r>
            <a:r>
              <a:rPr lang="vi-VN" smtClean="0"/>
              <a:t>th</a:t>
            </a:r>
            <a:r>
              <a:rPr lang="en-US" smtClean="0"/>
              <a:t>ì </a:t>
            </a:r>
            <a:r>
              <a:rPr lang="vi-VN" smtClean="0"/>
              <a:t>những hệ thống này phải mở TCP port 20 </a:t>
            </a:r>
            <a:r>
              <a:rPr lang="en-US" smtClean="0"/>
              <a:t>(để truyền dữ liệu với các lệnh của FTP).</a:t>
            </a:r>
          </a:p>
          <a:p>
            <a:r>
              <a:rPr lang="en-US" smtClean="0"/>
              <a:t>Hỗ trợ Active: Command line , &lt; IE 5.0</a:t>
            </a:r>
          </a:p>
          <a:p>
            <a:r>
              <a:rPr lang="en-US" smtClean="0"/>
              <a:t>Hỗ trợ Passive: &gt;IE 5.0</a:t>
            </a:r>
            <a:endParaRPr lang="en-US"/>
          </a:p>
        </p:txBody>
      </p:sp>
    </p:spTree>
    <p:extLst>
      <p:ext uri="{BB962C8B-B14F-4D97-AF65-F5344CB8AC3E}">
        <p14:creationId xmlns:p14="http://schemas.microsoft.com/office/powerpoint/2010/main" val="1096355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III.1. </a:t>
            </a:r>
            <a:r>
              <a:rPr lang="vi-VN" smtClean="0"/>
              <a:t>Chương trình FTP client. </a:t>
            </a:r>
            <a:endParaRPr lang="en-US"/>
          </a:p>
        </p:txBody>
      </p:sp>
      <p:sp>
        <p:nvSpPr>
          <p:cNvPr id="2" name="Content Placeholder 1"/>
          <p:cNvSpPr>
            <a:spLocks noGrp="1"/>
          </p:cNvSpPr>
          <p:nvPr>
            <p:ph idx="1"/>
          </p:nvPr>
        </p:nvSpPr>
        <p:spPr/>
        <p:txBody>
          <a:bodyPr>
            <a:normAutofit/>
          </a:bodyPr>
          <a:lstStyle/>
          <a:p>
            <a:r>
              <a:rPr lang="vi-VN" smtClean="0"/>
              <a:t> </a:t>
            </a:r>
            <a:r>
              <a:rPr lang="en-US" smtClean="0"/>
              <a:t>G</a:t>
            </a:r>
            <a:r>
              <a:rPr lang="vi-VN" smtClean="0"/>
              <a:t>iao tiếp với FTP Server, hầu hết các hệ điều hành đều hỗ trợ FTP Client, </a:t>
            </a:r>
            <a:endParaRPr lang="en-US" smtClean="0"/>
          </a:p>
          <a:p>
            <a:r>
              <a:rPr lang="en-US" smtClean="0"/>
              <a:t> </a:t>
            </a:r>
            <a:r>
              <a:rPr lang="vi-VN" smtClean="0"/>
              <a:t>Để  thiết  lập  một  phiên  giao  dịch,  ta  cần  phải  có  địa  chỉ  IP  (hoặc  tên  máy  tính),  một  tài  khoản </a:t>
            </a:r>
            <a:r>
              <a:rPr lang="en-US" smtClean="0"/>
              <a:t>(FTP hỗ trợ)</a:t>
            </a:r>
          </a:p>
          <a:p>
            <a:pPr lvl="1"/>
            <a:r>
              <a:rPr lang="en-US" smtClean="0"/>
              <a:t>User:</a:t>
            </a:r>
            <a:r>
              <a:rPr lang="vi-VN" smtClean="0"/>
              <a:t> anonymous </a:t>
            </a:r>
            <a:endParaRPr lang="en-US" smtClean="0"/>
          </a:p>
          <a:p>
            <a:pPr lvl="1"/>
            <a:r>
              <a:rPr lang="en-US" smtClean="0"/>
              <a:t>P</a:t>
            </a:r>
            <a:r>
              <a:rPr lang="vi-VN" smtClean="0"/>
              <a:t>assword</a:t>
            </a:r>
            <a:r>
              <a:rPr lang="en-US" smtClean="0"/>
              <a:t>:</a:t>
            </a:r>
            <a:r>
              <a:rPr lang="vi-VN" smtClean="0"/>
              <a:t> rỗng.</a:t>
            </a:r>
            <a:endParaRPr lang="en-US"/>
          </a:p>
        </p:txBody>
      </p:sp>
    </p:spTree>
    <p:extLst>
      <p:ext uri="{BB962C8B-B14F-4D97-AF65-F5344CB8AC3E}">
        <p14:creationId xmlns:p14="http://schemas.microsoft.com/office/powerpoint/2010/main" val="2969922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Ví dụ ftp client bằng command line</a:t>
            </a:r>
            <a:endParaRPr lang="en-US"/>
          </a:p>
        </p:txBody>
      </p:sp>
      <p:sp>
        <p:nvSpPr>
          <p:cNvPr id="2" name="Content Placeholder 1"/>
          <p:cNvSpPr>
            <a:spLocks noGrp="1"/>
          </p:cNvSpPr>
          <p:nvPr>
            <p:ph idx="1"/>
          </p:nvPr>
        </p:nvSpPr>
        <p:spPr/>
        <p:txBody>
          <a:bodyPr/>
          <a:lstStyle/>
          <a:p>
            <a:endParaRPr lang="en-US"/>
          </a:p>
        </p:txBody>
      </p:sp>
      <p:pic>
        <p:nvPicPr>
          <p:cNvPr id="1030" name="Picture 6"/>
          <p:cNvPicPr>
            <a:picLocks noChangeAspect="1" noChangeArrowheads="1"/>
          </p:cNvPicPr>
          <p:nvPr/>
        </p:nvPicPr>
        <p:blipFill>
          <a:blip r:embed="rId2"/>
          <a:srcRect/>
          <a:stretch>
            <a:fillRect/>
          </a:stretch>
        </p:blipFill>
        <p:spPr bwMode="auto">
          <a:xfrm>
            <a:off x="152400" y="838200"/>
            <a:ext cx="8908192" cy="5562600"/>
          </a:xfrm>
          <a:prstGeom prst="rect">
            <a:avLst/>
          </a:prstGeom>
          <a:noFill/>
          <a:ln w="9525">
            <a:noFill/>
            <a:miter lim="800000"/>
            <a:headEnd/>
            <a:tailEnd/>
          </a:ln>
          <a:effectLst/>
        </p:spPr>
      </p:pic>
    </p:spTree>
    <p:extLst>
      <p:ext uri="{BB962C8B-B14F-4D97-AF65-F5344CB8AC3E}">
        <p14:creationId xmlns:p14="http://schemas.microsoft.com/office/powerpoint/2010/main" val="1569263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Tập lệnh của ftp client</a:t>
            </a:r>
            <a:endParaRPr lang="en-US"/>
          </a:p>
        </p:txBody>
      </p:sp>
      <p:pic>
        <p:nvPicPr>
          <p:cNvPr id="142338" name="Picture 2"/>
          <p:cNvPicPr>
            <a:picLocks noChangeAspect="1" noChangeArrowheads="1"/>
          </p:cNvPicPr>
          <p:nvPr/>
        </p:nvPicPr>
        <p:blipFill>
          <a:blip r:embed="rId2"/>
          <a:srcRect/>
          <a:stretch>
            <a:fillRect/>
          </a:stretch>
        </p:blipFill>
        <p:spPr bwMode="auto">
          <a:xfrm>
            <a:off x="533400" y="1066800"/>
            <a:ext cx="8610600" cy="5328221"/>
          </a:xfrm>
          <a:prstGeom prst="rect">
            <a:avLst/>
          </a:prstGeom>
          <a:noFill/>
          <a:ln w="9525">
            <a:noFill/>
            <a:miter lim="800000"/>
            <a:headEnd/>
            <a:tailEnd/>
          </a:ln>
          <a:effectLst/>
        </p:spPr>
      </p:pic>
    </p:spTree>
    <p:extLst>
      <p:ext uri="{BB962C8B-B14F-4D97-AF65-F5344CB8AC3E}">
        <p14:creationId xmlns:p14="http://schemas.microsoft.com/office/powerpoint/2010/main" val="1414804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III.2. FTP server</a:t>
            </a:r>
            <a:endParaRPr lang="en-US"/>
          </a:p>
        </p:txBody>
      </p:sp>
      <p:sp>
        <p:nvSpPr>
          <p:cNvPr id="2" name="Content Placeholder 1"/>
          <p:cNvSpPr>
            <a:spLocks noGrp="1"/>
          </p:cNvSpPr>
          <p:nvPr>
            <p:ph idx="1"/>
          </p:nvPr>
        </p:nvSpPr>
        <p:spPr/>
        <p:txBody>
          <a:bodyPr/>
          <a:lstStyle/>
          <a:p>
            <a:r>
              <a:rPr lang="vi-VN" smtClean="0"/>
              <a:t>Là máy chủ lưu trữ tập trung dữ liệu, cung cấp dịch vụ FTP để hỗ trợ cho người dùng có thể cung cấp,</a:t>
            </a:r>
            <a:r>
              <a:rPr lang="en-US" smtClean="0"/>
              <a:t> </a:t>
            </a:r>
            <a:r>
              <a:rPr lang="vi-VN" smtClean="0"/>
              <a:t>truy xuất  tài nguyên qua mạng TCP/IP. </a:t>
            </a:r>
            <a:r>
              <a:rPr lang="en-US" smtClean="0"/>
              <a:t> </a:t>
            </a:r>
          </a:p>
        </p:txBody>
      </p:sp>
    </p:spTree>
    <p:extLst>
      <p:ext uri="{BB962C8B-B14F-4D97-AF65-F5344CB8AC3E}">
        <p14:creationId xmlns:p14="http://schemas.microsoft.com/office/powerpoint/2010/main" val="3796712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IV. Cài đặt FTP server</a:t>
            </a:r>
            <a:endParaRPr lang="en-US"/>
          </a:p>
        </p:txBody>
      </p:sp>
      <p:sp>
        <p:nvSpPr>
          <p:cNvPr id="2" name="Content Placeholder 1"/>
          <p:cNvSpPr>
            <a:spLocks noGrp="1"/>
          </p:cNvSpPr>
          <p:nvPr>
            <p:ph idx="1"/>
          </p:nvPr>
        </p:nvSpPr>
        <p:spPr/>
        <p:txBody>
          <a:bodyPr>
            <a:normAutofit/>
          </a:bodyPr>
          <a:lstStyle/>
          <a:p>
            <a:r>
              <a:rPr lang="en-US" smtClean="0"/>
              <a:t>Add or Remove Programs. </a:t>
            </a:r>
          </a:p>
          <a:p>
            <a:r>
              <a:rPr lang="en-US" smtClean="0"/>
              <a:t>Add/Remove  Windows Components. </a:t>
            </a:r>
          </a:p>
          <a:p>
            <a:r>
              <a:rPr lang="en-US" smtClean="0"/>
              <a:t>Application Server \ Details. </a:t>
            </a:r>
          </a:p>
          <a:p>
            <a:r>
              <a:rPr lang="en-US" smtClean="0"/>
              <a:t>Internet Information Services \ Details. </a:t>
            </a:r>
          </a:p>
          <a:p>
            <a:r>
              <a:rPr lang="en-US" smtClean="0"/>
              <a:t>File Transfer Protocol (FTP) Service.</a:t>
            </a:r>
            <a:endParaRPr lang="en-US"/>
          </a:p>
        </p:txBody>
      </p:sp>
    </p:spTree>
    <p:extLst>
      <p:ext uri="{BB962C8B-B14F-4D97-AF65-F5344CB8AC3E}">
        <p14:creationId xmlns:p14="http://schemas.microsoft.com/office/powerpoint/2010/main" val="2371048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 Cấu hình dịch vụ FTP.</a:t>
            </a:r>
            <a:endParaRPr lang="en-US"/>
          </a:p>
        </p:txBody>
      </p:sp>
      <p:sp>
        <p:nvSpPr>
          <p:cNvPr id="2" name="Content Placeholder 1"/>
          <p:cNvSpPr>
            <a:spLocks noGrp="1"/>
          </p:cNvSpPr>
          <p:nvPr>
            <p:ph idx="1"/>
          </p:nvPr>
        </p:nvSpPr>
        <p:spPr/>
        <p:txBody>
          <a:bodyPr>
            <a:normAutofit fontScale="92500" lnSpcReduction="20000"/>
          </a:bodyPr>
          <a:lstStyle/>
          <a:p>
            <a:r>
              <a:rPr lang="en-US" smtClean="0"/>
              <a:t>Giao diện quản lý:</a:t>
            </a:r>
          </a:p>
          <a:p>
            <a:pPr marL="109538" indent="0">
              <a:buNone/>
            </a:pPr>
            <a:r>
              <a:rPr lang="en-US" smtClean="0"/>
              <a:t>Administrative Tools  |  Internet  Information Services(IIS) Manager  | Computer  name  | FTP  sites</a:t>
            </a:r>
          </a:p>
          <a:p>
            <a:pPr marL="109538" indent="0">
              <a:buNone/>
            </a:pPr>
            <a:endParaRPr lang="en-US" smtClean="0"/>
          </a:p>
          <a:p>
            <a:pPr marL="623887" indent="-514350">
              <a:buFont typeface="+mj-lt"/>
              <a:buAutoNum type="arabicPeriod"/>
            </a:pPr>
            <a:r>
              <a:rPr lang="vi-VN" smtClean="0"/>
              <a:t>Tạo mới FTP site. </a:t>
            </a:r>
          </a:p>
          <a:p>
            <a:pPr marL="623887" indent="-514350">
              <a:buAutoNum type="arabicPeriod"/>
            </a:pPr>
            <a:r>
              <a:rPr lang="vi-VN" smtClean="0"/>
              <a:t>Tạo và xóa FTP Site bằng dòng lệnh</a:t>
            </a:r>
          </a:p>
          <a:p>
            <a:pPr marL="623887" indent="-514350">
              <a:buFont typeface="+mj-lt"/>
              <a:buAutoNum type="arabicPeriod"/>
            </a:pPr>
            <a:r>
              <a:rPr lang="vi-VN" smtClean="0"/>
              <a:t>Theo dõi các user login vào FTP Server</a:t>
            </a:r>
          </a:p>
          <a:p>
            <a:pPr marL="623887" indent="-514350">
              <a:buFont typeface="+mj-lt"/>
              <a:buAutoNum type="arabicPeriod"/>
            </a:pPr>
            <a:r>
              <a:rPr lang="vi-VN" smtClean="0"/>
              <a:t>Điều khiển truy xuất đến FTP Site.  ..........</a:t>
            </a:r>
          </a:p>
          <a:p>
            <a:pPr marL="623887" indent="-514350">
              <a:buFont typeface="+mj-lt"/>
              <a:buAutoNum type="arabicPeriod"/>
            </a:pPr>
            <a:r>
              <a:rPr lang="vi-VN" smtClean="0"/>
              <a:t>Tạo Virtual Directory. .................................</a:t>
            </a:r>
          </a:p>
          <a:p>
            <a:pPr marL="623887" indent="-514350">
              <a:buFont typeface="+mj-lt"/>
              <a:buAutoNum type="arabicPeriod"/>
            </a:pPr>
            <a:r>
              <a:rPr lang="vi-VN" smtClean="0"/>
              <a:t>Tạo nhiều FTP Site. ...................................</a:t>
            </a:r>
          </a:p>
          <a:p>
            <a:pPr marL="623887" indent="-514350">
              <a:buFont typeface="+mj-lt"/>
              <a:buAutoNum type="arabicPeriod"/>
            </a:pPr>
            <a:r>
              <a:rPr lang="vi-VN" smtClean="0"/>
              <a:t>Cấu hình FTP User Isolate........................</a:t>
            </a:r>
          </a:p>
          <a:p>
            <a:pPr marL="623887" indent="-514350">
              <a:buFont typeface="+mj-lt"/>
              <a:buAutoNum type="arabicPeriod"/>
            </a:pPr>
            <a:r>
              <a:rPr lang="vi-VN" smtClean="0"/>
              <a:t>Theo dõi và cấu hình nhật ký cho FTP.  ..</a:t>
            </a:r>
          </a:p>
          <a:p>
            <a:pPr marL="623887" indent="-514350">
              <a:buFont typeface="+mj-lt"/>
              <a:buAutoNum type="arabicPeriod"/>
            </a:pPr>
            <a:r>
              <a:rPr lang="vi-VN" smtClean="0"/>
              <a:t>Khởi động và tắt dịch vụ FTP.  ..................</a:t>
            </a:r>
          </a:p>
          <a:p>
            <a:pPr marL="623887" indent="-514350">
              <a:buFont typeface="+mj-lt"/>
              <a:buAutoNum type="arabicPeriod"/>
            </a:pPr>
            <a:r>
              <a:rPr lang="vi-VN" smtClean="0"/>
              <a:t>Lưu trữ và phục hồi thông tin cấu hình.</a:t>
            </a:r>
            <a:endParaRPr lang="en-US"/>
          </a:p>
        </p:txBody>
      </p:sp>
    </p:spTree>
    <p:extLst>
      <p:ext uri="{BB962C8B-B14F-4D97-AF65-F5344CB8AC3E}">
        <p14:creationId xmlns:p14="http://schemas.microsoft.com/office/powerpoint/2010/main" val="1252414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ChangeArrowheads="1"/>
          </p:cNvSpPr>
          <p:nvPr/>
        </p:nvSpPr>
        <p:spPr bwMode="auto">
          <a:xfrm>
            <a:off x="304800" y="2667000"/>
            <a:ext cx="3657600" cy="1752600"/>
          </a:xfrm>
          <a:prstGeom prst="rect">
            <a:avLst/>
          </a:prstGeom>
          <a:noFill/>
          <a:ln w="9525">
            <a:noFill/>
            <a:miter lim="800000"/>
            <a:headEnd/>
            <a:tailEnd/>
          </a:ln>
          <a:effectLst/>
        </p:spPr>
        <p:txBody>
          <a:bodyPr lIns="82121" tIns="41059" rIns="82121" bIns="41059" anchor="b"/>
          <a:lstStyle/>
          <a:p>
            <a:pPr defTabSz="814388">
              <a:buClr>
                <a:schemeClr val="folHlink"/>
              </a:buClr>
              <a:buFontTx/>
              <a:buChar char="•"/>
            </a:pPr>
            <a:endParaRPr lang="en-US"/>
          </a:p>
        </p:txBody>
      </p:sp>
      <p:sp>
        <p:nvSpPr>
          <p:cNvPr id="38919" name="Rectangle 7"/>
          <p:cNvSpPr>
            <a:spLocks noGrp="1" noChangeArrowheads="1"/>
          </p:cNvSpPr>
          <p:nvPr>
            <p:ph type="title"/>
          </p:nvPr>
        </p:nvSpPr>
        <p:spPr>
          <a:xfrm>
            <a:off x="228600" y="152400"/>
            <a:ext cx="8229600" cy="563562"/>
          </a:xfrm>
        </p:spPr>
        <p:txBody>
          <a:bodyPr/>
          <a:lstStyle/>
          <a:p>
            <a:r>
              <a:rPr lang="en-US" dirty="0" err="1" smtClean="0">
                <a:solidFill>
                  <a:schemeClr val="bg1"/>
                </a:solidFill>
              </a:rPr>
              <a:t>Mục</a:t>
            </a:r>
            <a:r>
              <a:rPr lang="en-US" dirty="0" smtClean="0">
                <a:solidFill>
                  <a:schemeClr val="bg1"/>
                </a:solidFill>
              </a:rPr>
              <a:t> </a:t>
            </a:r>
            <a:r>
              <a:rPr lang="en-US" dirty="0" err="1" smtClean="0">
                <a:solidFill>
                  <a:schemeClr val="bg1"/>
                </a:solidFill>
              </a:rPr>
              <a:t>tiêu</a:t>
            </a:r>
            <a:endParaRPr lang="en-US" dirty="0">
              <a:solidFill>
                <a:schemeClr val="bg1"/>
              </a:solidFill>
            </a:endParaRPr>
          </a:p>
        </p:txBody>
      </p:sp>
      <p:sp>
        <p:nvSpPr>
          <p:cNvPr id="5" name="Rectangle 9"/>
          <p:cNvSpPr txBox="1">
            <a:spLocks noChangeArrowheads="1"/>
          </p:cNvSpPr>
          <p:nvPr/>
        </p:nvSpPr>
        <p:spPr>
          <a:xfrm>
            <a:off x="533400" y="1143000"/>
            <a:ext cx="8305800" cy="5181600"/>
          </a:xfrm>
          <a:prstGeom prst="rect">
            <a:avLst/>
          </a:prstGeom>
        </p:spPr>
        <p:txBody>
          <a:bodyPr/>
          <a:lstStyle/>
          <a:p>
            <a:pPr marL="842963" marR="0" lvl="1" indent="-457200" algn="l" defTabSz="914400" rtl="0" eaLnBrk="0" fontAlgn="base" latinLnBrk="0" hangingPunct="0">
              <a:lnSpc>
                <a:spcPct val="100000"/>
              </a:lnSpc>
              <a:spcBef>
                <a:spcPct val="25000"/>
              </a:spcBef>
              <a:spcAft>
                <a:spcPct val="0"/>
              </a:spcAft>
              <a:buClrTx/>
              <a:buSzTx/>
              <a:buFont typeface="Arial" panose="020B0604020202020204" pitchFamily="34" charset="0"/>
              <a:buChar char="•"/>
              <a:tabLst/>
              <a:defRPr/>
            </a:pPr>
            <a:r>
              <a:rPr lang="en-US" sz="2600" b="0" kern="0" baseline="0" dirty="0" err="1" smtClean="0">
                <a:latin typeface="Arial" panose="020B0604020202020204" pitchFamily="34" charset="0"/>
                <a:ea typeface="+mn-ea"/>
                <a:cs typeface="Arial" panose="020B0604020202020204" pitchFamily="34" charset="0"/>
              </a:rPr>
              <a:t>Mục</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tiêu</a:t>
            </a:r>
            <a:endParaRPr lang="en-US" sz="2600" b="0" kern="0" dirty="0" smtClean="0">
              <a:latin typeface="Arial" panose="020B0604020202020204" pitchFamily="34" charset="0"/>
              <a:ea typeface="+mn-ea"/>
              <a:cs typeface="Arial" panose="020B0604020202020204" pitchFamily="34" charset="0"/>
            </a:endParaRPr>
          </a:p>
          <a:p>
            <a:pPr marL="1300163" lvl="2" indent="-457200">
              <a:spcBef>
                <a:spcPct val="25000"/>
              </a:spcBef>
              <a:buFont typeface="Arial" panose="020B0604020202020204" pitchFamily="34" charset="0"/>
              <a:buChar char="•"/>
              <a:defRPr/>
            </a:pPr>
            <a:r>
              <a:rPr lang="en-US" sz="2600" b="0" kern="0" dirty="0" err="1" smtClean="0">
                <a:latin typeface="Arial" panose="020B0604020202020204" pitchFamily="34" charset="0"/>
                <a:ea typeface="+mn-ea"/>
                <a:cs typeface="Arial" panose="020B0604020202020204" pitchFamily="34" charset="0"/>
              </a:rPr>
              <a:t>Hiểu</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được</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vai</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trò</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dịch</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vụ</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mạng</a:t>
            </a:r>
            <a:r>
              <a:rPr lang="en-US" sz="2600" b="0" kern="0" dirty="0" smtClean="0">
                <a:latin typeface="Arial" panose="020B0604020202020204" pitchFamily="34" charset="0"/>
                <a:ea typeface="+mn-ea"/>
                <a:cs typeface="Arial" panose="020B0604020202020204" pitchFamily="34" charset="0"/>
              </a:rPr>
              <a:t> </a:t>
            </a:r>
            <a:r>
              <a:rPr lang="en-US" sz="2600" b="0" kern="0" dirty="0" smtClean="0">
                <a:latin typeface="Arial" panose="020B0604020202020204" pitchFamily="34" charset="0"/>
                <a:ea typeface="+mn-ea"/>
                <a:cs typeface="Arial" panose="020B0604020202020204" pitchFamily="34" charset="0"/>
              </a:rPr>
              <a:t>FTP.</a:t>
            </a:r>
            <a:endParaRPr lang="en-US" sz="2600" b="0" kern="0" dirty="0" smtClean="0">
              <a:latin typeface="Arial" panose="020B0604020202020204" pitchFamily="34" charset="0"/>
              <a:ea typeface="+mn-ea"/>
              <a:cs typeface="Arial" panose="020B0604020202020204" pitchFamily="34" charset="0"/>
            </a:endParaRPr>
          </a:p>
          <a:p>
            <a:pPr marL="1300163" lvl="2" indent="-457200">
              <a:spcBef>
                <a:spcPct val="25000"/>
              </a:spcBef>
              <a:buFont typeface="Arial" panose="020B0604020202020204" pitchFamily="34" charset="0"/>
              <a:buChar char="•"/>
              <a:defRPr/>
            </a:pPr>
            <a:r>
              <a:rPr lang="en-US" sz="2600" b="0" kern="0" baseline="0" dirty="0" err="1" smtClean="0">
                <a:latin typeface="Arial" panose="020B0604020202020204" pitchFamily="34" charset="0"/>
                <a:ea typeface="+mn-ea"/>
                <a:cs typeface="Arial" panose="020B0604020202020204" pitchFamily="34" charset="0"/>
              </a:rPr>
              <a:t>Nắm</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vững</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nguyên</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lý</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hoạt</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động</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của</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dịch</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vụ</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mạng</a:t>
            </a:r>
            <a:r>
              <a:rPr lang="en-US" sz="2600" b="0" kern="0" dirty="0" smtClean="0">
                <a:latin typeface="Arial" panose="020B0604020202020204" pitchFamily="34" charset="0"/>
                <a:ea typeface="+mn-ea"/>
                <a:cs typeface="Arial" panose="020B0604020202020204" pitchFamily="34" charset="0"/>
              </a:rPr>
              <a:t> </a:t>
            </a:r>
            <a:r>
              <a:rPr lang="en-US" sz="2600" b="0" kern="0" dirty="0" smtClean="0">
                <a:latin typeface="Arial" panose="020B0604020202020204" pitchFamily="34" charset="0"/>
                <a:ea typeface="+mn-ea"/>
                <a:cs typeface="Arial" panose="020B0604020202020204" pitchFamily="34" charset="0"/>
              </a:rPr>
              <a:t>FTP</a:t>
            </a:r>
            <a:endParaRPr lang="en-US" sz="2600" b="0" kern="0" dirty="0" smtClean="0">
              <a:latin typeface="Arial" panose="020B0604020202020204" pitchFamily="34" charset="0"/>
              <a:ea typeface="+mn-ea"/>
              <a:cs typeface="Arial" panose="020B0604020202020204" pitchFamily="34" charset="0"/>
            </a:endParaRPr>
          </a:p>
          <a:p>
            <a:pPr marL="1300163" lvl="2" indent="-457200">
              <a:spcBef>
                <a:spcPct val="25000"/>
              </a:spcBef>
              <a:buFont typeface="Arial" panose="020B0604020202020204" pitchFamily="34" charset="0"/>
              <a:buChar char="•"/>
              <a:defRPr/>
            </a:pPr>
            <a:r>
              <a:rPr lang="en-US" sz="2600" b="0" kern="0" baseline="0" dirty="0" err="1" smtClean="0">
                <a:latin typeface="Arial" panose="020B0604020202020204" pitchFamily="34" charset="0"/>
                <a:ea typeface="+mn-ea"/>
                <a:cs typeface="Arial" panose="020B0604020202020204" pitchFamily="34" charset="0"/>
              </a:rPr>
              <a:t>Thành</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thạo</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việc</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cài</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đặt</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và</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cấu</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hình</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dịch</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vụ</a:t>
            </a:r>
            <a:r>
              <a:rPr lang="en-US" sz="2600" b="0" kern="0" dirty="0" smtClean="0">
                <a:latin typeface="Arial" panose="020B0604020202020204" pitchFamily="34" charset="0"/>
                <a:ea typeface="+mn-ea"/>
                <a:cs typeface="Arial" panose="020B0604020202020204" pitchFamily="34" charset="0"/>
              </a:rPr>
              <a:t> </a:t>
            </a:r>
            <a:r>
              <a:rPr lang="en-US" sz="2600" b="0" kern="0" dirty="0" err="1" smtClean="0">
                <a:latin typeface="Arial" panose="020B0604020202020204" pitchFamily="34" charset="0"/>
                <a:ea typeface="+mn-ea"/>
                <a:cs typeface="Arial" panose="020B0604020202020204" pitchFamily="34" charset="0"/>
              </a:rPr>
              <a:t>mạng</a:t>
            </a:r>
            <a:r>
              <a:rPr lang="en-US" sz="2600" b="0" kern="0" smtClean="0">
                <a:latin typeface="Arial" panose="020B0604020202020204" pitchFamily="34" charset="0"/>
                <a:ea typeface="+mn-ea"/>
                <a:cs typeface="Arial" panose="020B0604020202020204" pitchFamily="34" charset="0"/>
              </a:rPr>
              <a:t> </a:t>
            </a:r>
            <a:r>
              <a:rPr lang="en-US" sz="2600" b="0" kern="0" smtClean="0">
                <a:latin typeface="Arial" panose="020B0604020202020204" pitchFamily="34" charset="0"/>
                <a:ea typeface="+mn-ea"/>
                <a:cs typeface="Arial" panose="020B0604020202020204" pitchFamily="34" charset="0"/>
              </a:rPr>
              <a:t>FTP.</a:t>
            </a:r>
            <a:endParaRPr lang="en-US" sz="2600" b="0" kern="0" baseline="0" dirty="0" smtClean="0">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774675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742950" indent="-742950">
              <a:buFont typeface="+mj-lt"/>
              <a:buAutoNum type="arabicPeriod"/>
            </a:pPr>
            <a:r>
              <a:rPr lang="vi-VN" smtClean="0"/>
              <a:t>Tạo mới FTP site. </a:t>
            </a:r>
            <a:endParaRPr lang="en-US"/>
          </a:p>
        </p:txBody>
      </p:sp>
      <p:sp>
        <p:nvSpPr>
          <p:cNvPr id="2" name="Content Placeholder 1"/>
          <p:cNvSpPr>
            <a:spLocks noGrp="1"/>
          </p:cNvSpPr>
          <p:nvPr>
            <p:ph idx="1"/>
          </p:nvPr>
        </p:nvSpPr>
        <p:spPr>
          <a:xfrm>
            <a:off x="533400" y="1417638"/>
            <a:ext cx="8382000" cy="4754562"/>
          </a:xfrm>
        </p:spPr>
        <p:txBody>
          <a:bodyPr>
            <a:normAutofit fontScale="77500" lnSpcReduction="20000"/>
          </a:bodyPr>
          <a:lstStyle/>
          <a:p>
            <a:pPr marL="398463" indent="-398463">
              <a:buFont typeface="Wingdings" pitchFamily="2" charset="2"/>
              <a:buChar char="v"/>
            </a:pPr>
            <a:r>
              <a:rPr lang="vi-VN" dirty="0" smtClean="0"/>
              <a:t>FTP Sites | New | FTP Sit</a:t>
            </a:r>
            <a:r>
              <a:rPr lang="en-US" dirty="0" smtClean="0"/>
              <a:t>e:</a:t>
            </a:r>
          </a:p>
          <a:p>
            <a:pPr marL="622300" indent="-223838">
              <a:buFont typeface="Wingdings" pitchFamily="2" charset="2"/>
              <a:buChar char="§"/>
            </a:pPr>
            <a:r>
              <a:rPr lang="vi-VN" dirty="0" smtClean="0"/>
              <a:t>FTP Site Desciption</a:t>
            </a:r>
            <a:endParaRPr lang="en-US" dirty="0" smtClean="0"/>
          </a:p>
          <a:p>
            <a:pPr marL="622300" indent="-223838">
              <a:buFont typeface="Wingdings" pitchFamily="2" charset="2"/>
              <a:buChar char="§"/>
            </a:pPr>
            <a:r>
              <a:rPr lang="vi-VN" dirty="0" smtClean="0"/>
              <a:t>IP Address </a:t>
            </a:r>
            <a:r>
              <a:rPr lang="en-US" dirty="0" smtClean="0"/>
              <a:t>, </a:t>
            </a:r>
            <a:r>
              <a:rPr lang="vi-VN" dirty="0" smtClean="0"/>
              <a:t>Port </a:t>
            </a:r>
            <a:endParaRPr lang="en-US" dirty="0" smtClean="0"/>
          </a:p>
          <a:p>
            <a:pPr marL="622300" indent="-223838">
              <a:buFont typeface="Wingdings" pitchFamily="2" charset="2"/>
              <a:buChar char="§"/>
            </a:pPr>
            <a:r>
              <a:rPr lang="vi-VN" dirty="0" smtClean="0"/>
              <a:t>FTP User  Isolation</a:t>
            </a:r>
            <a:r>
              <a:rPr lang="en-US" dirty="0" smtClean="0"/>
              <a:t>:</a:t>
            </a:r>
          </a:p>
          <a:p>
            <a:pPr marL="1081088" indent="-333375" defTabSz="1111250">
              <a:buFont typeface="Arial" pitchFamily="34" charset="0"/>
              <a:buChar char="•"/>
            </a:pPr>
            <a:r>
              <a:rPr lang="en-US" sz="2800" dirty="0" smtClean="0"/>
              <a:t>	</a:t>
            </a:r>
            <a:r>
              <a:rPr lang="vi-VN" sz="2800" dirty="0" smtClean="0"/>
              <a:t>Do not isolate users: Không giới hạn truy xuất tài nguyên cho từng người dùng. </a:t>
            </a:r>
          </a:p>
          <a:p>
            <a:pPr marL="1081088" indent="-333375" defTabSz="1111250">
              <a:buFont typeface="Arial" pitchFamily="34" charset="0"/>
              <a:buChar char="•"/>
            </a:pPr>
            <a:r>
              <a:rPr lang="vi-VN" sz="2800" dirty="0" smtClean="0"/>
              <a:t> Isolate users: Giới hạn truy xuất tài nguyên FTP cho từng người dùng</a:t>
            </a:r>
            <a:endParaRPr lang="en-US" sz="2800" dirty="0" smtClean="0"/>
          </a:p>
          <a:p>
            <a:pPr marL="1081088" indent="-333375" defTabSz="1111250">
              <a:buFont typeface="Arial" pitchFamily="34" charset="0"/>
              <a:buChar char="•"/>
            </a:pPr>
            <a:r>
              <a:rPr lang="vi-VN" sz="2800" dirty="0" smtClean="0"/>
              <a:t>Isolate users using Active Directory: Dùng AD để giới hạn việc  sử dụng tài nguyên  cho  từng người</a:t>
            </a:r>
            <a:endParaRPr lang="en-US" sz="2800" dirty="0" smtClean="0"/>
          </a:p>
          <a:p>
            <a:pPr marL="681038" indent="-282575" defTabSz="1111250">
              <a:buFont typeface="Wingdings" pitchFamily="2" charset="2"/>
              <a:buChar char="§"/>
            </a:pPr>
            <a:r>
              <a:rPr lang="vi-VN" dirty="0" smtClean="0"/>
              <a:t>Home Directory cho FTP Site, chọn Next. </a:t>
            </a:r>
          </a:p>
          <a:p>
            <a:pPr marL="681038" indent="-282575" defTabSz="1111250">
              <a:buFont typeface="Wingdings" pitchFamily="2" charset="2"/>
              <a:buChar char="§"/>
            </a:pPr>
            <a:r>
              <a:rPr lang="vi-VN" dirty="0" smtClean="0"/>
              <a:t>Chọn quyền hạn truy xuất cho FTP site, mặc định hệ thống chọn quyền Read,</a:t>
            </a:r>
            <a:endParaRPr lang="en-US" dirty="0" smtClean="0"/>
          </a:p>
          <a:p>
            <a:pPr marL="681038" indent="-282575" defTabSz="1111250">
              <a:buFont typeface="Wingdings" pitchFamily="2" charset="2"/>
              <a:buChar char="§"/>
            </a:pPr>
            <a:r>
              <a:rPr lang="en-US" dirty="0" smtClean="0"/>
              <a:t>Finish</a:t>
            </a:r>
          </a:p>
          <a:p>
            <a:pPr marL="282575" indent="-282575" defTabSz="1111250">
              <a:buFont typeface="Wingdings" pitchFamily="2" charset="2"/>
              <a:buChar char="v"/>
            </a:pPr>
            <a:r>
              <a:rPr lang="en-US" dirty="0" smtClean="0"/>
              <a:t> </a:t>
            </a:r>
            <a:r>
              <a:rPr lang="en-US" dirty="0" err="1" smtClean="0"/>
              <a:t>Kiểm</a:t>
            </a:r>
            <a:r>
              <a:rPr lang="en-US" dirty="0" smtClean="0"/>
              <a:t> </a:t>
            </a:r>
            <a:r>
              <a:rPr lang="en-US" dirty="0" err="1" smtClean="0"/>
              <a:t>tra</a:t>
            </a:r>
            <a:r>
              <a:rPr lang="en-US" dirty="0" smtClean="0"/>
              <a:t> </a:t>
            </a:r>
            <a:r>
              <a:rPr lang="en-US" dirty="0" err="1" smtClean="0"/>
              <a:t>tại</a:t>
            </a:r>
            <a:r>
              <a:rPr lang="en-US" dirty="0" smtClean="0"/>
              <a:t> client: ftp://IP</a:t>
            </a:r>
          </a:p>
        </p:txBody>
      </p:sp>
    </p:spTree>
    <p:extLst>
      <p:ext uri="{BB962C8B-B14F-4D97-AF65-F5344CB8AC3E}">
        <p14:creationId xmlns:p14="http://schemas.microsoft.com/office/powerpoint/2010/main" val="3559886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17525"/>
          </a:xfrm>
        </p:spPr>
        <p:txBody>
          <a:bodyPr/>
          <a:lstStyle/>
          <a:p>
            <a:r>
              <a:rPr lang="en-US" smtClean="0"/>
              <a:t>test</a:t>
            </a:r>
            <a:endParaRPr lang="en-US"/>
          </a:p>
        </p:txBody>
      </p:sp>
      <p:sp>
        <p:nvSpPr>
          <p:cNvPr id="2" name="Content Placeholder 1"/>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533400" y="838200"/>
            <a:ext cx="8534918" cy="56388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609600" y="1143000"/>
            <a:ext cx="8434928" cy="5334000"/>
          </a:xfrm>
          <a:prstGeom prst="rect">
            <a:avLst/>
          </a:prstGeom>
          <a:noFill/>
          <a:ln w="9525">
            <a:noFill/>
            <a:miter lim="800000"/>
            <a:headEnd/>
            <a:tailEnd/>
          </a:ln>
          <a:effectLst/>
        </p:spPr>
      </p:pic>
    </p:spTree>
    <p:extLst>
      <p:ext uri="{BB962C8B-B14F-4D97-AF65-F5344CB8AC3E}">
        <p14:creationId xmlns:p14="http://schemas.microsoft.com/office/powerpoint/2010/main" val="2831222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742950" indent="-742950"/>
            <a:r>
              <a:rPr lang="en-US" sz="3600" smtClean="0"/>
              <a:t>2. </a:t>
            </a:r>
            <a:r>
              <a:rPr lang="vi-VN" sz="3600" smtClean="0"/>
              <a:t>Tạo và xóa FTP Site bằng dòng lệnh</a:t>
            </a:r>
            <a:endParaRPr lang="en-US" sz="3600"/>
          </a:p>
        </p:txBody>
      </p:sp>
      <p:sp>
        <p:nvSpPr>
          <p:cNvPr id="2" name="Content Placeholder 1"/>
          <p:cNvSpPr>
            <a:spLocks noGrp="1"/>
          </p:cNvSpPr>
          <p:nvPr>
            <p:ph idx="1"/>
          </p:nvPr>
        </p:nvSpPr>
        <p:spPr/>
        <p:txBody>
          <a:bodyPr>
            <a:normAutofit fontScale="92500" lnSpcReduction="20000"/>
          </a:bodyPr>
          <a:lstStyle/>
          <a:p>
            <a:r>
              <a:rPr lang="en-US" smtClean="0"/>
              <a:t>T</a:t>
            </a:r>
            <a:r>
              <a:rPr lang="vi-VN" smtClean="0"/>
              <a:t>ạo một FTP Site ta dùng lệnh: </a:t>
            </a:r>
            <a:endParaRPr lang="en-US" smtClean="0"/>
          </a:p>
          <a:p>
            <a:pPr>
              <a:buNone/>
            </a:pPr>
            <a:r>
              <a:rPr lang="vi-VN" smtClean="0"/>
              <a:t>iisftp /create &lt;Home Dir&gt; “Description” /i &lt;IP&gt; </a:t>
            </a:r>
          </a:p>
          <a:p>
            <a:pPr>
              <a:buNone/>
            </a:pPr>
            <a:r>
              <a:rPr lang="vi-VN" sz="2800" smtClean="0"/>
              <a:t>Trong đó &lt;IP&gt; để cho FTP lắng nghe tại port 21. </a:t>
            </a:r>
          </a:p>
          <a:p>
            <a:r>
              <a:rPr lang="vi-VN" smtClean="0"/>
              <a:t>Xóa ftp dùng lệnh: </a:t>
            </a:r>
          </a:p>
          <a:p>
            <a:pPr>
              <a:buNone/>
            </a:pPr>
            <a:r>
              <a:rPr lang="vi-VN" smtClean="0"/>
              <a:t>iisftp /delete "&lt;Tên FTP&gt;" </a:t>
            </a:r>
            <a:endParaRPr lang="en-US" smtClean="0"/>
          </a:p>
          <a:p>
            <a:r>
              <a:rPr lang="en-US" smtClean="0"/>
              <a:t>Các thông tin khi kết nối ftp:</a:t>
            </a:r>
          </a:p>
          <a:p>
            <a:pPr lvl="1"/>
            <a:r>
              <a:rPr lang="en-US" smtClean="0"/>
              <a:t>“Connecting to server ...Done” </a:t>
            </a:r>
          </a:p>
          <a:p>
            <a:pPr lvl="1"/>
            <a:r>
              <a:rPr lang="en-US" smtClean="0"/>
              <a:t>“Server = abc” : Tên FTP Server </a:t>
            </a:r>
          </a:p>
          <a:p>
            <a:pPr lvl="1"/>
            <a:r>
              <a:rPr lang="en-US" smtClean="0"/>
              <a:t>“Site Name= site1” : Tên FTP Site </a:t>
            </a:r>
          </a:p>
          <a:p>
            <a:pPr lvl="1"/>
            <a:r>
              <a:rPr lang="en-US" smtClean="0"/>
              <a:t>“Metabase Path = MSFTPSVC/303020280”: biểu diễn registry key cho thư mục Home Directory</a:t>
            </a:r>
          </a:p>
          <a:p>
            <a:pPr lvl="1"/>
            <a:r>
              <a:rPr lang="en-US" smtClean="0"/>
              <a:t> “IP  = 172.29.14.149” : Địa chỉ IP listen port 21 </a:t>
            </a:r>
          </a:p>
          <a:p>
            <a:pPr lvl="1"/>
            <a:r>
              <a:rPr lang="vi-VN" smtClean="0"/>
              <a:t>“Root= C:\test” : Home directory của FTP Site. </a:t>
            </a:r>
          </a:p>
          <a:p>
            <a:pPr lvl="1"/>
            <a:r>
              <a:rPr lang="vi-VN" smtClean="0"/>
              <a:t>“IsoMode= None” : Không sử dụng Isolation mode. </a:t>
            </a:r>
          </a:p>
          <a:p>
            <a:pPr lvl="1"/>
            <a:r>
              <a:rPr lang="vi-VN" smtClean="0"/>
              <a:t>“Status= STARTED” : Mô tả trạng thái hoạt động. </a:t>
            </a:r>
            <a:endParaRPr lang="en-US" smtClean="0"/>
          </a:p>
        </p:txBody>
      </p:sp>
    </p:spTree>
    <p:extLst>
      <p:ext uri="{BB962C8B-B14F-4D97-AF65-F5344CB8AC3E}">
        <p14:creationId xmlns:p14="http://schemas.microsoft.com/office/powerpoint/2010/main" val="728177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3.</a:t>
            </a:r>
            <a:r>
              <a:rPr lang="vi-VN" sz="3200" dirty="0" smtClean="0"/>
              <a:t>Theo dõi các user login vào FTP Server</a:t>
            </a:r>
            <a:endParaRPr lang="en-US" sz="2800" dirty="0"/>
          </a:p>
        </p:txBody>
      </p:sp>
      <p:sp>
        <p:nvSpPr>
          <p:cNvPr id="2" name="Content Placeholder 1"/>
          <p:cNvSpPr>
            <a:spLocks noGrp="1"/>
          </p:cNvSpPr>
          <p:nvPr>
            <p:ph idx="1"/>
          </p:nvPr>
        </p:nvSpPr>
        <p:spPr/>
        <p:txBody>
          <a:bodyPr>
            <a:normAutofit/>
          </a:bodyPr>
          <a:lstStyle/>
          <a:p>
            <a:pPr marL="349250" indent="-349250">
              <a:buFont typeface="Wingdings" pitchFamily="2" charset="2"/>
              <a:buChar char="§"/>
            </a:pPr>
            <a:r>
              <a:rPr lang="vi-VN" smtClean="0"/>
              <a:t>FTP  site</a:t>
            </a:r>
            <a:r>
              <a:rPr lang="en-US" smtClean="0"/>
              <a:t>\</a:t>
            </a:r>
            <a:r>
              <a:rPr lang="vi-VN" smtClean="0"/>
              <a:t> Properties</a:t>
            </a:r>
            <a:r>
              <a:rPr lang="en-US" smtClean="0"/>
              <a:t>\</a:t>
            </a:r>
            <a:r>
              <a:rPr lang="vi-VN" smtClean="0"/>
              <a:t>General </a:t>
            </a:r>
            <a:r>
              <a:rPr lang="en-US" smtClean="0"/>
              <a:t>\</a:t>
            </a:r>
            <a:r>
              <a:rPr lang="vi-VN" smtClean="0"/>
              <a:t>Current sessions</a:t>
            </a:r>
            <a:r>
              <a:rPr lang="en-US" smtClean="0"/>
              <a:t>:</a:t>
            </a:r>
            <a:endParaRPr lang="vi-VN" smtClean="0"/>
          </a:p>
          <a:p>
            <a:pPr marL="604838" lvl="1" indent="-349250">
              <a:buFont typeface="Arial" pitchFamily="34" charset="0"/>
              <a:buChar char="•"/>
            </a:pPr>
            <a:r>
              <a:rPr lang="vi-VN" smtClean="0"/>
              <a:t>Connected  Users:  để  chỉ  định   tên  người  dùng  đang   login  vào  FTP  Server   (IEUser@   là Anonymous user). </a:t>
            </a:r>
          </a:p>
          <a:p>
            <a:pPr marL="604838" lvl="1" indent="-349250">
              <a:buFont typeface="Arial" pitchFamily="34" charset="0"/>
              <a:buChar char="•"/>
            </a:pPr>
            <a:r>
              <a:rPr lang="vi-VN" smtClean="0"/>
              <a:t>From: Chỉ địa chỉ máy trạm đăng nhập vào FTP Server. </a:t>
            </a:r>
          </a:p>
          <a:p>
            <a:pPr marL="604838" lvl="1" indent="-349250">
              <a:buFont typeface="Arial" pitchFamily="34" charset="0"/>
              <a:buChar char="•"/>
            </a:pPr>
            <a:r>
              <a:rPr lang="vi-VN" smtClean="0"/>
              <a:t>Time: Thời gian đăng nhập. </a:t>
            </a:r>
          </a:p>
          <a:p>
            <a:pPr marL="604838" lvl="1" indent="-349250">
              <a:buFont typeface="Arial" pitchFamily="34" charset="0"/>
              <a:buChar char="•"/>
            </a:pPr>
            <a:r>
              <a:rPr lang="vi-VN" smtClean="0"/>
              <a:t>Nút Disconect : Để hủy kết nối của user đang login. </a:t>
            </a:r>
          </a:p>
          <a:p>
            <a:pPr marL="604838" lvl="1" indent="-349250">
              <a:buFont typeface="Arial" pitchFamily="34" charset="0"/>
              <a:buChar char="•"/>
            </a:pPr>
            <a:r>
              <a:rPr lang="vi-VN" smtClean="0"/>
              <a:t>Nút Disconect All: Để hủy tất cả các kết nối của user đang login.</a:t>
            </a:r>
          </a:p>
        </p:txBody>
      </p:sp>
    </p:spTree>
    <p:extLst>
      <p:ext uri="{BB962C8B-B14F-4D97-AF65-F5344CB8AC3E}">
        <p14:creationId xmlns:p14="http://schemas.microsoft.com/office/powerpoint/2010/main" val="2814759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4. </a:t>
            </a:r>
            <a:r>
              <a:rPr lang="vi-VN" smtClean="0"/>
              <a:t>Điều khiển truy xuất đến FTP Site</a:t>
            </a:r>
            <a:endParaRPr lang="en-US"/>
          </a:p>
        </p:txBody>
      </p:sp>
      <p:sp>
        <p:nvSpPr>
          <p:cNvPr id="2" name="Content Placeholder 1"/>
          <p:cNvSpPr>
            <a:spLocks noGrp="1"/>
          </p:cNvSpPr>
          <p:nvPr>
            <p:ph idx="1"/>
          </p:nvPr>
        </p:nvSpPr>
        <p:spPr/>
        <p:txBody>
          <a:bodyPr>
            <a:normAutofit fontScale="85000" lnSpcReduction="20000"/>
          </a:bodyPr>
          <a:lstStyle/>
          <a:p>
            <a:pPr marL="623887" indent="-514350"/>
            <a:r>
              <a:rPr lang="vi-VN" smtClean="0"/>
              <a:t>NTFS Permissions: áp đặt quyền NTFS vào các thư mục liên quan đến FTP Site.</a:t>
            </a:r>
            <a:endParaRPr lang="en-US" smtClean="0"/>
          </a:p>
          <a:p>
            <a:pPr marL="623887" indent="-514350"/>
            <a:r>
              <a:rPr lang="vi-VN" smtClean="0"/>
              <a:t>IIS Permissions: Gán quyền FTP cho  thư mục,  </a:t>
            </a:r>
            <a:r>
              <a:rPr lang="en-US" smtClean="0"/>
              <a:t>(</a:t>
            </a:r>
            <a:r>
              <a:rPr lang="vi-VN" smtClean="0"/>
              <a:t>Read  và Write</a:t>
            </a:r>
            <a:r>
              <a:rPr lang="en-US" smtClean="0"/>
              <a:t>)</a:t>
            </a:r>
          </a:p>
          <a:p>
            <a:pPr marL="623887" indent="-514350">
              <a:buNone/>
            </a:pPr>
            <a:r>
              <a:rPr lang="en-US" smtClean="0"/>
              <a:t>	Thực hiện: </a:t>
            </a:r>
            <a:r>
              <a:rPr lang="vi-VN" smtClean="0"/>
              <a:t>FTP Site</a:t>
            </a:r>
            <a:r>
              <a:rPr lang="en-US" smtClean="0"/>
              <a:t>\</a:t>
            </a:r>
            <a:r>
              <a:rPr lang="vi-VN" smtClean="0"/>
              <a:t>Tab Home Directory</a:t>
            </a:r>
            <a:endParaRPr lang="en-US" smtClean="0"/>
          </a:p>
          <a:p>
            <a:pPr marL="623887" indent="-514350"/>
            <a:r>
              <a:rPr lang="vi-VN" smtClean="0"/>
              <a:t>IP address  restrictions: Giới hạn  việc  truy  xuất  vào FTP  theo địa chỉ  IP. </a:t>
            </a:r>
            <a:endParaRPr lang="en-US" smtClean="0"/>
          </a:p>
          <a:p>
            <a:pPr marL="623887" indent="-514350">
              <a:buNone/>
            </a:pPr>
            <a:r>
              <a:rPr lang="en-US" smtClean="0"/>
              <a:t>	Thực hiện: </a:t>
            </a:r>
            <a:r>
              <a:rPr lang="vi-VN" smtClean="0"/>
              <a:t>FTP Site </a:t>
            </a:r>
            <a:r>
              <a:rPr lang="en-US" smtClean="0"/>
              <a:t>\Tab </a:t>
            </a:r>
            <a:r>
              <a:rPr lang="vi-VN" smtClean="0"/>
              <a:t>Directory</a:t>
            </a:r>
            <a:r>
              <a:rPr lang="en-US" smtClean="0"/>
              <a:t> Security</a:t>
            </a:r>
            <a:endParaRPr lang="vi-VN" smtClean="0"/>
          </a:p>
          <a:p>
            <a:pPr marL="879475" lvl="1" indent="-514350"/>
            <a:r>
              <a:rPr lang="vi-VN" smtClean="0"/>
              <a:t>Granted  access:  FTP  Server   cho  phép   tất  các  host   khác   truy   xuất,   trừ   các  host </a:t>
            </a:r>
            <a:r>
              <a:rPr lang="en-US" smtClean="0"/>
              <a:t> </a:t>
            </a:r>
            <a:r>
              <a:rPr lang="vi-VN" smtClean="0"/>
              <a:t>được mô tả trong hộp thoại. </a:t>
            </a:r>
          </a:p>
          <a:p>
            <a:pPr marL="879475" lvl="1" indent="-514350"/>
            <a:r>
              <a:rPr lang="vi-VN" smtClean="0"/>
              <a:t>Denied access:  FTP Server chỉ cho phép các host trong hộp thoại được truy xuất.</a:t>
            </a:r>
            <a:endParaRPr lang="en-US" smtClean="0"/>
          </a:p>
          <a:p>
            <a:pPr marL="623887" indent="-514350"/>
            <a:r>
              <a:rPr lang="vi-VN" smtClean="0"/>
              <a:t>Authentication:  để   cho   chứng   thực  người   dùng  Anonymous  và  người dùng cục bộ được phép hay không được phép truy xuất vào</a:t>
            </a:r>
            <a:r>
              <a:rPr lang="en-US" smtClean="0"/>
              <a:t> </a:t>
            </a:r>
            <a:r>
              <a:rPr lang="vi-VN" smtClean="0"/>
              <a:t>FTP Server.</a:t>
            </a:r>
            <a:endParaRPr lang="en-US" smtClean="0"/>
          </a:p>
          <a:p>
            <a:pPr marL="623887" indent="-514350">
              <a:buNone/>
            </a:pPr>
            <a:r>
              <a:rPr lang="en-US" smtClean="0"/>
              <a:t>	Thực hiện: </a:t>
            </a:r>
            <a:r>
              <a:rPr lang="vi-VN" smtClean="0"/>
              <a:t>FTP Site </a:t>
            </a:r>
            <a:r>
              <a:rPr lang="en-US" smtClean="0"/>
              <a:t>\</a:t>
            </a:r>
            <a:r>
              <a:rPr lang="vi-VN" smtClean="0"/>
              <a:t>Tab  Security  Account </a:t>
            </a:r>
            <a:endParaRPr lang="en-US"/>
          </a:p>
        </p:txBody>
      </p:sp>
    </p:spTree>
    <p:extLst>
      <p:ext uri="{BB962C8B-B14F-4D97-AF65-F5344CB8AC3E}">
        <p14:creationId xmlns:p14="http://schemas.microsoft.com/office/powerpoint/2010/main" val="754346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5. </a:t>
            </a:r>
            <a:r>
              <a:rPr lang="vi-VN" smtClean="0"/>
              <a:t>Tạo Virtual Directory</a:t>
            </a:r>
            <a:endParaRPr lang="en-US"/>
          </a:p>
        </p:txBody>
      </p:sp>
      <p:sp>
        <p:nvSpPr>
          <p:cNvPr id="2" name="Content Placeholder 1"/>
          <p:cNvSpPr>
            <a:spLocks noGrp="1"/>
          </p:cNvSpPr>
          <p:nvPr>
            <p:ph idx="1"/>
          </p:nvPr>
        </p:nvSpPr>
        <p:spPr/>
        <p:txBody>
          <a:bodyPr>
            <a:noAutofit/>
          </a:bodyPr>
          <a:lstStyle/>
          <a:p>
            <a:pPr marL="282575" indent="-233363"/>
            <a:r>
              <a:rPr lang="en-US" sz="2400" smtClean="0"/>
              <a:t>C</a:t>
            </a:r>
            <a:r>
              <a:rPr lang="vi-VN" sz="2400" smtClean="0"/>
              <a:t>ác thư mục con của FTP root đều có thể truy xuất </a:t>
            </a:r>
            <a:r>
              <a:rPr lang="en-US" sz="2400" smtClean="0"/>
              <a:t>: </a:t>
            </a:r>
          </a:p>
          <a:p>
            <a:pPr marL="398463" indent="-349250">
              <a:buNone/>
            </a:pPr>
            <a:r>
              <a:rPr lang="vi-VN" sz="2400" smtClean="0"/>
              <a:t>“ftp://&lt;địa_chỉ_của_FTP_server&gt;/&lt;tên_thư_mục_con&gt;”, </a:t>
            </a:r>
          </a:p>
          <a:p>
            <a:pPr marL="398463" indent="-349250"/>
            <a:r>
              <a:rPr lang="en-US" sz="2400" smtClean="0"/>
              <a:t>V</a:t>
            </a:r>
            <a:r>
              <a:rPr lang="vi-VN" sz="2400" smtClean="0"/>
              <a:t>irtual directory</a:t>
            </a:r>
            <a:r>
              <a:rPr lang="en-US" sz="2400" smtClean="0"/>
              <a:t>: </a:t>
            </a:r>
            <a:r>
              <a:rPr lang="vi-VN" sz="2400" smtClean="0"/>
              <a:t>để  cho  phép  người  dùng  có  thể truy xuất một tài nguyên bên ngoài FTP root </a:t>
            </a:r>
            <a:endParaRPr lang="en-US" sz="2400" smtClean="0"/>
          </a:p>
          <a:p>
            <a:pPr marL="398463" indent="-349250">
              <a:buNone/>
            </a:pPr>
            <a:r>
              <a:rPr lang="en-US" sz="2400" smtClean="0"/>
              <a:t>	T</a:t>
            </a:r>
            <a:r>
              <a:rPr lang="vi-VN" sz="2400" smtClean="0"/>
              <a:t>ạo một thư mục ảo bên  trong FTP Site</a:t>
            </a:r>
            <a:r>
              <a:rPr lang="en-US" sz="2400" smtClean="0"/>
              <a:t>,</a:t>
            </a:r>
            <a:r>
              <a:rPr lang="vi-VN" sz="2400" smtClean="0"/>
              <a:t> ánh xạ vào bất kỳ một  thư mục nào đó  trên ổ đĩa cục bộ hoặc ánh xạ vào một tài nguyên chia sẻ  trên mạng. sao khi ánh xạ xong  ta có  thể  truy xuất</a:t>
            </a:r>
            <a:r>
              <a:rPr lang="en-US" sz="2400" smtClean="0"/>
              <a:t>:</a:t>
            </a:r>
            <a:endParaRPr lang="vi-VN" sz="2400" smtClean="0"/>
          </a:p>
          <a:p>
            <a:pPr marL="398463" indent="-349250">
              <a:buNone/>
            </a:pPr>
            <a:r>
              <a:rPr lang="vi-VN" sz="2400" smtClean="0"/>
              <a:t>“ftp://&lt;địa_chỉ_của_FTP_server&gt;/&lt;tên_thư_mục_ảo &gt;</a:t>
            </a:r>
          </a:p>
        </p:txBody>
      </p:sp>
    </p:spTree>
    <p:extLst>
      <p:ext uri="{BB962C8B-B14F-4D97-AF65-F5344CB8AC3E}">
        <p14:creationId xmlns:p14="http://schemas.microsoft.com/office/powerpoint/2010/main" val="1451708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5. </a:t>
            </a:r>
            <a:r>
              <a:rPr lang="vi-VN" smtClean="0"/>
              <a:t>Tạo Virtual Directory</a:t>
            </a:r>
            <a:endParaRPr lang="en-US"/>
          </a:p>
        </p:txBody>
      </p:sp>
      <p:sp>
        <p:nvSpPr>
          <p:cNvPr id="2" name="Content Placeholder 1"/>
          <p:cNvSpPr>
            <a:spLocks noGrp="1"/>
          </p:cNvSpPr>
          <p:nvPr>
            <p:ph idx="1"/>
          </p:nvPr>
        </p:nvSpPr>
        <p:spPr>
          <a:xfrm>
            <a:off x="685800" y="1417638"/>
            <a:ext cx="8458200" cy="4754562"/>
          </a:xfrm>
        </p:spPr>
        <p:txBody>
          <a:bodyPr>
            <a:noAutofit/>
          </a:bodyPr>
          <a:lstStyle/>
          <a:p>
            <a:pPr marL="282575" indent="-233363"/>
            <a:r>
              <a:rPr lang="en-US" sz="2800" smtClean="0"/>
              <a:t>Thực</a:t>
            </a:r>
            <a:r>
              <a:rPr lang="en-US" sz="2800" dirty="0" smtClean="0"/>
              <a:t> </a:t>
            </a:r>
            <a:r>
              <a:rPr lang="en-US" sz="2800" dirty="0" err="1" smtClean="0"/>
              <a:t>hiện</a:t>
            </a:r>
            <a:r>
              <a:rPr lang="en-US" sz="2800" dirty="0" smtClean="0"/>
              <a:t>:</a:t>
            </a:r>
          </a:p>
          <a:p>
            <a:pPr marL="538163" lvl="1" indent="-233363"/>
            <a:r>
              <a:rPr lang="vi-VN" sz="2400" dirty="0" smtClean="0"/>
              <a:t>FTP Site</a:t>
            </a:r>
            <a:r>
              <a:rPr lang="en-US" sz="2400" dirty="0" smtClean="0"/>
              <a:t>\ </a:t>
            </a:r>
            <a:r>
              <a:rPr lang="vi-VN" sz="2400" dirty="0" smtClean="0"/>
              <a:t>New </a:t>
            </a:r>
            <a:r>
              <a:rPr lang="en-US" sz="2400" dirty="0" smtClean="0"/>
              <a:t>\ </a:t>
            </a:r>
            <a:r>
              <a:rPr lang="vi-VN" sz="2400" dirty="0" smtClean="0"/>
              <a:t>Virtual Director</a:t>
            </a:r>
            <a:r>
              <a:rPr lang="en-US" sz="2400" dirty="0" smtClean="0"/>
              <a:t>y</a:t>
            </a:r>
          </a:p>
          <a:p>
            <a:pPr marL="538163" lvl="1" indent="-233363"/>
            <a:r>
              <a:rPr lang="vi-VN" sz="2800" dirty="0" smtClean="0"/>
              <a:t>Alias</a:t>
            </a:r>
            <a:r>
              <a:rPr lang="en-US" sz="2800" dirty="0" smtClean="0"/>
              <a:t>: </a:t>
            </a:r>
            <a:r>
              <a:rPr lang="en-US" sz="2400" dirty="0" smtClean="0"/>
              <a:t>T</a:t>
            </a:r>
            <a:r>
              <a:rPr lang="vi-VN" dirty="0" smtClean="0"/>
              <a:t>ên virtual directory</a:t>
            </a:r>
            <a:endParaRPr lang="en-US" dirty="0" smtClean="0"/>
          </a:p>
          <a:p>
            <a:pPr marL="538163" lvl="1" indent="-233363"/>
            <a:r>
              <a:rPr lang="en-US" sz="2800" dirty="0" smtClean="0"/>
              <a:t>FTP site content Directory: x/đ </a:t>
            </a:r>
            <a:r>
              <a:rPr lang="en-US" sz="2800" dirty="0" err="1" smtClean="0"/>
              <a:t>thư</a:t>
            </a:r>
            <a:r>
              <a:rPr lang="en-US" sz="2800" dirty="0" smtClean="0"/>
              <a:t> </a:t>
            </a:r>
            <a:r>
              <a:rPr lang="en-US" sz="2800" dirty="0" err="1" smtClean="0"/>
              <a:t>mục</a:t>
            </a:r>
            <a:r>
              <a:rPr lang="en-US" sz="2800" dirty="0" smtClean="0"/>
              <a:t> </a:t>
            </a:r>
            <a:r>
              <a:rPr lang="en-US" sz="2800" dirty="0" err="1" smtClean="0"/>
              <a:t>muốn</a:t>
            </a:r>
            <a:r>
              <a:rPr lang="en-US" sz="2800" dirty="0" smtClean="0"/>
              <a:t> public</a:t>
            </a:r>
          </a:p>
          <a:p>
            <a:pPr marL="538163" lvl="1" indent="-233363"/>
            <a:r>
              <a:rPr lang="en-US" dirty="0" smtClean="0"/>
              <a:t>Virtual Directory Access Permission: </a:t>
            </a:r>
            <a:r>
              <a:rPr lang="en-US" dirty="0" err="1" smtClean="0"/>
              <a:t>quyền</a:t>
            </a:r>
            <a:r>
              <a:rPr lang="en-US" dirty="0" smtClean="0"/>
              <a:t> </a:t>
            </a:r>
            <a:r>
              <a:rPr lang="en-US" dirty="0" err="1" smtClean="0"/>
              <a:t>hạn</a:t>
            </a:r>
            <a:endParaRPr lang="en-US" dirty="0" smtClean="0"/>
          </a:p>
          <a:p>
            <a:pPr marL="538163" lvl="1" indent="-233363"/>
            <a:r>
              <a:rPr lang="en-US" sz="2800" dirty="0" smtClean="0"/>
              <a:t>Finish</a:t>
            </a:r>
          </a:p>
          <a:p>
            <a:pPr marL="282575" indent="-233363"/>
            <a:r>
              <a:rPr lang="en-US" sz="3200" dirty="0" err="1" smtClean="0"/>
              <a:t>Kiểm</a:t>
            </a:r>
            <a:r>
              <a:rPr lang="en-US" sz="3200" dirty="0" smtClean="0"/>
              <a:t> </a:t>
            </a:r>
            <a:r>
              <a:rPr lang="en-US" sz="3200" dirty="0" err="1" smtClean="0"/>
              <a:t>tra</a:t>
            </a:r>
            <a:r>
              <a:rPr lang="en-US" sz="3200" dirty="0" smtClean="0"/>
              <a:t> </a:t>
            </a:r>
            <a:r>
              <a:rPr lang="en-US" sz="3200" dirty="0" err="1" smtClean="0"/>
              <a:t>trên</a:t>
            </a:r>
            <a:r>
              <a:rPr lang="en-US" sz="3200" dirty="0" smtClean="0"/>
              <a:t> client: ftp:// &lt;IP&gt;/&lt;alias&gt;</a:t>
            </a:r>
          </a:p>
          <a:p>
            <a:pPr marL="282575" indent="-233363">
              <a:buNone/>
            </a:pPr>
            <a:r>
              <a:rPr lang="en-US" dirty="0" smtClean="0"/>
              <a:t>	</a:t>
            </a:r>
            <a:r>
              <a:rPr lang="en-US" dirty="0" err="1" smtClean="0"/>
              <a:t>vd</a:t>
            </a:r>
            <a:r>
              <a:rPr lang="en-US" dirty="0" smtClean="0"/>
              <a:t>: ftp:// 192.168.90.2/share</a:t>
            </a:r>
            <a:endParaRPr lang="vi-VN" sz="3200" dirty="0" smtClean="0"/>
          </a:p>
        </p:txBody>
      </p:sp>
    </p:spTree>
    <p:extLst>
      <p:ext uri="{BB962C8B-B14F-4D97-AF65-F5344CB8AC3E}">
        <p14:creationId xmlns:p14="http://schemas.microsoft.com/office/powerpoint/2010/main" val="786850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6. </a:t>
            </a:r>
            <a:r>
              <a:rPr lang="vi-VN" smtClean="0"/>
              <a:t>Tạo nhiều FTP Site</a:t>
            </a:r>
            <a:endParaRPr lang="en-US"/>
          </a:p>
        </p:txBody>
      </p:sp>
      <p:sp>
        <p:nvSpPr>
          <p:cNvPr id="2" name="Content Placeholder 1"/>
          <p:cNvSpPr>
            <a:spLocks noGrp="1"/>
          </p:cNvSpPr>
          <p:nvPr>
            <p:ph idx="1"/>
          </p:nvPr>
        </p:nvSpPr>
        <p:spPr/>
        <p:txBody>
          <a:bodyPr>
            <a:normAutofit fontScale="92500" lnSpcReduction="20000"/>
          </a:bodyPr>
          <a:lstStyle/>
          <a:p>
            <a:pPr marL="282575" indent="-282575">
              <a:lnSpc>
                <a:spcPct val="120000"/>
              </a:lnSpc>
            </a:pPr>
            <a:r>
              <a:rPr lang="vi-VN" smtClean="0"/>
              <a:t>Ta có thể  tạo nhiều FTP Site trên một FTP Server bằng cách sử dụng nhiều IP và nhiều FTP port. </a:t>
            </a:r>
          </a:p>
          <a:p>
            <a:pPr marL="282575" indent="-282575">
              <a:lnSpc>
                <a:spcPct val="120000"/>
              </a:lnSpc>
            </a:pPr>
            <a:r>
              <a:rPr lang="vi-VN" smtClean="0"/>
              <a:t>Các bước thực hiện: </a:t>
            </a:r>
          </a:p>
          <a:p>
            <a:pPr marL="538163" lvl="1" indent="-282575">
              <a:lnSpc>
                <a:spcPct val="120000"/>
              </a:lnSpc>
            </a:pPr>
            <a:r>
              <a:rPr lang="vi-VN" smtClean="0"/>
              <a:t>FTP Sites  | New  | FTP Site…</a:t>
            </a:r>
            <a:r>
              <a:rPr lang="en-US" smtClean="0"/>
              <a:t>:</a:t>
            </a:r>
          </a:p>
          <a:p>
            <a:pPr marL="776288" lvl="2" indent="-282575">
              <a:lnSpc>
                <a:spcPct val="120000"/>
              </a:lnSpc>
            </a:pPr>
            <a:r>
              <a:rPr lang="vi-VN" smtClean="0"/>
              <a:t>Description</a:t>
            </a:r>
            <a:endParaRPr lang="en-US" smtClean="0"/>
          </a:p>
          <a:p>
            <a:pPr marL="776288" lvl="2" indent="-282575">
              <a:lnSpc>
                <a:spcPct val="120000"/>
              </a:lnSpc>
            </a:pPr>
            <a:r>
              <a:rPr lang="vi-VN" smtClean="0"/>
              <a:t>IP  Address  and  Port  Settings</a:t>
            </a:r>
            <a:endParaRPr lang="en-US" smtClean="0"/>
          </a:p>
          <a:p>
            <a:pPr marL="776288" lvl="2" indent="-282575">
              <a:lnSpc>
                <a:spcPct val="120000"/>
              </a:lnSpc>
            </a:pPr>
            <a:r>
              <a:rPr lang="vi-VN" sz="2800" smtClean="0"/>
              <a:t>FTP User  Isolation</a:t>
            </a:r>
            <a:endParaRPr lang="en-US" smtClean="0"/>
          </a:p>
          <a:p>
            <a:pPr marL="776288" lvl="2" indent="-282575">
              <a:lnSpc>
                <a:spcPct val="120000"/>
              </a:lnSpc>
            </a:pPr>
            <a:r>
              <a:rPr lang="vi-VN" sz="2800" smtClean="0"/>
              <a:t>Home Directory cho FTP Site</a:t>
            </a:r>
            <a:r>
              <a:rPr lang="en-US" smtClean="0"/>
              <a:t>.</a:t>
            </a:r>
            <a:endParaRPr lang="en-US" sz="2800" smtClean="0"/>
          </a:p>
          <a:p>
            <a:pPr marL="776288" lvl="2" indent="-282575">
              <a:lnSpc>
                <a:spcPct val="120000"/>
              </a:lnSpc>
            </a:pPr>
            <a:r>
              <a:rPr lang="vi-VN" sz="2800" smtClean="0"/>
              <a:t>Chọn quyền hạn truy xuất cho FTP site, mặc định hệ thống chọn quyền Read,</a:t>
            </a:r>
            <a:endParaRPr lang="en-US" sz="2800" smtClean="0"/>
          </a:p>
          <a:p>
            <a:pPr marL="776288" lvl="2" indent="-282575">
              <a:lnSpc>
                <a:spcPct val="120000"/>
              </a:lnSpc>
            </a:pPr>
            <a:r>
              <a:rPr lang="en-US" sz="2800" smtClean="0"/>
              <a:t>Finish</a:t>
            </a:r>
          </a:p>
          <a:p>
            <a:pPr marL="282575" indent="-49213" defTabSz="1111250">
              <a:lnSpc>
                <a:spcPct val="120000"/>
              </a:lnSpc>
              <a:buFont typeface="Courier New" pitchFamily="49" charset="0"/>
              <a:buChar char="o"/>
            </a:pPr>
            <a:r>
              <a:rPr lang="en-US" smtClean="0"/>
              <a:t> Kiểm tra tại client: ftp://IP</a:t>
            </a:r>
          </a:p>
          <a:p>
            <a:pPr marL="776288" lvl="2" indent="-282575">
              <a:lnSpc>
                <a:spcPct val="120000"/>
              </a:lnSpc>
            </a:pPr>
            <a:endParaRPr lang="vi-VN" smtClean="0"/>
          </a:p>
        </p:txBody>
      </p:sp>
    </p:spTree>
    <p:extLst>
      <p:ext uri="{BB962C8B-B14F-4D97-AF65-F5344CB8AC3E}">
        <p14:creationId xmlns:p14="http://schemas.microsoft.com/office/powerpoint/2010/main" val="494492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lstStyle/>
          <a:p>
            <a:r>
              <a:rPr lang="en-US" sz="3200" smtClean="0"/>
              <a:t>7. </a:t>
            </a:r>
            <a:r>
              <a:rPr lang="vi-VN" sz="3200" smtClean="0"/>
              <a:t>Theo dõi và cấu hình nhật ký cho FTP</a:t>
            </a:r>
            <a:endParaRPr lang="en-US" sz="4000"/>
          </a:p>
        </p:txBody>
      </p:sp>
      <p:sp>
        <p:nvSpPr>
          <p:cNvPr id="2" name="Content Placeholder 1"/>
          <p:cNvSpPr>
            <a:spLocks noGrp="1"/>
          </p:cNvSpPr>
          <p:nvPr>
            <p:ph idx="1"/>
          </p:nvPr>
        </p:nvSpPr>
        <p:spPr>
          <a:xfrm>
            <a:off x="685800" y="1143000"/>
            <a:ext cx="8229600" cy="5029200"/>
          </a:xfrm>
        </p:spPr>
        <p:txBody>
          <a:bodyPr>
            <a:noAutofit/>
          </a:bodyPr>
          <a:lstStyle/>
          <a:p>
            <a:pPr marL="398463" indent="-290513">
              <a:lnSpc>
                <a:spcPct val="120000"/>
              </a:lnSpc>
            </a:pPr>
            <a:r>
              <a:rPr lang="vi-VN" sz="2400" dirty="0" smtClean="0"/>
              <a:t>Mặc định FTP lưu lại một số sự kiện như: </a:t>
            </a:r>
            <a:endParaRPr lang="en-US" sz="2400" dirty="0" smtClean="0"/>
          </a:p>
          <a:p>
            <a:pPr marL="681038" lvl="1" indent="-315913">
              <a:lnSpc>
                <a:spcPct val="120000"/>
              </a:lnSpc>
            </a:pPr>
            <a:r>
              <a:rPr lang="vi-VN" sz="2000" dirty="0" smtClean="0"/>
              <a:t>Địa chỉ của FTP Client truy xuất vào FTP Server,</a:t>
            </a:r>
            <a:endParaRPr lang="en-US" sz="2000" dirty="0" smtClean="0"/>
          </a:p>
          <a:p>
            <a:pPr marL="681038" lvl="1" indent="-315913">
              <a:lnSpc>
                <a:spcPct val="120000"/>
              </a:lnSpc>
            </a:pPr>
            <a:r>
              <a:rPr lang="en-US" sz="2000" dirty="0" smtClean="0"/>
              <a:t>T</a:t>
            </a:r>
            <a:r>
              <a:rPr lang="vi-VN" sz="2000" dirty="0" smtClean="0"/>
              <a:t>hời gian truy xuất của máy  trạm,  </a:t>
            </a:r>
            <a:endParaRPr lang="en-US" sz="2000" dirty="0" smtClean="0"/>
          </a:p>
          <a:p>
            <a:pPr marL="681038" lvl="1" indent="-315913">
              <a:lnSpc>
                <a:spcPct val="120000"/>
              </a:lnSpc>
            </a:pPr>
            <a:r>
              <a:rPr lang="en-US" sz="2000" dirty="0" smtClean="0"/>
              <a:t>T</a:t>
            </a:r>
            <a:r>
              <a:rPr lang="vi-VN" sz="2000" dirty="0" smtClean="0"/>
              <a:t>rạng  thái hoạt động của dịch vụ,… để hỗ  trợ cho </a:t>
            </a:r>
            <a:endParaRPr lang="en-US" sz="2000" dirty="0" smtClean="0"/>
          </a:p>
          <a:p>
            <a:pPr marL="398463" indent="-290513">
              <a:lnSpc>
                <a:spcPct val="120000"/>
              </a:lnSpc>
            </a:pPr>
            <a:r>
              <a:rPr lang="en-US" sz="2400" dirty="0" err="1" smtClean="0"/>
              <a:t>Lưu</a:t>
            </a:r>
            <a:r>
              <a:rPr lang="en-US" sz="2400" dirty="0" smtClean="0"/>
              <a:t> </a:t>
            </a:r>
            <a:r>
              <a:rPr lang="en-US" sz="2400" dirty="0" err="1" smtClean="0"/>
              <a:t>trữ</a:t>
            </a:r>
            <a:r>
              <a:rPr lang="en-US" sz="2400" dirty="0" smtClean="0"/>
              <a:t>: </a:t>
            </a:r>
            <a:r>
              <a:rPr lang="vi-VN" sz="2000" dirty="0" smtClean="0"/>
              <a:t>%systemroot%\system32\LogFiles\MSFTPSVnnnnnnnn, </a:t>
            </a:r>
            <a:endParaRPr lang="en-US" sz="2000" dirty="0" smtClean="0"/>
          </a:p>
          <a:p>
            <a:pPr marL="398463" indent="-290513">
              <a:lnSpc>
                <a:spcPct val="120000"/>
              </a:lnSpc>
              <a:buNone/>
            </a:pPr>
            <a:r>
              <a:rPr lang="en-US" sz="2000" dirty="0" smtClean="0"/>
              <a:t>	</a:t>
            </a:r>
            <a:r>
              <a:rPr lang="vi-VN" sz="2000" dirty="0" smtClean="0"/>
              <a:t>trong đó nnnnnnnn là số ID của FTP Site. </a:t>
            </a:r>
          </a:p>
          <a:p>
            <a:pPr marL="398463" indent="-290513">
              <a:lnSpc>
                <a:spcPct val="120000"/>
              </a:lnSpc>
            </a:pPr>
            <a:r>
              <a:rPr lang="en-US" sz="2400" dirty="0" smtClean="0"/>
              <a:t>H</a:t>
            </a:r>
            <a:r>
              <a:rPr lang="vi-VN" sz="2400" dirty="0" smtClean="0"/>
              <a:t>iệu chỉ</a:t>
            </a:r>
            <a:r>
              <a:rPr lang="en-US" sz="2400" dirty="0" err="1" smtClean="0"/>
              <a:t>nh</a:t>
            </a:r>
            <a:r>
              <a:rPr lang="vi-VN" sz="2400" dirty="0" smtClean="0"/>
              <a:t> </a:t>
            </a:r>
            <a:r>
              <a:rPr lang="en-US" sz="2400" dirty="0" smtClean="0"/>
              <a:t>N</a:t>
            </a:r>
            <a:r>
              <a:rPr lang="vi-VN" sz="2400" dirty="0" smtClean="0"/>
              <a:t>hật ký của dịch vụ</a:t>
            </a:r>
            <a:endParaRPr lang="en-US" sz="2400" dirty="0" smtClean="0"/>
          </a:p>
          <a:p>
            <a:pPr marL="398463" indent="-290513">
              <a:lnSpc>
                <a:spcPct val="120000"/>
              </a:lnSpc>
              <a:buNone/>
            </a:pPr>
            <a:r>
              <a:rPr lang="en-US" sz="2400" dirty="0" smtClean="0"/>
              <a:t>	</a:t>
            </a:r>
            <a:r>
              <a:rPr lang="vi-VN" sz="2400" dirty="0" smtClean="0"/>
              <a:t>Tab FTP Site | Properties</a:t>
            </a:r>
            <a:r>
              <a:rPr lang="en-US" sz="2400" dirty="0" smtClean="0"/>
              <a:t>:</a:t>
            </a:r>
          </a:p>
          <a:p>
            <a:pPr marL="654051" lvl="1" indent="-290513">
              <a:lnSpc>
                <a:spcPct val="120000"/>
              </a:lnSpc>
              <a:buFont typeface="Arial" pitchFamily="34" charset="0"/>
              <a:buChar char="•"/>
            </a:pPr>
            <a:r>
              <a:rPr lang="vi-VN" sz="2000" dirty="0" smtClean="0"/>
              <a:t>New log schedule:Chỉ định ghi nhận theo lịch biểu, kích thước </a:t>
            </a:r>
            <a:r>
              <a:rPr lang="en-US" sz="2000" dirty="0" smtClean="0"/>
              <a:t>file</a:t>
            </a:r>
          </a:p>
          <a:p>
            <a:pPr marL="654051" lvl="1" indent="-290513">
              <a:lnSpc>
                <a:spcPct val="120000"/>
              </a:lnSpc>
              <a:buFont typeface="Arial" pitchFamily="34" charset="0"/>
              <a:buChar char="•"/>
            </a:pPr>
            <a:r>
              <a:rPr lang="vi-VN" sz="2000" dirty="0" smtClean="0"/>
              <a:t>Log file directory: Chỉ định thư lưu trữ log file.</a:t>
            </a:r>
            <a:endParaRPr lang="en-US" sz="2000" dirty="0"/>
          </a:p>
        </p:txBody>
      </p:sp>
    </p:spTree>
    <p:extLst>
      <p:ext uri="{BB962C8B-B14F-4D97-AF65-F5344CB8AC3E}">
        <p14:creationId xmlns:p14="http://schemas.microsoft.com/office/powerpoint/2010/main" val="1441129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8. </a:t>
            </a:r>
            <a:r>
              <a:rPr lang="vi-VN" smtClean="0"/>
              <a:t>Khởi động và tắt dịch vụ FTP</a:t>
            </a:r>
            <a:endParaRPr lang="en-US"/>
          </a:p>
        </p:txBody>
      </p:sp>
      <p:sp>
        <p:nvSpPr>
          <p:cNvPr id="2" name="Content Placeholder 1"/>
          <p:cNvSpPr>
            <a:spLocks noGrp="1"/>
          </p:cNvSpPr>
          <p:nvPr>
            <p:ph idx="1"/>
          </p:nvPr>
        </p:nvSpPr>
        <p:spPr/>
        <p:txBody>
          <a:bodyPr>
            <a:normAutofit/>
          </a:bodyPr>
          <a:lstStyle/>
          <a:p>
            <a:pPr marL="623887" indent="-514350"/>
            <a:r>
              <a:rPr lang="en-US" smtClean="0"/>
              <a:t>D</a:t>
            </a:r>
            <a:r>
              <a:rPr lang="vi-VN" smtClean="0"/>
              <a:t>ùng trình tiện ích IIS</a:t>
            </a:r>
            <a:r>
              <a:rPr lang="en-US" smtClean="0"/>
              <a:t>: F</a:t>
            </a:r>
            <a:r>
              <a:rPr lang="vi-VN" smtClean="0"/>
              <a:t>TP Site</a:t>
            </a:r>
            <a:r>
              <a:rPr lang="en-US" smtClean="0"/>
              <a:t>:</a:t>
            </a:r>
          </a:p>
          <a:p>
            <a:pPr marL="879475" lvl="1" indent="-514350"/>
            <a:r>
              <a:rPr lang="vi-VN" smtClean="0"/>
              <a:t>Stop để d</a:t>
            </a:r>
            <a:r>
              <a:rPr lang="en-US" smtClean="0"/>
              <a:t>ừ</a:t>
            </a:r>
            <a:r>
              <a:rPr lang="vi-VN" smtClean="0"/>
              <a:t>ng dịch vụ </a:t>
            </a:r>
          </a:p>
          <a:p>
            <a:pPr marL="879475" lvl="1" indent="-514350"/>
            <a:r>
              <a:rPr lang="vi-VN" smtClean="0"/>
              <a:t>Start để khởi động dịch vụ. </a:t>
            </a:r>
            <a:endParaRPr lang="en-US" smtClean="0"/>
          </a:p>
          <a:p>
            <a:pPr marL="623887" indent="-514350"/>
            <a:r>
              <a:rPr lang="en-US" smtClean="0"/>
              <a:t>D</a:t>
            </a:r>
            <a:r>
              <a:rPr lang="vi-VN" smtClean="0"/>
              <a:t>ụng dòng lệnh để khởi động và tắt dịch vụ FTP: </a:t>
            </a:r>
          </a:p>
          <a:p>
            <a:pPr marL="879475" lvl="1" indent="-514350"/>
            <a:r>
              <a:rPr lang="vi-VN" smtClean="0"/>
              <a:t>&lt;command_prompt&gt;net &lt;stop/start&gt; msftpsvc </a:t>
            </a:r>
          </a:p>
          <a:p>
            <a:pPr marL="879475" lvl="1" indent="-514350"/>
            <a:r>
              <a:rPr lang="vi-VN" smtClean="0"/>
              <a:t>Restart</a:t>
            </a:r>
            <a:r>
              <a:rPr lang="en-US" smtClean="0"/>
              <a:t>: </a:t>
            </a:r>
            <a:r>
              <a:rPr lang="vi-VN" smtClean="0"/>
              <a:t>&lt; command_prompt &gt;iisreset. </a:t>
            </a:r>
            <a:endParaRPr lang="en-US"/>
          </a:p>
        </p:txBody>
      </p:sp>
    </p:spTree>
    <p:extLst>
      <p:ext uri="{BB962C8B-B14F-4D97-AF65-F5344CB8AC3E}">
        <p14:creationId xmlns:p14="http://schemas.microsoft.com/office/powerpoint/2010/main" val="3375826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0" y="76200"/>
            <a:ext cx="9144000" cy="685800"/>
          </a:xfrm>
        </p:spPr>
        <p:txBody>
          <a:bodyPr/>
          <a:lstStyle/>
          <a:p>
            <a:pPr algn="ctr" eaLnBrk="1" hangingPunct="1">
              <a:defRPr/>
            </a:pPr>
            <a:r>
              <a:rPr lang="en-US"/>
              <a:t>Nội dung</a:t>
            </a:r>
          </a:p>
        </p:txBody>
      </p:sp>
      <p:sp>
        <p:nvSpPr>
          <p:cNvPr id="18434" name="Rectangle 3"/>
          <p:cNvSpPr>
            <a:spLocks noGrp="1" noChangeArrowheads="1"/>
          </p:cNvSpPr>
          <p:nvPr>
            <p:ph idx="1"/>
          </p:nvPr>
        </p:nvSpPr>
        <p:spPr>
          <a:xfrm>
            <a:off x="914400" y="1066800"/>
            <a:ext cx="8001000" cy="4876800"/>
          </a:xfrm>
        </p:spPr>
        <p:txBody>
          <a:bodyPr/>
          <a:lstStyle/>
          <a:p>
            <a:pPr marL="609600" indent="-609600" eaLnBrk="1" hangingPunct="1">
              <a:spcBef>
                <a:spcPct val="10000"/>
              </a:spcBef>
              <a:buClr>
                <a:schemeClr val="tx1"/>
              </a:buClr>
              <a:buFont typeface="+mj-lt"/>
              <a:buAutoNum type="romanUcPeriod"/>
            </a:pPr>
            <a:r>
              <a:rPr lang="en-US" dirty="0" smtClean="0"/>
              <a:t>TỔNG QUAN.</a:t>
            </a:r>
          </a:p>
          <a:p>
            <a:pPr marL="609600" indent="-609600" eaLnBrk="1" hangingPunct="1">
              <a:spcBef>
                <a:spcPct val="10000"/>
              </a:spcBef>
              <a:buClr>
                <a:schemeClr val="tx1"/>
              </a:buClr>
              <a:buFont typeface="+mj-lt"/>
              <a:buAutoNum type="romanUcPeriod"/>
            </a:pPr>
            <a:r>
              <a:rPr lang="en-US" dirty="0" smtClean="0"/>
              <a:t>MÔ HÌNH HOẠT ĐỘNG</a:t>
            </a:r>
          </a:p>
          <a:p>
            <a:pPr marL="865188" lvl="1" indent="-609600">
              <a:spcBef>
                <a:spcPct val="10000"/>
              </a:spcBef>
              <a:buClr>
                <a:schemeClr val="tx1"/>
              </a:buClr>
              <a:buFont typeface="+mj-lt"/>
              <a:buAutoNum type="arabicPeriod"/>
            </a:pPr>
            <a:r>
              <a:rPr lang="en-US" dirty="0" smtClean="0"/>
              <a:t>CƠ CHẾ ACTIVE,  </a:t>
            </a:r>
          </a:p>
          <a:p>
            <a:pPr marL="865188" lvl="1" indent="-609600">
              <a:spcBef>
                <a:spcPct val="10000"/>
              </a:spcBef>
              <a:buClr>
                <a:schemeClr val="tx1"/>
              </a:buClr>
              <a:buFont typeface="+mj-lt"/>
              <a:buAutoNum type="arabicPeriod"/>
            </a:pPr>
            <a:r>
              <a:rPr lang="en-US" dirty="0" smtClean="0"/>
              <a:t>CƠ CHẾ PASSIVE</a:t>
            </a:r>
          </a:p>
          <a:p>
            <a:pPr marL="609600" indent="-609600" eaLnBrk="1" hangingPunct="1">
              <a:spcBef>
                <a:spcPct val="10000"/>
              </a:spcBef>
              <a:buClr>
                <a:schemeClr val="tx1"/>
              </a:buClr>
              <a:buFont typeface="+mj-lt"/>
              <a:buAutoNum type="romanUcPeriod"/>
            </a:pPr>
            <a:r>
              <a:rPr lang="en-US" dirty="0" smtClean="0"/>
              <a:t>FTP CLIENT, FTP SERVER</a:t>
            </a:r>
          </a:p>
          <a:p>
            <a:pPr marL="609600" indent="-609600" eaLnBrk="1" hangingPunct="1">
              <a:spcBef>
                <a:spcPct val="10000"/>
              </a:spcBef>
              <a:buClr>
                <a:schemeClr val="tx1"/>
              </a:buClr>
              <a:buFont typeface="+mj-lt"/>
              <a:buAutoNum type="romanUcPeriod"/>
            </a:pPr>
            <a:r>
              <a:rPr lang="en-US" dirty="0" smtClean="0"/>
              <a:t>CÀI ĐẶT FTP</a:t>
            </a:r>
          </a:p>
          <a:p>
            <a:pPr marL="609600" indent="-609600" eaLnBrk="1" hangingPunct="1">
              <a:spcBef>
                <a:spcPct val="10000"/>
              </a:spcBef>
              <a:buClr>
                <a:schemeClr val="tx1"/>
              </a:buClr>
              <a:buFont typeface="+mj-lt"/>
              <a:buAutoNum type="romanUcPeriod"/>
            </a:pPr>
            <a:r>
              <a:rPr lang="en-US" dirty="0" smtClean="0"/>
              <a:t>CẤU HÌNH FTP</a:t>
            </a:r>
          </a:p>
          <a:p>
            <a:pPr marL="609600" indent="-609600">
              <a:spcBef>
                <a:spcPct val="10000"/>
              </a:spcBef>
              <a:buClr>
                <a:schemeClr val="tx1"/>
              </a:buClr>
              <a:buFont typeface="+mj-lt"/>
              <a:buAutoNum type="romanUcPeriod"/>
            </a:pPr>
            <a:r>
              <a:rPr lang="en-US" dirty="0" smtClean="0"/>
              <a:t>CẤU HÌNH VIRTUAL FTP SERVER.</a:t>
            </a:r>
          </a:p>
        </p:txBody>
      </p:sp>
    </p:spTree>
    <p:extLst>
      <p:ext uri="{BB962C8B-B14F-4D97-AF65-F5344CB8AC3E}">
        <p14:creationId xmlns:p14="http://schemas.microsoft.com/office/powerpoint/2010/main" val="177425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400" smtClean="0"/>
              <a:t>9. </a:t>
            </a:r>
            <a:r>
              <a:rPr lang="vi-VN" sz="3400" smtClean="0"/>
              <a:t>Lưu trữ và phục hồi thông tin cấu hình</a:t>
            </a:r>
            <a:endParaRPr lang="en-US" sz="3400"/>
          </a:p>
        </p:txBody>
      </p:sp>
      <p:sp>
        <p:nvSpPr>
          <p:cNvPr id="2" name="Content Placeholder 1"/>
          <p:cNvSpPr>
            <a:spLocks noGrp="1"/>
          </p:cNvSpPr>
          <p:nvPr>
            <p:ph idx="1"/>
          </p:nvPr>
        </p:nvSpPr>
        <p:spPr/>
        <p:txBody>
          <a:bodyPr>
            <a:normAutofit/>
          </a:bodyPr>
          <a:lstStyle/>
          <a:p>
            <a:pPr marL="623887" indent="-514350"/>
            <a:r>
              <a:rPr lang="en-US" smtClean="0"/>
              <a:t>Lưu </a:t>
            </a:r>
            <a:r>
              <a:rPr lang="vi-VN" smtClean="0"/>
              <a:t>trữ thông tin cấu hình vào tập tin *xml</a:t>
            </a:r>
            <a:r>
              <a:rPr lang="en-US" smtClean="0"/>
              <a:t>:</a:t>
            </a:r>
          </a:p>
          <a:p>
            <a:pPr marL="681038" lvl="1" indent="-315913"/>
            <a:r>
              <a:rPr lang="en-US" smtClean="0"/>
              <a:t>F</a:t>
            </a:r>
            <a:r>
              <a:rPr lang="vi-VN" smtClean="0"/>
              <a:t>TP Site </a:t>
            </a:r>
            <a:r>
              <a:rPr lang="en-US" smtClean="0"/>
              <a:t>\ </a:t>
            </a:r>
            <a:r>
              <a:rPr lang="vi-VN" smtClean="0"/>
              <a:t>All Task </a:t>
            </a:r>
            <a:r>
              <a:rPr lang="en-US" smtClean="0"/>
              <a:t>\</a:t>
            </a:r>
            <a:r>
              <a:rPr lang="vi-VN" smtClean="0"/>
              <a:t>Save Configuration to a File</a:t>
            </a:r>
            <a:endParaRPr lang="en-US" smtClean="0"/>
          </a:p>
          <a:p>
            <a:pPr marL="681038" lvl="1" indent="-315913"/>
            <a:r>
              <a:rPr lang="vi-VN" smtClean="0"/>
              <a:t>Chỉ định tên tập tin và thư mục lưu trữ thông tin cho FTP server. </a:t>
            </a:r>
          </a:p>
          <a:p>
            <a:pPr marL="681038" lvl="1" indent="-315913"/>
            <a:r>
              <a:rPr lang="vi-VN" smtClean="0"/>
              <a:t>Encrypt configuration using password: Sử dụng mật khẩu để mã hóa  thông  tin cấu hình </a:t>
            </a:r>
            <a:endParaRPr lang="en-US" smtClean="0"/>
          </a:p>
          <a:p>
            <a:pPr marL="425450" indent="-315913"/>
            <a:r>
              <a:rPr lang="en-US" smtClean="0"/>
              <a:t>Phục hồi thông tin hoặc tạo mới FTP site từ tập tin cấu hình *.xml:</a:t>
            </a:r>
          </a:p>
          <a:p>
            <a:pPr marL="681038" lvl="1" indent="-315913"/>
            <a:r>
              <a:rPr lang="en-US" smtClean="0"/>
              <a:t>FTP site\ New \ FTP site  (from file)</a:t>
            </a:r>
          </a:p>
          <a:p>
            <a:pPr marL="681038" lvl="1" indent="-315913"/>
            <a:r>
              <a:rPr lang="vi-VN" smtClean="0"/>
              <a:t>Browse… để chọn tập tin cấu hình </a:t>
            </a:r>
            <a:r>
              <a:rPr lang="en-US" smtClean="0"/>
              <a:t>/ </a:t>
            </a:r>
            <a:r>
              <a:rPr lang="vi-VN" smtClean="0"/>
              <a:t>Read File, </a:t>
            </a:r>
            <a:endParaRPr lang="en-US" smtClean="0"/>
          </a:p>
          <a:p>
            <a:pPr marL="681038" lvl="1" indent="-315913"/>
            <a:r>
              <a:rPr lang="en-US" smtClean="0"/>
              <a:t>Chọn </a:t>
            </a:r>
            <a:r>
              <a:rPr lang="vi-VN" smtClean="0"/>
              <a:t>Location</a:t>
            </a:r>
            <a:r>
              <a:rPr lang="en-US" smtClean="0"/>
              <a:t>: tên mô tả</a:t>
            </a:r>
          </a:p>
          <a:p>
            <a:pPr marL="681038" lvl="1" indent="-315913"/>
            <a:r>
              <a:rPr lang="vi-VN" smtClean="0"/>
              <a:t>chọn OK.</a:t>
            </a:r>
            <a:endParaRPr lang="en-US" smtClean="0"/>
          </a:p>
          <a:p>
            <a:pPr marL="425450" indent="-315913"/>
            <a:endParaRPr lang="en-US" smtClean="0"/>
          </a:p>
          <a:p>
            <a:pPr marL="623887" indent="-514350">
              <a:buNone/>
            </a:pPr>
            <a:endParaRPr lang="en-US" smtClean="0"/>
          </a:p>
        </p:txBody>
      </p:sp>
    </p:spTree>
    <p:extLst>
      <p:ext uri="{BB962C8B-B14F-4D97-AF65-F5344CB8AC3E}">
        <p14:creationId xmlns:p14="http://schemas.microsoft.com/office/powerpoint/2010/main" val="2281049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0" y="76200"/>
            <a:ext cx="9144000" cy="685800"/>
          </a:xfrm>
        </p:spPr>
        <p:txBody>
          <a:bodyPr/>
          <a:lstStyle/>
          <a:p>
            <a:pPr eaLnBrk="1" hangingPunct="1">
              <a:defRPr/>
            </a:pPr>
            <a:r>
              <a:rPr lang="en-US" b="0" smtClean="0"/>
              <a:t>I. Tổng quan</a:t>
            </a:r>
            <a:endParaRPr lang="en-US" b="0"/>
          </a:p>
        </p:txBody>
      </p:sp>
      <p:sp>
        <p:nvSpPr>
          <p:cNvPr id="19458" name="Rectangle 3"/>
          <p:cNvSpPr>
            <a:spLocks noGrp="1" noChangeArrowheads="1"/>
          </p:cNvSpPr>
          <p:nvPr>
            <p:ph idx="1"/>
          </p:nvPr>
        </p:nvSpPr>
        <p:spPr>
          <a:xfrm>
            <a:off x="762000" y="914400"/>
            <a:ext cx="8001000" cy="5791200"/>
          </a:xfrm>
        </p:spPr>
        <p:txBody>
          <a:bodyPr>
            <a:noAutofit/>
          </a:bodyPr>
          <a:lstStyle/>
          <a:p>
            <a:pPr algn="just" eaLnBrk="1" hangingPunct="1">
              <a:buClr>
                <a:schemeClr val="tx1"/>
              </a:buClr>
            </a:pPr>
            <a:r>
              <a:rPr lang="en-US" sz="2800" dirty="0" smtClean="0">
                <a:solidFill>
                  <a:srgbClr val="FF0066"/>
                </a:solidFill>
              </a:rPr>
              <a:t>FTP (File Transfer Protocol)</a:t>
            </a:r>
            <a:r>
              <a:rPr lang="en-US" sz="2800" dirty="0" smtClean="0"/>
              <a:t> </a:t>
            </a:r>
            <a:r>
              <a:rPr lang="en-US" sz="2800" dirty="0" err="1" smtClean="0"/>
              <a:t>là</a:t>
            </a:r>
            <a:r>
              <a:rPr lang="en-US" sz="2800" dirty="0" smtClean="0"/>
              <a:t> </a:t>
            </a:r>
            <a:r>
              <a:rPr lang="en-US" sz="2800" dirty="0" err="1" smtClean="0"/>
              <a:t>giao</a:t>
            </a:r>
            <a:r>
              <a:rPr lang="en-US" sz="2800" dirty="0" smtClean="0"/>
              <a:t> </a:t>
            </a:r>
            <a:r>
              <a:rPr lang="en-US" sz="2800" dirty="0" err="1" smtClean="0"/>
              <a:t>thức</a:t>
            </a:r>
            <a:r>
              <a:rPr lang="en-US" sz="2800" dirty="0" smtClean="0"/>
              <a:t> </a:t>
            </a:r>
            <a:r>
              <a:rPr lang="vi-VN" sz="2800" dirty="0" smtClean="0"/>
              <a:t>cung cấp cơ chế truyền tin dưới dạng tập tin (file) thông qua mạng TCP/IP</a:t>
            </a:r>
            <a:endParaRPr lang="en-US" sz="2800" dirty="0" smtClean="0"/>
          </a:p>
          <a:p>
            <a:pPr eaLnBrk="1" hangingPunct="1">
              <a:buClr>
                <a:schemeClr val="tx1"/>
              </a:buClr>
            </a:pPr>
            <a:r>
              <a:rPr lang="en-US" sz="2800" dirty="0" smtClean="0"/>
              <a:t>FTP </a:t>
            </a:r>
            <a:r>
              <a:rPr lang="en-US" sz="2800" dirty="0" err="1" smtClean="0"/>
              <a:t>có</a:t>
            </a:r>
            <a:r>
              <a:rPr lang="en-US" sz="2800" dirty="0" smtClean="0"/>
              <a:t> </a:t>
            </a:r>
            <a:r>
              <a:rPr lang="en-US" sz="2800" dirty="0" err="1" smtClean="0"/>
              <a:t>hai</a:t>
            </a:r>
            <a:r>
              <a:rPr lang="en-US" sz="2800" dirty="0" smtClean="0"/>
              <a:t> </a:t>
            </a:r>
            <a:r>
              <a:rPr lang="en-US" sz="2800" dirty="0" err="1" smtClean="0"/>
              <a:t>thành</a:t>
            </a:r>
            <a:r>
              <a:rPr lang="en-US" sz="2800" dirty="0" smtClean="0"/>
              <a:t> </a:t>
            </a:r>
            <a:r>
              <a:rPr lang="en-US" sz="2800" dirty="0" err="1" smtClean="0"/>
              <a:t>phần</a:t>
            </a:r>
            <a:r>
              <a:rPr lang="en-US" sz="2800" dirty="0" smtClean="0"/>
              <a:t> : </a:t>
            </a:r>
          </a:p>
          <a:p>
            <a:pPr lvl="1">
              <a:buClr>
                <a:schemeClr val="tx1"/>
              </a:buClr>
            </a:pPr>
            <a:r>
              <a:rPr lang="en-US" sz="2400" dirty="0" smtClean="0"/>
              <a:t>FTP Server: </a:t>
            </a:r>
            <a:r>
              <a:rPr lang="en-US" sz="2400" dirty="0" err="1" smtClean="0"/>
              <a:t>chứa</a:t>
            </a:r>
            <a:r>
              <a:rPr lang="en-US" sz="2400" dirty="0" smtClean="0"/>
              <a:t> CSDL </a:t>
            </a:r>
            <a:r>
              <a:rPr lang="en-US" sz="2400" dirty="0" err="1" smtClean="0"/>
              <a:t>dùng</a:t>
            </a:r>
            <a:r>
              <a:rPr lang="en-US" sz="2400" dirty="0" smtClean="0"/>
              <a:t> </a:t>
            </a:r>
            <a:r>
              <a:rPr lang="en-US" sz="2400" dirty="0" err="1" smtClean="0"/>
              <a:t>chung</a:t>
            </a:r>
            <a:endParaRPr lang="en-US" sz="2400" dirty="0" smtClean="0"/>
          </a:p>
          <a:p>
            <a:pPr lvl="1">
              <a:buClr>
                <a:schemeClr val="tx1"/>
              </a:buClr>
            </a:pPr>
            <a:r>
              <a:rPr lang="en-US" sz="2400" dirty="0" smtClean="0"/>
              <a:t>FTP Client: </a:t>
            </a:r>
            <a:r>
              <a:rPr lang="en-US" sz="2400" dirty="0" err="1" smtClean="0"/>
              <a:t>kết</a:t>
            </a:r>
            <a:r>
              <a:rPr lang="en-US" sz="2400" dirty="0" smtClean="0"/>
              <a:t> </a:t>
            </a:r>
            <a:r>
              <a:rPr lang="en-US" sz="2400" dirty="0" err="1" smtClean="0"/>
              <a:t>nối</a:t>
            </a:r>
            <a:r>
              <a:rPr lang="en-US" sz="2400" dirty="0" smtClean="0"/>
              <a:t> </a:t>
            </a:r>
            <a:r>
              <a:rPr lang="en-US" sz="2400" dirty="0" err="1" smtClean="0"/>
              <a:t>với</a:t>
            </a:r>
            <a:r>
              <a:rPr lang="en-US" sz="2400" dirty="0" smtClean="0"/>
              <a:t> server. </a:t>
            </a:r>
            <a:r>
              <a:rPr lang="en-US" sz="2400" dirty="0" err="1" smtClean="0"/>
              <a:t>Các</a:t>
            </a:r>
            <a:r>
              <a:rPr lang="en-US" sz="2400" dirty="0" smtClean="0"/>
              <a:t> OS </a:t>
            </a:r>
            <a:r>
              <a:rPr lang="en-US" sz="2400" dirty="0" err="1" smtClean="0"/>
              <a:t>đều</a:t>
            </a:r>
            <a:r>
              <a:rPr lang="en-US" sz="2400" dirty="0" smtClean="0"/>
              <a:t> </a:t>
            </a:r>
            <a:r>
              <a:rPr lang="en-US" sz="2400" dirty="0" err="1" smtClean="0"/>
              <a:t>hỗ</a:t>
            </a:r>
            <a:r>
              <a:rPr lang="en-US" sz="2400" dirty="0" smtClean="0"/>
              <a:t> </a:t>
            </a:r>
            <a:r>
              <a:rPr lang="en-US" sz="2400" dirty="0" err="1" smtClean="0"/>
              <a:t>trợ</a:t>
            </a:r>
            <a:r>
              <a:rPr lang="en-US" sz="2400" dirty="0" smtClean="0"/>
              <a:t> </a:t>
            </a:r>
          </a:p>
          <a:p>
            <a:pPr eaLnBrk="1" hangingPunct="1">
              <a:buClr>
                <a:schemeClr val="tx1"/>
              </a:buClr>
            </a:pPr>
            <a:r>
              <a:rPr lang="en-US" sz="2800" dirty="0" smtClean="0"/>
              <a:t>FTP Server </a:t>
            </a:r>
            <a:r>
              <a:rPr lang="en-US" sz="2800" dirty="0" err="1" smtClean="0"/>
              <a:t>sử</a:t>
            </a:r>
            <a:r>
              <a:rPr lang="en-US" sz="2800" dirty="0" smtClean="0"/>
              <a:t> </a:t>
            </a:r>
            <a:r>
              <a:rPr lang="en-US" sz="2800" dirty="0" err="1" smtClean="0"/>
              <a:t>dụng</a:t>
            </a:r>
            <a:r>
              <a:rPr lang="en-US" sz="2800" dirty="0" smtClean="0"/>
              <a:t> 2 port:  </a:t>
            </a:r>
          </a:p>
          <a:p>
            <a:pPr eaLnBrk="1" hangingPunct="1">
              <a:buFont typeface="Wingdings" pitchFamily="2" charset="2"/>
              <a:buNone/>
            </a:pPr>
            <a:r>
              <a:rPr lang="en-US" sz="2800" dirty="0" smtClean="0"/>
              <a:t>	</a:t>
            </a:r>
            <a:r>
              <a:rPr lang="en-US" sz="2800" dirty="0" smtClean="0">
                <a:solidFill>
                  <a:srgbClr val="FF0000"/>
                </a:solidFill>
              </a:rPr>
              <a:t>+ Port 20</a:t>
            </a:r>
            <a:r>
              <a:rPr lang="en-US" sz="2800" dirty="0" smtClean="0"/>
              <a:t>: </a:t>
            </a:r>
            <a:r>
              <a:rPr lang="en-US" sz="2800" dirty="0" err="1" smtClean="0"/>
              <a:t>dùng</a:t>
            </a:r>
            <a:r>
              <a:rPr lang="en-US" sz="2800" dirty="0" smtClean="0"/>
              <a:t> </a:t>
            </a:r>
            <a:r>
              <a:rPr lang="en-US" sz="2800" dirty="0" err="1" smtClean="0"/>
              <a:t>để</a:t>
            </a:r>
            <a:r>
              <a:rPr lang="en-US" sz="2800" dirty="0" smtClean="0"/>
              <a:t> </a:t>
            </a:r>
            <a:r>
              <a:rPr lang="en-US" sz="2800" dirty="0" err="1" smtClean="0"/>
              <a:t>truyền</a:t>
            </a:r>
            <a:r>
              <a:rPr lang="en-US" sz="2800" dirty="0" smtClean="0"/>
              <a:t> </a:t>
            </a:r>
            <a:r>
              <a:rPr lang="en-US" sz="2800" dirty="0" err="1" smtClean="0"/>
              <a:t>dữ</a:t>
            </a:r>
            <a:r>
              <a:rPr lang="en-US" sz="2800" dirty="0" smtClean="0"/>
              <a:t> </a:t>
            </a:r>
            <a:r>
              <a:rPr lang="en-US" sz="2800" dirty="0" err="1" smtClean="0"/>
              <a:t>liệu</a:t>
            </a:r>
            <a:r>
              <a:rPr lang="en-US" sz="2800" dirty="0" smtClean="0"/>
              <a:t> (data port).</a:t>
            </a:r>
          </a:p>
          <a:p>
            <a:pPr eaLnBrk="1" hangingPunct="1">
              <a:buFont typeface="Wingdings" pitchFamily="2" charset="2"/>
              <a:buNone/>
            </a:pPr>
            <a:r>
              <a:rPr lang="en-US" sz="2800" dirty="0" smtClean="0"/>
              <a:t>	</a:t>
            </a:r>
            <a:r>
              <a:rPr lang="en-US" sz="2800" dirty="0" smtClean="0">
                <a:solidFill>
                  <a:srgbClr val="FF0000"/>
                </a:solidFill>
              </a:rPr>
              <a:t>+ Port 21</a:t>
            </a:r>
            <a:r>
              <a:rPr lang="en-US" sz="2800" dirty="0" smtClean="0"/>
              <a:t>: </a:t>
            </a:r>
            <a:r>
              <a:rPr lang="en-US" sz="2800" dirty="0" err="1" smtClean="0"/>
              <a:t>dùng</a:t>
            </a:r>
            <a:r>
              <a:rPr lang="en-US" sz="2800" dirty="0" smtClean="0"/>
              <a:t> </a:t>
            </a:r>
            <a:r>
              <a:rPr lang="en-US" sz="2800" dirty="0" err="1" smtClean="0"/>
              <a:t>để</a:t>
            </a:r>
            <a:r>
              <a:rPr lang="en-US" sz="2800" dirty="0" smtClean="0"/>
              <a:t> </a:t>
            </a:r>
            <a:r>
              <a:rPr lang="en-US" sz="2800" dirty="0" err="1" smtClean="0"/>
              <a:t>truyền</a:t>
            </a:r>
            <a:r>
              <a:rPr lang="en-US" sz="2800" dirty="0" smtClean="0"/>
              <a:t> </a:t>
            </a:r>
            <a:r>
              <a:rPr lang="en-US" sz="2800" dirty="0" err="1" smtClean="0"/>
              <a:t>lệnh</a:t>
            </a:r>
            <a:r>
              <a:rPr lang="en-US" sz="2800" dirty="0" smtClean="0"/>
              <a:t> (command port).</a:t>
            </a:r>
          </a:p>
          <a:p>
            <a:pPr eaLnBrk="1" hangingPunct="1">
              <a:buClr>
                <a:schemeClr val="tx1"/>
              </a:buClr>
            </a:pPr>
            <a:r>
              <a:rPr lang="en-US" sz="2800" dirty="0" err="1" smtClean="0"/>
              <a:t>Mô</a:t>
            </a:r>
            <a:r>
              <a:rPr lang="en-US" sz="2800" dirty="0" smtClean="0"/>
              <a:t> </a:t>
            </a:r>
            <a:r>
              <a:rPr lang="en-US" sz="2800" dirty="0" err="1" smtClean="0"/>
              <a:t>hình</a:t>
            </a:r>
            <a:r>
              <a:rPr lang="en-US" sz="2800" dirty="0" smtClean="0"/>
              <a:t> </a:t>
            </a:r>
            <a:r>
              <a:rPr lang="en-US" sz="2800" dirty="0" err="1" smtClean="0"/>
              <a:t>hoạt</a:t>
            </a:r>
            <a:r>
              <a:rPr lang="en-US" sz="2800" dirty="0" smtClean="0"/>
              <a:t> </a:t>
            </a:r>
            <a:r>
              <a:rPr lang="en-US" sz="2800" dirty="0" err="1" smtClean="0"/>
              <a:t>động</a:t>
            </a:r>
            <a:r>
              <a:rPr lang="en-US" sz="2800" dirty="0" smtClean="0"/>
              <a:t>: server/client</a:t>
            </a:r>
          </a:p>
        </p:txBody>
      </p:sp>
    </p:spTree>
    <p:extLst>
      <p:ext uri="{BB962C8B-B14F-4D97-AF65-F5344CB8AC3E}">
        <p14:creationId xmlns:p14="http://schemas.microsoft.com/office/powerpoint/2010/main" val="680734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II. Mô hình hoạt động</a:t>
            </a:r>
            <a:endParaRPr lang="en-US"/>
          </a:p>
        </p:txBody>
      </p:sp>
      <p:sp>
        <p:nvSpPr>
          <p:cNvPr id="2" name="Content Placeholder 1"/>
          <p:cNvSpPr>
            <a:spLocks noGrp="1"/>
          </p:cNvSpPr>
          <p:nvPr>
            <p:ph idx="1"/>
          </p:nvPr>
        </p:nvSpPr>
        <p:spPr/>
        <p:txBody>
          <a:bodyPr/>
          <a:lstStyle/>
          <a:p>
            <a:r>
              <a:rPr lang="en-US" smtClean="0"/>
              <a:t>Mô hình server/client</a:t>
            </a:r>
            <a:endParaRPr lang="en-US"/>
          </a:p>
        </p:txBody>
      </p:sp>
      <p:pic>
        <p:nvPicPr>
          <p:cNvPr id="143362" name="Picture 2"/>
          <p:cNvPicPr>
            <a:picLocks noChangeAspect="1" noChangeArrowheads="1"/>
          </p:cNvPicPr>
          <p:nvPr/>
        </p:nvPicPr>
        <p:blipFill>
          <a:blip r:embed="rId2"/>
          <a:srcRect/>
          <a:stretch>
            <a:fillRect/>
          </a:stretch>
        </p:blipFill>
        <p:spPr bwMode="auto">
          <a:xfrm>
            <a:off x="2133600" y="1908937"/>
            <a:ext cx="6400800" cy="4415663"/>
          </a:xfrm>
          <a:prstGeom prst="rect">
            <a:avLst/>
          </a:prstGeom>
          <a:noFill/>
          <a:ln w="9525">
            <a:noFill/>
            <a:miter lim="800000"/>
            <a:headEnd/>
            <a:tailEnd/>
          </a:ln>
          <a:effectLst/>
        </p:spPr>
      </p:pic>
    </p:spTree>
    <p:extLst>
      <p:ext uri="{BB962C8B-B14F-4D97-AF65-F5344CB8AC3E}">
        <p14:creationId xmlns:p14="http://schemas.microsoft.com/office/powerpoint/2010/main" val="2168678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Hoạt động</a:t>
            </a:r>
            <a:endParaRPr lang="en-US"/>
          </a:p>
        </p:txBody>
      </p:sp>
      <p:sp>
        <p:nvSpPr>
          <p:cNvPr id="2" name="Content Placeholder 1"/>
          <p:cNvSpPr>
            <a:spLocks noGrp="1"/>
          </p:cNvSpPr>
          <p:nvPr>
            <p:ph idx="1"/>
          </p:nvPr>
        </p:nvSpPr>
        <p:spPr>
          <a:xfrm>
            <a:off x="685800" y="1143000"/>
            <a:ext cx="8077200" cy="5029200"/>
          </a:xfrm>
        </p:spPr>
        <p:txBody>
          <a:bodyPr/>
          <a:lstStyle/>
          <a:p>
            <a:pPr>
              <a:buClr>
                <a:schemeClr val="tx1"/>
              </a:buClr>
              <a:buNone/>
            </a:pPr>
            <a:r>
              <a:rPr lang="en-US" dirty="0" err="1" smtClean="0"/>
              <a:t>Có</a:t>
            </a:r>
            <a:r>
              <a:rPr lang="en-US" dirty="0" smtClean="0"/>
              <a:t> </a:t>
            </a:r>
            <a:r>
              <a:rPr lang="en-US" dirty="0" err="1" smtClean="0"/>
              <a:t>hai</a:t>
            </a:r>
            <a:r>
              <a:rPr lang="en-US" dirty="0" smtClean="0"/>
              <a:t> </a:t>
            </a:r>
            <a:r>
              <a:rPr lang="en-US" dirty="0" err="1" smtClean="0"/>
              <a:t>cơ</a:t>
            </a:r>
            <a:r>
              <a:rPr lang="en-US" dirty="0" smtClean="0"/>
              <a:t> </a:t>
            </a:r>
            <a:r>
              <a:rPr lang="en-US" dirty="0" err="1" smtClean="0"/>
              <a:t>chế</a:t>
            </a:r>
            <a:r>
              <a:rPr lang="en-US" dirty="0" smtClean="0"/>
              <a:t> :</a:t>
            </a:r>
          </a:p>
          <a:p>
            <a:pPr lvl="1">
              <a:buFont typeface="Wingdings" pitchFamily="2" charset="2"/>
              <a:buChar char="q"/>
            </a:pPr>
            <a:r>
              <a:rPr lang="en-US" dirty="0" smtClean="0"/>
              <a:t> Active FTP: </a:t>
            </a:r>
          </a:p>
          <a:p>
            <a:pPr marL="811213" lvl="1" indent="0">
              <a:buFont typeface="Wingdings" pitchFamily="2" charset="2"/>
              <a:buChar char="§"/>
            </a:pPr>
            <a:r>
              <a:rPr lang="en-US" dirty="0" smtClean="0"/>
              <a:t> </a:t>
            </a:r>
            <a:r>
              <a:rPr lang="en-US" dirty="0" err="1" smtClean="0"/>
              <a:t>Bất</a:t>
            </a:r>
            <a:r>
              <a:rPr lang="en-US" dirty="0" smtClean="0"/>
              <a:t> </a:t>
            </a:r>
            <a:r>
              <a:rPr lang="en-US" dirty="0" err="1" smtClean="0"/>
              <a:t>cứ</a:t>
            </a:r>
            <a:r>
              <a:rPr lang="en-US" dirty="0" smtClean="0"/>
              <a:t> </a:t>
            </a:r>
            <a:r>
              <a:rPr lang="en-US" dirty="0" err="1" smtClean="0"/>
              <a:t>khi</a:t>
            </a:r>
            <a:r>
              <a:rPr lang="en-US" dirty="0" smtClean="0"/>
              <a:t> </a:t>
            </a:r>
            <a:r>
              <a:rPr lang="en-US" dirty="0" err="1" smtClean="0"/>
              <a:t>nào</a:t>
            </a:r>
            <a:r>
              <a:rPr lang="en-US" dirty="0" smtClean="0"/>
              <a:t> client  </a:t>
            </a:r>
            <a:r>
              <a:rPr lang="en-US" dirty="0" err="1" smtClean="0"/>
              <a:t>yêu</a:t>
            </a:r>
            <a:r>
              <a:rPr lang="en-US" dirty="0" smtClean="0"/>
              <a:t> </a:t>
            </a:r>
            <a:r>
              <a:rPr lang="en-US" dirty="0" err="1" smtClean="0"/>
              <a:t>cầu</a:t>
            </a:r>
            <a:r>
              <a:rPr lang="en-US" dirty="0" smtClean="0"/>
              <a:t> </a:t>
            </a:r>
            <a:r>
              <a:rPr lang="en-US" dirty="0" err="1" smtClean="0"/>
              <a:t>dữ</a:t>
            </a:r>
            <a:r>
              <a:rPr lang="en-US" dirty="0" smtClean="0"/>
              <a:t> </a:t>
            </a:r>
            <a:r>
              <a:rPr lang="en-US" dirty="0" err="1" smtClean="0"/>
              <a:t>liệu</a:t>
            </a:r>
            <a:r>
              <a:rPr lang="en-US" dirty="0" smtClean="0"/>
              <a:t>  qua </a:t>
            </a:r>
            <a:r>
              <a:rPr lang="en-US" dirty="0" err="1" smtClean="0"/>
              <a:t>kết</a:t>
            </a:r>
            <a:r>
              <a:rPr lang="en-US" dirty="0" smtClean="0"/>
              <a:t> </a:t>
            </a:r>
            <a:r>
              <a:rPr lang="en-US" dirty="0" err="1" smtClean="0"/>
              <a:t>nối</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thì</a:t>
            </a:r>
            <a:r>
              <a:rPr lang="en-US" dirty="0" smtClean="0"/>
              <a:t> </a:t>
            </a:r>
            <a:r>
              <a:rPr lang="en-US" b="1" u="sng" dirty="0" smtClean="0"/>
              <a:t>server</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một</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chuyển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cho</a:t>
            </a:r>
            <a:r>
              <a:rPr lang="en-US" dirty="0" smtClean="0"/>
              <a:t> client</a:t>
            </a:r>
          </a:p>
          <a:p>
            <a:pPr marL="811213" lvl="1" indent="0">
              <a:buFont typeface="Wingdings" pitchFamily="2" charset="2"/>
              <a:buChar char="§"/>
            </a:pPr>
            <a:r>
              <a:rPr lang="en-US" dirty="0" smtClean="0"/>
              <a:t> Port </a:t>
            </a:r>
            <a:r>
              <a:rPr lang="en-US" dirty="0" err="1" smtClean="0"/>
              <a:t>nguồn</a:t>
            </a:r>
            <a:r>
              <a:rPr lang="en-US" dirty="0" smtClean="0"/>
              <a:t> </a:t>
            </a:r>
            <a:r>
              <a:rPr lang="en-US" dirty="0" err="1" smtClean="0"/>
              <a:t>luôn</a:t>
            </a:r>
            <a:r>
              <a:rPr lang="en-US" dirty="0" smtClean="0"/>
              <a:t> </a:t>
            </a:r>
            <a:r>
              <a:rPr lang="en-US" dirty="0" err="1" smtClean="0"/>
              <a:t>là</a:t>
            </a:r>
            <a:r>
              <a:rPr lang="en-US" dirty="0" smtClean="0"/>
              <a:t> 20, port </a:t>
            </a:r>
            <a:r>
              <a:rPr lang="en-US" dirty="0" err="1" smtClean="0"/>
              <a:t>đích</a:t>
            </a:r>
            <a:r>
              <a:rPr lang="en-US" dirty="0" smtClean="0"/>
              <a:t> </a:t>
            </a:r>
            <a:r>
              <a:rPr lang="en-US" dirty="0" err="1" smtClean="0"/>
              <a:t>luôn</a:t>
            </a:r>
            <a:r>
              <a:rPr lang="en-US" dirty="0" smtClean="0"/>
              <a:t> &gt;1024</a:t>
            </a:r>
          </a:p>
          <a:p>
            <a:pPr lvl="1">
              <a:buFont typeface="Wingdings" pitchFamily="2" charset="2"/>
              <a:buChar char="q"/>
            </a:pPr>
            <a:r>
              <a:rPr lang="en-US" dirty="0" smtClean="0"/>
              <a:t> Passive FTP : </a:t>
            </a:r>
          </a:p>
          <a:p>
            <a:pPr marL="1077913" lvl="1">
              <a:buFont typeface="Wingdings" pitchFamily="2" charset="2"/>
              <a:buChar char="§"/>
            </a:pPr>
            <a:r>
              <a:rPr lang="en-US" dirty="0" err="1" smtClean="0"/>
              <a:t>Bất</a:t>
            </a:r>
            <a:r>
              <a:rPr lang="en-US" dirty="0" smtClean="0"/>
              <a:t> </a:t>
            </a:r>
            <a:r>
              <a:rPr lang="en-US" dirty="0" err="1" smtClean="0"/>
              <a:t>cứ</a:t>
            </a:r>
            <a:r>
              <a:rPr lang="en-US" dirty="0" smtClean="0"/>
              <a:t> </a:t>
            </a:r>
            <a:r>
              <a:rPr lang="en-US" dirty="0" err="1" smtClean="0"/>
              <a:t>khi</a:t>
            </a:r>
            <a:r>
              <a:rPr lang="en-US" dirty="0" smtClean="0"/>
              <a:t> </a:t>
            </a:r>
            <a:r>
              <a:rPr lang="en-US" dirty="0" err="1" smtClean="0"/>
              <a:t>nào</a:t>
            </a:r>
            <a:r>
              <a:rPr lang="en-US" dirty="0" smtClean="0"/>
              <a:t> client  </a:t>
            </a:r>
            <a:r>
              <a:rPr lang="en-US" dirty="0" err="1" smtClean="0"/>
              <a:t>yêu</a:t>
            </a:r>
            <a:r>
              <a:rPr lang="en-US" dirty="0" smtClean="0"/>
              <a:t> </a:t>
            </a:r>
            <a:r>
              <a:rPr lang="en-US" dirty="0" err="1" smtClean="0"/>
              <a:t>cầu</a:t>
            </a:r>
            <a:r>
              <a:rPr lang="en-US" dirty="0" smtClean="0"/>
              <a:t> </a:t>
            </a:r>
            <a:r>
              <a:rPr lang="en-US" dirty="0" err="1" smtClean="0"/>
              <a:t>dữ</a:t>
            </a:r>
            <a:r>
              <a:rPr lang="en-US" dirty="0" smtClean="0"/>
              <a:t> </a:t>
            </a:r>
            <a:r>
              <a:rPr lang="en-US" dirty="0" err="1" smtClean="0"/>
              <a:t>liệu</a:t>
            </a:r>
            <a:r>
              <a:rPr lang="en-US" dirty="0" smtClean="0"/>
              <a:t>  qua </a:t>
            </a:r>
            <a:r>
              <a:rPr lang="en-US" dirty="0" err="1" smtClean="0"/>
              <a:t>kết</a:t>
            </a:r>
            <a:r>
              <a:rPr lang="en-US" dirty="0" smtClean="0"/>
              <a:t> </a:t>
            </a:r>
            <a:r>
              <a:rPr lang="en-US" dirty="0" err="1" smtClean="0"/>
              <a:t>nối</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thì</a:t>
            </a:r>
            <a:r>
              <a:rPr lang="en-US" dirty="0" smtClean="0"/>
              <a:t> </a:t>
            </a:r>
            <a:r>
              <a:rPr lang="en-US" b="1" u="sng" dirty="0" smtClean="0"/>
              <a:t>Client </a:t>
            </a:r>
            <a:r>
              <a:rPr lang="en-US" dirty="0" err="1" smtClean="0"/>
              <a:t>khởi</a:t>
            </a:r>
            <a:r>
              <a:rPr lang="en-US" dirty="0" smtClean="0"/>
              <a:t>  </a:t>
            </a:r>
            <a:r>
              <a:rPr lang="en-US" dirty="0" err="1" smtClean="0"/>
              <a:t>tạo</a:t>
            </a:r>
            <a:r>
              <a:rPr lang="en-US" dirty="0" smtClean="0"/>
              <a:t> </a:t>
            </a:r>
            <a:r>
              <a:rPr lang="en-US" dirty="0" err="1" smtClean="0"/>
              <a:t>một</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chuyển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cho</a:t>
            </a:r>
            <a:r>
              <a:rPr lang="en-US" dirty="0" smtClean="0"/>
              <a:t> client. </a:t>
            </a:r>
          </a:p>
          <a:p>
            <a:pPr marL="1077913" lvl="1">
              <a:buFont typeface="Wingdings" pitchFamily="2" charset="2"/>
              <a:buChar char="§"/>
            </a:pPr>
            <a:r>
              <a:rPr lang="en-US" dirty="0" smtClean="0"/>
              <a:t>Port </a:t>
            </a:r>
            <a:r>
              <a:rPr lang="en-US" dirty="0" err="1" smtClean="0"/>
              <a:t>nguồn</a:t>
            </a:r>
            <a:r>
              <a:rPr lang="en-US" dirty="0" smtClean="0"/>
              <a:t> </a:t>
            </a:r>
            <a:r>
              <a:rPr lang="en-US" dirty="0" err="1" smtClean="0"/>
              <a:t>và</a:t>
            </a:r>
            <a:r>
              <a:rPr lang="en-US" dirty="0" smtClean="0"/>
              <a:t> port </a:t>
            </a:r>
            <a:r>
              <a:rPr lang="en-US" dirty="0" err="1" smtClean="0"/>
              <a:t>đích</a:t>
            </a:r>
            <a:r>
              <a:rPr lang="en-US" dirty="0" smtClean="0"/>
              <a:t> </a:t>
            </a:r>
            <a:r>
              <a:rPr lang="en-US" dirty="0" err="1" smtClean="0"/>
              <a:t>luôn</a:t>
            </a:r>
            <a:r>
              <a:rPr lang="en-US" dirty="0" smtClean="0"/>
              <a:t> </a:t>
            </a:r>
            <a:r>
              <a:rPr lang="en-US" dirty="0" err="1" smtClean="0"/>
              <a:t>lớn</a:t>
            </a:r>
            <a:r>
              <a:rPr lang="en-US" dirty="0" smtClean="0"/>
              <a:t> </a:t>
            </a:r>
            <a:r>
              <a:rPr lang="en-US" dirty="0" err="1" smtClean="0"/>
              <a:t>hơn</a:t>
            </a:r>
            <a:r>
              <a:rPr lang="en-US" dirty="0" smtClean="0"/>
              <a:t> 1024</a:t>
            </a:r>
          </a:p>
          <a:p>
            <a:endParaRPr lang="en-US" sz="4000" dirty="0"/>
          </a:p>
        </p:txBody>
      </p:sp>
    </p:spTree>
    <p:extLst>
      <p:ext uri="{BB962C8B-B14F-4D97-AF65-F5344CB8AC3E}">
        <p14:creationId xmlns:p14="http://schemas.microsoft.com/office/powerpoint/2010/main" val="3326450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II.1. Cơ chế Active</a:t>
            </a:r>
            <a:endParaRPr lang="en-US"/>
          </a:p>
        </p:txBody>
      </p:sp>
      <p:sp>
        <p:nvSpPr>
          <p:cNvPr id="2" name="Content Placeholder 1"/>
          <p:cNvSpPr>
            <a:spLocks noGrp="1"/>
          </p:cNvSpPr>
          <p:nvPr>
            <p:ph idx="1"/>
          </p:nvPr>
        </p:nvSpPr>
        <p:spPr>
          <a:xfrm>
            <a:off x="533400" y="1219200"/>
            <a:ext cx="4419600" cy="5334000"/>
          </a:xfrm>
        </p:spPr>
        <p:txBody>
          <a:bodyPr>
            <a:normAutofit fontScale="85000" lnSpcReduction="20000"/>
          </a:bodyPr>
          <a:lstStyle/>
          <a:p>
            <a:pPr marL="255588" algn="just">
              <a:lnSpc>
                <a:spcPct val="120000"/>
              </a:lnSpc>
              <a:buClr>
                <a:schemeClr val="tx1"/>
              </a:buClr>
            </a:pPr>
            <a:r>
              <a:rPr lang="en-US" dirty="0" smtClean="0">
                <a:solidFill>
                  <a:srgbClr val="FF0000"/>
                </a:solidFill>
              </a:rPr>
              <a:t>Bước1:</a:t>
            </a:r>
            <a:r>
              <a:rPr lang="en-US" dirty="0" smtClean="0">
                <a:solidFill>
                  <a:srgbClr val="0033CC"/>
                </a:solidFill>
              </a:rPr>
              <a:t> </a:t>
            </a:r>
            <a:r>
              <a:rPr lang="en-US" dirty="0" smtClean="0"/>
              <a:t>client </a:t>
            </a:r>
            <a:r>
              <a:rPr lang="en-US" dirty="0" err="1" smtClean="0"/>
              <a:t>dùng</a:t>
            </a:r>
            <a:r>
              <a:rPr lang="en-US" dirty="0" smtClean="0"/>
              <a:t> </a:t>
            </a:r>
            <a:r>
              <a:rPr lang="en-US" dirty="0" err="1" smtClean="0"/>
              <a:t>một</a:t>
            </a:r>
            <a:r>
              <a:rPr lang="en-US" dirty="0" smtClean="0"/>
              <a:t> </a:t>
            </a:r>
            <a:r>
              <a:rPr lang="en-US" dirty="0" err="1" smtClean="0"/>
              <a:t>cổng</a:t>
            </a:r>
            <a:r>
              <a:rPr lang="en-US" dirty="0" smtClean="0"/>
              <a:t> </a:t>
            </a:r>
            <a:r>
              <a:rPr lang="en-US" dirty="0" err="1" smtClean="0"/>
              <a:t>ngẫu</a:t>
            </a:r>
            <a:r>
              <a:rPr lang="en-US" dirty="0" smtClean="0"/>
              <a:t> </a:t>
            </a:r>
            <a:r>
              <a:rPr lang="en-US" dirty="0" err="1" smtClean="0"/>
              <a:t>nhiên</a:t>
            </a:r>
            <a:r>
              <a:rPr lang="en-US" dirty="0" smtClean="0"/>
              <a:t> </a:t>
            </a:r>
            <a:r>
              <a:rPr lang="en-US" dirty="0" err="1" smtClean="0"/>
              <a:t>không</a:t>
            </a:r>
            <a:r>
              <a:rPr lang="en-US" dirty="0" smtClean="0"/>
              <a:t> </a:t>
            </a:r>
            <a:r>
              <a:rPr lang="en-US" dirty="0" err="1" smtClean="0"/>
              <a:t>dành</a:t>
            </a:r>
            <a:r>
              <a:rPr lang="en-US" dirty="0" smtClean="0"/>
              <a:t> </a:t>
            </a:r>
            <a:r>
              <a:rPr lang="en-US" dirty="0" err="1" smtClean="0"/>
              <a:t>riêng</a:t>
            </a:r>
            <a:r>
              <a:rPr lang="en-US" dirty="0" smtClean="0"/>
              <a:t> (port N=1026 &gt;1024) </a:t>
            </a:r>
            <a:r>
              <a:rPr lang="en-US" dirty="0" err="1" smtClean="0"/>
              <a:t>kết</a:t>
            </a:r>
            <a:r>
              <a:rPr lang="en-US" dirty="0" smtClean="0"/>
              <a:t> </a:t>
            </a:r>
            <a:r>
              <a:rPr lang="en-US" dirty="0" err="1" smtClean="0"/>
              <a:t>nối</a:t>
            </a:r>
            <a:r>
              <a:rPr lang="en-US" dirty="0" smtClean="0"/>
              <a:t> </a:t>
            </a:r>
            <a:r>
              <a:rPr lang="en-US" dirty="0" err="1" smtClean="0"/>
              <a:t>vào</a:t>
            </a:r>
            <a:r>
              <a:rPr lang="en-US" dirty="0" smtClean="0"/>
              <a:t> </a:t>
            </a:r>
            <a:r>
              <a:rPr lang="en-US" dirty="0" err="1" smtClean="0"/>
              <a:t>cổng</a:t>
            </a:r>
            <a:r>
              <a:rPr lang="en-US" dirty="0" smtClean="0"/>
              <a:t> 21 </a:t>
            </a:r>
            <a:r>
              <a:rPr lang="en-US" dirty="0" err="1" smtClean="0"/>
              <a:t>của</a:t>
            </a:r>
            <a:r>
              <a:rPr lang="en-US" dirty="0" smtClean="0"/>
              <a:t> FTP Server.</a:t>
            </a:r>
          </a:p>
          <a:p>
            <a:pPr marL="255588" algn="just">
              <a:lnSpc>
                <a:spcPct val="120000"/>
              </a:lnSpc>
              <a:buClr>
                <a:schemeClr val="tx1"/>
              </a:buClr>
            </a:pPr>
            <a:r>
              <a:rPr lang="en-US" dirty="0" smtClean="0">
                <a:solidFill>
                  <a:srgbClr val="FF0000"/>
                </a:solidFill>
              </a:rPr>
              <a:t>Bước2:</a:t>
            </a:r>
            <a:r>
              <a:rPr lang="en-US" dirty="0" smtClean="0">
                <a:solidFill>
                  <a:srgbClr val="0033CC"/>
                </a:solidFill>
              </a:rPr>
              <a:t> </a:t>
            </a:r>
            <a:r>
              <a:rPr lang="en-US" dirty="0" smtClean="0"/>
              <a:t>server </a:t>
            </a:r>
            <a:r>
              <a:rPr lang="en-US" dirty="0" err="1" smtClean="0"/>
              <a:t>gởi</a:t>
            </a:r>
            <a:r>
              <a:rPr lang="en-US" dirty="0" smtClean="0"/>
              <a:t> </a:t>
            </a:r>
            <a:r>
              <a:rPr lang="en-US" dirty="0" err="1" smtClean="0"/>
              <a:t>xác</a:t>
            </a:r>
            <a:r>
              <a:rPr lang="en-US" dirty="0" smtClean="0"/>
              <a:t> </a:t>
            </a:r>
            <a:r>
              <a:rPr lang="en-US" dirty="0" err="1" smtClean="0"/>
              <a:t>nhận</a:t>
            </a:r>
            <a:r>
              <a:rPr lang="en-US" dirty="0" smtClean="0"/>
              <a:t> ACK </a:t>
            </a:r>
            <a:r>
              <a:rPr lang="en-US" dirty="0" err="1" smtClean="0"/>
              <a:t>về</a:t>
            </a:r>
            <a:r>
              <a:rPr lang="en-US" dirty="0" smtClean="0"/>
              <a:t> </a:t>
            </a:r>
            <a:r>
              <a:rPr lang="en-US" dirty="0" err="1" smtClean="0"/>
              <a:t>cổng</a:t>
            </a:r>
            <a:r>
              <a:rPr lang="en-US" dirty="0" smtClean="0"/>
              <a:t> (port N=1026) </a:t>
            </a:r>
            <a:r>
              <a:rPr lang="en-US" dirty="0" err="1" smtClean="0"/>
              <a:t>của</a:t>
            </a:r>
            <a:r>
              <a:rPr lang="en-US" dirty="0" smtClean="0"/>
              <a:t> client.</a:t>
            </a:r>
          </a:p>
          <a:p>
            <a:pPr marL="255588" algn="just">
              <a:lnSpc>
                <a:spcPct val="120000"/>
              </a:lnSpc>
              <a:buClr>
                <a:schemeClr val="tx1"/>
              </a:buClr>
            </a:pPr>
            <a:r>
              <a:rPr lang="en-US" dirty="0" smtClean="0">
                <a:solidFill>
                  <a:srgbClr val="FF0000"/>
                </a:solidFill>
              </a:rPr>
              <a:t>Bước3:</a:t>
            </a:r>
            <a:r>
              <a:rPr lang="en-US" dirty="0" smtClean="0">
                <a:solidFill>
                  <a:srgbClr val="0033CC"/>
                </a:solidFill>
              </a:rPr>
              <a:t> </a:t>
            </a:r>
            <a:r>
              <a:rPr lang="en-US" dirty="0" smtClean="0"/>
              <a:t>server </a:t>
            </a:r>
            <a:r>
              <a:rPr lang="en-US" dirty="0" err="1" smtClean="0"/>
              <a:t>khởi</a:t>
            </a:r>
            <a:r>
              <a:rPr lang="en-US" dirty="0" smtClean="0"/>
              <a:t> </a:t>
            </a:r>
            <a:r>
              <a:rPr lang="en-US" dirty="0" err="1" smtClean="0"/>
              <a:t>tạo</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từ</a:t>
            </a:r>
            <a:r>
              <a:rPr lang="en-US" dirty="0" smtClean="0"/>
              <a:t> </a:t>
            </a:r>
            <a:r>
              <a:rPr lang="en-US" dirty="0" err="1" smtClean="0"/>
              <a:t>cổng</a:t>
            </a:r>
            <a:r>
              <a:rPr lang="en-US" dirty="0" smtClean="0"/>
              <a:t> 20 </a:t>
            </a:r>
            <a:r>
              <a:rPr lang="en-US" dirty="0" err="1" smtClean="0"/>
              <a:t>của</a:t>
            </a:r>
            <a:r>
              <a:rPr lang="en-US" dirty="0" smtClean="0"/>
              <a:t> </a:t>
            </a:r>
            <a:r>
              <a:rPr lang="en-US" dirty="0" err="1" smtClean="0"/>
              <a:t>mình</a:t>
            </a:r>
            <a:r>
              <a:rPr lang="en-US" dirty="0" smtClean="0"/>
              <a:t> </a:t>
            </a:r>
            <a:r>
              <a:rPr lang="en-US" dirty="0" err="1" smtClean="0"/>
              <a:t>đến</a:t>
            </a:r>
            <a:r>
              <a:rPr lang="en-US" dirty="0" smtClean="0"/>
              <a:t> </a:t>
            </a:r>
            <a:r>
              <a:rPr lang="en-US" dirty="0" err="1" smtClean="0"/>
              <a:t>cổng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mà</a:t>
            </a:r>
            <a:r>
              <a:rPr lang="en-US" dirty="0" smtClean="0"/>
              <a:t> client </a:t>
            </a:r>
            <a:r>
              <a:rPr lang="en-US" dirty="0" err="1" smtClean="0"/>
              <a:t>đã</a:t>
            </a:r>
            <a:r>
              <a:rPr lang="en-US" dirty="0" smtClean="0"/>
              <a:t> </a:t>
            </a:r>
            <a:r>
              <a:rPr lang="en-US" dirty="0" err="1" smtClean="0"/>
              <a:t>khai</a:t>
            </a:r>
            <a:r>
              <a:rPr lang="en-US" dirty="0" smtClean="0"/>
              <a:t> </a:t>
            </a:r>
            <a:r>
              <a:rPr lang="en-US" dirty="0" err="1" smtClean="0"/>
              <a:t>báo</a:t>
            </a:r>
            <a:r>
              <a:rPr lang="en-US" dirty="0" smtClean="0"/>
              <a:t> (port N+1=1027).</a:t>
            </a:r>
          </a:p>
          <a:p>
            <a:pPr marL="255588" algn="just">
              <a:lnSpc>
                <a:spcPct val="120000"/>
              </a:lnSpc>
              <a:buClr>
                <a:schemeClr val="tx1"/>
              </a:buClr>
            </a:pPr>
            <a:r>
              <a:rPr lang="en-US" dirty="0" smtClean="0">
                <a:solidFill>
                  <a:srgbClr val="FF0000"/>
                </a:solidFill>
              </a:rPr>
              <a:t>Bước4:</a:t>
            </a:r>
            <a:r>
              <a:rPr lang="en-US" dirty="0" smtClean="0">
                <a:solidFill>
                  <a:srgbClr val="0033CC"/>
                </a:solidFill>
              </a:rPr>
              <a:t> </a:t>
            </a:r>
            <a:r>
              <a:rPr lang="en-US" dirty="0" smtClean="0"/>
              <a:t>client </a:t>
            </a:r>
            <a:r>
              <a:rPr lang="en-US" dirty="0" err="1" smtClean="0"/>
              <a:t>gởi</a:t>
            </a:r>
            <a:r>
              <a:rPr lang="en-US" dirty="0" smtClean="0"/>
              <a:t> ACK </a:t>
            </a:r>
            <a:r>
              <a:rPr lang="en-US" dirty="0" err="1" smtClean="0"/>
              <a:t>phản</a:t>
            </a:r>
            <a:r>
              <a:rPr lang="en-US" dirty="0" smtClean="0"/>
              <a:t> </a:t>
            </a:r>
            <a:r>
              <a:rPr lang="en-US" dirty="0" err="1" smtClean="0"/>
              <a:t>hồi</a:t>
            </a:r>
            <a:r>
              <a:rPr lang="en-US" dirty="0" smtClean="0"/>
              <a:t> </a:t>
            </a:r>
            <a:r>
              <a:rPr lang="en-US" dirty="0" err="1" smtClean="0"/>
              <a:t>cho</a:t>
            </a:r>
            <a:r>
              <a:rPr lang="en-US" dirty="0" smtClean="0"/>
              <a:t> server </a:t>
            </a:r>
            <a:r>
              <a:rPr lang="en-US" dirty="0" err="1" smtClean="0"/>
              <a:t>thông</a:t>
            </a:r>
            <a:r>
              <a:rPr lang="en-US" dirty="0" smtClean="0"/>
              <a:t> qua </a:t>
            </a:r>
            <a:r>
              <a:rPr lang="en-US" dirty="0" err="1" smtClean="0"/>
              <a:t>cổng</a:t>
            </a:r>
            <a:r>
              <a:rPr lang="en-US" dirty="0" smtClean="0"/>
              <a:t> </a:t>
            </a:r>
            <a:r>
              <a:rPr lang="en-US" dirty="0" err="1" smtClean="0"/>
              <a:t>dữ</a:t>
            </a:r>
            <a:r>
              <a:rPr lang="en-US" dirty="0" smtClean="0"/>
              <a:t> </a:t>
            </a:r>
            <a:r>
              <a:rPr lang="en-US" dirty="0" err="1" smtClean="0"/>
              <a:t>liệu</a:t>
            </a:r>
            <a:r>
              <a:rPr lang="en-US" dirty="0" smtClean="0"/>
              <a:t> 20.</a:t>
            </a:r>
          </a:p>
          <a:p>
            <a:pPr marL="255588">
              <a:lnSpc>
                <a:spcPct val="120000"/>
              </a:lnSpc>
            </a:pPr>
            <a:endParaRPr lang="en-US" dirty="0"/>
          </a:p>
        </p:txBody>
      </p:sp>
      <p:pic>
        <p:nvPicPr>
          <p:cNvPr id="4" name="Picture 4" descr="activeftp"/>
          <p:cNvPicPr>
            <a:picLocks noChangeAspect="1" noChangeArrowheads="1"/>
          </p:cNvPicPr>
          <p:nvPr/>
        </p:nvPicPr>
        <p:blipFill>
          <a:blip r:embed="rId2"/>
          <a:srcRect/>
          <a:stretch>
            <a:fillRect/>
          </a:stretch>
        </p:blipFill>
        <p:spPr>
          <a:xfrm>
            <a:off x="5029200" y="1219200"/>
            <a:ext cx="4097214" cy="4800600"/>
          </a:xfrm>
          <a:prstGeom prst="rect">
            <a:avLst/>
          </a:prstGeom>
          <a:noFill/>
        </p:spPr>
      </p:pic>
    </p:spTree>
    <p:extLst>
      <p:ext uri="{BB962C8B-B14F-4D97-AF65-F5344CB8AC3E}">
        <p14:creationId xmlns:p14="http://schemas.microsoft.com/office/powerpoint/2010/main" val="2203146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smtClean="0"/>
              <a:t>II.1. </a:t>
            </a:r>
            <a:r>
              <a:rPr lang="en-US" smtClean="0"/>
              <a:t>Cơ chế Active</a:t>
            </a:r>
            <a:endParaRPr lang="en-US"/>
          </a:p>
        </p:txBody>
      </p:sp>
      <p:sp>
        <p:nvSpPr>
          <p:cNvPr id="2" name="Content Placeholder 1"/>
          <p:cNvSpPr>
            <a:spLocks noGrp="1"/>
          </p:cNvSpPr>
          <p:nvPr>
            <p:ph idx="1"/>
          </p:nvPr>
        </p:nvSpPr>
        <p:spPr>
          <a:xfrm>
            <a:off x="609600" y="1066800"/>
            <a:ext cx="8305800" cy="5257800"/>
          </a:xfrm>
        </p:spPr>
        <p:txBody>
          <a:bodyPr/>
          <a:lstStyle/>
          <a:p>
            <a:pPr algn="just">
              <a:buClr>
                <a:srgbClr val="3333FF"/>
              </a:buClr>
              <a:buFont typeface="Wingdings" pitchFamily="2" charset="2"/>
              <a:buChar char="q"/>
            </a:pPr>
            <a:r>
              <a:rPr lang="en-US" sz="2800" dirty="0" smtClean="0"/>
              <a:t>Đ</a:t>
            </a:r>
            <a:r>
              <a:rPr lang="vi-VN" sz="2800" dirty="0" smtClean="0"/>
              <a:t>ể FTP Server hỗ trợ chế độ Active các kênh truyền sau phải mở: </a:t>
            </a:r>
          </a:p>
          <a:p>
            <a:pPr lvl="1" algn="just">
              <a:buClr>
                <a:srgbClr val="3333FF"/>
              </a:buClr>
              <a:buFont typeface="Wingdings" pitchFamily="2" charset="2"/>
              <a:buChar char="§"/>
            </a:pPr>
            <a:r>
              <a:rPr lang="en-US" sz="2400" dirty="0" smtClean="0"/>
              <a:t> </a:t>
            </a:r>
            <a:r>
              <a:rPr lang="vi-VN" sz="2400" dirty="0" smtClean="0"/>
              <a:t>Cổng 21 phải được mở cho bất cứ nguồn gửi nào (để Client khởi tạo kết nối) </a:t>
            </a:r>
          </a:p>
          <a:p>
            <a:pPr lvl="1" algn="just">
              <a:buClr>
                <a:srgbClr val="3333FF"/>
              </a:buClr>
              <a:buFont typeface="Wingdings" pitchFamily="2" charset="2"/>
              <a:buChar char="§"/>
            </a:pPr>
            <a:r>
              <a:rPr lang="vi-VN" sz="2400" dirty="0" smtClean="0"/>
              <a:t>FTP Server's port 21 to ports &gt; 1024 </a:t>
            </a:r>
            <a:r>
              <a:rPr lang="en-US" sz="2400" dirty="0" err="1" smtClean="0"/>
              <a:t>của</a:t>
            </a:r>
            <a:r>
              <a:rPr lang="en-US" sz="2400" dirty="0" smtClean="0"/>
              <a:t> client </a:t>
            </a:r>
            <a:r>
              <a:rPr lang="vi-VN" sz="2400" dirty="0" smtClean="0"/>
              <a:t>(Server trả lời về cổng điều khiển của Client) </a:t>
            </a:r>
            <a:endParaRPr lang="en-US" sz="2400" dirty="0" smtClean="0"/>
          </a:p>
          <a:p>
            <a:pPr lvl="1" algn="just">
              <a:buClr>
                <a:srgbClr val="3333FF"/>
              </a:buClr>
              <a:buFont typeface="Wingdings" pitchFamily="2" charset="2"/>
              <a:buChar char="§"/>
            </a:pPr>
            <a:r>
              <a:rPr lang="vi-VN" sz="2400" dirty="0" smtClean="0"/>
              <a:t>Cho kết nối từ cổng 20 của FTP Server đến các cổng &gt; 1024 (Server khởi tạo kết nối vào cổng dữ</a:t>
            </a:r>
            <a:r>
              <a:rPr lang="en-US" sz="2400" dirty="0" smtClean="0"/>
              <a:t> </a:t>
            </a:r>
            <a:r>
              <a:rPr lang="vi-VN" sz="2400" dirty="0" smtClean="0"/>
              <a:t>liệu của Client) </a:t>
            </a:r>
            <a:endParaRPr lang="en-US" sz="2400" dirty="0" smtClean="0"/>
          </a:p>
          <a:p>
            <a:pPr lvl="1" algn="just">
              <a:buClr>
                <a:srgbClr val="3333FF"/>
              </a:buClr>
              <a:buFont typeface="Wingdings" pitchFamily="2" charset="2"/>
              <a:buChar char="§"/>
            </a:pPr>
            <a:r>
              <a:rPr lang="vi-VN" sz="2400" dirty="0" smtClean="0"/>
              <a:t>Nhận kết nối hướng đến cổng 20 của FTP Server từ các cổng &gt; 1024 (Client gửi xác nhận ACKs</a:t>
            </a:r>
            <a:r>
              <a:rPr lang="en-US" sz="2400" dirty="0" smtClean="0"/>
              <a:t> </a:t>
            </a:r>
            <a:r>
              <a:rPr lang="vi-VN" sz="2400" dirty="0" smtClean="0"/>
              <a:t>đến cổng data của Server)</a:t>
            </a:r>
            <a:endParaRPr lang="en-US" sz="2400" dirty="0" smtClean="0"/>
          </a:p>
          <a:p>
            <a:endParaRPr lang="en-US" dirty="0"/>
          </a:p>
        </p:txBody>
      </p:sp>
    </p:spTree>
    <p:extLst>
      <p:ext uri="{BB962C8B-B14F-4D97-AF65-F5344CB8AC3E}">
        <p14:creationId xmlns:p14="http://schemas.microsoft.com/office/powerpoint/2010/main" val="3922564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II.1. Cơ chế Active</a:t>
            </a:r>
            <a:endParaRPr lang="en-US"/>
          </a:p>
        </p:txBody>
      </p:sp>
      <p:sp>
        <p:nvSpPr>
          <p:cNvPr id="2" name="Content Placeholder 1"/>
          <p:cNvSpPr>
            <a:spLocks noGrp="1"/>
          </p:cNvSpPr>
          <p:nvPr>
            <p:ph idx="1"/>
          </p:nvPr>
        </p:nvSpPr>
        <p:spPr>
          <a:xfrm>
            <a:off x="457200" y="1417638"/>
            <a:ext cx="4343400" cy="4754562"/>
          </a:xfrm>
        </p:spPr>
        <p:txBody>
          <a:bodyPr/>
          <a:lstStyle/>
          <a:p>
            <a:pPr algn="just">
              <a:buClr>
                <a:srgbClr val="3333FF"/>
              </a:buClr>
              <a:buFont typeface="Wingdings" pitchFamily="2" charset="2"/>
              <a:buChar char="q"/>
            </a:pPr>
            <a:r>
              <a:rPr lang="en-US" dirty="0" smtClean="0"/>
              <a:t> </a:t>
            </a:r>
            <a:r>
              <a:rPr lang="vi-VN" dirty="0" smtClean="0"/>
              <a:t>Firewall </a:t>
            </a:r>
            <a:r>
              <a:rPr lang="en-US" dirty="0" err="1" smtClean="0"/>
              <a:t>phía</a:t>
            </a:r>
            <a:r>
              <a:rPr lang="en-US" dirty="0" smtClean="0"/>
              <a:t> client </a:t>
            </a:r>
            <a:r>
              <a:rPr lang="vi-VN" dirty="0" smtClean="0"/>
              <a:t>là nguyên nhân của việc không thể tạo ra một kết nối FTP hoàn chỉnh. </a:t>
            </a:r>
            <a:endParaRPr lang="en-US" dirty="0" smtClean="0"/>
          </a:p>
          <a:p>
            <a:pPr algn="just">
              <a:buClr>
                <a:srgbClr val="3333FF"/>
              </a:buClr>
              <a:buFont typeface="Wingdings" pitchFamily="2" charset="2"/>
              <a:buChar char="q"/>
            </a:pPr>
            <a:r>
              <a:rPr lang="en-US" dirty="0" smtClean="0"/>
              <a:t> C</a:t>
            </a:r>
            <a:r>
              <a:rPr lang="vi-VN" dirty="0" smtClean="0"/>
              <a:t>ho phép các hacker dễ dàng dùng các công cụ scan để dò tìm các cổng đang mở trên máy </a:t>
            </a:r>
            <a:endParaRPr lang="en-US" dirty="0" smtClean="0"/>
          </a:p>
          <a:p>
            <a:pPr>
              <a:buNone/>
            </a:pPr>
            <a:endParaRPr lang="en-US" dirty="0"/>
          </a:p>
        </p:txBody>
      </p:sp>
      <p:pic>
        <p:nvPicPr>
          <p:cNvPr id="4" name="Picture 2" descr="http://i161.photobucket.com/albums/t222/haidang88/dang/srvu/hoc_mang_MaIT_02.png"/>
          <p:cNvPicPr>
            <a:picLocks noChangeAspect="1" noChangeArrowheads="1"/>
          </p:cNvPicPr>
          <p:nvPr/>
        </p:nvPicPr>
        <p:blipFill>
          <a:blip r:embed="rId2"/>
          <a:srcRect/>
          <a:stretch>
            <a:fillRect/>
          </a:stretch>
        </p:blipFill>
        <p:spPr bwMode="auto">
          <a:xfrm>
            <a:off x="4800600" y="1490662"/>
            <a:ext cx="4343400" cy="4529137"/>
          </a:xfrm>
          <a:prstGeom prst="rect">
            <a:avLst/>
          </a:prstGeom>
          <a:noFill/>
        </p:spPr>
      </p:pic>
    </p:spTree>
    <p:extLst>
      <p:ext uri="{BB962C8B-B14F-4D97-AF65-F5344CB8AC3E}">
        <p14:creationId xmlns:p14="http://schemas.microsoft.com/office/powerpoint/2010/main" val="3307005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1"/>
  <p:tag name="ISPRING_SCORM_RATE_QUIZZES" val="0"/>
  <p:tag name="ISPRING_SCORM_PASSING_SCORE" val="100.0000000000"/>
  <p:tag name="ISPRING_RESOURCE_PATHS_HASH_2" val="17174739e75cd952d48fe3734517baede52cb2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4931</TotalTime>
  <Words>2069</Words>
  <Application>Microsoft Office PowerPoint</Application>
  <PresentationFormat>On-screen Show (4:3)</PresentationFormat>
  <Paragraphs>206</Paragraphs>
  <Slides>30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ＭＳ Ｐゴシック</vt:lpstr>
      <vt:lpstr>Arial</vt:lpstr>
      <vt:lpstr>Courier New</vt:lpstr>
      <vt:lpstr>Franklin Gothic Book</vt:lpstr>
      <vt:lpstr>Perpetua</vt:lpstr>
      <vt:lpstr>Times New Roman</vt:lpstr>
      <vt:lpstr>Wingdings</vt:lpstr>
      <vt:lpstr>Wingdings 2</vt:lpstr>
      <vt:lpstr>Theme2</vt:lpstr>
      <vt:lpstr>PowerPoint Presentation</vt:lpstr>
      <vt:lpstr>Mục tiêu</vt:lpstr>
      <vt:lpstr>Nội dung</vt:lpstr>
      <vt:lpstr>I. Tổng quan</vt:lpstr>
      <vt:lpstr>II. Mô hình hoạt động</vt:lpstr>
      <vt:lpstr>Hoạt động</vt:lpstr>
      <vt:lpstr>II.1. Cơ chế Active</vt:lpstr>
      <vt:lpstr>II.1. Cơ chế Active</vt:lpstr>
      <vt:lpstr>II.1. Cơ chế Active</vt:lpstr>
      <vt:lpstr>II.2. Cơ chế Passive</vt:lpstr>
      <vt:lpstr>II.2. Cơ chế Passive</vt:lpstr>
      <vt:lpstr>II.2. Cơ chế Passive</vt:lpstr>
      <vt:lpstr>Actvie-Passive</vt:lpstr>
      <vt:lpstr>III.1. Chương trình FTP client. </vt:lpstr>
      <vt:lpstr>Ví dụ ftp client bằng command line</vt:lpstr>
      <vt:lpstr>Tập lệnh của ftp client</vt:lpstr>
      <vt:lpstr>III.2. FTP server</vt:lpstr>
      <vt:lpstr>IV. Cài đặt FTP server</vt:lpstr>
      <vt:lpstr>V. Cấu hình dịch vụ FTP.</vt:lpstr>
      <vt:lpstr>Tạo mới FTP site. </vt:lpstr>
      <vt:lpstr>test</vt:lpstr>
      <vt:lpstr>2. Tạo và xóa FTP Site bằng dòng lệnh</vt:lpstr>
      <vt:lpstr>3.Theo dõi các user login vào FTP Server</vt:lpstr>
      <vt:lpstr>4. Điều khiển truy xuất đến FTP Site</vt:lpstr>
      <vt:lpstr>5. Tạo Virtual Directory</vt:lpstr>
      <vt:lpstr>5. Tạo Virtual Directory</vt:lpstr>
      <vt:lpstr>6. Tạo nhiều FTP Site</vt:lpstr>
      <vt:lpstr>7. Theo dõi và cấu hình nhật ký cho FTP</vt:lpstr>
      <vt:lpstr>8. Khởi động và tắt dịch vụ FTP</vt:lpstr>
      <vt:lpstr>9. Lưu trữ và phục hồi thông tin cấu hình</vt:lpstr>
    </vt:vector>
  </TitlesOfParts>
  <Company>Brains Design &amp; Writing Pty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Chapter_04_NetService</dc:title>
  <dc:creator>Kristina</dc:creator>
  <cp:lastModifiedBy>Windows User</cp:lastModifiedBy>
  <cp:revision>531</cp:revision>
  <cp:lastPrinted>2007-12-06T04:31:24Z</cp:lastPrinted>
  <dcterms:modified xsi:type="dcterms:W3CDTF">2021-06-10T03:59:04Z</dcterms:modified>
</cp:coreProperties>
</file>