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56" r:id="rId1"/>
  </p:sldMasterIdLst>
  <p:notesMasterIdLst>
    <p:notesMasterId r:id="rId28"/>
  </p:notesMasterIdLst>
  <p:handoutMasterIdLst>
    <p:handoutMasterId r:id="rId29"/>
  </p:handoutMasterIdLst>
  <p:sldIdLst>
    <p:sldId id="539" r:id="rId2"/>
    <p:sldId id="383" r:id="rId3"/>
    <p:sldId id="513" r:id="rId4"/>
    <p:sldId id="514"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Lst>
  <p:sldSz cx="9144000" cy="6858000" type="screen4x3"/>
  <p:notesSz cx="6805613" cy="9939338"/>
  <p:custDataLst>
    <p:tags r:id="rId30"/>
  </p:custDataLst>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480">
          <p15:clr>
            <a:srgbClr val="A4A3A4"/>
          </p15:clr>
        </p15:guide>
        <p15:guide id="2" orient="horz" pos="2448">
          <p15:clr>
            <a:srgbClr val="A4A3A4"/>
          </p15:clr>
        </p15:guide>
        <p15:guide id="3" orient="horz" pos="1152">
          <p15:clr>
            <a:srgbClr val="A4A3A4"/>
          </p15:clr>
        </p15:guide>
        <p15:guide id="4" orient="horz" pos="720">
          <p15:clr>
            <a:srgbClr val="A4A3A4"/>
          </p15:clr>
        </p15:guide>
        <p15:guide id="5" orient="horz" pos="912">
          <p15:clr>
            <a:srgbClr val="A4A3A4"/>
          </p15:clr>
        </p15:guide>
        <p15:guide id="6" orient="horz" pos="3888">
          <p15:clr>
            <a:srgbClr val="A4A3A4"/>
          </p15:clr>
        </p15:guide>
        <p15:guide id="7" orient="horz" pos="3600">
          <p15:clr>
            <a:srgbClr val="A4A3A4"/>
          </p15:clr>
        </p15:guide>
        <p15:guide id="8" pos="2880">
          <p15:clr>
            <a:srgbClr val="A4A3A4"/>
          </p15:clr>
        </p15:guide>
        <p15:guide id="9" pos="336">
          <p15:clr>
            <a:srgbClr val="A4A3A4"/>
          </p15:clr>
        </p15:guide>
        <p15:guide id="10" pos="4896">
          <p15:clr>
            <a:srgbClr val="A4A3A4"/>
          </p15:clr>
        </p15:guide>
        <p15:guide id="11" pos="5424">
          <p15:clr>
            <a:srgbClr val="A4A3A4"/>
          </p15:clr>
        </p15:guide>
        <p15:guide id="12" pos="3408">
          <p15:clr>
            <a:srgbClr val="A4A3A4"/>
          </p15:clr>
        </p15:guide>
        <p15:guide id="13" pos="316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F"/>
    <a:srgbClr val="FF00FF"/>
    <a:srgbClr val="FF3300"/>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5" autoAdjust="0"/>
    <p:restoredTop sz="92821" autoAdjust="0"/>
  </p:normalViewPr>
  <p:slideViewPr>
    <p:cSldViewPr>
      <p:cViewPr varScale="1">
        <p:scale>
          <a:sx n="81" d="100"/>
          <a:sy n="81" d="100"/>
        </p:scale>
        <p:origin x="1800" y="86"/>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6/10/2021</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1069097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6/10/2021</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2559834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extLst>
      <p:ext uri="{BB962C8B-B14F-4D97-AF65-F5344CB8AC3E}">
        <p14:creationId xmlns:p14="http://schemas.microsoft.com/office/powerpoint/2010/main" val="253425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a:t>
            </a:fld>
            <a:endParaRPr lang="en-US"/>
          </a:p>
        </p:txBody>
      </p:sp>
    </p:spTree>
    <p:extLst>
      <p:ext uri="{BB962C8B-B14F-4D97-AF65-F5344CB8AC3E}">
        <p14:creationId xmlns:p14="http://schemas.microsoft.com/office/powerpoint/2010/main" val="145594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DD81484-801A-45A1-8ACE-86C8B3CA9E6C}" type="slidenum">
              <a:rPr lang="en-US" smtClean="0"/>
              <a:pPr/>
              <a:t>5</a:t>
            </a:fld>
            <a:endParaRPr lang="en-US"/>
          </a:p>
        </p:txBody>
      </p:sp>
    </p:spTree>
    <p:extLst>
      <p:ext uri="{BB962C8B-B14F-4D97-AF65-F5344CB8AC3E}">
        <p14:creationId xmlns:p14="http://schemas.microsoft.com/office/powerpoint/2010/main" val="199912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https:443, http:80</a:t>
            </a:r>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DD81484-801A-45A1-8ACE-86C8B3CA9E6C}" type="slidenum">
              <a:rPr lang="en-US" smtClean="0"/>
              <a:pPr/>
              <a:t>21</a:t>
            </a:fld>
            <a:endParaRPr lang="en-US"/>
          </a:p>
        </p:txBody>
      </p:sp>
    </p:spTree>
    <p:extLst>
      <p:ext uri="{BB962C8B-B14F-4D97-AF65-F5344CB8AC3E}">
        <p14:creationId xmlns:p14="http://schemas.microsoft.com/office/powerpoint/2010/main" val="3082177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6489" y="3048000"/>
            <a:ext cx="9144000" cy="1527175"/>
          </a:xfrm>
          <a:prstGeom prst="rect">
            <a:avLst/>
          </a:prstGeom>
          <a:solidFill>
            <a:srgbClr val="00548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26489" y="2995612"/>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26489" y="4575175"/>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21889" y="4799012"/>
            <a:ext cx="6400800" cy="1600200"/>
          </a:xfrm>
        </p:spPr>
        <p:txBody>
          <a:bodyPr/>
          <a:lstStyle>
            <a:lvl1pPr marL="0" indent="0" algn="ctr">
              <a:buNone/>
              <a:defRPr sz="2600">
                <a:solidFill>
                  <a:schemeClr val="tx2"/>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83689" y="3104542"/>
            <a:ext cx="8229600" cy="1470025"/>
          </a:xfrm>
        </p:spPr>
        <p:txBody>
          <a:bodyPr anchor="ctr"/>
          <a:lstStyle>
            <a:lvl1pPr algn="ctr">
              <a:defRPr lang="en-US" dirty="0">
                <a:solidFill>
                  <a:srgbClr val="FFFFFF"/>
                </a:solidFill>
                <a:latin typeface="Arial" pitchFamily="34" charset="0"/>
                <a:cs typeface="Arial" pitchFamily="34" charset="0"/>
              </a:defRPr>
            </a:lvl1pPr>
          </a:lstStyle>
          <a:p>
            <a:r>
              <a:rPr lang="en-US" smtClean="0"/>
              <a:t>Click to edit Master title style</a:t>
            </a:r>
            <a:endParaRPr lang="en-US"/>
          </a:p>
        </p:txBody>
      </p:sp>
      <p:sp>
        <p:nvSpPr>
          <p:cNvPr id="13" name="Slide Number Placeholder 28"/>
          <p:cNvSpPr>
            <a:spLocks noGrp="1"/>
          </p:cNvSpPr>
          <p:nvPr>
            <p:ph type="sldNum" sz="quarter" idx="12"/>
          </p:nvPr>
        </p:nvSpPr>
        <p:spPr/>
        <p:txBody>
          <a:bodyPr/>
          <a:lstStyle>
            <a:lvl1pPr>
              <a:defRPr/>
            </a:lvl1pPr>
          </a:lstStyle>
          <a:p>
            <a:pPr>
              <a:defRPr/>
            </a:pPr>
            <a:fld id="{0D492273-4D9A-476F-8E4D-EA3C42451B44}" type="slidenum">
              <a:rPr lang="ar-SA" smtClean="0"/>
              <a:pPr>
                <a:defRPr/>
              </a:pPr>
              <a:t>‹#›</a:t>
            </a:fld>
            <a:endParaRPr lang="en-US" dirty="0"/>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760" y="548680"/>
            <a:ext cx="4517351" cy="223595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533400" y="1066800"/>
            <a:ext cx="8382000" cy="5257800"/>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2"/>
          <p:cNvSpPr>
            <a:spLocks noGrp="1"/>
          </p:cNvSpPr>
          <p:nvPr>
            <p:ph type="sldNum" sz="quarter" idx="12"/>
          </p:nvPr>
        </p:nvSpPr>
        <p:spPr/>
        <p:txBody>
          <a:bodyPr/>
          <a:lstStyle>
            <a:lvl1pPr>
              <a:defRPr/>
            </a:lvl1pPr>
          </a:lstStyle>
          <a:p>
            <a:pPr>
              <a:defRPr/>
            </a:pPr>
            <a:fld id="{F9E92A4F-77D4-4DE9-9AA2-EC9D2C47B068}" type="slidenum">
              <a:rPr lang="ar-SA"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533400" y="1066800"/>
            <a:ext cx="4114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00600" y="1066800"/>
            <a:ext cx="4191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pPr>
              <a:defRPr/>
            </a:pPr>
            <a:fld id="{24596996-85BE-4C7E-B4F5-F32D944F0136}"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pPr>
              <a:defRPr/>
            </a:pPr>
            <a:fld id="{0CA8F775-C1DF-4DA4-B686-995E767BCA29}" type="slidenum">
              <a:rPr lang="ar-SA"/>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ed Rectangle 7"/>
          <p:cNvSpPr/>
          <p:nvPr/>
        </p:nvSpPr>
        <p:spPr>
          <a:xfrm>
            <a:off x="63500" y="69850"/>
            <a:ext cx="9013825" cy="6692900"/>
          </a:xfrm>
          <a:prstGeom prst="roundRect">
            <a:avLst>
              <a:gd name="adj" fmla="val 4929"/>
            </a:avLst>
          </a:prstGeom>
          <a:solidFill>
            <a:schemeClr val="bg1">
              <a:lumMod val="85000"/>
            </a:schemeClr>
          </a:solid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0" y="0"/>
            <a:ext cx="9144000" cy="6858000"/>
          </a:xfrm>
          <a:prstGeom prst="rect">
            <a:avLst/>
          </a:prstGeom>
          <a:solidFill>
            <a:schemeClr val="bg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0" y="52389"/>
            <a:ext cx="9144000" cy="785812"/>
          </a:xfrm>
          <a:prstGeom prst="rect">
            <a:avLst/>
          </a:prstGeom>
          <a:solidFill>
            <a:srgbClr val="00548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196" name="Title Placeholder 21"/>
          <p:cNvSpPr>
            <a:spLocks noGrp="1"/>
          </p:cNvSpPr>
          <p:nvPr>
            <p:ph type="title"/>
          </p:nvPr>
        </p:nvSpPr>
        <p:spPr bwMode="auto">
          <a:xfrm>
            <a:off x="228600" y="152400"/>
            <a:ext cx="87630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endParaRPr lang="en-US" dirty="0" smtClean="0"/>
          </a:p>
        </p:txBody>
      </p:sp>
      <p:sp>
        <p:nvSpPr>
          <p:cNvPr id="8197" name="Text Placeholder 12"/>
          <p:cNvSpPr>
            <a:spLocks noGrp="1"/>
          </p:cNvSpPr>
          <p:nvPr>
            <p:ph type="body" idx="1"/>
          </p:nvPr>
        </p:nvSpPr>
        <p:spPr bwMode="auto">
          <a:xfrm>
            <a:off x="508000" y="1042988"/>
            <a:ext cx="8483600" cy="528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3" name="Slide Number Placeholder 22"/>
          <p:cNvSpPr>
            <a:spLocks noGrp="1"/>
          </p:cNvSpPr>
          <p:nvPr>
            <p:ph type="sldNum" sz="quarter" idx="4"/>
          </p:nvPr>
        </p:nvSpPr>
        <p:spPr>
          <a:xfrm>
            <a:off x="63500" y="6477000"/>
            <a:ext cx="850900" cy="3556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100">
                <a:solidFill>
                  <a:srgbClr val="FFFFFF"/>
                </a:solidFill>
                <a:latin typeface="Franklin Gothic Book" pitchFamily="34" charset="0"/>
                <a:cs typeface="Arial" charset="0"/>
              </a:defRPr>
            </a:lvl1pPr>
          </a:lstStyle>
          <a:p>
            <a:pPr>
              <a:defRPr/>
            </a:pPr>
            <a:fld id="{C8043DC6-2AB3-4C6D-BA87-13789DF7915F}" type="slidenum">
              <a:rPr lang="ar-SA" smtClean="0"/>
              <a:pPr>
                <a:defRPr/>
              </a:pPr>
              <a:t>‹#›</a:t>
            </a:fld>
            <a:endParaRPr lang="en-US" dirty="0" smtClean="0"/>
          </a:p>
        </p:txBody>
      </p:sp>
      <p:sp>
        <p:nvSpPr>
          <p:cNvPr id="12" name="Rectangle 11"/>
          <p:cNvSpPr/>
          <p:nvPr/>
        </p:nvSpPr>
        <p:spPr>
          <a:xfrm>
            <a:off x="0" y="0"/>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p:nvSpPr>
        <p:spPr>
          <a:xfrm>
            <a:off x="0" y="830263"/>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Rectangle 1"/>
          <p:cNvSpPr/>
          <p:nvPr/>
        </p:nvSpPr>
        <p:spPr>
          <a:xfrm>
            <a:off x="0" y="64389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7553" y="1066800"/>
            <a:ext cx="615553" cy="4724400"/>
          </a:xfrm>
          <a:prstGeom prst="rect">
            <a:avLst/>
          </a:prstGeom>
          <a:noFill/>
          <a:ln w="9525">
            <a:noFill/>
          </a:ln>
        </p:spPr>
        <p:txBody>
          <a:bodyPr vert="vert270" wrap="square" rtlCol="0" anchor="ctr" anchorCtr="0">
            <a:spAutoFit/>
          </a:bodyPr>
          <a:lstStyle/>
          <a:p>
            <a:r>
              <a:rPr lang="en-US" sz="2800" b="0" cap="none" spc="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Học</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để</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tạo</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ra</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giá</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trị</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endParaRPr lang="en-US" sz="28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4" name="Rectangle 3"/>
          <p:cNvSpPr/>
          <p:nvPr/>
        </p:nvSpPr>
        <p:spPr>
          <a:xfrm>
            <a:off x="419099" y="954088"/>
            <a:ext cx="0" cy="548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24600" y="-88900"/>
            <a:ext cx="2819400" cy="261610"/>
          </a:xfrm>
          <a:prstGeom prst="rect">
            <a:avLst/>
          </a:prstGeom>
          <a:noFill/>
        </p:spPr>
        <p:txBody>
          <a:bodyPr wrap="square" rtlCol="0">
            <a:spAutoFit/>
          </a:bodyPr>
          <a:lstStyle/>
          <a:p>
            <a:pPr algn="r"/>
            <a:r>
              <a:rPr lang="en-US" sz="1100" dirty="0" smtClean="0">
                <a:solidFill>
                  <a:schemeClr val="bg1">
                    <a:lumMod val="85000"/>
                  </a:schemeClr>
                </a:solidFill>
              </a:rPr>
              <a:t>Nguyen </a:t>
            </a:r>
            <a:r>
              <a:rPr lang="en-US" sz="1100" dirty="0" err="1" smtClean="0">
                <a:solidFill>
                  <a:schemeClr val="bg1">
                    <a:lumMod val="85000"/>
                  </a:schemeClr>
                </a:solidFill>
              </a:rPr>
              <a:t>Huu</a:t>
            </a:r>
            <a:r>
              <a:rPr lang="en-US" sz="1100" dirty="0" smtClean="0">
                <a:solidFill>
                  <a:schemeClr val="bg1">
                    <a:lumMod val="85000"/>
                  </a:schemeClr>
                </a:solidFill>
              </a:rPr>
              <a:t> </a:t>
            </a:r>
            <a:r>
              <a:rPr lang="en-US" sz="1100" dirty="0" err="1" smtClean="0">
                <a:solidFill>
                  <a:schemeClr val="bg1">
                    <a:lumMod val="85000"/>
                  </a:schemeClr>
                </a:solidFill>
              </a:rPr>
              <a:t>Trung</a:t>
            </a:r>
            <a:endParaRPr lang="en-US" sz="1100" dirty="0">
              <a:solidFill>
                <a:schemeClr val="bg1">
                  <a:lumMod val="85000"/>
                </a:schemeClr>
              </a:solidFill>
            </a:endParaRPr>
          </a:p>
        </p:txBody>
      </p:sp>
      <p:sp>
        <p:nvSpPr>
          <p:cNvPr id="18"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9" name="Rectangle 18"/>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pic>
        <p:nvPicPr>
          <p:cNvPr id="20" name="Picture 19">
            <a:extLst>
              <a:ext uri="{FF2B5EF4-FFF2-40B4-BE49-F238E27FC236}">
                <a16:creationId xmlns:a16="http://schemas.microsoft.com/office/drawing/2014/main" id="{128D8D56-9593-2647-8786-62A1E697095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377820" y="6511766"/>
            <a:ext cx="699505" cy="346234"/>
          </a:xfrm>
          <a:prstGeom prst="rect">
            <a:avLst/>
          </a:prstGeom>
        </p:spPr>
      </p:pic>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Lst>
  <p:transition>
    <p:fade/>
  </p:transition>
  <p:timing>
    <p:tnLst>
      <p:par>
        <p:cTn id="1" dur="indefinite" restart="never" nodeType="tmRoot"/>
      </p:par>
    </p:tnLst>
  </p:timing>
  <p:hf sldNum="0" hdr="0" ftr="0" dt="0"/>
  <p:txStyles>
    <p:titleStyle>
      <a:lvl1pPr algn="l" rtl="0" eaLnBrk="1" fontAlgn="base" hangingPunct="1">
        <a:spcBef>
          <a:spcPct val="0"/>
        </a:spcBef>
        <a:spcAft>
          <a:spcPct val="0"/>
        </a:spcAft>
        <a:defRPr sz="3000" b="1" kern="1200">
          <a:solidFill>
            <a:schemeClr val="bg1">
              <a:lumMod val="95000"/>
            </a:schemeClr>
          </a:solidFill>
          <a:latin typeface="Arial" pitchFamily="34" charset="0"/>
          <a:ea typeface="+mj-ea"/>
          <a:cs typeface="Arial" pitchFamily="34" charset="0"/>
        </a:defRPr>
      </a:lvl1pPr>
      <a:lvl2pPr algn="l" rtl="0" eaLnBrk="1" fontAlgn="base" hangingPunct="1">
        <a:spcBef>
          <a:spcPct val="0"/>
        </a:spcBef>
        <a:spcAft>
          <a:spcPct val="0"/>
        </a:spcAft>
        <a:defRPr sz="4000">
          <a:solidFill>
            <a:schemeClr val="tx2"/>
          </a:solidFill>
          <a:latin typeface="Arial" charset="0"/>
          <a:cs typeface="Arial" charset="0"/>
        </a:defRPr>
      </a:lvl2pPr>
      <a:lvl3pPr algn="l" rtl="0" eaLnBrk="1" fontAlgn="base" hangingPunct="1">
        <a:spcBef>
          <a:spcPct val="0"/>
        </a:spcBef>
        <a:spcAft>
          <a:spcPct val="0"/>
        </a:spcAft>
        <a:defRPr sz="4000">
          <a:solidFill>
            <a:schemeClr val="tx2"/>
          </a:solidFill>
          <a:latin typeface="Arial" charset="0"/>
          <a:cs typeface="Arial" charset="0"/>
        </a:defRPr>
      </a:lvl3pPr>
      <a:lvl4pPr algn="l" rtl="0" eaLnBrk="1" fontAlgn="base" hangingPunct="1">
        <a:spcBef>
          <a:spcPct val="0"/>
        </a:spcBef>
        <a:spcAft>
          <a:spcPct val="0"/>
        </a:spcAft>
        <a:defRPr sz="4000">
          <a:solidFill>
            <a:schemeClr val="tx2"/>
          </a:solidFill>
          <a:latin typeface="Arial" charset="0"/>
          <a:cs typeface="Arial" charset="0"/>
        </a:defRPr>
      </a:lvl4pPr>
      <a:lvl5pPr algn="l" rtl="0" eaLnBrk="1" fontAlgn="base" hangingPunct="1">
        <a:spcBef>
          <a:spcPct val="0"/>
        </a:spcBef>
        <a:spcAft>
          <a:spcPct val="0"/>
        </a:spcAft>
        <a:defRPr sz="4000">
          <a:solidFill>
            <a:schemeClr val="tx2"/>
          </a:solidFill>
          <a:latin typeface="Arial" charset="0"/>
          <a:cs typeface="Arial" charset="0"/>
        </a:defRPr>
      </a:lvl5pPr>
      <a:lvl6pPr marL="457200" algn="l" rtl="0" eaLnBrk="1" fontAlgn="base" hangingPunct="1">
        <a:spcBef>
          <a:spcPct val="0"/>
        </a:spcBef>
        <a:spcAft>
          <a:spcPct val="0"/>
        </a:spcAft>
        <a:defRPr sz="4000">
          <a:solidFill>
            <a:schemeClr val="tx2"/>
          </a:solidFill>
          <a:latin typeface="Arial" charset="0"/>
          <a:cs typeface="Arial" charset="0"/>
        </a:defRPr>
      </a:lvl6pPr>
      <a:lvl7pPr marL="914400" algn="l" rtl="0" eaLnBrk="1" fontAlgn="base" hangingPunct="1">
        <a:spcBef>
          <a:spcPct val="0"/>
        </a:spcBef>
        <a:spcAft>
          <a:spcPct val="0"/>
        </a:spcAft>
        <a:defRPr sz="4000">
          <a:solidFill>
            <a:schemeClr val="tx2"/>
          </a:solidFill>
          <a:latin typeface="Arial" charset="0"/>
          <a:cs typeface="Arial" charset="0"/>
        </a:defRPr>
      </a:lvl7pPr>
      <a:lvl8pPr marL="1371600" algn="l" rtl="0" eaLnBrk="1" fontAlgn="base" hangingPunct="1">
        <a:spcBef>
          <a:spcPct val="0"/>
        </a:spcBef>
        <a:spcAft>
          <a:spcPct val="0"/>
        </a:spcAft>
        <a:defRPr sz="4000">
          <a:solidFill>
            <a:schemeClr val="tx2"/>
          </a:solidFill>
          <a:latin typeface="Arial" charset="0"/>
          <a:cs typeface="Arial" charset="0"/>
        </a:defRPr>
      </a:lvl8pPr>
      <a:lvl9pPr marL="1828800" algn="l" rtl="0" eaLnBrk="1" fontAlgn="base" hangingPunct="1">
        <a:spcBef>
          <a:spcPct val="0"/>
        </a:spcBef>
        <a:spcAft>
          <a:spcPct val="0"/>
        </a:spcAft>
        <a:defRPr sz="4000">
          <a:solidFill>
            <a:schemeClr val="tx2"/>
          </a:solidFill>
          <a:latin typeface="Arial" charset="0"/>
          <a:cs typeface="Arial" charset="0"/>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accent1">
              <a:lumMod val="50000"/>
            </a:schemeClr>
          </a:solidFill>
          <a:latin typeface="Arial" pitchFamily="34" charset="0"/>
          <a:ea typeface="+mn-ea"/>
          <a:cs typeface="Arial" pitchFamily="34" charset="0"/>
        </a:defRPr>
      </a:lvl1pPr>
      <a:lvl2pPr marL="547688" indent="-228600" algn="l" rtl="0" eaLnBrk="1" fontAlgn="base" hangingPunct="1">
        <a:spcBef>
          <a:spcPts val="375"/>
        </a:spcBef>
        <a:spcAft>
          <a:spcPct val="0"/>
        </a:spcAft>
        <a:buClr>
          <a:schemeClr val="accent2"/>
        </a:buClr>
        <a:buSzPct val="85000"/>
        <a:buFont typeface="Wingdings 2" pitchFamily="18" charset="2"/>
        <a:buChar char=""/>
        <a:defRPr sz="2400" kern="1200">
          <a:solidFill>
            <a:schemeClr val="accent1">
              <a:lumMod val="50000"/>
            </a:schemeClr>
          </a:solidFill>
          <a:latin typeface="Arial" pitchFamily="34" charset="0"/>
          <a:ea typeface="+mn-ea"/>
          <a:cs typeface="Arial" pitchFamily="34" charset="0"/>
        </a:defRPr>
      </a:lvl2pPr>
      <a:lvl3pPr marL="822325" indent="-228600" algn="l" rtl="0" eaLnBrk="1" fontAlgn="base" hangingPunct="1">
        <a:spcBef>
          <a:spcPts val="375"/>
        </a:spcBef>
        <a:spcAft>
          <a:spcPct val="0"/>
        </a:spcAft>
        <a:buClr>
          <a:srgbClr val="AABBDF"/>
        </a:buClr>
        <a:buSzPct val="85000"/>
        <a:buFont typeface="Wingdings 2" pitchFamily="18" charset="2"/>
        <a:buChar char=""/>
        <a:defRPr sz="2000" kern="1200">
          <a:solidFill>
            <a:schemeClr val="accent1">
              <a:lumMod val="50000"/>
            </a:schemeClr>
          </a:solidFill>
          <a:latin typeface="Arial" pitchFamily="34" charset="0"/>
          <a:ea typeface="+mn-ea"/>
          <a:cs typeface="Arial" pitchFamily="34" charset="0"/>
        </a:defRPr>
      </a:lvl3pPr>
      <a:lvl4pPr marL="1096963" indent="-228600" algn="l" rtl="0" eaLnBrk="1" fontAlgn="base" hangingPunct="1">
        <a:spcBef>
          <a:spcPts val="375"/>
        </a:spcBef>
        <a:spcAft>
          <a:spcPct val="0"/>
        </a:spcAft>
        <a:buClr>
          <a:srgbClr val="0BD0D9"/>
        </a:buClr>
        <a:buSzPct val="80000"/>
        <a:buFont typeface="Wingdings 2" pitchFamily="18" charset="2"/>
        <a:buChar char=""/>
        <a:defRPr sz="2000" kern="1200">
          <a:solidFill>
            <a:schemeClr val="accent1">
              <a:lumMod val="50000"/>
            </a:schemeClr>
          </a:solidFill>
          <a:latin typeface="Arial" pitchFamily="34" charset="0"/>
          <a:ea typeface="+mn-ea"/>
          <a:cs typeface="Arial" pitchFamily="34" charset="0"/>
        </a:defRPr>
      </a:lvl4pPr>
      <a:lvl5pPr marL="1371600" indent="-228600" algn="l" rtl="0" eaLnBrk="1" fontAlgn="base" hangingPunct="1">
        <a:spcBef>
          <a:spcPts val="375"/>
        </a:spcBef>
        <a:spcAft>
          <a:spcPct val="0"/>
        </a:spcAft>
        <a:buClr>
          <a:srgbClr val="0BD0D9"/>
        </a:buClr>
        <a:buChar char="o"/>
        <a:defRPr sz="2000" kern="1200">
          <a:solidFill>
            <a:schemeClr val="accent1">
              <a:lumMod val="50000"/>
            </a:schemeClr>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abc.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7" name="Rectangle 6"/>
          <p:cNvSpPr/>
          <p:nvPr/>
        </p:nvSpPr>
        <p:spPr>
          <a:xfrm>
            <a:off x="381000" y="3352800"/>
            <a:ext cx="8763000" cy="1028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95263" indent="-195263" algn="ctr">
              <a:spcBef>
                <a:spcPts val="600"/>
              </a:spcBef>
              <a:spcAft>
                <a:spcPts val="600"/>
              </a:spcAft>
              <a:defRPr/>
            </a:pPr>
            <a:r>
              <a:rPr lang="en-US" sz="3600" kern="0" dirty="0" smtClean="0">
                <a:solidFill>
                  <a:schemeClr val="bg1"/>
                </a:solidFill>
                <a:latin typeface="Arial" panose="020B0604020202020204" pitchFamily="34" charset="0"/>
                <a:cs typeface="Arial" panose="020B0604020202020204" pitchFamily="34" charset="0"/>
              </a:rPr>
              <a:t>Web Server</a:t>
            </a:r>
            <a:r>
              <a:rPr lang="en-US" sz="3600" kern="0" dirty="0" smtClean="0">
                <a:solidFill>
                  <a:schemeClr val="bg1"/>
                </a:solidFill>
                <a:latin typeface="Times New Roman" panose="02020603050405020304" pitchFamily="18" charset="0"/>
                <a:cs typeface="Times New Roman" panose="02020603050405020304" pitchFamily="18" charset="0"/>
              </a:rPr>
              <a:t> </a:t>
            </a:r>
          </a:p>
          <a:p>
            <a:pPr marL="195263" indent="-195263" algn="ctr">
              <a:spcBef>
                <a:spcPts val="600"/>
              </a:spcBef>
              <a:spcAft>
                <a:spcPts val="600"/>
              </a:spcAft>
              <a:defRPr/>
            </a:pPr>
            <a:r>
              <a:rPr lang="en-US" sz="3600" kern="0" dirty="0" smtClean="0">
                <a:solidFill>
                  <a:schemeClr val="bg1"/>
                </a:solidFill>
                <a:latin typeface="Times New Roman" panose="02020603050405020304" pitchFamily="18" charset="0"/>
                <a:cs typeface="Times New Roman" panose="02020603050405020304" pitchFamily="18" charset="0"/>
              </a:rPr>
              <a:t>(</a:t>
            </a:r>
            <a:r>
              <a:rPr lang="en-US" sz="3600" dirty="0" smtClean="0">
                <a:solidFill>
                  <a:schemeClr val="bg1"/>
                </a:solidFill>
              </a:rPr>
              <a:t>HTTP - </a:t>
            </a:r>
            <a:r>
              <a:rPr lang="en-US" sz="3600" dirty="0"/>
              <a:t>Hyper Text Transfer Protocol</a:t>
            </a:r>
            <a:r>
              <a:rPr lang="vi-VN" sz="3600" dirty="0"/>
              <a:t> </a:t>
            </a:r>
            <a:r>
              <a:rPr lang="en-US" sz="3600" dirty="0" smtClean="0">
                <a:solidFill>
                  <a:schemeClr val="bg1"/>
                </a:solidFill>
              </a:rPr>
              <a:t>)</a:t>
            </a:r>
            <a:endParaRPr lang="en-US" sz="3600" kern="0" dirty="0">
              <a:solidFill>
                <a:schemeClr val="bg1"/>
              </a:solidFill>
              <a:latin typeface="Times New Roman" panose="02020603050405020304" pitchFamily="18" charset="0"/>
              <a:cs typeface="Times New Roman" panose="02020603050405020304"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1784812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III. </a:t>
            </a:r>
            <a:r>
              <a:rPr lang="vi-VN" smtClean="0"/>
              <a:t>Đặc điểm của IIS 6.0</a:t>
            </a:r>
            <a:endParaRPr lang="en-US"/>
          </a:p>
        </p:txBody>
      </p:sp>
      <p:sp>
        <p:nvSpPr>
          <p:cNvPr id="2" name="Content Placeholder 1"/>
          <p:cNvSpPr>
            <a:spLocks noGrp="1"/>
          </p:cNvSpPr>
          <p:nvPr>
            <p:ph idx="1"/>
          </p:nvPr>
        </p:nvSpPr>
        <p:spPr>
          <a:xfrm>
            <a:off x="457200" y="990600"/>
            <a:ext cx="8534400" cy="5257800"/>
          </a:xfrm>
        </p:spPr>
        <p:txBody>
          <a:bodyPr>
            <a:normAutofit/>
          </a:bodyPr>
          <a:lstStyle/>
          <a:p>
            <a:pPr algn="just"/>
            <a:r>
              <a:rPr lang="vi-VN" dirty="0" smtClean="0"/>
              <a:t>IIS 6.0 được cài trong secure mode</a:t>
            </a:r>
            <a:endParaRPr lang="en-US" dirty="0" smtClean="0"/>
          </a:p>
          <a:p>
            <a:pPr algn="just"/>
            <a:r>
              <a:rPr lang="vi-VN" dirty="0" smtClean="0"/>
              <a:t>Hỗ trợ nhiều tính năng chứng thực: </a:t>
            </a:r>
          </a:p>
          <a:p>
            <a:pPr lvl="1" algn="just"/>
            <a:r>
              <a:rPr lang="vi-VN" dirty="0" smtClean="0"/>
              <a:t>Anonymous  authentication</a:t>
            </a:r>
            <a:r>
              <a:rPr lang="en-US" dirty="0" smtClean="0"/>
              <a:t>: </a:t>
            </a:r>
            <a:r>
              <a:rPr lang="en-US" dirty="0" err="1" smtClean="0"/>
              <a:t>không</a:t>
            </a:r>
            <a:r>
              <a:rPr lang="en-US" dirty="0" smtClean="0"/>
              <a:t> </a:t>
            </a:r>
            <a:r>
              <a:rPr lang="en-US" dirty="0" err="1" smtClean="0"/>
              <a:t>dùng</a:t>
            </a:r>
            <a:r>
              <a:rPr lang="en-US" dirty="0" smtClean="0"/>
              <a:t> u/p</a:t>
            </a:r>
          </a:p>
          <a:p>
            <a:pPr lvl="1" algn="just"/>
            <a:r>
              <a:rPr lang="vi-VN" dirty="0" smtClean="0"/>
              <a:t>Basic authentication: phải cung cấp </a:t>
            </a:r>
            <a:r>
              <a:rPr lang="en-US" dirty="0" smtClean="0"/>
              <a:t>u/p (</a:t>
            </a:r>
            <a:r>
              <a:rPr lang="vi-VN" dirty="0" smtClean="0"/>
              <a:t>không được mã hóa khi qua mạng</a:t>
            </a:r>
            <a:r>
              <a:rPr lang="en-US" dirty="0" smtClean="0"/>
              <a:t>)</a:t>
            </a:r>
            <a:endParaRPr lang="vi-VN" dirty="0" smtClean="0"/>
          </a:p>
          <a:p>
            <a:pPr lvl="1" algn="just"/>
            <a:r>
              <a:rPr lang="vi-VN" dirty="0" smtClean="0"/>
              <a:t> Digest   authentication: </a:t>
            </a:r>
            <a:r>
              <a:rPr lang="en-US" dirty="0" err="1" smtClean="0"/>
              <a:t>Giống</a:t>
            </a:r>
            <a:r>
              <a:rPr lang="en-US" dirty="0" smtClean="0"/>
              <a:t> </a:t>
            </a:r>
            <a:r>
              <a:rPr lang="vi-VN" dirty="0" smtClean="0"/>
              <a:t>Basic authentication</a:t>
            </a:r>
            <a:r>
              <a:rPr lang="en-US" dirty="0" smtClean="0"/>
              <a:t> </a:t>
            </a:r>
            <a:r>
              <a:rPr lang="en-US" dirty="0" err="1" smtClean="0"/>
              <a:t>nhưng</a:t>
            </a:r>
            <a:r>
              <a:rPr lang="en-US" dirty="0" smtClean="0"/>
              <a:t> password </a:t>
            </a:r>
            <a:r>
              <a:rPr lang="vi-VN" dirty="0" smtClean="0"/>
              <a:t>được mã hóa </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gửi</a:t>
            </a:r>
            <a:r>
              <a:rPr lang="en-US" dirty="0" smtClean="0"/>
              <a:t>.  </a:t>
            </a:r>
            <a:r>
              <a:rPr lang="en-US" dirty="0" err="1" smtClean="0"/>
              <a:t>Dùng</a:t>
            </a:r>
            <a:r>
              <a:rPr lang="en-US" dirty="0" smtClean="0"/>
              <a:t> </a:t>
            </a:r>
            <a:r>
              <a:rPr lang="en-US" dirty="0" err="1" smtClean="0"/>
              <a:t>với</a:t>
            </a:r>
            <a:r>
              <a:rPr lang="en-US" dirty="0" smtClean="0"/>
              <a:t> </a:t>
            </a:r>
            <a:r>
              <a:rPr lang="vi-VN" dirty="0" smtClean="0"/>
              <a:t>Windows domain controller. </a:t>
            </a:r>
          </a:p>
          <a:p>
            <a:pPr lvl="1" algn="just"/>
            <a:r>
              <a:rPr lang="vi-VN" dirty="0" smtClean="0"/>
              <a:t>Advanced  Digest  authentication:  </a:t>
            </a:r>
            <a:r>
              <a:rPr lang="en-US" dirty="0" err="1" smtClean="0"/>
              <a:t>giống</a:t>
            </a:r>
            <a:r>
              <a:rPr lang="en-US" dirty="0" smtClean="0"/>
              <a:t> </a:t>
            </a:r>
            <a:r>
              <a:rPr lang="vi-VN" dirty="0" smtClean="0"/>
              <a:t>Digest  authentication  nhưng tính năng bảo mật cao hơn. </a:t>
            </a:r>
            <a:endParaRPr lang="en-US" dirty="0" smtClean="0"/>
          </a:p>
          <a:p>
            <a:pPr lvl="1" algn="just"/>
            <a:r>
              <a:rPr lang="vi-VN" dirty="0" smtClean="0"/>
              <a:t>Integrated Windows authentication: </a:t>
            </a:r>
            <a:r>
              <a:rPr lang="en-US" dirty="0" err="1" smtClean="0"/>
              <a:t>Dùng</a:t>
            </a:r>
            <a:r>
              <a:rPr lang="en-US" dirty="0" smtClean="0"/>
              <a:t> </a:t>
            </a:r>
            <a:r>
              <a:rPr lang="vi-VN" dirty="0" smtClean="0"/>
              <a:t>kỹ thuật băm để xác nhận thông tin của users mà không cần phải yêu cầu gởi mật khẩu qua mạng. </a:t>
            </a:r>
            <a:endParaRPr lang="en-US" dirty="0" smtClean="0"/>
          </a:p>
          <a:p>
            <a:pPr algn="just"/>
            <a:endParaRPr lang="en-US" dirty="0"/>
          </a:p>
        </p:txBody>
      </p:sp>
    </p:spTree>
    <p:extLst>
      <p:ext uri="{BB962C8B-B14F-4D97-AF65-F5344CB8AC3E}">
        <p14:creationId xmlns:p14="http://schemas.microsoft.com/office/powerpoint/2010/main" val="189415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IV.   Cài đặt IIS</a:t>
            </a:r>
            <a:endParaRPr lang="en-US"/>
          </a:p>
        </p:txBody>
      </p:sp>
      <p:sp>
        <p:nvSpPr>
          <p:cNvPr id="2" name="Content Placeholder 1"/>
          <p:cNvSpPr>
            <a:spLocks noGrp="1"/>
          </p:cNvSpPr>
          <p:nvPr>
            <p:ph idx="1"/>
          </p:nvPr>
        </p:nvSpPr>
        <p:spPr>
          <a:xfrm>
            <a:off x="627275" y="1143000"/>
            <a:ext cx="8343900" cy="5257800"/>
          </a:xfrm>
        </p:spPr>
        <p:txBody>
          <a:bodyPr>
            <a:normAutofit fontScale="92500" lnSpcReduction="10000"/>
          </a:bodyPr>
          <a:lstStyle/>
          <a:p>
            <a:pPr>
              <a:buFont typeface="Wingdings" pitchFamily="2" charset="2"/>
              <a:buChar char="v"/>
            </a:pPr>
            <a:r>
              <a:rPr lang="en-US" dirty="0" smtClean="0"/>
              <a:t> </a:t>
            </a:r>
            <a:r>
              <a:rPr lang="en-US" dirty="0" err="1" smtClean="0"/>
              <a:t>Cách</a:t>
            </a:r>
            <a:r>
              <a:rPr lang="en-US" dirty="0" smtClean="0"/>
              <a:t> 1;</a:t>
            </a:r>
          </a:p>
          <a:p>
            <a:r>
              <a:rPr lang="en-US" dirty="0" smtClean="0"/>
              <a:t>Start | Programs | Administrative Tools | Manage Your Server. </a:t>
            </a:r>
          </a:p>
          <a:p>
            <a:r>
              <a:rPr lang="en-US" dirty="0" smtClean="0"/>
              <a:t> Add or remove a role\ </a:t>
            </a:r>
            <a:r>
              <a:rPr lang="en-US" dirty="0" err="1" smtClean="0"/>
              <a:t>Preliminitary</a:t>
            </a:r>
            <a:r>
              <a:rPr lang="en-US" dirty="0" smtClean="0"/>
              <a:t> Steps \</a:t>
            </a:r>
          </a:p>
          <a:p>
            <a:pPr lvl="1"/>
            <a:r>
              <a:rPr lang="en-US" dirty="0" smtClean="0"/>
              <a:t> Application server (IIS, ASP.NET)</a:t>
            </a:r>
          </a:p>
          <a:p>
            <a:pPr lvl="1"/>
            <a:r>
              <a:rPr lang="fr-FR" dirty="0" smtClean="0"/>
              <a:t>FrontPage Server </a:t>
            </a:r>
            <a:r>
              <a:rPr lang="fr-FR" dirty="0" err="1" smtClean="0"/>
              <a:t>Extentions</a:t>
            </a:r>
            <a:r>
              <a:rPr lang="fr-FR" dirty="0" smtClean="0"/>
              <a:t>   </a:t>
            </a:r>
            <a:r>
              <a:rPr lang="fr-FR" dirty="0" err="1" smtClean="0"/>
              <a:t>và</a:t>
            </a:r>
            <a:r>
              <a:rPr lang="fr-FR" dirty="0" smtClean="0"/>
              <a:t> </a:t>
            </a:r>
          </a:p>
          <a:p>
            <a:pPr lvl="1"/>
            <a:r>
              <a:rPr lang="fr-FR" dirty="0" err="1" smtClean="0"/>
              <a:t>Enable</a:t>
            </a:r>
            <a:r>
              <a:rPr lang="fr-FR" dirty="0" smtClean="0"/>
              <a:t> ASP.NET,</a:t>
            </a:r>
          </a:p>
          <a:p>
            <a:pPr>
              <a:buFont typeface="Wingdings" pitchFamily="2" charset="2"/>
              <a:buChar char="v"/>
            </a:pPr>
            <a:r>
              <a:rPr lang="en-US" dirty="0" smtClean="0"/>
              <a:t> </a:t>
            </a:r>
            <a:r>
              <a:rPr lang="en-US" dirty="0" err="1" smtClean="0"/>
              <a:t>Cách</a:t>
            </a:r>
            <a:r>
              <a:rPr lang="en-US" dirty="0" smtClean="0"/>
              <a:t> 2;</a:t>
            </a:r>
          </a:p>
          <a:p>
            <a:r>
              <a:rPr lang="en-US" dirty="0" smtClean="0"/>
              <a:t>Add or Remove Programs | Add/Remove Windows Components.</a:t>
            </a:r>
          </a:p>
          <a:p>
            <a:r>
              <a:rPr lang="vi-VN" dirty="0" smtClean="0"/>
              <a:t>Application Server, </a:t>
            </a:r>
            <a:r>
              <a:rPr lang="en-US" dirty="0" smtClean="0"/>
              <a:t>\</a:t>
            </a:r>
            <a:r>
              <a:rPr lang="vi-VN" dirty="0" smtClean="0"/>
              <a:t> Details… </a:t>
            </a:r>
          </a:p>
          <a:p>
            <a:r>
              <a:rPr lang="vi-VN" dirty="0" smtClean="0"/>
              <a:t>Internet Information Services,</a:t>
            </a:r>
            <a:r>
              <a:rPr lang="en-US" dirty="0" smtClean="0"/>
              <a:t>\</a:t>
            </a:r>
            <a:r>
              <a:rPr lang="vi-VN" dirty="0" smtClean="0"/>
              <a:t> Details</a:t>
            </a:r>
            <a:endParaRPr lang="en-US" dirty="0" smtClean="0"/>
          </a:p>
          <a:p>
            <a:r>
              <a:rPr lang="en-US" dirty="0" smtClean="0"/>
              <a:t>World Wide Web service, \ Details…</a:t>
            </a:r>
            <a:endParaRPr lang="vi-VN" dirty="0" smtClean="0"/>
          </a:p>
        </p:txBody>
      </p:sp>
    </p:spTree>
    <p:extLst>
      <p:ext uri="{BB962C8B-B14F-4D97-AF65-F5344CB8AC3E}">
        <p14:creationId xmlns:p14="http://schemas.microsoft.com/office/powerpoint/2010/main" val="169566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   C</a:t>
            </a:r>
            <a:r>
              <a:rPr lang="en-US" smtClean="0"/>
              <a:t>ấu hình</a:t>
            </a:r>
            <a:r>
              <a:rPr lang="vi-VN" smtClean="0"/>
              <a:t> IIS 6.0</a:t>
            </a:r>
            <a:endParaRPr lang="en-US"/>
          </a:p>
        </p:txBody>
      </p:sp>
      <p:sp>
        <p:nvSpPr>
          <p:cNvPr id="2" name="Content Placeholder 1"/>
          <p:cNvSpPr>
            <a:spLocks noGrp="1"/>
          </p:cNvSpPr>
          <p:nvPr>
            <p:ph idx="1"/>
          </p:nvPr>
        </p:nvSpPr>
        <p:spPr>
          <a:xfrm>
            <a:off x="609600" y="1524000"/>
            <a:ext cx="8305800" cy="4648200"/>
          </a:xfrm>
        </p:spPr>
        <p:txBody>
          <a:bodyPr>
            <a:normAutofit/>
          </a:bodyPr>
          <a:lstStyle/>
          <a:p>
            <a:pPr marL="623887" indent="-514350">
              <a:buFont typeface="+mj-lt"/>
              <a:buAutoNum type="arabicPeriod"/>
            </a:pPr>
            <a:r>
              <a:rPr lang="vi-VN" dirty="0" smtClean="0"/>
              <a:t>Tạo mới một Web site. </a:t>
            </a:r>
            <a:endParaRPr lang="en-US" dirty="0" smtClean="0"/>
          </a:p>
          <a:p>
            <a:pPr marL="623887" indent="-514350">
              <a:buFont typeface="+mj-lt"/>
              <a:buAutoNum type="arabicPeriod"/>
            </a:pPr>
            <a:r>
              <a:rPr lang="vi-VN" dirty="0" smtClean="0"/>
              <a:t>Tạo Virtual Directory. </a:t>
            </a:r>
            <a:endParaRPr lang="en-US" dirty="0" smtClean="0"/>
          </a:p>
          <a:p>
            <a:pPr marL="623887" indent="-514350">
              <a:buFont typeface="+mj-lt"/>
              <a:buAutoNum type="arabicPeriod"/>
            </a:pPr>
            <a:r>
              <a:rPr lang="vi-VN" dirty="0" smtClean="0"/>
              <a:t>Cấu hình bảo mật cho Web Site</a:t>
            </a:r>
            <a:endParaRPr lang="en-US" dirty="0" smtClean="0"/>
          </a:p>
          <a:p>
            <a:pPr marL="623887" indent="-514350">
              <a:buFont typeface="+mj-lt"/>
              <a:buAutoNum type="arabicPeriod"/>
            </a:pPr>
            <a:r>
              <a:rPr lang="vi-VN" dirty="0" smtClean="0"/>
              <a:t>Cấu hình Web Service Extensions</a:t>
            </a:r>
            <a:endParaRPr lang="en-US" dirty="0" smtClean="0"/>
          </a:p>
          <a:p>
            <a:pPr marL="623887" indent="-514350">
              <a:buFont typeface="+mj-lt"/>
              <a:buAutoNum type="arabicPeriod"/>
            </a:pPr>
            <a:r>
              <a:rPr lang="vi-VN" dirty="0" smtClean="0"/>
              <a:t>Cấu hình Web Hosting. </a:t>
            </a:r>
            <a:endParaRPr lang="en-US" dirty="0" smtClean="0"/>
          </a:p>
          <a:p>
            <a:pPr marL="623887" indent="-514350">
              <a:buFont typeface="+mj-lt"/>
              <a:buAutoNum type="arabicPeriod"/>
            </a:pPr>
            <a:r>
              <a:rPr lang="vi-VN" dirty="0" smtClean="0"/>
              <a:t>Cấu hình IIS qua mạng (Web Interface for Remote Administration).</a:t>
            </a:r>
            <a:endParaRPr lang="en-US" dirty="0" smtClean="0"/>
          </a:p>
          <a:p>
            <a:pPr marL="623887" indent="-514350">
              <a:buFont typeface="+mj-lt"/>
              <a:buAutoNum type="arabicPeriod"/>
            </a:pPr>
            <a:r>
              <a:rPr lang="vi-VN" dirty="0" smtClean="0"/>
              <a:t>Quản lý Web site bằng dòng lệnh. </a:t>
            </a:r>
            <a:endParaRPr lang="en-US" dirty="0" smtClean="0"/>
          </a:p>
          <a:p>
            <a:pPr marL="623887" indent="-514350">
              <a:buFont typeface="+mj-lt"/>
              <a:buAutoNum type="arabicPeriod"/>
            </a:pPr>
            <a:r>
              <a:rPr lang="vi-VN" dirty="0" smtClean="0"/>
              <a:t>Sao lưu và phục hồi cấu hình Web Site.</a:t>
            </a:r>
            <a:endParaRPr lang="en-US" dirty="0" smtClean="0"/>
          </a:p>
        </p:txBody>
      </p:sp>
    </p:spTree>
    <p:extLst>
      <p:ext uri="{BB962C8B-B14F-4D97-AF65-F5344CB8AC3E}">
        <p14:creationId xmlns:p14="http://schemas.microsoft.com/office/powerpoint/2010/main" val="426962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852487" indent="-742950">
              <a:buFont typeface="+mj-lt"/>
              <a:buAutoNum type="arabicPeriod"/>
            </a:pPr>
            <a:r>
              <a:rPr lang="vi-VN" smtClean="0"/>
              <a:t>Tạo mới một Web site. </a:t>
            </a:r>
            <a:endParaRPr lang="en-US" smtClean="0"/>
          </a:p>
        </p:txBody>
      </p:sp>
      <p:sp>
        <p:nvSpPr>
          <p:cNvPr id="2" name="Content Placeholder 1"/>
          <p:cNvSpPr>
            <a:spLocks noGrp="1"/>
          </p:cNvSpPr>
          <p:nvPr>
            <p:ph idx="1"/>
          </p:nvPr>
        </p:nvSpPr>
        <p:spPr>
          <a:xfrm>
            <a:off x="685800" y="1447800"/>
            <a:ext cx="8229600" cy="4724400"/>
          </a:xfrm>
        </p:spPr>
        <p:txBody>
          <a:bodyPr>
            <a:normAutofit fontScale="40000" lnSpcReduction="20000"/>
          </a:bodyPr>
          <a:lstStyle/>
          <a:p>
            <a:pPr marL="393700" indent="-285750">
              <a:lnSpc>
                <a:spcPct val="120000"/>
              </a:lnSpc>
            </a:pPr>
            <a:r>
              <a:rPr lang="en-US" sz="4400" dirty="0" err="1" smtClean="0"/>
              <a:t>Dùng</a:t>
            </a:r>
            <a:r>
              <a:rPr lang="en-US" sz="4400" dirty="0" smtClean="0"/>
              <a:t> </a:t>
            </a:r>
            <a:r>
              <a:rPr lang="vi-VN" sz="4400" dirty="0" smtClean="0"/>
              <a:t>“Web Site Creation Wizard” của IIS manager. </a:t>
            </a:r>
          </a:p>
          <a:p>
            <a:pPr marL="393700" indent="-285750">
              <a:lnSpc>
                <a:spcPct val="120000"/>
              </a:lnSpc>
            </a:pPr>
            <a:r>
              <a:rPr lang="vi-VN" sz="4400" dirty="0" smtClean="0"/>
              <a:t>Web Sites | New | Web Site</a:t>
            </a:r>
            <a:r>
              <a:rPr lang="en-US" sz="4400" dirty="0" smtClean="0"/>
              <a:t>:</a:t>
            </a:r>
            <a:endParaRPr lang="vi-VN" sz="4400" dirty="0" smtClean="0"/>
          </a:p>
          <a:p>
            <a:pPr marL="630238" lvl="1" indent="-265113">
              <a:lnSpc>
                <a:spcPct val="120000"/>
              </a:lnSpc>
            </a:pPr>
            <a:r>
              <a:rPr lang="en-US" sz="3800" dirty="0" smtClean="0"/>
              <a:t>Name </a:t>
            </a:r>
            <a:endParaRPr lang="vi-VN" sz="3800" dirty="0" smtClean="0"/>
          </a:p>
          <a:p>
            <a:pPr marL="630238" lvl="1" indent="-265113">
              <a:lnSpc>
                <a:spcPct val="120000"/>
              </a:lnSpc>
            </a:pPr>
            <a:r>
              <a:rPr lang="en-US" sz="3800" dirty="0" smtClean="0"/>
              <a:t>E</a:t>
            </a:r>
            <a:r>
              <a:rPr lang="vi-VN" sz="3800" dirty="0" smtClean="0"/>
              <a:t>nter the IP address to use for this Web site: </a:t>
            </a:r>
            <a:endParaRPr lang="en-US" sz="3800" dirty="0" smtClean="0"/>
          </a:p>
          <a:p>
            <a:pPr marL="868363" lvl="2" indent="-265113">
              <a:lnSpc>
                <a:spcPct val="120000"/>
              </a:lnSpc>
            </a:pPr>
            <a:r>
              <a:rPr lang="vi-VN" sz="3800" dirty="0" smtClean="0"/>
              <a:t>Chỉ định </a:t>
            </a:r>
            <a:r>
              <a:rPr lang="en-US" sz="3800" dirty="0" smtClean="0"/>
              <a:t>IP</a:t>
            </a:r>
          </a:p>
          <a:p>
            <a:pPr marL="868363" lvl="2" indent="-265113">
              <a:lnSpc>
                <a:spcPct val="120000"/>
              </a:lnSpc>
            </a:pPr>
            <a:r>
              <a:rPr lang="en-US" sz="3800" dirty="0" smtClean="0"/>
              <a:t>A</a:t>
            </a:r>
            <a:r>
              <a:rPr lang="vi-VN" sz="3800" dirty="0" smtClean="0"/>
              <a:t>ll Unassigned</a:t>
            </a:r>
            <a:r>
              <a:rPr lang="en-US" sz="3800" dirty="0" smtClean="0"/>
              <a:t>:</a:t>
            </a:r>
            <a:r>
              <a:rPr lang="vi-VN" sz="3800" dirty="0" smtClean="0"/>
              <a:t> HTTP được hoạt động trên tất cả các địa chỉ của Server. </a:t>
            </a:r>
          </a:p>
          <a:p>
            <a:pPr marL="630238" lvl="1" indent="-265113">
              <a:lnSpc>
                <a:spcPct val="120000"/>
              </a:lnSpc>
            </a:pPr>
            <a:r>
              <a:rPr lang="vi-VN" sz="3800" dirty="0" smtClean="0"/>
              <a:t>TCP port this Web site should use: Chỉ định cổng</a:t>
            </a:r>
          </a:p>
          <a:p>
            <a:pPr marL="630238" lvl="1" indent="-265113">
              <a:lnSpc>
                <a:spcPct val="120000"/>
              </a:lnSpc>
            </a:pPr>
            <a:r>
              <a:rPr lang="vi-VN" sz="3800" dirty="0" smtClean="0"/>
              <a:t>Host Header for this Web site (Default:None)”: muốn tạo nhiều Web Site cùng sử dụng chung một địa chỉ IP</a:t>
            </a:r>
            <a:endParaRPr lang="en-US" sz="3800" dirty="0" smtClean="0"/>
          </a:p>
          <a:p>
            <a:pPr marL="630238" lvl="1" indent="-265113">
              <a:lnSpc>
                <a:spcPct val="120000"/>
              </a:lnSpc>
            </a:pPr>
            <a:r>
              <a:rPr lang="vi-VN" sz="3800" dirty="0" smtClean="0"/>
              <a:t>Web Site Home Directory</a:t>
            </a:r>
            <a:r>
              <a:rPr lang="en-US" sz="3800" dirty="0" smtClean="0"/>
              <a:t>:</a:t>
            </a:r>
            <a:r>
              <a:rPr lang="vi-VN" sz="3800" dirty="0" smtClean="0"/>
              <a:t> </a:t>
            </a:r>
            <a:r>
              <a:rPr lang="en-US" sz="3800" dirty="0" smtClean="0"/>
              <a:t>c</a:t>
            </a:r>
            <a:r>
              <a:rPr lang="vi-VN" sz="3800" dirty="0" smtClean="0"/>
              <a:t>hỉ định  thư mục home của Web Site</a:t>
            </a:r>
            <a:r>
              <a:rPr lang="en-US" sz="3800" dirty="0" smtClean="0"/>
              <a:t>. </a:t>
            </a:r>
            <a:r>
              <a:rPr lang="vi-VN" sz="3800" dirty="0" smtClean="0"/>
              <a:t>chỉ định Anonymous có được quyền  truy xuất </a:t>
            </a:r>
            <a:endParaRPr lang="en-US" sz="3800" dirty="0" smtClean="0"/>
          </a:p>
          <a:p>
            <a:pPr marL="630238" lvl="1" indent="-265113">
              <a:lnSpc>
                <a:spcPct val="120000"/>
              </a:lnSpc>
            </a:pPr>
            <a:r>
              <a:rPr lang="vi-VN" sz="3800" dirty="0" smtClean="0"/>
              <a:t>Web Site </a:t>
            </a:r>
            <a:r>
              <a:rPr lang="en-US" sz="3800" dirty="0" smtClean="0"/>
              <a:t>Access </a:t>
            </a:r>
            <a:r>
              <a:rPr lang="en-US" sz="3800" dirty="0" err="1" smtClean="0"/>
              <a:t>Permistion</a:t>
            </a:r>
            <a:r>
              <a:rPr lang="en-US" sz="3800" dirty="0" smtClean="0"/>
              <a:t>: </a:t>
            </a:r>
            <a:r>
              <a:rPr lang="en-US" sz="3800" dirty="0" err="1" smtClean="0"/>
              <a:t>chỉ</a:t>
            </a:r>
            <a:r>
              <a:rPr lang="en-US" sz="3800" dirty="0" smtClean="0"/>
              <a:t> </a:t>
            </a:r>
            <a:r>
              <a:rPr lang="en-US" sz="3800" dirty="0" err="1" smtClean="0"/>
              <a:t>định</a:t>
            </a:r>
            <a:r>
              <a:rPr lang="en-US" sz="3800" dirty="0" smtClean="0"/>
              <a:t> </a:t>
            </a:r>
            <a:r>
              <a:rPr lang="en-US" sz="3800" dirty="0" err="1" smtClean="0"/>
              <a:t>quyền</a:t>
            </a:r>
            <a:r>
              <a:rPr lang="en-US" sz="3800" dirty="0" smtClean="0"/>
              <a:t> (Read, </a:t>
            </a:r>
            <a:r>
              <a:rPr lang="en-US" sz="3800" dirty="0" err="1" smtClean="0"/>
              <a:t>Excute</a:t>
            </a:r>
            <a:r>
              <a:rPr lang="en-US" sz="3800" dirty="0" smtClean="0"/>
              <a:t>, Run Script, Write, Browser)</a:t>
            </a:r>
          </a:p>
          <a:p>
            <a:pPr marL="630238" lvl="1" indent="-265113">
              <a:lnSpc>
                <a:spcPct val="120000"/>
              </a:lnSpc>
            </a:pPr>
            <a:r>
              <a:rPr lang="en-US" sz="3800" dirty="0" smtClean="0"/>
              <a:t>Finish</a:t>
            </a:r>
            <a:endParaRPr lang="vi-VN" sz="3800" dirty="0" smtClean="0"/>
          </a:p>
        </p:txBody>
      </p:sp>
    </p:spTree>
    <p:extLst>
      <p:ext uri="{BB962C8B-B14F-4D97-AF65-F5344CB8AC3E}">
        <p14:creationId xmlns:p14="http://schemas.microsoft.com/office/powerpoint/2010/main" val="77260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2. </a:t>
            </a:r>
            <a:r>
              <a:rPr lang="vi-VN" smtClean="0"/>
              <a:t>Tạo Virtual Directory. </a:t>
            </a:r>
            <a:endParaRPr lang="en-US"/>
          </a:p>
        </p:txBody>
      </p:sp>
      <p:sp>
        <p:nvSpPr>
          <p:cNvPr id="2" name="Content Placeholder 1"/>
          <p:cNvSpPr>
            <a:spLocks noGrp="1"/>
          </p:cNvSpPr>
          <p:nvPr>
            <p:ph idx="1"/>
          </p:nvPr>
        </p:nvSpPr>
        <p:spPr>
          <a:xfrm>
            <a:off x="609600" y="1524000"/>
            <a:ext cx="8305800" cy="4648200"/>
          </a:xfrm>
        </p:spPr>
        <p:txBody>
          <a:bodyPr>
            <a:normAutofit fontScale="92500" lnSpcReduction="20000"/>
          </a:bodyPr>
          <a:lstStyle/>
          <a:p>
            <a:pPr marL="457200" indent="-349250">
              <a:buFont typeface="Wingdings" pitchFamily="2" charset="2"/>
              <a:buChar char="§"/>
            </a:pPr>
            <a:r>
              <a:rPr lang="vi-VN" dirty="0" smtClean="0"/>
              <a:t>(Virtual Directory hay còn gọi là Alias) để ánh xạ một tài nguyên từ đường dẫn  thư mục vật  lý  thành đường dẫn URL, thông qua đó  ta có  thể  truy xuất  tài nguyên này qua Web Browser. </a:t>
            </a:r>
            <a:endParaRPr lang="en-US" dirty="0" smtClean="0"/>
          </a:p>
          <a:p>
            <a:pPr marL="457200" indent="-349250">
              <a:buFont typeface="Wingdings" pitchFamily="2" charset="2"/>
              <a:buChar char="§"/>
            </a:pPr>
            <a:r>
              <a:rPr lang="en-US" dirty="0" err="1" smtClean="0"/>
              <a:t>Thực</a:t>
            </a:r>
            <a:r>
              <a:rPr lang="en-US" dirty="0" smtClean="0"/>
              <a:t> </a:t>
            </a:r>
            <a:r>
              <a:rPr lang="en-US" dirty="0" err="1" smtClean="0"/>
              <a:t>hiện</a:t>
            </a:r>
            <a:r>
              <a:rPr lang="en-US" dirty="0" smtClean="0"/>
              <a:t>:</a:t>
            </a:r>
          </a:p>
          <a:p>
            <a:pPr marL="693738" indent="-349250"/>
            <a:r>
              <a:rPr lang="en-US" dirty="0" smtClean="0"/>
              <a:t>Web Site \New, \ Virtual Directory</a:t>
            </a:r>
          </a:p>
          <a:p>
            <a:pPr marL="693738" indent="-349250"/>
            <a:r>
              <a:rPr lang="en-US" dirty="0" smtClean="0"/>
              <a:t>Alias: </a:t>
            </a:r>
            <a:r>
              <a:rPr lang="en-US" dirty="0" err="1" smtClean="0"/>
              <a:t>chỉ</a:t>
            </a:r>
            <a:r>
              <a:rPr lang="en-US" dirty="0" smtClean="0"/>
              <a:t> </a:t>
            </a:r>
            <a:r>
              <a:rPr lang="en-US" dirty="0" err="1" smtClean="0"/>
              <a:t>định</a:t>
            </a:r>
            <a:r>
              <a:rPr lang="en-US" dirty="0" smtClean="0"/>
              <a:t> </a:t>
            </a:r>
            <a:r>
              <a:rPr lang="en-US" dirty="0" err="1" smtClean="0"/>
              <a:t>tên</a:t>
            </a:r>
            <a:r>
              <a:rPr lang="en-US" dirty="0" smtClean="0"/>
              <a:t> alias</a:t>
            </a:r>
          </a:p>
          <a:p>
            <a:pPr marL="693738" indent="-349250"/>
            <a:r>
              <a:rPr lang="vi-VN" dirty="0" smtClean="0"/>
              <a:t>Web Site Home Directory</a:t>
            </a:r>
            <a:r>
              <a:rPr lang="en-US" dirty="0" smtClean="0"/>
              <a:t>: </a:t>
            </a:r>
          </a:p>
          <a:p>
            <a:pPr marL="693738" indent="-349250">
              <a:buNone/>
            </a:pPr>
            <a:r>
              <a:rPr lang="en-US" dirty="0" smtClean="0"/>
              <a:t>	C</a:t>
            </a:r>
            <a:r>
              <a:rPr lang="vi-VN" dirty="0" smtClean="0"/>
              <a:t>hỉ định  thư mục cục bộ hoặc đường dẫn mạng cần ánh xạ, </a:t>
            </a:r>
            <a:endParaRPr lang="en-US" dirty="0" smtClean="0"/>
          </a:p>
          <a:p>
            <a:pPr marL="693738" indent="-349250"/>
            <a:r>
              <a:rPr lang="vi-VN" dirty="0" smtClean="0"/>
              <a:t>Web Site </a:t>
            </a:r>
            <a:r>
              <a:rPr lang="en-US" dirty="0" smtClean="0"/>
              <a:t>Access </a:t>
            </a:r>
            <a:r>
              <a:rPr lang="en-US" dirty="0" err="1" smtClean="0"/>
              <a:t>Permistion</a:t>
            </a:r>
            <a:r>
              <a:rPr lang="en-US" dirty="0" smtClean="0"/>
              <a:t>: </a:t>
            </a:r>
          </a:p>
          <a:p>
            <a:pPr marL="693738" indent="-349250">
              <a:buNone/>
            </a:pPr>
            <a:r>
              <a:rPr lang="en-US" dirty="0" smtClean="0"/>
              <a:t>	</a:t>
            </a:r>
            <a:r>
              <a:rPr lang="vi-VN" dirty="0" smtClean="0"/>
              <a:t>Chỉ định quyền hạn truy xuất cho Alias, </a:t>
            </a:r>
            <a:endParaRPr lang="en-US" dirty="0" smtClean="0"/>
          </a:p>
          <a:p>
            <a:pPr marL="693738" indent="-349250"/>
            <a:r>
              <a:rPr lang="vi-VN" dirty="0" smtClean="0"/>
              <a:t>Finish để hoàn tất quá trình.</a:t>
            </a:r>
          </a:p>
        </p:txBody>
      </p:sp>
    </p:spTree>
    <p:extLst>
      <p:ext uri="{BB962C8B-B14F-4D97-AF65-F5344CB8AC3E}">
        <p14:creationId xmlns:p14="http://schemas.microsoft.com/office/powerpoint/2010/main" val="1807781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623887" indent="-514350"/>
            <a:r>
              <a:rPr lang="en-US" smtClean="0"/>
              <a:t>3. </a:t>
            </a:r>
            <a:r>
              <a:rPr lang="vi-VN" smtClean="0"/>
              <a:t>Cấu hình bảo mật cho Web Site</a:t>
            </a:r>
            <a:endParaRPr lang="en-US" smtClean="0"/>
          </a:p>
        </p:txBody>
      </p:sp>
      <p:sp>
        <p:nvSpPr>
          <p:cNvPr id="2" name="Content Placeholder 1"/>
          <p:cNvSpPr>
            <a:spLocks noGrp="1"/>
          </p:cNvSpPr>
          <p:nvPr>
            <p:ph idx="1"/>
          </p:nvPr>
        </p:nvSpPr>
        <p:spPr>
          <a:xfrm>
            <a:off x="609600" y="1371600"/>
            <a:ext cx="8305800" cy="4800600"/>
          </a:xfrm>
        </p:spPr>
        <p:txBody>
          <a:bodyPr>
            <a:normAutofit fontScale="92500" lnSpcReduction="10000"/>
          </a:bodyPr>
          <a:lstStyle/>
          <a:p>
            <a:pPr marL="623887" indent="-514350">
              <a:buNone/>
            </a:pPr>
            <a:r>
              <a:rPr lang="en-US" dirty="0" smtClean="0"/>
              <a:t>M</a:t>
            </a:r>
            <a:r>
              <a:rPr lang="vi-VN" dirty="0" smtClean="0"/>
              <a:t>ột số tính năng bảo mật cho Web Site như</a:t>
            </a:r>
            <a:r>
              <a:rPr lang="en-US" dirty="0" smtClean="0"/>
              <a:t>:</a:t>
            </a:r>
            <a:endParaRPr lang="vi-VN" dirty="0" smtClean="0"/>
          </a:p>
          <a:p>
            <a:pPr marL="393700" indent="-393700">
              <a:buFont typeface="Wingdings" pitchFamily="2" charset="2"/>
              <a:buChar char="v"/>
            </a:pPr>
            <a:r>
              <a:rPr lang="vi-VN" dirty="0" smtClean="0"/>
              <a:t>Authentication And Access Control:  </a:t>
            </a:r>
            <a:endParaRPr lang="en-US" dirty="0" smtClean="0"/>
          </a:p>
          <a:p>
            <a:pPr marL="393700" indent="-393700">
              <a:buNone/>
            </a:pPr>
            <a:r>
              <a:rPr lang="en-US" dirty="0" smtClean="0"/>
              <a:t>	</a:t>
            </a:r>
            <a:r>
              <a:rPr lang="vi-VN" dirty="0" smtClean="0"/>
              <a:t>6 phương  thức  chứng  thực,  kết hợp quyền</a:t>
            </a:r>
          </a:p>
          <a:p>
            <a:pPr marL="393700" indent="-393700">
              <a:buFont typeface="Wingdings" pitchFamily="2" charset="2"/>
              <a:buChar char="v"/>
            </a:pPr>
            <a:r>
              <a:rPr lang="vi-VN" dirty="0" smtClean="0"/>
              <a:t>IP address and domain name restriction: </a:t>
            </a:r>
            <a:endParaRPr lang="en-US" dirty="0" smtClean="0"/>
          </a:p>
          <a:p>
            <a:pPr marL="393700" indent="-393700">
              <a:buNone/>
            </a:pPr>
            <a:r>
              <a:rPr lang="en-US" dirty="0" smtClean="0"/>
              <a:t>	</a:t>
            </a:r>
            <a:r>
              <a:rPr lang="vi-VN" dirty="0" smtClean="0"/>
              <a:t>Cung cấp một số tính năng giới hạn host và network truy xuất vào Web Site. </a:t>
            </a:r>
          </a:p>
          <a:p>
            <a:pPr marL="393700" indent="-393700">
              <a:buFont typeface="Wingdings" pitchFamily="2" charset="2"/>
              <a:buChar char="v"/>
            </a:pPr>
            <a:r>
              <a:rPr lang="vi-VN" dirty="0" smtClean="0"/>
              <a:t>Secure  communication:  </a:t>
            </a:r>
            <a:endParaRPr lang="en-US" dirty="0" smtClean="0"/>
          </a:p>
          <a:p>
            <a:pPr marL="393700" indent="-393700">
              <a:buNone/>
            </a:pPr>
            <a:r>
              <a:rPr lang="en-US" dirty="0" smtClean="0"/>
              <a:t>	B</a:t>
            </a:r>
            <a:r>
              <a:rPr lang="vi-VN" dirty="0" smtClean="0"/>
              <a:t>ảo  mật  trong  giao  tiếp  giữa  Client  và Server</a:t>
            </a:r>
            <a:r>
              <a:rPr lang="en-US" dirty="0" smtClean="0"/>
              <a:t>:</a:t>
            </a:r>
            <a:r>
              <a:rPr lang="vi-VN" dirty="0" smtClean="0"/>
              <a:t> Server  tạo  ra các giấy chứng nhận cho Client  (Client Certificate) và yêu cầu Client khi  truy xuất  tài nguyên vào Server  thì phải gởi giấy chứng nhận để Server xác nhận yêu cầu có hợp lệ hay không.</a:t>
            </a:r>
          </a:p>
        </p:txBody>
      </p:sp>
    </p:spTree>
    <p:extLst>
      <p:ext uri="{BB962C8B-B14F-4D97-AF65-F5344CB8AC3E}">
        <p14:creationId xmlns:p14="http://schemas.microsoft.com/office/powerpoint/2010/main" val="1392807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819525" y="1539876"/>
            <a:ext cx="5181600" cy="5181600"/>
            <a:chOff x="1066800" y="609600"/>
            <a:chExt cx="5181600" cy="5867400"/>
          </a:xfrm>
        </p:grpSpPr>
        <p:pic>
          <p:nvPicPr>
            <p:cNvPr id="7" name="Picture 3"/>
            <p:cNvPicPr>
              <a:picLocks noChangeAspect="1" noChangeArrowheads="1"/>
            </p:cNvPicPr>
            <p:nvPr/>
          </p:nvPicPr>
          <p:blipFill>
            <a:blip r:embed="rId2"/>
            <a:srcRect/>
            <a:stretch>
              <a:fillRect/>
            </a:stretch>
          </p:blipFill>
          <p:spPr bwMode="auto">
            <a:xfrm>
              <a:off x="1066800" y="609600"/>
              <a:ext cx="5181600" cy="5867400"/>
            </a:xfrm>
            <a:prstGeom prst="rect">
              <a:avLst/>
            </a:prstGeom>
            <a:noFill/>
            <a:ln w="9525">
              <a:noFill/>
              <a:miter lim="800000"/>
              <a:headEnd/>
              <a:tailEnd/>
            </a:ln>
            <a:effectLst/>
          </p:spPr>
        </p:pic>
        <p:sp>
          <p:nvSpPr>
            <p:cNvPr id="8" name="Rectangle 7"/>
            <p:cNvSpPr/>
            <p:nvPr/>
          </p:nvSpPr>
          <p:spPr>
            <a:xfrm>
              <a:off x="4343400" y="1981200"/>
              <a:ext cx="1524000" cy="38100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3352800"/>
              <a:ext cx="1524000" cy="38100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67200" y="5029200"/>
              <a:ext cx="1524000" cy="38100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p:txBody>
          <a:bodyPr/>
          <a:lstStyle/>
          <a:p>
            <a:pPr marL="623887" indent="-514350"/>
            <a:r>
              <a:rPr lang="en-US" smtClean="0"/>
              <a:t>3. </a:t>
            </a:r>
            <a:r>
              <a:rPr lang="vi-VN" smtClean="0"/>
              <a:t>Cấu hình bảo mật cho Web Site</a:t>
            </a:r>
            <a:endParaRPr lang="en-US" smtClean="0"/>
          </a:p>
        </p:txBody>
      </p:sp>
      <p:sp>
        <p:nvSpPr>
          <p:cNvPr id="2" name="Content Placeholder 1"/>
          <p:cNvSpPr>
            <a:spLocks noGrp="1"/>
          </p:cNvSpPr>
          <p:nvPr>
            <p:ph idx="1"/>
          </p:nvPr>
        </p:nvSpPr>
        <p:spPr>
          <a:xfrm>
            <a:off x="612916" y="891454"/>
            <a:ext cx="8388209" cy="5257800"/>
          </a:xfrm>
        </p:spPr>
        <p:txBody>
          <a:bodyPr>
            <a:normAutofit/>
          </a:bodyPr>
          <a:lstStyle/>
          <a:p>
            <a:pPr marL="393700" indent="-393700">
              <a:buFont typeface="Wingdings" pitchFamily="2" charset="2"/>
              <a:buChar char="v"/>
            </a:pPr>
            <a:r>
              <a:rPr lang="en-US" sz="2800" dirty="0" err="1" smtClean="0"/>
              <a:t>Chọn</a:t>
            </a:r>
            <a:r>
              <a:rPr lang="en-US" sz="2800" dirty="0" smtClean="0"/>
              <a:t> tab Directory Security. Edit</a:t>
            </a:r>
          </a:p>
          <a:p>
            <a:pPr marL="393700" indent="-393700">
              <a:buNone/>
            </a:pPr>
            <a:r>
              <a:rPr lang="en-US" dirty="0" smtClean="0"/>
              <a:t>	</a:t>
            </a:r>
            <a:endParaRPr lang="vi-VN" dirty="0" smtClean="0"/>
          </a:p>
        </p:txBody>
      </p:sp>
      <p:pic>
        <p:nvPicPr>
          <p:cNvPr id="4098" name="Picture 2"/>
          <p:cNvPicPr>
            <a:picLocks noChangeAspect="1" noChangeArrowheads="1"/>
          </p:cNvPicPr>
          <p:nvPr/>
        </p:nvPicPr>
        <p:blipFill>
          <a:blip r:embed="rId3"/>
          <a:srcRect/>
          <a:stretch>
            <a:fillRect/>
          </a:stretch>
        </p:blipFill>
        <p:spPr bwMode="auto">
          <a:xfrm>
            <a:off x="152400" y="1524000"/>
            <a:ext cx="3842431" cy="4800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295400" y="1676400"/>
            <a:ext cx="3962400" cy="4800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637269" y="1733124"/>
            <a:ext cx="3505200" cy="4800600"/>
          </a:xfrm>
          <a:prstGeom prst="rect">
            <a:avLst/>
          </a:prstGeom>
          <a:noFill/>
          <a:ln w="9525">
            <a:noFill/>
            <a:miter lim="800000"/>
            <a:headEnd/>
            <a:tailEnd/>
          </a:ln>
          <a:effectLst/>
        </p:spPr>
      </p:pic>
    </p:spTree>
    <p:extLst>
      <p:ext uri="{BB962C8B-B14F-4D97-AF65-F5344CB8AC3E}">
        <p14:creationId xmlns:p14="http://schemas.microsoft.com/office/powerpoint/2010/main" val="189811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4098"/>
                                        </p:tgtEl>
                                        <p:attrNameLst>
                                          <p:attrName>ppt_x</p:attrName>
                                        </p:attrNameLst>
                                      </p:cBhvr>
                                      <p:tavLst>
                                        <p:tav tm="0">
                                          <p:val>
                                            <p:strVal val="ppt_x"/>
                                          </p:val>
                                        </p:tav>
                                        <p:tav tm="100000">
                                          <p:val>
                                            <p:strVal val="ppt_x"/>
                                          </p:val>
                                        </p:tav>
                                      </p:tavLst>
                                    </p:anim>
                                    <p:anim calcmode="lin" valueType="num">
                                      <p:cBhvr additive="base">
                                        <p:cTn id="19" dur="500"/>
                                        <p:tgtEl>
                                          <p:spTgt spid="4098"/>
                                        </p:tgtEl>
                                        <p:attrNameLst>
                                          <p:attrName>ppt_y</p:attrName>
                                        </p:attrNameLst>
                                      </p:cBhvr>
                                      <p:tavLst>
                                        <p:tav tm="0">
                                          <p:val>
                                            <p:strVal val="ppt_y"/>
                                          </p:val>
                                        </p:tav>
                                        <p:tav tm="100000">
                                          <p:val>
                                            <p:strVal val="1+ppt_h/2"/>
                                          </p:val>
                                        </p:tav>
                                      </p:tavLst>
                                    </p:anim>
                                    <p:set>
                                      <p:cBhvr>
                                        <p:cTn id="20" dur="1" fill="hold">
                                          <p:stCondLst>
                                            <p:cond delay="499"/>
                                          </p:stCondLst>
                                        </p:cTn>
                                        <p:tgtEl>
                                          <p:spTgt spid="409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gtEl>
                                        <p:attrNameLst>
                                          <p:attrName>style.visibility</p:attrName>
                                        </p:attrNameLst>
                                      </p:cBhvr>
                                      <p:to>
                                        <p:strVal val="visible"/>
                                      </p:to>
                                    </p:set>
                                    <p:anim calcmode="lin" valueType="num">
                                      <p:cBhvr additive="base">
                                        <p:cTn id="25" dur="500" fill="hold"/>
                                        <p:tgtEl>
                                          <p:spTgt spid="4099"/>
                                        </p:tgtEl>
                                        <p:attrNameLst>
                                          <p:attrName>ppt_x</p:attrName>
                                        </p:attrNameLst>
                                      </p:cBhvr>
                                      <p:tavLst>
                                        <p:tav tm="0">
                                          <p:val>
                                            <p:strVal val="#ppt_x"/>
                                          </p:val>
                                        </p:tav>
                                        <p:tav tm="100000">
                                          <p:val>
                                            <p:strVal val="#ppt_x"/>
                                          </p:val>
                                        </p:tav>
                                      </p:tavLst>
                                    </p:anim>
                                    <p:anim calcmode="lin" valueType="num">
                                      <p:cBhvr additive="base">
                                        <p:cTn id="26"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4099"/>
                                        </p:tgtEl>
                                        <p:attrNameLst>
                                          <p:attrName>ppt_x</p:attrName>
                                        </p:attrNameLst>
                                      </p:cBhvr>
                                      <p:tavLst>
                                        <p:tav tm="0">
                                          <p:val>
                                            <p:strVal val="ppt_x"/>
                                          </p:val>
                                        </p:tav>
                                        <p:tav tm="100000">
                                          <p:val>
                                            <p:strVal val="ppt_x"/>
                                          </p:val>
                                        </p:tav>
                                      </p:tavLst>
                                    </p:anim>
                                    <p:anim calcmode="lin" valueType="num">
                                      <p:cBhvr additive="base">
                                        <p:cTn id="31" dur="500"/>
                                        <p:tgtEl>
                                          <p:spTgt spid="4099"/>
                                        </p:tgtEl>
                                        <p:attrNameLst>
                                          <p:attrName>ppt_y</p:attrName>
                                        </p:attrNameLst>
                                      </p:cBhvr>
                                      <p:tavLst>
                                        <p:tav tm="0">
                                          <p:val>
                                            <p:strVal val="ppt_y"/>
                                          </p:val>
                                        </p:tav>
                                        <p:tav tm="100000">
                                          <p:val>
                                            <p:strVal val="1+ppt_h/2"/>
                                          </p:val>
                                        </p:tav>
                                      </p:tavLst>
                                    </p:anim>
                                    <p:set>
                                      <p:cBhvr>
                                        <p:cTn id="32" dur="1" fill="hold">
                                          <p:stCondLst>
                                            <p:cond delay="499"/>
                                          </p:stCondLst>
                                        </p:cTn>
                                        <p:tgtEl>
                                          <p:spTgt spid="40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0"/>
                                        </p:tgtEl>
                                        <p:attrNameLst>
                                          <p:attrName>style.visibility</p:attrName>
                                        </p:attrNameLst>
                                      </p:cBhvr>
                                      <p:to>
                                        <p:strVal val="visible"/>
                                      </p:to>
                                    </p:set>
                                    <p:anim calcmode="lin" valueType="num">
                                      <p:cBhvr additive="base">
                                        <p:cTn id="37" dur="500" fill="hold"/>
                                        <p:tgtEl>
                                          <p:spTgt spid="4100"/>
                                        </p:tgtEl>
                                        <p:attrNameLst>
                                          <p:attrName>ppt_x</p:attrName>
                                        </p:attrNameLst>
                                      </p:cBhvr>
                                      <p:tavLst>
                                        <p:tav tm="0">
                                          <p:val>
                                            <p:strVal val="#ppt_x"/>
                                          </p:val>
                                        </p:tav>
                                        <p:tav tm="100000">
                                          <p:val>
                                            <p:strVal val="#ppt_x"/>
                                          </p:val>
                                        </p:tav>
                                      </p:tavLst>
                                    </p:anim>
                                    <p:anim calcmode="lin" valueType="num">
                                      <p:cBhvr additive="base">
                                        <p:cTn id="3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623887" indent="-514350"/>
            <a:r>
              <a:rPr lang="en-US" smtClean="0"/>
              <a:t>4. </a:t>
            </a:r>
            <a:r>
              <a:rPr lang="vi-VN" smtClean="0"/>
              <a:t>Cấu hình Web Service Extensions</a:t>
            </a:r>
            <a:endParaRPr lang="en-US" smtClean="0"/>
          </a:p>
        </p:txBody>
      </p:sp>
      <p:sp>
        <p:nvSpPr>
          <p:cNvPr id="2" name="Content Placeholder 1"/>
          <p:cNvSpPr>
            <a:spLocks noGrp="1"/>
          </p:cNvSpPr>
          <p:nvPr>
            <p:ph idx="1"/>
          </p:nvPr>
        </p:nvSpPr>
        <p:spPr>
          <a:xfrm>
            <a:off x="609600" y="1524000"/>
            <a:ext cx="8305800" cy="4648200"/>
          </a:xfrm>
        </p:spPr>
        <p:txBody>
          <a:bodyPr>
            <a:normAutofit/>
          </a:bodyPr>
          <a:lstStyle/>
          <a:p>
            <a:pPr marL="623887" indent="-514350">
              <a:buFont typeface="Wingdings" pitchFamily="2" charset="2"/>
              <a:buChar char="v"/>
            </a:pPr>
            <a:r>
              <a:rPr lang="en-US" dirty="0" smtClean="0"/>
              <a:t>WSE </a:t>
            </a:r>
            <a:r>
              <a:rPr lang="vi-VN" dirty="0" smtClean="0"/>
              <a:t>cung  cấp   rất  nhiều  các  dịch  vụ  mở   rộng  như:  ASP,  ASP.NET, Frontpage  Server  Extensions  2002  WebDAV,  Server  Side   Includes,  CGI  Extensions,   ISAPI Extensions. </a:t>
            </a:r>
            <a:endParaRPr lang="en-US" dirty="0" smtClean="0"/>
          </a:p>
          <a:p>
            <a:pPr marL="623887" indent="-514350">
              <a:buFont typeface="Wingdings" pitchFamily="2" charset="2"/>
              <a:buChar char="v"/>
            </a:pPr>
            <a:r>
              <a:rPr lang="vi-VN" dirty="0" smtClean="0"/>
              <a:t>Thông </a:t>
            </a:r>
            <a:r>
              <a:rPr lang="en-US" dirty="0" smtClean="0"/>
              <a:t>qua WSE </a:t>
            </a:r>
            <a:r>
              <a:rPr lang="vi-VN" dirty="0" smtClean="0"/>
              <a:t>ta có  thể cho phép hoặc cấm Web Site hỗ  trợ các dịch vụ  tương ứng</a:t>
            </a:r>
            <a:endParaRPr lang="en-US" dirty="0" smtClean="0"/>
          </a:p>
        </p:txBody>
      </p:sp>
    </p:spTree>
    <p:extLst>
      <p:ext uri="{BB962C8B-B14F-4D97-AF65-F5344CB8AC3E}">
        <p14:creationId xmlns:p14="http://schemas.microsoft.com/office/powerpoint/2010/main" val="206295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5. </a:t>
            </a:r>
            <a:r>
              <a:rPr lang="vi-VN" smtClean="0"/>
              <a:t>Cấu hình Web Hosting. </a:t>
            </a:r>
            <a:endParaRPr lang="en-US"/>
          </a:p>
        </p:txBody>
      </p:sp>
      <p:sp>
        <p:nvSpPr>
          <p:cNvPr id="2" name="Content Placeholder 1"/>
          <p:cNvSpPr>
            <a:spLocks noGrp="1"/>
          </p:cNvSpPr>
          <p:nvPr>
            <p:ph idx="1"/>
          </p:nvPr>
        </p:nvSpPr>
        <p:spPr>
          <a:xfrm>
            <a:off x="762000" y="1219200"/>
            <a:ext cx="8077200" cy="4938711"/>
          </a:xfrm>
        </p:spPr>
        <p:txBody>
          <a:bodyPr>
            <a:normAutofit fontScale="92500" lnSpcReduction="10000"/>
          </a:bodyPr>
          <a:lstStyle/>
          <a:p>
            <a:pPr marL="284163" indent="-284163">
              <a:buFont typeface="Wingdings" pitchFamily="2" charset="2"/>
              <a:buChar char="v"/>
            </a:pPr>
            <a:r>
              <a:rPr lang="vi-VN" dirty="0" smtClean="0"/>
              <a:t>IIS cho phép  ta  tạo nhiều Web Site  trên một Web Server</a:t>
            </a:r>
            <a:r>
              <a:rPr lang="en-US" dirty="0" smtClean="0"/>
              <a:t> (</a:t>
            </a:r>
            <a:r>
              <a:rPr lang="vi-VN" dirty="0" smtClean="0"/>
              <a:t>Web Hosting</a:t>
            </a:r>
            <a:r>
              <a:rPr lang="en-US" dirty="0" smtClean="0"/>
              <a:t>)</a:t>
            </a:r>
          </a:p>
          <a:p>
            <a:pPr marL="284163" indent="-284163">
              <a:buFont typeface="Wingdings" pitchFamily="2" charset="2"/>
              <a:buChar char="v"/>
            </a:pPr>
            <a:r>
              <a:rPr lang="en-US" dirty="0" smtClean="0"/>
              <a:t> </a:t>
            </a:r>
            <a:r>
              <a:rPr lang="en-US" dirty="0" err="1" smtClean="0"/>
              <a:t>Cần</a:t>
            </a:r>
            <a:r>
              <a:rPr lang="en-US" dirty="0" smtClean="0"/>
              <a:t> </a:t>
            </a:r>
            <a:r>
              <a:rPr lang="en-US" dirty="0" err="1" smtClean="0"/>
              <a:t>khai</a:t>
            </a:r>
            <a:r>
              <a:rPr lang="en-US" dirty="0" smtClean="0"/>
              <a:t> </a:t>
            </a:r>
            <a:r>
              <a:rPr lang="en-US" dirty="0" err="1" smtClean="0"/>
              <a:t>báo</a:t>
            </a:r>
            <a:r>
              <a:rPr lang="en-US" dirty="0" smtClean="0"/>
              <a:t> </a:t>
            </a:r>
            <a:r>
              <a:rPr lang="vi-VN" dirty="0" smtClean="0"/>
              <a:t>các thông số như</a:t>
            </a:r>
            <a:r>
              <a:rPr lang="en-US" dirty="0" smtClean="0"/>
              <a:t>:</a:t>
            </a:r>
          </a:p>
          <a:p>
            <a:pPr marL="539751" lvl="1" indent="-284163">
              <a:buFont typeface="Wingdings" pitchFamily="2" charset="2"/>
              <a:buChar char="v"/>
            </a:pPr>
            <a:r>
              <a:rPr lang="vi-VN" dirty="0" smtClean="0"/>
              <a:t> host header name, </a:t>
            </a:r>
            <a:endParaRPr lang="en-US" dirty="0" smtClean="0"/>
          </a:p>
          <a:p>
            <a:pPr marL="539751" lvl="1" indent="-284163">
              <a:buFont typeface="Wingdings" pitchFamily="2" charset="2"/>
              <a:buChar char="v"/>
            </a:pPr>
            <a:r>
              <a:rPr lang="vi-VN" dirty="0" smtClean="0"/>
              <a:t> địa chỉ IP và </a:t>
            </a:r>
            <a:endParaRPr lang="en-US" dirty="0" smtClean="0"/>
          </a:p>
          <a:p>
            <a:pPr marL="539751" lvl="1" indent="-284163">
              <a:buFont typeface="Wingdings" pitchFamily="2" charset="2"/>
              <a:buChar char="v"/>
            </a:pPr>
            <a:r>
              <a:rPr lang="en-US" dirty="0" smtClean="0"/>
              <a:t> </a:t>
            </a:r>
            <a:r>
              <a:rPr lang="vi-VN" dirty="0" smtClean="0"/>
              <a:t>số hiệu cổng Port. </a:t>
            </a:r>
          </a:p>
          <a:p>
            <a:pPr marL="284163" indent="-284163">
              <a:buFont typeface="Wingdings" pitchFamily="2" charset="2"/>
              <a:buChar char="v"/>
            </a:pPr>
            <a:r>
              <a:rPr lang="en-US" dirty="0" smtClean="0"/>
              <a:t> </a:t>
            </a:r>
            <a:r>
              <a:rPr lang="en-US" dirty="0" err="1" smtClean="0"/>
              <a:t>Có</a:t>
            </a:r>
            <a:r>
              <a:rPr lang="en-US" dirty="0" smtClean="0"/>
              <a:t> 2 </a:t>
            </a:r>
            <a:r>
              <a:rPr lang="en-US" dirty="0" err="1" smtClean="0"/>
              <a:t>cách</a:t>
            </a:r>
            <a:r>
              <a:rPr lang="en-US" dirty="0" smtClean="0"/>
              <a:t> </a:t>
            </a:r>
            <a:r>
              <a:rPr lang="en-US" dirty="0" err="1" smtClean="0"/>
              <a:t>tạo</a:t>
            </a:r>
            <a:r>
              <a:rPr lang="en-US" dirty="0" smtClean="0"/>
              <a:t> </a:t>
            </a:r>
          </a:p>
          <a:p>
            <a:pPr marL="539751" lvl="1" indent="-284163">
              <a:buFont typeface="Wingdings" pitchFamily="2" charset="2"/>
              <a:buChar char="v"/>
            </a:pPr>
            <a:r>
              <a:rPr lang="en-US" dirty="0" smtClean="0"/>
              <a:t> </a:t>
            </a:r>
            <a:r>
              <a:rPr lang="vi-VN" dirty="0" smtClean="0"/>
              <a:t>Tạo nhiều Web Site dựa vào Host Header Names: </a:t>
            </a:r>
            <a:r>
              <a:rPr lang="en-US" dirty="0" smtClean="0"/>
              <a:t>(</a:t>
            </a:r>
            <a:r>
              <a:rPr lang="en-US" dirty="0" err="1" smtClean="0"/>
              <a:t>tên</a:t>
            </a:r>
            <a:r>
              <a:rPr lang="en-US" dirty="0" smtClean="0"/>
              <a:t> host):</a:t>
            </a:r>
          </a:p>
          <a:p>
            <a:pPr marL="539751" lvl="1" indent="-284163">
              <a:buNone/>
            </a:pPr>
            <a:r>
              <a:rPr lang="en-US" dirty="0" smtClean="0"/>
              <a:t>	</a:t>
            </a:r>
            <a:r>
              <a:rPr lang="vi-VN" dirty="0" smtClean="0"/>
              <a:t>chỉ cần một IP để </a:t>
            </a:r>
            <a:r>
              <a:rPr lang="en-US" dirty="0" smtClean="0"/>
              <a:t> </a:t>
            </a:r>
            <a:r>
              <a:rPr lang="vi-VN" dirty="0" smtClean="0"/>
              <a:t>đại diện cho tất cả các host name. </a:t>
            </a:r>
            <a:endParaRPr lang="en-US" dirty="0" smtClean="0"/>
          </a:p>
          <a:p>
            <a:pPr marL="539751" lvl="1" indent="-284163">
              <a:buFont typeface="Wingdings" pitchFamily="2" charset="2"/>
              <a:buChar char="v"/>
            </a:pPr>
            <a:r>
              <a:rPr lang="en-US" dirty="0" smtClean="0"/>
              <a:t> </a:t>
            </a:r>
            <a:r>
              <a:rPr lang="vi-VN" dirty="0" smtClean="0"/>
              <a:t>Tạo nhiều Web Site dựa vào địa chỉ IP </a:t>
            </a:r>
          </a:p>
          <a:p>
            <a:pPr marL="539751" lvl="1" indent="-284163">
              <a:buNone/>
            </a:pPr>
            <a:r>
              <a:rPr lang="en-US" dirty="0" smtClean="0"/>
              <a:t>	T</a:t>
            </a:r>
            <a:r>
              <a:rPr lang="vi-VN" dirty="0" smtClean="0"/>
              <a:t>ương ứng một tên Web Site ta phải cung cấp </a:t>
            </a:r>
            <a:r>
              <a:rPr lang="en-US" dirty="0" smtClean="0"/>
              <a:t>1</a:t>
            </a:r>
            <a:r>
              <a:rPr lang="vi-VN" dirty="0" smtClean="0"/>
              <a:t> IP.</a:t>
            </a:r>
            <a:r>
              <a:rPr lang="en-US" dirty="0" smtClean="0"/>
              <a:t> </a:t>
            </a:r>
          </a:p>
          <a:p>
            <a:pPr marL="539751" lvl="1" indent="-284163">
              <a:buFont typeface="Wingdings" pitchFamily="2" charset="2"/>
              <a:buChar char="v"/>
            </a:pPr>
            <a:r>
              <a:rPr lang="vi-VN" dirty="0" smtClean="0"/>
              <a:t>Tạo nhiều Web Site dựa vào Port.</a:t>
            </a:r>
          </a:p>
        </p:txBody>
      </p:sp>
    </p:spTree>
    <p:extLst>
      <p:ext uri="{BB962C8B-B14F-4D97-AF65-F5344CB8AC3E}">
        <p14:creationId xmlns:p14="http://schemas.microsoft.com/office/powerpoint/2010/main" val="172938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Cấu hình Web Hosting. </a:t>
            </a:r>
            <a:endParaRPr lang="en-US"/>
          </a:p>
        </p:txBody>
      </p:sp>
      <p:sp>
        <p:nvSpPr>
          <p:cNvPr id="2" name="Content Placeholder 1"/>
          <p:cNvSpPr>
            <a:spLocks noGrp="1"/>
          </p:cNvSpPr>
          <p:nvPr>
            <p:ph idx="1"/>
          </p:nvPr>
        </p:nvSpPr>
        <p:spPr>
          <a:xfrm>
            <a:off x="609600" y="1690688"/>
            <a:ext cx="8305800" cy="4938711"/>
          </a:xfrm>
        </p:spPr>
        <p:txBody>
          <a:bodyPr>
            <a:normAutofit lnSpcReduction="10000"/>
          </a:bodyPr>
          <a:lstStyle/>
          <a:p>
            <a:pPr marL="284163" indent="-284163">
              <a:buFont typeface="Wingdings" pitchFamily="2" charset="2"/>
              <a:buChar char="v"/>
            </a:pPr>
            <a:r>
              <a:rPr lang="en-US" dirty="0" smtClean="0"/>
              <a:t> </a:t>
            </a:r>
            <a:r>
              <a:rPr lang="vi-VN" dirty="0" smtClean="0"/>
              <a:t>Tạo nhiều Web Site dựa vào Host Header Names: </a:t>
            </a:r>
            <a:endParaRPr lang="en-US" dirty="0" smtClean="0"/>
          </a:p>
          <a:p>
            <a:pPr marL="284163" indent="-284163">
              <a:buFont typeface="Wingdings" pitchFamily="2" charset="2"/>
              <a:buChar char="v"/>
            </a:pPr>
            <a:r>
              <a:rPr lang="en-US" dirty="0" smtClean="0"/>
              <a:t> </a:t>
            </a:r>
            <a:r>
              <a:rPr lang="vi-VN" dirty="0" smtClean="0"/>
              <a:t>Các bước tạo: </a:t>
            </a:r>
          </a:p>
          <a:p>
            <a:pPr marL="539751" lvl="1" indent="-284163">
              <a:buFont typeface="Wingdings" pitchFamily="2" charset="2"/>
              <a:buChar char="v"/>
            </a:pPr>
            <a:r>
              <a:rPr lang="en-US" dirty="0" smtClean="0"/>
              <a:t> </a:t>
            </a:r>
            <a:r>
              <a:rPr lang="vi-VN" dirty="0" smtClean="0"/>
              <a:t>Dùng DNS để tạo tên (hostname) cho Web Site. </a:t>
            </a:r>
          </a:p>
          <a:p>
            <a:pPr marL="539751" lvl="1" indent="-284163">
              <a:buFont typeface="Wingdings" pitchFamily="2" charset="2"/>
              <a:buChar char="v"/>
            </a:pPr>
            <a:r>
              <a:rPr lang="en-US" dirty="0" smtClean="0"/>
              <a:t> Right click </a:t>
            </a:r>
            <a:r>
              <a:rPr lang="en-US" dirty="0" err="1" smtClean="0"/>
              <a:t>vào</a:t>
            </a:r>
            <a:r>
              <a:rPr lang="vi-VN" dirty="0" smtClean="0"/>
              <a:t> Web Sites </a:t>
            </a:r>
            <a:r>
              <a:rPr lang="en-US" dirty="0" smtClean="0"/>
              <a:t>\ </a:t>
            </a:r>
            <a:r>
              <a:rPr lang="vi-VN" dirty="0" smtClean="0"/>
              <a:t>New, </a:t>
            </a:r>
            <a:endParaRPr lang="en-US" dirty="0" smtClean="0"/>
          </a:p>
          <a:p>
            <a:pPr marL="539751" lvl="1" indent="-284163">
              <a:buFont typeface="Wingdings" pitchFamily="2" charset="2"/>
              <a:buChar char="v"/>
            </a:pPr>
            <a:r>
              <a:rPr lang="en-US" dirty="0" smtClean="0"/>
              <a:t> </a:t>
            </a:r>
            <a:r>
              <a:rPr lang="vi-VN" dirty="0" smtClean="0"/>
              <a:t>chọn Web Site</a:t>
            </a:r>
            <a:r>
              <a:rPr lang="en-US" dirty="0" smtClean="0"/>
              <a:t>\ </a:t>
            </a:r>
            <a:r>
              <a:rPr lang="vi-VN" dirty="0" smtClean="0"/>
              <a:t>Next, mô tả tên (Descriptions) chọn Web Site. </a:t>
            </a:r>
            <a:endParaRPr lang="en-US" dirty="0" smtClean="0"/>
          </a:p>
          <a:p>
            <a:pPr marL="539751" lvl="1" indent="-284163">
              <a:buFont typeface="Wingdings" pitchFamily="2" charset="2"/>
              <a:buChar char="v"/>
            </a:pPr>
            <a:r>
              <a:rPr lang="en-US" dirty="0" smtClean="0"/>
              <a:t> </a:t>
            </a:r>
            <a:r>
              <a:rPr lang="vi-VN" dirty="0" smtClean="0"/>
              <a:t>“IP  Address  And  Port  Settings”</a:t>
            </a:r>
            <a:r>
              <a:rPr lang="en-US" dirty="0" smtClean="0"/>
              <a:t>\ </a:t>
            </a:r>
            <a:r>
              <a:rPr lang="vi-VN" dirty="0" smtClean="0"/>
              <a:t>Textbox  Host  Header  Name</a:t>
            </a:r>
            <a:r>
              <a:rPr lang="en-US" dirty="0" smtClean="0"/>
              <a:t>: </a:t>
            </a:r>
            <a:r>
              <a:rPr lang="vi-VN" dirty="0" smtClean="0"/>
              <a:t>Cung cấp host name  (Ví dụ: </a:t>
            </a:r>
            <a:r>
              <a:rPr lang="vi-VN" dirty="0" smtClean="0">
                <a:hlinkClick r:id="rId2"/>
              </a:rPr>
              <a:t>www.</a:t>
            </a:r>
            <a:r>
              <a:rPr lang="en-US" dirty="0" err="1" smtClean="0">
                <a:hlinkClick r:id="rId2"/>
              </a:rPr>
              <a:t>abc</a:t>
            </a:r>
            <a:r>
              <a:rPr lang="vi-VN" dirty="0" smtClean="0">
                <a:hlinkClick r:id="rId2"/>
              </a:rPr>
              <a:t>.vn</a:t>
            </a:r>
            <a:r>
              <a:rPr lang="vi-VN" dirty="0" smtClean="0"/>
              <a:t>)</a:t>
            </a:r>
            <a:endParaRPr lang="en-US" dirty="0" smtClean="0"/>
          </a:p>
          <a:p>
            <a:pPr marL="539751" lvl="1" indent="-284163">
              <a:buFont typeface="Wingdings" pitchFamily="2" charset="2"/>
              <a:buChar char="v"/>
            </a:pPr>
            <a:r>
              <a:rPr lang="vi-VN" dirty="0" smtClean="0"/>
              <a:t> Home Directory, </a:t>
            </a:r>
            <a:endParaRPr lang="en-US" dirty="0" smtClean="0"/>
          </a:p>
          <a:p>
            <a:pPr marL="539751" lvl="1" indent="-284163">
              <a:buFont typeface="Wingdings" pitchFamily="2" charset="2"/>
              <a:buChar char="v"/>
            </a:pPr>
            <a:r>
              <a:rPr lang="en-US" dirty="0" smtClean="0"/>
              <a:t> </a:t>
            </a:r>
            <a:r>
              <a:rPr lang="vi-VN" dirty="0" smtClean="0"/>
              <a:t>đặt quyền hạn  cho Web Sit</a:t>
            </a:r>
            <a:r>
              <a:rPr lang="en-US" dirty="0" smtClean="0"/>
              <a:t>e</a:t>
            </a:r>
          </a:p>
          <a:p>
            <a:pPr marL="539751" lvl="1" indent="-284163">
              <a:buFont typeface="Wingdings" pitchFamily="2" charset="2"/>
              <a:buChar char="v"/>
            </a:pPr>
            <a:r>
              <a:rPr lang="en-US" dirty="0" smtClean="0"/>
              <a:t> </a:t>
            </a:r>
            <a:r>
              <a:rPr lang="vi-VN" dirty="0" smtClean="0"/>
              <a:t>Finish để hoàn tất quá  trình</a:t>
            </a:r>
          </a:p>
        </p:txBody>
      </p:sp>
    </p:spTree>
    <p:extLst>
      <p:ext uri="{BB962C8B-B14F-4D97-AF65-F5344CB8AC3E}">
        <p14:creationId xmlns:p14="http://schemas.microsoft.com/office/powerpoint/2010/main" val="68323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52400"/>
            <a:ext cx="8229600" cy="563562"/>
          </a:xfrm>
        </p:spPr>
        <p:txBody>
          <a:bodyPr/>
          <a:lstStyle/>
          <a:p>
            <a:r>
              <a:rPr lang="en-US" dirty="0" err="1" smtClean="0">
                <a:solidFill>
                  <a:schemeClr val="bg1"/>
                </a:solidFill>
              </a:rPr>
              <a:t>Mục</a:t>
            </a:r>
            <a:r>
              <a:rPr lang="en-US" dirty="0" smtClean="0">
                <a:solidFill>
                  <a:schemeClr val="bg1"/>
                </a:solidFill>
              </a:rPr>
              <a:t> </a:t>
            </a:r>
            <a:r>
              <a:rPr lang="en-US" dirty="0" err="1" smtClean="0">
                <a:solidFill>
                  <a:schemeClr val="bg1"/>
                </a:solidFill>
              </a:rPr>
              <a:t>tiêu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Nội</a:t>
            </a:r>
            <a:r>
              <a:rPr lang="en-US" dirty="0" smtClean="0">
                <a:solidFill>
                  <a:schemeClr val="bg1"/>
                </a:solidFill>
              </a:rPr>
              <a:t> dung</a:t>
            </a:r>
            <a:endParaRPr lang="en-US" dirty="0">
              <a:solidFill>
                <a:schemeClr val="bg1"/>
              </a:solidFill>
            </a:endParaRPr>
          </a:p>
        </p:txBody>
      </p:sp>
      <p:sp>
        <p:nvSpPr>
          <p:cNvPr id="5" name="Rectangle 9"/>
          <p:cNvSpPr txBox="1">
            <a:spLocks noChangeArrowheads="1"/>
          </p:cNvSpPr>
          <p:nvPr/>
        </p:nvSpPr>
        <p:spPr>
          <a:xfrm>
            <a:off x="533400" y="1143000"/>
            <a:ext cx="8305800" cy="5181600"/>
          </a:xfrm>
          <a:prstGeom prst="rect">
            <a:avLst/>
          </a:prstGeom>
        </p:spPr>
        <p:txBody>
          <a:bodyPr/>
          <a:lstStyle/>
          <a:p>
            <a:pPr marL="842963" marR="0" lvl="1" indent="-457200" algn="l" defTabSz="914400" rtl="0" eaLnBrk="0" fontAlgn="base" latinLnBrk="0" hangingPunct="0">
              <a:lnSpc>
                <a:spcPct val="100000"/>
              </a:lnSpc>
              <a:spcBef>
                <a:spcPct val="25000"/>
              </a:spcBef>
              <a:spcAft>
                <a:spcPct val="0"/>
              </a:spcAft>
              <a:buClrTx/>
              <a:buSzTx/>
              <a:buFont typeface="Arial" panose="020B0604020202020204" pitchFamily="34" charset="0"/>
              <a:buChar char="•"/>
              <a:tabLst/>
              <a:defRPr/>
            </a:pPr>
            <a:r>
              <a:rPr lang="en-US" sz="2600" b="0" kern="0" baseline="0" dirty="0" err="1" smtClean="0">
                <a:latin typeface="Arial" panose="020B0604020202020204" pitchFamily="34" charset="0"/>
                <a:ea typeface="+mn-ea"/>
                <a:cs typeface="Arial" panose="020B0604020202020204" pitchFamily="34" charset="0"/>
              </a:rPr>
              <a:t>Mục</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tiêu</a:t>
            </a:r>
            <a:endParaRPr lang="en-US" sz="2600" b="0" kern="0" dirty="0" smtClean="0">
              <a:latin typeface="Arial" panose="020B0604020202020204" pitchFamily="34" charset="0"/>
              <a:ea typeface="+mn-ea"/>
              <a:cs typeface="Arial" panose="020B0604020202020204" pitchFamily="34" charset="0"/>
            </a:endParaRPr>
          </a:p>
          <a:p>
            <a:pPr marL="1300163" lvl="2" indent="-457200">
              <a:spcBef>
                <a:spcPct val="25000"/>
              </a:spcBef>
              <a:buFont typeface="Arial" panose="020B0604020202020204" pitchFamily="34" charset="0"/>
              <a:buChar char="•"/>
              <a:defRPr/>
            </a:pPr>
            <a:r>
              <a:rPr lang="en-US" sz="2600" b="0" kern="0" dirty="0" err="1" smtClean="0">
                <a:latin typeface="Arial" panose="020B0604020202020204" pitchFamily="34" charset="0"/>
                <a:ea typeface="+mn-ea"/>
                <a:cs typeface="Arial" panose="020B0604020202020204" pitchFamily="34" charset="0"/>
              </a:rPr>
              <a:t>Hiểu</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được</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vai</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trò</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dịch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vụ</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mạng</a:t>
            </a:r>
            <a:r>
              <a:rPr lang="en-US" sz="2600" b="0" kern="0" dirty="0" smtClean="0">
                <a:latin typeface="Arial" panose="020B0604020202020204" pitchFamily="34" charset="0"/>
                <a:ea typeface="+mn-ea"/>
                <a:cs typeface="Arial" panose="020B0604020202020204" pitchFamily="34" charset="0"/>
              </a:rPr>
              <a:t> </a:t>
            </a:r>
            <a:r>
              <a:rPr lang="en-US" sz="2600" b="0" kern="0" dirty="0" smtClean="0">
                <a:latin typeface="Arial" panose="020B0604020202020204" pitchFamily="34" charset="0"/>
                <a:ea typeface="+mn-ea"/>
                <a:cs typeface="Arial" panose="020B0604020202020204" pitchFamily="34" charset="0"/>
              </a:rPr>
              <a:t>Web server.</a:t>
            </a:r>
            <a:endParaRPr lang="en-US" sz="2600" b="0" kern="0" dirty="0" smtClean="0">
              <a:latin typeface="Arial" panose="020B0604020202020204" pitchFamily="34" charset="0"/>
              <a:ea typeface="+mn-ea"/>
              <a:cs typeface="Arial" panose="020B0604020202020204" pitchFamily="34" charset="0"/>
            </a:endParaRPr>
          </a:p>
          <a:p>
            <a:pPr marL="1300163" lvl="2" indent="-457200">
              <a:spcBef>
                <a:spcPct val="25000"/>
              </a:spcBef>
              <a:buFont typeface="Arial" panose="020B0604020202020204" pitchFamily="34" charset="0"/>
              <a:buChar char="•"/>
              <a:defRPr/>
            </a:pPr>
            <a:r>
              <a:rPr lang="en-US" sz="2600" b="0" kern="0" baseline="0" dirty="0" err="1" smtClean="0">
                <a:latin typeface="Arial" panose="020B0604020202020204" pitchFamily="34" charset="0"/>
                <a:ea typeface="+mn-ea"/>
                <a:cs typeface="Arial" panose="020B0604020202020204" pitchFamily="34" charset="0"/>
              </a:rPr>
              <a:t>Nắm</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vững</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nguyên</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lý</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hoạt</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động</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của</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dịch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vụ</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mạng</a:t>
            </a:r>
            <a:r>
              <a:rPr lang="en-US" sz="2600" b="0" kern="0" dirty="0" smtClean="0">
                <a:latin typeface="Arial" panose="020B0604020202020204" pitchFamily="34" charset="0"/>
                <a:ea typeface="+mn-ea"/>
                <a:cs typeface="Arial" panose="020B0604020202020204" pitchFamily="34" charset="0"/>
              </a:rPr>
              <a:t> Web server</a:t>
            </a:r>
            <a:endParaRPr lang="en-US" sz="2600" b="0" kern="0" dirty="0" smtClean="0">
              <a:latin typeface="Arial" panose="020B0604020202020204" pitchFamily="34" charset="0"/>
              <a:ea typeface="+mn-ea"/>
              <a:cs typeface="Arial" panose="020B0604020202020204" pitchFamily="34" charset="0"/>
            </a:endParaRPr>
          </a:p>
          <a:p>
            <a:pPr marL="1300163" lvl="2" indent="-457200">
              <a:spcBef>
                <a:spcPct val="25000"/>
              </a:spcBef>
              <a:buFont typeface="Arial" panose="020B0604020202020204" pitchFamily="34" charset="0"/>
              <a:buChar char="•"/>
              <a:defRPr/>
            </a:pPr>
            <a:r>
              <a:rPr lang="en-US" sz="2600" b="0" kern="0" baseline="0" dirty="0" err="1" smtClean="0">
                <a:latin typeface="Arial" panose="020B0604020202020204" pitchFamily="34" charset="0"/>
                <a:ea typeface="+mn-ea"/>
                <a:cs typeface="Arial" panose="020B0604020202020204" pitchFamily="34" charset="0"/>
              </a:rPr>
              <a:t>Thành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thạo</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việc</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cài</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đặt</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và</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cấu</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hình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dịch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vụ</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mạng</a:t>
            </a:r>
            <a:r>
              <a:rPr lang="en-US" sz="2600" b="0" kern="0" dirty="0" smtClean="0">
                <a:latin typeface="Arial" panose="020B0604020202020204" pitchFamily="34" charset="0"/>
                <a:ea typeface="+mn-ea"/>
                <a:cs typeface="Arial" panose="020B0604020202020204" pitchFamily="34" charset="0"/>
              </a:rPr>
              <a:t> Web server.</a:t>
            </a:r>
            <a:endParaRPr lang="en-US" sz="2600" b="0" kern="0" baseline="0" dirty="0" smtClean="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5. </a:t>
            </a:r>
            <a:r>
              <a:rPr lang="vi-VN" smtClean="0"/>
              <a:t>Cấu hình Web Hosting. </a:t>
            </a:r>
            <a:endParaRPr lang="en-US"/>
          </a:p>
        </p:txBody>
      </p:sp>
      <p:sp>
        <p:nvSpPr>
          <p:cNvPr id="2" name="Content Placeholder 1"/>
          <p:cNvSpPr>
            <a:spLocks noGrp="1"/>
          </p:cNvSpPr>
          <p:nvPr>
            <p:ph idx="1"/>
          </p:nvPr>
        </p:nvSpPr>
        <p:spPr>
          <a:xfrm>
            <a:off x="609600" y="1143000"/>
            <a:ext cx="8229600" cy="5029200"/>
          </a:xfrm>
        </p:spPr>
        <p:txBody>
          <a:bodyPr>
            <a:normAutofit fontScale="92500" lnSpcReduction="10000"/>
          </a:bodyPr>
          <a:lstStyle/>
          <a:p>
            <a:pPr marL="284163" indent="-284163">
              <a:buFont typeface="Wingdings" pitchFamily="2" charset="2"/>
              <a:buChar char="v"/>
            </a:pPr>
            <a:r>
              <a:rPr lang="en-US" dirty="0" smtClean="0"/>
              <a:t> </a:t>
            </a:r>
            <a:r>
              <a:rPr lang="vi-VN" dirty="0" smtClean="0"/>
              <a:t>Tạo nhiều Web Site dựa vào địa chỉ IP </a:t>
            </a:r>
          </a:p>
          <a:p>
            <a:pPr marL="539751" lvl="1" indent="-284163">
              <a:buFont typeface="Wingdings" pitchFamily="2" charset="2"/>
              <a:buChar char="v"/>
            </a:pPr>
            <a:r>
              <a:rPr lang="en-US" dirty="0" smtClean="0"/>
              <a:t> </a:t>
            </a:r>
            <a:r>
              <a:rPr lang="vi-VN" dirty="0" smtClean="0"/>
              <a:t>phương thức này ít sử dụng hơn phương thức 1. </a:t>
            </a:r>
          </a:p>
          <a:p>
            <a:pPr marL="284163" indent="-284163">
              <a:buFont typeface="Wingdings" pitchFamily="2" charset="2"/>
              <a:buChar char="v"/>
            </a:pPr>
            <a:r>
              <a:rPr lang="en-US" dirty="0" smtClean="0"/>
              <a:t> </a:t>
            </a:r>
            <a:r>
              <a:rPr lang="vi-VN" dirty="0" smtClean="0"/>
              <a:t>Các bước tạo: </a:t>
            </a:r>
          </a:p>
          <a:p>
            <a:pPr marL="539751" lvl="1" indent="-284163">
              <a:buFont typeface="Wingdings" pitchFamily="2" charset="2"/>
              <a:buChar char="v"/>
            </a:pPr>
            <a:r>
              <a:rPr lang="vi-VN" dirty="0" smtClean="0"/>
              <a:t>Ta phải thêm một hoặc nhiều địa chỉ IP cho card mạng. </a:t>
            </a:r>
          </a:p>
          <a:p>
            <a:pPr marL="539751" lvl="1" indent="-284163">
              <a:buFont typeface="Wingdings" pitchFamily="2" charset="2"/>
              <a:buChar char="v"/>
            </a:pPr>
            <a:r>
              <a:rPr lang="en-US" dirty="0" smtClean="0"/>
              <a:t> </a:t>
            </a:r>
            <a:r>
              <a:rPr lang="vi-VN" dirty="0" smtClean="0"/>
              <a:t>Dùng DNS tạo một hostname tương ứng với IP mới vừa tạo. </a:t>
            </a:r>
          </a:p>
          <a:p>
            <a:pPr marL="539751" lvl="1" indent="-284163">
              <a:buFont typeface="Wingdings" pitchFamily="2" charset="2"/>
              <a:buChar char="v"/>
            </a:pPr>
            <a:r>
              <a:rPr lang="en-US" dirty="0" smtClean="0"/>
              <a:t>Right click </a:t>
            </a:r>
            <a:r>
              <a:rPr lang="en-US" dirty="0" err="1" smtClean="0"/>
              <a:t>vào</a:t>
            </a:r>
            <a:r>
              <a:rPr lang="vi-VN" dirty="0" smtClean="0"/>
              <a:t> Web Sites </a:t>
            </a:r>
            <a:r>
              <a:rPr lang="en-US" dirty="0" smtClean="0"/>
              <a:t>\ </a:t>
            </a:r>
            <a:r>
              <a:rPr lang="vi-VN" dirty="0" smtClean="0"/>
              <a:t>New, </a:t>
            </a:r>
            <a:endParaRPr lang="en-US" dirty="0" smtClean="0"/>
          </a:p>
          <a:p>
            <a:pPr marL="539751" lvl="1" indent="-284163">
              <a:buFont typeface="Wingdings" pitchFamily="2" charset="2"/>
              <a:buChar char="v"/>
            </a:pPr>
            <a:r>
              <a:rPr lang="en-US" dirty="0" smtClean="0"/>
              <a:t> </a:t>
            </a:r>
            <a:r>
              <a:rPr lang="vi-VN" dirty="0" smtClean="0"/>
              <a:t>chọn Web Site</a:t>
            </a:r>
            <a:r>
              <a:rPr lang="en-US" dirty="0" smtClean="0"/>
              <a:t>\ </a:t>
            </a:r>
            <a:r>
              <a:rPr lang="vi-VN" dirty="0" smtClean="0"/>
              <a:t>Next, tên (Descriptions) chọn Web Site. </a:t>
            </a:r>
            <a:endParaRPr lang="en-US" dirty="0" smtClean="0"/>
          </a:p>
          <a:p>
            <a:pPr marL="539751" lvl="1" indent="-284163">
              <a:buFont typeface="Wingdings" pitchFamily="2" charset="2"/>
              <a:buChar char="v"/>
            </a:pPr>
            <a:r>
              <a:rPr lang="vi-VN" dirty="0" smtClean="0"/>
              <a:t> IP Address And Port Settings”</a:t>
            </a:r>
            <a:r>
              <a:rPr lang="en-US" dirty="0" smtClean="0"/>
              <a:t>: </a:t>
            </a:r>
            <a:r>
              <a:rPr lang="vi-VN" dirty="0" smtClean="0"/>
              <a:t>Chọn </a:t>
            </a:r>
            <a:r>
              <a:rPr lang="en-US" dirty="0" smtClean="0"/>
              <a:t>1</a:t>
            </a:r>
            <a:r>
              <a:rPr lang="vi-VN" dirty="0" smtClean="0"/>
              <a:t> IP cụ thể cho Web Site</a:t>
            </a:r>
            <a:endParaRPr lang="en-US" dirty="0" smtClean="0"/>
          </a:p>
          <a:p>
            <a:pPr marL="539751" lvl="1" indent="-284163">
              <a:buFont typeface="Wingdings" pitchFamily="2" charset="2"/>
              <a:buChar char="v"/>
            </a:pPr>
            <a:r>
              <a:rPr lang="vi-VN" dirty="0" smtClean="0"/>
              <a:t>Home Directory, </a:t>
            </a:r>
            <a:endParaRPr lang="en-US" dirty="0" smtClean="0"/>
          </a:p>
          <a:p>
            <a:pPr marL="539751" lvl="1" indent="-284163">
              <a:buFont typeface="Wingdings" pitchFamily="2" charset="2"/>
              <a:buChar char="v"/>
            </a:pPr>
            <a:r>
              <a:rPr lang="en-US" dirty="0" smtClean="0"/>
              <a:t> </a:t>
            </a:r>
            <a:r>
              <a:rPr lang="vi-VN" dirty="0" smtClean="0"/>
              <a:t>đặt quyền hạn  cho Web Site</a:t>
            </a:r>
            <a:endParaRPr lang="en-US" dirty="0" smtClean="0"/>
          </a:p>
          <a:p>
            <a:pPr marL="539751" lvl="1" indent="-284163">
              <a:buFont typeface="Wingdings" pitchFamily="2" charset="2"/>
              <a:buChar char="v"/>
            </a:pPr>
            <a:r>
              <a:rPr lang="vi-VN" dirty="0" smtClean="0"/>
              <a:t>Finish để hoàn tất quá  trình</a:t>
            </a:r>
          </a:p>
        </p:txBody>
      </p:sp>
    </p:spTree>
    <p:extLst>
      <p:ext uri="{BB962C8B-B14F-4D97-AF65-F5344CB8AC3E}">
        <p14:creationId xmlns:p14="http://schemas.microsoft.com/office/powerpoint/2010/main" val="2191898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5. </a:t>
            </a:r>
            <a:r>
              <a:rPr lang="vi-VN" smtClean="0"/>
              <a:t>Cấu hình Web Hosting. </a:t>
            </a:r>
            <a:endParaRPr lang="en-US"/>
          </a:p>
        </p:txBody>
      </p:sp>
      <p:sp>
        <p:nvSpPr>
          <p:cNvPr id="2" name="Content Placeholder 1"/>
          <p:cNvSpPr>
            <a:spLocks noGrp="1"/>
          </p:cNvSpPr>
          <p:nvPr>
            <p:ph idx="1"/>
          </p:nvPr>
        </p:nvSpPr>
        <p:spPr>
          <a:xfrm>
            <a:off x="533400" y="1524000"/>
            <a:ext cx="8382000" cy="4648200"/>
          </a:xfrm>
        </p:spPr>
        <p:txBody>
          <a:bodyPr>
            <a:normAutofit lnSpcReduction="10000"/>
          </a:bodyPr>
          <a:lstStyle/>
          <a:p>
            <a:pPr>
              <a:buFont typeface="Wingdings" pitchFamily="2" charset="2"/>
              <a:buChar char="v"/>
            </a:pPr>
            <a:r>
              <a:rPr lang="en-US" dirty="0" err="1" smtClean="0"/>
              <a:t>Tạo</a:t>
            </a:r>
            <a:r>
              <a:rPr lang="en-US" dirty="0" smtClean="0"/>
              <a:t> </a:t>
            </a:r>
            <a:r>
              <a:rPr lang="en-US" dirty="0" err="1" smtClean="0"/>
              <a:t>nhiều</a:t>
            </a:r>
            <a:r>
              <a:rPr lang="en-US" dirty="0" smtClean="0"/>
              <a:t> Web Site </a:t>
            </a:r>
            <a:r>
              <a:rPr lang="en-US" dirty="0" err="1" smtClean="0"/>
              <a:t>dựa</a:t>
            </a:r>
            <a:r>
              <a:rPr lang="en-US" dirty="0" smtClean="0"/>
              <a:t> </a:t>
            </a:r>
            <a:r>
              <a:rPr lang="en-US" dirty="0" err="1" smtClean="0"/>
              <a:t>vào</a:t>
            </a:r>
            <a:r>
              <a:rPr lang="en-US" dirty="0" smtClean="0"/>
              <a:t> Port.</a:t>
            </a:r>
          </a:p>
          <a:p>
            <a:pPr>
              <a:buFont typeface="Wingdings" pitchFamily="2" charset="2"/>
              <a:buChar char="v"/>
            </a:pPr>
            <a:r>
              <a:rPr lang="en-US" dirty="0" smtClean="0"/>
              <a:t> </a:t>
            </a:r>
            <a:r>
              <a:rPr lang="vi-VN" dirty="0" smtClean="0"/>
              <a:t>Các cấu hình: </a:t>
            </a:r>
          </a:p>
          <a:p>
            <a:pPr lvl="1">
              <a:buFont typeface="Wingdings" pitchFamily="2" charset="2"/>
              <a:buChar char="v"/>
            </a:pPr>
            <a:r>
              <a:rPr lang="vi-VN" dirty="0" smtClean="0"/>
              <a:t> Dùng DNS tạo một hostname tương ứng cho từng Web Site ánh xạ về cùng một địa chỉ IP. </a:t>
            </a:r>
          </a:p>
          <a:p>
            <a:pPr marL="539751" lvl="1" indent="-284163">
              <a:buFont typeface="Wingdings" pitchFamily="2" charset="2"/>
              <a:buChar char="v"/>
            </a:pPr>
            <a:r>
              <a:rPr lang="vi-VN" dirty="0" smtClean="0"/>
              <a:t> </a:t>
            </a:r>
            <a:r>
              <a:rPr lang="en-US" dirty="0" smtClean="0"/>
              <a:t>Right click </a:t>
            </a:r>
            <a:r>
              <a:rPr lang="en-US" dirty="0" err="1" smtClean="0"/>
              <a:t>vào</a:t>
            </a:r>
            <a:r>
              <a:rPr lang="vi-VN" dirty="0" smtClean="0"/>
              <a:t> Web Sites </a:t>
            </a:r>
            <a:r>
              <a:rPr lang="en-US" dirty="0" smtClean="0"/>
              <a:t>\ </a:t>
            </a:r>
            <a:r>
              <a:rPr lang="vi-VN" dirty="0" smtClean="0"/>
              <a:t>New, </a:t>
            </a:r>
            <a:endParaRPr lang="en-US" dirty="0" smtClean="0"/>
          </a:p>
          <a:p>
            <a:pPr marL="539751" lvl="1" indent="-284163">
              <a:buFont typeface="Wingdings" pitchFamily="2" charset="2"/>
              <a:buChar char="v"/>
            </a:pPr>
            <a:r>
              <a:rPr lang="en-US" dirty="0" smtClean="0"/>
              <a:t> </a:t>
            </a:r>
            <a:r>
              <a:rPr lang="vi-VN" dirty="0" smtClean="0"/>
              <a:t>chọn Web Site</a:t>
            </a:r>
            <a:r>
              <a:rPr lang="en-US" dirty="0" smtClean="0"/>
              <a:t>\ </a:t>
            </a:r>
            <a:r>
              <a:rPr lang="vi-VN" dirty="0" smtClean="0"/>
              <a:t>Next, mô tả tên (Descriptions) chọn Web Site. </a:t>
            </a:r>
            <a:endParaRPr lang="en-US" dirty="0" smtClean="0"/>
          </a:p>
          <a:p>
            <a:pPr lvl="1">
              <a:buFont typeface="Wingdings" pitchFamily="2" charset="2"/>
              <a:buChar char="v"/>
            </a:pPr>
            <a:r>
              <a:rPr lang="vi-VN" dirty="0" smtClean="0"/>
              <a:t> IP Address And Port Settings</a:t>
            </a:r>
            <a:r>
              <a:rPr lang="en-US" dirty="0" smtClean="0"/>
              <a:t>: C</a:t>
            </a:r>
            <a:r>
              <a:rPr lang="vi-VN" dirty="0" smtClean="0"/>
              <a:t>hỉ định Port (ví dụ: 8080</a:t>
            </a:r>
            <a:r>
              <a:rPr lang="en-US" dirty="0" smtClean="0"/>
              <a:t>)</a:t>
            </a:r>
          </a:p>
          <a:p>
            <a:pPr marL="539751" lvl="1" indent="-284163">
              <a:buFont typeface="Wingdings" pitchFamily="2" charset="2"/>
              <a:buChar char="v"/>
            </a:pPr>
            <a:r>
              <a:rPr lang="vi-VN" dirty="0" smtClean="0"/>
              <a:t>Home Directory, </a:t>
            </a:r>
            <a:endParaRPr lang="en-US" dirty="0" smtClean="0"/>
          </a:p>
          <a:p>
            <a:pPr marL="539751" lvl="1" indent="-284163">
              <a:buFont typeface="Wingdings" pitchFamily="2" charset="2"/>
              <a:buChar char="v"/>
            </a:pPr>
            <a:r>
              <a:rPr lang="en-US" dirty="0" smtClean="0"/>
              <a:t> </a:t>
            </a:r>
            <a:r>
              <a:rPr lang="vi-VN" dirty="0" smtClean="0"/>
              <a:t>đặt quyền hạn  cho Web Site</a:t>
            </a:r>
            <a:endParaRPr lang="en-US" dirty="0" smtClean="0"/>
          </a:p>
          <a:p>
            <a:pPr marL="539751" lvl="1" indent="-284163">
              <a:buFont typeface="Wingdings" pitchFamily="2" charset="2"/>
              <a:buChar char="v"/>
            </a:pPr>
            <a:r>
              <a:rPr lang="vi-VN" dirty="0" smtClean="0"/>
              <a:t>Finish để hoàn tất quá  trình</a:t>
            </a:r>
          </a:p>
        </p:txBody>
      </p:sp>
    </p:spTree>
    <p:extLst>
      <p:ext uri="{BB962C8B-B14F-4D97-AF65-F5344CB8AC3E}">
        <p14:creationId xmlns:p14="http://schemas.microsoft.com/office/powerpoint/2010/main" val="2153713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838200"/>
          </a:xfrm>
        </p:spPr>
        <p:txBody>
          <a:bodyPr/>
          <a:lstStyle/>
          <a:p>
            <a:r>
              <a:rPr lang="en-US" smtClean="0"/>
              <a:t>6. Cấu hình IIS qua mạng </a:t>
            </a:r>
            <a:br>
              <a:rPr lang="en-US" smtClean="0"/>
            </a:br>
            <a:r>
              <a:rPr lang="en-US" sz="2000" smtClean="0"/>
              <a:t>(Web Interface for Remote Administration)</a:t>
            </a:r>
            <a:endParaRPr lang="en-US" sz="2000"/>
          </a:p>
        </p:txBody>
      </p:sp>
      <p:sp>
        <p:nvSpPr>
          <p:cNvPr id="2" name="Content Placeholder 1"/>
          <p:cNvSpPr>
            <a:spLocks noGrp="1"/>
          </p:cNvSpPr>
          <p:nvPr>
            <p:ph idx="1"/>
          </p:nvPr>
        </p:nvSpPr>
        <p:spPr/>
        <p:txBody>
          <a:bodyPr/>
          <a:lstStyle/>
          <a:p>
            <a:r>
              <a:rPr lang="en-US" smtClean="0"/>
              <a:t>P</a:t>
            </a:r>
            <a:r>
              <a:rPr lang="vi-VN" smtClean="0"/>
              <a:t>hải cài thêm công cụ Remote Administration (HTML) </a:t>
            </a:r>
            <a:endParaRPr lang="en-US"/>
          </a:p>
        </p:txBody>
      </p:sp>
      <p:pic>
        <p:nvPicPr>
          <p:cNvPr id="5122" name="Picture 2"/>
          <p:cNvPicPr>
            <a:picLocks noChangeAspect="1" noChangeArrowheads="1"/>
          </p:cNvPicPr>
          <p:nvPr/>
        </p:nvPicPr>
        <p:blipFill>
          <a:blip r:embed="rId2"/>
          <a:srcRect/>
          <a:stretch>
            <a:fillRect/>
          </a:stretch>
        </p:blipFill>
        <p:spPr bwMode="auto">
          <a:xfrm>
            <a:off x="3352800" y="2209800"/>
            <a:ext cx="4885901" cy="3933826"/>
          </a:xfrm>
          <a:prstGeom prst="rect">
            <a:avLst/>
          </a:prstGeom>
          <a:noFill/>
          <a:ln w="9525">
            <a:noFill/>
            <a:miter lim="800000"/>
            <a:headEnd/>
            <a:tailEnd/>
          </a:ln>
          <a:effectLst/>
        </p:spPr>
      </p:pic>
    </p:spTree>
    <p:extLst>
      <p:ext uri="{BB962C8B-B14F-4D97-AF65-F5344CB8AC3E}">
        <p14:creationId xmlns:p14="http://schemas.microsoft.com/office/powerpoint/2010/main" val="183984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9144000" cy="762000"/>
          </a:xfrm>
        </p:spPr>
        <p:txBody>
          <a:bodyPr/>
          <a:lstStyle/>
          <a:p>
            <a:r>
              <a:rPr lang="en-US" sz="2800" dirty="0" smtClean="0"/>
              <a:t>6. </a:t>
            </a:r>
            <a:r>
              <a:rPr lang="en-US" sz="2800" dirty="0" err="1" smtClean="0"/>
              <a:t>Cấu</a:t>
            </a:r>
            <a:r>
              <a:rPr lang="en-US" sz="2800" dirty="0" smtClean="0"/>
              <a:t> </a:t>
            </a:r>
            <a:r>
              <a:rPr lang="en-US" sz="2800" dirty="0" err="1" smtClean="0"/>
              <a:t>hình</a:t>
            </a:r>
            <a:r>
              <a:rPr lang="en-US" sz="2800" dirty="0" smtClean="0"/>
              <a:t> IIS qua </a:t>
            </a:r>
            <a:r>
              <a:rPr lang="en-US" sz="2800" dirty="0" err="1" smtClean="0"/>
              <a:t>mạng</a:t>
            </a:r>
            <a:r>
              <a:rPr lang="en-US" sz="2800" dirty="0" smtClean="0"/>
              <a:t> </a:t>
            </a:r>
            <a:br>
              <a:rPr lang="en-US" sz="2800" dirty="0" smtClean="0"/>
            </a:br>
            <a:r>
              <a:rPr lang="en-US" sz="1800" dirty="0" smtClean="0"/>
              <a:t>Web Interface for Remote Administration)</a:t>
            </a:r>
            <a:endParaRPr lang="en-US" sz="2800" dirty="0"/>
          </a:p>
        </p:txBody>
      </p:sp>
      <p:sp>
        <p:nvSpPr>
          <p:cNvPr id="2" name="Content Placeholder 1"/>
          <p:cNvSpPr>
            <a:spLocks noGrp="1"/>
          </p:cNvSpPr>
          <p:nvPr>
            <p:ph idx="1"/>
          </p:nvPr>
        </p:nvSpPr>
        <p:spPr/>
        <p:txBody>
          <a:bodyPr>
            <a:normAutofit/>
          </a:bodyPr>
          <a:lstStyle/>
          <a:p>
            <a:pPr>
              <a:buFont typeface="Wingdings" pitchFamily="2" charset="2"/>
              <a:buChar char="v"/>
            </a:pPr>
            <a:r>
              <a:rPr lang="vi-VN" sz="2800" smtClean="0"/>
              <a:t>Truy  cập  vào  Administration  Web  Server  </a:t>
            </a:r>
            <a:r>
              <a:rPr lang="en-US" sz="2800" smtClean="0"/>
              <a:t>: </a:t>
            </a:r>
          </a:p>
          <a:p>
            <a:pPr lvl="1"/>
            <a:r>
              <a:rPr lang="vi-VN" sz="2400" smtClean="0"/>
              <a:t>http://&lt;Web Server&gt;:8099</a:t>
            </a:r>
            <a:endParaRPr lang="en-US" sz="2400" smtClean="0"/>
          </a:p>
          <a:p>
            <a:pPr lvl="1"/>
            <a:r>
              <a:rPr lang="vi-VN" sz="2400" smtClean="0"/>
              <a:t> </a:t>
            </a:r>
            <a:r>
              <a:rPr lang="en-US" sz="2400" smtClean="0"/>
              <a:t>c</a:t>
            </a:r>
            <a:r>
              <a:rPr lang="vi-VN" sz="2400" smtClean="0"/>
              <a:t>hỉ định username, password để  truy xuất vào</a:t>
            </a:r>
            <a:endParaRPr lang="en-US" sz="2400"/>
          </a:p>
        </p:txBody>
      </p:sp>
      <p:pic>
        <p:nvPicPr>
          <p:cNvPr id="1026" name="Picture 2"/>
          <p:cNvPicPr>
            <a:picLocks noChangeAspect="1" noChangeArrowheads="1"/>
          </p:cNvPicPr>
          <p:nvPr/>
        </p:nvPicPr>
        <p:blipFill>
          <a:blip r:embed="rId2"/>
          <a:srcRect/>
          <a:stretch>
            <a:fillRect/>
          </a:stretch>
        </p:blipFill>
        <p:spPr bwMode="auto">
          <a:xfrm>
            <a:off x="2512786" y="2819400"/>
            <a:ext cx="5645150" cy="3733800"/>
          </a:xfrm>
          <a:prstGeom prst="rect">
            <a:avLst/>
          </a:prstGeom>
          <a:noFill/>
          <a:ln w="9525">
            <a:noFill/>
            <a:miter lim="800000"/>
            <a:headEnd/>
            <a:tailEnd/>
          </a:ln>
          <a:effectLst/>
        </p:spPr>
      </p:pic>
    </p:spTree>
    <p:extLst>
      <p:ext uri="{BB962C8B-B14F-4D97-AF65-F5344CB8AC3E}">
        <p14:creationId xmlns:p14="http://schemas.microsoft.com/office/powerpoint/2010/main" val="115509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7. </a:t>
            </a:r>
            <a:r>
              <a:rPr lang="vi-VN" smtClean="0"/>
              <a:t>Quản lý Web site bằng dòng lệnh</a:t>
            </a:r>
            <a:endParaRPr lang="en-US"/>
          </a:p>
        </p:txBody>
      </p:sp>
      <p:sp>
        <p:nvSpPr>
          <p:cNvPr id="2" name="Content Placeholder 1"/>
          <p:cNvSpPr>
            <a:spLocks noGrp="1"/>
          </p:cNvSpPr>
          <p:nvPr>
            <p:ph idx="1"/>
          </p:nvPr>
        </p:nvSpPr>
        <p:spPr>
          <a:xfrm>
            <a:off x="592318" y="1447800"/>
            <a:ext cx="8382000" cy="4360863"/>
          </a:xfrm>
        </p:spPr>
        <p:txBody>
          <a:bodyPr>
            <a:normAutofit/>
          </a:bodyPr>
          <a:lstStyle/>
          <a:p>
            <a:r>
              <a:rPr lang="vi-VN" sz="2800" dirty="0" smtClean="0"/>
              <a:t>Ta dùng  lệnh  iisweb.vbs  (file scripte này được  lưu  trữ  trong  thư mục systemroot\System32) để  tạo</a:t>
            </a:r>
            <a:r>
              <a:rPr lang="en-US" sz="2800" dirty="0" smtClean="0"/>
              <a:t>/</a:t>
            </a:r>
            <a:r>
              <a:rPr lang="en-US" sz="2800" dirty="0" err="1" smtClean="0"/>
              <a:t>xóa</a:t>
            </a:r>
            <a:r>
              <a:rPr lang="en-US" sz="2800" dirty="0" smtClean="0"/>
              <a:t> </a:t>
            </a:r>
            <a:r>
              <a:rPr lang="vi-VN" sz="2800" dirty="0" smtClean="0"/>
              <a:t>một Web site mới trên máy nội bộ hoặc trên máy khác là Windows 2003 member server chạy IIS 6.0.</a:t>
            </a:r>
            <a:endParaRPr lang="en-US" sz="2800" dirty="0" smtClean="0"/>
          </a:p>
          <a:p>
            <a:pPr lvl="1"/>
            <a:r>
              <a:rPr lang="en-US" sz="2400" dirty="0" err="1" smtClean="0"/>
              <a:t>Tạo</a:t>
            </a:r>
            <a:r>
              <a:rPr lang="en-US" sz="2400" dirty="0" smtClean="0"/>
              <a:t>: </a:t>
            </a:r>
            <a:r>
              <a:rPr lang="en-US" sz="2400" dirty="0" err="1" smtClean="0"/>
              <a:t>iisweb</a:t>
            </a:r>
            <a:r>
              <a:rPr lang="en-US" sz="2400" dirty="0" smtClean="0"/>
              <a:t> /create Path </a:t>
            </a:r>
            <a:r>
              <a:rPr lang="en-US" sz="2400" dirty="0" err="1" smtClean="0"/>
              <a:t>SiteName</a:t>
            </a:r>
            <a:r>
              <a:rPr lang="en-US" sz="2400" dirty="0" smtClean="0"/>
              <a:t> option</a:t>
            </a:r>
          </a:p>
          <a:p>
            <a:pPr lvl="1"/>
            <a:r>
              <a:rPr lang="en-US" sz="2400" dirty="0" err="1" smtClean="0"/>
              <a:t>Xóa</a:t>
            </a:r>
            <a:r>
              <a:rPr lang="en-US" sz="2400" dirty="0" smtClean="0"/>
              <a:t>: </a:t>
            </a:r>
            <a:r>
              <a:rPr lang="en-US" sz="2400" dirty="0" err="1" smtClean="0"/>
              <a:t>iisweb</a:t>
            </a:r>
            <a:r>
              <a:rPr lang="en-US" sz="2400" dirty="0" smtClean="0"/>
              <a:t> /delete Path </a:t>
            </a:r>
            <a:r>
              <a:rPr lang="en-US" sz="2400" dirty="0" err="1" smtClean="0"/>
              <a:t>SiteName</a:t>
            </a:r>
            <a:r>
              <a:rPr lang="en-US" sz="2400" dirty="0" smtClean="0"/>
              <a:t> option</a:t>
            </a:r>
            <a:endParaRPr lang="en-US" sz="2400" dirty="0"/>
          </a:p>
        </p:txBody>
      </p:sp>
    </p:spTree>
    <p:extLst>
      <p:ext uri="{BB962C8B-B14F-4D97-AF65-F5344CB8AC3E}">
        <p14:creationId xmlns:p14="http://schemas.microsoft.com/office/powerpoint/2010/main" val="89016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8. </a:t>
            </a:r>
            <a:r>
              <a:rPr lang="vi-VN" smtClean="0"/>
              <a:t>Sao lưu và phục hồi cấu hình Web Site</a:t>
            </a:r>
            <a:endParaRPr lang="en-US"/>
          </a:p>
        </p:txBody>
      </p:sp>
      <p:sp>
        <p:nvSpPr>
          <p:cNvPr id="2" name="Content Placeholder 1"/>
          <p:cNvSpPr>
            <a:spLocks noGrp="1"/>
          </p:cNvSpPr>
          <p:nvPr>
            <p:ph idx="1"/>
          </p:nvPr>
        </p:nvSpPr>
        <p:spPr>
          <a:xfrm>
            <a:off x="604101" y="1295400"/>
            <a:ext cx="8382000" cy="4481511"/>
          </a:xfrm>
        </p:spPr>
        <p:txBody>
          <a:bodyPr>
            <a:normAutofit fontScale="92500" lnSpcReduction="20000"/>
          </a:bodyPr>
          <a:lstStyle/>
          <a:p>
            <a:pPr>
              <a:buFont typeface="Wingdings" pitchFamily="2" charset="2"/>
              <a:buChar char="v"/>
            </a:pPr>
            <a:r>
              <a:rPr lang="vi-VN" dirty="0" smtClean="0"/>
              <a:t>IIS    lưu    trữ    thông    tin   cấu   hình    theo   định   dạng   Extensible   Markup   Language    (XML)    có    tên</a:t>
            </a:r>
            <a:r>
              <a:rPr lang="en-US" dirty="0" smtClean="0"/>
              <a:t>: </a:t>
            </a:r>
            <a:r>
              <a:rPr lang="en-US" dirty="0" err="1" smtClean="0"/>
              <a:t>lưu</a:t>
            </a:r>
            <a:r>
              <a:rPr lang="en-US" dirty="0" smtClean="0"/>
              <a:t> ở:</a:t>
            </a:r>
            <a:r>
              <a:rPr lang="vi-VN" dirty="0" smtClean="0"/>
              <a:t>systemroot\System32\Inetsrv</a:t>
            </a:r>
            <a:endParaRPr lang="en-US" dirty="0" smtClean="0"/>
          </a:p>
          <a:p>
            <a:pPr lvl="1">
              <a:buFont typeface="Wingdings" pitchFamily="2" charset="2"/>
              <a:buChar char="v"/>
            </a:pPr>
            <a:r>
              <a:rPr lang="vi-VN" dirty="0" smtClean="0"/>
              <a:t> MetaBase.xml  và  </a:t>
            </a:r>
            <a:endParaRPr lang="en-US" dirty="0" smtClean="0"/>
          </a:p>
          <a:p>
            <a:pPr lvl="1">
              <a:buFont typeface="Wingdings" pitchFamily="2" charset="2"/>
              <a:buChar char="v"/>
            </a:pPr>
            <a:r>
              <a:rPr lang="en-US" dirty="0" smtClean="0"/>
              <a:t> </a:t>
            </a:r>
            <a:r>
              <a:rPr lang="vi-VN" dirty="0" smtClean="0"/>
              <a:t>MBSchema.xml</a:t>
            </a:r>
            <a:endParaRPr lang="en-US" dirty="0" smtClean="0"/>
          </a:p>
          <a:p>
            <a:pPr>
              <a:buFont typeface="Wingdings" pitchFamily="2" charset="2"/>
              <a:buChar char="v"/>
            </a:pPr>
            <a:r>
              <a:rPr lang="en-US" dirty="0" smtClean="0"/>
              <a:t> C</a:t>
            </a:r>
            <a:r>
              <a:rPr lang="vi-VN" dirty="0" smtClean="0"/>
              <a:t>ó thao tác trực tiếp vào hai tập tin này để thay đổi thông tin cấu hình về IIS. </a:t>
            </a:r>
          </a:p>
          <a:p>
            <a:pPr>
              <a:buFont typeface="Wingdings" pitchFamily="2" charset="2"/>
              <a:buChar char="v"/>
            </a:pPr>
            <a:r>
              <a:rPr lang="vi-VN" dirty="0" smtClean="0"/>
              <a:t>Lưu thông tin cấu hình </a:t>
            </a:r>
          </a:p>
          <a:p>
            <a:pPr lvl="1">
              <a:buFont typeface="Wingdings" pitchFamily="2" charset="2"/>
              <a:buChar char="v"/>
            </a:pPr>
            <a:r>
              <a:rPr lang="en-US" dirty="0" smtClean="0"/>
              <a:t> Click</a:t>
            </a:r>
            <a:r>
              <a:rPr lang="vi-VN" dirty="0" smtClean="0"/>
              <a:t> phải vào tên Web Site</a:t>
            </a:r>
            <a:r>
              <a:rPr lang="en-US" dirty="0" smtClean="0"/>
              <a:t> \</a:t>
            </a:r>
            <a:r>
              <a:rPr lang="vi-VN" dirty="0" smtClean="0"/>
              <a:t>chọn All Task, </a:t>
            </a:r>
            <a:r>
              <a:rPr lang="en-US" dirty="0" smtClean="0"/>
              <a:t>\</a:t>
            </a:r>
            <a:r>
              <a:rPr lang="vi-VN" dirty="0" smtClean="0"/>
              <a:t>Save Configuration to a file</a:t>
            </a:r>
            <a:endParaRPr lang="en-US" dirty="0" smtClean="0"/>
          </a:p>
          <a:p>
            <a:pPr lvl="1">
              <a:buFont typeface="Wingdings" pitchFamily="2" charset="2"/>
              <a:buChar char="v"/>
            </a:pPr>
            <a:r>
              <a:rPr lang="vi-VN" dirty="0" smtClean="0"/>
              <a:t>Sau đó  ta chỉ định  tập  tin cấu hình, đường dẫn  thư mục  lưu  trữ  thông  tin cấu hình, </a:t>
            </a:r>
            <a:endParaRPr lang="en-US" dirty="0" smtClean="0"/>
          </a:p>
          <a:p>
            <a:pPr lvl="1">
              <a:buFont typeface="Wingdings" pitchFamily="2" charset="2"/>
              <a:buChar char="v"/>
            </a:pPr>
            <a:r>
              <a:rPr lang="en-US" dirty="0" smtClean="0"/>
              <a:t> </a:t>
            </a:r>
            <a:r>
              <a:rPr lang="vi-VN" dirty="0" smtClean="0"/>
              <a:t>mật khẩu mã hóa cho tập tin cấu hình.</a:t>
            </a:r>
            <a:endParaRPr lang="en-US" dirty="0"/>
          </a:p>
        </p:txBody>
      </p:sp>
    </p:spTree>
    <p:extLst>
      <p:ext uri="{BB962C8B-B14F-4D97-AF65-F5344CB8AC3E}">
        <p14:creationId xmlns:p14="http://schemas.microsoft.com/office/powerpoint/2010/main" val="6228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8. </a:t>
            </a:r>
            <a:r>
              <a:rPr lang="vi-VN" smtClean="0"/>
              <a:t>Sao lưu và phục hồi cấu hình Web Site</a:t>
            </a:r>
            <a:endParaRPr lang="en-US"/>
          </a:p>
        </p:txBody>
      </p:sp>
      <p:sp>
        <p:nvSpPr>
          <p:cNvPr id="2" name="Content Placeholder 1"/>
          <p:cNvSpPr>
            <a:spLocks noGrp="1"/>
          </p:cNvSpPr>
          <p:nvPr>
            <p:ph idx="1"/>
          </p:nvPr>
        </p:nvSpPr>
        <p:spPr>
          <a:xfrm>
            <a:off x="609600" y="1811336"/>
            <a:ext cx="8305800" cy="4360863"/>
          </a:xfrm>
        </p:spPr>
        <p:txBody>
          <a:bodyPr>
            <a:normAutofit/>
          </a:bodyPr>
          <a:lstStyle/>
          <a:p>
            <a:pPr>
              <a:buFont typeface="Wingdings" pitchFamily="2" charset="2"/>
              <a:buChar char="v"/>
            </a:pPr>
            <a:r>
              <a:rPr lang="en-US" dirty="0" smtClean="0"/>
              <a:t> P</a:t>
            </a:r>
            <a:r>
              <a:rPr lang="vi-VN" dirty="0" smtClean="0"/>
              <a:t>hục hồi cấu hình Web Site từ file cấu hình *.XML</a:t>
            </a:r>
            <a:r>
              <a:rPr lang="en-US" dirty="0" smtClean="0"/>
              <a:t>:</a:t>
            </a:r>
          </a:p>
          <a:p>
            <a:pPr lvl="1">
              <a:buFont typeface="Wingdings" pitchFamily="2" charset="2"/>
              <a:buChar char="v"/>
            </a:pPr>
            <a:r>
              <a:rPr lang="en-US" dirty="0" smtClean="0"/>
              <a:t> Click</a:t>
            </a:r>
            <a:r>
              <a:rPr lang="vi-VN" dirty="0" smtClean="0"/>
              <a:t> phải vào tên thư mục Web Sites chọn New, chọn Web Site (from file)… </a:t>
            </a:r>
            <a:endParaRPr lang="en-US" dirty="0" smtClean="0"/>
          </a:p>
          <a:p>
            <a:pPr lvl="1">
              <a:buFont typeface="Wingdings" pitchFamily="2" charset="2"/>
              <a:buChar char="v"/>
            </a:pPr>
            <a:r>
              <a:rPr lang="en-US" dirty="0" smtClean="0"/>
              <a:t> </a:t>
            </a:r>
            <a:r>
              <a:rPr lang="vi-VN" dirty="0" smtClean="0"/>
              <a:t>sau đó hộp thoại Import configuration</a:t>
            </a:r>
            <a:r>
              <a:rPr lang="en-US" dirty="0" smtClean="0"/>
              <a:t>:</a:t>
            </a:r>
          </a:p>
          <a:p>
            <a:pPr lvl="1">
              <a:buFont typeface="Wingdings" pitchFamily="2" charset="2"/>
              <a:buChar char="v"/>
            </a:pPr>
            <a:r>
              <a:rPr lang="en-US" dirty="0" smtClean="0"/>
              <a:t> </a:t>
            </a:r>
            <a:r>
              <a:rPr lang="vi-VN" dirty="0" smtClean="0"/>
              <a:t>Chỉ định  tập  tin cấu hình  từ nút Browse… </a:t>
            </a:r>
            <a:endParaRPr lang="en-US" dirty="0" smtClean="0"/>
          </a:p>
          <a:p>
            <a:pPr lvl="1">
              <a:buFont typeface="Wingdings" pitchFamily="2" charset="2"/>
              <a:buChar char="v"/>
            </a:pPr>
            <a:r>
              <a:rPr lang="en-US" dirty="0" smtClean="0"/>
              <a:t> Click </a:t>
            </a:r>
            <a:r>
              <a:rPr lang="vi-VN" dirty="0" smtClean="0"/>
              <a:t>Read File, </a:t>
            </a:r>
            <a:endParaRPr lang="en-US" dirty="0" smtClean="0"/>
          </a:p>
          <a:p>
            <a:pPr lvl="1">
              <a:buFont typeface="Wingdings" pitchFamily="2" charset="2"/>
              <a:buChar char="v"/>
            </a:pPr>
            <a:r>
              <a:rPr lang="vi-VN" dirty="0" smtClean="0"/>
              <a:t> tập  tin chỉ định được Import vào hộp thoại Select a configuration to import, </a:t>
            </a:r>
            <a:endParaRPr lang="en-US" dirty="0" smtClean="0"/>
          </a:p>
          <a:p>
            <a:pPr lvl="1">
              <a:buFont typeface="Wingdings" pitchFamily="2" charset="2"/>
              <a:buChar char="v"/>
            </a:pPr>
            <a:r>
              <a:rPr lang="en-US" dirty="0" smtClean="0"/>
              <a:t> </a:t>
            </a:r>
            <a:r>
              <a:rPr lang="vi-VN" dirty="0" smtClean="0"/>
              <a:t>OK để hoàn tất quá trình </a:t>
            </a:r>
            <a:endParaRPr lang="en-US" dirty="0"/>
          </a:p>
        </p:txBody>
      </p:sp>
    </p:spTree>
    <p:extLst>
      <p:ext uri="{BB962C8B-B14F-4D97-AF65-F5344CB8AC3E}">
        <p14:creationId xmlns:p14="http://schemas.microsoft.com/office/powerpoint/2010/main" val="149942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NỘI DUNG</a:t>
            </a:r>
            <a:endParaRPr lang="en-US" dirty="0"/>
          </a:p>
        </p:txBody>
      </p:sp>
      <p:sp>
        <p:nvSpPr>
          <p:cNvPr id="2" name="Content Placeholder 1"/>
          <p:cNvSpPr>
            <a:spLocks noGrp="1"/>
          </p:cNvSpPr>
          <p:nvPr>
            <p:ph idx="1"/>
          </p:nvPr>
        </p:nvSpPr>
        <p:spPr>
          <a:xfrm>
            <a:off x="533400" y="1295400"/>
            <a:ext cx="8382000" cy="4876800"/>
          </a:xfrm>
        </p:spPr>
        <p:txBody>
          <a:bodyPr>
            <a:normAutofit/>
          </a:bodyPr>
          <a:lstStyle/>
          <a:p>
            <a:pPr marL="681037" indent="-571500">
              <a:buFont typeface="+mj-lt"/>
              <a:buAutoNum type="romanUcPeriod"/>
            </a:pPr>
            <a:r>
              <a:rPr lang="vi-VN" dirty="0" smtClean="0"/>
              <a:t>Giao thức HTTP</a:t>
            </a:r>
          </a:p>
          <a:p>
            <a:pPr marL="681037" indent="-571500">
              <a:buFont typeface="+mj-lt"/>
              <a:buAutoNum type="romanUcPeriod"/>
            </a:pPr>
            <a:r>
              <a:rPr lang="vi-VN" dirty="0" smtClean="0"/>
              <a:t>Nguyên tắc hoạt động của Web Server. </a:t>
            </a:r>
            <a:endParaRPr lang="en-US" dirty="0" smtClean="0"/>
          </a:p>
          <a:p>
            <a:pPr marL="681037" indent="-571500">
              <a:buFont typeface="+mj-lt"/>
              <a:buAutoNum type="romanUcPeriod"/>
            </a:pPr>
            <a:r>
              <a:rPr lang="vi-VN" dirty="0" smtClean="0"/>
              <a:t>Đặc điểm của IIS 6.0. </a:t>
            </a:r>
            <a:endParaRPr lang="en-US" dirty="0" smtClean="0"/>
          </a:p>
          <a:p>
            <a:pPr marL="681037" indent="-571500">
              <a:buFont typeface="+mj-lt"/>
              <a:buAutoNum type="romanUcPeriod"/>
            </a:pPr>
            <a:r>
              <a:rPr lang="vi-VN" dirty="0" smtClean="0"/>
              <a:t>Cài đặt và cấu hình IIS 6.0. </a:t>
            </a:r>
          </a:p>
        </p:txBody>
      </p:sp>
    </p:spTree>
    <p:extLst>
      <p:ext uri="{BB962C8B-B14F-4D97-AF65-F5344CB8AC3E}">
        <p14:creationId xmlns:p14="http://schemas.microsoft.com/office/powerpoint/2010/main" val="199317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 </a:t>
            </a:r>
            <a:r>
              <a:rPr lang="vi-VN" smtClean="0"/>
              <a:t>Giao thức HTTP</a:t>
            </a:r>
            <a:endParaRPr lang="en-US"/>
          </a:p>
        </p:txBody>
      </p:sp>
      <p:sp>
        <p:nvSpPr>
          <p:cNvPr id="2" name="Content Placeholder 1"/>
          <p:cNvSpPr>
            <a:spLocks noGrp="1"/>
          </p:cNvSpPr>
          <p:nvPr>
            <p:ph idx="1"/>
          </p:nvPr>
        </p:nvSpPr>
        <p:spPr>
          <a:xfrm>
            <a:off x="609600" y="1219200"/>
            <a:ext cx="8267700" cy="5257800"/>
          </a:xfrm>
        </p:spPr>
        <p:txBody>
          <a:bodyPr>
            <a:normAutofit fontScale="92500" lnSpcReduction="10000"/>
          </a:bodyPr>
          <a:lstStyle/>
          <a:p>
            <a:pPr marL="346075" indent="-346075" algn="just">
              <a:buFont typeface="Wingdings" pitchFamily="2" charset="2"/>
              <a:buChar char="v"/>
            </a:pPr>
            <a:r>
              <a:rPr lang="vi-VN" sz="2600" dirty="0" smtClean="0"/>
              <a:t>HTTP</a:t>
            </a:r>
            <a:r>
              <a:rPr lang="en-US" sz="2600" dirty="0" smtClean="0"/>
              <a:t>- Hyper Text Transfer Protocol</a:t>
            </a:r>
            <a:r>
              <a:rPr lang="vi-VN" sz="2600" dirty="0" smtClean="0"/>
              <a:t>  là một giao  thức cho phép Web Browser và Web Server có  thể giao  tiếp với nhau.</a:t>
            </a:r>
            <a:endParaRPr lang="en-US" sz="2600" dirty="0" smtClean="0"/>
          </a:p>
          <a:p>
            <a:pPr marL="346075" indent="-346075" algn="just">
              <a:buFont typeface="Wingdings" pitchFamily="2" charset="2"/>
              <a:buChar char="v"/>
            </a:pPr>
            <a:r>
              <a:rPr lang="en-US" sz="2800" dirty="0" err="1" smtClean="0"/>
              <a:t>Ứng</a:t>
            </a:r>
            <a:r>
              <a:rPr lang="en-US" sz="2800" dirty="0" smtClean="0"/>
              <a:t> </a:t>
            </a:r>
            <a:r>
              <a:rPr lang="en-US" sz="2800" dirty="0" err="1" smtClean="0"/>
              <a:t>dụng</a:t>
            </a:r>
            <a:r>
              <a:rPr lang="en-US" sz="2800" dirty="0" smtClean="0"/>
              <a:t> web </a:t>
            </a:r>
            <a:r>
              <a:rPr lang="en-US" sz="2800" dirty="0" err="1" smtClean="0"/>
              <a:t>là</a:t>
            </a:r>
            <a:r>
              <a:rPr lang="en-US" sz="2800" dirty="0" smtClean="0"/>
              <a:t> </a:t>
            </a:r>
            <a:r>
              <a:rPr lang="en-US" sz="2800" dirty="0" err="1" smtClean="0"/>
              <a:t>một</a:t>
            </a:r>
            <a:r>
              <a:rPr lang="en-US" sz="2800" dirty="0" smtClean="0"/>
              <a:t> </a:t>
            </a:r>
            <a:r>
              <a:rPr lang="en-US" sz="2800" dirty="0" err="1" smtClean="0"/>
              <a:t>ứng</a:t>
            </a:r>
            <a:r>
              <a:rPr lang="en-US" sz="2800" dirty="0" smtClean="0"/>
              <a:t> </a:t>
            </a:r>
            <a:r>
              <a:rPr lang="en-US" sz="2800" dirty="0" err="1" smtClean="0"/>
              <a:t>dụng</a:t>
            </a:r>
            <a:r>
              <a:rPr lang="en-US" sz="2800" dirty="0" smtClean="0"/>
              <a:t> </a:t>
            </a:r>
            <a:r>
              <a:rPr lang="en-US" sz="2800" dirty="0" err="1" smtClean="0"/>
              <a:t>chủ</a:t>
            </a:r>
            <a:r>
              <a:rPr lang="en-US" sz="2800" dirty="0" smtClean="0"/>
              <a:t>/</a:t>
            </a:r>
            <a:r>
              <a:rPr lang="en-US" sz="2800" dirty="0" err="1" smtClean="0"/>
              <a:t>khách</a:t>
            </a:r>
            <a:r>
              <a:rPr lang="en-US" sz="2800" dirty="0" smtClean="0"/>
              <a:t> (client/server) </a:t>
            </a:r>
            <a:r>
              <a:rPr lang="en-US" sz="2800" dirty="0" err="1" smtClean="0"/>
              <a:t>sử</a:t>
            </a:r>
            <a:r>
              <a:rPr lang="en-US" sz="2800" dirty="0" smtClean="0"/>
              <a:t> </a:t>
            </a:r>
            <a:r>
              <a:rPr lang="en-US" sz="2800" dirty="0" err="1" smtClean="0"/>
              <a:t>dụng</a:t>
            </a:r>
            <a:r>
              <a:rPr lang="en-US" sz="2800" dirty="0" smtClean="0"/>
              <a:t> </a:t>
            </a:r>
            <a:r>
              <a:rPr lang="en-US" sz="2800" dirty="0" err="1" smtClean="0"/>
              <a:t>giao</a:t>
            </a:r>
            <a:r>
              <a:rPr lang="en-US" sz="2800" dirty="0" smtClean="0"/>
              <a:t> </a:t>
            </a:r>
            <a:r>
              <a:rPr lang="en-US" sz="2800" dirty="0" err="1" smtClean="0"/>
              <a:t>thức</a:t>
            </a:r>
            <a:r>
              <a:rPr lang="en-US" sz="2800" dirty="0" smtClean="0"/>
              <a:t> HTTP </a:t>
            </a:r>
            <a:r>
              <a:rPr lang="en-US" sz="2800" dirty="0" err="1" smtClean="0"/>
              <a:t>để</a:t>
            </a:r>
            <a:r>
              <a:rPr lang="en-US" sz="2800" dirty="0" smtClean="0"/>
              <a:t> </a:t>
            </a:r>
            <a:r>
              <a:rPr lang="en-US" sz="2800" dirty="0" err="1" smtClean="0"/>
              <a:t>tương</a:t>
            </a:r>
            <a:r>
              <a:rPr lang="en-US" sz="2800" dirty="0" smtClean="0"/>
              <a:t> </a:t>
            </a:r>
            <a:r>
              <a:rPr lang="en-US" sz="2800" dirty="0" err="1" smtClean="0"/>
              <a:t>tác</a:t>
            </a:r>
            <a:r>
              <a:rPr lang="en-US" sz="2800" dirty="0" smtClean="0"/>
              <a:t> </a:t>
            </a:r>
            <a:r>
              <a:rPr lang="en-US" sz="2800" dirty="0" err="1" smtClean="0"/>
              <a:t>giữa</a:t>
            </a:r>
            <a:r>
              <a:rPr lang="en-US" sz="2800" dirty="0" smtClean="0"/>
              <a:t> </a:t>
            </a:r>
            <a:r>
              <a:rPr lang="en-US" sz="2800" dirty="0" err="1" smtClean="0"/>
              <a:t>người</a:t>
            </a:r>
            <a:r>
              <a:rPr lang="en-US" sz="2800" dirty="0" smtClean="0"/>
              <a:t> </a:t>
            </a:r>
            <a:r>
              <a:rPr lang="en-US" sz="2800" dirty="0" err="1" smtClean="0"/>
              <a:t>dùng</a:t>
            </a:r>
            <a:r>
              <a:rPr lang="en-US" sz="2800" dirty="0" smtClean="0"/>
              <a:t> </a:t>
            </a:r>
            <a:r>
              <a:rPr lang="en-US" sz="2800" dirty="0" err="1" smtClean="0"/>
              <a:t>với</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khác</a:t>
            </a:r>
            <a:r>
              <a:rPr lang="en-US" sz="2800" dirty="0" smtClean="0"/>
              <a:t>.</a:t>
            </a:r>
          </a:p>
          <a:p>
            <a:pPr marL="346075" indent="-346075" algn="just">
              <a:buFont typeface="Wingdings" pitchFamily="2" charset="2"/>
              <a:buChar char="v"/>
            </a:pPr>
            <a:r>
              <a:rPr lang="en-US" sz="2800" dirty="0" err="1" smtClean="0"/>
              <a:t>Trình</a:t>
            </a:r>
            <a:r>
              <a:rPr lang="en-US" sz="2800" dirty="0" smtClean="0"/>
              <a:t> </a:t>
            </a:r>
            <a:r>
              <a:rPr lang="en-US" sz="2800" dirty="0" err="1" smtClean="0"/>
              <a:t>khách</a:t>
            </a:r>
            <a:r>
              <a:rPr lang="en-US" sz="2800" dirty="0" smtClean="0"/>
              <a:t> (client) </a:t>
            </a:r>
            <a:r>
              <a:rPr lang="en-US" sz="2800" dirty="0" err="1" smtClean="0"/>
              <a:t>là</a:t>
            </a:r>
            <a:r>
              <a:rPr lang="en-US" sz="2800" dirty="0" smtClean="0"/>
              <a:t> </a:t>
            </a:r>
            <a:r>
              <a:rPr lang="en-US" sz="2800" dirty="0" err="1" smtClean="0"/>
              <a:t>các</a:t>
            </a:r>
            <a:r>
              <a:rPr lang="en-US" sz="2800" dirty="0" smtClean="0"/>
              <a:t> </a:t>
            </a:r>
            <a:r>
              <a:rPr lang="en-US" sz="2800" dirty="0" err="1" smtClean="0"/>
              <a:t>trình</a:t>
            </a:r>
            <a:r>
              <a:rPr lang="en-US" sz="2800" dirty="0" smtClean="0"/>
              <a:t> </a:t>
            </a:r>
            <a:r>
              <a:rPr lang="en-US" sz="2800" dirty="0" err="1" smtClean="0"/>
              <a:t>duyệt</a:t>
            </a:r>
            <a:r>
              <a:rPr lang="en-US" sz="2800" dirty="0" smtClean="0"/>
              <a:t> web </a:t>
            </a:r>
            <a:r>
              <a:rPr lang="en-US" sz="2800" dirty="0" err="1" smtClean="0"/>
              <a:t>như</a:t>
            </a:r>
            <a:r>
              <a:rPr lang="en-US" sz="2800" dirty="0" smtClean="0"/>
              <a:t> Internet Explorer (IE), </a:t>
            </a:r>
            <a:r>
              <a:rPr lang="en-US" sz="2800" dirty="0" err="1" smtClean="0"/>
              <a:t>FireFox</a:t>
            </a:r>
            <a:r>
              <a:rPr lang="en-US" sz="2800" dirty="0" smtClean="0"/>
              <a:t>, Google Chrome, Opera,…</a:t>
            </a:r>
          </a:p>
          <a:p>
            <a:pPr marL="346075" indent="-346075" algn="just">
              <a:buFont typeface="Wingdings" pitchFamily="2" charset="2"/>
              <a:buChar char="v"/>
            </a:pPr>
            <a:r>
              <a:rPr lang="en-US" sz="2800" dirty="0" err="1" smtClean="0"/>
              <a:t>Trình</a:t>
            </a:r>
            <a:r>
              <a:rPr lang="en-US" sz="2800" dirty="0" smtClean="0"/>
              <a:t> </a:t>
            </a:r>
            <a:r>
              <a:rPr lang="en-US" sz="2800" dirty="0" err="1" smtClean="0"/>
              <a:t>chủ</a:t>
            </a:r>
            <a:r>
              <a:rPr lang="en-US" sz="2800" dirty="0" smtClean="0"/>
              <a:t> (server) </a:t>
            </a:r>
            <a:r>
              <a:rPr lang="en-US" sz="2800" dirty="0" err="1" smtClean="0"/>
              <a:t>tiếp</a:t>
            </a:r>
            <a:r>
              <a:rPr lang="en-US" sz="2800" dirty="0" smtClean="0"/>
              <a:t> </a:t>
            </a:r>
            <a:r>
              <a:rPr lang="en-US" sz="2800" dirty="0" err="1" smtClean="0"/>
              <a:t>nhận</a:t>
            </a:r>
            <a:r>
              <a:rPr lang="en-US" sz="2800" dirty="0" smtClean="0"/>
              <a:t> </a:t>
            </a:r>
            <a:r>
              <a:rPr lang="en-US" sz="2800" dirty="0" err="1" smtClean="0"/>
              <a:t>và</a:t>
            </a:r>
            <a:r>
              <a:rPr lang="en-US" sz="2800" dirty="0" smtClean="0"/>
              <a:t> </a:t>
            </a:r>
            <a:r>
              <a:rPr lang="en-US" sz="2800" dirty="0" err="1" smtClean="0"/>
              <a:t>xử</a:t>
            </a:r>
            <a:r>
              <a:rPr lang="en-US" sz="2800" dirty="0" smtClean="0"/>
              <a:t> </a:t>
            </a:r>
            <a:r>
              <a:rPr lang="en-US" sz="2800" dirty="0" err="1" smtClean="0"/>
              <a:t>lý</a:t>
            </a:r>
            <a:r>
              <a:rPr lang="en-US" sz="2800" dirty="0" smtClean="0"/>
              <a:t> </a:t>
            </a:r>
            <a:r>
              <a:rPr lang="en-US" sz="2800" dirty="0" err="1" smtClean="0"/>
              <a:t>các</a:t>
            </a:r>
            <a:r>
              <a:rPr lang="en-US" sz="2800" dirty="0" smtClean="0"/>
              <a:t> </a:t>
            </a:r>
            <a:r>
              <a:rPr lang="en-US" sz="2800" dirty="0" err="1" smtClean="0"/>
              <a:t>yêu</a:t>
            </a:r>
            <a:r>
              <a:rPr lang="en-US" sz="2800" dirty="0" smtClean="0"/>
              <a:t> </a:t>
            </a:r>
            <a:r>
              <a:rPr lang="en-US" sz="2800" dirty="0" err="1" smtClean="0"/>
              <a:t>cầu</a:t>
            </a:r>
            <a:r>
              <a:rPr lang="en-US" sz="2800" dirty="0" smtClean="0"/>
              <a:t> </a:t>
            </a:r>
            <a:r>
              <a:rPr lang="en-US" sz="2800" dirty="0" err="1" smtClean="0"/>
              <a:t>từ</a:t>
            </a:r>
            <a:r>
              <a:rPr lang="en-US" sz="2800" dirty="0" smtClean="0"/>
              <a:t> </a:t>
            </a:r>
            <a:r>
              <a:rPr lang="en-US" sz="2800" dirty="0" err="1" smtClean="0"/>
              <a:t>trình</a:t>
            </a:r>
            <a:r>
              <a:rPr lang="en-US" sz="2800" dirty="0" smtClean="0"/>
              <a:t> </a:t>
            </a:r>
            <a:r>
              <a:rPr lang="en-US" sz="2800" dirty="0" err="1" smtClean="0"/>
              <a:t>khách</a:t>
            </a:r>
            <a:r>
              <a:rPr lang="en-US" sz="2800" dirty="0" smtClean="0"/>
              <a:t>, </a:t>
            </a:r>
            <a:r>
              <a:rPr lang="en-US" sz="2800" dirty="0" err="1" smtClean="0"/>
              <a:t>ví</a:t>
            </a:r>
            <a:r>
              <a:rPr lang="en-US" sz="2800" dirty="0" smtClean="0"/>
              <a:t> </a:t>
            </a:r>
            <a:r>
              <a:rPr lang="en-US" sz="2800" dirty="0" err="1" smtClean="0"/>
              <a:t>dụ</a:t>
            </a:r>
            <a:r>
              <a:rPr lang="en-US" sz="2800" dirty="0" smtClean="0"/>
              <a:t>: Apache, IIS,…</a:t>
            </a:r>
          </a:p>
          <a:p>
            <a:pPr marL="346075" indent="-346075" algn="just">
              <a:buFont typeface="Wingdings" pitchFamily="2" charset="2"/>
              <a:buChar char="v"/>
            </a:pPr>
            <a:r>
              <a:rPr lang="vi-VN" sz="2800" dirty="0" smtClean="0"/>
              <a:t>HTTPS cung cấp cơ chế bảo mật  thông  tin khi chuyển chúng xuyên qua mạng</a:t>
            </a:r>
            <a:endParaRPr lang="en-US" sz="2600" dirty="0" smtClean="0"/>
          </a:p>
          <a:p>
            <a:pPr algn="just">
              <a:buNone/>
            </a:pPr>
            <a:endParaRPr lang="en-US" sz="2600" dirty="0"/>
          </a:p>
        </p:txBody>
      </p:sp>
    </p:spTree>
    <p:extLst>
      <p:ext uri="{BB962C8B-B14F-4D97-AF65-F5344CB8AC3E}">
        <p14:creationId xmlns:p14="http://schemas.microsoft.com/office/powerpoint/2010/main" val="44123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H</a:t>
            </a:r>
            <a:r>
              <a:rPr lang="vi-VN" smtClean="0"/>
              <a:t>oạt động của Web Server</a:t>
            </a:r>
            <a:endParaRPr lang="en-US"/>
          </a:p>
        </p:txBody>
      </p:sp>
      <p:sp>
        <p:nvSpPr>
          <p:cNvPr id="3" name="Content Placeholder 2"/>
          <p:cNvSpPr>
            <a:spLocks noGrp="1"/>
          </p:cNvSpPr>
          <p:nvPr>
            <p:ph idx="1"/>
          </p:nvPr>
        </p:nvSpPr>
        <p:spPr>
          <a:xfrm>
            <a:off x="715259" y="1089581"/>
            <a:ext cx="8267700" cy="5257800"/>
          </a:xfrm>
        </p:spPr>
        <p:txBody>
          <a:bodyPr>
            <a:normAutofit/>
          </a:bodyPr>
          <a:lstStyle/>
          <a:p>
            <a:pPr>
              <a:buFont typeface="Wingdings" pitchFamily="2" charset="2"/>
              <a:buChar char="v"/>
            </a:pPr>
            <a:r>
              <a:rPr lang="en-US" sz="2800" dirty="0" smtClean="0"/>
              <a:t> Web </a:t>
            </a:r>
            <a:r>
              <a:rPr lang="en-US" sz="2800" dirty="0" err="1" smtClean="0"/>
              <a:t>tĩnh</a:t>
            </a:r>
            <a:r>
              <a:rPr lang="en-US" sz="2800" dirty="0" smtClean="0"/>
              <a:t>:</a:t>
            </a:r>
          </a:p>
          <a:p>
            <a:pPr lvl="1"/>
            <a:r>
              <a:rPr lang="vi-VN" sz="2400" dirty="0" smtClean="0"/>
              <a:t>Ban đầu Web Server chỉ phục vụ các  tài  liệu HTML và hình ảnh đơn giản. </a:t>
            </a:r>
            <a:endParaRPr lang="en-US" sz="2400" dirty="0" smtClean="0"/>
          </a:p>
          <a:p>
            <a:pPr lvl="1"/>
            <a:r>
              <a:rPr lang="vi-VN" sz="2400" dirty="0" smtClean="0"/>
              <a:t>Web Server ở mức độ cơ bản, nó chỉ phục vụ các nội dung tĩnh.</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2895600" y="2895600"/>
            <a:ext cx="5562600" cy="3429000"/>
          </a:xfrm>
          <a:prstGeom prst="rect">
            <a:avLst/>
          </a:prstGeom>
          <a:noFill/>
          <a:ln w="9525">
            <a:noFill/>
            <a:miter lim="800000"/>
            <a:headEnd/>
            <a:tailEnd/>
          </a:ln>
          <a:effectLst/>
        </p:spPr>
      </p:pic>
    </p:spTree>
    <p:extLst>
      <p:ext uri="{BB962C8B-B14F-4D97-AF65-F5344CB8AC3E}">
        <p14:creationId xmlns:p14="http://schemas.microsoft.com/office/powerpoint/2010/main" val="122976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26"/>
                                        </p:tgtEl>
                                        <p:attrNameLst>
                                          <p:attrName>ppt_x</p:attrName>
                                        </p:attrNameLst>
                                      </p:cBhvr>
                                      <p:tavLst>
                                        <p:tav tm="0">
                                          <p:val>
                                            <p:strVal val="ppt_x"/>
                                          </p:val>
                                        </p:tav>
                                        <p:tav tm="100000">
                                          <p:val>
                                            <p:strVal val="ppt_x"/>
                                          </p:val>
                                        </p:tav>
                                      </p:tavLst>
                                    </p:anim>
                                    <p:anim calcmode="lin" valueType="num">
                                      <p:cBhvr additive="base">
                                        <p:cTn id="13" dur="500"/>
                                        <p:tgtEl>
                                          <p:spTgt spid="1026"/>
                                        </p:tgtEl>
                                        <p:attrNameLst>
                                          <p:attrName>ppt_y</p:attrName>
                                        </p:attrNameLst>
                                      </p:cBhvr>
                                      <p:tavLst>
                                        <p:tav tm="0">
                                          <p:val>
                                            <p:strVal val="ppt_y"/>
                                          </p:val>
                                        </p:tav>
                                        <p:tav tm="100000">
                                          <p:val>
                                            <p:strVal val="1+ppt_h/2"/>
                                          </p:val>
                                        </p:tav>
                                      </p:tavLst>
                                    </p:anim>
                                    <p:set>
                                      <p:cBhvr>
                                        <p:cTn id="14"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 H</a:t>
            </a:r>
            <a:r>
              <a:rPr lang="vi-VN" smtClean="0"/>
              <a:t>oạt động của Web Server</a:t>
            </a:r>
            <a:endParaRPr lang="en-US"/>
          </a:p>
        </p:txBody>
      </p:sp>
      <p:sp>
        <p:nvSpPr>
          <p:cNvPr id="2" name="Content Placeholder 1"/>
          <p:cNvSpPr>
            <a:spLocks noGrp="1"/>
          </p:cNvSpPr>
          <p:nvPr>
            <p:ph idx="1"/>
          </p:nvPr>
        </p:nvSpPr>
        <p:spPr>
          <a:xfrm>
            <a:off x="614706" y="1219200"/>
            <a:ext cx="8343900" cy="5257800"/>
          </a:xfrm>
        </p:spPr>
        <p:txBody>
          <a:bodyPr>
            <a:normAutofit/>
          </a:bodyPr>
          <a:lstStyle/>
          <a:p>
            <a:pPr algn="just"/>
            <a:r>
              <a:rPr lang="en-US" dirty="0" smtClean="0"/>
              <a:t>Web </a:t>
            </a:r>
            <a:r>
              <a:rPr lang="en-US" dirty="0" err="1" smtClean="0"/>
              <a:t>động</a:t>
            </a:r>
            <a:r>
              <a:rPr lang="en-US" dirty="0" smtClean="0"/>
              <a:t>:</a:t>
            </a:r>
            <a:r>
              <a:rPr lang="vi-VN" dirty="0" smtClean="0"/>
              <a:t> </a:t>
            </a:r>
            <a:endParaRPr lang="en-US" dirty="0" smtClean="0"/>
          </a:p>
          <a:p>
            <a:pPr lvl="1" algn="just"/>
            <a:r>
              <a:rPr lang="en-US" dirty="0" smtClean="0"/>
              <a:t>S</a:t>
            </a:r>
            <a:r>
              <a:rPr lang="vi-VN" dirty="0" smtClean="0"/>
              <a:t>ử  dụng  Common Gateway Interface (CGI)</a:t>
            </a:r>
            <a:r>
              <a:rPr lang="en-US" dirty="0" smtClean="0"/>
              <a:t>:</a:t>
            </a:r>
            <a:r>
              <a:rPr lang="vi-VN" dirty="0" smtClean="0"/>
              <a:t>định nghĩa cách thức Web Server chạy một chương trình cục bộ, sau đó nhận kết quả và trả về cho Web Browser của người dùng đã gửi yêu cầu. </a:t>
            </a:r>
            <a:endParaRPr lang="en-US" dirty="0" smtClean="0"/>
          </a:p>
          <a:p>
            <a:pPr lvl="1" algn="just"/>
            <a:r>
              <a:rPr lang="vi-VN" dirty="0" smtClean="0"/>
              <a:t>Web Browser  thực  sự  không biết nội dung của  thông  tin  là động, bởi vì CGI  về  cơ bản  là một giao </a:t>
            </a:r>
            <a:r>
              <a:rPr lang="en-US" dirty="0" smtClean="0"/>
              <a:t> </a:t>
            </a:r>
            <a:r>
              <a:rPr lang="vi-VN" dirty="0" smtClean="0"/>
              <a:t>thức mở rộng của Web Server.</a:t>
            </a:r>
            <a:endParaRPr lang="en-US" dirty="0"/>
          </a:p>
        </p:txBody>
      </p:sp>
    </p:spTree>
    <p:extLst>
      <p:ext uri="{BB962C8B-B14F-4D97-AF65-F5344CB8AC3E}">
        <p14:creationId xmlns:p14="http://schemas.microsoft.com/office/powerpoint/2010/main" val="285269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 H</a:t>
            </a:r>
            <a:r>
              <a:rPr lang="vi-VN" smtClean="0"/>
              <a:t>oạt động của Web Server</a:t>
            </a:r>
            <a:endParaRPr lang="en-US"/>
          </a:p>
        </p:txBody>
      </p:sp>
      <p:sp>
        <p:nvSpPr>
          <p:cNvPr id="4" name="TextBox 3"/>
          <p:cNvSpPr txBox="1"/>
          <p:nvPr/>
        </p:nvSpPr>
        <p:spPr>
          <a:xfrm>
            <a:off x="838200" y="1676400"/>
            <a:ext cx="2514600" cy="1785104"/>
          </a:xfrm>
          <a:prstGeom prst="rect">
            <a:avLst/>
          </a:prstGeom>
          <a:solidFill>
            <a:schemeClr val="accent1"/>
          </a:solidFill>
        </p:spPr>
        <p:txBody>
          <a:bodyPr wrap="square" rtlCol="0">
            <a:spAutoFit/>
          </a:bodyPr>
          <a:lstStyle/>
          <a:p>
            <a:r>
              <a:rPr lang="en-US" sz="2200" dirty="0" smtClean="0">
                <a:solidFill>
                  <a:srgbClr val="FFFF00"/>
                </a:solidFill>
                <a:latin typeface="Arial" pitchFamily="34" charset="0"/>
                <a:cs typeface="Arial" pitchFamily="34" charset="0"/>
              </a:rPr>
              <a:t>1. User </a:t>
            </a:r>
            <a:r>
              <a:rPr lang="en-US" sz="2200" dirty="0" err="1" smtClean="0">
                <a:solidFill>
                  <a:srgbClr val="FFFF00"/>
                </a:solidFill>
                <a:latin typeface="Arial" pitchFamily="34" charset="0"/>
                <a:cs typeface="Arial" pitchFamily="34" charset="0"/>
              </a:rPr>
              <a:t>yêu</a:t>
            </a:r>
            <a:r>
              <a:rPr lang="en-US" sz="2200" dirty="0" smtClean="0">
                <a:solidFill>
                  <a:srgbClr val="FFFF00"/>
                </a:solidFill>
                <a:latin typeface="Arial" pitchFamily="34" charset="0"/>
                <a:cs typeface="Arial" pitchFamily="34" charset="0"/>
              </a:rPr>
              <a:t> </a:t>
            </a:r>
            <a:r>
              <a:rPr lang="en-US" sz="2200" dirty="0" err="1" smtClean="0">
                <a:solidFill>
                  <a:srgbClr val="FFFF00"/>
                </a:solidFill>
                <a:latin typeface="Arial" pitchFamily="34" charset="0"/>
                <a:cs typeface="Arial" pitchFamily="34" charset="0"/>
              </a:rPr>
              <a:t>cầu</a:t>
            </a:r>
            <a:r>
              <a:rPr lang="en-US" sz="2200" dirty="0" smtClean="0">
                <a:solidFill>
                  <a:srgbClr val="FFFF00"/>
                </a:solidFill>
                <a:latin typeface="Arial" pitchFamily="34" charset="0"/>
                <a:cs typeface="Arial" pitchFamily="34" charset="0"/>
              </a:rPr>
              <a:t> </a:t>
            </a:r>
            <a:r>
              <a:rPr lang="en-US" sz="2200" dirty="0" err="1" smtClean="0">
                <a:solidFill>
                  <a:srgbClr val="FFFF00"/>
                </a:solidFill>
                <a:latin typeface="Arial" pitchFamily="34" charset="0"/>
                <a:cs typeface="Arial" pitchFamily="34" charset="0"/>
              </a:rPr>
              <a:t>chương</a:t>
            </a:r>
            <a:r>
              <a:rPr lang="en-US" sz="2200" dirty="0" smtClean="0">
                <a:solidFill>
                  <a:srgbClr val="FFFF00"/>
                </a:solidFill>
                <a:latin typeface="Arial" pitchFamily="34" charset="0"/>
                <a:cs typeface="Arial" pitchFamily="34" charset="0"/>
              </a:rPr>
              <a:t> </a:t>
            </a:r>
            <a:r>
              <a:rPr lang="en-US" sz="2200" dirty="0" err="1" smtClean="0">
                <a:solidFill>
                  <a:srgbClr val="FFFF00"/>
                </a:solidFill>
                <a:latin typeface="Arial" pitchFamily="34" charset="0"/>
                <a:cs typeface="Arial" pitchFamily="34" charset="0"/>
              </a:rPr>
              <a:t>trình</a:t>
            </a:r>
            <a:r>
              <a:rPr lang="en-US" sz="2200" dirty="0" smtClean="0">
                <a:solidFill>
                  <a:srgbClr val="FFFF00"/>
                </a:solidFill>
                <a:latin typeface="Arial" pitchFamily="34" charset="0"/>
                <a:cs typeface="Arial" pitchFamily="34" charset="0"/>
              </a:rPr>
              <a:t> </a:t>
            </a:r>
            <a:r>
              <a:rPr lang="en-US" sz="2200" dirty="0" err="1" smtClean="0">
                <a:solidFill>
                  <a:srgbClr val="FFFF00"/>
                </a:solidFill>
                <a:latin typeface="Arial" pitchFamily="34" charset="0"/>
                <a:cs typeface="Arial" pitchFamily="34" charset="0"/>
              </a:rPr>
              <a:t>phục</a:t>
            </a:r>
            <a:r>
              <a:rPr lang="en-US" sz="2200" dirty="0" smtClean="0">
                <a:solidFill>
                  <a:srgbClr val="FFFF00"/>
                </a:solidFill>
                <a:latin typeface="Arial" pitchFamily="34" charset="0"/>
                <a:cs typeface="Arial" pitchFamily="34" charset="0"/>
              </a:rPr>
              <a:t> </a:t>
            </a:r>
            <a:r>
              <a:rPr lang="en-US" sz="2200" dirty="0" err="1" smtClean="0">
                <a:solidFill>
                  <a:srgbClr val="FFFF00"/>
                </a:solidFill>
                <a:latin typeface="Arial" pitchFamily="34" charset="0"/>
                <a:cs typeface="Arial" pitchFamily="34" charset="0"/>
              </a:rPr>
              <a:t>vụ</a:t>
            </a:r>
            <a:r>
              <a:rPr lang="en-US" sz="2200" dirty="0" smtClean="0">
                <a:solidFill>
                  <a:srgbClr val="FFFF00"/>
                </a:solidFill>
                <a:latin typeface="Arial" pitchFamily="34" charset="0"/>
                <a:cs typeface="Arial" pitchFamily="34" charset="0"/>
              </a:rPr>
              <a:t> 1 </a:t>
            </a:r>
            <a:r>
              <a:rPr lang="en-US" sz="2200" dirty="0" err="1" smtClean="0">
                <a:solidFill>
                  <a:srgbClr val="FFFF00"/>
                </a:solidFill>
                <a:latin typeface="Arial" pitchFamily="34" charset="0"/>
                <a:cs typeface="Arial" pitchFamily="34" charset="0"/>
              </a:rPr>
              <a:t>trang</a:t>
            </a:r>
            <a:r>
              <a:rPr lang="en-US" sz="2200" dirty="0" smtClean="0">
                <a:solidFill>
                  <a:srgbClr val="FFFF00"/>
                </a:solidFill>
                <a:latin typeface="Arial" pitchFamily="34" charset="0"/>
                <a:cs typeface="Arial" pitchFamily="34" charset="0"/>
              </a:rPr>
              <a:t> </a:t>
            </a:r>
            <a:r>
              <a:rPr lang="en-US" sz="2200" dirty="0" err="1" smtClean="0">
                <a:solidFill>
                  <a:srgbClr val="FFFF00"/>
                </a:solidFill>
                <a:latin typeface="Arial" pitchFamily="34" charset="0"/>
                <a:cs typeface="Arial" pitchFamily="34" charset="0"/>
              </a:rPr>
              <a:t>động</a:t>
            </a:r>
            <a:r>
              <a:rPr lang="en-US" sz="2200" dirty="0" smtClean="0">
                <a:solidFill>
                  <a:srgbClr val="FFFF00"/>
                </a:solidFill>
                <a:latin typeface="Arial" pitchFamily="34" charset="0"/>
                <a:cs typeface="Arial" pitchFamily="34" charset="0"/>
              </a:rPr>
              <a:t>(</a:t>
            </a:r>
            <a:r>
              <a:rPr lang="en-US" sz="2200" dirty="0" err="1" smtClean="0">
                <a:solidFill>
                  <a:srgbClr val="FFFF00"/>
                </a:solidFill>
                <a:latin typeface="Arial" pitchFamily="34" charset="0"/>
                <a:cs typeface="Arial" pitchFamily="34" charset="0"/>
              </a:rPr>
              <a:t>webstore.cgi</a:t>
            </a:r>
            <a:r>
              <a:rPr lang="en-US" sz="2200" dirty="0" smtClean="0">
                <a:solidFill>
                  <a:srgbClr val="FFFF00"/>
                </a:solidFill>
                <a:latin typeface="Arial" pitchFamily="34" charset="0"/>
                <a:cs typeface="Arial" pitchFamily="34" charset="0"/>
              </a:rPr>
              <a:t>)</a:t>
            </a:r>
            <a:endParaRPr lang="en-US" sz="2200" dirty="0">
              <a:solidFill>
                <a:srgbClr val="FFFF00"/>
              </a:solidFill>
              <a:latin typeface="Arial" pitchFamily="34" charset="0"/>
              <a:cs typeface="Arial" pitchFamily="34" charset="0"/>
            </a:endParaRPr>
          </a:p>
        </p:txBody>
      </p:sp>
      <p:sp>
        <p:nvSpPr>
          <p:cNvPr id="5" name="TextBox 4"/>
          <p:cNvSpPr txBox="1"/>
          <p:nvPr/>
        </p:nvSpPr>
        <p:spPr>
          <a:xfrm>
            <a:off x="838200" y="3962400"/>
            <a:ext cx="2514600" cy="1631216"/>
          </a:xfrm>
          <a:prstGeom prst="rect">
            <a:avLst/>
          </a:prstGeom>
          <a:solidFill>
            <a:schemeClr val="accent1"/>
          </a:solidFill>
        </p:spPr>
        <p:txBody>
          <a:bodyPr wrap="square" rtlCol="0">
            <a:spAutoFit/>
          </a:bodyPr>
          <a:lstStyle/>
          <a:p>
            <a:r>
              <a:rPr lang="en-US" sz="2000" dirty="0" smtClean="0">
                <a:solidFill>
                  <a:srgbClr val="FFFF00"/>
                </a:solidFill>
                <a:latin typeface="Arial" pitchFamily="34" charset="0"/>
                <a:cs typeface="Arial" pitchFamily="34" charset="0"/>
              </a:rPr>
              <a:t>2. Web server </a:t>
            </a:r>
            <a:r>
              <a:rPr lang="en-US" sz="2000" dirty="0" err="1" smtClean="0">
                <a:solidFill>
                  <a:srgbClr val="FFFF00"/>
                </a:solidFill>
                <a:latin typeface="Arial" pitchFamily="34" charset="0"/>
                <a:cs typeface="Arial" pitchFamily="34" charset="0"/>
              </a:rPr>
              <a:t>gọi</a:t>
            </a:r>
            <a:r>
              <a:rPr lang="en-US" sz="2000" dirty="0" smtClean="0">
                <a:solidFill>
                  <a:srgbClr val="FFFF00"/>
                </a:solidFill>
                <a:latin typeface="Arial" pitchFamily="34" charset="0"/>
                <a:cs typeface="Arial" pitchFamily="34" charset="0"/>
              </a:rPr>
              <a:t> CT </a:t>
            </a:r>
            <a:r>
              <a:rPr lang="en-US" sz="2000" dirty="0" err="1" smtClean="0">
                <a:solidFill>
                  <a:srgbClr val="FFFF00"/>
                </a:solidFill>
                <a:latin typeface="Arial" pitchFamily="34" charset="0"/>
                <a:cs typeface="Arial" pitchFamily="34" charset="0"/>
              </a:rPr>
              <a:t>webstore.cgi</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và</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gửi</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đến</a:t>
            </a:r>
            <a:r>
              <a:rPr lang="en-US" sz="2000" dirty="0" smtClean="0">
                <a:solidFill>
                  <a:srgbClr val="FFFF00"/>
                </a:solidFill>
                <a:latin typeface="Arial" pitchFamily="34" charset="0"/>
                <a:cs typeface="Arial" pitchFamily="34" charset="0"/>
              </a:rPr>
              <a:t> CT </a:t>
            </a:r>
            <a:r>
              <a:rPr lang="en-US" sz="2000" dirty="0" err="1" smtClean="0">
                <a:solidFill>
                  <a:srgbClr val="FFFF00"/>
                </a:solidFill>
                <a:latin typeface="Arial" pitchFamily="34" charset="0"/>
                <a:cs typeface="Arial" pitchFamily="34" charset="0"/>
              </a:rPr>
              <a:t>các</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tham</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số</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mà</a:t>
            </a:r>
            <a:r>
              <a:rPr lang="en-US" sz="2000" dirty="0" smtClean="0">
                <a:solidFill>
                  <a:srgbClr val="FFFF00"/>
                </a:solidFill>
                <a:latin typeface="Arial" pitchFamily="34" charset="0"/>
                <a:cs typeface="Arial" pitchFamily="34" charset="0"/>
              </a:rPr>
              <a:t> web browser </a:t>
            </a:r>
            <a:r>
              <a:rPr lang="en-US" sz="2000" dirty="0" err="1" smtClean="0">
                <a:solidFill>
                  <a:srgbClr val="FFFF00"/>
                </a:solidFill>
                <a:latin typeface="Arial" pitchFamily="34" charset="0"/>
                <a:cs typeface="Arial" pitchFamily="34" charset="0"/>
              </a:rPr>
              <a:t>yêu</a:t>
            </a:r>
            <a:r>
              <a:rPr lang="en-US" sz="2000" dirty="0" smtClean="0">
                <a:solidFill>
                  <a:srgbClr val="FFFF00"/>
                </a:solidFill>
                <a:latin typeface="Arial" pitchFamily="34" charset="0"/>
                <a:cs typeface="Arial" pitchFamily="34" charset="0"/>
              </a:rPr>
              <a:t> </a:t>
            </a:r>
            <a:r>
              <a:rPr lang="en-US" sz="2000" dirty="0" err="1" smtClean="0">
                <a:solidFill>
                  <a:srgbClr val="FFFF00"/>
                </a:solidFill>
                <a:latin typeface="Arial" pitchFamily="34" charset="0"/>
                <a:cs typeface="Arial" pitchFamily="34" charset="0"/>
              </a:rPr>
              <a:t>cầu</a:t>
            </a:r>
            <a:endParaRPr lang="en-US" sz="2000" dirty="0">
              <a:solidFill>
                <a:srgbClr val="FFFF00"/>
              </a:solidFill>
              <a:latin typeface="Arial" pitchFamily="34" charset="0"/>
              <a:cs typeface="Arial" pitchFamily="34" charset="0"/>
            </a:endParaRPr>
          </a:p>
        </p:txBody>
      </p:sp>
      <p:sp>
        <p:nvSpPr>
          <p:cNvPr id="6" name="TextBox 5"/>
          <p:cNvSpPr txBox="1"/>
          <p:nvPr/>
        </p:nvSpPr>
        <p:spPr>
          <a:xfrm>
            <a:off x="5943600" y="4267200"/>
            <a:ext cx="2514600" cy="1446550"/>
          </a:xfrm>
          <a:prstGeom prst="rect">
            <a:avLst/>
          </a:prstGeom>
          <a:solidFill>
            <a:schemeClr val="accent1"/>
          </a:solidFill>
        </p:spPr>
        <p:txBody>
          <a:bodyPr wrap="square" rtlCol="0">
            <a:spAutoFit/>
          </a:bodyPr>
          <a:lstStyle/>
          <a:p>
            <a:r>
              <a:rPr lang="en-US" sz="2200" smtClean="0">
                <a:solidFill>
                  <a:srgbClr val="FFFF00"/>
                </a:solidFill>
                <a:latin typeface="Arial" pitchFamily="34" charset="0"/>
                <a:cs typeface="Arial" pitchFamily="34" charset="0"/>
              </a:rPr>
              <a:t>3. Web server nhận các thông tin xuất ra từ CT webstore.cgi</a:t>
            </a:r>
            <a:endParaRPr lang="en-US" sz="2200">
              <a:solidFill>
                <a:srgbClr val="FFFF00"/>
              </a:solidFill>
              <a:latin typeface="Arial" pitchFamily="34" charset="0"/>
              <a:cs typeface="Arial" pitchFamily="34" charset="0"/>
            </a:endParaRPr>
          </a:p>
        </p:txBody>
      </p:sp>
      <p:sp>
        <p:nvSpPr>
          <p:cNvPr id="7" name="TextBox 6"/>
          <p:cNvSpPr txBox="1"/>
          <p:nvPr/>
        </p:nvSpPr>
        <p:spPr>
          <a:xfrm>
            <a:off x="5943600" y="1676400"/>
            <a:ext cx="2514600" cy="1785104"/>
          </a:xfrm>
          <a:prstGeom prst="rect">
            <a:avLst/>
          </a:prstGeom>
          <a:solidFill>
            <a:schemeClr val="accent1"/>
          </a:solidFill>
        </p:spPr>
        <p:txBody>
          <a:bodyPr wrap="square" rtlCol="0">
            <a:spAutoFit/>
          </a:bodyPr>
          <a:lstStyle/>
          <a:p>
            <a:r>
              <a:rPr lang="en-US" sz="2200" smtClean="0">
                <a:solidFill>
                  <a:srgbClr val="FFFF00"/>
                </a:solidFill>
                <a:latin typeface="Arial" pitchFamily="34" charset="0"/>
                <a:cs typeface="Arial" pitchFamily="34" charset="0"/>
              </a:rPr>
              <a:t>4. Web server chuyển các thông tin xuất ra từ CT CGI về cho browser</a:t>
            </a:r>
            <a:endParaRPr lang="en-US" sz="2200">
              <a:solidFill>
                <a:srgbClr val="FFFF00"/>
              </a:solidFill>
              <a:latin typeface="Arial" pitchFamily="34" charset="0"/>
              <a:cs typeface="Arial" pitchFamily="34" charset="0"/>
            </a:endParaRPr>
          </a:p>
        </p:txBody>
      </p:sp>
      <p:sp>
        <p:nvSpPr>
          <p:cNvPr id="8" name="TextBox 7"/>
          <p:cNvSpPr txBox="1"/>
          <p:nvPr/>
        </p:nvSpPr>
        <p:spPr>
          <a:xfrm>
            <a:off x="3436620" y="1371600"/>
            <a:ext cx="2430780" cy="430887"/>
          </a:xfrm>
          <a:prstGeom prst="rect">
            <a:avLst/>
          </a:prstGeom>
          <a:solidFill>
            <a:schemeClr val="accent1"/>
          </a:solidFill>
        </p:spPr>
        <p:txBody>
          <a:bodyPr wrap="square" rtlCol="0">
            <a:spAutoFit/>
          </a:bodyPr>
          <a:lstStyle/>
          <a:p>
            <a:pPr algn="ctr">
              <a:spcBef>
                <a:spcPts val="600"/>
              </a:spcBef>
              <a:spcAft>
                <a:spcPts val="600"/>
              </a:spcAft>
            </a:pPr>
            <a:r>
              <a:rPr lang="en-US" sz="2200" smtClean="0">
                <a:solidFill>
                  <a:srgbClr val="FFFF00"/>
                </a:solidFill>
                <a:latin typeface="Arial" pitchFamily="34" charset="0"/>
                <a:cs typeface="Arial" pitchFamily="34" charset="0"/>
              </a:rPr>
              <a:t>WEB BROWSER</a:t>
            </a:r>
            <a:endParaRPr lang="en-US" sz="2200">
              <a:solidFill>
                <a:srgbClr val="FFFF00"/>
              </a:solidFill>
              <a:latin typeface="Arial" pitchFamily="34" charset="0"/>
              <a:cs typeface="Arial" pitchFamily="34" charset="0"/>
            </a:endParaRPr>
          </a:p>
        </p:txBody>
      </p:sp>
      <p:sp>
        <p:nvSpPr>
          <p:cNvPr id="9" name="TextBox 8"/>
          <p:cNvSpPr txBox="1"/>
          <p:nvPr/>
        </p:nvSpPr>
        <p:spPr>
          <a:xfrm>
            <a:off x="3505200" y="3352800"/>
            <a:ext cx="2286000" cy="400110"/>
          </a:xfrm>
          <a:prstGeom prst="rect">
            <a:avLst/>
          </a:prstGeom>
          <a:solidFill>
            <a:schemeClr val="accent1"/>
          </a:solidFill>
        </p:spPr>
        <p:txBody>
          <a:bodyPr wrap="square" rtlCol="0">
            <a:spAutoFit/>
          </a:bodyPr>
          <a:lstStyle/>
          <a:p>
            <a:r>
              <a:rPr lang="en-US" sz="2000" smtClean="0">
                <a:solidFill>
                  <a:srgbClr val="FFFF00"/>
                </a:solidFill>
                <a:latin typeface="Arial" pitchFamily="34" charset="0"/>
                <a:cs typeface="Arial" pitchFamily="34" charset="0"/>
              </a:rPr>
              <a:t>WEB SERVER</a:t>
            </a:r>
            <a:endParaRPr lang="en-US" sz="2000">
              <a:solidFill>
                <a:srgbClr val="FFFF00"/>
              </a:solidFill>
              <a:latin typeface="Arial" pitchFamily="34" charset="0"/>
              <a:cs typeface="Arial" pitchFamily="34" charset="0"/>
            </a:endParaRPr>
          </a:p>
        </p:txBody>
      </p:sp>
      <p:sp>
        <p:nvSpPr>
          <p:cNvPr id="10" name="TextBox 9"/>
          <p:cNvSpPr txBox="1"/>
          <p:nvPr/>
        </p:nvSpPr>
        <p:spPr>
          <a:xfrm>
            <a:off x="3505200" y="5257800"/>
            <a:ext cx="2286000" cy="400110"/>
          </a:xfrm>
          <a:prstGeom prst="rect">
            <a:avLst/>
          </a:prstGeom>
          <a:solidFill>
            <a:schemeClr val="accent1"/>
          </a:solidFill>
        </p:spPr>
        <p:txBody>
          <a:bodyPr wrap="square" rtlCol="0">
            <a:spAutoFit/>
          </a:bodyPr>
          <a:lstStyle/>
          <a:p>
            <a:r>
              <a:rPr lang="en-US" sz="2000" smtClean="0">
                <a:solidFill>
                  <a:srgbClr val="FFFF00"/>
                </a:solidFill>
                <a:latin typeface="Arial" pitchFamily="34" charset="0"/>
                <a:cs typeface="Arial" pitchFamily="34" charset="0"/>
              </a:rPr>
              <a:t>WEBSTORE.CGI</a:t>
            </a:r>
            <a:endParaRPr lang="en-US" sz="2000">
              <a:solidFill>
                <a:srgbClr val="FFFF00"/>
              </a:solidFill>
              <a:latin typeface="Arial" pitchFamily="34" charset="0"/>
              <a:cs typeface="Arial" pitchFamily="34" charset="0"/>
            </a:endParaRPr>
          </a:p>
        </p:txBody>
      </p:sp>
      <p:cxnSp>
        <p:nvCxnSpPr>
          <p:cNvPr id="11" name="Straight Arrow Connector 10"/>
          <p:cNvCxnSpPr/>
          <p:nvPr/>
        </p:nvCxnSpPr>
        <p:spPr>
          <a:xfrm rot="5400000">
            <a:off x="2857500" y="2552700"/>
            <a:ext cx="16002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896394" y="4495006"/>
            <a:ext cx="15240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801394" y="4495006"/>
            <a:ext cx="15240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687094" y="2551906"/>
            <a:ext cx="16002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33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 H</a:t>
            </a:r>
            <a:r>
              <a:rPr lang="vi-VN" smtClean="0"/>
              <a:t>oạt động của Web Server</a:t>
            </a:r>
            <a:endParaRPr lang="en-US"/>
          </a:p>
        </p:txBody>
      </p:sp>
      <p:pic>
        <p:nvPicPr>
          <p:cNvPr id="4" name="Picture 2"/>
          <p:cNvPicPr>
            <a:picLocks noChangeAspect="1" noChangeArrowheads="1"/>
          </p:cNvPicPr>
          <p:nvPr/>
        </p:nvPicPr>
        <p:blipFill>
          <a:blip r:embed="rId2" cstate="print"/>
          <a:srcRect/>
          <a:stretch>
            <a:fillRect/>
          </a:stretch>
        </p:blipFill>
        <p:spPr bwMode="auto">
          <a:xfrm>
            <a:off x="762000" y="1295401"/>
            <a:ext cx="7848600" cy="4719522"/>
          </a:xfrm>
          <a:prstGeom prst="rect">
            <a:avLst/>
          </a:prstGeom>
          <a:noFill/>
          <a:ln w="9525">
            <a:noFill/>
            <a:miter lim="800000"/>
            <a:headEnd/>
            <a:tailEnd/>
          </a:ln>
        </p:spPr>
      </p:pic>
    </p:spTree>
    <p:extLst>
      <p:ext uri="{BB962C8B-B14F-4D97-AF65-F5344CB8AC3E}">
        <p14:creationId xmlns:p14="http://schemas.microsoft.com/office/powerpoint/2010/main" val="673958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III. </a:t>
            </a:r>
            <a:r>
              <a:rPr lang="vi-VN" smtClean="0"/>
              <a:t>Đặc điểm của IIS 6.0.</a:t>
            </a:r>
            <a:endParaRPr lang="en-US"/>
          </a:p>
        </p:txBody>
      </p:sp>
      <p:sp>
        <p:nvSpPr>
          <p:cNvPr id="2" name="Content Placeholder 1"/>
          <p:cNvSpPr>
            <a:spLocks noGrp="1"/>
          </p:cNvSpPr>
          <p:nvPr>
            <p:ph idx="1"/>
          </p:nvPr>
        </p:nvSpPr>
        <p:spPr>
          <a:xfrm>
            <a:off x="609600" y="1600200"/>
            <a:ext cx="8343900" cy="5257800"/>
          </a:xfrm>
        </p:spPr>
        <p:txBody>
          <a:bodyPr>
            <a:normAutofit/>
          </a:bodyPr>
          <a:lstStyle/>
          <a:p>
            <a:r>
              <a:rPr lang="en-US" dirty="0" smtClean="0"/>
              <a:t>IIS - Internet Information Services </a:t>
            </a:r>
            <a:r>
              <a:rPr lang="vi-VN" dirty="0" smtClean="0"/>
              <a:t>là các dịch vụ dành cho máy chủ chạy trên nền Hệ điều hành Window nhằm cung cấp và phân tán các thông tin lên mạng, nó</a:t>
            </a:r>
            <a:r>
              <a:rPr lang="en-US" dirty="0" smtClean="0"/>
              <a:t> </a:t>
            </a:r>
            <a:r>
              <a:rPr lang="en-US" dirty="0" err="1" smtClean="0"/>
              <a:t>có</a:t>
            </a:r>
            <a:r>
              <a:rPr lang="vi-VN" dirty="0" smtClean="0"/>
              <a:t> nhiều dịch vụ</a:t>
            </a:r>
            <a:r>
              <a:rPr lang="en-US" dirty="0" smtClean="0"/>
              <a:t>:</a:t>
            </a:r>
            <a:r>
              <a:rPr lang="vi-VN" dirty="0" smtClean="0"/>
              <a:t> Web Server, FTP Server,...</a:t>
            </a:r>
            <a:endParaRPr lang="en-US" dirty="0" smtClean="0"/>
          </a:p>
          <a:p>
            <a:r>
              <a:rPr lang="vi-VN" dirty="0" smtClean="0"/>
              <a:t>Nhiệm vụ của IIS là tiếp nhận yêu cầu của máy trạm và đáp ứng lại yêu cầu đó bằng cách gửi về máy trạm những thông tin mà máy trạm yêu cầu. </a:t>
            </a:r>
            <a:endParaRPr lang="en-US" dirty="0" smtClean="0"/>
          </a:p>
          <a:p>
            <a:r>
              <a:rPr lang="en-US" dirty="0" smtClean="0"/>
              <a:t>IIS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mạng</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là</a:t>
            </a:r>
            <a:r>
              <a:rPr lang="en-US" dirty="0" smtClean="0"/>
              <a:t> </a:t>
            </a:r>
            <a:r>
              <a:rPr lang="en-US" b="1" dirty="0" smtClean="0"/>
              <a:t>HTTP</a:t>
            </a:r>
            <a:r>
              <a:rPr lang="en-US" dirty="0" smtClean="0"/>
              <a:t> , FTP, SMTP</a:t>
            </a:r>
            <a:r>
              <a:rPr lang="vi-VN" dirty="0" smtClean="0"/>
              <a:t/>
            </a:r>
            <a:br>
              <a:rPr lang="vi-VN" dirty="0" smtClean="0"/>
            </a:br>
            <a:r>
              <a:rPr lang="vi-VN" dirty="0" smtClean="0"/>
              <a:t/>
            </a:r>
            <a:br>
              <a:rPr lang="vi-VN" dirty="0" smtClean="0"/>
            </a:br>
            <a:r>
              <a:rPr lang="vi-VN" dirty="0" smtClean="0"/>
              <a:t/>
            </a:r>
            <a:br>
              <a:rPr lang="vi-VN" dirty="0" smtClean="0"/>
            </a:br>
            <a:endParaRPr lang="en-US" dirty="0"/>
          </a:p>
        </p:txBody>
      </p:sp>
    </p:spTree>
    <p:extLst>
      <p:ext uri="{BB962C8B-B14F-4D97-AF65-F5344CB8AC3E}">
        <p14:creationId xmlns:p14="http://schemas.microsoft.com/office/powerpoint/2010/main" val="48901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17174739e75cd952d48fe3734517baede52cb2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4932</TotalTime>
  <Words>1782</Words>
  <Application>Microsoft Office PowerPoint</Application>
  <PresentationFormat>On-screen Show (4:3)</PresentationFormat>
  <Paragraphs>181</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Franklin Gothic Book</vt:lpstr>
      <vt:lpstr>Perpetua</vt:lpstr>
      <vt:lpstr>Times New Roman</vt:lpstr>
      <vt:lpstr>Wingdings</vt:lpstr>
      <vt:lpstr>Wingdings 2</vt:lpstr>
      <vt:lpstr>Theme2</vt:lpstr>
      <vt:lpstr>PowerPoint Presentation</vt:lpstr>
      <vt:lpstr>Mục tiêu và Nội dung</vt:lpstr>
      <vt:lpstr>NỘI DUNG</vt:lpstr>
      <vt:lpstr>I. Giao thức HTTP</vt:lpstr>
      <vt:lpstr>II. Hoạt động của Web Server</vt:lpstr>
      <vt:lpstr>II. Hoạt động của Web Server</vt:lpstr>
      <vt:lpstr>II. Hoạt động của Web Server</vt:lpstr>
      <vt:lpstr>II. Hoạt động của Web Server</vt:lpstr>
      <vt:lpstr>III. Đặc điểm của IIS 6.0.</vt:lpstr>
      <vt:lpstr>III. Đặc điểm của IIS 6.0</vt:lpstr>
      <vt:lpstr>IV.   Cài đặt IIS</vt:lpstr>
      <vt:lpstr>V.   Cấu hình IIS 6.0</vt:lpstr>
      <vt:lpstr>Tạo mới một Web site. </vt:lpstr>
      <vt:lpstr>2. Tạo Virtual Directory. </vt:lpstr>
      <vt:lpstr>3. Cấu hình bảo mật cho Web Site</vt:lpstr>
      <vt:lpstr>3. Cấu hình bảo mật cho Web Site</vt:lpstr>
      <vt:lpstr>4. Cấu hình Web Service Extensions</vt:lpstr>
      <vt:lpstr>5. Cấu hình Web Hosting. </vt:lpstr>
      <vt:lpstr>Cấu hình Web Hosting. </vt:lpstr>
      <vt:lpstr>5. Cấu hình Web Hosting. </vt:lpstr>
      <vt:lpstr>5. Cấu hình Web Hosting. </vt:lpstr>
      <vt:lpstr>6. Cấu hình IIS qua mạng  (Web Interface for Remote Administration)</vt:lpstr>
      <vt:lpstr>6. Cấu hình IIS qua mạng  Web Interface for Remote Administration)</vt:lpstr>
      <vt:lpstr>7. Quản lý Web site bằng dòng lệnh</vt:lpstr>
      <vt:lpstr>8. Sao lưu và phục hồi cấu hình Web Site</vt:lpstr>
      <vt:lpstr>8. Sao lưu và phục hồi cấu hình Web Site</vt:lpstr>
    </vt:vector>
  </TitlesOfParts>
  <Company>Brains Design &amp; Writing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Chapter_04_NetService</dc:title>
  <dc:creator>Kristina</dc:creator>
  <cp:lastModifiedBy>Windows User</cp:lastModifiedBy>
  <cp:revision>530</cp:revision>
  <cp:lastPrinted>2007-12-06T04:31:24Z</cp:lastPrinted>
  <dcterms:modified xsi:type="dcterms:W3CDTF">2021-06-10T03:47:24Z</dcterms:modified>
</cp:coreProperties>
</file>