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7" autoAdjust="0"/>
    <p:restoredTop sz="95209" autoAdjust="0"/>
  </p:normalViewPr>
  <p:slideViewPr>
    <p:cSldViewPr snapToGrid="0" showGuides="1">
      <p:cViewPr varScale="1">
        <p:scale>
          <a:sx n="105" d="100"/>
          <a:sy n="105" d="100"/>
        </p:scale>
        <p:origin x="960" y="108"/>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05/03/2023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3/5/2023</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813BF9-5145-4417-B95D-FA8627973885}"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762022"/>
              </p:ext>
            </p:extLst>
          </p:nvPr>
        </p:nvGraphicFramePr>
        <p:xfrm>
          <a:off x="332725" y="920684"/>
          <a:ext cx="11393864" cy="4648199"/>
        </p:xfrm>
        <a:graphic>
          <a:graphicData uri="http://schemas.openxmlformats.org/drawingml/2006/table">
            <a:tbl>
              <a:tblPr firstRow="1" bandRow="1">
                <a:tableStyleId>{5C22544A-7EE6-4342-B048-85BDC9FD1C3A}</a:tableStyleId>
              </a:tblPr>
              <a:tblGrid>
                <a:gridCol w="2090617">
                  <a:extLst>
                    <a:ext uri="{9D8B030D-6E8A-4147-A177-3AD203B41FA5}">
                      <a16:colId xmlns:a16="http://schemas.microsoft.com/office/drawing/2014/main" val="20000"/>
                    </a:ext>
                  </a:extLst>
                </a:gridCol>
                <a:gridCol w="3031395">
                  <a:extLst>
                    <a:ext uri="{9D8B030D-6E8A-4147-A177-3AD203B41FA5}">
                      <a16:colId xmlns:a16="http://schemas.microsoft.com/office/drawing/2014/main" val="20001"/>
                    </a:ext>
                  </a:extLst>
                </a:gridCol>
                <a:gridCol w="2926864">
                  <a:extLst>
                    <a:ext uri="{9D8B030D-6E8A-4147-A177-3AD203B41FA5}">
                      <a16:colId xmlns:a16="http://schemas.microsoft.com/office/drawing/2014/main" val="20002"/>
                    </a:ext>
                  </a:extLst>
                </a:gridCol>
                <a:gridCol w="3344988">
                  <a:extLst>
                    <a:ext uri="{9D8B030D-6E8A-4147-A177-3AD203B41FA5}">
                      <a16:colId xmlns:a16="http://schemas.microsoft.com/office/drawing/2014/main" val="20003"/>
                    </a:ext>
                  </a:extLst>
                </a:gridCol>
              </a:tblGrid>
              <a:tr h="808110">
                <a:tc>
                  <a:txBody>
                    <a:bodyPr/>
                    <a:lstStyle/>
                    <a:p>
                      <a:pPr algn="ctr"/>
                      <a:r>
                        <a:rPr lang="en-US" sz="2000" b="1" dirty="0"/>
                        <a:t>IP Address Class</a:t>
                      </a:r>
                    </a:p>
                  </a:txBody>
                  <a:tcPr anchor="ctr"/>
                </a:tc>
                <a:tc>
                  <a:txBody>
                    <a:bodyPr/>
                    <a:lstStyle/>
                    <a:p>
                      <a:pPr algn="ctr"/>
                      <a:r>
                        <a:rPr lang="en-US" sz="2000" b="1"/>
                        <a:t>First Octet Binary Value</a:t>
                      </a:r>
                    </a:p>
                  </a:txBody>
                  <a:tcPr anchor="ctr"/>
                </a:tc>
                <a:tc>
                  <a:txBody>
                    <a:bodyPr/>
                    <a:lstStyle/>
                    <a:p>
                      <a:pPr algn="ctr"/>
                      <a:r>
                        <a:rPr lang="en-US" sz="2000" b="1"/>
                        <a:t>First Octet Decimal</a:t>
                      </a:r>
                      <a:r>
                        <a:rPr lang="en-US" sz="2000" b="1" baseline="0"/>
                        <a:t> Value</a:t>
                      </a:r>
                      <a:endParaRPr lang="en-US" sz="2000" b="1"/>
                    </a:p>
                  </a:txBody>
                  <a:tcPr anchor="ctr"/>
                </a:tc>
                <a:tc>
                  <a:txBody>
                    <a:bodyPr/>
                    <a:lstStyle/>
                    <a:p>
                      <a:pPr algn="ctr"/>
                      <a:r>
                        <a:rPr lang="en-US" sz="2000" b="1"/>
                        <a:t>Possible Number</a:t>
                      </a:r>
                      <a:r>
                        <a:rPr lang="en-US" sz="2000" b="1" baseline="0"/>
                        <a:t>  of Hosts</a:t>
                      </a:r>
                      <a:endParaRPr lang="en-US" sz="2000" b="1"/>
                    </a:p>
                  </a:txBody>
                  <a:tcPr anchor="ctr"/>
                </a:tc>
                <a:extLst>
                  <a:ext uri="{0D108BD9-81ED-4DB2-BD59-A6C34878D82A}">
                    <a16:rowId xmlns:a16="http://schemas.microsoft.com/office/drawing/2014/main" val="10000"/>
                  </a:ext>
                </a:extLst>
              </a:tr>
              <a:tr h="775241">
                <a:tc>
                  <a:txBody>
                    <a:bodyPr/>
                    <a:lstStyle/>
                    <a:p>
                      <a:pPr algn="ctr"/>
                      <a:r>
                        <a:rPr lang="en-US" sz="2000" b="1"/>
                        <a:t>Class A</a:t>
                      </a:r>
                    </a:p>
                  </a:txBody>
                  <a:tcPr anchor="ctr"/>
                </a:tc>
                <a:tc>
                  <a:txBody>
                    <a:bodyPr/>
                    <a:lstStyle/>
                    <a:p>
                      <a:pPr lvl="0" algn="l"/>
                      <a:r>
                        <a:rPr lang="en-US" sz="2000" b="1" u="sng" dirty="0">
                          <a:solidFill>
                            <a:srgbClr val="FF0000"/>
                          </a:solidFill>
                        </a:rPr>
                        <a:t>0</a:t>
                      </a:r>
                      <a:r>
                        <a:rPr lang="en-US" sz="2000" b="1" dirty="0"/>
                        <a:t>0000001 to </a:t>
                      </a:r>
                      <a:r>
                        <a:rPr lang="en-US" sz="2000" b="1" u="sng" dirty="0">
                          <a:solidFill>
                            <a:srgbClr val="FF0000"/>
                          </a:solidFill>
                        </a:rPr>
                        <a:t>0</a:t>
                      </a:r>
                      <a:r>
                        <a:rPr lang="en-US" sz="2000" b="1" dirty="0"/>
                        <a:t>1111110</a:t>
                      </a:r>
                    </a:p>
                  </a:txBody>
                  <a:tcPr anchor="ctr"/>
                </a:tc>
                <a:tc>
                  <a:txBody>
                    <a:bodyPr/>
                    <a:lstStyle/>
                    <a:p>
                      <a:pPr algn="ctr"/>
                      <a:r>
                        <a:rPr lang="en-US" sz="2000" b="1"/>
                        <a:t>1 to 126</a:t>
                      </a:r>
                    </a:p>
                  </a:txBody>
                  <a:tcPr anchor="ctr"/>
                </a:tc>
                <a:tc>
                  <a:txBody>
                    <a:bodyPr/>
                    <a:lstStyle/>
                    <a:p>
                      <a:pPr algn="ctr"/>
                      <a:r>
                        <a:rPr lang="en-US" sz="2000" b="1"/>
                        <a:t>16,777,214</a:t>
                      </a:r>
                    </a:p>
                    <a:p>
                      <a:pPr algn="ctr"/>
                      <a:r>
                        <a:rPr lang="en-US" sz="2000" b="1">
                          <a:solidFill>
                            <a:srgbClr val="FF0000"/>
                          </a:solidFill>
                        </a:rPr>
                        <a:t>2</a:t>
                      </a:r>
                      <a:r>
                        <a:rPr lang="en-US" sz="2000" b="1" baseline="30000">
                          <a:solidFill>
                            <a:srgbClr val="FF0000"/>
                          </a:solidFill>
                        </a:rPr>
                        <a:t>24</a:t>
                      </a:r>
                      <a:r>
                        <a:rPr lang="en-US" sz="2000" b="1">
                          <a:solidFill>
                            <a:srgbClr val="FF0000"/>
                          </a:solidFill>
                        </a:rPr>
                        <a:t> – 2</a:t>
                      </a:r>
                    </a:p>
                  </a:txBody>
                  <a:tcPr anchor="ctr"/>
                </a:tc>
                <a:extLst>
                  <a:ext uri="{0D108BD9-81ED-4DB2-BD59-A6C34878D82A}">
                    <a16:rowId xmlns:a16="http://schemas.microsoft.com/office/drawing/2014/main" val="10001"/>
                  </a:ext>
                </a:extLst>
              </a:tr>
              <a:tr h="775241">
                <a:tc>
                  <a:txBody>
                    <a:bodyPr/>
                    <a:lstStyle/>
                    <a:p>
                      <a:pPr algn="ctr"/>
                      <a:r>
                        <a:rPr lang="en-US" sz="2000" b="1"/>
                        <a:t>Class B</a:t>
                      </a:r>
                    </a:p>
                  </a:txBody>
                  <a:tcPr anchor="ctr"/>
                </a:tc>
                <a:tc>
                  <a:txBody>
                    <a:bodyPr/>
                    <a:lstStyle/>
                    <a:p>
                      <a:pPr lvl="0" algn="l"/>
                      <a:r>
                        <a:rPr lang="en-US" sz="2000" b="1" u="sng">
                          <a:solidFill>
                            <a:srgbClr val="FF0000"/>
                          </a:solidFill>
                        </a:rPr>
                        <a:t>10</a:t>
                      </a:r>
                      <a:r>
                        <a:rPr lang="en-US" sz="2000" b="1"/>
                        <a:t>000000</a:t>
                      </a:r>
                      <a:r>
                        <a:rPr lang="en-US" sz="2000" b="1" baseline="0"/>
                        <a:t> to </a:t>
                      </a:r>
                      <a:r>
                        <a:rPr lang="en-US" sz="2000" b="1" u="sng" baseline="0">
                          <a:solidFill>
                            <a:srgbClr val="FF0000"/>
                          </a:solidFill>
                        </a:rPr>
                        <a:t>10</a:t>
                      </a:r>
                      <a:r>
                        <a:rPr lang="en-US" sz="2000" b="1" baseline="0"/>
                        <a:t>111111</a:t>
                      </a:r>
                      <a:endParaRPr lang="en-US" sz="2000" b="1"/>
                    </a:p>
                  </a:txBody>
                  <a:tcPr anchor="ctr"/>
                </a:tc>
                <a:tc>
                  <a:txBody>
                    <a:bodyPr/>
                    <a:lstStyle/>
                    <a:p>
                      <a:pPr algn="ctr"/>
                      <a:r>
                        <a:rPr lang="en-US" sz="2000" b="1"/>
                        <a:t>128 to 191</a:t>
                      </a:r>
                    </a:p>
                  </a:txBody>
                  <a:tcPr anchor="ctr"/>
                </a:tc>
                <a:tc>
                  <a:txBody>
                    <a:bodyPr/>
                    <a:lstStyle/>
                    <a:p>
                      <a:pPr algn="ctr"/>
                      <a:r>
                        <a:rPr lang="en-US" sz="2000" b="1"/>
                        <a:t>65,534</a:t>
                      </a:r>
                    </a:p>
                    <a:p>
                      <a:pPr algn="ctr"/>
                      <a:r>
                        <a:rPr lang="en-US" sz="2000" b="1">
                          <a:solidFill>
                            <a:srgbClr val="FF0000"/>
                          </a:solidFill>
                        </a:rPr>
                        <a:t>2</a:t>
                      </a:r>
                      <a:r>
                        <a:rPr lang="en-US" sz="2000" b="1" baseline="30000">
                          <a:solidFill>
                            <a:srgbClr val="FF0000"/>
                          </a:solidFill>
                        </a:rPr>
                        <a:t>16</a:t>
                      </a:r>
                      <a:r>
                        <a:rPr lang="en-US" sz="2000" b="1">
                          <a:solidFill>
                            <a:srgbClr val="FF0000"/>
                          </a:solidFill>
                        </a:rPr>
                        <a:t> – 2</a:t>
                      </a:r>
                    </a:p>
                  </a:txBody>
                  <a:tcPr anchor="ctr"/>
                </a:tc>
                <a:extLst>
                  <a:ext uri="{0D108BD9-81ED-4DB2-BD59-A6C34878D82A}">
                    <a16:rowId xmlns:a16="http://schemas.microsoft.com/office/drawing/2014/main" val="10002"/>
                  </a:ext>
                </a:extLst>
              </a:tr>
              <a:tr h="775241">
                <a:tc>
                  <a:txBody>
                    <a:bodyPr/>
                    <a:lstStyle/>
                    <a:p>
                      <a:pPr algn="ctr"/>
                      <a:r>
                        <a:rPr lang="en-US" sz="2000" b="1"/>
                        <a:t>Class C</a:t>
                      </a:r>
                    </a:p>
                  </a:txBody>
                  <a:tcPr anchor="ctr"/>
                </a:tc>
                <a:tc>
                  <a:txBody>
                    <a:bodyPr/>
                    <a:lstStyle/>
                    <a:p>
                      <a:pPr lvl="0" algn="l"/>
                      <a:r>
                        <a:rPr lang="en-US" sz="2000" b="1" u="sng">
                          <a:solidFill>
                            <a:srgbClr val="FF0000"/>
                          </a:solidFill>
                        </a:rPr>
                        <a:t>110</a:t>
                      </a:r>
                      <a:r>
                        <a:rPr lang="en-US" sz="2000" b="1"/>
                        <a:t>00000 to </a:t>
                      </a:r>
                      <a:r>
                        <a:rPr lang="en-US" sz="2000" b="1" u="sng">
                          <a:solidFill>
                            <a:srgbClr val="FF0000"/>
                          </a:solidFill>
                        </a:rPr>
                        <a:t>110</a:t>
                      </a:r>
                      <a:r>
                        <a:rPr lang="en-US" sz="2000" b="1"/>
                        <a:t>11111</a:t>
                      </a:r>
                    </a:p>
                  </a:txBody>
                  <a:tcPr anchor="ctr"/>
                </a:tc>
                <a:tc>
                  <a:txBody>
                    <a:bodyPr/>
                    <a:lstStyle/>
                    <a:p>
                      <a:pPr algn="ctr"/>
                      <a:r>
                        <a:rPr lang="en-US" sz="2000" b="1"/>
                        <a:t>192 to 223</a:t>
                      </a:r>
                    </a:p>
                  </a:txBody>
                  <a:tcPr anchor="ctr"/>
                </a:tc>
                <a:tc>
                  <a:txBody>
                    <a:bodyPr/>
                    <a:lstStyle/>
                    <a:p>
                      <a:pPr algn="ctr"/>
                      <a:r>
                        <a:rPr lang="en-US" sz="2000" b="1"/>
                        <a:t>254</a:t>
                      </a:r>
                    </a:p>
                    <a:p>
                      <a:pPr algn="ctr"/>
                      <a:r>
                        <a:rPr lang="en-US" sz="2000" b="1">
                          <a:solidFill>
                            <a:srgbClr val="FF0000"/>
                          </a:solidFill>
                        </a:rPr>
                        <a:t>2</a:t>
                      </a:r>
                      <a:r>
                        <a:rPr lang="en-US" sz="2000" b="1" baseline="30000">
                          <a:solidFill>
                            <a:srgbClr val="FF0000"/>
                          </a:solidFill>
                        </a:rPr>
                        <a:t>8</a:t>
                      </a:r>
                      <a:r>
                        <a:rPr lang="en-US" sz="2000" b="1">
                          <a:solidFill>
                            <a:srgbClr val="FF0000"/>
                          </a:solidFill>
                        </a:rPr>
                        <a:t> – 2</a:t>
                      </a:r>
                    </a:p>
                  </a:txBody>
                  <a:tcPr anchor="ctr"/>
                </a:tc>
                <a:extLst>
                  <a:ext uri="{0D108BD9-81ED-4DB2-BD59-A6C34878D82A}">
                    <a16:rowId xmlns:a16="http://schemas.microsoft.com/office/drawing/2014/main" val="10003"/>
                  </a:ext>
                </a:extLst>
              </a:tr>
              <a:tr h="1514366">
                <a:tc gridSpan="4">
                  <a:txBody>
                    <a:bodyPr/>
                    <a:lstStyle/>
                    <a:p>
                      <a:r>
                        <a:rPr lang="en-US" sz="2000" kern="1200" baseline="0" dirty="0">
                          <a:solidFill>
                            <a:schemeClr val="dk1"/>
                          </a:solidFill>
                          <a:latin typeface="+mn-lt"/>
                          <a:ea typeface="+mn-ea"/>
                          <a:cs typeface="+mn-cs"/>
                        </a:rPr>
                        <a:t>1. The 127.0.0.0 network is the loopback network and not used on the internet.</a:t>
                      </a:r>
                    </a:p>
                    <a:p>
                      <a:r>
                        <a:rPr lang="en-US" sz="2000" kern="1200" baseline="0" dirty="0">
                          <a:solidFill>
                            <a:schemeClr val="dk1"/>
                          </a:solidFill>
                          <a:latin typeface="+mn-lt"/>
                          <a:ea typeface="+mn-ea"/>
                          <a:cs typeface="+mn-cs"/>
                        </a:rPr>
                        <a:t>2. Address loopback address 127.0.0.1 is used to check TCP / IP</a:t>
                      </a:r>
                    </a:p>
                    <a:p>
                      <a:r>
                        <a:rPr lang="en-US" sz="2000" kern="1200" baseline="0" dirty="0">
                          <a:solidFill>
                            <a:schemeClr val="dk1"/>
                          </a:solidFill>
                          <a:latin typeface="+mn-lt"/>
                          <a:ea typeface="+mn-ea"/>
                          <a:cs typeface="+mn-cs"/>
                        </a:rPr>
                        <a:t>3. IP's that have the last octet as 255 are not assigned to hosts; 0.0.0.0 and 255.255.255.255 are not assigned to anything.</a:t>
                      </a:r>
                    </a:p>
                  </a:txBody>
                  <a:tcPr anchor="ctr"/>
                </a:tc>
                <a:tc hMerge="1">
                  <a:txBody>
                    <a:bodyPr/>
                    <a:lstStyle/>
                    <a:p>
                      <a:pPr lvl="0" algn="l"/>
                      <a:endParaRPr lang="en-US" sz="2400" b="1"/>
                    </a:p>
                  </a:txBody>
                  <a:tcPr anchor="ctr"/>
                </a:tc>
                <a:tc hMerge="1">
                  <a:txBody>
                    <a:bodyPr/>
                    <a:lstStyle/>
                    <a:p>
                      <a:pPr algn="ctr"/>
                      <a:endParaRPr lang="en-US" sz="2400" b="1"/>
                    </a:p>
                  </a:txBody>
                  <a:tcPr anchor="ctr"/>
                </a:tc>
                <a:tc hMerge="1">
                  <a:txBody>
                    <a:bodyPr/>
                    <a:lstStyle/>
                    <a:p>
                      <a:pPr algn="ctr"/>
                      <a:endParaRPr lang="en-US" sz="2400" b="1"/>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26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813BF9-5145-4417-B95D-FA8627973885}" type="slidenum">
              <a:rPr lang="en-US" smtClean="0"/>
              <a:pPr/>
              <a:t>11</a:t>
            </a:fld>
            <a:endParaRPr lang="en-US"/>
          </a:p>
        </p:txBody>
      </p:sp>
      <p:sp>
        <p:nvSpPr>
          <p:cNvPr id="6" name="Content Placeholder 6"/>
          <p:cNvSpPr txBox="1">
            <a:spLocks/>
          </p:cNvSpPr>
          <p:nvPr/>
        </p:nvSpPr>
        <p:spPr>
          <a:xfrm>
            <a:off x="266700" y="1274102"/>
            <a:ext cx="8382000"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Network Addresses</a:t>
            </a:r>
          </a:p>
          <a:p>
            <a:endParaRPr lang="en-US"/>
          </a:p>
          <a:p>
            <a:endParaRPr lang="en-US"/>
          </a:p>
          <a:p>
            <a:endParaRPr lang="en-US"/>
          </a:p>
          <a:p>
            <a:r>
              <a:rPr lang="en-US"/>
              <a:t>Broadcast  Addresses</a:t>
            </a:r>
            <a:endParaRPr lang="en-US" dirty="0"/>
          </a:p>
        </p:txBody>
      </p:sp>
      <p:grpSp>
        <p:nvGrpSpPr>
          <p:cNvPr id="7" name="Group 6"/>
          <p:cNvGrpSpPr/>
          <p:nvPr/>
        </p:nvGrpSpPr>
        <p:grpSpPr>
          <a:xfrm>
            <a:off x="424206" y="1764384"/>
            <a:ext cx="5825765" cy="1066800"/>
            <a:chOff x="1219200" y="1981200"/>
            <a:chExt cx="6858000" cy="1066800"/>
          </a:xfrm>
        </p:grpSpPr>
        <p:sp>
          <p:nvSpPr>
            <p:cNvPr id="8" name="Rectangle 7"/>
            <p:cNvSpPr/>
            <p:nvPr/>
          </p:nvSpPr>
          <p:spPr>
            <a:xfrm>
              <a:off x="1219200" y="2514600"/>
              <a:ext cx="3429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a:t>Network</a:t>
              </a:r>
            </a:p>
          </p:txBody>
        </p:sp>
        <p:sp>
          <p:nvSpPr>
            <p:cNvPr id="9" name="Rectangle 8"/>
            <p:cNvSpPr/>
            <p:nvPr/>
          </p:nvSpPr>
          <p:spPr>
            <a:xfrm>
              <a:off x="4648200" y="2514600"/>
              <a:ext cx="34290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0000000000000</a:t>
              </a:r>
            </a:p>
          </p:txBody>
        </p:sp>
        <p:cxnSp>
          <p:nvCxnSpPr>
            <p:cNvPr id="10" name="Straight Arrow Connector 9"/>
            <p:cNvCxnSpPr/>
            <p:nvPr/>
          </p:nvCxnSpPr>
          <p:spPr>
            <a:xfrm flipH="1">
              <a:off x="1219200" y="2209800"/>
              <a:ext cx="2743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5334000" y="2209800"/>
              <a:ext cx="2743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962400" y="1981200"/>
              <a:ext cx="1371600" cy="369332"/>
            </a:xfrm>
            <a:prstGeom prst="rect">
              <a:avLst/>
            </a:prstGeom>
            <a:noFill/>
          </p:spPr>
          <p:txBody>
            <a:bodyPr wrap="square" rtlCol="0">
              <a:spAutoFit/>
            </a:bodyPr>
            <a:lstStyle/>
            <a:p>
              <a:r>
                <a:rPr lang="en-US"/>
                <a:t>32 bits</a:t>
              </a:r>
            </a:p>
          </p:txBody>
        </p:sp>
      </p:grpSp>
      <p:grpSp>
        <p:nvGrpSpPr>
          <p:cNvPr id="13" name="Group 12"/>
          <p:cNvGrpSpPr/>
          <p:nvPr/>
        </p:nvGrpSpPr>
        <p:grpSpPr>
          <a:xfrm>
            <a:off x="424206" y="4202784"/>
            <a:ext cx="6004874" cy="1066800"/>
            <a:chOff x="1219200" y="1981200"/>
            <a:chExt cx="6858000" cy="1066800"/>
          </a:xfrm>
        </p:grpSpPr>
        <p:sp>
          <p:nvSpPr>
            <p:cNvPr id="14" name="Rectangle 13"/>
            <p:cNvSpPr/>
            <p:nvPr/>
          </p:nvSpPr>
          <p:spPr>
            <a:xfrm>
              <a:off x="1219200" y="2514600"/>
              <a:ext cx="3429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a:t>Network</a:t>
              </a:r>
            </a:p>
          </p:txBody>
        </p:sp>
        <p:sp>
          <p:nvSpPr>
            <p:cNvPr id="15" name="Rectangle 14"/>
            <p:cNvSpPr/>
            <p:nvPr/>
          </p:nvSpPr>
          <p:spPr>
            <a:xfrm>
              <a:off x="4648200" y="2514600"/>
              <a:ext cx="34290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1111111111111111</a:t>
              </a:r>
            </a:p>
          </p:txBody>
        </p:sp>
        <p:cxnSp>
          <p:nvCxnSpPr>
            <p:cNvPr id="16" name="Straight Arrow Connector 15"/>
            <p:cNvCxnSpPr/>
            <p:nvPr/>
          </p:nvCxnSpPr>
          <p:spPr>
            <a:xfrm flipH="1">
              <a:off x="1219200" y="2209800"/>
              <a:ext cx="2743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5334000" y="2209800"/>
              <a:ext cx="2743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962400" y="1981200"/>
              <a:ext cx="1371600" cy="369332"/>
            </a:xfrm>
            <a:prstGeom prst="rect">
              <a:avLst/>
            </a:prstGeom>
            <a:noFill/>
          </p:spPr>
          <p:txBody>
            <a:bodyPr wrap="square" rtlCol="0">
              <a:spAutoFit/>
            </a:bodyPr>
            <a:lstStyle/>
            <a:p>
              <a:r>
                <a:rPr lang="en-US"/>
                <a:t>32 bits</a:t>
              </a:r>
            </a:p>
          </p:txBody>
        </p:sp>
      </p:grpSp>
      <p:grpSp>
        <p:nvGrpSpPr>
          <p:cNvPr id="19" name="Group 8"/>
          <p:cNvGrpSpPr/>
          <p:nvPr/>
        </p:nvGrpSpPr>
        <p:grpSpPr>
          <a:xfrm>
            <a:off x="6710117" y="1764384"/>
            <a:ext cx="5243660" cy="790962"/>
            <a:chOff x="914400" y="1676400"/>
            <a:chExt cx="7848600" cy="838200"/>
          </a:xfrm>
        </p:grpSpPr>
        <p:sp>
          <p:nvSpPr>
            <p:cNvPr id="20" name="Rectangle 19"/>
            <p:cNvSpPr/>
            <p:nvPr/>
          </p:nvSpPr>
          <p:spPr>
            <a:xfrm>
              <a:off x="914400" y="16764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a:t>
              </a:r>
            </a:p>
          </p:txBody>
        </p:sp>
        <p:sp>
          <p:nvSpPr>
            <p:cNvPr id="21" name="Rectangle 20"/>
            <p:cNvSpPr/>
            <p:nvPr/>
          </p:nvSpPr>
          <p:spPr>
            <a:xfrm>
              <a:off x="2971800" y="1676400"/>
              <a:ext cx="579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Private IP Ranges</a:t>
              </a:r>
            </a:p>
          </p:txBody>
        </p:sp>
      </p:grpSp>
      <p:grpSp>
        <p:nvGrpSpPr>
          <p:cNvPr id="22" name="Group 9"/>
          <p:cNvGrpSpPr/>
          <p:nvPr/>
        </p:nvGrpSpPr>
        <p:grpSpPr>
          <a:xfrm>
            <a:off x="6710117" y="2602584"/>
            <a:ext cx="5243660" cy="1078585"/>
            <a:chOff x="914400" y="1676400"/>
            <a:chExt cx="7848600" cy="838200"/>
          </a:xfrm>
        </p:grpSpPr>
        <p:sp>
          <p:nvSpPr>
            <p:cNvPr id="23" name="Rectangle 22"/>
            <p:cNvSpPr/>
            <p:nvPr/>
          </p:nvSpPr>
          <p:spPr>
            <a:xfrm>
              <a:off x="914400" y="1676400"/>
              <a:ext cx="2057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t>A</a:t>
              </a:r>
            </a:p>
          </p:txBody>
        </p:sp>
        <p:sp>
          <p:nvSpPr>
            <p:cNvPr id="24" name="Rectangle 23"/>
            <p:cNvSpPr/>
            <p:nvPr/>
          </p:nvSpPr>
          <p:spPr>
            <a:xfrm>
              <a:off x="2971800" y="1676400"/>
              <a:ext cx="5791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a:t>10.0.0.0 to 10.255.255.255</a:t>
              </a:r>
            </a:p>
          </p:txBody>
        </p:sp>
      </p:grpSp>
      <p:grpSp>
        <p:nvGrpSpPr>
          <p:cNvPr id="25" name="Group 12"/>
          <p:cNvGrpSpPr/>
          <p:nvPr/>
        </p:nvGrpSpPr>
        <p:grpSpPr>
          <a:xfrm>
            <a:off x="6710117" y="3745584"/>
            <a:ext cx="5243660" cy="1150491"/>
            <a:chOff x="914400" y="1676400"/>
            <a:chExt cx="7848600" cy="838200"/>
          </a:xfrm>
        </p:grpSpPr>
        <p:sp>
          <p:nvSpPr>
            <p:cNvPr id="26" name="Rectangle 25"/>
            <p:cNvSpPr/>
            <p:nvPr/>
          </p:nvSpPr>
          <p:spPr>
            <a:xfrm>
              <a:off x="914400" y="1676400"/>
              <a:ext cx="2057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t>B</a:t>
              </a:r>
            </a:p>
          </p:txBody>
        </p:sp>
        <p:sp>
          <p:nvSpPr>
            <p:cNvPr id="27" name="Rectangle 26"/>
            <p:cNvSpPr/>
            <p:nvPr/>
          </p:nvSpPr>
          <p:spPr>
            <a:xfrm>
              <a:off x="2971800" y="1676400"/>
              <a:ext cx="5791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a:t>172.16.0.0 to 172.31.255.255</a:t>
              </a:r>
            </a:p>
          </p:txBody>
        </p:sp>
      </p:grpSp>
      <p:grpSp>
        <p:nvGrpSpPr>
          <p:cNvPr id="28" name="Group 15"/>
          <p:cNvGrpSpPr/>
          <p:nvPr/>
        </p:nvGrpSpPr>
        <p:grpSpPr>
          <a:xfrm>
            <a:off x="6710117" y="4812384"/>
            <a:ext cx="5243660" cy="1222396"/>
            <a:chOff x="914400" y="1676400"/>
            <a:chExt cx="7848600" cy="838200"/>
          </a:xfrm>
        </p:grpSpPr>
        <p:sp>
          <p:nvSpPr>
            <p:cNvPr id="29" name="Rectangle 28"/>
            <p:cNvSpPr/>
            <p:nvPr/>
          </p:nvSpPr>
          <p:spPr>
            <a:xfrm>
              <a:off x="914400" y="1676400"/>
              <a:ext cx="2057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t>C</a:t>
              </a:r>
            </a:p>
          </p:txBody>
        </p:sp>
        <p:sp>
          <p:nvSpPr>
            <p:cNvPr id="30" name="Rectangle 29"/>
            <p:cNvSpPr/>
            <p:nvPr/>
          </p:nvSpPr>
          <p:spPr>
            <a:xfrm>
              <a:off x="2971800" y="1676400"/>
              <a:ext cx="5791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a:t>192.168.0.0 to 192.168.255.255</a:t>
              </a:r>
            </a:p>
          </p:txBody>
        </p:sp>
      </p:grpSp>
    </p:spTree>
    <p:extLst>
      <p:ext uri="{BB962C8B-B14F-4D97-AF65-F5344CB8AC3E}">
        <p14:creationId xmlns:p14="http://schemas.microsoft.com/office/powerpoint/2010/main" val="17545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1+#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từ</a:t>
            </a:r>
            <a:r>
              <a:rPr lang="en-US" dirty="0"/>
              <a:t> </a:t>
            </a:r>
            <a:r>
              <a:rPr lang="en-US" dirty="0" err="1"/>
              <a:t>hệ</a:t>
            </a:r>
            <a:r>
              <a:rPr lang="en-US" dirty="0"/>
              <a:t> 10 sang </a:t>
            </a:r>
            <a:r>
              <a:rPr lang="en-US" dirty="0" err="1"/>
              <a:t>hệ</a:t>
            </a:r>
            <a:r>
              <a:rPr lang="en-US" dirty="0"/>
              <a:t> 2</a:t>
            </a:r>
          </a:p>
        </p:txBody>
      </p:sp>
      <p:sp>
        <p:nvSpPr>
          <p:cNvPr id="3" name="Slide Number Placeholder 2"/>
          <p:cNvSpPr>
            <a:spLocks noGrp="1"/>
          </p:cNvSpPr>
          <p:nvPr>
            <p:ph type="sldNum" sz="quarter" idx="12"/>
          </p:nvPr>
        </p:nvSpPr>
        <p:spPr/>
        <p:txBody>
          <a:bodyPr/>
          <a:lstStyle/>
          <a:p>
            <a:fld id="{E3813BF9-5145-4417-B95D-FA8627973885}" type="slidenum">
              <a:rPr lang="en-US" smtClean="0"/>
              <a:pPr/>
              <a:t>12</a:t>
            </a:fld>
            <a:endParaRPr lang="en-US"/>
          </a:p>
        </p:txBody>
      </p:sp>
      <p:sp>
        <p:nvSpPr>
          <p:cNvPr id="5" name="Rectangle 3"/>
          <p:cNvSpPr>
            <a:spLocks noGrp="1" noChangeArrowheads="1"/>
          </p:cNvSpPr>
          <p:nvPr>
            <p:ph type="body" sz="half" idx="4294967295"/>
          </p:nvPr>
        </p:nvSpPr>
        <p:spPr>
          <a:xfrm>
            <a:off x="361361" y="1381760"/>
            <a:ext cx="7239000" cy="838200"/>
          </a:xfrm>
          <a:prstGeom prst="rect">
            <a:avLst/>
          </a:prstGeom>
        </p:spPr>
        <p:txBody>
          <a:bodyPr>
            <a:normAutofit fontScale="92500" lnSpcReduction="10000"/>
          </a:bodyPr>
          <a:lstStyle/>
          <a:p>
            <a:pPr eaLnBrk="1" hangingPunct="1"/>
            <a:r>
              <a:rPr lang="en-US" b="1" dirty="0" err="1">
                <a:latin typeface="Arial" charset="0"/>
                <a:cs typeface="Arial" charset="0"/>
              </a:rPr>
              <a:t>Cách</a:t>
            </a:r>
            <a:r>
              <a:rPr lang="en-US" b="1" dirty="0">
                <a:latin typeface="Arial" charset="0"/>
                <a:cs typeface="Arial" charset="0"/>
              </a:rPr>
              <a:t> 1</a:t>
            </a:r>
            <a:r>
              <a:rPr lang="en-US" dirty="0">
                <a:latin typeface="Arial" charset="0"/>
                <a:cs typeface="Arial" charset="0"/>
              </a:rPr>
              <a:t>:</a:t>
            </a:r>
          </a:p>
          <a:p>
            <a:pPr lvl="1" eaLnBrk="1" hangingPunct="1">
              <a:spcAft>
                <a:spcPct val="10000"/>
              </a:spcAft>
            </a:pPr>
            <a:r>
              <a:rPr lang="en-US" dirty="0" err="1">
                <a:latin typeface="Arial" charset="0"/>
                <a:cs typeface="Arial" charset="0"/>
              </a:rPr>
              <a:t>Ví</a:t>
            </a:r>
            <a:r>
              <a:rPr lang="en-US" dirty="0">
                <a:latin typeface="Arial" charset="0"/>
                <a:cs typeface="Arial" charset="0"/>
              </a:rPr>
              <a:t> </a:t>
            </a:r>
            <a:r>
              <a:rPr lang="en-US" dirty="0" err="1">
                <a:latin typeface="Arial" charset="0"/>
                <a:cs typeface="Arial" charset="0"/>
              </a:rPr>
              <a:t>dụ</a:t>
            </a:r>
            <a:r>
              <a:rPr lang="en-US" dirty="0">
                <a:latin typeface="Arial" charset="0"/>
                <a:cs typeface="Arial" charset="0"/>
              </a:rPr>
              <a:t>: 108</a:t>
            </a:r>
            <a:r>
              <a:rPr lang="en-US" baseline="-25000" dirty="0">
                <a:latin typeface="Arial" charset="0"/>
                <a:cs typeface="Arial" charset="0"/>
              </a:rPr>
              <a:t>(10)</a:t>
            </a:r>
            <a:r>
              <a:rPr lang="en-US" dirty="0">
                <a:latin typeface="Arial" charset="0"/>
                <a:cs typeface="Arial" charset="0"/>
              </a:rPr>
              <a:t> </a:t>
            </a:r>
            <a:r>
              <a:rPr lang="en-US" dirty="0">
                <a:latin typeface="Arial" charset="0"/>
                <a:cs typeface="Arial" charset="0"/>
                <a:sym typeface="Wingdings" pitchFamily="2" charset="2"/>
              </a:rPr>
              <a:t> Binary</a:t>
            </a:r>
          </a:p>
          <a:p>
            <a:pPr lvl="1" eaLnBrk="1" hangingPunct="1"/>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endParaRPr lang="en-US" dirty="0">
              <a:latin typeface="Arial" charset="0"/>
              <a:cs typeface="Arial" charset="0"/>
            </a:endParaRPr>
          </a:p>
        </p:txBody>
      </p:sp>
      <p:sp>
        <p:nvSpPr>
          <p:cNvPr id="6" name="Line 120"/>
          <p:cNvSpPr>
            <a:spLocks noChangeShapeType="1"/>
          </p:cNvSpPr>
          <p:nvPr/>
        </p:nvSpPr>
        <p:spPr bwMode="auto">
          <a:xfrm flipV="1">
            <a:off x="3180761" y="2753360"/>
            <a:ext cx="0" cy="3733800"/>
          </a:xfrm>
          <a:prstGeom prst="line">
            <a:avLst/>
          </a:prstGeom>
          <a:noFill/>
          <a:ln w="28575">
            <a:solidFill>
              <a:srgbClr val="0000FF"/>
            </a:solidFill>
            <a:round/>
            <a:headEnd/>
            <a:tailEnd type="triangle" w="med" len="med"/>
          </a:ln>
        </p:spPr>
        <p:txBody>
          <a:bodyPr/>
          <a:lstStyle/>
          <a:p>
            <a:endParaRPr lang="en-US"/>
          </a:p>
        </p:txBody>
      </p:sp>
      <p:sp>
        <p:nvSpPr>
          <p:cNvPr id="11" name="Rectangle 10"/>
          <p:cNvSpPr/>
          <p:nvPr/>
        </p:nvSpPr>
        <p:spPr>
          <a:xfrm>
            <a:off x="437561" y="2829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108</a:t>
            </a:r>
          </a:p>
        </p:txBody>
      </p:sp>
      <p:sp>
        <p:nvSpPr>
          <p:cNvPr id="12" name="Rectangle 11"/>
          <p:cNvSpPr/>
          <p:nvPr/>
        </p:nvSpPr>
        <p:spPr>
          <a:xfrm>
            <a:off x="1275761" y="2829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3" name="Rectangle 12"/>
          <p:cNvSpPr/>
          <p:nvPr/>
        </p:nvSpPr>
        <p:spPr>
          <a:xfrm>
            <a:off x="2266361" y="2829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14" name="Rectangle 13"/>
          <p:cNvSpPr/>
          <p:nvPr/>
        </p:nvSpPr>
        <p:spPr>
          <a:xfrm>
            <a:off x="437561" y="3286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54</a:t>
            </a:r>
          </a:p>
        </p:txBody>
      </p:sp>
      <p:sp>
        <p:nvSpPr>
          <p:cNvPr id="15" name="Rectangle 14"/>
          <p:cNvSpPr/>
          <p:nvPr/>
        </p:nvSpPr>
        <p:spPr>
          <a:xfrm>
            <a:off x="1275761" y="3286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6" name="Rectangle 15"/>
          <p:cNvSpPr/>
          <p:nvPr/>
        </p:nvSpPr>
        <p:spPr>
          <a:xfrm>
            <a:off x="2266361" y="3286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17" name="Rectangle 16"/>
          <p:cNvSpPr/>
          <p:nvPr/>
        </p:nvSpPr>
        <p:spPr>
          <a:xfrm>
            <a:off x="437561" y="3743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27</a:t>
            </a:r>
          </a:p>
        </p:txBody>
      </p:sp>
      <p:sp>
        <p:nvSpPr>
          <p:cNvPr id="18" name="Rectangle 17"/>
          <p:cNvSpPr/>
          <p:nvPr/>
        </p:nvSpPr>
        <p:spPr>
          <a:xfrm>
            <a:off x="1275761" y="3743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9" name="Rectangle 18"/>
          <p:cNvSpPr/>
          <p:nvPr/>
        </p:nvSpPr>
        <p:spPr>
          <a:xfrm>
            <a:off x="2266361" y="3743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0" name="Rectangle 19"/>
          <p:cNvSpPr/>
          <p:nvPr/>
        </p:nvSpPr>
        <p:spPr>
          <a:xfrm>
            <a:off x="437561" y="42011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13</a:t>
            </a:r>
          </a:p>
        </p:txBody>
      </p:sp>
      <p:sp>
        <p:nvSpPr>
          <p:cNvPr id="21" name="Rectangle 20"/>
          <p:cNvSpPr/>
          <p:nvPr/>
        </p:nvSpPr>
        <p:spPr>
          <a:xfrm>
            <a:off x="1275761" y="42011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2" name="Rectangle 21"/>
          <p:cNvSpPr/>
          <p:nvPr/>
        </p:nvSpPr>
        <p:spPr>
          <a:xfrm>
            <a:off x="2266361" y="42011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3" name="Rectangle 22"/>
          <p:cNvSpPr/>
          <p:nvPr/>
        </p:nvSpPr>
        <p:spPr>
          <a:xfrm>
            <a:off x="437561" y="46583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a:t>
            </a:r>
          </a:p>
        </p:txBody>
      </p:sp>
      <p:sp>
        <p:nvSpPr>
          <p:cNvPr id="24" name="Rectangle 23"/>
          <p:cNvSpPr/>
          <p:nvPr/>
        </p:nvSpPr>
        <p:spPr>
          <a:xfrm>
            <a:off x="1275761" y="46583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5" name="Rectangle 24"/>
          <p:cNvSpPr/>
          <p:nvPr/>
        </p:nvSpPr>
        <p:spPr>
          <a:xfrm>
            <a:off x="2266361" y="46583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26" name="Rectangle 25"/>
          <p:cNvSpPr/>
          <p:nvPr/>
        </p:nvSpPr>
        <p:spPr>
          <a:xfrm>
            <a:off x="437561" y="5115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27" name="Rectangle 26"/>
          <p:cNvSpPr/>
          <p:nvPr/>
        </p:nvSpPr>
        <p:spPr>
          <a:xfrm>
            <a:off x="1275761" y="5115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28" name="Rectangle 27"/>
          <p:cNvSpPr/>
          <p:nvPr/>
        </p:nvSpPr>
        <p:spPr>
          <a:xfrm>
            <a:off x="2266361" y="51155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29" name="Rectangle 28"/>
          <p:cNvSpPr/>
          <p:nvPr/>
        </p:nvSpPr>
        <p:spPr>
          <a:xfrm>
            <a:off x="437561" y="5572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0" name="Rectangle 29"/>
          <p:cNvSpPr/>
          <p:nvPr/>
        </p:nvSpPr>
        <p:spPr>
          <a:xfrm>
            <a:off x="1275761" y="5572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31" name="Rectangle 30"/>
          <p:cNvSpPr/>
          <p:nvPr/>
        </p:nvSpPr>
        <p:spPr>
          <a:xfrm>
            <a:off x="2266361" y="55727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32" name="Rectangle 31"/>
          <p:cNvSpPr/>
          <p:nvPr/>
        </p:nvSpPr>
        <p:spPr>
          <a:xfrm>
            <a:off x="437561" y="6029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33" name="Rectangle 32"/>
          <p:cNvSpPr/>
          <p:nvPr/>
        </p:nvSpPr>
        <p:spPr>
          <a:xfrm>
            <a:off x="1275761" y="6029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34" name="Rectangle 33"/>
          <p:cNvSpPr/>
          <p:nvPr/>
        </p:nvSpPr>
        <p:spPr>
          <a:xfrm>
            <a:off x="2266361" y="6029960"/>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cxnSp>
        <p:nvCxnSpPr>
          <p:cNvPr id="35" name="Straight Connector 34"/>
          <p:cNvCxnSpPr/>
          <p:nvPr/>
        </p:nvCxnSpPr>
        <p:spPr>
          <a:xfrm>
            <a:off x="2161259" y="2829560"/>
            <a:ext cx="0" cy="3581400"/>
          </a:xfrm>
          <a:prstGeom prst="line">
            <a:avLst/>
          </a:prstGeom>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2037761" y="2372360"/>
            <a:ext cx="1295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t>Balance</a:t>
            </a:r>
          </a:p>
        </p:txBody>
      </p:sp>
      <p:sp>
        <p:nvSpPr>
          <p:cNvPr id="37" name="Rectangle 3"/>
          <p:cNvSpPr>
            <a:spLocks noGrp="1" noChangeArrowheads="1"/>
          </p:cNvSpPr>
          <p:nvPr>
            <p:ph type="body" sz="half" idx="4294967295"/>
          </p:nvPr>
        </p:nvSpPr>
        <p:spPr>
          <a:xfrm>
            <a:off x="4142460" y="1331458"/>
            <a:ext cx="7864119" cy="1066800"/>
          </a:xfrm>
          <a:prstGeom prst="rect">
            <a:avLst/>
          </a:prstGeom>
        </p:spPr>
        <p:txBody>
          <a:bodyPr>
            <a:normAutofit fontScale="47500" lnSpcReduction="20000"/>
          </a:bodyPr>
          <a:lstStyle/>
          <a:p>
            <a:r>
              <a:rPr lang="en-US" sz="4200" b="1" u="sng" dirty="0" err="1">
                <a:latin typeface="Arial" charset="0"/>
                <a:cs typeface="Arial" charset="0"/>
              </a:rPr>
              <a:t>Cách</a:t>
            </a:r>
            <a:r>
              <a:rPr lang="en-US" sz="4200" b="1" u="sng" dirty="0">
                <a:latin typeface="Arial" charset="0"/>
                <a:cs typeface="Arial" charset="0"/>
              </a:rPr>
              <a:t> 2: &lt;= 255</a:t>
            </a:r>
          </a:p>
          <a:p>
            <a:pPr algn="ctr">
              <a:buNone/>
            </a:pPr>
            <a:r>
              <a:rPr lang="en-US" sz="4500" b="1" dirty="0"/>
              <a:t>2</a:t>
            </a:r>
            <a:r>
              <a:rPr lang="en-US" sz="4500" b="1" baseline="30000" dirty="0"/>
              <a:t>7</a:t>
            </a:r>
            <a:r>
              <a:rPr lang="en-US" sz="4500" b="1" dirty="0"/>
              <a:t> | 2</a:t>
            </a:r>
            <a:r>
              <a:rPr lang="en-US" sz="4500" b="1" baseline="30000" dirty="0"/>
              <a:t>6</a:t>
            </a:r>
            <a:r>
              <a:rPr lang="en-US" sz="4500" b="1" dirty="0"/>
              <a:t> | 2</a:t>
            </a:r>
            <a:r>
              <a:rPr lang="en-US" sz="4500" b="1" baseline="30000" dirty="0"/>
              <a:t>5 </a:t>
            </a:r>
            <a:r>
              <a:rPr lang="en-US" sz="4500" b="1" dirty="0"/>
              <a:t>| 2</a:t>
            </a:r>
            <a:r>
              <a:rPr lang="en-US" sz="4500" b="1" baseline="30000" dirty="0"/>
              <a:t>4 </a:t>
            </a:r>
            <a:r>
              <a:rPr lang="en-US" sz="4500" b="1" dirty="0"/>
              <a:t>| 2</a:t>
            </a:r>
            <a:r>
              <a:rPr lang="en-US" sz="4500" b="1" baseline="30000" dirty="0"/>
              <a:t>3 </a:t>
            </a:r>
            <a:r>
              <a:rPr lang="en-US" sz="4500" b="1" dirty="0"/>
              <a:t>| 2</a:t>
            </a:r>
            <a:r>
              <a:rPr lang="en-US" sz="4500" b="1" baseline="30000" dirty="0"/>
              <a:t>2 </a:t>
            </a:r>
            <a:r>
              <a:rPr lang="en-US" sz="4500" b="1" dirty="0"/>
              <a:t>| 2</a:t>
            </a:r>
            <a:r>
              <a:rPr lang="en-US" sz="4500" b="1" baseline="30000" dirty="0"/>
              <a:t>1 </a:t>
            </a:r>
            <a:r>
              <a:rPr lang="en-US" sz="4500" b="1" dirty="0"/>
              <a:t>| 2</a:t>
            </a:r>
            <a:r>
              <a:rPr lang="en-US" sz="4500" b="1" baseline="30000" dirty="0"/>
              <a:t>0 </a:t>
            </a:r>
            <a:r>
              <a:rPr lang="en-US" sz="4500" b="1" dirty="0"/>
              <a:t>→ 128 | 64 | 32 | 16 | 8 | 4 | 2 | 1</a:t>
            </a:r>
            <a:r>
              <a:rPr lang="en-US" sz="4500" dirty="0">
                <a:latin typeface="Arial" charset="0"/>
                <a:cs typeface="Arial" charset="0"/>
              </a:rPr>
              <a:t> </a:t>
            </a:r>
          </a:p>
          <a:p>
            <a:pPr lvl="1">
              <a:spcAft>
                <a:spcPct val="10000"/>
              </a:spcAft>
            </a:pPr>
            <a:r>
              <a:rPr lang="en-US" sz="4000" dirty="0" err="1">
                <a:latin typeface="Arial" charset="0"/>
                <a:cs typeface="Arial" charset="0"/>
              </a:rPr>
              <a:t>Ví</a:t>
            </a:r>
            <a:r>
              <a:rPr lang="en-US" sz="4000" dirty="0">
                <a:latin typeface="Arial" charset="0"/>
                <a:cs typeface="Arial" charset="0"/>
              </a:rPr>
              <a:t> </a:t>
            </a:r>
            <a:r>
              <a:rPr lang="en-US" sz="4000" dirty="0" err="1">
                <a:latin typeface="Arial" charset="0"/>
                <a:cs typeface="Arial" charset="0"/>
              </a:rPr>
              <a:t>dụ</a:t>
            </a:r>
            <a:r>
              <a:rPr lang="en-US" sz="4000" dirty="0">
                <a:latin typeface="Arial" charset="0"/>
                <a:cs typeface="Arial" charset="0"/>
              </a:rPr>
              <a:t>: </a:t>
            </a:r>
            <a:r>
              <a:rPr lang="en-US" sz="4000" dirty="0"/>
              <a:t>Convert 108</a:t>
            </a:r>
            <a:r>
              <a:rPr lang="en-US" sz="4000" dirty="0">
                <a:latin typeface="Arial" charset="0"/>
                <a:cs typeface="Arial" charset="0"/>
              </a:rPr>
              <a:t> </a:t>
            </a:r>
            <a:r>
              <a:rPr lang="en-US" sz="4000" dirty="0">
                <a:latin typeface="Arial" charset="0"/>
                <a:cs typeface="Arial" charset="0"/>
                <a:sym typeface="Wingdings" pitchFamily="2" charset="2"/>
              </a:rPr>
              <a:t> Binary</a:t>
            </a:r>
          </a:p>
          <a:p>
            <a:pPr lvl="1">
              <a:spcAft>
                <a:spcPct val="10000"/>
              </a:spcAft>
              <a:buNone/>
            </a:pPr>
            <a:endParaRPr lang="en-US" dirty="0">
              <a:latin typeface="Arial" charset="0"/>
              <a:cs typeface="Arial" charset="0"/>
              <a:sym typeface="Wingdings" pitchFamily="2" charset="2"/>
            </a:endParaRPr>
          </a:p>
          <a:p>
            <a:pPr lvl="1" eaLnBrk="1" hangingPunct="1"/>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endParaRPr lang="en-US" dirty="0">
              <a:latin typeface="Arial" charset="0"/>
              <a:cs typeface="Arial" charset="0"/>
            </a:endParaRPr>
          </a:p>
        </p:txBody>
      </p:sp>
      <p:sp>
        <p:nvSpPr>
          <p:cNvPr id="38" name="Line 120"/>
          <p:cNvSpPr>
            <a:spLocks noChangeShapeType="1"/>
          </p:cNvSpPr>
          <p:nvPr/>
        </p:nvSpPr>
        <p:spPr bwMode="auto">
          <a:xfrm flipV="1">
            <a:off x="6961860" y="2703058"/>
            <a:ext cx="0" cy="3733800"/>
          </a:xfrm>
          <a:prstGeom prst="line">
            <a:avLst/>
          </a:prstGeom>
          <a:ln w="57150">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39" name="Text Box 121"/>
          <p:cNvSpPr txBox="1">
            <a:spLocks noChangeArrowheads="1"/>
          </p:cNvSpPr>
          <p:nvPr/>
        </p:nvSpPr>
        <p:spPr bwMode="auto">
          <a:xfrm>
            <a:off x="8474800" y="4650059"/>
            <a:ext cx="2971800" cy="523220"/>
          </a:xfrm>
          <a:prstGeom prst="rect">
            <a:avLst/>
          </a:prstGeom>
          <a:noFill/>
          <a:ln w="9525">
            <a:noFill/>
            <a:miter lim="800000"/>
            <a:headEnd/>
            <a:tailEnd/>
          </a:ln>
        </p:spPr>
        <p:txBody>
          <a:bodyPr wrap="square">
            <a:spAutoFit/>
          </a:bodyPr>
          <a:lstStyle/>
          <a:p>
            <a:pPr>
              <a:spcBef>
                <a:spcPct val="50000"/>
              </a:spcBef>
            </a:pPr>
            <a:r>
              <a:rPr lang="en-US" sz="2800" dirty="0"/>
              <a:t>108 =</a:t>
            </a:r>
            <a:r>
              <a:rPr lang="en-US" sz="2000" dirty="0"/>
              <a:t> </a:t>
            </a:r>
          </a:p>
        </p:txBody>
      </p:sp>
      <p:sp>
        <p:nvSpPr>
          <p:cNvPr id="40" name="Text Box 122"/>
          <p:cNvSpPr txBox="1">
            <a:spLocks noChangeArrowheads="1"/>
          </p:cNvSpPr>
          <p:nvPr/>
        </p:nvSpPr>
        <p:spPr bwMode="auto">
          <a:xfrm>
            <a:off x="9336794" y="4569958"/>
            <a:ext cx="2514600" cy="646331"/>
          </a:xfrm>
          <a:prstGeom prst="rect">
            <a:avLst/>
          </a:prstGeom>
          <a:noFill/>
          <a:ln w="9525">
            <a:noFill/>
            <a:miter lim="800000"/>
            <a:headEnd/>
            <a:tailEnd/>
          </a:ln>
        </p:spPr>
        <p:txBody>
          <a:bodyPr wrap="square">
            <a:spAutoFit/>
          </a:bodyPr>
          <a:lstStyle/>
          <a:p>
            <a:pPr>
              <a:spcBef>
                <a:spcPct val="50000"/>
              </a:spcBef>
            </a:pPr>
            <a:r>
              <a:rPr lang="en-US" sz="3600"/>
              <a:t>1101100</a:t>
            </a:r>
            <a:r>
              <a:rPr lang="en-US" sz="2800"/>
              <a:t> </a:t>
            </a:r>
            <a:r>
              <a:rPr lang="en-US" sz="2800" baseline="-25000"/>
              <a:t>(2)</a:t>
            </a:r>
            <a:endParaRPr lang="en-US" sz="2000" baseline="-25000"/>
          </a:p>
        </p:txBody>
      </p:sp>
      <p:sp>
        <p:nvSpPr>
          <p:cNvPr id="41" name="Oval 123"/>
          <p:cNvSpPr>
            <a:spLocks noChangeArrowheads="1"/>
          </p:cNvSpPr>
          <p:nvPr/>
        </p:nvSpPr>
        <p:spPr bwMode="auto">
          <a:xfrm>
            <a:off x="8371560" y="4201160"/>
            <a:ext cx="3479834" cy="1600200"/>
          </a:xfrm>
          <a:prstGeom prst="ellipse">
            <a:avLst/>
          </a:prstGeom>
          <a:noFill/>
          <a:ln w="9525">
            <a:solidFill>
              <a:srgbClr val="FF0000"/>
            </a:solidFill>
            <a:round/>
            <a:headEnd/>
            <a:tailEnd/>
          </a:ln>
        </p:spPr>
        <p:txBody>
          <a:bodyPr wrap="none" anchor="ctr"/>
          <a:lstStyle/>
          <a:p>
            <a:endParaRPr lang="en-US"/>
          </a:p>
        </p:txBody>
      </p:sp>
      <p:sp>
        <p:nvSpPr>
          <p:cNvPr id="42" name="AutoShape 124"/>
          <p:cNvSpPr>
            <a:spLocks noChangeArrowheads="1"/>
          </p:cNvSpPr>
          <p:nvPr/>
        </p:nvSpPr>
        <p:spPr bwMode="auto">
          <a:xfrm>
            <a:off x="8830989" y="2753360"/>
            <a:ext cx="2895600" cy="990600"/>
          </a:xfrm>
          <a:prstGeom prst="wedgeEllipseCallout">
            <a:avLst>
              <a:gd name="adj1" fmla="val -19794"/>
              <a:gd name="adj2" fmla="val 82732"/>
            </a:avLst>
          </a:prstGeom>
          <a:solidFill>
            <a:schemeClr val="accent1"/>
          </a:solidFill>
          <a:ln w="9525">
            <a:solidFill>
              <a:schemeClr val="tx1"/>
            </a:solidFill>
            <a:miter lim="800000"/>
            <a:headEnd/>
            <a:tailEnd/>
          </a:ln>
        </p:spPr>
        <p:txBody>
          <a:bodyPr/>
          <a:lstStyle/>
          <a:p>
            <a:pPr algn="ctr"/>
            <a:r>
              <a:rPr lang="en-US" sz="4000"/>
              <a:t>Kết quả</a:t>
            </a:r>
          </a:p>
        </p:txBody>
      </p:sp>
      <p:sp>
        <p:nvSpPr>
          <p:cNvPr id="43" name="Rectangle 42"/>
          <p:cNvSpPr/>
          <p:nvPr/>
        </p:nvSpPr>
        <p:spPr>
          <a:xfrm>
            <a:off x="4218660" y="2779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108</a:t>
            </a:r>
          </a:p>
        </p:txBody>
      </p:sp>
      <p:sp>
        <p:nvSpPr>
          <p:cNvPr id="44" name="Rectangle 43"/>
          <p:cNvSpPr/>
          <p:nvPr/>
        </p:nvSpPr>
        <p:spPr>
          <a:xfrm>
            <a:off x="5056860" y="2779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-128</a:t>
            </a:r>
          </a:p>
        </p:txBody>
      </p:sp>
      <p:sp>
        <p:nvSpPr>
          <p:cNvPr id="45" name="Rectangle 44"/>
          <p:cNvSpPr/>
          <p:nvPr/>
        </p:nvSpPr>
        <p:spPr>
          <a:xfrm>
            <a:off x="7190460" y="27792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108</a:t>
            </a:r>
          </a:p>
        </p:txBody>
      </p:sp>
      <p:sp>
        <p:nvSpPr>
          <p:cNvPr id="46" name="Rectangle 45"/>
          <p:cNvSpPr/>
          <p:nvPr/>
        </p:nvSpPr>
        <p:spPr>
          <a:xfrm>
            <a:off x="4218660" y="3236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108</a:t>
            </a:r>
          </a:p>
        </p:txBody>
      </p:sp>
      <p:sp>
        <p:nvSpPr>
          <p:cNvPr id="47" name="Rectangle 46"/>
          <p:cNvSpPr/>
          <p:nvPr/>
        </p:nvSpPr>
        <p:spPr>
          <a:xfrm>
            <a:off x="5056860" y="3236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-64</a:t>
            </a:r>
          </a:p>
        </p:txBody>
      </p:sp>
      <p:sp>
        <p:nvSpPr>
          <p:cNvPr id="48" name="Rectangle 47"/>
          <p:cNvSpPr/>
          <p:nvPr/>
        </p:nvSpPr>
        <p:spPr>
          <a:xfrm>
            <a:off x="7190460" y="32364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44</a:t>
            </a:r>
          </a:p>
        </p:txBody>
      </p:sp>
      <p:sp>
        <p:nvSpPr>
          <p:cNvPr id="49" name="Rectangle 48"/>
          <p:cNvSpPr/>
          <p:nvPr/>
        </p:nvSpPr>
        <p:spPr>
          <a:xfrm>
            <a:off x="4218660" y="3693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44</a:t>
            </a:r>
          </a:p>
        </p:txBody>
      </p:sp>
      <p:sp>
        <p:nvSpPr>
          <p:cNvPr id="50" name="Rectangle 49"/>
          <p:cNvSpPr/>
          <p:nvPr/>
        </p:nvSpPr>
        <p:spPr>
          <a:xfrm>
            <a:off x="5056860" y="3693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-32</a:t>
            </a:r>
          </a:p>
        </p:txBody>
      </p:sp>
      <p:sp>
        <p:nvSpPr>
          <p:cNvPr id="51" name="Rectangle 50"/>
          <p:cNvSpPr/>
          <p:nvPr/>
        </p:nvSpPr>
        <p:spPr>
          <a:xfrm>
            <a:off x="7190460" y="36936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12</a:t>
            </a:r>
          </a:p>
        </p:txBody>
      </p:sp>
      <p:sp>
        <p:nvSpPr>
          <p:cNvPr id="52" name="Rectangle 51"/>
          <p:cNvSpPr/>
          <p:nvPr/>
        </p:nvSpPr>
        <p:spPr>
          <a:xfrm>
            <a:off x="4218660" y="41508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12</a:t>
            </a:r>
          </a:p>
        </p:txBody>
      </p:sp>
      <p:sp>
        <p:nvSpPr>
          <p:cNvPr id="53" name="Rectangle 52"/>
          <p:cNvSpPr/>
          <p:nvPr/>
        </p:nvSpPr>
        <p:spPr>
          <a:xfrm>
            <a:off x="5056860" y="41508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-16</a:t>
            </a:r>
          </a:p>
        </p:txBody>
      </p:sp>
      <p:sp>
        <p:nvSpPr>
          <p:cNvPr id="54" name="Rectangle 53"/>
          <p:cNvSpPr/>
          <p:nvPr/>
        </p:nvSpPr>
        <p:spPr>
          <a:xfrm>
            <a:off x="7190460" y="41508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12</a:t>
            </a:r>
          </a:p>
        </p:txBody>
      </p:sp>
      <p:sp>
        <p:nvSpPr>
          <p:cNvPr id="55" name="Rectangle 54"/>
          <p:cNvSpPr/>
          <p:nvPr/>
        </p:nvSpPr>
        <p:spPr>
          <a:xfrm>
            <a:off x="4218660" y="46080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12</a:t>
            </a:r>
          </a:p>
        </p:txBody>
      </p:sp>
      <p:sp>
        <p:nvSpPr>
          <p:cNvPr id="56" name="Rectangle 55"/>
          <p:cNvSpPr/>
          <p:nvPr/>
        </p:nvSpPr>
        <p:spPr>
          <a:xfrm>
            <a:off x="5056860" y="46080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-8</a:t>
            </a:r>
          </a:p>
        </p:txBody>
      </p:sp>
      <p:sp>
        <p:nvSpPr>
          <p:cNvPr id="57" name="Rectangle 56"/>
          <p:cNvSpPr/>
          <p:nvPr/>
        </p:nvSpPr>
        <p:spPr>
          <a:xfrm>
            <a:off x="7190460" y="46080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58" name="Rectangle 57"/>
          <p:cNvSpPr/>
          <p:nvPr/>
        </p:nvSpPr>
        <p:spPr>
          <a:xfrm>
            <a:off x="4218660" y="5065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59" name="Rectangle 58"/>
          <p:cNvSpPr/>
          <p:nvPr/>
        </p:nvSpPr>
        <p:spPr>
          <a:xfrm>
            <a:off x="5056860" y="5065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
        <p:nvSpPr>
          <p:cNvPr id="60" name="Rectangle 59"/>
          <p:cNvSpPr/>
          <p:nvPr/>
        </p:nvSpPr>
        <p:spPr>
          <a:xfrm>
            <a:off x="7190460" y="50652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61" name="Rectangle 60"/>
          <p:cNvSpPr/>
          <p:nvPr/>
        </p:nvSpPr>
        <p:spPr>
          <a:xfrm>
            <a:off x="4218660" y="5522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62" name="Rectangle 61"/>
          <p:cNvSpPr/>
          <p:nvPr/>
        </p:nvSpPr>
        <p:spPr>
          <a:xfrm>
            <a:off x="5056860" y="5522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63" name="Rectangle 62"/>
          <p:cNvSpPr/>
          <p:nvPr/>
        </p:nvSpPr>
        <p:spPr>
          <a:xfrm>
            <a:off x="7190460" y="55224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64" name="Rectangle 63"/>
          <p:cNvSpPr/>
          <p:nvPr/>
        </p:nvSpPr>
        <p:spPr>
          <a:xfrm>
            <a:off x="4218660" y="5979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65" name="Rectangle 64"/>
          <p:cNvSpPr/>
          <p:nvPr/>
        </p:nvSpPr>
        <p:spPr>
          <a:xfrm>
            <a:off x="5056860" y="5979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66" name="Rectangle 65"/>
          <p:cNvSpPr/>
          <p:nvPr/>
        </p:nvSpPr>
        <p:spPr>
          <a:xfrm>
            <a:off x="7190460" y="5979658"/>
            <a:ext cx="9906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cxnSp>
        <p:nvCxnSpPr>
          <p:cNvPr id="67" name="Straight Connector 66"/>
          <p:cNvCxnSpPr/>
          <p:nvPr/>
        </p:nvCxnSpPr>
        <p:spPr>
          <a:xfrm>
            <a:off x="5942358" y="2779258"/>
            <a:ext cx="0" cy="3581400"/>
          </a:xfrm>
          <a:prstGeom prst="line">
            <a:avLst/>
          </a:prstGeom>
        </p:spPr>
        <p:style>
          <a:lnRef idx="3">
            <a:schemeClr val="accent1"/>
          </a:lnRef>
          <a:fillRef idx="0">
            <a:schemeClr val="accent1"/>
          </a:fillRef>
          <a:effectRef idx="2">
            <a:schemeClr val="accent1"/>
          </a:effectRef>
          <a:fontRef idx="minor">
            <a:schemeClr val="tx1"/>
          </a:fontRef>
        </p:style>
      </p:cxnSp>
      <p:sp>
        <p:nvSpPr>
          <p:cNvPr id="68" name="Rectangle 67"/>
          <p:cNvSpPr/>
          <p:nvPr/>
        </p:nvSpPr>
        <p:spPr>
          <a:xfrm>
            <a:off x="6047460" y="2398258"/>
            <a:ext cx="6858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t>Bits</a:t>
            </a:r>
          </a:p>
        </p:txBody>
      </p:sp>
      <p:sp>
        <p:nvSpPr>
          <p:cNvPr id="69" name="Rectangle 68"/>
          <p:cNvSpPr/>
          <p:nvPr/>
        </p:nvSpPr>
        <p:spPr>
          <a:xfrm>
            <a:off x="7190460" y="2398258"/>
            <a:ext cx="1676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a:t>Remainder</a:t>
            </a:r>
          </a:p>
        </p:txBody>
      </p:sp>
      <p:sp>
        <p:nvSpPr>
          <p:cNvPr id="70" name="Rectangle 69"/>
          <p:cNvSpPr/>
          <p:nvPr/>
        </p:nvSpPr>
        <p:spPr>
          <a:xfrm>
            <a:off x="6047460" y="2779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71" name="Rectangle 70"/>
          <p:cNvSpPr/>
          <p:nvPr/>
        </p:nvSpPr>
        <p:spPr>
          <a:xfrm>
            <a:off x="6047460" y="3236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72" name="Rectangle 71"/>
          <p:cNvSpPr/>
          <p:nvPr/>
        </p:nvSpPr>
        <p:spPr>
          <a:xfrm>
            <a:off x="6047460" y="3693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73" name="Rectangle 72"/>
          <p:cNvSpPr/>
          <p:nvPr/>
        </p:nvSpPr>
        <p:spPr>
          <a:xfrm>
            <a:off x="6047460" y="41508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74" name="Rectangle 73"/>
          <p:cNvSpPr/>
          <p:nvPr/>
        </p:nvSpPr>
        <p:spPr>
          <a:xfrm>
            <a:off x="6047460" y="46080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75" name="Rectangle 74"/>
          <p:cNvSpPr/>
          <p:nvPr/>
        </p:nvSpPr>
        <p:spPr>
          <a:xfrm>
            <a:off x="6047460" y="50652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76" name="Rectangle 75"/>
          <p:cNvSpPr/>
          <p:nvPr/>
        </p:nvSpPr>
        <p:spPr>
          <a:xfrm>
            <a:off x="6047460" y="55224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
        <p:nvSpPr>
          <p:cNvPr id="77" name="Rectangle 76"/>
          <p:cNvSpPr/>
          <p:nvPr/>
        </p:nvSpPr>
        <p:spPr>
          <a:xfrm>
            <a:off x="6047460" y="5979658"/>
            <a:ext cx="762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0</a:t>
            </a:r>
          </a:p>
        </p:txBody>
      </p:sp>
    </p:spTree>
    <p:extLst>
      <p:ext uri="{BB962C8B-B14F-4D97-AF65-F5344CB8AC3E}">
        <p14:creationId xmlns:p14="http://schemas.microsoft.com/office/powerpoint/2010/main" val="38788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5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amond(in)">
                                      <p:cBhvr>
                                        <p:cTn id="10" dur="500"/>
                                        <p:tgtEl>
                                          <p:spTgt spid="3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500"/>
                                        <p:tgtEl>
                                          <p:spTgt spid="12"/>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500"/>
                                        <p:tgtEl>
                                          <p:spTgt spid="14"/>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amond(in)">
                                      <p:cBhvr>
                                        <p:cTn id="19" dur="500"/>
                                        <p:tgtEl>
                                          <p:spTgt spid="3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amond(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amond(in)">
                                      <p:cBhvr>
                                        <p:cTn id="27" dur="500"/>
                                        <p:tgtEl>
                                          <p:spTgt spid="15"/>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amond(in)">
                                      <p:cBhvr>
                                        <p:cTn id="30" dur="500"/>
                                        <p:tgtEl>
                                          <p:spTgt spid="17"/>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amond(i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amond(in)">
                                      <p:cBhvr>
                                        <p:cTn id="38" dur="500"/>
                                        <p:tgtEl>
                                          <p:spTgt spid="18"/>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amond(in)">
                                      <p:cBhvr>
                                        <p:cTn id="41" dur="500"/>
                                        <p:tgtEl>
                                          <p:spTgt spid="20"/>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diamond(i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amond(in)">
                                      <p:cBhvr>
                                        <p:cTn id="49" dur="500"/>
                                        <p:tgtEl>
                                          <p:spTgt spid="21"/>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amond(in)">
                                      <p:cBhvr>
                                        <p:cTn id="52" dur="500"/>
                                        <p:tgtEl>
                                          <p:spTgt spid="23"/>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amond(i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amond(in)">
                                      <p:cBhvr>
                                        <p:cTn id="60" dur="500"/>
                                        <p:tgtEl>
                                          <p:spTgt spid="24"/>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diamond(in)">
                                      <p:cBhvr>
                                        <p:cTn id="63" dur="500"/>
                                        <p:tgtEl>
                                          <p:spTgt spid="26"/>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diamond(in)">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8" presetClass="entr" presetSubtype="16"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amond(in)">
                                      <p:cBhvr>
                                        <p:cTn id="71" dur="500"/>
                                        <p:tgtEl>
                                          <p:spTgt spid="27"/>
                                        </p:tgtEl>
                                      </p:cBhvr>
                                    </p:animEffect>
                                  </p:childTnLst>
                                </p:cTn>
                              </p:par>
                              <p:par>
                                <p:cTn id="72" presetID="8" presetClass="entr" presetSubtype="16"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diamond(in)">
                                      <p:cBhvr>
                                        <p:cTn id="74" dur="500"/>
                                        <p:tgtEl>
                                          <p:spTgt spid="29"/>
                                        </p:tgtEl>
                                      </p:cBhvr>
                                    </p:animEffect>
                                  </p:childTnLst>
                                </p:cTn>
                              </p:par>
                              <p:par>
                                <p:cTn id="75" presetID="8" presetClass="entr" presetSubtype="16"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amond(in)">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amond(in)">
                                      <p:cBhvr>
                                        <p:cTn id="82" dur="500"/>
                                        <p:tgtEl>
                                          <p:spTgt spid="30"/>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diamond(in)">
                                      <p:cBhvr>
                                        <p:cTn id="85" dur="500"/>
                                        <p:tgtEl>
                                          <p:spTgt spid="31"/>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diamond(in)">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8" presetClass="entr" presetSubtype="16"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diamond(in)">
                                      <p:cBhvr>
                                        <p:cTn id="93" dur="500"/>
                                        <p:tgtEl>
                                          <p:spTgt spid="33"/>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diamond(in)">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additive="base">
                                        <p:cTn id="101" dur="3000" fill="hold"/>
                                        <p:tgtEl>
                                          <p:spTgt spid="6"/>
                                        </p:tgtEl>
                                        <p:attrNameLst>
                                          <p:attrName>ppt_x</p:attrName>
                                        </p:attrNameLst>
                                      </p:cBhvr>
                                      <p:tavLst>
                                        <p:tav tm="0">
                                          <p:val>
                                            <p:strVal val="#ppt_x"/>
                                          </p:val>
                                        </p:tav>
                                        <p:tav tm="100000">
                                          <p:val>
                                            <p:strVal val="#ppt_x"/>
                                          </p:val>
                                        </p:tav>
                                      </p:tavLst>
                                    </p:anim>
                                    <p:anim calcmode="lin" valueType="num">
                                      <p:cBhvr additive="base">
                                        <p:cTn id="102" dur="3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checkerboard(across)">
                                      <p:cBhvr>
                                        <p:cTn id="107" dur="500"/>
                                        <p:tgtEl>
                                          <p:spTgt spid="43"/>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checkerboard(across)">
                                      <p:cBhvr>
                                        <p:cTn id="112" dur="500"/>
                                        <p:tgtEl>
                                          <p:spTgt spid="44"/>
                                        </p:tgtEl>
                                      </p:cBhvr>
                                    </p:animEffect>
                                  </p:childTnLst>
                                </p:cTn>
                              </p:par>
                              <p:par>
                                <p:cTn id="113" presetID="5" presetClass="entr" presetSubtype="10" fill="hold"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checkerboard(across)">
                                      <p:cBhvr>
                                        <p:cTn id="115" dur="500"/>
                                        <p:tgtEl>
                                          <p:spTgt spid="67"/>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checkerboard(across)">
                                      <p:cBhvr>
                                        <p:cTn id="118" dur="500"/>
                                        <p:tgtEl>
                                          <p:spTgt spid="38"/>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checkerboard(across)">
                                      <p:cBhvr>
                                        <p:cTn id="121" dur="500"/>
                                        <p:tgtEl>
                                          <p:spTgt spid="69"/>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checkerboard(across)">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5" presetClass="entr" presetSubtype="1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checkerboard(across)">
                                      <p:cBhvr>
                                        <p:cTn id="129" dur="500"/>
                                        <p:tgtEl>
                                          <p:spTgt spid="68"/>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checkerboard(across)">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2"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additive="base">
                                        <p:cTn id="137" dur="500" fill="hold"/>
                                        <p:tgtEl>
                                          <p:spTgt spid="46"/>
                                        </p:tgtEl>
                                        <p:attrNameLst>
                                          <p:attrName>ppt_x</p:attrName>
                                        </p:attrNameLst>
                                      </p:cBhvr>
                                      <p:tavLst>
                                        <p:tav tm="0">
                                          <p:val>
                                            <p:strVal val="1+#ppt_w/2"/>
                                          </p:val>
                                        </p:tav>
                                        <p:tav tm="100000">
                                          <p:val>
                                            <p:strVal val="#ppt_x"/>
                                          </p:val>
                                        </p:tav>
                                      </p:tavLst>
                                    </p:anim>
                                    <p:anim calcmode="lin" valueType="num">
                                      <p:cBhvr additive="base">
                                        <p:cTn id="13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5" presetClass="entr" presetSubtype="10" fill="hold" grpId="0" nodeType="click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checkerboard(across)">
                                      <p:cBhvr>
                                        <p:cTn id="143" dur="500"/>
                                        <p:tgtEl>
                                          <p:spTgt spid="47"/>
                                        </p:tgtEl>
                                      </p:cBhvr>
                                    </p:animEffect>
                                  </p:childTnLst>
                                </p:cTn>
                              </p:par>
                              <p:par>
                                <p:cTn id="144" presetID="5" presetClass="entr" presetSubtype="1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checkerboard(across)">
                                      <p:cBhvr>
                                        <p:cTn id="146" dur="500"/>
                                        <p:tgtEl>
                                          <p:spTgt spid="48"/>
                                        </p:tgtEl>
                                      </p:cBhvr>
                                    </p:animEffect>
                                  </p:childTnLst>
                                </p:cTn>
                              </p:par>
                            </p:childTnLst>
                          </p:cTn>
                        </p:par>
                      </p:childTnLst>
                    </p:cTn>
                  </p:par>
                  <p:par>
                    <p:cTn id="147" fill="hold">
                      <p:stCondLst>
                        <p:cond delay="indefinite"/>
                      </p:stCondLst>
                      <p:childTnLst>
                        <p:par>
                          <p:cTn id="148" fill="hold">
                            <p:stCondLst>
                              <p:cond delay="0"/>
                            </p:stCondLst>
                            <p:childTnLst>
                              <p:par>
                                <p:cTn id="149" presetID="5" presetClass="entr" presetSubtype="10" fill="hold" grpId="0" nodeType="click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checkerboard(across)">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2" fill="hold" grpId="0" nodeType="clickEffect">
                                  <p:stCondLst>
                                    <p:cond delay="0"/>
                                  </p:stCondLst>
                                  <p:childTnLst>
                                    <p:set>
                                      <p:cBhvr>
                                        <p:cTn id="155" dur="1" fill="hold">
                                          <p:stCondLst>
                                            <p:cond delay="0"/>
                                          </p:stCondLst>
                                        </p:cTn>
                                        <p:tgtEl>
                                          <p:spTgt spid="49"/>
                                        </p:tgtEl>
                                        <p:attrNameLst>
                                          <p:attrName>style.visibility</p:attrName>
                                        </p:attrNameLst>
                                      </p:cBhvr>
                                      <p:to>
                                        <p:strVal val="visible"/>
                                      </p:to>
                                    </p:set>
                                    <p:anim calcmode="lin" valueType="num">
                                      <p:cBhvr additive="base">
                                        <p:cTn id="156" dur="500" fill="hold"/>
                                        <p:tgtEl>
                                          <p:spTgt spid="49"/>
                                        </p:tgtEl>
                                        <p:attrNameLst>
                                          <p:attrName>ppt_x</p:attrName>
                                        </p:attrNameLst>
                                      </p:cBhvr>
                                      <p:tavLst>
                                        <p:tav tm="0">
                                          <p:val>
                                            <p:strVal val="1+#ppt_w/2"/>
                                          </p:val>
                                        </p:tav>
                                        <p:tav tm="100000">
                                          <p:val>
                                            <p:strVal val="#ppt_x"/>
                                          </p:val>
                                        </p:tav>
                                      </p:tavLst>
                                    </p:anim>
                                    <p:anim calcmode="lin" valueType="num">
                                      <p:cBhvr additive="base">
                                        <p:cTn id="157"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5" presetClass="entr" presetSubtype="10" fill="hold" grpId="0" nodeType="clickEffect">
                                  <p:stCondLst>
                                    <p:cond delay="0"/>
                                  </p:stCondLst>
                                  <p:childTnLst>
                                    <p:set>
                                      <p:cBhvr>
                                        <p:cTn id="161" dur="1" fill="hold">
                                          <p:stCondLst>
                                            <p:cond delay="0"/>
                                          </p:stCondLst>
                                        </p:cTn>
                                        <p:tgtEl>
                                          <p:spTgt spid="50"/>
                                        </p:tgtEl>
                                        <p:attrNameLst>
                                          <p:attrName>style.visibility</p:attrName>
                                        </p:attrNameLst>
                                      </p:cBhvr>
                                      <p:to>
                                        <p:strVal val="visible"/>
                                      </p:to>
                                    </p:set>
                                    <p:animEffect transition="in" filter="checkerboard(across)">
                                      <p:cBhvr>
                                        <p:cTn id="162" dur="500"/>
                                        <p:tgtEl>
                                          <p:spTgt spid="50"/>
                                        </p:tgtEl>
                                      </p:cBhvr>
                                    </p:animEffect>
                                  </p:childTnLst>
                                </p:cTn>
                              </p:par>
                              <p:par>
                                <p:cTn id="163" presetID="5" presetClass="entr" presetSubtype="10"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checkerboard(across)">
                                      <p:cBhvr>
                                        <p:cTn id="165" dur="500"/>
                                        <p:tgtEl>
                                          <p:spTgt spid="51"/>
                                        </p:tgtEl>
                                      </p:cBhvr>
                                    </p:animEffect>
                                  </p:childTnLst>
                                </p:cTn>
                              </p:par>
                            </p:childTnLst>
                          </p:cTn>
                        </p:par>
                      </p:childTnLst>
                    </p:cTn>
                  </p:par>
                  <p:par>
                    <p:cTn id="166" fill="hold">
                      <p:stCondLst>
                        <p:cond delay="indefinite"/>
                      </p:stCondLst>
                      <p:childTnLst>
                        <p:par>
                          <p:cTn id="167" fill="hold">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72"/>
                                        </p:tgtEl>
                                        <p:attrNameLst>
                                          <p:attrName>style.visibility</p:attrName>
                                        </p:attrNameLst>
                                      </p:cBhvr>
                                      <p:to>
                                        <p:strVal val="visible"/>
                                      </p:to>
                                    </p:set>
                                    <p:animEffect transition="in" filter="checkerboard(across)">
                                      <p:cBhvr>
                                        <p:cTn id="170" dur="500"/>
                                        <p:tgtEl>
                                          <p:spTgt spid="72"/>
                                        </p:tgtEl>
                                      </p:cBhvr>
                                    </p:animEffect>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52"/>
                                        </p:tgtEl>
                                        <p:attrNameLst>
                                          <p:attrName>style.visibility</p:attrName>
                                        </p:attrNameLst>
                                      </p:cBhvr>
                                      <p:to>
                                        <p:strVal val="visible"/>
                                      </p:to>
                                    </p:set>
                                    <p:anim calcmode="lin" valueType="num">
                                      <p:cBhvr additive="base">
                                        <p:cTn id="175" dur="500" fill="hold"/>
                                        <p:tgtEl>
                                          <p:spTgt spid="52"/>
                                        </p:tgtEl>
                                        <p:attrNameLst>
                                          <p:attrName>ppt_x</p:attrName>
                                        </p:attrNameLst>
                                      </p:cBhvr>
                                      <p:tavLst>
                                        <p:tav tm="0">
                                          <p:val>
                                            <p:strVal val="1+#ppt_w/2"/>
                                          </p:val>
                                        </p:tav>
                                        <p:tav tm="100000">
                                          <p:val>
                                            <p:strVal val="#ppt_x"/>
                                          </p:val>
                                        </p:tav>
                                      </p:tavLst>
                                    </p:anim>
                                    <p:anim calcmode="lin" valueType="num">
                                      <p:cBhvr additive="base">
                                        <p:cTn id="176"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5" presetClass="entr" presetSubtype="1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checkerboard(across)">
                                      <p:cBhvr>
                                        <p:cTn id="181" dur="500"/>
                                        <p:tgtEl>
                                          <p:spTgt spid="53"/>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54"/>
                                        </p:tgtEl>
                                        <p:attrNameLst>
                                          <p:attrName>style.visibility</p:attrName>
                                        </p:attrNameLst>
                                      </p:cBhvr>
                                      <p:to>
                                        <p:strVal val="visible"/>
                                      </p:to>
                                    </p:set>
                                    <p:animEffect transition="in" filter="checkerboard(across)">
                                      <p:cBhvr>
                                        <p:cTn id="184" dur="500"/>
                                        <p:tgtEl>
                                          <p:spTgt spid="54"/>
                                        </p:tgtEl>
                                      </p:cBhvr>
                                    </p:animEffect>
                                  </p:childTnLst>
                                </p:cTn>
                              </p:par>
                            </p:childTnLst>
                          </p:cTn>
                        </p:par>
                      </p:childTnLst>
                    </p:cTn>
                  </p:par>
                  <p:par>
                    <p:cTn id="185" fill="hold">
                      <p:stCondLst>
                        <p:cond delay="indefinite"/>
                      </p:stCondLst>
                      <p:childTnLst>
                        <p:par>
                          <p:cTn id="186" fill="hold">
                            <p:stCondLst>
                              <p:cond delay="0"/>
                            </p:stCondLst>
                            <p:childTnLst>
                              <p:par>
                                <p:cTn id="187" presetID="5" presetClass="entr" presetSubtype="10" fill="hold" grpId="0" nodeType="click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checkerboard(across)">
                                      <p:cBhvr>
                                        <p:cTn id="189" dur="500"/>
                                        <p:tgtEl>
                                          <p:spTgt spid="73"/>
                                        </p:tgtEl>
                                      </p:cBhvr>
                                    </p:animEffect>
                                  </p:childTnLst>
                                </p:cTn>
                              </p:par>
                            </p:childTnLst>
                          </p:cTn>
                        </p:par>
                      </p:childTnLst>
                    </p:cTn>
                  </p:par>
                  <p:par>
                    <p:cTn id="190" fill="hold">
                      <p:stCondLst>
                        <p:cond delay="indefinite"/>
                      </p:stCondLst>
                      <p:childTnLst>
                        <p:par>
                          <p:cTn id="191" fill="hold">
                            <p:stCondLst>
                              <p:cond delay="0"/>
                            </p:stCondLst>
                            <p:childTnLst>
                              <p:par>
                                <p:cTn id="192" presetID="2" presetClass="entr" presetSubtype="2"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anim calcmode="lin" valueType="num">
                                      <p:cBhvr additive="base">
                                        <p:cTn id="194" dur="500" fill="hold"/>
                                        <p:tgtEl>
                                          <p:spTgt spid="55"/>
                                        </p:tgtEl>
                                        <p:attrNameLst>
                                          <p:attrName>ppt_x</p:attrName>
                                        </p:attrNameLst>
                                      </p:cBhvr>
                                      <p:tavLst>
                                        <p:tav tm="0">
                                          <p:val>
                                            <p:strVal val="1+#ppt_w/2"/>
                                          </p:val>
                                        </p:tav>
                                        <p:tav tm="100000">
                                          <p:val>
                                            <p:strVal val="#ppt_x"/>
                                          </p:val>
                                        </p:tav>
                                      </p:tavLst>
                                    </p:anim>
                                    <p:anim calcmode="lin" valueType="num">
                                      <p:cBhvr additive="base">
                                        <p:cTn id="195"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5" presetClass="entr" presetSubtype="10" fill="hold" grpId="0" nodeType="click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checkerboard(across)">
                                      <p:cBhvr>
                                        <p:cTn id="200" dur="500"/>
                                        <p:tgtEl>
                                          <p:spTgt spid="56"/>
                                        </p:tgtEl>
                                      </p:cBhvr>
                                    </p:animEffect>
                                  </p:childTnLst>
                                </p:cTn>
                              </p:par>
                              <p:par>
                                <p:cTn id="201" presetID="5" presetClass="entr" presetSubtype="10" fill="hold" grpId="0" nodeType="withEffect">
                                  <p:stCondLst>
                                    <p:cond delay="0"/>
                                  </p:stCondLst>
                                  <p:childTnLst>
                                    <p:set>
                                      <p:cBhvr>
                                        <p:cTn id="202" dur="1" fill="hold">
                                          <p:stCondLst>
                                            <p:cond delay="0"/>
                                          </p:stCondLst>
                                        </p:cTn>
                                        <p:tgtEl>
                                          <p:spTgt spid="57"/>
                                        </p:tgtEl>
                                        <p:attrNameLst>
                                          <p:attrName>style.visibility</p:attrName>
                                        </p:attrNameLst>
                                      </p:cBhvr>
                                      <p:to>
                                        <p:strVal val="visible"/>
                                      </p:to>
                                    </p:set>
                                    <p:animEffect transition="in" filter="checkerboard(across)">
                                      <p:cBhvr>
                                        <p:cTn id="203" dur="500"/>
                                        <p:tgtEl>
                                          <p:spTgt spid="57"/>
                                        </p:tgtEl>
                                      </p:cBhvr>
                                    </p:animEffect>
                                  </p:childTnLst>
                                </p:cTn>
                              </p:par>
                            </p:childTnLst>
                          </p:cTn>
                        </p:par>
                      </p:childTnLst>
                    </p:cTn>
                  </p:par>
                  <p:par>
                    <p:cTn id="204" fill="hold">
                      <p:stCondLst>
                        <p:cond delay="indefinite"/>
                      </p:stCondLst>
                      <p:childTnLst>
                        <p:par>
                          <p:cTn id="205" fill="hold">
                            <p:stCondLst>
                              <p:cond delay="0"/>
                            </p:stCondLst>
                            <p:childTnLst>
                              <p:par>
                                <p:cTn id="206" presetID="5" presetClass="entr" presetSubtype="10" fill="hold" grpId="0" nodeType="clickEffect">
                                  <p:stCondLst>
                                    <p:cond delay="0"/>
                                  </p:stCondLst>
                                  <p:childTnLst>
                                    <p:set>
                                      <p:cBhvr>
                                        <p:cTn id="207" dur="1" fill="hold">
                                          <p:stCondLst>
                                            <p:cond delay="0"/>
                                          </p:stCondLst>
                                        </p:cTn>
                                        <p:tgtEl>
                                          <p:spTgt spid="74"/>
                                        </p:tgtEl>
                                        <p:attrNameLst>
                                          <p:attrName>style.visibility</p:attrName>
                                        </p:attrNameLst>
                                      </p:cBhvr>
                                      <p:to>
                                        <p:strVal val="visible"/>
                                      </p:to>
                                    </p:set>
                                    <p:animEffect transition="in" filter="checkerboard(across)">
                                      <p:cBhvr>
                                        <p:cTn id="208" dur="500"/>
                                        <p:tgtEl>
                                          <p:spTgt spid="74"/>
                                        </p:tgtEl>
                                      </p:cBhvr>
                                    </p:animEffect>
                                  </p:childTnLst>
                                </p:cTn>
                              </p:par>
                            </p:childTnLst>
                          </p:cTn>
                        </p:par>
                      </p:childTnLst>
                    </p:cTn>
                  </p:par>
                  <p:par>
                    <p:cTn id="209" fill="hold">
                      <p:stCondLst>
                        <p:cond delay="indefinite"/>
                      </p:stCondLst>
                      <p:childTnLst>
                        <p:par>
                          <p:cTn id="210" fill="hold">
                            <p:stCondLst>
                              <p:cond delay="0"/>
                            </p:stCondLst>
                            <p:childTnLst>
                              <p:par>
                                <p:cTn id="211" presetID="2" presetClass="entr" presetSubtype="2" fill="hold" grpId="0" nodeType="clickEffect">
                                  <p:stCondLst>
                                    <p:cond delay="0"/>
                                  </p:stCondLst>
                                  <p:childTnLst>
                                    <p:set>
                                      <p:cBhvr>
                                        <p:cTn id="212" dur="1" fill="hold">
                                          <p:stCondLst>
                                            <p:cond delay="0"/>
                                          </p:stCondLst>
                                        </p:cTn>
                                        <p:tgtEl>
                                          <p:spTgt spid="58"/>
                                        </p:tgtEl>
                                        <p:attrNameLst>
                                          <p:attrName>style.visibility</p:attrName>
                                        </p:attrNameLst>
                                      </p:cBhvr>
                                      <p:to>
                                        <p:strVal val="visible"/>
                                      </p:to>
                                    </p:set>
                                    <p:anim calcmode="lin" valueType="num">
                                      <p:cBhvr additive="base">
                                        <p:cTn id="213" dur="500" fill="hold"/>
                                        <p:tgtEl>
                                          <p:spTgt spid="58"/>
                                        </p:tgtEl>
                                        <p:attrNameLst>
                                          <p:attrName>ppt_x</p:attrName>
                                        </p:attrNameLst>
                                      </p:cBhvr>
                                      <p:tavLst>
                                        <p:tav tm="0">
                                          <p:val>
                                            <p:strVal val="1+#ppt_w/2"/>
                                          </p:val>
                                        </p:tav>
                                        <p:tav tm="100000">
                                          <p:val>
                                            <p:strVal val="#ppt_x"/>
                                          </p:val>
                                        </p:tav>
                                      </p:tavLst>
                                    </p:anim>
                                    <p:anim calcmode="lin" valueType="num">
                                      <p:cBhvr additive="base">
                                        <p:cTn id="2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5" presetClass="entr" presetSubtype="10" fill="hold" grpId="0" nodeType="clickEffect">
                                  <p:stCondLst>
                                    <p:cond delay="0"/>
                                  </p:stCondLst>
                                  <p:childTnLst>
                                    <p:set>
                                      <p:cBhvr>
                                        <p:cTn id="218" dur="1" fill="hold">
                                          <p:stCondLst>
                                            <p:cond delay="0"/>
                                          </p:stCondLst>
                                        </p:cTn>
                                        <p:tgtEl>
                                          <p:spTgt spid="59"/>
                                        </p:tgtEl>
                                        <p:attrNameLst>
                                          <p:attrName>style.visibility</p:attrName>
                                        </p:attrNameLst>
                                      </p:cBhvr>
                                      <p:to>
                                        <p:strVal val="visible"/>
                                      </p:to>
                                    </p:set>
                                    <p:animEffect transition="in" filter="checkerboard(across)">
                                      <p:cBhvr>
                                        <p:cTn id="219" dur="500"/>
                                        <p:tgtEl>
                                          <p:spTgt spid="59"/>
                                        </p:tgtEl>
                                      </p:cBhvr>
                                    </p:animEffect>
                                  </p:childTnLst>
                                </p:cTn>
                              </p:par>
                            </p:childTnLst>
                          </p:cTn>
                        </p:par>
                      </p:childTnLst>
                    </p:cTn>
                  </p:par>
                  <p:par>
                    <p:cTn id="220" fill="hold">
                      <p:stCondLst>
                        <p:cond delay="indefinite"/>
                      </p:stCondLst>
                      <p:childTnLst>
                        <p:par>
                          <p:cTn id="221" fill="hold">
                            <p:stCondLst>
                              <p:cond delay="0"/>
                            </p:stCondLst>
                            <p:childTnLst>
                              <p:par>
                                <p:cTn id="222" presetID="5" presetClass="entr" presetSubtype="10" fill="hold" grpId="0" nodeType="clickEffect">
                                  <p:stCondLst>
                                    <p:cond delay="0"/>
                                  </p:stCondLst>
                                  <p:childTnLst>
                                    <p:set>
                                      <p:cBhvr>
                                        <p:cTn id="223" dur="1" fill="hold">
                                          <p:stCondLst>
                                            <p:cond delay="0"/>
                                          </p:stCondLst>
                                        </p:cTn>
                                        <p:tgtEl>
                                          <p:spTgt spid="60"/>
                                        </p:tgtEl>
                                        <p:attrNameLst>
                                          <p:attrName>style.visibility</p:attrName>
                                        </p:attrNameLst>
                                      </p:cBhvr>
                                      <p:to>
                                        <p:strVal val="visible"/>
                                      </p:to>
                                    </p:set>
                                    <p:animEffect transition="in" filter="checkerboard(across)">
                                      <p:cBhvr>
                                        <p:cTn id="224" dur="500"/>
                                        <p:tgtEl>
                                          <p:spTgt spid="60"/>
                                        </p:tgtEl>
                                      </p:cBhvr>
                                    </p:animEffect>
                                  </p:childTnLst>
                                </p:cTn>
                              </p:par>
                            </p:childTnLst>
                          </p:cTn>
                        </p:par>
                      </p:childTnLst>
                    </p:cTn>
                  </p:par>
                  <p:par>
                    <p:cTn id="225" fill="hold">
                      <p:stCondLst>
                        <p:cond delay="indefinite"/>
                      </p:stCondLst>
                      <p:childTnLst>
                        <p:par>
                          <p:cTn id="226" fill="hold">
                            <p:stCondLst>
                              <p:cond delay="0"/>
                            </p:stCondLst>
                            <p:childTnLst>
                              <p:par>
                                <p:cTn id="227" presetID="5" presetClass="entr" presetSubtype="10" fill="hold" grpId="0" nodeType="clickEffect">
                                  <p:stCondLst>
                                    <p:cond delay="0"/>
                                  </p:stCondLst>
                                  <p:childTnLst>
                                    <p:set>
                                      <p:cBhvr>
                                        <p:cTn id="228" dur="1" fill="hold">
                                          <p:stCondLst>
                                            <p:cond delay="0"/>
                                          </p:stCondLst>
                                        </p:cTn>
                                        <p:tgtEl>
                                          <p:spTgt spid="75"/>
                                        </p:tgtEl>
                                        <p:attrNameLst>
                                          <p:attrName>style.visibility</p:attrName>
                                        </p:attrNameLst>
                                      </p:cBhvr>
                                      <p:to>
                                        <p:strVal val="visible"/>
                                      </p:to>
                                    </p:set>
                                    <p:animEffect transition="in" filter="checkerboard(across)">
                                      <p:cBhvr>
                                        <p:cTn id="229" dur="500"/>
                                        <p:tgtEl>
                                          <p:spTgt spid="75"/>
                                        </p:tgtEl>
                                      </p:cBhvr>
                                    </p:animEffect>
                                  </p:childTnLst>
                                </p:cTn>
                              </p:par>
                            </p:childTnLst>
                          </p:cTn>
                        </p:par>
                      </p:childTnLst>
                    </p:cTn>
                  </p:par>
                  <p:par>
                    <p:cTn id="230" fill="hold">
                      <p:stCondLst>
                        <p:cond delay="indefinite"/>
                      </p:stCondLst>
                      <p:childTnLst>
                        <p:par>
                          <p:cTn id="231" fill="hold">
                            <p:stCondLst>
                              <p:cond delay="0"/>
                            </p:stCondLst>
                            <p:childTnLst>
                              <p:par>
                                <p:cTn id="232" presetID="2" presetClass="entr" presetSubtype="2" fill="hold" grpId="0" nodeType="clickEffect">
                                  <p:stCondLst>
                                    <p:cond delay="0"/>
                                  </p:stCondLst>
                                  <p:childTnLst>
                                    <p:set>
                                      <p:cBhvr>
                                        <p:cTn id="233" dur="1" fill="hold">
                                          <p:stCondLst>
                                            <p:cond delay="0"/>
                                          </p:stCondLst>
                                        </p:cTn>
                                        <p:tgtEl>
                                          <p:spTgt spid="61"/>
                                        </p:tgtEl>
                                        <p:attrNameLst>
                                          <p:attrName>style.visibility</p:attrName>
                                        </p:attrNameLst>
                                      </p:cBhvr>
                                      <p:to>
                                        <p:strVal val="visible"/>
                                      </p:to>
                                    </p:set>
                                    <p:anim calcmode="lin" valueType="num">
                                      <p:cBhvr additive="base">
                                        <p:cTn id="234" dur="500" fill="hold"/>
                                        <p:tgtEl>
                                          <p:spTgt spid="61"/>
                                        </p:tgtEl>
                                        <p:attrNameLst>
                                          <p:attrName>ppt_x</p:attrName>
                                        </p:attrNameLst>
                                      </p:cBhvr>
                                      <p:tavLst>
                                        <p:tav tm="0">
                                          <p:val>
                                            <p:strVal val="1+#ppt_w/2"/>
                                          </p:val>
                                        </p:tav>
                                        <p:tav tm="100000">
                                          <p:val>
                                            <p:strVal val="#ppt_x"/>
                                          </p:val>
                                        </p:tav>
                                      </p:tavLst>
                                    </p:anim>
                                    <p:anim calcmode="lin" valueType="num">
                                      <p:cBhvr additive="base">
                                        <p:cTn id="235"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5" presetClass="entr" presetSubtype="10" fill="hold" grpId="0" nodeType="clickEffect">
                                  <p:stCondLst>
                                    <p:cond delay="0"/>
                                  </p:stCondLst>
                                  <p:childTnLst>
                                    <p:set>
                                      <p:cBhvr>
                                        <p:cTn id="239" dur="1" fill="hold">
                                          <p:stCondLst>
                                            <p:cond delay="0"/>
                                          </p:stCondLst>
                                        </p:cTn>
                                        <p:tgtEl>
                                          <p:spTgt spid="62"/>
                                        </p:tgtEl>
                                        <p:attrNameLst>
                                          <p:attrName>style.visibility</p:attrName>
                                        </p:attrNameLst>
                                      </p:cBhvr>
                                      <p:to>
                                        <p:strVal val="visible"/>
                                      </p:to>
                                    </p:set>
                                    <p:animEffect transition="in" filter="checkerboard(across)">
                                      <p:cBhvr>
                                        <p:cTn id="240" dur="500"/>
                                        <p:tgtEl>
                                          <p:spTgt spid="62"/>
                                        </p:tgtEl>
                                      </p:cBhvr>
                                    </p:animEffect>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grpId="0" nodeType="clickEffect">
                                  <p:stCondLst>
                                    <p:cond delay="0"/>
                                  </p:stCondLst>
                                  <p:childTnLst>
                                    <p:set>
                                      <p:cBhvr>
                                        <p:cTn id="244" dur="1" fill="hold">
                                          <p:stCondLst>
                                            <p:cond delay="0"/>
                                          </p:stCondLst>
                                        </p:cTn>
                                        <p:tgtEl>
                                          <p:spTgt spid="63"/>
                                        </p:tgtEl>
                                        <p:attrNameLst>
                                          <p:attrName>style.visibility</p:attrName>
                                        </p:attrNameLst>
                                      </p:cBhvr>
                                      <p:to>
                                        <p:strVal val="visible"/>
                                      </p:to>
                                    </p:set>
                                    <p:animEffect transition="in" filter="checkerboard(across)">
                                      <p:cBhvr>
                                        <p:cTn id="245" dur="500"/>
                                        <p:tgtEl>
                                          <p:spTgt spid="63"/>
                                        </p:tgtEl>
                                      </p:cBhvr>
                                    </p:animEffect>
                                  </p:childTnLst>
                                </p:cTn>
                              </p:par>
                            </p:childTnLst>
                          </p:cTn>
                        </p:par>
                      </p:childTnLst>
                    </p:cTn>
                  </p:par>
                  <p:par>
                    <p:cTn id="246" fill="hold">
                      <p:stCondLst>
                        <p:cond delay="indefinite"/>
                      </p:stCondLst>
                      <p:childTnLst>
                        <p:par>
                          <p:cTn id="247" fill="hold">
                            <p:stCondLst>
                              <p:cond delay="0"/>
                            </p:stCondLst>
                            <p:childTnLst>
                              <p:par>
                                <p:cTn id="248" presetID="5" presetClass="entr" presetSubtype="10" fill="hold" grpId="0" nodeType="clickEffect">
                                  <p:stCondLst>
                                    <p:cond delay="0"/>
                                  </p:stCondLst>
                                  <p:childTnLst>
                                    <p:set>
                                      <p:cBhvr>
                                        <p:cTn id="249" dur="1" fill="hold">
                                          <p:stCondLst>
                                            <p:cond delay="0"/>
                                          </p:stCondLst>
                                        </p:cTn>
                                        <p:tgtEl>
                                          <p:spTgt spid="76"/>
                                        </p:tgtEl>
                                        <p:attrNameLst>
                                          <p:attrName>style.visibility</p:attrName>
                                        </p:attrNameLst>
                                      </p:cBhvr>
                                      <p:to>
                                        <p:strVal val="visible"/>
                                      </p:to>
                                    </p:set>
                                    <p:animEffect transition="in" filter="checkerboard(across)">
                                      <p:cBhvr>
                                        <p:cTn id="250" dur="500"/>
                                        <p:tgtEl>
                                          <p:spTgt spid="76"/>
                                        </p:tgtEl>
                                      </p:cBhvr>
                                    </p:animEffect>
                                  </p:childTnLst>
                                </p:cTn>
                              </p:par>
                            </p:childTnLst>
                          </p:cTn>
                        </p:par>
                      </p:childTnLst>
                    </p:cTn>
                  </p:par>
                  <p:par>
                    <p:cTn id="251" fill="hold">
                      <p:stCondLst>
                        <p:cond delay="indefinite"/>
                      </p:stCondLst>
                      <p:childTnLst>
                        <p:par>
                          <p:cTn id="252" fill="hold">
                            <p:stCondLst>
                              <p:cond delay="0"/>
                            </p:stCondLst>
                            <p:childTnLst>
                              <p:par>
                                <p:cTn id="253" presetID="2" presetClass="entr" presetSubtype="2" fill="hold" grpId="0" nodeType="clickEffect">
                                  <p:stCondLst>
                                    <p:cond delay="0"/>
                                  </p:stCondLst>
                                  <p:childTnLst>
                                    <p:set>
                                      <p:cBhvr>
                                        <p:cTn id="254" dur="1" fill="hold">
                                          <p:stCondLst>
                                            <p:cond delay="0"/>
                                          </p:stCondLst>
                                        </p:cTn>
                                        <p:tgtEl>
                                          <p:spTgt spid="64"/>
                                        </p:tgtEl>
                                        <p:attrNameLst>
                                          <p:attrName>style.visibility</p:attrName>
                                        </p:attrNameLst>
                                      </p:cBhvr>
                                      <p:to>
                                        <p:strVal val="visible"/>
                                      </p:to>
                                    </p:set>
                                    <p:anim calcmode="lin" valueType="num">
                                      <p:cBhvr additive="base">
                                        <p:cTn id="255" dur="500" fill="hold"/>
                                        <p:tgtEl>
                                          <p:spTgt spid="64"/>
                                        </p:tgtEl>
                                        <p:attrNameLst>
                                          <p:attrName>ppt_x</p:attrName>
                                        </p:attrNameLst>
                                      </p:cBhvr>
                                      <p:tavLst>
                                        <p:tav tm="0">
                                          <p:val>
                                            <p:strVal val="1+#ppt_w/2"/>
                                          </p:val>
                                        </p:tav>
                                        <p:tav tm="100000">
                                          <p:val>
                                            <p:strVal val="#ppt_x"/>
                                          </p:val>
                                        </p:tav>
                                      </p:tavLst>
                                    </p:anim>
                                    <p:anim calcmode="lin" valueType="num">
                                      <p:cBhvr additive="base">
                                        <p:cTn id="25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5" presetClass="entr" presetSubtype="10" fill="hold" grpId="0" nodeType="clickEffect">
                                  <p:stCondLst>
                                    <p:cond delay="0"/>
                                  </p:stCondLst>
                                  <p:childTnLst>
                                    <p:set>
                                      <p:cBhvr>
                                        <p:cTn id="260" dur="1" fill="hold">
                                          <p:stCondLst>
                                            <p:cond delay="0"/>
                                          </p:stCondLst>
                                        </p:cTn>
                                        <p:tgtEl>
                                          <p:spTgt spid="65"/>
                                        </p:tgtEl>
                                        <p:attrNameLst>
                                          <p:attrName>style.visibility</p:attrName>
                                        </p:attrNameLst>
                                      </p:cBhvr>
                                      <p:to>
                                        <p:strVal val="visible"/>
                                      </p:to>
                                    </p:set>
                                    <p:animEffect transition="in" filter="checkerboard(across)">
                                      <p:cBhvr>
                                        <p:cTn id="261" dur="500"/>
                                        <p:tgtEl>
                                          <p:spTgt spid="65"/>
                                        </p:tgtEl>
                                      </p:cBhvr>
                                    </p:animEffect>
                                  </p:childTnLst>
                                </p:cTn>
                              </p:par>
                            </p:childTnLst>
                          </p:cTn>
                        </p:par>
                      </p:childTnLst>
                    </p:cTn>
                  </p:par>
                  <p:par>
                    <p:cTn id="262" fill="hold">
                      <p:stCondLst>
                        <p:cond delay="indefinite"/>
                      </p:stCondLst>
                      <p:childTnLst>
                        <p:par>
                          <p:cTn id="263" fill="hold">
                            <p:stCondLst>
                              <p:cond delay="0"/>
                            </p:stCondLst>
                            <p:childTnLst>
                              <p:par>
                                <p:cTn id="264" presetID="5" presetClass="entr" presetSubtype="10" fill="hold" grpId="0" nodeType="clickEffect">
                                  <p:stCondLst>
                                    <p:cond delay="0"/>
                                  </p:stCondLst>
                                  <p:childTnLst>
                                    <p:set>
                                      <p:cBhvr>
                                        <p:cTn id="265" dur="1" fill="hold">
                                          <p:stCondLst>
                                            <p:cond delay="0"/>
                                          </p:stCondLst>
                                        </p:cTn>
                                        <p:tgtEl>
                                          <p:spTgt spid="66"/>
                                        </p:tgtEl>
                                        <p:attrNameLst>
                                          <p:attrName>style.visibility</p:attrName>
                                        </p:attrNameLst>
                                      </p:cBhvr>
                                      <p:to>
                                        <p:strVal val="visible"/>
                                      </p:to>
                                    </p:set>
                                    <p:animEffect transition="in" filter="checkerboard(across)">
                                      <p:cBhvr>
                                        <p:cTn id="266" dur="500"/>
                                        <p:tgtEl>
                                          <p:spTgt spid="66"/>
                                        </p:tgtEl>
                                      </p:cBhvr>
                                    </p:animEffect>
                                  </p:childTnLst>
                                </p:cTn>
                              </p:par>
                            </p:childTnLst>
                          </p:cTn>
                        </p:par>
                      </p:childTnLst>
                    </p:cTn>
                  </p:par>
                  <p:par>
                    <p:cTn id="267" fill="hold">
                      <p:stCondLst>
                        <p:cond delay="indefinite"/>
                      </p:stCondLst>
                      <p:childTnLst>
                        <p:par>
                          <p:cTn id="268" fill="hold">
                            <p:stCondLst>
                              <p:cond delay="0"/>
                            </p:stCondLst>
                            <p:childTnLst>
                              <p:par>
                                <p:cTn id="269" presetID="5" presetClass="entr" presetSubtype="10" fill="hold" grpId="0" nodeType="clickEffect">
                                  <p:stCondLst>
                                    <p:cond delay="0"/>
                                  </p:stCondLst>
                                  <p:childTnLst>
                                    <p:set>
                                      <p:cBhvr>
                                        <p:cTn id="270" dur="1" fill="hold">
                                          <p:stCondLst>
                                            <p:cond delay="0"/>
                                          </p:stCondLst>
                                        </p:cTn>
                                        <p:tgtEl>
                                          <p:spTgt spid="77"/>
                                        </p:tgtEl>
                                        <p:attrNameLst>
                                          <p:attrName>style.visibility</p:attrName>
                                        </p:attrNameLst>
                                      </p:cBhvr>
                                      <p:to>
                                        <p:strVal val="visible"/>
                                      </p:to>
                                    </p:set>
                                    <p:animEffect transition="in" filter="checkerboard(across)">
                                      <p:cBhvr>
                                        <p:cTn id="271" dur="500"/>
                                        <p:tgtEl>
                                          <p:spTgt spid="77"/>
                                        </p:tgtEl>
                                      </p:cBhvr>
                                    </p:animEffect>
                                  </p:childTnLst>
                                </p:cTn>
                              </p:par>
                            </p:childTnLst>
                          </p:cTn>
                        </p:par>
                      </p:childTnLst>
                    </p:cTn>
                  </p:par>
                  <p:par>
                    <p:cTn id="272" fill="hold">
                      <p:stCondLst>
                        <p:cond delay="indefinite"/>
                      </p:stCondLst>
                      <p:childTnLst>
                        <p:par>
                          <p:cTn id="273" fill="hold">
                            <p:stCondLst>
                              <p:cond delay="0"/>
                            </p:stCondLst>
                            <p:childTnLst>
                              <p:par>
                                <p:cTn id="274" presetID="5" presetClass="entr" presetSubtype="10" fill="hold" grpId="0" nodeType="clickEffect">
                                  <p:stCondLst>
                                    <p:cond delay="0"/>
                                  </p:stCondLst>
                                  <p:childTnLst>
                                    <p:set>
                                      <p:cBhvr>
                                        <p:cTn id="275" dur="1" fill="hold">
                                          <p:stCondLst>
                                            <p:cond delay="0"/>
                                          </p:stCondLst>
                                        </p:cTn>
                                        <p:tgtEl>
                                          <p:spTgt spid="42"/>
                                        </p:tgtEl>
                                        <p:attrNameLst>
                                          <p:attrName>style.visibility</p:attrName>
                                        </p:attrNameLst>
                                      </p:cBhvr>
                                      <p:to>
                                        <p:strVal val="visible"/>
                                      </p:to>
                                    </p:set>
                                    <p:animEffect transition="in" filter="checkerboard(across)">
                                      <p:cBhvr>
                                        <p:cTn id="276" dur="500"/>
                                        <p:tgtEl>
                                          <p:spTgt spid="42"/>
                                        </p:tgtEl>
                                      </p:cBhvr>
                                    </p:animEffect>
                                  </p:childTnLst>
                                </p:cTn>
                              </p:par>
                              <p:par>
                                <p:cTn id="277" presetID="5" presetClass="entr" presetSubtype="10" fill="hold" grpId="0" nodeType="withEffect">
                                  <p:stCondLst>
                                    <p:cond delay="0"/>
                                  </p:stCondLst>
                                  <p:childTnLst>
                                    <p:set>
                                      <p:cBhvr>
                                        <p:cTn id="278" dur="1" fill="hold">
                                          <p:stCondLst>
                                            <p:cond delay="0"/>
                                          </p:stCondLst>
                                        </p:cTn>
                                        <p:tgtEl>
                                          <p:spTgt spid="41"/>
                                        </p:tgtEl>
                                        <p:attrNameLst>
                                          <p:attrName>style.visibility</p:attrName>
                                        </p:attrNameLst>
                                      </p:cBhvr>
                                      <p:to>
                                        <p:strVal val="visible"/>
                                      </p:to>
                                    </p:set>
                                    <p:animEffect transition="in" filter="checkerboard(across)">
                                      <p:cBhvr>
                                        <p:cTn id="279" dur="500"/>
                                        <p:tgtEl>
                                          <p:spTgt spid="41"/>
                                        </p:tgtEl>
                                      </p:cBhvr>
                                    </p:animEffect>
                                  </p:childTnLst>
                                </p:cTn>
                              </p:par>
                              <p:par>
                                <p:cTn id="280" presetID="5" presetClass="entr" presetSubtype="10" fill="hold" grpId="0" nodeType="withEffect">
                                  <p:stCondLst>
                                    <p:cond delay="0"/>
                                  </p:stCondLst>
                                  <p:childTnLst>
                                    <p:set>
                                      <p:cBhvr>
                                        <p:cTn id="281" dur="1" fill="hold">
                                          <p:stCondLst>
                                            <p:cond delay="0"/>
                                          </p:stCondLst>
                                        </p:cTn>
                                        <p:tgtEl>
                                          <p:spTgt spid="39"/>
                                        </p:tgtEl>
                                        <p:attrNameLst>
                                          <p:attrName>style.visibility</p:attrName>
                                        </p:attrNameLst>
                                      </p:cBhvr>
                                      <p:to>
                                        <p:strVal val="visible"/>
                                      </p:to>
                                    </p:set>
                                    <p:animEffect transition="in" filter="checkerboard(across)">
                                      <p:cBhvr>
                                        <p:cTn id="282" dur="500"/>
                                        <p:tgtEl>
                                          <p:spTgt spid="39"/>
                                        </p:tgtEl>
                                      </p:cBhvr>
                                    </p:animEffect>
                                  </p:childTnLst>
                                </p:cTn>
                              </p:par>
                              <p:par>
                                <p:cTn id="283" presetID="5" presetClass="entr" presetSubtype="10" fill="hold" grpId="0" nodeType="withEffect">
                                  <p:stCondLst>
                                    <p:cond delay="0"/>
                                  </p:stCondLst>
                                  <p:childTnLst>
                                    <p:set>
                                      <p:cBhvr>
                                        <p:cTn id="284" dur="1" fill="hold">
                                          <p:stCondLst>
                                            <p:cond delay="0"/>
                                          </p:stCondLst>
                                        </p:cTn>
                                        <p:tgtEl>
                                          <p:spTgt spid="40"/>
                                        </p:tgtEl>
                                        <p:attrNameLst>
                                          <p:attrName>style.visibility</p:attrName>
                                        </p:attrNameLst>
                                      </p:cBhvr>
                                      <p:to>
                                        <p:strVal val="visible"/>
                                      </p:to>
                                    </p:set>
                                    <p:animEffect transition="in" filter="checkerboard(across)">
                                      <p:cBhvr>
                                        <p:cTn id="2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P spid="38" grpId="0" animBg="1"/>
      <p:bldP spid="39" grpId="0"/>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từ</a:t>
            </a:r>
            <a:r>
              <a:rPr lang="en-US" dirty="0"/>
              <a:t> </a:t>
            </a:r>
            <a:r>
              <a:rPr lang="en-US" dirty="0" err="1"/>
              <a:t>hệ</a:t>
            </a:r>
            <a:r>
              <a:rPr lang="en-US" dirty="0"/>
              <a:t> 2 sang </a:t>
            </a:r>
            <a:r>
              <a:rPr lang="en-US" dirty="0" err="1"/>
              <a:t>hệ</a:t>
            </a:r>
            <a:r>
              <a:rPr lang="en-US" dirty="0"/>
              <a:t> 10</a:t>
            </a:r>
          </a:p>
        </p:txBody>
      </p:sp>
      <p:sp>
        <p:nvSpPr>
          <p:cNvPr id="3" name="Slide Number Placeholder 2"/>
          <p:cNvSpPr>
            <a:spLocks noGrp="1"/>
          </p:cNvSpPr>
          <p:nvPr>
            <p:ph type="sldNum" sz="quarter" idx="12"/>
          </p:nvPr>
        </p:nvSpPr>
        <p:spPr/>
        <p:txBody>
          <a:bodyPr/>
          <a:lstStyle/>
          <a:p>
            <a:fld id="{E3813BF9-5145-4417-B95D-FA8627973885}" type="slidenum">
              <a:rPr lang="en-US" smtClean="0"/>
              <a:pPr/>
              <a:t>13</a:t>
            </a:fld>
            <a:endParaRPr lang="en-US"/>
          </a:p>
        </p:txBody>
      </p:sp>
      <p:sp>
        <p:nvSpPr>
          <p:cNvPr id="5" name="Rectangle 2"/>
          <p:cNvSpPr>
            <a:spLocks noGrp="1" noChangeArrowheads="1"/>
          </p:cNvSpPr>
          <p:nvPr>
            <p:ph type="body" sz="half" idx="4294967295"/>
          </p:nvPr>
        </p:nvSpPr>
        <p:spPr>
          <a:xfrm>
            <a:off x="285947" y="1381760"/>
            <a:ext cx="7689129" cy="4953000"/>
          </a:xfrm>
          <a:prstGeom prst="rect">
            <a:avLst/>
          </a:prstGeom>
          <a:ln>
            <a:noFill/>
          </a:ln>
        </p:spPr>
        <p:txBody>
          <a:bodyPr/>
          <a:lstStyle/>
          <a:p>
            <a:r>
              <a:rPr lang="en-US" sz="2000" dirty="0" err="1"/>
              <a:t>Cách</a:t>
            </a:r>
            <a:r>
              <a:rPr lang="en-US" sz="2000" dirty="0"/>
              <a:t> 1: </a:t>
            </a:r>
            <a:r>
              <a:rPr lang="en-US" sz="2000" dirty="0" err="1"/>
              <a:t>Đánh</a:t>
            </a:r>
            <a:r>
              <a:rPr lang="en-US" sz="2000" dirty="0"/>
              <a:t> </a:t>
            </a:r>
            <a:r>
              <a:rPr lang="en-US" sz="2000" dirty="0" err="1"/>
              <a:t>trọng</a:t>
            </a:r>
            <a:r>
              <a:rPr lang="en-US" sz="2000" dirty="0"/>
              <a:t> </a:t>
            </a:r>
            <a:r>
              <a:rPr lang="en-US" sz="2000" dirty="0" err="1"/>
              <a:t>số</a:t>
            </a:r>
            <a:r>
              <a:rPr lang="en-US" sz="2000" dirty="0"/>
              <a:t> tang </a:t>
            </a:r>
            <a:r>
              <a:rPr lang="en-US" sz="2000" dirty="0" err="1"/>
              <a:t>dần</a:t>
            </a:r>
            <a:r>
              <a:rPr lang="en-US" sz="2000" dirty="0"/>
              <a:t> </a:t>
            </a:r>
            <a:r>
              <a:rPr lang="en-US" sz="2000" dirty="0" err="1"/>
              <a:t>từ</a:t>
            </a:r>
            <a:r>
              <a:rPr lang="en-US" sz="2000" dirty="0"/>
              <a:t> </a:t>
            </a:r>
            <a:r>
              <a:rPr lang="en-US" sz="2000" dirty="0" err="1"/>
              <a:t>phải</a:t>
            </a:r>
            <a:r>
              <a:rPr lang="en-US" sz="2000" dirty="0"/>
              <a:t> sang </a:t>
            </a:r>
            <a:r>
              <a:rPr lang="en-US" sz="2000" dirty="0" err="1"/>
              <a:t>trái</a:t>
            </a:r>
            <a:r>
              <a:rPr lang="en-US" sz="2000" dirty="0"/>
              <a:t>, </a:t>
            </a:r>
            <a:r>
              <a:rPr lang="en-US" sz="2000" dirty="0" err="1"/>
              <a:t>bắt</a:t>
            </a:r>
            <a:r>
              <a:rPr lang="en-US" sz="2000" dirty="0"/>
              <a:t> </a:t>
            </a:r>
            <a:r>
              <a:rPr lang="en-US" sz="2000" dirty="0" err="1"/>
              <a:t>đầu</a:t>
            </a:r>
            <a:r>
              <a:rPr lang="en-US" sz="2000" dirty="0"/>
              <a:t> </a:t>
            </a:r>
            <a:r>
              <a:rPr lang="en-US" sz="2000" dirty="0" err="1"/>
              <a:t>từ</a:t>
            </a:r>
            <a:r>
              <a:rPr lang="en-US" sz="2000" dirty="0"/>
              <a:t> 0. </a:t>
            </a:r>
            <a:r>
              <a:rPr lang="en-US" sz="2000" dirty="0" err="1"/>
              <a:t>Tổng</a:t>
            </a:r>
            <a:r>
              <a:rPr lang="en-US" sz="2000" dirty="0"/>
              <a:t> </a:t>
            </a:r>
            <a:r>
              <a:rPr lang="en-US" sz="2000" dirty="0" err="1"/>
              <a:t>lũy</a:t>
            </a:r>
            <a:r>
              <a:rPr lang="en-US" sz="2000" dirty="0"/>
              <a:t> </a:t>
            </a:r>
            <a:r>
              <a:rPr lang="en-US" sz="2000" dirty="0" err="1"/>
              <a:t>thừa</a:t>
            </a:r>
            <a:r>
              <a:rPr lang="en-US" sz="2000" dirty="0"/>
              <a:t> </a:t>
            </a:r>
            <a:r>
              <a:rPr lang="en-US" sz="2000" dirty="0" err="1"/>
              <a:t>các</a:t>
            </a:r>
            <a:r>
              <a:rPr lang="en-US" sz="2000" dirty="0"/>
              <a:t> </a:t>
            </a:r>
            <a:r>
              <a:rPr lang="en-US" sz="2000" dirty="0" err="1"/>
              <a:t>trọng</a:t>
            </a:r>
            <a:r>
              <a:rPr lang="en-US" sz="2000" dirty="0"/>
              <a:t> </a:t>
            </a:r>
            <a:r>
              <a:rPr lang="en-US" sz="2000" dirty="0" err="1"/>
              <a:t>số</a:t>
            </a:r>
            <a:r>
              <a:rPr lang="en-US" sz="2000" dirty="0"/>
              <a:t>.</a:t>
            </a:r>
          </a:p>
          <a:p>
            <a:pPr>
              <a:buNone/>
            </a:pPr>
            <a:endParaRPr lang="en-US" sz="2000" dirty="0">
              <a:latin typeface="Arial" charset="0"/>
              <a:cs typeface="Arial" charset="0"/>
            </a:endParaRPr>
          </a:p>
          <a:p>
            <a:pPr>
              <a:buNone/>
            </a:pPr>
            <a:endParaRPr lang="en-US" sz="2000" dirty="0">
              <a:latin typeface="Arial" charset="0"/>
              <a:cs typeface="Arial" charset="0"/>
            </a:endParaRPr>
          </a:p>
          <a:p>
            <a:pPr lvl="1" eaLnBrk="1" hangingPunct="1">
              <a:spcBef>
                <a:spcPct val="0"/>
              </a:spcBef>
              <a:spcAft>
                <a:spcPct val="10000"/>
              </a:spcAft>
            </a:pPr>
            <a:r>
              <a:rPr lang="en-US" sz="2000" dirty="0" err="1">
                <a:latin typeface="Arial" charset="0"/>
                <a:cs typeface="Arial" charset="0"/>
              </a:rPr>
              <a:t>Ví</a:t>
            </a:r>
            <a:r>
              <a:rPr lang="en-US" sz="2000" dirty="0">
                <a:latin typeface="Arial" charset="0"/>
                <a:cs typeface="Arial" charset="0"/>
              </a:rPr>
              <a:t> </a:t>
            </a:r>
            <a:r>
              <a:rPr lang="en-US" sz="2000" dirty="0" err="1">
                <a:latin typeface="Arial" charset="0"/>
                <a:cs typeface="Arial" charset="0"/>
              </a:rPr>
              <a:t>dụ</a:t>
            </a:r>
            <a:r>
              <a:rPr lang="en-US" sz="2000" dirty="0">
                <a:latin typeface="Arial" charset="0"/>
                <a:cs typeface="Arial" charset="0"/>
              </a:rPr>
              <a:t>: </a:t>
            </a:r>
          </a:p>
          <a:p>
            <a:pPr lvl="1" eaLnBrk="1" hangingPunct="1">
              <a:spcBef>
                <a:spcPct val="0"/>
              </a:spcBef>
              <a:spcAft>
                <a:spcPct val="10000"/>
              </a:spcAft>
              <a:buNone/>
            </a:pPr>
            <a:endParaRPr lang="en-US" sz="2000" dirty="0">
              <a:latin typeface="Arial" charset="0"/>
              <a:cs typeface="Arial" charset="0"/>
            </a:endParaRPr>
          </a:p>
          <a:p>
            <a:pPr lvl="1" eaLnBrk="1" hangingPunct="1">
              <a:spcBef>
                <a:spcPct val="0"/>
              </a:spcBef>
              <a:spcAft>
                <a:spcPct val="10000"/>
              </a:spcAft>
              <a:buNone/>
            </a:pPr>
            <a:r>
              <a:rPr lang="en-US" sz="2000" b="1" dirty="0">
                <a:latin typeface="Arial" charset="0"/>
                <a:cs typeface="Arial" charset="0"/>
              </a:rPr>
              <a:t>1 1 0 1 1 0 0 </a:t>
            </a:r>
            <a:r>
              <a:rPr lang="en-US" sz="2000" baseline="-25000" dirty="0">
                <a:latin typeface="Arial" charset="0"/>
                <a:cs typeface="Arial" charset="0"/>
              </a:rPr>
              <a:t>(2) </a:t>
            </a:r>
            <a:r>
              <a:rPr lang="en-US" sz="2000" dirty="0">
                <a:latin typeface="Arial" charset="0"/>
                <a:cs typeface="Arial" charset="0"/>
              </a:rPr>
              <a:t>= 2</a:t>
            </a:r>
            <a:r>
              <a:rPr lang="en-US" sz="2000" baseline="30000" dirty="0">
                <a:latin typeface="Arial" charset="0"/>
                <a:cs typeface="Arial" charset="0"/>
              </a:rPr>
              <a:t>6</a:t>
            </a:r>
            <a:r>
              <a:rPr lang="en-US" sz="2000" dirty="0">
                <a:latin typeface="Arial" charset="0"/>
                <a:cs typeface="Arial" charset="0"/>
              </a:rPr>
              <a:t>+2</a:t>
            </a:r>
            <a:r>
              <a:rPr lang="en-US" sz="2000" baseline="30000" dirty="0">
                <a:latin typeface="Arial" charset="0"/>
                <a:cs typeface="Arial" charset="0"/>
              </a:rPr>
              <a:t>5</a:t>
            </a:r>
            <a:r>
              <a:rPr lang="en-US" sz="2000" dirty="0">
                <a:latin typeface="Arial" charset="0"/>
                <a:cs typeface="Arial" charset="0"/>
              </a:rPr>
              <a:t>+2</a:t>
            </a:r>
            <a:r>
              <a:rPr lang="en-US" sz="2000" baseline="30000" dirty="0">
                <a:latin typeface="Arial" charset="0"/>
                <a:cs typeface="Arial" charset="0"/>
              </a:rPr>
              <a:t>3</a:t>
            </a:r>
            <a:r>
              <a:rPr lang="en-US" sz="2000" dirty="0">
                <a:latin typeface="Arial" charset="0"/>
                <a:cs typeface="Arial" charset="0"/>
              </a:rPr>
              <a:t>+2</a:t>
            </a:r>
            <a:r>
              <a:rPr lang="en-US" sz="2000" baseline="30000" dirty="0">
                <a:latin typeface="Arial" charset="0"/>
                <a:cs typeface="Arial" charset="0"/>
              </a:rPr>
              <a:t>2</a:t>
            </a:r>
            <a:r>
              <a:rPr lang="en-US" sz="2000" dirty="0">
                <a:latin typeface="Arial" charset="0"/>
                <a:cs typeface="Arial" charset="0"/>
              </a:rPr>
              <a:t>					  = 108</a:t>
            </a:r>
            <a:r>
              <a:rPr lang="en-US" sz="2000" baseline="-25000" dirty="0">
                <a:latin typeface="Arial" charset="0"/>
                <a:cs typeface="Arial" charset="0"/>
              </a:rPr>
              <a:t>(10)</a:t>
            </a:r>
            <a:endParaRPr lang="en-US" sz="2000" dirty="0">
              <a:latin typeface="Arial" charset="0"/>
              <a:cs typeface="Arial" charset="0"/>
            </a:endParaRPr>
          </a:p>
          <a:p>
            <a:pPr marL="0" indent="0" eaLnBrk="1" hangingPunct="1">
              <a:buNone/>
            </a:pPr>
            <a:endParaRPr lang="en-US" sz="2000" dirty="0">
              <a:latin typeface="Arial" charset="0"/>
              <a:cs typeface="Arial" charset="0"/>
            </a:endParaRPr>
          </a:p>
        </p:txBody>
      </p:sp>
      <p:sp>
        <p:nvSpPr>
          <p:cNvPr id="6" name="Text Box 4"/>
          <p:cNvSpPr txBox="1">
            <a:spLocks noChangeArrowheads="1"/>
          </p:cNvSpPr>
          <p:nvPr/>
        </p:nvSpPr>
        <p:spPr bwMode="auto">
          <a:xfrm>
            <a:off x="730575" y="3020741"/>
            <a:ext cx="3352800" cy="369332"/>
          </a:xfrm>
          <a:prstGeom prst="rect">
            <a:avLst/>
          </a:prstGeom>
          <a:noFill/>
          <a:ln w="9525">
            <a:noFill/>
            <a:miter lim="800000"/>
            <a:headEnd/>
            <a:tailEnd/>
          </a:ln>
        </p:spPr>
        <p:txBody>
          <a:bodyPr wrap="square">
            <a:spAutoFit/>
          </a:bodyPr>
          <a:lstStyle/>
          <a:p>
            <a:pPr>
              <a:spcBef>
                <a:spcPct val="50000"/>
              </a:spcBef>
            </a:pPr>
            <a:r>
              <a:rPr 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6  5 4  3 2 1  0</a:t>
            </a:r>
          </a:p>
        </p:txBody>
      </p:sp>
      <p:sp>
        <p:nvSpPr>
          <p:cNvPr id="7" name="AutoShape 5"/>
          <p:cNvSpPr>
            <a:spLocks noChangeArrowheads="1"/>
          </p:cNvSpPr>
          <p:nvPr/>
        </p:nvSpPr>
        <p:spPr bwMode="auto">
          <a:xfrm>
            <a:off x="2575874" y="2150882"/>
            <a:ext cx="1194848" cy="609600"/>
          </a:xfrm>
          <a:prstGeom prst="wedgeRectCallout">
            <a:avLst>
              <a:gd name="adj1" fmla="val -109443"/>
              <a:gd name="adj2" fmla="val 109886"/>
            </a:avLst>
          </a:prstGeom>
          <a:ln>
            <a:headEnd/>
            <a:tailEnd/>
          </a:ln>
        </p:spPr>
        <p:style>
          <a:lnRef idx="1">
            <a:schemeClr val="accent2"/>
          </a:lnRef>
          <a:fillRef idx="3">
            <a:schemeClr val="accent2"/>
          </a:fillRef>
          <a:effectRef idx="2">
            <a:schemeClr val="accent2"/>
          </a:effectRef>
          <a:fontRef idx="minor">
            <a:schemeClr val="lt1"/>
          </a:fontRef>
        </p:style>
        <p:txBody>
          <a:bodyPr/>
          <a:lstStyle/>
          <a:p>
            <a:pPr algn="ctr"/>
            <a:r>
              <a:rPr lang="en-US" dirty="0" err="1"/>
              <a:t>Trọng</a:t>
            </a:r>
            <a:r>
              <a:rPr lang="en-US" dirty="0"/>
              <a:t> </a:t>
            </a:r>
            <a:r>
              <a:rPr lang="en-US" dirty="0" err="1"/>
              <a:t>số</a:t>
            </a:r>
            <a:endParaRPr lang="en-US" dirty="0"/>
          </a:p>
        </p:txBody>
      </p:sp>
      <p:sp>
        <p:nvSpPr>
          <p:cNvPr id="8" name="Rectangle 2"/>
          <p:cNvSpPr>
            <a:spLocks noGrp="1" noChangeArrowheads="1"/>
          </p:cNvSpPr>
          <p:nvPr>
            <p:ph type="body" sz="half" idx="4294967295"/>
          </p:nvPr>
        </p:nvSpPr>
        <p:spPr>
          <a:xfrm>
            <a:off x="4130511" y="1905000"/>
            <a:ext cx="7876068" cy="4547553"/>
          </a:xfrm>
          <a:prstGeom prst="rect">
            <a:avLst/>
          </a:prstGeom>
          <a:ln>
            <a:noFill/>
          </a:ln>
        </p:spPr>
        <p:txBody>
          <a:bodyPr>
            <a:normAutofit lnSpcReduction="10000"/>
          </a:bodyPr>
          <a:lstStyle/>
          <a:p>
            <a:r>
              <a:rPr lang="en-US" dirty="0" err="1"/>
              <a:t>Cách</a:t>
            </a:r>
            <a:r>
              <a:rPr lang="en-US" dirty="0"/>
              <a:t> 2:</a:t>
            </a:r>
          </a:p>
          <a:p>
            <a:pPr lvl="1" eaLnBrk="1" hangingPunct="1">
              <a:spcBef>
                <a:spcPct val="0"/>
              </a:spcBef>
              <a:spcAft>
                <a:spcPct val="10000"/>
              </a:spcAft>
            </a:pPr>
            <a:r>
              <a:rPr lang="en-US" dirty="0" err="1">
                <a:latin typeface="Arial" charset="0"/>
                <a:cs typeface="Arial" charset="0"/>
              </a:rPr>
              <a:t>Ví</a:t>
            </a:r>
            <a:r>
              <a:rPr lang="en-US" dirty="0">
                <a:latin typeface="Arial" charset="0"/>
                <a:cs typeface="Arial" charset="0"/>
              </a:rPr>
              <a:t> </a:t>
            </a:r>
            <a:r>
              <a:rPr lang="en-US" dirty="0" err="1">
                <a:latin typeface="Arial" charset="0"/>
                <a:cs typeface="Arial" charset="0"/>
              </a:rPr>
              <a:t>dụ</a:t>
            </a:r>
            <a:r>
              <a:rPr lang="en-US" dirty="0">
                <a:latin typeface="Arial" charset="0"/>
                <a:cs typeface="Arial" charset="0"/>
              </a:rPr>
              <a:t>: </a:t>
            </a:r>
          </a:p>
          <a:p>
            <a:pPr lvl="1" eaLnBrk="1" hangingPunct="1">
              <a:spcBef>
                <a:spcPct val="0"/>
              </a:spcBef>
              <a:spcAft>
                <a:spcPct val="10000"/>
              </a:spcAft>
              <a:buNone/>
            </a:pPr>
            <a:endParaRPr lang="en-US" sz="4000" dirty="0">
              <a:latin typeface="Arial" charset="0"/>
              <a:cs typeface="Arial" charset="0"/>
            </a:endParaRPr>
          </a:p>
          <a:p>
            <a:pPr lvl="1" eaLnBrk="1" hangingPunct="1">
              <a:spcBef>
                <a:spcPct val="0"/>
              </a:spcBef>
              <a:spcAft>
                <a:spcPct val="10000"/>
              </a:spcAft>
              <a:buNone/>
            </a:pPr>
            <a:endParaRPr lang="en-US" sz="4000" b="1" dirty="0">
              <a:latin typeface="Arial" charset="0"/>
              <a:cs typeface="Arial" charset="0"/>
            </a:endParaRPr>
          </a:p>
          <a:p>
            <a:pPr lvl="1" eaLnBrk="1" hangingPunct="1">
              <a:spcBef>
                <a:spcPct val="0"/>
              </a:spcBef>
              <a:spcAft>
                <a:spcPct val="10000"/>
              </a:spcAft>
              <a:buNone/>
            </a:pPr>
            <a:endParaRPr lang="en-US" sz="4000" b="1" dirty="0">
              <a:latin typeface="Arial" charset="0"/>
              <a:cs typeface="Arial" charset="0"/>
            </a:endParaRPr>
          </a:p>
          <a:p>
            <a:pPr lvl="1" eaLnBrk="1" hangingPunct="1">
              <a:spcBef>
                <a:spcPct val="0"/>
              </a:spcBef>
              <a:spcAft>
                <a:spcPct val="10000"/>
              </a:spcAft>
              <a:buNone/>
            </a:pPr>
            <a:endParaRPr lang="en-US" sz="4000" b="1" dirty="0">
              <a:latin typeface="Arial" charset="0"/>
              <a:cs typeface="Arial" charset="0"/>
            </a:endParaRPr>
          </a:p>
          <a:p>
            <a:pPr lvl="1" eaLnBrk="1" hangingPunct="1">
              <a:spcBef>
                <a:spcPct val="0"/>
              </a:spcBef>
              <a:spcAft>
                <a:spcPct val="10000"/>
              </a:spcAft>
              <a:buNone/>
            </a:pPr>
            <a:endParaRPr lang="en-US" sz="4000" b="1" dirty="0">
              <a:latin typeface="Arial" charset="0"/>
              <a:cs typeface="Arial" charset="0"/>
            </a:endParaRPr>
          </a:p>
          <a:p>
            <a:pPr lvl="1" eaLnBrk="1" hangingPunct="1">
              <a:spcBef>
                <a:spcPct val="0"/>
              </a:spcBef>
              <a:spcAft>
                <a:spcPct val="10000"/>
              </a:spcAft>
              <a:buNone/>
            </a:pPr>
            <a:r>
              <a:rPr lang="en-US" sz="4000" b="1" dirty="0">
                <a:latin typeface="Arial" charset="0"/>
                <a:cs typeface="Arial" charset="0"/>
              </a:rPr>
              <a:t>01 1 0 1 1 0 0 </a:t>
            </a:r>
            <a:r>
              <a:rPr lang="en-US" sz="4000" baseline="-25000" dirty="0">
                <a:latin typeface="Arial" charset="0"/>
                <a:cs typeface="Arial" charset="0"/>
              </a:rPr>
              <a:t>(2) </a:t>
            </a:r>
            <a:r>
              <a:rPr lang="en-US" sz="4000" dirty="0">
                <a:latin typeface="Arial" charset="0"/>
                <a:cs typeface="Arial" charset="0"/>
              </a:rPr>
              <a:t>= 64+32+8+4					  = 108</a:t>
            </a:r>
            <a:r>
              <a:rPr lang="en-US" sz="4000" baseline="-25000" dirty="0">
                <a:latin typeface="Arial" charset="0"/>
                <a:cs typeface="Arial" charset="0"/>
              </a:rPr>
              <a:t>(10)</a:t>
            </a:r>
            <a:endParaRPr lang="en-US" dirty="0">
              <a:latin typeface="Arial" charset="0"/>
              <a:cs typeface="Arial" charset="0"/>
            </a:endParaRPr>
          </a:p>
        </p:txBody>
      </p:sp>
      <p:grpSp>
        <p:nvGrpSpPr>
          <p:cNvPr id="9" name="Group 8"/>
          <p:cNvGrpSpPr/>
          <p:nvPr/>
        </p:nvGrpSpPr>
        <p:grpSpPr>
          <a:xfrm>
            <a:off x="5522536" y="4237349"/>
            <a:ext cx="6400800" cy="630942"/>
            <a:chOff x="1295400" y="3352800"/>
            <a:chExt cx="7924800" cy="630942"/>
          </a:xfrm>
        </p:grpSpPr>
        <p:sp>
          <p:nvSpPr>
            <p:cNvPr id="10" name="Text Box 4"/>
            <p:cNvSpPr txBox="1">
              <a:spLocks noChangeArrowheads="1"/>
            </p:cNvSpPr>
            <p:nvPr/>
          </p:nvSpPr>
          <p:spPr bwMode="auto">
            <a:xfrm>
              <a:off x="12954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1" name="Text Box 4"/>
            <p:cNvSpPr txBox="1">
              <a:spLocks noChangeArrowheads="1"/>
            </p:cNvSpPr>
            <p:nvPr/>
          </p:nvSpPr>
          <p:spPr bwMode="auto">
            <a:xfrm>
              <a:off x="22860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2" name="Text Box 4"/>
            <p:cNvSpPr txBox="1">
              <a:spLocks noChangeArrowheads="1"/>
            </p:cNvSpPr>
            <p:nvPr/>
          </p:nvSpPr>
          <p:spPr bwMode="auto">
            <a:xfrm>
              <a:off x="32766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3" name="Text Box 4"/>
            <p:cNvSpPr txBox="1">
              <a:spLocks noChangeArrowheads="1"/>
            </p:cNvSpPr>
            <p:nvPr/>
          </p:nvSpPr>
          <p:spPr bwMode="auto">
            <a:xfrm>
              <a:off x="42672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4" name="Text Box 4"/>
            <p:cNvSpPr txBox="1">
              <a:spLocks noChangeArrowheads="1"/>
            </p:cNvSpPr>
            <p:nvPr/>
          </p:nvSpPr>
          <p:spPr bwMode="auto">
            <a:xfrm>
              <a:off x="52578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5" name="Text Box 4"/>
            <p:cNvSpPr txBox="1">
              <a:spLocks noChangeArrowheads="1"/>
            </p:cNvSpPr>
            <p:nvPr/>
          </p:nvSpPr>
          <p:spPr bwMode="auto">
            <a:xfrm>
              <a:off x="62484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6" name="Text Box 4"/>
            <p:cNvSpPr txBox="1">
              <a:spLocks noChangeArrowheads="1"/>
            </p:cNvSpPr>
            <p:nvPr/>
          </p:nvSpPr>
          <p:spPr bwMode="auto">
            <a:xfrm>
              <a:off x="72390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7" name="Text Box 4"/>
            <p:cNvSpPr txBox="1">
              <a:spLocks noChangeArrowheads="1"/>
            </p:cNvSpPr>
            <p:nvPr/>
          </p:nvSpPr>
          <p:spPr bwMode="auto">
            <a:xfrm>
              <a:off x="8229600" y="3352800"/>
              <a:ext cx="990600" cy="6309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350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grpSp>
      <p:sp>
        <p:nvSpPr>
          <p:cNvPr id="18" name="Rectangle 17"/>
          <p:cNvSpPr/>
          <p:nvPr/>
        </p:nvSpPr>
        <p:spPr>
          <a:xfrm>
            <a:off x="4379536" y="4237349"/>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Bit</a:t>
            </a:r>
          </a:p>
        </p:txBody>
      </p:sp>
      <p:grpSp>
        <p:nvGrpSpPr>
          <p:cNvPr id="19" name="Group 18"/>
          <p:cNvGrpSpPr/>
          <p:nvPr/>
        </p:nvGrpSpPr>
        <p:grpSpPr>
          <a:xfrm>
            <a:off x="5522536" y="2789549"/>
            <a:ext cx="6400800" cy="523220"/>
            <a:chOff x="1295400" y="3352800"/>
            <a:chExt cx="7924800" cy="523220"/>
          </a:xfrm>
        </p:grpSpPr>
        <p:sp>
          <p:nvSpPr>
            <p:cNvPr id="20" name="Text Box 4"/>
            <p:cNvSpPr txBox="1">
              <a:spLocks noChangeArrowheads="1"/>
            </p:cNvSpPr>
            <p:nvPr/>
          </p:nvSpPr>
          <p:spPr bwMode="auto">
            <a:xfrm>
              <a:off x="12954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128</a:t>
              </a:r>
            </a:p>
          </p:txBody>
        </p:sp>
        <p:sp>
          <p:nvSpPr>
            <p:cNvPr id="21" name="Text Box 4"/>
            <p:cNvSpPr txBox="1">
              <a:spLocks noChangeArrowheads="1"/>
            </p:cNvSpPr>
            <p:nvPr/>
          </p:nvSpPr>
          <p:spPr bwMode="auto">
            <a:xfrm>
              <a:off x="22860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64</a:t>
              </a:r>
            </a:p>
          </p:txBody>
        </p:sp>
        <p:sp>
          <p:nvSpPr>
            <p:cNvPr id="22" name="Text Box 4"/>
            <p:cNvSpPr txBox="1">
              <a:spLocks noChangeArrowheads="1"/>
            </p:cNvSpPr>
            <p:nvPr/>
          </p:nvSpPr>
          <p:spPr bwMode="auto">
            <a:xfrm>
              <a:off x="32766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32</a:t>
              </a:r>
            </a:p>
          </p:txBody>
        </p:sp>
        <p:sp>
          <p:nvSpPr>
            <p:cNvPr id="23" name="Text Box 4"/>
            <p:cNvSpPr txBox="1">
              <a:spLocks noChangeArrowheads="1"/>
            </p:cNvSpPr>
            <p:nvPr/>
          </p:nvSpPr>
          <p:spPr bwMode="auto">
            <a:xfrm>
              <a:off x="42672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16</a:t>
              </a:r>
            </a:p>
          </p:txBody>
        </p:sp>
        <p:sp>
          <p:nvSpPr>
            <p:cNvPr id="24" name="Text Box 4"/>
            <p:cNvSpPr txBox="1">
              <a:spLocks noChangeArrowheads="1"/>
            </p:cNvSpPr>
            <p:nvPr/>
          </p:nvSpPr>
          <p:spPr bwMode="auto">
            <a:xfrm>
              <a:off x="62484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sp>
          <p:nvSpPr>
            <p:cNvPr id="25" name="Text Box 4"/>
            <p:cNvSpPr txBox="1">
              <a:spLocks noChangeArrowheads="1"/>
            </p:cNvSpPr>
            <p:nvPr/>
          </p:nvSpPr>
          <p:spPr bwMode="auto">
            <a:xfrm>
              <a:off x="72390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p>
          </p:txBody>
        </p:sp>
        <p:sp>
          <p:nvSpPr>
            <p:cNvPr id="26" name="Text Box 4"/>
            <p:cNvSpPr txBox="1">
              <a:spLocks noChangeArrowheads="1"/>
            </p:cNvSpPr>
            <p:nvPr/>
          </p:nvSpPr>
          <p:spPr bwMode="auto">
            <a:xfrm>
              <a:off x="82296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27" name="Text Box 4"/>
            <p:cNvSpPr txBox="1">
              <a:spLocks noChangeArrowheads="1"/>
            </p:cNvSpPr>
            <p:nvPr/>
          </p:nvSpPr>
          <p:spPr bwMode="auto">
            <a:xfrm>
              <a:off x="5257800" y="3352800"/>
              <a:ext cx="9906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sz="280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8</a:t>
              </a:r>
            </a:p>
          </p:txBody>
        </p:sp>
      </p:grpSp>
      <p:sp>
        <p:nvSpPr>
          <p:cNvPr id="28" name="Rectangle 27"/>
          <p:cNvSpPr/>
          <p:nvPr/>
        </p:nvSpPr>
        <p:spPr>
          <a:xfrm>
            <a:off x="4379536" y="2789549"/>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Value</a:t>
            </a:r>
          </a:p>
        </p:txBody>
      </p:sp>
      <p:sp>
        <p:nvSpPr>
          <p:cNvPr id="29" name="Down Arrow 28"/>
          <p:cNvSpPr/>
          <p:nvPr/>
        </p:nvSpPr>
        <p:spPr>
          <a:xfrm rot="10800000">
            <a:off x="6665536" y="3322949"/>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rot="10800000">
            <a:off x="7427536" y="3322949"/>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rot="10800000">
            <a:off x="9027736" y="3322949"/>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rot="10800000">
            <a:off x="9789736" y="3322949"/>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56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8" presetClass="entr" presetSubtype="16" fill="hold" grpId="0" nodeType="withEffect">
                                  <p:stCondLst>
                                    <p:cond delay="0"/>
                                  </p:stCondLst>
                                  <p:iterate type="wd">
                                    <p:tmPct val="15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amond(in)">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checkerboard(across)">
                                      <p:cBhvr>
                                        <p:cTn id="15" dur="500"/>
                                        <p:tgtEl>
                                          <p:spTgt spid="8">
                                            <p:txEl>
                                              <p:pRg st="0" end="0"/>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checkerboard(across)">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heckerboard(across)">
                                      <p:cBhvr>
                                        <p:cTn id="23" dur="500"/>
                                        <p:tgtEl>
                                          <p:spTgt spid="18"/>
                                        </p:tgtEl>
                                      </p:cBhvr>
                                    </p:animEffect>
                                  </p:childTnLst>
                                </p:cTn>
                              </p:par>
                              <p:par>
                                <p:cTn id="24" presetID="5"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heckerboard(across)">
                                      <p:cBhvr>
                                        <p:cTn id="31" dur="500"/>
                                        <p:tgtEl>
                                          <p:spTgt spid="28"/>
                                        </p:tgtEl>
                                      </p:cBhvr>
                                    </p:animEffect>
                                  </p:childTnLst>
                                </p:cTn>
                              </p:par>
                              <p:par>
                                <p:cTn id="32" presetID="5" presetClass="entr" presetSubtype="1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heckerboard(across)">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checkerboard(across)">
                                      <p:cBhvr>
                                        <p:cTn id="39" dur="500"/>
                                        <p:tgtEl>
                                          <p:spTgt spid="2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checkerboard(across)">
                                      <p:cBhvr>
                                        <p:cTn id="42" dur="500"/>
                                        <p:tgtEl>
                                          <p:spTgt spid="30"/>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checkerboard(across)">
                                      <p:cBhvr>
                                        <p:cTn id="45" dur="500"/>
                                        <p:tgtEl>
                                          <p:spTgt spid="31"/>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checkerboard(across)">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animEffect transition="in" filter="checkerboard(across)">
                                      <p:cBhvr>
                                        <p:cTn id="53"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P spid="7" grpId="0" animBg="1"/>
      <p:bldP spid="8" grpId="0" uiExpand="1" build="p"/>
      <p:bldP spid="18" grpId="0" animBg="1"/>
      <p:bldP spid="28" grpId="0" animBg="1"/>
      <p:bldP spid="29" grpId="0" animBg="1"/>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14</a:t>
            </a:fld>
            <a:endParaRPr lang="en-US"/>
          </a:p>
        </p:txBody>
      </p:sp>
      <p:sp>
        <p:nvSpPr>
          <p:cNvPr id="5" name="Content Placeholder 53"/>
          <p:cNvSpPr txBox="1">
            <a:spLocks/>
          </p:cNvSpPr>
          <p:nvPr/>
        </p:nvSpPr>
        <p:spPr>
          <a:xfrm>
            <a:off x="931000" y="147683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Convert Decimal to Binary</a:t>
            </a:r>
          </a:p>
          <a:p>
            <a:pPr lvl="1"/>
            <a:r>
              <a:rPr lang="en-US"/>
              <a:t>192</a:t>
            </a:r>
          </a:p>
          <a:p>
            <a:pPr lvl="1"/>
            <a:r>
              <a:rPr lang="en-US"/>
              <a:t>203</a:t>
            </a:r>
          </a:p>
          <a:p>
            <a:pPr lvl="1"/>
            <a:r>
              <a:rPr lang="en-US"/>
              <a:t>168</a:t>
            </a:r>
          </a:p>
          <a:p>
            <a:pPr lvl="1"/>
            <a:r>
              <a:rPr lang="en-US"/>
              <a:t>240</a:t>
            </a:r>
          </a:p>
          <a:p>
            <a:pPr lvl="1"/>
            <a:r>
              <a:rPr lang="en-US"/>
              <a:t>250</a:t>
            </a:r>
          </a:p>
          <a:p>
            <a:r>
              <a:rPr lang="en-US"/>
              <a:t>Convert Binary to Decimal</a:t>
            </a:r>
          </a:p>
          <a:p>
            <a:pPr lvl="1"/>
            <a:r>
              <a:rPr lang="en-US"/>
              <a:t>10111011 </a:t>
            </a:r>
          </a:p>
          <a:p>
            <a:pPr lvl="1"/>
            <a:r>
              <a:rPr lang="en-US"/>
              <a:t>10111101 </a:t>
            </a:r>
          </a:p>
          <a:p>
            <a:pPr lvl="1"/>
            <a:r>
              <a:rPr lang="en-US"/>
              <a:t>11000110 </a:t>
            </a:r>
          </a:p>
        </p:txBody>
      </p:sp>
      <p:grpSp>
        <p:nvGrpSpPr>
          <p:cNvPr id="6" name="Group 60"/>
          <p:cNvGrpSpPr/>
          <p:nvPr/>
        </p:nvGrpSpPr>
        <p:grpSpPr>
          <a:xfrm>
            <a:off x="3750400" y="1632408"/>
            <a:ext cx="5029200" cy="533400"/>
            <a:chOff x="2133600" y="1981200"/>
            <a:chExt cx="5029200" cy="533400"/>
          </a:xfrm>
        </p:grpSpPr>
        <p:sp>
          <p:nvSpPr>
            <p:cNvPr id="7" name="Rectangle 6"/>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11000000</a:t>
              </a:r>
            </a:p>
          </p:txBody>
        </p:sp>
        <p:sp>
          <p:nvSpPr>
            <p:cNvPr id="8" name="Right Arrow 7"/>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9" name="Group 61"/>
          <p:cNvGrpSpPr/>
          <p:nvPr/>
        </p:nvGrpSpPr>
        <p:grpSpPr>
          <a:xfrm>
            <a:off x="3750400" y="2089608"/>
            <a:ext cx="5029200" cy="533400"/>
            <a:chOff x="2133600" y="1981200"/>
            <a:chExt cx="5029200" cy="533400"/>
          </a:xfrm>
        </p:grpSpPr>
        <p:sp>
          <p:nvSpPr>
            <p:cNvPr id="10" name="Rectangle 9"/>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11001011</a:t>
              </a:r>
            </a:p>
          </p:txBody>
        </p:sp>
        <p:sp>
          <p:nvSpPr>
            <p:cNvPr id="11" name="Right Arrow 10"/>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12" name="Group 64"/>
          <p:cNvGrpSpPr/>
          <p:nvPr/>
        </p:nvGrpSpPr>
        <p:grpSpPr>
          <a:xfrm>
            <a:off x="3750400" y="2470608"/>
            <a:ext cx="5029200" cy="533400"/>
            <a:chOff x="2133600" y="1981200"/>
            <a:chExt cx="5029200" cy="533400"/>
          </a:xfrm>
        </p:grpSpPr>
        <p:sp>
          <p:nvSpPr>
            <p:cNvPr id="13" name="Rectangle 12"/>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10101000</a:t>
              </a:r>
            </a:p>
          </p:txBody>
        </p:sp>
        <p:sp>
          <p:nvSpPr>
            <p:cNvPr id="14" name="Right Arrow 13"/>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15" name="Group 67"/>
          <p:cNvGrpSpPr/>
          <p:nvPr/>
        </p:nvGrpSpPr>
        <p:grpSpPr>
          <a:xfrm>
            <a:off x="3750400" y="3004008"/>
            <a:ext cx="5029200" cy="533400"/>
            <a:chOff x="2133600" y="1981200"/>
            <a:chExt cx="5029200" cy="533400"/>
          </a:xfrm>
        </p:grpSpPr>
        <p:sp>
          <p:nvSpPr>
            <p:cNvPr id="16" name="Rectangle 15"/>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11110000</a:t>
              </a:r>
            </a:p>
          </p:txBody>
        </p:sp>
        <p:sp>
          <p:nvSpPr>
            <p:cNvPr id="17" name="Right Arrow 16"/>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18" name="Group 70"/>
          <p:cNvGrpSpPr/>
          <p:nvPr/>
        </p:nvGrpSpPr>
        <p:grpSpPr>
          <a:xfrm>
            <a:off x="3750400" y="3461208"/>
            <a:ext cx="5029200" cy="533400"/>
            <a:chOff x="2133600" y="1981200"/>
            <a:chExt cx="5029200" cy="533400"/>
          </a:xfrm>
        </p:grpSpPr>
        <p:sp>
          <p:nvSpPr>
            <p:cNvPr id="19" name="Rectangle 18"/>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11111010</a:t>
              </a:r>
            </a:p>
          </p:txBody>
        </p:sp>
        <p:sp>
          <p:nvSpPr>
            <p:cNvPr id="20" name="Right Arrow 19"/>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1" name="Group 73"/>
          <p:cNvGrpSpPr/>
          <p:nvPr/>
        </p:nvGrpSpPr>
        <p:grpSpPr>
          <a:xfrm>
            <a:off x="4436200" y="4451808"/>
            <a:ext cx="5029200" cy="533400"/>
            <a:chOff x="2133600" y="1981200"/>
            <a:chExt cx="5029200" cy="533400"/>
          </a:xfrm>
        </p:grpSpPr>
        <p:sp>
          <p:nvSpPr>
            <p:cNvPr id="22" name="Rectangle 21"/>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187</a:t>
              </a:r>
            </a:p>
          </p:txBody>
        </p:sp>
        <p:sp>
          <p:nvSpPr>
            <p:cNvPr id="23" name="Right Arrow 22"/>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4" name="Group 76"/>
          <p:cNvGrpSpPr/>
          <p:nvPr/>
        </p:nvGrpSpPr>
        <p:grpSpPr>
          <a:xfrm>
            <a:off x="4436200" y="4985208"/>
            <a:ext cx="5029200" cy="533400"/>
            <a:chOff x="2133600" y="1981200"/>
            <a:chExt cx="5029200" cy="533400"/>
          </a:xfrm>
        </p:grpSpPr>
        <p:sp>
          <p:nvSpPr>
            <p:cNvPr id="25" name="Rectangle 24"/>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189</a:t>
              </a:r>
            </a:p>
          </p:txBody>
        </p:sp>
        <p:sp>
          <p:nvSpPr>
            <p:cNvPr id="26" name="Right Arrow 25"/>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grpSp>
        <p:nvGrpSpPr>
          <p:cNvPr id="27" name="Group 79"/>
          <p:cNvGrpSpPr/>
          <p:nvPr/>
        </p:nvGrpSpPr>
        <p:grpSpPr>
          <a:xfrm>
            <a:off x="4436200" y="5442408"/>
            <a:ext cx="5029200" cy="533400"/>
            <a:chOff x="2133600" y="1981200"/>
            <a:chExt cx="5029200" cy="533400"/>
          </a:xfrm>
        </p:grpSpPr>
        <p:sp>
          <p:nvSpPr>
            <p:cNvPr id="28" name="Rectangle 27"/>
            <p:cNvSpPr/>
            <p:nvPr/>
          </p:nvSpPr>
          <p:spPr>
            <a:xfrm>
              <a:off x="4038600" y="1981200"/>
              <a:ext cx="31242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a:t>198</a:t>
              </a:r>
            </a:p>
          </p:txBody>
        </p:sp>
        <p:sp>
          <p:nvSpPr>
            <p:cNvPr id="29" name="Right Arrow 28"/>
            <p:cNvSpPr/>
            <p:nvPr/>
          </p:nvSpPr>
          <p:spPr>
            <a:xfrm>
              <a:off x="2133600" y="2133600"/>
              <a:ext cx="1828800" cy="2286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59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amond(in)">
                                      <p:cBhvr>
                                        <p:cTn id="1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amond(in)">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amond(in)">
                                      <p:cBhvr>
                                        <p:cTn id="2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amond(in)">
                                      <p:cBhvr>
                                        <p:cTn id="3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amond(in)">
                                      <p:cBhvr>
                                        <p:cTn id="3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amond(in)">
                                      <p:cBhvr>
                                        <p:cTn id="4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Địa</a:t>
            </a:r>
            <a:r>
              <a:rPr lang="en-US" dirty="0"/>
              <a:t> </a:t>
            </a:r>
            <a:r>
              <a:rPr lang="en-US" dirty="0" err="1"/>
              <a:t>chỉ</a:t>
            </a:r>
            <a:r>
              <a:rPr lang="en-US" dirty="0"/>
              <a:t> Subnet Mask?</a:t>
            </a:r>
          </a:p>
        </p:txBody>
      </p:sp>
      <p:sp>
        <p:nvSpPr>
          <p:cNvPr id="3" name="Slide Number Placeholder 2"/>
          <p:cNvSpPr>
            <a:spLocks noGrp="1"/>
          </p:cNvSpPr>
          <p:nvPr>
            <p:ph type="sldNum" sz="quarter" idx="12"/>
          </p:nvPr>
        </p:nvSpPr>
        <p:spPr/>
        <p:txBody>
          <a:bodyPr/>
          <a:lstStyle/>
          <a:p>
            <a:fld id="{E3813BF9-5145-4417-B95D-FA8627973885}" type="slidenum">
              <a:rPr lang="en-US" smtClean="0"/>
              <a:pPr/>
              <a:t>15</a:t>
            </a:fld>
            <a:endParaRPr lang="en-US"/>
          </a:p>
        </p:txBody>
      </p:sp>
      <p:sp>
        <p:nvSpPr>
          <p:cNvPr id="5" name="Rectangle 4"/>
          <p:cNvSpPr/>
          <p:nvPr/>
        </p:nvSpPr>
        <p:spPr>
          <a:xfrm>
            <a:off x="981634" y="1072083"/>
            <a:ext cx="10910047" cy="2862322"/>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vi-VN" sz="2400" dirty="0"/>
              <a:t>Một subnet mask</a:t>
            </a:r>
            <a:r>
              <a:rPr lang="en-US" sz="2400" dirty="0"/>
              <a:t> </a:t>
            </a:r>
            <a:r>
              <a:rPr lang="vi-VN" sz="2400" dirty="0"/>
              <a:t>là một IPv4 </a:t>
            </a:r>
            <a:r>
              <a:rPr lang="en-US" sz="2400" dirty="0" err="1"/>
              <a:t>có</a:t>
            </a:r>
            <a:r>
              <a:rPr lang="en-US" sz="2400" dirty="0"/>
              <a:t> </a:t>
            </a:r>
            <a:r>
              <a:rPr lang="vi-VN" sz="2400" dirty="0"/>
              <a:t>số đặc biệt, như 255.255.255.0, cùng với địa chỉ IP, cung cấp cho chúng t</a:t>
            </a:r>
            <a:r>
              <a:rPr lang="en-US" sz="2400" dirty="0"/>
              <a:t>a</a:t>
            </a:r>
            <a:r>
              <a:rPr lang="vi-VN" sz="2400" dirty="0"/>
              <a:t> địa chỉ mạng chính xác.</a:t>
            </a:r>
            <a:endParaRPr lang="en-US" sz="2400" dirty="0"/>
          </a:p>
          <a:p>
            <a:pPr marL="742950" lvl="1" indent="-285750" algn="just">
              <a:lnSpc>
                <a:spcPct val="150000"/>
              </a:lnSpc>
              <a:buFont typeface="Wingdings" panose="05000000000000000000" pitchFamily="2" charset="2"/>
              <a:buChar char="ü"/>
            </a:pPr>
            <a:r>
              <a:rPr lang="en-US" sz="2400" b="1" dirty="0"/>
              <a:t>All bits of the Network: 1</a:t>
            </a:r>
          </a:p>
          <a:p>
            <a:pPr marL="742950" lvl="1" indent="-285750" algn="just">
              <a:lnSpc>
                <a:spcPct val="150000"/>
              </a:lnSpc>
              <a:buFont typeface="Wingdings" panose="05000000000000000000" pitchFamily="2" charset="2"/>
              <a:buChar char="ü"/>
            </a:pPr>
            <a:r>
              <a:rPr lang="en-US" sz="2400" b="1" dirty="0"/>
              <a:t>All bits of the Host : 0</a:t>
            </a:r>
          </a:p>
          <a:p>
            <a:pPr marL="742950" lvl="1" indent="-285750" algn="just">
              <a:lnSpc>
                <a:spcPct val="150000"/>
              </a:lnSpc>
              <a:buFont typeface="Wingdings" panose="05000000000000000000" pitchFamily="2" charset="2"/>
              <a:buChar char="ü"/>
            </a:pPr>
            <a:endParaRPr lang="en-US" sz="2400" dirty="0"/>
          </a:p>
        </p:txBody>
      </p:sp>
      <p:pic>
        <p:nvPicPr>
          <p:cNvPr id="7" name="Picture 6" descr="mail.jpeg"/>
          <p:cNvPicPr>
            <a:picLocks noChangeAspect="1"/>
          </p:cNvPicPr>
          <p:nvPr/>
        </p:nvPicPr>
        <p:blipFill>
          <a:blip r:embed="rId2" cstate="print"/>
          <a:stretch>
            <a:fillRect/>
          </a:stretch>
        </p:blipFill>
        <p:spPr>
          <a:xfrm>
            <a:off x="3541058" y="3947753"/>
            <a:ext cx="1409700" cy="1409700"/>
          </a:xfrm>
          <a:prstGeom prst="rect">
            <a:avLst/>
          </a:prstGeom>
        </p:spPr>
      </p:pic>
      <p:pic>
        <p:nvPicPr>
          <p:cNvPr id="8" name="Picture 7" descr="house.jpeg"/>
          <p:cNvPicPr>
            <a:picLocks noChangeAspect="1"/>
          </p:cNvPicPr>
          <p:nvPr/>
        </p:nvPicPr>
        <p:blipFill>
          <a:blip r:embed="rId3" cstate="print"/>
          <a:stretch>
            <a:fillRect/>
          </a:stretch>
        </p:blipFill>
        <p:spPr>
          <a:xfrm>
            <a:off x="8722658" y="2652353"/>
            <a:ext cx="914400" cy="914400"/>
          </a:xfrm>
          <a:prstGeom prst="rect">
            <a:avLst/>
          </a:prstGeom>
        </p:spPr>
      </p:pic>
      <p:pic>
        <p:nvPicPr>
          <p:cNvPr id="9" name="Picture 8" descr="house.jpeg"/>
          <p:cNvPicPr>
            <a:picLocks noChangeAspect="1"/>
          </p:cNvPicPr>
          <p:nvPr/>
        </p:nvPicPr>
        <p:blipFill>
          <a:blip r:embed="rId3" cstate="print"/>
          <a:stretch>
            <a:fillRect/>
          </a:stretch>
        </p:blipFill>
        <p:spPr>
          <a:xfrm>
            <a:off x="8722658" y="3719153"/>
            <a:ext cx="914400" cy="914400"/>
          </a:xfrm>
          <a:prstGeom prst="rect">
            <a:avLst/>
          </a:prstGeom>
        </p:spPr>
      </p:pic>
      <p:pic>
        <p:nvPicPr>
          <p:cNvPr id="10" name="Picture 9" descr="house.jpeg"/>
          <p:cNvPicPr>
            <a:picLocks noChangeAspect="1"/>
          </p:cNvPicPr>
          <p:nvPr/>
        </p:nvPicPr>
        <p:blipFill>
          <a:blip r:embed="rId3" cstate="print"/>
          <a:stretch>
            <a:fillRect/>
          </a:stretch>
        </p:blipFill>
        <p:spPr>
          <a:xfrm>
            <a:off x="8722658" y="4709753"/>
            <a:ext cx="914400" cy="914400"/>
          </a:xfrm>
          <a:prstGeom prst="rect">
            <a:avLst/>
          </a:prstGeom>
        </p:spPr>
      </p:pic>
      <p:sp>
        <p:nvSpPr>
          <p:cNvPr id="11" name="TextBox 10"/>
          <p:cNvSpPr txBox="1"/>
          <p:nvPr/>
        </p:nvSpPr>
        <p:spPr>
          <a:xfrm>
            <a:off x="9713258" y="2728554"/>
            <a:ext cx="2286000" cy="830997"/>
          </a:xfrm>
          <a:prstGeom prst="rect">
            <a:avLst/>
          </a:prstGeom>
          <a:noFill/>
        </p:spPr>
        <p:txBody>
          <a:bodyPr wrap="square" rtlCol="0">
            <a:spAutoFit/>
          </a:bodyPr>
          <a:lstStyle/>
          <a:p>
            <a:r>
              <a:rPr lang="en-US" sz="1600"/>
              <a:t>Address:95 Thong Nhat,Binh Tho, Thu Duc,HCM</a:t>
            </a:r>
          </a:p>
        </p:txBody>
      </p:sp>
      <p:sp>
        <p:nvSpPr>
          <p:cNvPr id="12" name="TextBox 11"/>
          <p:cNvSpPr txBox="1"/>
          <p:nvPr/>
        </p:nvSpPr>
        <p:spPr>
          <a:xfrm>
            <a:off x="9637058" y="3795354"/>
            <a:ext cx="2362200" cy="830997"/>
          </a:xfrm>
          <a:prstGeom prst="rect">
            <a:avLst/>
          </a:prstGeom>
          <a:noFill/>
        </p:spPr>
        <p:txBody>
          <a:bodyPr wrap="square" rtlCol="0">
            <a:spAutoFit/>
          </a:bodyPr>
          <a:lstStyle/>
          <a:p>
            <a:r>
              <a:rPr lang="en-US" sz="1600"/>
              <a:t>Address:95 Thong Nhat,Vinh Hai, TP. Nha Trang,Khanh Hoa</a:t>
            </a:r>
          </a:p>
        </p:txBody>
      </p:sp>
      <p:sp>
        <p:nvSpPr>
          <p:cNvPr id="13" name="TextBox 12"/>
          <p:cNvSpPr txBox="1"/>
          <p:nvPr/>
        </p:nvSpPr>
        <p:spPr>
          <a:xfrm>
            <a:off x="9637058" y="4862154"/>
            <a:ext cx="2362200" cy="830997"/>
          </a:xfrm>
          <a:prstGeom prst="rect">
            <a:avLst/>
          </a:prstGeom>
          <a:noFill/>
        </p:spPr>
        <p:txBody>
          <a:bodyPr wrap="square" rtlCol="0">
            <a:spAutoFit/>
          </a:bodyPr>
          <a:lstStyle/>
          <a:p>
            <a:r>
              <a:rPr lang="en-US" sz="1600"/>
              <a:t>Address:95 Thong Nhat,Binh Tho, TP. My Tho,Tien Giang</a:t>
            </a:r>
          </a:p>
        </p:txBody>
      </p:sp>
      <p:sp>
        <p:nvSpPr>
          <p:cNvPr id="14" name="TextBox 13"/>
          <p:cNvSpPr txBox="1"/>
          <p:nvPr/>
        </p:nvSpPr>
        <p:spPr>
          <a:xfrm>
            <a:off x="3464858" y="3414354"/>
            <a:ext cx="2286000" cy="584775"/>
          </a:xfrm>
          <a:prstGeom prst="rect">
            <a:avLst/>
          </a:prstGeom>
          <a:noFill/>
        </p:spPr>
        <p:txBody>
          <a:bodyPr wrap="square" rtlCol="0">
            <a:spAutoFit/>
          </a:bodyPr>
          <a:lstStyle/>
          <a:p>
            <a:r>
              <a:rPr lang="en-US" sz="1600"/>
              <a:t>Address:95 Thong Nhat</a:t>
            </a:r>
          </a:p>
        </p:txBody>
      </p:sp>
      <p:sp>
        <p:nvSpPr>
          <p:cNvPr id="15" name="TextBox 14"/>
          <p:cNvSpPr txBox="1"/>
          <p:nvPr/>
        </p:nvSpPr>
        <p:spPr>
          <a:xfrm>
            <a:off x="3388658" y="5166954"/>
            <a:ext cx="2286000" cy="584775"/>
          </a:xfrm>
          <a:prstGeom prst="rect">
            <a:avLst/>
          </a:prstGeom>
          <a:noFill/>
        </p:spPr>
        <p:txBody>
          <a:bodyPr wrap="square" rtlCol="0">
            <a:spAutoFit/>
          </a:bodyPr>
          <a:lstStyle/>
          <a:p>
            <a:r>
              <a:rPr lang="en-US" sz="1600"/>
              <a:t>Add Location:Binh Tho,Thu Duc,HCM</a:t>
            </a:r>
          </a:p>
        </p:txBody>
      </p:sp>
      <p:sp>
        <p:nvSpPr>
          <p:cNvPr id="16" name="Up Arrow 15"/>
          <p:cNvSpPr/>
          <p:nvPr/>
        </p:nvSpPr>
        <p:spPr>
          <a:xfrm rot="4686190">
            <a:off x="1886566" y="4810110"/>
            <a:ext cx="1295400" cy="1862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Subnet Mask</a:t>
            </a:r>
          </a:p>
        </p:txBody>
      </p:sp>
      <p:cxnSp>
        <p:nvCxnSpPr>
          <p:cNvPr id="17" name="Straight Arrow Connector 16"/>
          <p:cNvCxnSpPr>
            <a:stCxn id="7" idx="3"/>
            <a:endCxn id="8" idx="1"/>
          </p:cNvCxnSpPr>
          <p:nvPr/>
        </p:nvCxnSpPr>
        <p:spPr>
          <a:xfrm flipV="1">
            <a:off x="4950758" y="3109553"/>
            <a:ext cx="3771900" cy="15430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7" idx="3"/>
            <a:endCxn id="9" idx="1"/>
          </p:cNvCxnSpPr>
          <p:nvPr/>
        </p:nvCxnSpPr>
        <p:spPr>
          <a:xfrm flipV="1">
            <a:off x="4950758" y="4176353"/>
            <a:ext cx="3771900" cy="4762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7" idx="3"/>
            <a:endCxn id="10" idx="1"/>
          </p:cNvCxnSpPr>
          <p:nvPr/>
        </p:nvCxnSpPr>
        <p:spPr>
          <a:xfrm>
            <a:off x="4950758" y="4652603"/>
            <a:ext cx="3771900" cy="5143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6665258" y="3490554"/>
            <a:ext cx="685800" cy="646331"/>
          </a:xfrm>
          <a:prstGeom prst="rect">
            <a:avLst/>
          </a:prstGeom>
          <a:noFill/>
        </p:spPr>
        <p:txBody>
          <a:bodyPr wrap="square" rtlCol="0">
            <a:spAutoFit/>
          </a:bodyPr>
          <a:lstStyle/>
          <a:p>
            <a:r>
              <a:rPr lang="en-US" sz="3600">
                <a:solidFill>
                  <a:srgbClr val="FF0000"/>
                </a:solidFill>
              </a:rPr>
              <a:t>X</a:t>
            </a:r>
          </a:p>
        </p:txBody>
      </p:sp>
      <p:sp>
        <p:nvSpPr>
          <p:cNvPr id="21" name="TextBox 20"/>
          <p:cNvSpPr txBox="1"/>
          <p:nvPr/>
        </p:nvSpPr>
        <p:spPr>
          <a:xfrm>
            <a:off x="6665258" y="4063423"/>
            <a:ext cx="685800" cy="646331"/>
          </a:xfrm>
          <a:prstGeom prst="rect">
            <a:avLst/>
          </a:prstGeom>
          <a:noFill/>
        </p:spPr>
        <p:txBody>
          <a:bodyPr wrap="square" rtlCol="0">
            <a:spAutoFit/>
          </a:bodyPr>
          <a:lstStyle/>
          <a:p>
            <a:r>
              <a:rPr lang="en-US" sz="3600">
                <a:solidFill>
                  <a:srgbClr val="FF0000"/>
                </a:solidFill>
              </a:rPr>
              <a:t>X</a:t>
            </a:r>
          </a:p>
        </p:txBody>
      </p:sp>
      <p:sp>
        <p:nvSpPr>
          <p:cNvPr id="22" name="TextBox 21"/>
          <p:cNvSpPr txBox="1"/>
          <p:nvPr/>
        </p:nvSpPr>
        <p:spPr>
          <a:xfrm>
            <a:off x="6665258" y="4557354"/>
            <a:ext cx="685800" cy="646331"/>
          </a:xfrm>
          <a:prstGeom prst="rect">
            <a:avLst/>
          </a:prstGeom>
          <a:noFill/>
        </p:spPr>
        <p:txBody>
          <a:bodyPr wrap="square" rtlCol="0">
            <a:spAutoFit/>
          </a:bodyPr>
          <a:lstStyle/>
          <a:p>
            <a:r>
              <a:rPr lang="en-US" sz="3600">
                <a:solidFill>
                  <a:srgbClr val="FF0000"/>
                </a:solidFill>
              </a:rPr>
              <a:t>X</a:t>
            </a:r>
          </a:p>
        </p:txBody>
      </p:sp>
      <p:sp>
        <p:nvSpPr>
          <p:cNvPr id="23" name="TextBox 22"/>
          <p:cNvSpPr txBox="1"/>
          <p:nvPr/>
        </p:nvSpPr>
        <p:spPr>
          <a:xfrm>
            <a:off x="5293658" y="3911023"/>
            <a:ext cx="685800" cy="646331"/>
          </a:xfrm>
          <a:prstGeom prst="rect">
            <a:avLst/>
          </a:prstGeom>
          <a:noFill/>
        </p:spPr>
        <p:txBody>
          <a:bodyPr wrap="square" rtlCol="0">
            <a:spAutoFit/>
          </a:bodyPr>
          <a:lstStyle/>
          <a:p>
            <a:r>
              <a:rPr lang="en-US" sz="3600">
                <a:solidFill>
                  <a:srgbClr val="00548F"/>
                </a:solidFill>
              </a:rPr>
              <a:t>?</a:t>
            </a:r>
          </a:p>
        </p:txBody>
      </p:sp>
      <p:sp>
        <p:nvSpPr>
          <p:cNvPr id="24" name="TextBox 23"/>
          <p:cNvSpPr txBox="1"/>
          <p:nvPr/>
        </p:nvSpPr>
        <p:spPr>
          <a:xfrm>
            <a:off x="5903258" y="4139623"/>
            <a:ext cx="685800" cy="646331"/>
          </a:xfrm>
          <a:prstGeom prst="rect">
            <a:avLst/>
          </a:prstGeom>
          <a:noFill/>
        </p:spPr>
        <p:txBody>
          <a:bodyPr wrap="square" rtlCol="0">
            <a:spAutoFit/>
          </a:bodyPr>
          <a:lstStyle/>
          <a:p>
            <a:r>
              <a:rPr lang="en-US" sz="3600">
                <a:solidFill>
                  <a:srgbClr val="00548F"/>
                </a:solidFill>
              </a:rPr>
              <a:t>?</a:t>
            </a:r>
          </a:p>
        </p:txBody>
      </p:sp>
      <p:sp>
        <p:nvSpPr>
          <p:cNvPr id="25" name="TextBox 24"/>
          <p:cNvSpPr txBox="1"/>
          <p:nvPr/>
        </p:nvSpPr>
        <p:spPr>
          <a:xfrm>
            <a:off x="5750858" y="4673023"/>
            <a:ext cx="685800" cy="646331"/>
          </a:xfrm>
          <a:prstGeom prst="rect">
            <a:avLst/>
          </a:prstGeom>
          <a:noFill/>
        </p:spPr>
        <p:txBody>
          <a:bodyPr wrap="square" rtlCol="0">
            <a:spAutoFit/>
          </a:bodyPr>
          <a:lstStyle/>
          <a:p>
            <a:r>
              <a:rPr lang="en-US" sz="3600">
                <a:solidFill>
                  <a:srgbClr val="00548F"/>
                </a:solidFill>
              </a:rPr>
              <a:t>?</a:t>
            </a:r>
          </a:p>
        </p:txBody>
      </p:sp>
      <p:sp>
        <p:nvSpPr>
          <p:cNvPr id="26" name="TextBox 25"/>
          <p:cNvSpPr txBox="1"/>
          <p:nvPr/>
        </p:nvSpPr>
        <p:spPr>
          <a:xfrm>
            <a:off x="7198658" y="3338154"/>
            <a:ext cx="990600" cy="646331"/>
          </a:xfrm>
          <a:prstGeom prst="rect">
            <a:avLst/>
          </a:prstGeom>
          <a:noFill/>
        </p:spPr>
        <p:txBody>
          <a:bodyPr wrap="square" rtlCol="0">
            <a:spAutoFit/>
          </a:bodyPr>
          <a:lstStyle/>
          <a:p>
            <a:r>
              <a:rPr lang="en-US" sz="3600">
                <a:solidFill>
                  <a:srgbClr val="00548F"/>
                </a:solidFill>
              </a:rPr>
              <a:t>OK</a:t>
            </a:r>
          </a:p>
        </p:txBody>
      </p:sp>
      <p:sp>
        <p:nvSpPr>
          <p:cNvPr id="27" name="TextBox 26"/>
          <p:cNvSpPr txBox="1"/>
          <p:nvPr/>
        </p:nvSpPr>
        <p:spPr>
          <a:xfrm>
            <a:off x="3769658" y="5847480"/>
            <a:ext cx="6858000" cy="707886"/>
          </a:xfrm>
          <a:prstGeom prst="rect">
            <a:avLst/>
          </a:prstGeom>
          <a:noFill/>
        </p:spPr>
        <p:txBody>
          <a:bodyPr wrap="square" rtlCol="0">
            <a:spAutoFit/>
          </a:bodyPr>
          <a:lstStyle/>
          <a:p>
            <a:pPr algn="ctr"/>
            <a:r>
              <a:rPr lang="en-US" sz="2000" dirty="0">
                <a:solidFill>
                  <a:srgbClr val="FF0000"/>
                </a:solidFill>
              </a:rPr>
              <a:t>Without a city name and postal code on the envelope,</a:t>
            </a:r>
          </a:p>
          <a:p>
            <a:pPr algn="ctr"/>
            <a:r>
              <a:rPr lang="en-US" sz="2000" dirty="0">
                <a:solidFill>
                  <a:srgbClr val="FF0000"/>
                </a:solidFill>
              </a:rPr>
              <a:t>it’s pretty hard for the postman to deliver a package</a:t>
            </a:r>
          </a:p>
        </p:txBody>
      </p:sp>
    </p:spTree>
    <p:extLst>
      <p:ext uri="{BB962C8B-B14F-4D97-AF65-F5344CB8AC3E}">
        <p14:creationId xmlns:p14="http://schemas.microsoft.com/office/powerpoint/2010/main" val="334365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amond(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amond(i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amond(in)">
                                      <p:cBhvr>
                                        <p:cTn id="22" dur="500"/>
                                        <p:tgtEl>
                                          <p:spTgt spid="21"/>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amond(in)">
                                      <p:cBhvr>
                                        <p:cTn id="25" dur="500"/>
                                        <p:tgtEl>
                                          <p:spTgt spid="20"/>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amond(i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xit" presetSubtype="10" fill="hold" grpId="1" nodeType="clickEffect">
                                  <p:stCondLst>
                                    <p:cond delay="0"/>
                                  </p:stCondLst>
                                  <p:childTnLst>
                                    <p:animEffect transition="out" filter="checkerboard(across)">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8" presetClass="exit" presetSubtype="16" fill="hold" grpId="1" nodeType="withEffect">
                                  <p:stCondLst>
                                    <p:cond delay="0"/>
                                  </p:stCondLst>
                                  <p:childTnLst>
                                    <p:animEffect transition="out" filter="diamond(in)">
                                      <p:cBhvr>
                                        <p:cTn id="40" dur="500"/>
                                        <p:tgtEl>
                                          <p:spTgt spid="23"/>
                                        </p:tgtEl>
                                      </p:cBhvr>
                                    </p:animEffect>
                                    <p:set>
                                      <p:cBhvr>
                                        <p:cTn id="41" dur="1" fill="hold">
                                          <p:stCondLst>
                                            <p:cond delay="499"/>
                                          </p:stCondLst>
                                        </p:cTn>
                                        <p:tgtEl>
                                          <p:spTgt spid="2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diamond(in)">
                                      <p:cBhvr>
                                        <p:cTn id="46" dur="2000"/>
                                        <p:tgtEl>
                                          <p:spTgt spid="26"/>
                                        </p:tgtEl>
                                      </p:cBhvr>
                                    </p:animEffect>
                                  </p:childTnLst>
                                </p:cTn>
                              </p:par>
                              <p:par>
                                <p:cTn id="47" presetID="4" presetClass="exit" presetSubtype="16" fill="hold" grpId="1" nodeType="withEffect">
                                  <p:stCondLst>
                                    <p:cond delay="0"/>
                                  </p:stCondLst>
                                  <p:childTnLst>
                                    <p:animEffect transition="out" filter="box(in)">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par>
                                <p:cTn id="50" presetID="4" presetClass="exit" presetSubtype="16" fill="hold" grpId="1" nodeType="withEffect">
                                  <p:stCondLst>
                                    <p:cond delay="0"/>
                                  </p:stCondLst>
                                  <p:childTnLst>
                                    <p:animEffect transition="out" filter="box(in)">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par>
                                <p:cTn id="53" presetID="4" presetClass="exit" presetSubtype="16" fill="hold" nodeType="withEffect">
                                  <p:stCondLst>
                                    <p:cond delay="0"/>
                                  </p:stCondLst>
                                  <p:childTnLst>
                                    <p:animEffect transition="out" filter="box(in)">
                                      <p:cBhvr>
                                        <p:cTn id="54" dur="500"/>
                                        <p:tgtEl>
                                          <p:spTgt spid="18"/>
                                        </p:tgtEl>
                                      </p:cBhvr>
                                    </p:animEffect>
                                    <p:set>
                                      <p:cBhvr>
                                        <p:cTn id="55" dur="1" fill="hold">
                                          <p:stCondLst>
                                            <p:cond delay="499"/>
                                          </p:stCondLst>
                                        </p:cTn>
                                        <p:tgtEl>
                                          <p:spTgt spid="18"/>
                                        </p:tgtEl>
                                        <p:attrNameLst>
                                          <p:attrName>style.visibility</p:attrName>
                                        </p:attrNameLst>
                                      </p:cBhvr>
                                      <p:to>
                                        <p:strVal val="hidden"/>
                                      </p:to>
                                    </p:set>
                                  </p:childTnLst>
                                </p:cTn>
                              </p:par>
                              <p:par>
                                <p:cTn id="56" presetID="4" presetClass="exit" presetSubtype="16" fill="hold" nodeType="withEffect">
                                  <p:stCondLst>
                                    <p:cond delay="0"/>
                                  </p:stCondLst>
                                  <p:childTnLst>
                                    <p:animEffect transition="out" filter="box(in)">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4" presetClass="exit" presetSubtype="16" fill="hold" nodeType="withEffect">
                                  <p:stCondLst>
                                    <p:cond delay="0"/>
                                  </p:stCondLst>
                                  <p:childTnLst>
                                    <p:animEffect transition="out" filter="box(in)">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4" presetClass="exit" presetSubtype="16" fill="hold" nodeType="withEffect">
                                  <p:stCondLst>
                                    <p:cond delay="0"/>
                                  </p:stCondLst>
                                  <p:childTnLst>
                                    <p:animEffect transition="out" filter="box(in)">
                                      <p:cBhvr>
                                        <p:cTn id="63" dur="500"/>
                                        <p:tgtEl>
                                          <p:spTgt spid="19"/>
                                        </p:tgtEl>
                                      </p:cBhvr>
                                    </p:animEffect>
                                    <p:set>
                                      <p:cBhvr>
                                        <p:cTn id="64" dur="1" fill="hold">
                                          <p:stCondLst>
                                            <p:cond delay="499"/>
                                          </p:stCondLst>
                                        </p:cTn>
                                        <p:tgtEl>
                                          <p:spTgt spid="19"/>
                                        </p:tgtEl>
                                        <p:attrNameLst>
                                          <p:attrName>style.visibility</p:attrName>
                                        </p:attrNameLst>
                                      </p:cBhvr>
                                      <p:to>
                                        <p:strVal val="hidden"/>
                                      </p:to>
                                    </p:set>
                                  </p:childTnLst>
                                </p:cTn>
                              </p:par>
                              <p:par>
                                <p:cTn id="65" presetID="4" presetClass="exit" presetSubtype="16" fill="hold" grpId="1" nodeType="withEffect">
                                  <p:stCondLst>
                                    <p:cond delay="0"/>
                                  </p:stCondLst>
                                  <p:childTnLst>
                                    <p:animEffect transition="out" filter="box(in)">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par>
                                <p:cTn id="68" presetID="4" presetClass="exit" presetSubtype="16" fill="hold" grpId="1" nodeType="withEffect">
                                  <p:stCondLst>
                                    <p:cond delay="0"/>
                                  </p:stCondLst>
                                  <p:childTnLst>
                                    <p:animEffect transition="out" filter="box(in)">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par>
                                <p:cTn id="71" presetID="4" presetClass="exit" presetSubtype="16" fill="hold" grpId="0" nodeType="withEffect">
                                  <p:stCondLst>
                                    <p:cond delay="0"/>
                                  </p:stCondLst>
                                  <p:childTnLst>
                                    <p:animEffect transition="out" filter="box(in)">
                                      <p:cBhvr>
                                        <p:cTn id="72" dur="500"/>
                                        <p:tgtEl>
                                          <p:spTgt spid="12"/>
                                        </p:tgtEl>
                                      </p:cBhvr>
                                    </p:animEffect>
                                    <p:set>
                                      <p:cBhvr>
                                        <p:cTn id="73" dur="1" fill="hold">
                                          <p:stCondLst>
                                            <p:cond delay="499"/>
                                          </p:stCondLst>
                                        </p:cTn>
                                        <p:tgtEl>
                                          <p:spTgt spid="12"/>
                                        </p:tgtEl>
                                        <p:attrNameLst>
                                          <p:attrName>style.visibility</p:attrName>
                                        </p:attrNameLst>
                                      </p:cBhvr>
                                      <p:to>
                                        <p:strVal val="hidden"/>
                                      </p:to>
                                    </p:set>
                                  </p:childTnLst>
                                </p:cTn>
                              </p:par>
                              <p:par>
                                <p:cTn id="74" presetID="4" presetClass="exit" presetSubtype="16" fill="hold" grpId="0" nodeType="withEffect">
                                  <p:stCondLst>
                                    <p:cond delay="0"/>
                                  </p:stCondLst>
                                  <p:childTnLst>
                                    <p:animEffect transition="out" filter="box(in)">
                                      <p:cBhvr>
                                        <p:cTn id="75" dur="500"/>
                                        <p:tgtEl>
                                          <p:spTgt spid="13"/>
                                        </p:tgtEl>
                                      </p:cBhvr>
                                    </p:animEffect>
                                    <p:set>
                                      <p:cBhvr>
                                        <p:cTn id="76" dur="1" fill="hold">
                                          <p:stCondLst>
                                            <p:cond delay="499"/>
                                          </p:stCondLst>
                                        </p:cTn>
                                        <p:tgtEl>
                                          <p:spTgt spid="1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animBg="1"/>
      <p:bldP spid="20" grpId="0"/>
      <p:bldP spid="20" grpId="1"/>
      <p:bldP spid="21" grpId="0"/>
      <p:bldP spid="21" grpId="1"/>
      <p:bldP spid="22" grpId="0"/>
      <p:bldP spid="22" grpId="1"/>
      <p:bldP spid="23" grpId="0"/>
      <p:bldP spid="23" grpId="1"/>
      <p:bldP spid="24" grpId="0"/>
      <p:bldP spid="24" grpId="1"/>
      <p:bldP spid="25" grpId="0"/>
      <p:bldP spid="25" grpId="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Mask </a:t>
            </a:r>
            <a:r>
              <a:rPr lang="en-US" dirty="0" err="1"/>
              <a:t>mặc</a:t>
            </a:r>
            <a:r>
              <a:rPr lang="en-US" dirty="0"/>
              <a:t> </a:t>
            </a:r>
            <a:r>
              <a:rPr lang="en-US" dirty="0" err="1"/>
              <a:t>định</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20677923"/>
              </p:ext>
            </p:extLst>
          </p:nvPr>
        </p:nvGraphicFramePr>
        <p:xfrm>
          <a:off x="249381" y="1267692"/>
          <a:ext cx="11757198" cy="3758737"/>
        </p:xfrm>
        <a:graphic>
          <a:graphicData uri="http://schemas.openxmlformats.org/drawingml/2006/table">
            <a:tbl>
              <a:tblPr firstRow="1" bandRow="1">
                <a:tableStyleId>{5C22544A-7EE6-4342-B048-85BDC9FD1C3A}</a:tableStyleId>
              </a:tblPr>
              <a:tblGrid>
                <a:gridCol w="1958110">
                  <a:extLst>
                    <a:ext uri="{9D8B030D-6E8A-4147-A177-3AD203B41FA5}">
                      <a16:colId xmlns:a16="http://schemas.microsoft.com/office/drawing/2014/main" val="20000"/>
                    </a:ext>
                  </a:extLst>
                </a:gridCol>
                <a:gridCol w="5994400">
                  <a:extLst>
                    <a:ext uri="{9D8B030D-6E8A-4147-A177-3AD203B41FA5}">
                      <a16:colId xmlns:a16="http://schemas.microsoft.com/office/drawing/2014/main" val="20001"/>
                    </a:ext>
                  </a:extLst>
                </a:gridCol>
                <a:gridCol w="2364509">
                  <a:extLst>
                    <a:ext uri="{9D8B030D-6E8A-4147-A177-3AD203B41FA5}">
                      <a16:colId xmlns:a16="http://schemas.microsoft.com/office/drawing/2014/main" val="20002"/>
                    </a:ext>
                  </a:extLst>
                </a:gridCol>
                <a:gridCol w="1440179">
                  <a:extLst>
                    <a:ext uri="{9D8B030D-6E8A-4147-A177-3AD203B41FA5}">
                      <a16:colId xmlns:a16="http://schemas.microsoft.com/office/drawing/2014/main" val="20003"/>
                    </a:ext>
                  </a:extLst>
                </a:gridCol>
              </a:tblGrid>
              <a:tr h="1108981">
                <a:tc>
                  <a:txBody>
                    <a:bodyPr/>
                    <a:lstStyle/>
                    <a:p>
                      <a:r>
                        <a:rPr lang="en-US" sz="2400"/>
                        <a:t>IP address Class</a:t>
                      </a:r>
                    </a:p>
                  </a:txBody>
                  <a:tcPr/>
                </a:tc>
                <a:tc>
                  <a:txBody>
                    <a:bodyPr/>
                    <a:lstStyle/>
                    <a:p>
                      <a:r>
                        <a:rPr lang="en-US" sz="2400"/>
                        <a:t>Binary Value</a:t>
                      </a:r>
                    </a:p>
                  </a:txBody>
                  <a:tcPr/>
                </a:tc>
                <a:tc>
                  <a:txBody>
                    <a:bodyPr/>
                    <a:lstStyle/>
                    <a:p>
                      <a:r>
                        <a:rPr lang="en-US" sz="2400"/>
                        <a:t>Decimal</a:t>
                      </a:r>
                      <a:r>
                        <a:rPr lang="en-US" sz="2400" baseline="0"/>
                        <a:t> Value</a:t>
                      </a:r>
                      <a:endParaRPr lang="en-US" sz="2400"/>
                    </a:p>
                  </a:txBody>
                  <a:tcPr/>
                </a:tc>
                <a:tc>
                  <a:txBody>
                    <a:bodyPr/>
                    <a:lstStyle/>
                    <a:p>
                      <a:r>
                        <a:rPr lang="en-US" sz="2400" b="1" kern="1200" baseline="0">
                          <a:solidFill>
                            <a:schemeClr val="lt1"/>
                          </a:solidFill>
                          <a:latin typeface="+mn-lt"/>
                          <a:ea typeface="+mn-ea"/>
                          <a:cs typeface="+mn-cs"/>
                        </a:rPr>
                        <a:t> "/" notation</a:t>
                      </a:r>
                      <a:endParaRPr lang="en-US" sz="2400"/>
                    </a:p>
                  </a:txBody>
                  <a:tcPr/>
                </a:tc>
                <a:extLst>
                  <a:ext uri="{0D108BD9-81ED-4DB2-BD59-A6C34878D82A}">
                    <a16:rowId xmlns:a16="http://schemas.microsoft.com/office/drawing/2014/main" val="10000"/>
                  </a:ext>
                </a:extLst>
              </a:tr>
              <a:tr h="924097">
                <a:tc>
                  <a:txBody>
                    <a:bodyPr/>
                    <a:lstStyle/>
                    <a:p>
                      <a:r>
                        <a:rPr lang="en-US" sz="2400" b="1"/>
                        <a:t>Class A</a:t>
                      </a:r>
                    </a:p>
                  </a:txBody>
                  <a:tcPr/>
                </a:tc>
                <a:tc>
                  <a:txBody>
                    <a:bodyPr/>
                    <a:lstStyle/>
                    <a:p>
                      <a:r>
                        <a:rPr lang="en-US" sz="2400" b="1" kern="1200" baseline="0" dirty="0">
                          <a:solidFill>
                            <a:schemeClr val="dk1"/>
                          </a:solidFill>
                          <a:latin typeface="+mn-lt"/>
                          <a:ea typeface="+mn-ea"/>
                          <a:cs typeface="+mn-cs"/>
                        </a:rPr>
                        <a:t>11111111.00000000.00000000.00000000</a:t>
                      </a:r>
                      <a:endParaRPr lang="en-US" sz="2400" b="1" dirty="0"/>
                    </a:p>
                  </a:txBody>
                  <a:tcPr/>
                </a:tc>
                <a:tc>
                  <a:txBody>
                    <a:bodyPr/>
                    <a:lstStyle/>
                    <a:p>
                      <a:r>
                        <a:rPr lang="en-US" sz="2400" b="1" kern="1200" baseline="0">
                          <a:solidFill>
                            <a:schemeClr val="dk1"/>
                          </a:solidFill>
                          <a:latin typeface="+mn-lt"/>
                          <a:ea typeface="+mn-ea"/>
                          <a:cs typeface="+mn-cs"/>
                        </a:rPr>
                        <a:t>255.0.0.0</a:t>
                      </a:r>
                      <a:endParaRPr lang="en-US" sz="2400" b="1"/>
                    </a:p>
                  </a:txBody>
                  <a:tcPr/>
                </a:tc>
                <a:tc>
                  <a:txBody>
                    <a:bodyPr/>
                    <a:lstStyle/>
                    <a:p>
                      <a:r>
                        <a:rPr lang="en-US" sz="2400" b="1">
                          <a:solidFill>
                            <a:srgbClr val="FF0000"/>
                          </a:solidFill>
                        </a:rPr>
                        <a:t>/8</a:t>
                      </a:r>
                    </a:p>
                  </a:txBody>
                  <a:tcPr/>
                </a:tc>
                <a:extLst>
                  <a:ext uri="{0D108BD9-81ED-4DB2-BD59-A6C34878D82A}">
                    <a16:rowId xmlns:a16="http://schemas.microsoft.com/office/drawing/2014/main" val="10001"/>
                  </a:ext>
                </a:extLst>
              </a:tr>
              <a:tr h="807547">
                <a:tc>
                  <a:txBody>
                    <a:bodyPr/>
                    <a:lstStyle/>
                    <a:p>
                      <a:r>
                        <a:rPr lang="en-US" sz="2400" b="1"/>
                        <a:t>Class B</a:t>
                      </a:r>
                    </a:p>
                  </a:txBody>
                  <a:tcPr/>
                </a:tc>
                <a:tc>
                  <a:txBody>
                    <a:bodyPr/>
                    <a:lstStyle/>
                    <a:p>
                      <a:r>
                        <a:rPr lang="en-US" sz="2400" b="1" kern="1200" baseline="0" dirty="0">
                          <a:solidFill>
                            <a:schemeClr val="dk1"/>
                          </a:solidFill>
                          <a:latin typeface="+mn-lt"/>
                          <a:ea typeface="+mn-ea"/>
                          <a:cs typeface="+mn-cs"/>
                        </a:rPr>
                        <a:t>11111111.11111111.00000000.00000000</a:t>
                      </a:r>
                      <a:endParaRPr lang="en-US" sz="2400" b="1" dirty="0"/>
                    </a:p>
                  </a:txBody>
                  <a:tcPr/>
                </a:tc>
                <a:tc>
                  <a:txBody>
                    <a:bodyPr/>
                    <a:lstStyle/>
                    <a:p>
                      <a:r>
                        <a:rPr lang="en-US" sz="2400" b="1" kern="1200" baseline="0">
                          <a:solidFill>
                            <a:schemeClr val="dk1"/>
                          </a:solidFill>
                          <a:latin typeface="+mn-lt"/>
                          <a:ea typeface="+mn-ea"/>
                          <a:cs typeface="+mn-cs"/>
                        </a:rPr>
                        <a:t>255.255.0.0</a:t>
                      </a:r>
                      <a:endParaRPr lang="en-US" sz="2400" b="1"/>
                    </a:p>
                  </a:txBody>
                  <a:tcPr/>
                </a:tc>
                <a:tc>
                  <a:txBody>
                    <a:bodyPr/>
                    <a:lstStyle/>
                    <a:p>
                      <a:r>
                        <a:rPr lang="en-US" sz="2400" b="1">
                          <a:solidFill>
                            <a:srgbClr val="FF0000"/>
                          </a:solidFill>
                        </a:rPr>
                        <a:t>/16</a:t>
                      </a:r>
                    </a:p>
                  </a:txBody>
                  <a:tcPr/>
                </a:tc>
                <a:extLst>
                  <a:ext uri="{0D108BD9-81ED-4DB2-BD59-A6C34878D82A}">
                    <a16:rowId xmlns:a16="http://schemas.microsoft.com/office/drawing/2014/main" val="10002"/>
                  </a:ext>
                </a:extLst>
              </a:tr>
              <a:tr h="807547">
                <a:tc>
                  <a:txBody>
                    <a:bodyPr/>
                    <a:lstStyle/>
                    <a:p>
                      <a:r>
                        <a:rPr lang="en-US" sz="2400" b="1"/>
                        <a:t>Class C</a:t>
                      </a:r>
                    </a:p>
                  </a:txBody>
                  <a:tcPr/>
                </a:tc>
                <a:tc>
                  <a:txBody>
                    <a:bodyPr/>
                    <a:lstStyle/>
                    <a:p>
                      <a:r>
                        <a:rPr lang="en-US" sz="2400" b="1" kern="1200" baseline="0" dirty="0">
                          <a:solidFill>
                            <a:schemeClr val="dk1"/>
                          </a:solidFill>
                          <a:latin typeface="+mn-lt"/>
                          <a:ea typeface="+mn-ea"/>
                          <a:cs typeface="+mn-cs"/>
                        </a:rPr>
                        <a:t>11111111.11111111.11111111.00000000</a:t>
                      </a:r>
                      <a:endParaRPr lang="en-US" sz="2400" b="1" dirty="0"/>
                    </a:p>
                  </a:txBody>
                  <a:tcPr/>
                </a:tc>
                <a:tc>
                  <a:txBody>
                    <a:bodyPr/>
                    <a:lstStyle/>
                    <a:p>
                      <a:r>
                        <a:rPr lang="en-US" sz="2400" b="1" kern="1200" baseline="0">
                          <a:solidFill>
                            <a:schemeClr val="dk1"/>
                          </a:solidFill>
                          <a:latin typeface="+mn-lt"/>
                          <a:ea typeface="+mn-ea"/>
                          <a:cs typeface="+mn-cs"/>
                        </a:rPr>
                        <a:t>255.255.255.0</a:t>
                      </a:r>
                      <a:endParaRPr lang="en-US" sz="2400" b="1"/>
                    </a:p>
                  </a:txBody>
                  <a:tcPr/>
                </a:tc>
                <a:tc>
                  <a:txBody>
                    <a:bodyPr/>
                    <a:lstStyle/>
                    <a:p>
                      <a:r>
                        <a:rPr lang="en-US" sz="2400" b="1" dirty="0">
                          <a:solidFill>
                            <a:srgbClr val="FF0000"/>
                          </a:solidFill>
                        </a:rPr>
                        <a:t>/24</a:t>
                      </a:r>
                    </a:p>
                  </a:txBody>
                  <a:tcPr/>
                </a:tc>
                <a:extLst>
                  <a:ext uri="{0D108BD9-81ED-4DB2-BD59-A6C34878D82A}">
                    <a16:rowId xmlns:a16="http://schemas.microsoft.com/office/drawing/2014/main" val="10003"/>
                  </a:ext>
                </a:extLst>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216572136"/>
              </p:ext>
            </p:extLst>
          </p:nvPr>
        </p:nvGraphicFramePr>
        <p:xfrm>
          <a:off x="1951343" y="4968221"/>
          <a:ext cx="7543800" cy="1719072"/>
        </p:xfrm>
        <a:graphic>
          <a:graphicData uri="http://schemas.openxmlformats.org/drawingml/2006/table">
            <a:tbl>
              <a:tblPr/>
              <a:tblGrid>
                <a:gridCol w="18859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tblGrid>
              <a:tr h="3164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A</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B</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A </a:t>
                      </a:r>
                      <a:r>
                        <a:rPr kumimoji="0" lang="en-US" sz="1800" b="1" i="0" u="none" strike="noStrike" cap="none" normalizeH="0" baseline="0">
                          <a:ln>
                            <a:noFill/>
                          </a:ln>
                          <a:solidFill>
                            <a:srgbClr val="FF0000"/>
                          </a:solidFill>
                          <a:effectLst/>
                          <a:latin typeface="Tahoma" pitchFamily="34" charset="0"/>
                          <a:cs typeface="Tahoma" pitchFamily="34" charset="0"/>
                        </a:rPr>
                        <a:t>and</a:t>
                      </a:r>
                      <a:r>
                        <a:rPr kumimoji="0" lang="en-US" sz="1800" b="1" i="0" u="none" strike="noStrike" cap="none" normalizeH="0" baseline="0">
                          <a:ln>
                            <a:noFill/>
                          </a:ln>
                          <a:solidFill>
                            <a:schemeClr val="tx1"/>
                          </a:solidFill>
                          <a:effectLst/>
                          <a:latin typeface="Tahoma" pitchFamily="34" charset="0"/>
                          <a:cs typeface="Tahoma" pitchFamily="34" charset="0"/>
                        </a:rPr>
                        <a:t>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A </a:t>
                      </a:r>
                      <a:r>
                        <a:rPr kumimoji="0" lang="en-US" sz="1800" b="1" i="0" u="none" strike="noStrike" cap="none" normalizeH="0" baseline="0">
                          <a:ln>
                            <a:noFill/>
                          </a:ln>
                          <a:solidFill>
                            <a:srgbClr val="FF0000"/>
                          </a:solidFill>
                          <a:effectLst/>
                          <a:latin typeface="Tahoma" pitchFamily="34" charset="0"/>
                          <a:cs typeface="Tahoma" pitchFamily="34" charset="0"/>
                        </a:rPr>
                        <a:t>or</a:t>
                      </a:r>
                      <a:r>
                        <a:rPr kumimoji="0" lang="en-US" sz="1800" b="1" i="0" u="none" strike="noStrike" cap="none" normalizeH="0" baseline="0">
                          <a:ln>
                            <a:noFill/>
                          </a:ln>
                          <a:solidFill>
                            <a:schemeClr val="tx1"/>
                          </a:solidFill>
                          <a:effectLst/>
                          <a:latin typeface="Tahoma" pitchFamily="34" charset="0"/>
                          <a:cs typeface="Tahoma" pitchFamily="34" charset="0"/>
                        </a:rPr>
                        <a:t> 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46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70C0"/>
                          </a:solidFill>
                          <a:effectLst/>
                          <a:latin typeface="Tahoma" pitchFamily="34" charset="0"/>
                          <a:cs typeface="Tahoma"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0000"/>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70C0"/>
                          </a:solidFill>
                          <a:effectLst/>
                          <a:latin typeface="Tahoma" pitchFamily="34" charset="0"/>
                          <a:cs typeface="Tahoma" pitchFamily="34" charset="0"/>
                        </a:rPr>
                        <a:t>0</a:t>
                      </a:r>
                      <a:r>
                        <a:rPr kumimoji="0" lang="en-US" sz="1800" b="0" i="0" u="none" strike="noStrike" cap="none" normalizeH="0" baseline="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FF0000"/>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0</a:t>
                      </a:r>
                      <a:endParaRPr kumimoji="0" lang="en-US" sz="1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ahoma" pitchFamily="34" charset="0"/>
                          <a:cs typeface="Tahoma"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70C0"/>
                          </a:solidFill>
                          <a:effectLst/>
                          <a:latin typeface="Tahoma" pitchFamily="34" charset="0"/>
                          <a:cs typeface="Tahoma" pitchFamily="34" charset="0"/>
                        </a:rPr>
                        <a:t>0</a:t>
                      </a:r>
                      <a:endParaRPr kumimoji="0" lang="en-US" sz="1800" b="0" i="0" u="none" strike="noStrike" cap="none" normalizeH="0" baseline="0" dirty="0">
                        <a:ln>
                          <a:noFill/>
                        </a:ln>
                        <a:solidFill>
                          <a:srgbClr val="0070C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12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highlight>
                  <a:srgbClr val="FFFF00"/>
                </a:highlight>
              </a:rPr>
              <a:t>IP Address → Subnet Mask → Network Address</a:t>
            </a:r>
            <a:endParaRPr lang="en-US" sz="2800" dirty="0">
              <a:highlight>
                <a:srgbClr val="FFFF00"/>
              </a:highlight>
            </a:endParaRPr>
          </a:p>
        </p:txBody>
      </p:sp>
      <p:sp>
        <p:nvSpPr>
          <p:cNvPr id="3" name="Slide Number Placeholder 2"/>
          <p:cNvSpPr>
            <a:spLocks noGrp="1"/>
          </p:cNvSpPr>
          <p:nvPr>
            <p:ph type="sldNum" sz="quarter" idx="12"/>
          </p:nvPr>
        </p:nvSpPr>
        <p:spPr/>
        <p:txBody>
          <a:bodyPr/>
          <a:lstStyle/>
          <a:p>
            <a:fld id="{E3813BF9-5145-4417-B95D-FA8627973885}" type="slidenum">
              <a:rPr lang="en-US" smtClean="0"/>
              <a:pPr/>
              <a:t>17</a:t>
            </a:fld>
            <a:endParaRPr lang="en-US"/>
          </a:p>
        </p:txBody>
      </p:sp>
      <p:sp>
        <p:nvSpPr>
          <p:cNvPr id="5" name="Content Placeholder 6"/>
          <p:cNvSpPr txBox="1">
            <a:spLocks/>
          </p:cNvSpPr>
          <p:nvPr/>
        </p:nvSpPr>
        <p:spPr>
          <a:xfrm>
            <a:off x="1253836" y="995680"/>
            <a:ext cx="10751127" cy="12954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err="1"/>
              <a:t>Ví</a:t>
            </a:r>
            <a:r>
              <a:rPr lang="en-US" b="1" dirty="0"/>
              <a:t> </a:t>
            </a:r>
            <a:r>
              <a:rPr lang="en-US" b="1" dirty="0" err="1"/>
              <a:t>dụ</a:t>
            </a:r>
            <a:r>
              <a:rPr lang="en-US" b="1" dirty="0"/>
              <a:t> 1: </a:t>
            </a:r>
            <a:r>
              <a:rPr lang="en-US" dirty="0"/>
              <a:t>Suppose we have an IP address 10011110.00011111.01110110.00011110/16. Network Address?</a:t>
            </a:r>
          </a:p>
          <a:p>
            <a:pPr algn="ctr">
              <a:lnSpc>
                <a:spcPct val="150000"/>
              </a:lnSpc>
              <a:buFont typeface="Arial" panose="020B0604020202020204" pitchFamily="34" charset="0"/>
              <a:buNone/>
            </a:pPr>
            <a:endParaRPr lang="en-US" dirty="0"/>
          </a:p>
        </p:txBody>
      </p:sp>
      <p:grpSp>
        <p:nvGrpSpPr>
          <p:cNvPr id="6" name="Group 5"/>
          <p:cNvGrpSpPr/>
          <p:nvPr/>
        </p:nvGrpSpPr>
        <p:grpSpPr>
          <a:xfrm>
            <a:off x="2849418" y="2900680"/>
            <a:ext cx="3657600" cy="533400"/>
            <a:chOff x="5486400" y="3429000"/>
            <a:chExt cx="3657600" cy="533400"/>
          </a:xfrm>
        </p:grpSpPr>
        <p:sp>
          <p:nvSpPr>
            <p:cNvPr id="7" name="Rectangle 6"/>
            <p:cNvSpPr/>
            <p:nvPr/>
          </p:nvSpPr>
          <p:spPr>
            <a:xfrm>
              <a:off x="54864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8" name="Rectangle 7"/>
            <p:cNvSpPr/>
            <p:nvPr/>
          </p:nvSpPr>
          <p:spPr>
            <a:xfrm>
              <a:off x="59436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9" name="Rectangle 8"/>
            <p:cNvSpPr/>
            <p:nvPr/>
          </p:nvSpPr>
          <p:spPr>
            <a:xfrm>
              <a:off x="64008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10" name="Rectangle 9"/>
            <p:cNvSpPr/>
            <p:nvPr/>
          </p:nvSpPr>
          <p:spPr>
            <a:xfrm>
              <a:off x="68580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11" name="Rectangle 10"/>
            <p:cNvSpPr/>
            <p:nvPr/>
          </p:nvSpPr>
          <p:spPr>
            <a:xfrm>
              <a:off x="73152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12" name="Rectangle 11"/>
            <p:cNvSpPr/>
            <p:nvPr/>
          </p:nvSpPr>
          <p:spPr>
            <a:xfrm>
              <a:off x="77724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13" name="Rectangle 12"/>
            <p:cNvSpPr/>
            <p:nvPr/>
          </p:nvSpPr>
          <p:spPr>
            <a:xfrm>
              <a:off x="83058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14" name="Rectangle 13"/>
            <p:cNvSpPr/>
            <p:nvPr/>
          </p:nvSpPr>
          <p:spPr>
            <a:xfrm>
              <a:off x="87630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grpSp>
      <p:grpSp>
        <p:nvGrpSpPr>
          <p:cNvPr id="15" name="Group 14"/>
          <p:cNvGrpSpPr/>
          <p:nvPr/>
        </p:nvGrpSpPr>
        <p:grpSpPr>
          <a:xfrm>
            <a:off x="2849418" y="2291080"/>
            <a:ext cx="3657600" cy="533400"/>
            <a:chOff x="5486400" y="2819400"/>
            <a:chExt cx="3657600" cy="533400"/>
          </a:xfrm>
        </p:grpSpPr>
        <p:sp>
          <p:nvSpPr>
            <p:cNvPr id="16" name="Rectangle 15"/>
            <p:cNvSpPr/>
            <p:nvPr/>
          </p:nvSpPr>
          <p:spPr>
            <a:xfrm>
              <a:off x="54864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17" name="Rectangle 16"/>
            <p:cNvSpPr/>
            <p:nvPr/>
          </p:nvSpPr>
          <p:spPr>
            <a:xfrm>
              <a:off x="59436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sp>
          <p:nvSpPr>
            <p:cNvPr id="18" name="Rectangle 17"/>
            <p:cNvSpPr/>
            <p:nvPr/>
          </p:nvSpPr>
          <p:spPr>
            <a:xfrm>
              <a:off x="64008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sp>
          <p:nvSpPr>
            <p:cNvPr id="19" name="Rectangle 18"/>
            <p:cNvSpPr/>
            <p:nvPr/>
          </p:nvSpPr>
          <p:spPr>
            <a:xfrm>
              <a:off x="68580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20" name="Rectangle 19"/>
            <p:cNvSpPr/>
            <p:nvPr/>
          </p:nvSpPr>
          <p:spPr>
            <a:xfrm>
              <a:off x="73152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21" name="Rectangle 20"/>
            <p:cNvSpPr/>
            <p:nvPr/>
          </p:nvSpPr>
          <p:spPr>
            <a:xfrm>
              <a:off x="77724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22" name="Rectangle 21"/>
            <p:cNvSpPr/>
            <p:nvPr/>
          </p:nvSpPr>
          <p:spPr>
            <a:xfrm>
              <a:off x="83058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23" name="Rectangle 22"/>
            <p:cNvSpPr/>
            <p:nvPr/>
          </p:nvSpPr>
          <p:spPr>
            <a:xfrm>
              <a:off x="87630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grpSp>
      <p:sp>
        <p:nvSpPr>
          <p:cNvPr id="24" name="Down Arrow 23"/>
          <p:cNvSpPr/>
          <p:nvPr/>
        </p:nvSpPr>
        <p:spPr>
          <a:xfrm>
            <a:off x="4297218" y="4348480"/>
            <a:ext cx="353122"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494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cxnSp>
        <p:nvCxnSpPr>
          <p:cNvPr id="26" name="Straight Connector 25"/>
          <p:cNvCxnSpPr/>
          <p:nvPr/>
        </p:nvCxnSpPr>
        <p:spPr>
          <a:xfrm>
            <a:off x="2773218" y="3586480"/>
            <a:ext cx="7848600" cy="0"/>
          </a:xfrm>
          <a:prstGeom prst="line">
            <a:avLst/>
          </a:prstGeom>
        </p:spPr>
        <p:style>
          <a:lnRef idx="3">
            <a:schemeClr val="accent2"/>
          </a:lnRef>
          <a:fillRef idx="0">
            <a:schemeClr val="accent2"/>
          </a:fillRef>
          <a:effectRef idx="2">
            <a:schemeClr val="accent2"/>
          </a:effectRef>
          <a:fontRef idx="minor">
            <a:schemeClr val="tx1"/>
          </a:fontRef>
        </p:style>
      </p:cxnSp>
      <p:sp>
        <p:nvSpPr>
          <p:cNvPr id="27" name="Rectangle 26"/>
          <p:cNvSpPr/>
          <p:nvPr/>
        </p:nvSpPr>
        <p:spPr>
          <a:xfrm>
            <a:off x="2011218" y="2672080"/>
            <a:ext cx="762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AND</a:t>
            </a:r>
          </a:p>
        </p:txBody>
      </p:sp>
      <p:sp>
        <p:nvSpPr>
          <p:cNvPr id="28" name="Rectangle 27"/>
          <p:cNvSpPr/>
          <p:nvPr/>
        </p:nvSpPr>
        <p:spPr>
          <a:xfrm>
            <a:off x="33066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29" name="Rectangle 28"/>
          <p:cNvSpPr/>
          <p:nvPr/>
        </p:nvSpPr>
        <p:spPr>
          <a:xfrm>
            <a:off x="37638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30" name="Rectangle 29"/>
          <p:cNvSpPr/>
          <p:nvPr/>
        </p:nvSpPr>
        <p:spPr>
          <a:xfrm>
            <a:off x="42210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31" name="Rectangle 30"/>
          <p:cNvSpPr/>
          <p:nvPr/>
        </p:nvSpPr>
        <p:spPr>
          <a:xfrm>
            <a:off x="46782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32" name="Rectangle 31"/>
          <p:cNvSpPr/>
          <p:nvPr/>
        </p:nvSpPr>
        <p:spPr>
          <a:xfrm>
            <a:off x="51354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33" name="Rectangle 32"/>
          <p:cNvSpPr/>
          <p:nvPr/>
        </p:nvSpPr>
        <p:spPr>
          <a:xfrm>
            <a:off x="56688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34" name="Rectangle 33"/>
          <p:cNvSpPr/>
          <p:nvPr/>
        </p:nvSpPr>
        <p:spPr>
          <a:xfrm>
            <a:off x="61260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35" name="Rectangle 34"/>
          <p:cNvSpPr/>
          <p:nvPr/>
        </p:nvSpPr>
        <p:spPr>
          <a:xfrm>
            <a:off x="28494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36" name="Rectangle 35"/>
          <p:cNvSpPr/>
          <p:nvPr/>
        </p:nvSpPr>
        <p:spPr>
          <a:xfrm>
            <a:off x="33066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37" name="Rectangle 36"/>
          <p:cNvSpPr/>
          <p:nvPr/>
        </p:nvSpPr>
        <p:spPr>
          <a:xfrm>
            <a:off x="37638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38" name="Rectangle 37"/>
          <p:cNvSpPr/>
          <p:nvPr/>
        </p:nvSpPr>
        <p:spPr>
          <a:xfrm>
            <a:off x="42210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39" name="Rectangle 38"/>
          <p:cNvSpPr/>
          <p:nvPr/>
        </p:nvSpPr>
        <p:spPr>
          <a:xfrm>
            <a:off x="46782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40" name="Rectangle 39"/>
          <p:cNvSpPr/>
          <p:nvPr/>
        </p:nvSpPr>
        <p:spPr>
          <a:xfrm>
            <a:off x="51354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41" name="Rectangle 40"/>
          <p:cNvSpPr/>
          <p:nvPr/>
        </p:nvSpPr>
        <p:spPr>
          <a:xfrm>
            <a:off x="56688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42" name="Rectangle 41"/>
          <p:cNvSpPr/>
          <p:nvPr/>
        </p:nvSpPr>
        <p:spPr>
          <a:xfrm>
            <a:off x="61260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43" name="Rectangle 42"/>
          <p:cNvSpPr/>
          <p:nvPr/>
        </p:nvSpPr>
        <p:spPr>
          <a:xfrm>
            <a:off x="28494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44" name="Rectangle 43"/>
          <p:cNvSpPr/>
          <p:nvPr/>
        </p:nvSpPr>
        <p:spPr>
          <a:xfrm>
            <a:off x="33066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45" name="Rectangle 44"/>
          <p:cNvSpPr/>
          <p:nvPr/>
        </p:nvSpPr>
        <p:spPr>
          <a:xfrm>
            <a:off x="37638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46" name="Rectangle 45"/>
          <p:cNvSpPr/>
          <p:nvPr/>
        </p:nvSpPr>
        <p:spPr>
          <a:xfrm>
            <a:off x="42210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47" name="Rectangle 46"/>
          <p:cNvSpPr/>
          <p:nvPr/>
        </p:nvSpPr>
        <p:spPr>
          <a:xfrm>
            <a:off x="46782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48" name="Rectangle 47"/>
          <p:cNvSpPr/>
          <p:nvPr/>
        </p:nvSpPr>
        <p:spPr>
          <a:xfrm>
            <a:off x="51354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49" name="Rectangle 48"/>
          <p:cNvSpPr/>
          <p:nvPr/>
        </p:nvSpPr>
        <p:spPr>
          <a:xfrm>
            <a:off x="56688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50" name="Rectangle 49"/>
          <p:cNvSpPr/>
          <p:nvPr/>
        </p:nvSpPr>
        <p:spPr>
          <a:xfrm>
            <a:off x="61260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51" name="Equal 50"/>
          <p:cNvSpPr/>
          <p:nvPr/>
        </p:nvSpPr>
        <p:spPr>
          <a:xfrm rot="5400000">
            <a:off x="4106718" y="5072380"/>
            <a:ext cx="685800" cy="457200"/>
          </a:xfrm>
          <a:prstGeom prst="mathEqua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2" name="Rectangle 51"/>
          <p:cNvSpPr/>
          <p:nvPr/>
        </p:nvSpPr>
        <p:spPr>
          <a:xfrm>
            <a:off x="3611419" y="5491480"/>
            <a:ext cx="167732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158</a:t>
            </a:r>
          </a:p>
        </p:txBody>
      </p:sp>
      <p:sp>
        <p:nvSpPr>
          <p:cNvPr id="53" name="Rectangle 52"/>
          <p:cNvSpPr/>
          <p:nvPr/>
        </p:nvSpPr>
        <p:spPr>
          <a:xfrm>
            <a:off x="2620818" y="4729480"/>
            <a:ext cx="3886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t>128 + 16 + 8 + 4 +2</a:t>
            </a:r>
          </a:p>
        </p:txBody>
      </p:sp>
      <p:grpSp>
        <p:nvGrpSpPr>
          <p:cNvPr id="54" name="Group 53"/>
          <p:cNvGrpSpPr/>
          <p:nvPr/>
        </p:nvGrpSpPr>
        <p:grpSpPr>
          <a:xfrm>
            <a:off x="6811818" y="2900680"/>
            <a:ext cx="3657600" cy="533400"/>
            <a:chOff x="5486400" y="3429000"/>
            <a:chExt cx="3657600" cy="533400"/>
          </a:xfrm>
        </p:grpSpPr>
        <p:sp>
          <p:nvSpPr>
            <p:cNvPr id="55" name="Rectangle 54"/>
            <p:cNvSpPr/>
            <p:nvPr/>
          </p:nvSpPr>
          <p:spPr>
            <a:xfrm>
              <a:off x="54864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56" name="Rectangle 55"/>
            <p:cNvSpPr/>
            <p:nvPr/>
          </p:nvSpPr>
          <p:spPr>
            <a:xfrm>
              <a:off x="59436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57" name="Rectangle 56"/>
            <p:cNvSpPr/>
            <p:nvPr/>
          </p:nvSpPr>
          <p:spPr>
            <a:xfrm>
              <a:off x="64008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58" name="Rectangle 57"/>
            <p:cNvSpPr/>
            <p:nvPr/>
          </p:nvSpPr>
          <p:spPr>
            <a:xfrm>
              <a:off x="68580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59" name="Rectangle 58"/>
            <p:cNvSpPr/>
            <p:nvPr/>
          </p:nvSpPr>
          <p:spPr>
            <a:xfrm>
              <a:off x="73152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60" name="Rectangle 59"/>
            <p:cNvSpPr/>
            <p:nvPr/>
          </p:nvSpPr>
          <p:spPr>
            <a:xfrm>
              <a:off x="77724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61" name="Rectangle 60"/>
            <p:cNvSpPr/>
            <p:nvPr/>
          </p:nvSpPr>
          <p:spPr>
            <a:xfrm>
              <a:off x="83058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sp>
          <p:nvSpPr>
            <p:cNvPr id="62" name="Rectangle 61"/>
            <p:cNvSpPr/>
            <p:nvPr/>
          </p:nvSpPr>
          <p:spPr>
            <a:xfrm>
              <a:off x="8763000" y="3429000"/>
              <a:ext cx="381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a:t>1</a:t>
              </a:r>
            </a:p>
          </p:txBody>
        </p:sp>
      </p:grpSp>
      <p:grpSp>
        <p:nvGrpSpPr>
          <p:cNvPr id="63" name="Group 62"/>
          <p:cNvGrpSpPr/>
          <p:nvPr/>
        </p:nvGrpSpPr>
        <p:grpSpPr>
          <a:xfrm>
            <a:off x="6811818" y="2291080"/>
            <a:ext cx="3657600" cy="533400"/>
            <a:chOff x="5486400" y="2819400"/>
            <a:chExt cx="3657600" cy="533400"/>
          </a:xfrm>
        </p:grpSpPr>
        <p:sp>
          <p:nvSpPr>
            <p:cNvPr id="64" name="Rectangle 63"/>
            <p:cNvSpPr/>
            <p:nvPr/>
          </p:nvSpPr>
          <p:spPr>
            <a:xfrm>
              <a:off x="54864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65" name="Rectangle 64"/>
            <p:cNvSpPr/>
            <p:nvPr/>
          </p:nvSpPr>
          <p:spPr>
            <a:xfrm>
              <a:off x="59436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sp>
          <p:nvSpPr>
            <p:cNvPr id="66" name="Rectangle 65"/>
            <p:cNvSpPr/>
            <p:nvPr/>
          </p:nvSpPr>
          <p:spPr>
            <a:xfrm>
              <a:off x="64008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sp>
          <p:nvSpPr>
            <p:cNvPr id="67" name="Rectangle 66"/>
            <p:cNvSpPr/>
            <p:nvPr/>
          </p:nvSpPr>
          <p:spPr>
            <a:xfrm>
              <a:off x="68580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68" name="Rectangle 67"/>
            <p:cNvSpPr/>
            <p:nvPr/>
          </p:nvSpPr>
          <p:spPr>
            <a:xfrm>
              <a:off x="73152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69" name="Rectangle 68"/>
            <p:cNvSpPr/>
            <p:nvPr/>
          </p:nvSpPr>
          <p:spPr>
            <a:xfrm>
              <a:off x="77724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70" name="Rectangle 69"/>
            <p:cNvSpPr/>
            <p:nvPr/>
          </p:nvSpPr>
          <p:spPr>
            <a:xfrm>
              <a:off x="83058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a:t>
              </a:r>
            </a:p>
          </p:txBody>
        </p:sp>
        <p:sp>
          <p:nvSpPr>
            <p:cNvPr id="71" name="Rectangle 70"/>
            <p:cNvSpPr/>
            <p:nvPr/>
          </p:nvSpPr>
          <p:spPr>
            <a:xfrm>
              <a:off x="8763000" y="2819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0</a:t>
              </a:r>
            </a:p>
          </p:txBody>
        </p:sp>
      </p:grpSp>
      <p:sp>
        <p:nvSpPr>
          <p:cNvPr id="72" name="Down Arrow 71"/>
          <p:cNvSpPr/>
          <p:nvPr/>
        </p:nvSpPr>
        <p:spPr>
          <a:xfrm>
            <a:off x="8259618" y="4348480"/>
            <a:ext cx="353122"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8118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74" name="Rectangle 73"/>
          <p:cNvSpPr/>
          <p:nvPr/>
        </p:nvSpPr>
        <p:spPr>
          <a:xfrm>
            <a:off x="72690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75" name="Rectangle 74"/>
          <p:cNvSpPr/>
          <p:nvPr/>
        </p:nvSpPr>
        <p:spPr>
          <a:xfrm>
            <a:off x="77262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0</a:t>
            </a:r>
          </a:p>
        </p:txBody>
      </p:sp>
      <p:sp>
        <p:nvSpPr>
          <p:cNvPr id="76" name="Rectangle 75"/>
          <p:cNvSpPr/>
          <p:nvPr/>
        </p:nvSpPr>
        <p:spPr>
          <a:xfrm>
            <a:off x="81834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77" name="Rectangle 76"/>
          <p:cNvSpPr/>
          <p:nvPr/>
        </p:nvSpPr>
        <p:spPr>
          <a:xfrm>
            <a:off x="86406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78" name="Rectangle 77"/>
          <p:cNvSpPr/>
          <p:nvPr/>
        </p:nvSpPr>
        <p:spPr>
          <a:xfrm>
            <a:off x="90978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79" name="Rectangle 78"/>
          <p:cNvSpPr/>
          <p:nvPr/>
        </p:nvSpPr>
        <p:spPr>
          <a:xfrm>
            <a:off x="96312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80" name="Rectangle 79"/>
          <p:cNvSpPr/>
          <p:nvPr/>
        </p:nvSpPr>
        <p:spPr>
          <a:xfrm>
            <a:off x="10088418" y="2291080"/>
            <a:ext cx="3810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t>1</a:t>
            </a:r>
          </a:p>
        </p:txBody>
      </p:sp>
      <p:sp>
        <p:nvSpPr>
          <p:cNvPr id="81" name="Rectangle 80"/>
          <p:cNvSpPr/>
          <p:nvPr/>
        </p:nvSpPr>
        <p:spPr>
          <a:xfrm>
            <a:off x="68118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2" name="Rectangle 81"/>
          <p:cNvSpPr/>
          <p:nvPr/>
        </p:nvSpPr>
        <p:spPr>
          <a:xfrm>
            <a:off x="72690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3" name="Rectangle 82"/>
          <p:cNvSpPr/>
          <p:nvPr/>
        </p:nvSpPr>
        <p:spPr>
          <a:xfrm>
            <a:off x="77262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4" name="Rectangle 83"/>
          <p:cNvSpPr/>
          <p:nvPr/>
        </p:nvSpPr>
        <p:spPr>
          <a:xfrm>
            <a:off x="81834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5" name="Rectangle 84"/>
          <p:cNvSpPr/>
          <p:nvPr/>
        </p:nvSpPr>
        <p:spPr>
          <a:xfrm>
            <a:off x="86406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6" name="Rectangle 85"/>
          <p:cNvSpPr/>
          <p:nvPr/>
        </p:nvSpPr>
        <p:spPr>
          <a:xfrm>
            <a:off x="90978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7" name="Rectangle 86"/>
          <p:cNvSpPr/>
          <p:nvPr/>
        </p:nvSpPr>
        <p:spPr>
          <a:xfrm>
            <a:off x="96312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8" name="Rectangle 87"/>
          <p:cNvSpPr/>
          <p:nvPr/>
        </p:nvSpPr>
        <p:spPr>
          <a:xfrm>
            <a:off x="10088418" y="2900680"/>
            <a:ext cx="381000" cy="533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a:t>1</a:t>
            </a:r>
          </a:p>
        </p:txBody>
      </p:sp>
      <p:sp>
        <p:nvSpPr>
          <p:cNvPr id="89" name="Rectangle 88"/>
          <p:cNvSpPr/>
          <p:nvPr/>
        </p:nvSpPr>
        <p:spPr>
          <a:xfrm>
            <a:off x="68118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90" name="Rectangle 89"/>
          <p:cNvSpPr/>
          <p:nvPr/>
        </p:nvSpPr>
        <p:spPr>
          <a:xfrm>
            <a:off x="72690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91" name="Rectangle 90"/>
          <p:cNvSpPr/>
          <p:nvPr/>
        </p:nvSpPr>
        <p:spPr>
          <a:xfrm>
            <a:off x="77262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0</a:t>
            </a:r>
          </a:p>
        </p:txBody>
      </p:sp>
      <p:sp>
        <p:nvSpPr>
          <p:cNvPr id="92" name="Rectangle 91"/>
          <p:cNvSpPr/>
          <p:nvPr/>
        </p:nvSpPr>
        <p:spPr>
          <a:xfrm>
            <a:off x="81834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93" name="Rectangle 92"/>
          <p:cNvSpPr/>
          <p:nvPr/>
        </p:nvSpPr>
        <p:spPr>
          <a:xfrm>
            <a:off x="86406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94" name="Rectangle 93"/>
          <p:cNvSpPr/>
          <p:nvPr/>
        </p:nvSpPr>
        <p:spPr>
          <a:xfrm>
            <a:off x="90978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95" name="Rectangle 94"/>
          <p:cNvSpPr/>
          <p:nvPr/>
        </p:nvSpPr>
        <p:spPr>
          <a:xfrm>
            <a:off x="96312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96" name="Rectangle 95"/>
          <p:cNvSpPr/>
          <p:nvPr/>
        </p:nvSpPr>
        <p:spPr>
          <a:xfrm>
            <a:off x="10088418" y="3738880"/>
            <a:ext cx="3810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a:t>1</a:t>
            </a:r>
          </a:p>
        </p:txBody>
      </p:sp>
      <p:sp>
        <p:nvSpPr>
          <p:cNvPr id="97" name="Equal 96"/>
          <p:cNvSpPr/>
          <p:nvPr/>
        </p:nvSpPr>
        <p:spPr>
          <a:xfrm rot="5400000">
            <a:off x="8069118" y="5072380"/>
            <a:ext cx="685800" cy="457200"/>
          </a:xfrm>
          <a:prstGeom prst="mathEqua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8" name="Rectangle 97"/>
          <p:cNvSpPr/>
          <p:nvPr/>
        </p:nvSpPr>
        <p:spPr>
          <a:xfrm>
            <a:off x="7573819" y="5491480"/>
            <a:ext cx="167732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31</a:t>
            </a:r>
          </a:p>
        </p:txBody>
      </p:sp>
      <p:sp>
        <p:nvSpPr>
          <p:cNvPr id="99" name="Rectangle 98"/>
          <p:cNvSpPr/>
          <p:nvPr/>
        </p:nvSpPr>
        <p:spPr>
          <a:xfrm>
            <a:off x="6583218" y="4729480"/>
            <a:ext cx="3886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a:t>16 + 8 + 4 +2 +1</a:t>
            </a:r>
          </a:p>
        </p:txBody>
      </p:sp>
      <p:grpSp>
        <p:nvGrpSpPr>
          <p:cNvPr id="100" name="Group 34"/>
          <p:cNvGrpSpPr/>
          <p:nvPr/>
        </p:nvGrpSpPr>
        <p:grpSpPr>
          <a:xfrm>
            <a:off x="3086100" y="6139179"/>
            <a:ext cx="7239000" cy="533400"/>
            <a:chOff x="1752600" y="3581400"/>
            <a:chExt cx="6248400" cy="533400"/>
          </a:xfrm>
          <a:solidFill>
            <a:srgbClr val="00B050"/>
          </a:solidFill>
        </p:grpSpPr>
        <p:sp>
          <p:nvSpPr>
            <p:cNvPr id="101" name="Rectangle 100"/>
            <p:cNvSpPr/>
            <p:nvPr/>
          </p:nvSpPr>
          <p:spPr>
            <a:xfrm>
              <a:off x="1752600" y="3581400"/>
              <a:ext cx="14478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158</a:t>
              </a:r>
            </a:p>
          </p:txBody>
        </p:sp>
        <p:sp>
          <p:nvSpPr>
            <p:cNvPr id="102" name="Rectangle 101"/>
            <p:cNvSpPr/>
            <p:nvPr/>
          </p:nvSpPr>
          <p:spPr>
            <a:xfrm>
              <a:off x="3352800" y="3581400"/>
              <a:ext cx="14478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31</a:t>
              </a:r>
            </a:p>
          </p:txBody>
        </p:sp>
        <p:sp>
          <p:nvSpPr>
            <p:cNvPr id="103" name="Rectangle 102"/>
            <p:cNvSpPr/>
            <p:nvPr/>
          </p:nvSpPr>
          <p:spPr>
            <a:xfrm>
              <a:off x="4953000" y="3581400"/>
              <a:ext cx="14478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sp>
          <p:nvSpPr>
            <p:cNvPr id="104" name="Rectangle 103"/>
            <p:cNvSpPr/>
            <p:nvPr/>
          </p:nvSpPr>
          <p:spPr>
            <a:xfrm>
              <a:off x="6553200" y="3581400"/>
              <a:ext cx="14478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grpSp>
    </p:spTree>
    <p:extLst>
      <p:ext uri="{BB962C8B-B14F-4D97-AF65-F5344CB8AC3E}">
        <p14:creationId xmlns:p14="http://schemas.microsoft.com/office/powerpoint/2010/main" val="42677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heckerboard(across)">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checkerboard(across)">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checkerboard(across)">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checkerboard(across)">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heckerboard(across)">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checkerboard(across)">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additive="base">
                                        <p:cTn id="65" dur="500" fill="hold"/>
                                        <p:tgtEl>
                                          <p:spTgt spid="46"/>
                                        </p:tgtEl>
                                        <p:attrNameLst>
                                          <p:attrName>ppt_x</p:attrName>
                                        </p:attrNameLst>
                                      </p:cBhvr>
                                      <p:tavLst>
                                        <p:tav tm="0">
                                          <p:val>
                                            <p:strVal val="#ppt_x"/>
                                          </p:val>
                                        </p:tav>
                                        <p:tav tm="100000">
                                          <p:val>
                                            <p:strVal val="#ppt_x"/>
                                          </p:val>
                                        </p:tav>
                                      </p:tavLst>
                                    </p:anim>
                                    <p:anim calcmode="lin" valueType="num">
                                      <p:cBhvr additive="base">
                                        <p:cTn id="6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checkerboard(across)">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checkerboard(across)">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checkerboard(across)">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checkerboard(across)">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additive="base">
                                        <p:cTn id="97" dur="500" fill="hold"/>
                                        <p:tgtEl>
                                          <p:spTgt spid="48"/>
                                        </p:tgtEl>
                                        <p:attrNameLst>
                                          <p:attrName>ppt_x</p:attrName>
                                        </p:attrNameLst>
                                      </p:cBhvr>
                                      <p:tavLst>
                                        <p:tav tm="0">
                                          <p:val>
                                            <p:strVal val="#ppt_x"/>
                                          </p:val>
                                        </p:tav>
                                        <p:tav tm="100000">
                                          <p:val>
                                            <p:strVal val="#ppt_x"/>
                                          </p:val>
                                        </p:tav>
                                      </p:tavLst>
                                    </p:anim>
                                    <p:anim calcmode="lin" valueType="num">
                                      <p:cBhvr additive="base">
                                        <p:cTn id="9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checkerboard(across)">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checkerboard(across)">
                                      <p:cBhvr>
                                        <p:cTn id="108" dur="500"/>
                                        <p:tgtEl>
                                          <p:spTgt spid="41"/>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9"/>
                                        </p:tgtEl>
                                        <p:attrNameLst>
                                          <p:attrName>style.visibility</p:attrName>
                                        </p:attrNameLst>
                                      </p:cBhvr>
                                      <p:to>
                                        <p:strVal val="visible"/>
                                      </p:to>
                                    </p:set>
                                    <p:anim calcmode="lin" valueType="num">
                                      <p:cBhvr additive="base">
                                        <p:cTn id="113" dur="500" fill="hold"/>
                                        <p:tgtEl>
                                          <p:spTgt spid="49"/>
                                        </p:tgtEl>
                                        <p:attrNameLst>
                                          <p:attrName>ppt_x</p:attrName>
                                        </p:attrNameLst>
                                      </p:cBhvr>
                                      <p:tavLst>
                                        <p:tav tm="0">
                                          <p:val>
                                            <p:strVal val="#ppt_x"/>
                                          </p:val>
                                        </p:tav>
                                        <p:tav tm="100000">
                                          <p:val>
                                            <p:strVal val="#ppt_x"/>
                                          </p:val>
                                        </p:tav>
                                      </p:tavLst>
                                    </p:anim>
                                    <p:anim calcmode="lin" valueType="num">
                                      <p:cBhvr additive="base">
                                        <p:cTn id="1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checkerboard(across)">
                                      <p:cBhvr>
                                        <p:cTn id="119" dur="500"/>
                                        <p:tgtEl>
                                          <p:spTgt spid="34"/>
                                        </p:tgtEl>
                                      </p:cBhvr>
                                    </p:animEffect>
                                  </p:childTnLst>
                                </p:cTn>
                              </p:par>
                            </p:childTnLst>
                          </p:cTn>
                        </p:par>
                      </p:childTnLst>
                    </p:cTn>
                  </p:par>
                  <p:par>
                    <p:cTn id="120" fill="hold">
                      <p:stCondLst>
                        <p:cond delay="indefinite"/>
                      </p:stCondLst>
                      <p:childTnLst>
                        <p:par>
                          <p:cTn id="121" fill="hold">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checkerboard(across)">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anim calcmode="lin" valueType="num">
                                      <p:cBhvr additive="base">
                                        <p:cTn id="129" dur="500" fill="hold"/>
                                        <p:tgtEl>
                                          <p:spTgt spid="50"/>
                                        </p:tgtEl>
                                        <p:attrNameLst>
                                          <p:attrName>ppt_x</p:attrName>
                                        </p:attrNameLst>
                                      </p:cBhvr>
                                      <p:tavLst>
                                        <p:tav tm="0">
                                          <p:val>
                                            <p:strVal val="#ppt_x"/>
                                          </p:val>
                                        </p:tav>
                                        <p:tav tm="100000">
                                          <p:val>
                                            <p:strVal val="#ppt_x"/>
                                          </p:val>
                                        </p:tav>
                                      </p:tavLst>
                                    </p:anim>
                                    <p:anim calcmode="lin" valueType="num">
                                      <p:cBhvr additive="base">
                                        <p:cTn id="13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grpId="0"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checkerboard(across)">
                                      <p:cBhvr>
                                        <p:cTn id="135" dur="500"/>
                                        <p:tgtEl>
                                          <p:spTgt spid="24"/>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checkerboard(across)">
                                      <p:cBhvr>
                                        <p:cTn id="138" dur="500"/>
                                        <p:tgtEl>
                                          <p:spTgt spid="53"/>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51"/>
                                        </p:tgtEl>
                                        <p:attrNameLst>
                                          <p:attrName>style.visibility</p:attrName>
                                        </p:attrNameLst>
                                      </p:cBhvr>
                                      <p:to>
                                        <p:strVal val="visible"/>
                                      </p:to>
                                    </p:set>
                                    <p:animEffect transition="in" filter="checkerboard(across)">
                                      <p:cBhvr>
                                        <p:cTn id="141" dur="500"/>
                                        <p:tgtEl>
                                          <p:spTgt spid="51"/>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checkerboard(across)">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5" presetClass="entr" presetSubtype="10" fill="hold" grpId="0" nodeType="click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checkerboard(across)">
                                      <p:cBhvr>
                                        <p:cTn id="149" dur="500"/>
                                        <p:tgtEl>
                                          <p:spTgt spid="73"/>
                                        </p:tgtEl>
                                      </p:cBhvr>
                                    </p:animEffect>
                                  </p:childTnLst>
                                </p:cTn>
                              </p:par>
                            </p:childTnLst>
                          </p:cTn>
                        </p:par>
                      </p:childTnLst>
                    </p:cTn>
                  </p:par>
                  <p:par>
                    <p:cTn id="150" fill="hold">
                      <p:stCondLst>
                        <p:cond delay="indefinite"/>
                      </p:stCondLst>
                      <p:childTnLst>
                        <p:par>
                          <p:cTn id="151" fill="hold">
                            <p:stCondLst>
                              <p:cond delay="0"/>
                            </p:stCondLst>
                            <p:childTnLst>
                              <p:par>
                                <p:cTn id="152" presetID="5" presetClass="entr" presetSubtype="10" fill="hold" grpId="0" nodeType="click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checkerboard(across)">
                                      <p:cBhvr>
                                        <p:cTn id="154" dur="500"/>
                                        <p:tgtEl>
                                          <p:spTgt spid="81"/>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89"/>
                                        </p:tgtEl>
                                        <p:attrNameLst>
                                          <p:attrName>style.visibility</p:attrName>
                                        </p:attrNameLst>
                                      </p:cBhvr>
                                      <p:to>
                                        <p:strVal val="visible"/>
                                      </p:to>
                                    </p:set>
                                    <p:anim calcmode="lin" valueType="num">
                                      <p:cBhvr additive="base">
                                        <p:cTn id="159" dur="500" fill="hold"/>
                                        <p:tgtEl>
                                          <p:spTgt spid="89"/>
                                        </p:tgtEl>
                                        <p:attrNameLst>
                                          <p:attrName>ppt_x</p:attrName>
                                        </p:attrNameLst>
                                      </p:cBhvr>
                                      <p:tavLst>
                                        <p:tav tm="0">
                                          <p:val>
                                            <p:strVal val="#ppt_x"/>
                                          </p:val>
                                        </p:tav>
                                        <p:tav tm="100000">
                                          <p:val>
                                            <p:strVal val="#ppt_x"/>
                                          </p:val>
                                        </p:tav>
                                      </p:tavLst>
                                    </p:anim>
                                    <p:anim calcmode="lin" valueType="num">
                                      <p:cBhvr additive="base">
                                        <p:cTn id="16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5" presetClass="entr" presetSubtype="10" fill="hold" grpId="0" nodeType="click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checkerboard(across)">
                                      <p:cBhvr>
                                        <p:cTn id="165" dur="500"/>
                                        <p:tgtEl>
                                          <p:spTgt spid="74"/>
                                        </p:tgtEl>
                                      </p:cBhvr>
                                    </p:animEffect>
                                  </p:childTnLst>
                                </p:cTn>
                              </p:par>
                            </p:childTnLst>
                          </p:cTn>
                        </p:par>
                      </p:childTnLst>
                    </p:cTn>
                  </p:par>
                  <p:par>
                    <p:cTn id="166" fill="hold">
                      <p:stCondLst>
                        <p:cond delay="indefinite"/>
                      </p:stCondLst>
                      <p:childTnLst>
                        <p:par>
                          <p:cTn id="167" fill="hold">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82"/>
                                        </p:tgtEl>
                                        <p:attrNameLst>
                                          <p:attrName>style.visibility</p:attrName>
                                        </p:attrNameLst>
                                      </p:cBhvr>
                                      <p:to>
                                        <p:strVal val="visible"/>
                                      </p:to>
                                    </p:set>
                                    <p:animEffect transition="in" filter="checkerboard(across)">
                                      <p:cBhvr>
                                        <p:cTn id="170" dur="500"/>
                                        <p:tgtEl>
                                          <p:spTgt spid="82"/>
                                        </p:tgtEl>
                                      </p:cBhvr>
                                    </p:animEffect>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90"/>
                                        </p:tgtEl>
                                        <p:attrNameLst>
                                          <p:attrName>style.visibility</p:attrName>
                                        </p:attrNameLst>
                                      </p:cBhvr>
                                      <p:to>
                                        <p:strVal val="visible"/>
                                      </p:to>
                                    </p:set>
                                    <p:anim calcmode="lin" valueType="num">
                                      <p:cBhvr additive="base">
                                        <p:cTn id="175" dur="500" fill="hold"/>
                                        <p:tgtEl>
                                          <p:spTgt spid="90"/>
                                        </p:tgtEl>
                                        <p:attrNameLst>
                                          <p:attrName>ppt_x</p:attrName>
                                        </p:attrNameLst>
                                      </p:cBhvr>
                                      <p:tavLst>
                                        <p:tav tm="0">
                                          <p:val>
                                            <p:strVal val="#ppt_x"/>
                                          </p:val>
                                        </p:tav>
                                        <p:tav tm="100000">
                                          <p:val>
                                            <p:strVal val="#ppt_x"/>
                                          </p:val>
                                        </p:tav>
                                      </p:tavLst>
                                    </p:anim>
                                    <p:anim calcmode="lin" valueType="num">
                                      <p:cBhvr additive="base">
                                        <p:cTn id="17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5" presetClass="entr" presetSubtype="10" fill="hold" grpId="0" nodeType="click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checkerboard(across)">
                                      <p:cBhvr>
                                        <p:cTn id="181" dur="500"/>
                                        <p:tgtEl>
                                          <p:spTgt spid="75"/>
                                        </p:tgtEl>
                                      </p:cBhvr>
                                    </p:animEffect>
                                  </p:childTnLst>
                                </p:cTn>
                              </p:par>
                            </p:childTnLst>
                          </p:cTn>
                        </p:par>
                      </p:childTnLst>
                    </p:cTn>
                  </p:par>
                  <p:par>
                    <p:cTn id="182" fill="hold">
                      <p:stCondLst>
                        <p:cond delay="indefinite"/>
                      </p:stCondLst>
                      <p:childTnLst>
                        <p:par>
                          <p:cTn id="183" fill="hold">
                            <p:stCondLst>
                              <p:cond delay="0"/>
                            </p:stCondLst>
                            <p:childTnLst>
                              <p:par>
                                <p:cTn id="184" presetID="5" presetClass="entr" presetSubtype="10" fill="hold" grpId="0" nodeType="clickEffect">
                                  <p:stCondLst>
                                    <p:cond delay="0"/>
                                  </p:stCondLst>
                                  <p:childTnLst>
                                    <p:set>
                                      <p:cBhvr>
                                        <p:cTn id="185" dur="1" fill="hold">
                                          <p:stCondLst>
                                            <p:cond delay="0"/>
                                          </p:stCondLst>
                                        </p:cTn>
                                        <p:tgtEl>
                                          <p:spTgt spid="83"/>
                                        </p:tgtEl>
                                        <p:attrNameLst>
                                          <p:attrName>style.visibility</p:attrName>
                                        </p:attrNameLst>
                                      </p:cBhvr>
                                      <p:to>
                                        <p:strVal val="visible"/>
                                      </p:to>
                                    </p:set>
                                    <p:animEffect transition="in" filter="checkerboard(across)">
                                      <p:cBhvr>
                                        <p:cTn id="186" dur="500"/>
                                        <p:tgtEl>
                                          <p:spTgt spid="8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91"/>
                                        </p:tgtEl>
                                        <p:attrNameLst>
                                          <p:attrName>style.visibility</p:attrName>
                                        </p:attrNameLst>
                                      </p:cBhvr>
                                      <p:to>
                                        <p:strVal val="visible"/>
                                      </p:to>
                                    </p:set>
                                    <p:anim calcmode="lin" valueType="num">
                                      <p:cBhvr additive="base">
                                        <p:cTn id="191" dur="500" fill="hold"/>
                                        <p:tgtEl>
                                          <p:spTgt spid="91"/>
                                        </p:tgtEl>
                                        <p:attrNameLst>
                                          <p:attrName>ppt_x</p:attrName>
                                        </p:attrNameLst>
                                      </p:cBhvr>
                                      <p:tavLst>
                                        <p:tav tm="0">
                                          <p:val>
                                            <p:strVal val="#ppt_x"/>
                                          </p:val>
                                        </p:tav>
                                        <p:tav tm="100000">
                                          <p:val>
                                            <p:strVal val="#ppt_x"/>
                                          </p:val>
                                        </p:tav>
                                      </p:tavLst>
                                    </p:anim>
                                    <p:anim calcmode="lin" valueType="num">
                                      <p:cBhvr additive="base">
                                        <p:cTn id="19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5" presetClass="entr" presetSubtype="10" fill="hold" grpId="0" nodeType="clickEffect">
                                  <p:stCondLst>
                                    <p:cond delay="0"/>
                                  </p:stCondLst>
                                  <p:childTnLst>
                                    <p:set>
                                      <p:cBhvr>
                                        <p:cTn id="196" dur="1" fill="hold">
                                          <p:stCondLst>
                                            <p:cond delay="0"/>
                                          </p:stCondLst>
                                        </p:cTn>
                                        <p:tgtEl>
                                          <p:spTgt spid="76"/>
                                        </p:tgtEl>
                                        <p:attrNameLst>
                                          <p:attrName>style.visibility</p:attrName>
                                        </p:attrNameLst>
                                      </p:cBhvr>
                                      <p:to>
                                        <p:strVal val="visible"/>
                                      </p:to>
                                    </p:set>
                                    <p:animEffect transition="in" filter="checkerboard(across)">
                                      <p:cBhvr>
                                        <p:cTn id="197" dur="500"/>
                                        <p:tgtEl>
                                          <p:spTgt spid="76"/>
                                        </p:tgtEl>
                                      </p:cBhvr>
                                    </p:animEffect>
                                  </p:childTnLst>
                                </p:cTn>
                              </p:par>
                            </p:childTnLst>
                          </p:cTn>
                        </p:par>
                      </p:childTnLst>
                    </p:cTn>
                  </p:par>
                  <p:par>
                    <p:cTn id="198" fill="hold">
                      <p:stCondLst>
                        <p:cond delay="indefinite"/>
                      </p:stCondLst>
                      <p:childTnLst>
                        <p:par>
                          <p:cTn id="199" fill="hold">
                            <p:stCondLst>
                              <p:cond delay="0"/>
                            </p:stCondLst>
                            <p:childTnLst>
                              <p:par>
                                <p:cTn id="200" presetID="5" presetClass="entr" presetSubtype="10" fill="hold" grpId="0" nodeType="clickEffect">
                                  <p:stCondLst>
                                    <p:cond delay="0"/>
                                  </p:stCondLst>
                                  <p:childTnLst>
                                    <p:set>
                                      <p:cBhvr>
                                        <p:cTn id="201" dur="1" fill="hold">
                                          <p:stCondLst>
                                            <p:cond delay="0"/>
                                          </p:stCondLst>
                                        </p:cTn>
                                        <p:tgtEl>
                                          <p:spTgt spid="84"/>
                                        </p:tgtEl>
                                        <p:attrNameLst>
                                          <p:attrName>style.visibility</p:attrName>
                                        </p:attrNameLst>
                                      </p:cBhvr>
                                      <p:to>
                                        <p:strVal val="visible"/>
                                      </p:to>
                                    </p:set>
                                    <p:animEffect transition="in" filter="checkerboard(across)">
                                      <p:cBhvr>
                                        <p:cTn id="202" dur="500"/>
                                        <p:tgtEl>
                                          <p:spTgt spid="84"/>
                                        </p:tgtEl>
                                      </p:cBhvr>
                                    </p:animEffect>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ppt_x"/>
                                          </p:val>
                                        </p:tav>
                                        <p:tav tm="100000">
                                          <p:val>
                                            <p:strVal val="#ppt_x"/>
                                          </p:val>
                                        </p:tav>
                                      </p:tavLst>
                                    </p:anim>
                                    <p:anim calcmode="lin" valueType="num">
                                      <p:cBhvr additive="base">
                                        <p:cTn id="20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5" presetClass="entr" presetSubtype="1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checkerboard(across)">
                                      <p:cBhvr>
                                        <p:cTn id="213" dur="500"/>
                                        <p:tgtEl>
                                          <p:spTgt spid="77"/>
                                        </p:tgtEl>
                                      </p:cBhvr>
                                    </p:animEffect>
                                  </p:childTnLst>
                                </p:cTn>
                              </p:par>
                            </p:childTnLst>
                          </p:cTn>
                        </p:par>
                      </p:childTnLst>
                    </p:cTn>
                  </p:par>
                  <p:par>
                    <p:cTn id="214" fill="hold">
                      <p:stCondLst>
                        <p:cond delay="indefinite"/>
                      </p:stCondLst>
                      <p:childTnLst>
                        <p:par>
                          <p:cTn id="215" fill="hold">
                            <p:stCondLst>
                              <p:cond delay="0"/>
                            </p:stCondLst>
                            <p:childTnLst>
                              <p:par>
                                <p:cTn id="216" presetID="5" presetClass="entr" presetSubtype="10" fill="hold" grpId="0" nodeType="clickEffect">
                                  <p:stCondLst>
                                    <p:cond delay="0"/>
                                  </p:stCondLst>
                                  <p:childTnLst>
                                    <p:set>
                                      <p:cBhvr>
                                        <p:cTn id="217" dur="1" fill="hold">
                                          <p:stCondLst>
                                            <p:cond delay="0"/>
                                          </p:stCondLst>
                                        </p:cTn>
                                        <p:tgtEl>
                                          <p:spTgt spid="85"/>
                                        </p:tgtEl>
                                        <p:attrNameLst>
                                          <p:attrName>style.visibility</p:attrName>
                                        </p:attrNameLst>
                                      </p:cBhvr>
                                      <p:to>
                                        <p:strVal val="visible"/>
                                      </p:to>
                                    </p:set>
                                    <p:animEffect transition="in" filter="checkerboard(across)">
                                      <p:cBhvr>
                                        <p:cTn id="218" dur="500"/>
                                        <p:tgtEl>
                                          <p:spTgt spid="85"/>
                                        </p:tgtEl>
                                      </p:cBhvr>
                                    </p:animEffect>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93"/>
                                        </p:tgtEl>
                                        <p:attrNameLst>
                                          <p:attrName>style.visibility</p:attrName>
                                        </p:attrNameLst>
                                      </p:cBhvr>
                                      <p:to>
                                        <p:strVal val="visible"/>
                                      </p:to>
                                    </p:set>
                                    <p:anim calcmode="lin" valueType="num">
                                      <p:cBhvr additive="base">
                                        <p:cTn id="223" dur="500" fill="hold"/>
                                        <p:tgtEl>
                                          <p:spTgt spid="93"/>
                                        </p:tgtEl>
                                        <p:attrNameLst>
                                          <p:attrName>ppt_x</p:attrName>
                                        </p:attrNameLst>
                                      </p:cBhvr>
                                      <p:tavLst>
                                        <p:tav tm="0">
                                          <p:val>
                                            <p:strVal val="#ppt_x"/>
                                          </p:val>
                                        </p:tav>
                                        <p:tav tm="100000">
                                          <p:val>
                                            <p:strVal val="#ppt_x"/>
                                          </p:val>
                                        </p:tav>
                                      </p:tavLst>
                                    </p:anim>
                                    <p:anim calcmode="lin" valueType="num">
                                      <p:cBhvr additive="base">
                                        <p:cTn id="22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5" presetClass="entr" presetSubtype="10" fill="hold" grpId="0" nodeType="click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checkerboard(across)">
                                      <p:cBhvr>
                                        <p:cTn id="229" dur="500"/>
                                        <p:tgtEl>
                                          <p:spTgt spid="78"/>
                                        </p:tgtEl>
                                      </p:cBhvr>
                                    </p:animEffect>
                                  </p:childTnLst>
                                </p:cTn>
                              </p:par>
                            </p:childTnLst>
                          </p:cTn>
                        </p:par>
                      </p:childTnLst>
                    </p:cTn>
                  </p:par>
                  <p:par>
                    <p:cTn id="230" fill="hold">
                      <p:stCondLst>
                        <p:cond delay="indefinite"/>
                      </p:stCondLst>
                      <p:childTnLst>
                        <p:par>
                          <p:cTn id="231" fill="hold">
                            <p:stCondLst>
                              <p:cond delay="0"/>
                            </p:stCondLst>
                            <p:childTnLst>
                              <p:par>
                                <p:cTn id="232" presetID="5" presetClass="entr" presetSubtype="10" fill="hold" grpId="0" nodeType="click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checkerboard(across)">
                                      <p:cBhvr>
                                        <p:cTn id="234" dur="500"/>
                                        <p:tgtEl>
                                          <p:spTgt spid="86"/>
                                        </p:tgtEl>
                                      </p:cBhvr>
                                    </p:animEffect>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94"/>
                                        </p:tgtEl>
                                        <p:attrNameLst>
                                          <p:attrName>style.visibility</p:attrName>
                                        </p:attrNameLst>
                                      </p:cBhvr>
                                      <p:to>
                                        <p:strVal val="visible"/>
                                      </p:to>
                                    </p:set>
                                    <p:anim calcmode="lin" valueType="num">
                                      <p:cBhvr additive="base">
                                        <p:cTn id="239" dur="500" fill="hold"/>
                                        <p:tgtEl>
                                          <p:spTgt spid="94"/>
                                        </p:tgtEl>
                                        <p:attrNameLst>
                                          <p:attrName>ppt_x</p:attrName>
                                        </p:attrNameLst>
                                      </p:cBhvr>
                                      <p:tavLst>
                                        <p:tav tm="0">
                                          <p:val>
                                            <p:strVal val="#ppt_x"/>
                                          </p:val>
                                        </p:tav>
                                        <p:tav tm="100000">
                                          <p:val>
                                            <p:strVal val="#ppt_x"/>
                                          </p:val>
                                        </p:tav>
                                      </p:tavLst>
                                    </p:anim>
                                    <p:anim calcmode="lin" valueType="num">
                                      <p:cBhvr additive="base">
                                        <p:cTn id="24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grpId="0" nodeType="clickEffect">
                                  <p:stCondLst>
                                    <p:cond delay="0"/>
                                  </p:stCondLst>
                                  <p:childTnLst>
                                    <p:set>
                                      <p:cBhvr>
                                        <p:cTn id="244" dur="1" fill="hold">
                                          <p:stCondLst>
                                            <p:cond delay="0"/>
                                          </p:stCondLst>
                                        </p:cTn>
                                        <p:tgtEl>
                                          <p:spTgt spid="79"/>
                                        </p:tgtEl>
                                        <p:attrNameLst>
                                          <p:attrName>style.visibility</p:attrName>
                                        </p:attrNameLst>
                                      </p:cBhvr>
                                      <p:to>
                                        <p:strVal val="visible"/>
                                      </p:to>
                                    </p:set>
                                    <p:animEffect transition="in" filter="checkerboard(across)">
                                      <p:cBhvr>
                                        <p:cTn id="245" dur="500"/>
                                        <p:tgtEl>
                                          <p:spTgt spid="79"/>
                                        </p:tgtEl>
                                      </p:cBhvr>
                                    </p:animEffect>
                                  </p:childTnLst>
                                </p:cTn>
                              </p:par>
                            </p:childTnLst>
                          </p:cTn>
                        </p:par>
                      </p:childTnLst>
                    </p:cTn>
                  </p:par>
                  <p:par>
                    <p:cTn id="246" fill="hold">
                      <p:stCondLst>
                        <p:cond delay="indefinite"/>
                      </p:stCondLst>
                      <p:childTnLst>
                        <p:par>
                          <p:cTn id="247" fill="hold">
                            <p:stCondLst>
                              <p:cond delay="0"/>
                            </p:stCondLst>
                            <p:childTnLst>
                              <p:par>
                                <p:cTn id="248" presetID="5" presetClass="entr" presetSubtype="10" fill="hold" grpId="0" nodeType="clickEffect">
                                  <p:stCondLst>
                                    <p:cond delay="0"/>
                                  </p:stCondLst>
                                  <p:childTnLst>
                                    <p:set>
                                      <p:cBhvr>
                                        <p:cTn id="249" dur="1" fill="hold">
                                          <p:stCondLst>
                                            <p:cond delay="0"/>
                                          </p:stCondLst>
                                        </p:cTn>
                                        <p:tgtEl>
                                          <p:spTgt spid="87"/>
                                        </p:tgtEl>
                                        <p:attrNameLst>
                                          <p:attrName>style.visibility</p:attrName>
                                        </p:attrNameLst>
                                      </p:cBhvr>
                                      <p:to>
                                        <p:strVal val="visible"/>
                                      </p:to>
                                    </p:set>
                                    <p:animEffect transition="in" filter="checkerboard(across)">
                                      <p:cBhvr>
                                        <p:cTn id="250" dur="500"/>
                                        <p:tgtEl>
                                          <p:spTgt spid="87"/>
                                        </p:tgtEl>
                                      </p:cBhvr>
                                    </p:animEffect>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grpId="0" nodeType="clickEffect">
                                  <p:stCondLst>
                                    <p:cond delay="0"/>
                                  </p:stCondLst>
                                  <p:childTnLst>
                                    <p:set>
                                      <p:cBhvr>
                                        <p:cTn id="254" dur="1" fill="hold">
                                          <p:stCondLst>
                                            <p:cond delay="0"/>
                                          </p:stCondLst>
                                        </p:cTn>
                                        <p:tgtEl>
                                          <p:spTgt spid="95"/>
                                        </p:tgtEl>
                                        <p:attrNameLst>
                                          <p:attrName>style.visibility</p:attrName>
                                        </p:attrNameLst>
                                      </p:cBhvr>
                                      <p:to>
                                        <p:strVal val="visible"/>
                                      </p:to>
                                    </p:set>
                                    <p:anim calcmode="lin" valueType="num">
                                      <p:cBhvr additive="base">
                                        <p:cTn id="255" dur="500" fill="hold"/>
                                        <p:tgtEl>
                                          <p:spTgt spid="95"/>
                                        </p:tgtEl>
                                        <p:attrNameLst>
                                          <p:attrName>ppt_x</p:attrName>
                                        </p:attrNameLst>
                                      </p:cBhvr>
                                      <p:tavLst>
                                        <p:tav tm="0">
                                          <p:val>
                                            <p:strVal val="#ppt_x"/>
                                          </p:val>
                                        </p:tav>
                                        <p:tav tm="100000">
                                          <p:val>
                                            <p:strVal val="#ppt_x"/>
                                          </p:val>
                                        </p:tav>
                                      </p:tavLst>
                                    </p:anim>
                                    <p:anim calcmode="lin" valueType="num">
                                      <p:cBhvr additive="base">
                                        <p:cTn id="25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5" presetClass="entr" presetSubtype="10" fill="hold" grpId="0" nodeType="clickEffect">
                                  <p:stCondLst>
                                    <p:cond delay="0"/>
                                  </p:stCondLst>
                                  <p:childTnLst>
                                    <p:set>
                                      <p:cBhvr>
                                        <p:cTn id="260" dur="1" fill="hold">
                                          <p:stCondLst>
                                            <p:cond delay="0"/>
                                          </p:stCondLst>
                                        </p:cTn>
                                        <p:tgtEl>
                                          <p:spTgt spid="80"/>
                                        </p:tgtEl>
                                        <p:attrNameLst>
                                          <p:attrName>style.visibility</p:attrName>
                                        </p:attrNameLst>
                                      </p:cBhvr>
                                      <p:to>
                                        <p:strVal val="visible"/>
                                      </p:to>
                                    </p:set>
                                    <p:animEffect transition="in" filter="checkerboard(across)">
                                      <p:cBhvr>
                                        <p:cTn id="261" dur="500"/>
                                        <p:tgtEl>
                                          <p:spTgt spid="80"/>
                                        </p:tgtEl>
                                      </p:cBhvr>
                                    </p:animEffect>
                                  </p:childTnLst>
                                </p:cTn>
                              </p:par>
                            </p:childTnLst>
                          </p:cTn>
                        </p:par>
                      </p:childTnLst>
                    </p:cTn>
                  </p:par>
                  <p:par>
                    <p:cTn id="262" fill="hold">
                      <p:stCondLst>
                        <p:cond delay="indefinite"/>
                      </p:stCondLst>
                      <p:childTnLst>
                        <p:par>
                          <p:cTn id="263" fill="hold">
                            <p:stCondLst>
                              <p:cond delay="0"/>
                            </p:stCondLst>
                            <p:childTnLst>
                              <p:par>
                                <p:cTn id="264" presetID="5" presetClass="entr" presetSubtype="10" fill="hold" grpId="0" nodeType="clickEffect">
                                  <p:stCondLst>
                                    <p:cond delay="0"/>
                                  </p:stCondLst>
                                  <p:childTnLst>
                                    <p:set>
                                      <p:cBhvr>
                                        <p:cTn id="265" dur="1" fill="hold">
                                          <p:stCondLst>
                                            <p:cond delay="0"/>
                                          </p:stCondLst>
                                        </p:cTn>
                                        <p:tgtEl>
                                          <p:spTgt spid="88"/>
                                        </p:tgtEl>
                                        <p:attrNameLst>
                                          <p:attrName>style.visibility</p:attrName>
                                        </p:attrNameLst>
                                      </p:cBhvr>
                                      <p:to>
                                        <p:strVal val="visible"/>
                                      </p:to>
                                    </p:set>
                                    <p:animEffect transition="in" filter="checkerboard(across)">
                                      <p:cBhvr>
                                        <p:cTn id="266" dur="500"/>
                                        <p:tgtEl>
                                          <p:spTgt spid="88"/>
                                        </p:tgtEl>
                                      </p:cBhvr>
                                    </p:animEffect>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96"/>
                                        </p:tgtEl>
                                        <p:attrNameLst>
                                          <p:attrName>style.visibility</p:attrName>
                                        </p:attrNameLst>
                                      </p:cBhvr>
                                      <p:to>
                                        <p:strVal val="visible"/>
                                      </p:to>
                                    </p:set>
                                    <p:anim calcmode="lin" valueType="num">
                                      <p:cBhvr additive="base">
                                        <p:cTn id="271" dur="500" fill="hold"/>
                                        <p:tgtEl>
                                          <p:spTgt spid="96"/>
                                        </p:tgtEl>
                                        <p:attrNameLst>
                                          <p:attrName>ppt_x</p:attrName>
                                        </p:attrNameLst>
                                      </p:cBhvr>
                                      <p:tavLst>
                                        <p:tav tm="0">
                                          <p:val>
                                            <p:strVal val="#ppt_x"/>
                                          </p:val>
                                        </p:tav>
                                        <p:tav tm="100000">
                                          <p:val>
                                            <p:strVal val="#ppt_x"/>
                                          </p:val>
                                        </p:tav>
                                      </p:tavLst>
                                    </p:anim>
                                    <p:anim calcmode="lin" valueType="num">
                                      <p:cBhvr additive="base">
                                        <p:cTn id="27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5" presetClass="entr" presetSubtype="10" fill="hold" grpId="0" nodeType="clickEffect">
                                  <p:stCondLst>
                                    <p:cond delay="0"/>
                                  </p:stCondLst>
                                  <p:childTnLst>
                                    <p:set>
                                      <p:cBhvr>
                                        <p:cTn id="276" dur="1" fill="hold">
                                          <p:stCondLst>
                                            <p:cond delay="0"/>
                                          </p:stCondLst>
                                        </p:cTn>
                                        <p:tgtEl>
                                          <p:spTgt spid="72"/>
                                        </p:tgtEl>
                                        <p:attrNameLst>
                                          <p:attrName>style.visibility</p:attrName>
                                        </p:attrNameLst>
                                      </p:cBhvr>
                                      <p:to>
                                        <p:strVal val="visible"/>
                                      </p:to>
                                    </p:set>
                                    <p:animEffect transition="in" filter="checkerboard(across)">
                                      <p:cBhvr>
                                        <p:cTn id="277" dur="500"/>
                                        <p:tgtEl>
                                          <p:spTgt spid="72"/>
                                        </p:tgtEl>
                                      </p:cBhvr>
                                    </p:animEffect>
                                  </p:childTnLst>
                                </p:cTn>
                              </p:par>
                              <p:par>
                                <p:cTn id="278" presetID="5" presetClass="entr" presetSubtype="10" fill="hold" grpId="0" nodeType="withEffect">
                                  <p:stCondLst>
                                    <p:cond delay="0"/>
                                  </p:stCondLst>
                                  <p:childTnLst>
                                    <p:set>
                                      <p:cBhvr>
                                        <p:cTn id="279" dur="1" fill="hold">
                                          <p:stCondLst>
                                            <p:cond delay="0"/>
                                          </p:stCondLst>
                                        </p:cTn>
                                        <p:tgtEl>
                                          <p:spTgt spid="99"/>
                                        </p:tgtEl>
                                        <p:attrNameLst>
                                          <p:attrName>style.visibility</p:attrName>
                                        </p:attrNameLst>
                                      </p:cBhvr>
                                      <p:to>
                                        <p:strVal val="visible"/>
                                      </p:to>
                                    </p:set>
                                    <p:animEffect transition="in" filter="checkerboard(across)">
                                      <p:cBhvr>
                                        <p:cTn id="280" dur="500"/>
                                        <p:tgtEl>
                                          <p:spTgt spid="99"/>
                                        </p:tgtEl>
                                      </p:cBhvr>
                                    </p:animEffect>
                                  </p:childTnLst>
                                </p:cTn>
                              </p:par>
                              <p:par>
                                <p:cTn id="281" presetID="5" presetClass="entr" presetSubtype="10" fill="hold" grpId="0" nodeType="withEffect">
                                  <p:stCondLst>
                                    <p:cond delay="0"/>
                                  </p:stCondLst>
                                  <p:childTnLst>
                                    <p:set>
                                      <p:cBhvr>
                                        <p:cTn id="282" dur="1" fill="hold">
                                          <p:stCondLst>
                                            <p:cond delay="0"/>
                                          </p:stCondLst>
                                        </p:cTn>
                                        <p:tgtEl>
                                          <p:spTgt spid="97"/>
                                        </p:tgtEl>
                                        <p:attrNameLst>
                                          <p:attrName>style.visibility</p:attrName>
                                        </p:attrNameLst>
                                      </p:cBhvr>
                                      <p:to>
                                        <p:strVal val="visible"/>
                                      </p:to>
                                    </p:set>
                                    <p:animEffect transition="in" filter="checkerboard(across)">
                                      <p:cBhvr>
                                        <p:cTn id="283" dur="500"/>
                                        <p:tgtEl>
                                          <p:spTgt spid="97"/>
                                        </p:tgtEl>
                                      </p:cBhvr>
                                    </p:animEffect>
                                  </p:childTnLst>
                                </p:cTn>
                              </p:par>
                              <p:par>
                                <p:cTn id="284" presetID="5" presetClass="entr" presetSubtype="10" fill="hold" grpId="0" nodeType="withEffect">
                                  <p:stCondLst>
                                    <p:cond delay="0"/>
                                  </p:stCondLst>
                                  <p:childTnLst>
                                    <p:set>
                                      <p:cBhvr>
                                        <p:cTn id="285" dur="1" fill="hold">
                                          <p:stCondLst>
                                            <p:cond delay="0"/>
                                          </p:stCondLst>
                                        </p:cTn>
                                        <p:tgtEl>
                                          <p:spTgt spid="98"/>
                                        </p:tgtEl>
                                        <p:attrNameLst>
                                          <p:attrName>style.visibility</p:attrName>
                                        </p:attrNameLst>
                                      </p:cBhvr>
                                      <p:to>
                                        <p:strVal val="visible"/>
                                      </p:to>
                                    </p:set>
                                    <p:animEffect transition="in" filter="checkerboard(across)">
                                      <p:cBhvr>
                                        <p:cTn id="28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IP Address → Subnet Mask → Network Address</a:t>
            </a:r>
            <a:endParaRPr lang="en-US" sz="2800"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18</a:t>
            </a:fld>
            <a:endParaRPr lang="en-US"/>
          </a:p>
        </p:txBody>
      </p:sp>
      <p:sp>
        <p:nvSpPr>
          <p:cNvPr id="105" name="Content Placeholder 6"/>
          <p:cNvSpPr txBox="1">
            <a:spLocks/>
          </p:cNvSpPr>
          <p:nvPr/>
        </p:nvSpPr>
        <p:spPr>
          <a:xfrm>
            <a:off x="1136073" y="1447800"/>
            <a:ext cx="10612582" cy="1143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t>Ví</a:t>
            </a:r>
            <a:r>
              <a:rPr lang="en-US" b="1" dirty="0"/>
              <a:t> </a:t>
            </a:r>
            <a:r>
              <a:rPr lang="en-US" b="1" dirty="0" err="1"/>
              <a:t>dụ</a:t>
            </a:r>
            <a:r>
              <a:rPr lang="en-US" b="1" dirty="0"/>
              <a:t> 2: </a:t>
            </a:r>
            <a:r>
              <a:rPr lang="en-US" dirty="0"/>
              <a:t>Suppose we have an IP address 214.158.88.203/24. Network Address?</a:t>
            </a:r>
          </a:p>
          <a:p>
            <a:pPr algn="ctr">
              <a:buFont typeface="Arial" panose="020B0604020202020204" pitchFamily="34" charset="0"/>
              <a:buNone/>
            </a:pPr>
            <a:endParaRPr lang="en-US" dirty="0"/>
          </a:p>
        </p:txBody>
      </p:sp>
      <p:grpSp>
        <p:nvGrpSpPr>
          <p:cNvPr id="106" name="Group 34"/>
          <p:cNvGrpSpPr/>
          <p:nvPr/>
        </p:nvGrpSpPr>
        <p:grpSpPr>
          <a:xfrm>
            <a:off x="3124200" y="4876800"/>
            <a:ext cx="7239000" cy="1295400"/>
            <a:chOff x="1752600" y="2819400"/>
            <a:chExt cx="6248400" cy="1295400"/>
          </a:xfrm>
        </p:grpSpPr>
        <p:sp>
          <p:nvSpPr>
            <p:cNvPr id="107" name="Rectangle 106"/>
            <p:cNvSpPr/>
            <p:nvPr/>
          </p:nvSpPr>
          <p:spPr>
            <a:xfrm>
              <a:off x="17526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214</a:t>
              </a:r>
            </a:p>
          </p:txBody>
        </p:sp>
        <p:sp>
          <p:nvSpPr>
            <p:cNvPr id="108" name="Rectangle 107"/>
            <p:cNvSpPr/>
            <p:nvPr/>
          </p:nvSpPr>
          <p:spPr>
            <a:xfrm>
              <a:off x="33528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158</a:t>
              </a:r>
            </a:p>
          </p:txBody>
        </p:sp>
        <p:sp>
          <p:nvSpPr>
            <p:cNvPr id="109" name="Rectangle 108"/>
            <p:cNvSpPr/>
            <p:nvPr/>
          </p:nvSpPr>
          <p:spPr>
            <a:xfrm>
              <a:off x="49530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88</a:t>
              </a:r>
            </a:p>
          </p:txBody>
        </p:sp>
        <p:sp>
          <p:nvSpPr>
            <p:cNvPr id="110" name="Rectangle 109"/>
            <p:cNvSpPr/>
            <p:nvPr/>
          </p:nvSpPr>
          <p:spPr>
            <a:xfrm>
              <a:off x="65532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sp>
          <p:nvSpPr>
            <p:cNvPr id="111" name="Down Arrow 110"/>
            <p:cNvSpPr/>
            <p:nvPr/>
          </p:nvSpPr>
          <p:spPr>
            <a:xfrm>
              <a:off x="39624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a:off x="2514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a:off x="5562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Down Arrow 113"/>
            <p:cNvSpPr/>
            <p:nvPr/>
          </p:nvSpPr>
          <p:spPr>
            <a:xfrm>
              <a:off x="7086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Rectangle 114"/>
          <p:cNvSpPr/>
          <p:nvPr/>
        </p:nvSpPr>
        <p:spPr>
          <a:xfrm>
            <a:off x="32766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11010110</a:t>
            </a:r>
          </a:p>
        </p:txBody>
      </p:sp>
      <p:sp>
        <p:nvSpPr>
          <p:cNvPr id="116" name="Rectangle 115"/>
          <p:cNvSpPr/>
          <p:nvPr/>
        </p:nvSpPr>
        <p:spPr>
          <a:xfrm>
            <a:off x="51054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10011101</a:t>
            </a:r>
          </a:p>
        </p:txBody>
      </p:sp>
      <p:sp>
        <p:nvSpPr>
          <p:cNvPr id="117" name="Rectangle 116"/>
          <p:cNvSpPr/>
          <p:nvPr/>
        </p:nvSpPr>
        <p:spPr>
          <a:xfrm>
            <a:off x="87630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11001011</a:t>
            </a:r>
          </a:p>
        </p:txBody>
      </p:sp>
      <p:sp>
        <p:nvSpPr>
          <p:cNvPr id="118" name="Rectangle 117"/>
          <p:cNvSpPr/>
          <p:nvPr/>
        </p:nvSpPr>
        <p:spPr>
          <a:xfrm>
            <a:off x="69342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01011000</a:t>
            </a:r>
          </a:p>
        </p:txBody>
      </p:sp>
      <p:sp>
        <p:nvSpPr>
          <p:cNvPr id="119" name="Rectangle 118"/>
          <p:cNvSpPr/>
          <p:nvPr/>
        </p:nvSpPr>
        <p:spPr>
          <a:xfrm>
            <a:off x="32766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11111111</a:t>
            </a:r>
          </a:p>
        </p:txBody>
      </p:sp>
      <p:sp>
        <p:nvSpPr>
          <p:cNvPr id="120" name="Rectangle 119"/>
          <p:cNvSpPr/>
          <p:nvPr/>
        </p:nvSpPr>
        <p:spPr>
          <a:xfrm>
            <a:off x="51054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11111111</a:t>
            </a:r>
          </a:p>
        </p:txBody>
      </p:sp>
      <p:sp>
        <p:nvSpPr>
          <p:cNvPr id="121" name="Rectangle 120"/>
          <p:cNvSpPr/>
          <p:nvPr/>
        </p:nvSpPr>
        <p:spPr>
          <a:xfrm>
            <a:off x="87630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122" name="Rectangle 121"/>
          <p:cNvSpPr/>
          <p:nvPr/>
        </p:nvSpPr>
        <p:spPr>
          <a:xfrm>
            <a:off x="69342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11111111</a:t>
            </a:r>
          </a:p>
        </p:txBody>
      </p:sp>
      <p:cxnSp>
        <p:nvCxnSpPr>
          <p:cNvPr id="123" name="Straight Connector 122"/>
          <p:cNvCxnSpPr/>
          <p:nvPr/>
        </p:nvCxnSpPr>
        <p:spPr>
          <a:xfrm>
            <a:off x="2819400" y="4114800"/>
            <a:ext cx="7848600" cy="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Rectangle 123"/>
          <p:cNvSpPr/>
          <p:nvPr/>
        </p:nvSpPr>
        <p:spPr>
          <a:xfrm>
            <a:off x="32766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11010110</a:t>
            </a:r>
          </a:p>
        </p:txBody>
      </p:sp>
      <p:sp>
        <p:nvSpPr>
          <p:cNvPr id="125" name="Rectangle 124"/>
          <p:cNvSpPr/>
          <p:nvPr/>
        </p:nvSpPr>
        <p:spPr>
          <a:xfrm>
            <a:off x="51054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10011101</a:t>
            </a:r>
          </a:p>
        </p:txBody>
      </p:sp>
      <p:sp>
        <p:nvSpPr>
          <p:cNvPr id="126" name="Rectangle 125"/>
          <p:cNvSpPr/>
          <p:nvPr/>
        </p:nvSpPr>
        <p:spPr>
          <a:xfrm>
            <a:off x="87630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127" name="Rectangle 126"/>
          <p:cNvSpPr/>
          <p:nvPr/>
        </p:nvSpPr>
        <p:spPr>
          <a:xfrm>
            <a:off x="69342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01011000</a:t>
            </a:r>
          </a:p>
        </p:txBody>
      </p:sp>
      <p:sp>
        <p:nvSpPr>
          <p:cNvPr id="128" name="Rectangle 127"/>
          <p:cNvSpPr/>
          <p:nvPr/>
        </p:nvSpPr>
        <p:spPr>
          <a:xfrm>
            <a:off x="2209800" y="3200400"/>
            <a:ext cx="9144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AND</a:t>
            </a:r>
          </a:p>
        </p:txBody>
      </p:sp>
    </p:spTree>
    <p:extLst>
      <p:ext uri="{BB962C8B-B14F-4D97-AF65-F5344CB8AC3E}">
        <p14:creationId xmlns:p14="http://schemas.microsoft.com/office/powerpoint/2010/main" val="394566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IP Address → Subnet Mask → Network Address</a:t>
            </a:r>
            <a:endParaRPr lang="en-US" sz="2800"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19</a:t>
            </a:fld>
            <a:endParaRPr lang="en-US"/>
          </a:p>
        </p:txBody>
      </p:sp>
      <p:sp>
        <p:nvSpPr>
          <p:cNvPr id="28" name="Content Placeholder 6"/>
          <p:cNvSpPr txBox="1">
            <a:spLocks/>
          </p:cNvSpPr>
          <p:nvPr/>
        </p:nvSpPr>
        <p:spPr>
          <a:xfrm>
            <a:off x="1079961" y="1076960"/>
            <a:ext cx="10926618" cy="1143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err="1"/>
              <a:t>Ví</a:t>
            </a:r>
            <a:r>
              <a:rPr lang="en-US" b="1" dirty="0"/>
              <a:t> </a:t>
            </a:r>
            <a:r>
              <a:rPr lang="en-US" b="1" dirty="0" err="1"/>
              <a:t>dụ</a:t>
            </a:r>
            <a:r>
              <a:rPr lang="en-US" b="1" dirty="0"/>
              <a:t> 3: </a:t>
            </a:r>
            <a:r>
              <a:rPr lang="en-US" dirty="0"/>
              <a:t>Suppose we have an IP address 17.143.229.15/8. Network Address?</a:t>
            </a:r>
          </a:p>
          <a:p>
            <a:pPr algn="ctr">
              <a:lnSpc>
                <a:spcPct val="150000"/>
              </a:lnSpc>
              <a:buFont typeface="Arial" panose="020B0604020202020204" pitchFamily="34" charset="0"/>
              <a:buNone/>
            </a:pPr>
            <a:endParaRPr lang="en-US" dirty="0"/>
          </a:p>
        </p:txBody>
      </p:sp>
      <p:grpSp>
        <p:nvGrpSpPr>
          <p:cNvPr id="29" name="Group 34"/>
          <p:cNvGrpSpPr/>
          <p:nvPr/>
        </p:nvGrpSpPr>
        <p:grpSpPr>
          <a:xfrm>
            <a:off x="3124200" y="4876800"/>
            <a:ext cx="7239000" cy="1295400"/>
            <a:chOff x="1752600" y="2819400"/>
            <a:chExt cx="6248400" cy="1295400"/>
          </a:xfrm>
        </p:grpSpPr>
        <p:sp>
          <p:nvSpPr>
            <p:cNvPr id="30" name="Rectangle 29"/>
            <p:cNvSpPr/>
            <p:nvPr/>
          </p:nvSpPr>
          <p:spPr>
            <a:xfrm>
              <a:off x="17526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17</a:t>
              </a:r>
            </a:p>
          </p:txBody>
        </p:sp>
        <p:sp>
          <p:nvSpPr>
            <p:cNvPr id="31" name="Rectangle 30"/>
            <p:cNvSpPr/>
            <p:nvPr/>
          </p:nvSpPr>
          <p:spPr>
            <a:xfrm>
              <a:off x="33528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sp>
          <p:nvSpPr>
            <p:cNvPr id="32" name="Rectangle 31"/>
            <p:cNvSpPr/>
            <p:nvPr/>
          </p:nvSpPr>
          <p:spPr>
            <a:xfrm>
              <a:off x="49530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sp>
          <p:nvSpPr>
            <p:cNvPr id="33" name="Rectangle 32"/>
            <p:cNvSpPr/>
            <p:nvPr/>
          </p:nvSpPr>
          <p:spPr>
            <a:xfrm>
              <a:off x="6553200" y="3581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0</a:t>
              </a:r>
            </a:p>
          </p:txBody>
        </p:sp>
        <p:sp>
          <p:nvSpPr>
            <p:cNvPr id="34" name="Down Arrow 33"/>
            <p:cNvSpPr/>
            <p:nvPr/>
          </p:nvSpPr>
          <p:spPr>
            <a:xfrm>
              <a:off x="39624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2514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5562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7086600" y="28194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p:cNvSpPr/>
          <p:nvPr/>
        </p:nvSpPr>
        <p:spPr>
          <a:xfrm>
            <a:off x="32766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00010001</a:t>
            </a:r>
          </a:p>
        </p:txBody>
      </p:sp>
      <p:sp>
        <p:nvSpPr>
          <p:cNvPr id="39" name="Rectangle 38"/>
          <p:cNvSpPr/>
          <p:nvPr/>
        </p:nvSpPr>
        <p:spPr>
          <a:xfrm>
            <a:off x="51054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10001111</a:t>
            </a:r>
          </a:p>
        </p:txBody>
      </p:sp>
      <p:sp>
        <p:nvSpPr>
          <p:cNvPr id="40" name="Rectangle 39"/>
          <p:cNvSpPr/>
          <p:nvPr/>
        </p:nvSpPr>
        <p:spPr>
          <a:xfrm>
            <a:off x="87630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00001111</a:t>
            </a:r>
          </a:p>
        </p:txBody>
      </p:sp>
      <p:sp>
        <p:nvSpPr>
          <p:cNvPr id="41" name="Rectangle 40"/>
          <p:cNvSpPr/>
          <p:nvPr/>
        </p:nvSpPr>
        <p:spPr>
          <a:xfrm>
            <a:off x="6934200" y="28194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11100101</a:t>
            </a:r>
          </a:p>
        </p:txBody>
      </p:sp>
      <p:sp>
        <p:nvSpPr>
          <p:cNvPr id="42" name="Rectangle 41"/>
          <p:cNvSpPr/>
          <p:nvPr/>
        </p:nvSpPr>
        <p:spPr>
          <a:xfrm>
            <a:off x="32766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11111111</a:t>
            </a:r>
          </a:p>
        </p:txBody>
      </p:sp>
      <p:sp>
        <p:nvSpPr>
          <p:cNvPr id="43" name="Rectangle 42"/>
          <p:cNvSpPr/>
          <p:nvPr/>
        </p:nvSpPr>
        <p:spPr>
          <a:xfrm>
            <a:off x="51054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44" name="Rectangle 43"/>
          <p:cNvSpPr/>
          <p:nvPr/>
        </p:nvSpPr>
        <p:spPr>
          <a:xfrm>
            <a:off x="87630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45" name="Rectangle 44"/>
          <p:cNvSpPr/>
          <p:nvPr/>
        </p:nvSpPr>
        <p:spPr>
          <a:xfrm>
            <a:off x="6934200" y="3505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cxnSp>
        <p:nvCxnSpPr>
          <p:cNvPr id="46" name="Straight Connector 45"/>
          <p:cNvCxnSpPr/>
          <p:nvPr/>
        </p:nvCxnSpPr>
        <p:spPr>
          <a:xfrm>
            <a:off x="2819400" y="4114800"/>
            <a:ext cx="7848600" cy="0"/>
          </a:xfrm>
          <a:prstGeom prst="line">
            <a:avLst/>
          </a:prstGeom>
        </p:spPr>
        <p:style>
          <a:lnRef idx="3">
            <a:schemeClr val="accent2"/>
          </a:lnRef>
          <a:fillRef idx="0">
            <a:schemeClr val="accent2"/>
          </a:fillRef>
          <a:effectRef idx="2">
            <a:schemeClr val="accent2"/>
          </a:effectRef>
          <a:fontRef idx="minor">
            <a:schemeClr val="tx1"/>
          </a:fontRef>
        </p:style>
      </p:cxnSp>
      <p:sp>
        <p:nvSpPr>
          <p:cNvPr id="47" name="Rectangle 46"/>
          <p:cNvSpPr/>
          <p:nvPr/>
        </p:nvSpPr>
        <p:spPr>
          <a:xfrm>
            <a:off x="32766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00010001</a:t>
            </a:r>
          </a:p>
        </p:txBody>
      </p:sp>
      <p:sp>
        <p:nvSpPr>
          <p:cNvPr id="48" name="Rectangle 47"/>
          <p:cNvSpPr/>
          <p:nvPr/>
        </p:nvSpPr>
        <p:spPr>
          <a:xfrm>
            <a:off x="51054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49" name="Rectangle 48"/>
          <p:cNvSpPr/>
          <p:nvPr/>
        </p:nvSpPr>
        <p:spPr>
          <a:xfrm>
            <a:off x="87630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50" name="Rectangle 49"/>
          <p:cNvSpPr/>
          <p:nvPr/>
        </p:nvSpPr>
        <p:spPr>
          <a:xfrm>
            <a:off x="6934200" y="42672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00000000</a:t>
            </a:r>
          </a:p>
        </p:txBody>
      </p:sp>
      <p:sp>
        <p:nvSpPr>
          <p:cNvPr id="51" name="Rectangle 50"/>
          <p:cNvSpPr/>
          <p:nvPr/>
        </p:nvSpPr>
        <p:spPr>
          <a:xfrm>
            <a:off x="2209800" y="3200400"/>
            <a:ext cx="9144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AND</a:t>
            </a:r>
          </a:p>
        </p:txBody>
      </p:sp>
    </p:spTree>
    <p:extLst>
      <p:ext uri="{BB962C8B-B14F-4D97-AF65-F5344CB8AC3E}">
        <p14:creationId xmlns:p14="http://schemas.microsoft.com/office/powerpoint/2010/main" val="323191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36" y="370140"/>
            <a:ext cx="10054567" cy="986036"/>
          </a:xfrm>
        </p:spPr>
        <p:txBody>
          <a:bodyPr>
            <a:normAutofit/>
          </a:bodyPr>
          <a:lstStyle/>
          <a:p>
            <a:r>
              <a:rPr lang="en-US" sz="3200" dirty="0" err="1">
                <a:solidFill>
                  <a:srgbClr val="002060"/>
                </a:solidFill>
              </a:rPr>
              <a:t>Giao</a:t>
            </a:r>
            <a:r>
              <a:rPr lang="en-US" sz="3200" dirty="0">
                <a:solidFill>
                  <a:srgbClr val="002060"/>
                </a:solidFill>
              </a:rPr>
              <a:t> </a:t>
            </a:r>
            <a:r>
              <a:rPr lang="en-US" sz="3200" dirty="0" err="1">
                <a:solidFill>
                  <a:srgbClr val="002060"/>
                </a:solidFill>
              </a:rPr>
              <a:t>thức</a:t>
            </a:r>
            <a:r>
              <a:rPr lang="en-US" sz="3200" dirty="0">
                <a:solidFill>
                  <a:srgbClr val="002060"/>
                </a:solidFill>
              </a:rPr>
              <a:t> IP(Internet Protocol) </a:t>
            </a:r>
            <a:r>
              <a:rPr lang="en-US" sz="3200" dirty="0" err="1">
                <a:solidFill>
                  <a:srgbClr val="002060"/>
                </a:solidFill>
              </a:rPr>
              <a:t>là</a:t>
            </a:r>
            <a:r>
              <a:rPr lang="en-US" sz="3200" dirty="0">
                <a:solidFill>
                  <a:srgbClr val="002060"/>
                </a:solidFill>
              </a:rPr>
              <a:t> </a:t>
            </a:r>
            <a:r>
              <a:rPr lang="en-US" sz="3200" dirty="0" err="1">
                <a:solidFill>
                  <a:srgbClr val="002060"/>
                </a:solidFill>
              </a:rPr>
              <a:t>gì</a:t>
            </a:r>
            <a:r>
              <a:rPr lang="en-US" sz="3200" dirty="0">
                <a:solidFill>
                  <a:srgbClr val="002060"/>
                </a:solidFill>
              </a:rPr>
              <a:t>?</a:t>
            </a:r>
          </a:p>
        </p:txBody>
      </p:sp>
      <p:sp>
        <p:nvSpPr>
          <p:cNvPr id="3" name="Slide Number Placeholder 2"/>
          <p:cNvSpPr>
            <a:spLocks noGrp="1"/>
          </p:cNvSpPr>
          <p:nvPr>
            <p:ph type="sldNum" sz="quarter" idx="12"/>
          </p:nvPr>
        </p:nvSpPr>
        <p:spPr/>
        <p:txBody>
          <a:bodyPr/>
          <a:lstStyle/>
          <a:p>
            <a:fld id="{E3813BF9-5145-4417-B95D-FA8627973885}" type="slidenum">
              <a:rPr lang="en-US" smtClean="0"/>
              <a:pPr/>
              <a:t>2</a:t>
            </a:fld>
            <a:endParaRPr lang="en-US"/>
          </a:p>
        </p:txBody>
      </p:sp>
      <p:sp>
        <p:nvSpPr>
          <p:cNvPr id="5" name="Rectangle 4"/>
          <p:cNvSpPr/>
          <p:nvPr/>
        </p:nvSpPr>
        <p:spPr>
          <a:xfrm>
            <a:off x="630645" y="1193304"/>
            <a:ext cx="10967305" cy="2239844"/>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sz="2400" dirty="0" err="1"/>
              <a:t>Giao</a:t>
            </a:r>
            <a:r>
              <a:rPr lang="en-US" sz="2400" dirty="0"/>
              <a:t> </a:t>
            </a:r>
            <a:r>
              <a:rPr lang="en-US" sz="2400" dirty="0" err="1"/>
              <a:t>thức</a:t>
            </a:r>
            <a:r>
              <a:rPr lang="en-US" sz="2400" dirty="0"/>
              <a:t> Internet (IP) </a:t>
            </a:r>
            <a:r>
              <a:rPr lang="en-US" sz="2400" dirty="0" err="1"/>
              <a:t>là</a:t>
            </a:r>
            <a:r>
              <a:rPr lang="en-US" sz="2400" dirty="0"/>
              <a:t> </a:t>
            </a:r>
            <a:r>
              <a:rPr lang="en-US" sz="2400" dirty="0" err="1"/>
              <a:t>giao</a:t>
            </a:r>
            <a:r>
              <a:rPr lang="en-US" sz="2400" dirty="0"/>
              <a:t> </a:t>
            </a:r>
            <a:r>
              <a:rPr lang="en-US" sz="2400" dirty="0" err="1"/>
              <a:t>thức</a:t>
            </a:r>
            <a:r>
              <a:rPr lang="en-US" sz="2400" dirty="0"/>
              <a:t> </a:t>
            </a:r>
            <a:r>
              <a:rPr lang="en-US" sz="2400" dirty="0" err="1"/>
              <a:t>truyền</a:t>
            </a:r>
            <a:r>
              <a:rPr lang="en-US" sz="2400" dirty="0"/>
              <a:t> </a:t>
            </a:r>
            <a:r>
              <a:rPr lang="en-US" sz="2400" dirty="0" err="1"/>
              <a:t>thông</a:t>
            </a:r>
            <a:r>
              <a:rPr lang="en-US" sz="2400" dirty="0"/>
              <a:t> </a:t>
            </a:r>
            <a:r>
              <a:rPr lang="en-US" sz="2400" dirty="0" err="1"/>
              <a:t>chính</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cho</a:t>
            </a:r>
            <a:r>
              <a:rPr lang="en-US" sz="2400" dirty="0"/>
              <a:t> </a:t>
            </a:r>
            <a:r>
              <a:rPr lang="en-US" sz="2400" dirty="0" err="1"/>
              <a:t>các</a:t>
            </a:r>
            <a:r>
              <a:rPr lang="en-US" sz="2400" dirty="0"/>
              <a:t> </a:t>
            </a:r>
            <a:r>
              <a:rPr lang="en-US" sz="2400" dirty="0" err="1"/>
              <a:t>gói</a:t>
            </a:r>
            <a:r>
              <a:rPr lang="en-US" sz="2400" dirty="0"/>
              <a:t> </a:t>
            </a:r>
            <a:r>
              <a:rPr lang="en-US" sz="2400" dirty="0" err="1"/>
              <a:t>mạng</a:t>
            </a:r>
            <a:r>
              <a:rPr lang="en-US" sz="2400" dirty="0"/>
              <a:t> qua </a:t>
            </a:r>
            <a:r>
              <a:rPr lang="en-US" sz="2400" dirty="0" err="1"/>
              <a:t>kết</a:t>
            </a:r>
            <a:r>
              <a:rPr lang="en-US" sz="2400" dirty="0"/>
              <a:t> </a:t>
            </a:r>
            <a:r>
              <a:rPr lang="en-US" sz="2400" dirty="0" err="1"/>
              <a:t>nối</a:t>
            </a:r>
            <a:r>
              <a:rPr lang="en-US" sz="2400" dirty="0"/>
              <a:t> internet </a:t>
            </a:r>
            <a:r>
              <a:rPr lang="en-US" sz="2400" dirty="0" err="1"/>
              <a:t>bằng</a:t>
            </a:r>
            <a:r>
              <a:rPr lang="en-US" sz="2400" dirty="0"/>
              <a:t> </a:t>
            </a:r>
            <a:r>
              <a:rPr lang="en-US" sz="2400" dirty="0" err="1"/>
              <a:t>bộ</a:t>
            </a:r>
            <a:r>
              <a:rPr lang="en-US" sz="2400" dirty="0"/>
              <a:t> </a:t>
            </a:r>
            <a:r>
              <a:rPr lang="en-US" sz="2400" dirty="0" err="1"/>
              <a:t>giao</a:t>
            </a:r>
            <a:r>
              <a:rPr lang="en-US" sz="2400" dirty="0"/>
              <a:t> </a:t>
            </a:r>
            <a:r>
              <a:rPr lang="en-US" sz="2400" dirty="0" err="1"/>
              <a:t>thức</a:t>
            </a:r>
            <a:r>
              <a:rPr lang="en-US" sz="2400" dirty="0"/>
              <a:t> Internet (TCP/IP). </a:t>
            </a:r>
          </a:p>
          <a:p>
            <a:pPr marL="285750" indent="-285750" algn="just">
              <a:lnSpc>
                <a:spcPct val="150000"/>
              </a:lnSpc>
              <a:buFont typeface="Wingdings" panose="05000000000000000000" pitchFamily="2" charset="2"/>
              <a:buChar char="ü"/>
            </a:pPr>
            <a:r>
              <a:rPr lang="en-US" sz="2400" dirty="0"/>
              <a:t>IPv4 – 32 bits – 9/1981 by IETF (RFC – 791)</a:t>
            </a:r>
          </a:p>
          <a:p>
            <a:pPr marL="285750" indent="-285750" algn="just">
              <a:lnSpc>
                <a:spcPct val="150000"/>
              </a:lnSpc>
              <a:buFont typeface="Wingdings" panose="05000000000000000000" pitchFamily="2" charset="2"/>
              <a:buChar char="ü"/>
            </a:pPr>
            <a:r>
              <a:rPr lang="en-US" sz="2400" dirty="0"/>
              <a:t>IPv6 – 128 bits</a:t>
            </a:r>
          </a:p>
        </p:txBody>
      </p:sp>
      <p:sp>
        <p:nvSpPr>
          <p:cNvPr id="7" name="Rectangle 6"/>
          <p:cNvSpPr/>
          <p:nvPr/>
        </p:nvSpPr>
        <p:spPr>
          <a:xfrm>
            <a:off x="1899300" y="3922188"/>
            <a:ext cx="9418320" cy="2805320"/>
          </a:xfrm>
          <a:prstGeom prst="rect">
            <a:avLst/>
          </a:prstGeom>
        </p:spPr>
        <p:txBody>
          <a:bodyPr wrap="square">
            <a:spAutoFit/>
          </a:bodyPr>
          <a:lstStyle/>
          <a:p>
            <a:pPr>
              <a:lnSpc>
                <a:spcPct val="150000"/>
              </a:lnSpc>
              <a:buFont typeface="Wingdings" pitchFamily="2" charset="2"/>
              <a:buChar char="ü"/>
            </a:pPr>
            <a:r>
              <a:rPr lang="en-US" sz="2000" dirty="0" err="1"/>
              <a:t>Hoạt</a:t>
            </a:r>
            <a:r>
              <a:rPr lang="en-US" sz="2000" dirty="0"/>
              <a:t> </a:t>
            </a:r>
            <a:r>
              <a:rPr lang="en-US" sz="2000" dirty="0" err="1"/>
              <a:t>động</a:t>
            </a:r>
            <a:r>
              <a:rPr lang="en-US" sz="2000" dirty="0"/>
              <a:t> ở </a:t>
            </a:r>
            <a:r>
              <a:rPr lang="en-US" sz="2000" dirty="0" err="1"/>
              <a:t>tầng</a:t>
            </a:r>
            <a:r>
              <a:rPr lang="en-US" sz="2000" dirty="0"/>
              <a:t> </a:t>
            </a:r>
            <a:r>
              <a:rPr lang="en-US" sz="2000" dirty="0" err="1"/>
              <a:t>mạng</a:t>
            </a:r>
            <a:r>
              <a:rPr lang="en-US" sz="2000" dirty="0"/>
              <a:t> (L3) </a:t>
            </a:r>
            <a:r>
              <a:rPr lang="en-US" sz="2000" dirty="0" err="1"/>
              <a:t>của</a:t>
            </a:r>
            <a:r>
              <a:rPr lang="en-US" sz="2000" dirty="0"/>
              <a:t> </a:t>
            </a:r>
            <a:r>
              <a:rPr lang="en-US" sz="2000" dirty="0" err="1"/>
              <a:t>mô</a:t>
            </a:r>
            <a:r>
              <a:rPr lang="en-US" sz="2000" dirty="0"/>
              <a:t> </a:t>
            </a:r>
            <a:r>
              <a:rPr lang="en-US" sz="2000" dirty="0" err="1"/>
              <a:t>hình</a:t>
            </a:r>
            <a:r>
              <a:rPr lang="en-US" sz="2000" dirty="0"/>
              <a:t> OSI</a:t>
            </a:r>
          </a:p>
          <a:p>
            <a:pPr>
              <a:lnSpc>
                <a:spcPct val="150000"/>
              </a:lnSpc>
              <a:buFont typeface="Wingdings" pitchFamily="2" charset="2"/>
              <a:buChar char="ü"/>
            </a:pPr>
            <a:r>
              <a:rPr lang="en-US" sz="2000" dirty="0" err="1"/>
              <a:t>Giao</a:t>
            </a:r>
            <a:r>
              <a:rPr lang="en-US" sz="2000" dirty="0"/>
              <a:t> </a:t>
            </a:r>
            <a:r>
              <a:rPr lang="en-US" sz="2000" dirty="0" err="1"/>
              <a:t>thức</a:t>
            </a:r>
            <a:r>
              <a:rPr lang="en-US" sz="2000" dirty="0"/>
              <a:t> </a:t>
            </a:r>
            <a:r>
              <a:rPr lang="en-US" sz="2000" dirty="0" err="1"/>
              <a:t>kết</a:t>
            </a:r>
            <a:r>
              <a:rPr lang="en-US" sz="2000" dirty="0"/>
              <a:t> </a:t>
            </a:r>
            <a:r>
              <a:rPr lang="en-US" sz="2000" dirty="0" err="1"/>
              <a:t>nối</a:t>
            </a:r>
            <a:r>
              <a:rPr lang="en-US" sz="2000" dirty="0"/>
              <a:t> </a:t>
            </a:r>
            <a:r>
              <a:rPr lang="en-US" sz="2000" dirty="0" err="1"/>
              <a:t>ngay</a:t>
            </a:r>
            <a:r>
              <a:rPr lang="en-US" sz="2000" dirty="0"/>
              <a:t> </a:t>
            </a:r>
            <a:r>
              <a:rPr lang="en-US" sz="2000" dirty="0" err="1"/>
              <a:t>lập</a:t>
            </a:r>
            <a:r>
              <a:rPr lang="en-US" sz="2000" dirty="0"/>
              <a:t> </a:t>
            </a:r>
            <a:r>
              <a:rPr lang="en-US" sz="2000" dirty="0" err="1"/>
              <a:t>tức</a:t>
            </a:r>
            <a:endParaRPr lang="en-US" sz="2000" dirty="0"/>
          </a:p>
          <a:p>
            <a:pPr>
              <a:lnSpc>
                <a:spcPct val="150000"/>
              </a:lnSpc>
              <a:buFont typeface="Wingdings" pitchFamily="2" charset="2"/>
              <a:buChar char="ü"/>
            </a:pPr>
            <a:r>
              <a:rPr lang="en-US" sz="2000" dirty="0" err="1"/>
              <a:t>Xử</a:t>
            </a:r>
            <a:r>
              <a:rPr lang="en-US" sz="2000" dirty="0"/>
              <a:t> </a:t>
            </a:r>
            <a:r>
              <a:rPr lang="en-US" sz="2000" dirty="0" err="1"/>
              <a:t>lý</a:t>
            </a:r>
            <a:r>
              <a:rPr lang="en-US" sz="2000" dirty="0"/>
              <a:t> </a:t>
            </a:r>
            <a:r>
              <a:rPr lang="en-US" sz="2000" dirty="0" err="1"/>
              <a:t>gói</a:t>
            </a:r>
            <a:r>
              <a:rPr lang="en-US" sz="2000" dirty="0"/>
              <a:t> </a:t>
            </a:r>
            <a:r>
              <a:rPr lang="en-US" sz="2000" dirty="0" err="1"/>
              <a:t>dữ</a:t>
            </a:r>
            <a:r>
              <a:rPr lang="en-US" sz="2000" dirty="0"/>
              <a:t> </a:t>
            </a:r>
            <a:r>
              <a:rPr lang="en-US" sz="2000" dirty="0" err="1"/>
              <a:t>liệu</a:t>
            </a:r>
            <a:r>
              <a:rPr lang="en-US" sz="2000" dirty="0"/>
              <a:t> </a:t>
            </a:r>
            <a:r>
              <a:rPr lang="en-US" sz="2000" dirty="0" err="1"/>
              <a:t>một</a:t>
            </a:r>
            <a:r>
              <a:rPr lang="en-US" sz="2000" dirty="0"/>
              <a:t> </a:t>
            </a:r>
            <a:r>
              <a:rPr lang="en-US" sz="2000" dirty="0" err="1"/>
              <a:t>cách</a:t>
            </a:r>
            <a:r>
              <a:rPr lang="en-US" sz="2000" dirty="0"/>
              <a:t> </a:t>
            </a:r>
            <a:r>
              <a:rPr lang="en-US" sz="2000" dirty="0" err="1"/>
              <a:t>độc</a:t>
            </a:r>
            <a:r>
              <a:rPr lang="en-US" sz="2000" dirty="0"/>
              <a:t> </a:t>
            </a:r>
            <a:r>
              <a:rPr lang="en-US" sz="2000" dirty="0" err="1"/>
              <a:t>lập</a:t>
            </a:r>
            <a:endParaRPr lang="en-US" sz="2000" dirty="0"/>
          </a:p>
          <a:p>
            <a:pPr>
              <a:lnSpc>
                <a:spcPct val="150000"/>
              </a:lnSpc>
              <a:buFont typeface="Wingdings" pitchFamily="2" charset="2"/>
              <a:buChar char="ü"/>
            </a:pPr>
            <a:r>
              <a:rPr lang="en-US" sz="2000" dirty="0" err="1"/>
              <a:t>Phân</a:t>
            </a:r>
            <a:r>
              <a:rPr lang="en-US" sz="2000" dirty="0"/>
              <a:t> </a:t>
            </a:r>
            <a:r>
              <a:rPr lang="en-US" sz="2000" dirty="0" err="1"/>
              <a:t>cấp</a:t>
            </a:r>
            <a:r>
              <a:rPr lang="en-US" sz="2000" dirty="0"/>
              <a:t> </a:t>
            </a:r>
            <a:r>
              <a:rPr lang="en-US" sz="2000" dirty="0" err="1"/>
              <a:t>địa</a:t>
            </a:r>
            <a:r>
              <a:rPr lang="en-US" sz="2000" dirty="0"/>
              <a:t> </a:t>
            </a:r>
            <a:r>
              <a:rPr lang="en-US" sz="2000" dirty="0" err="1"/>
              <a:t>chỉ</a:t>
            </a:r>
            <a:endParaRPr lang="en-US" sz="2000" dirty="0"/>
          </a:p>
          <a:p>
            <a:pPr>
              <a:lnSpc>
                <a:spcPct val="150000"/>
              </a:lnSpc>
              <a:buFont typeface="Wingdings" pitchFamily="2" charset="2"/>
              <a:buChar char="ü"/>
            </a:pPr>
            <a:r>
              <a:rPr lang="en-US" sz="2000" dirty="0" err="1"/>
              <a:t>Không</a:t>
            </a:r>
            <a:r>
              <a:rPr lang="en-US" sz="2000" dirty="0"/>
              <a:t> </a:t>
            </a:r>
            <a:r>
              <a:rPr lang="en-US" sz="2000" dirty="0" err="1"/>
              <a:t>có</a:t>
            </a:r>
            <a:r>
              <a:rPr lang="en-US" sz="2000" dirty="0"/>
              <a:t> </a:t>
            </a:r>
            <a:r>
              <a:rPr lang="en-US" sz="2000" dirty="0" err="1"/>
              <a:t>tính</a:t>
            </a:r>
            <a:r>
              <a:rPr lang="en-US" sz="2000" dirty="0"/>
              <a:t> </a:t>
            </a:r>
            <a:r>
              <a:rPr lang="en-US" sz="2000" dirty="0" err="1"/>
              <a:t>năng</a:t>
            </a:r>
            <a:r>
              <a:rPr lang="en-US" sz="2000" dirty="0"/>
              <a:t> </a:t>
            </a:r>
            <a:r>
              <a:rPr lang="en-US" sz="2000" dirty="0" err="1"/>
              <a:t>phục</a:t>
            </a:r>
            <a:r>
              <a:rPr lang="en-US" sz="2000" dirty="0"/>
              <a:t> </a:t>
            </a:r>
            <a:r>
              <a:rPr lang="en-US" sz="2000" dirty="0" err="1"/>
              <a:t>hồi</a:t>
            </a:r>
            <a:r>
              <a:rPr lang="en-US" sz="2000" dirty="0"/>
              <a:t> </a:t>
            </a:r>
            <a:r>
              <a:rPr lang="en-US" sz="2000" dirty="0" err="1"/>
              <a:t>dữ</a:t>
            </a:r>
            <a:r>
              <a:rPr lang="en-US" sz="2000" dirty="0"/>
              <a:t> </a:t>
            </a:r>
            <a:r>
              <a:rPr lang="en-US" sz="2000" dirty="0" err="1"/>
              <a:t>liệu</a:t>
            </a:r>
            <a:endParaRPr lang="en-US" sz="2000" dirty="0"/>
          </a:p>
          <a:p>
            <a:pPr>
              <a:lnSpc>
                <a:spcPct val="150000"/>
              </a:lnSpc>
              <a:buFont typeface="Wingdings" pitchFamily="2" charset="2"/>
              <a:buChar char="ü"/>
            </a:pPr>
            <a:r>
              <a:rPr lang="en-US" sz="2000" dirty="0" err="1"/>
              <a:t>Nỗ</a:t>
            </a:r>
            <a:r>
              <a:rPr lang="en-US" sz="2000" dirty="0"/>
              <a:t> </a:t>
            </a:r>
            <a:r>
              <a:rPr lang="en-US" sz="2000" dirty="0" err="1"/>
              <a:t>lực</a:t>
            </a:r>
            <a:r>
              <a:rPr lang="en-US" sz="2000" dirty="0"/>
              <a:t> </a:t>
            </a:r>
            <a:r>
              <a:rPr lang="en-US" sz="2000" dirty="0" err="1"/>
              <a:t>phân</a:t>
            </a:r>
            <a:r>
              <a:rPr lang="en-US" sz="2000" dirty="0"/>
              <a:t> </a:t>
            </a:r>
            <a:r>
              <a:rPr lang="en-US" sz="2000" dirty="0" err="1"/>
              <a:t>phối</a:t>
            </a:r>
            <a:r>
              <a:rPr lang="en-US" sz="2000" dirty="0"/>
              <a:t> </a:t>
            </a:r>
            <a:r>
              <a:rPr lang="en-US" sz="2000" dirty="0" err="1"/>
              <a:t>tốt</a:t>
            </a:r>
            <a:r>
              <a:rPr lang="en-US" sz="2000" dirty="0"/>
              <a:t> </a:t>
            </a:r>
            <a:r>
              <a:rPr lang="en-US" sz="2000" dirty="0" err="1"/>
              <a:t>nhất</a:t>
            </a:r>
            <a:r>
              <a:rPr lang="en-US" sz="2000" dirty="0"/>
              <a:t> (Best-effort)</a:t>
            </a:r>
          </a:p>
        </p:txBody>
      </p:sp>
      <p:sp>
        <p:nvSpPr>
          <p:cNvPr id="8" name="Title 1"/>
          <p:cNvSpPr txBox="1">
            <a:spLocks/>
          </p:cNvSpPr>
          <p:nvPr/>
        </p:nvSpPr>
        <p:spPr>
          <a:xfrm>
            <a:off x="475002" y="3270276"/>
            <a:ext cx="10054567" cy="986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2800" dirty="0" err="1">
                <a:solidFill>
                  <a:srgbClr val="002060"/>
                </a:solidFill>
              </a:rPr>
              <a:t>Đặc</a:t>
            </a:r>
            <a:r>
              <a:rPr lang="en-US" sz="2800" dirty="0">
                <a:solidFill>
                  <a:srgbClr val="002060"/>
                </a:solidFill>
              </a:rPr>
              <a:t> </a:t>
            </a:r>
            <a:r>
              <a:rPr lang="en-US" sz="2800" dirty="0" err="1">
                <a:solidFill>
                  <a:srgbClr val="002060"/>
                </a:solidFill>
              </a:rPr>
              <a:t>điểm</a:t>
            </a:r>
            <a:r>
              <a:rPr lang="en-US" sz="2800" dirty="0">
                <a:solidFill>
                  <a:srgbClr val="002060"/>
                </a:solidFill>
              </a:rPr>
              <a:t> </a:t>
            </a:r>
            <a:r>
              <a:rPr lang="en-US" sz="2800" dirty="0" err="1">
                <a:solidFill>
                  <a:srgbClr val="002060"/>
                </a:solidFill>
              </a:rPr>
              <a:t>giao</a:t>
            </a:r>
            <a:r>
              <a:rPr lang="en-US" sz="2800" dirty="0">
                <a:solidFill>
                  <a:srgbClr val="002060"/>
                </a:solidFill>
              </a:rPr>
              <a:t> </a:t>
            </a:r>
            <a:r>
              <a:rPr lang="en-US" sz="2800" dirty="0" err="1">
                <a:solidFill>
                  <a:srgbClr val="002060"/>
                </a:solidFill>
              </a:rPr>
              <a:t>thức</a:t>
            </a:r>
            <a:r>
              <a:rPr lang="en-US" sz="2800" dirty="0">
                <a:solidFill>
                  <a:srgbClr val="002060"/>
                </a:solidFill>
              </a:rPr>
              <a:t> IP</a:t>
            </a:r>
          </a:p>
        </p:txBody>
      </p:sp>
    </p:spTree>
    <p:extLst>
      <p:ext uri="{BB962C8B-B14F-4D97-AF65-F5344CB8AC3E}">
        <p14:creationId xmlns:p14="http://schemas.microsoft.com/office/powerpoint/2010/main" val="264356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hình</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20</a:t>
            </a:fld>
            <a:endParaRPr lang="en-US"/>
          </a:p>
        </p:txBody>
      </p:sp>
      <p:pic>
        <p:nvPicPr>
          <p:cNvPr id="5" name="Picture 2"/>
          <p:cNvPicPr>
            <a:picLocks noChangeAspect="1" noChangeArrowheads="1"/>
          </p:cNvPicPr>
          <p:nvPr/>
        </p:nvPicPr>
        <p:blipFill>
          <a:blip r:embed="rId2" cstate="print"/>
          <a:srcRect l="10001" t="21001" r="10625" b="3999"/>
          <a:stretch>
            <a:fillRect/>
          </a:stretch>
        </p:blipFill>
        <p:spPr bwMode="auto">
          <a:xfrm>
            <a:off x="193965" y="1475510"/>
            <a:ext cx="6262253" cy="4648199"/>
          </a:xfrm>
          <a:prstGeom prst="rect">
            <a:avLst/>
          </a:prstGeom>
          <a:noFill/>
          <a:ln w="38100">
            <a:noFill/>
            <a:miter lim="800000"/>
            <a:headEnd type="none" w="sm" len="sm"/>
            <a:tailEnd type="none" w="sm" len="sm"/>
          </a:ln>
        </p:spPr>
      </p:pic>
      <p:pic>
        <p:nvPicPr>
          <p:cNvPr id="6" name="Picture 2"/>
          <p:cNvPicPr>
            <a:picLocks noChangeAspect="1" noChangeArrowheads="1"/>
          </p:cNvPicPr>
          <p:nvPr/>
        </p:nvPicPr>
        <p:blipFill>
          <a:blip r:embed="rId3" cstate="print"/>
          <a:srcRect/>
          <a:stretch>
            <a:fillRect/>
          </a:stretch>
        </p:blipFill>
        <p:spPr bwMode="auto">
          <a:xfrm>
            <a:off x="6456218" y="1475510"/>
            <a:ext cx="5550361" cy="4518890"/>
          </a:xfrm>
          <a:prstGeom prst="rect">
            <a:avLst/>
          </a:prstGeom>
          <a:noFill/>
          <a:ln w="9525">
            <a:noFill/>
            <a:miter lim="800000"/>
            <a:headEnd/>
            <a:tailEnd/>
          </a:ln>
        </p:spPr>
      </p:pic>
      <p:sp>
        <p:nvSpPr>
          <p:cNvPr id="7" name="Title 1"/>
          <p:cNvSpPr txBox="1">
            <a:spLocks/>
          </p:cNvSpPr>
          <p:nvPr/>
        </p:nvSpPr>
        <p:spPr>
          <a:xfrm>
            <a:off x="5910925" y="829659"/>
            <a:ext cx="6095654"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sz="3600">
                <a:solidFill>
                  <a:schemeClr val="tx2">
                    <a:lumMod val="75000"/>
                  </a:schemeClr>
                </a:solidFill>
              </a:rPr>
              <a:t>Ipconfig /all [/release] [/renew]</a:t>
            </a:r>
            <a:endParaRPr lang="en-US" sz="3600" dirty="0">
              <a:solidFill>
                <a:schemeClr val="tx2">
                  <a:lumMod val="75000"/>
                </a:schemeClr>
              </a:solidFill>
            </a:endParaRPr>
          </a:p>
        </p:txBody>
      </p:sp>
    </p:spTree>
    <p:extLst>
      <p:ext uri="{BB962C8B-B14F-4D97-AF65-F5344CB8AC3E}">
        <p14:creationId xmlns:p14="http://schemas.microsoft.com/office/powerpoint/2010/main" val="75569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nộp</a:t>
            </a:r>
            <a:endParaRPr lang="en-US" dirty="0"/>
          </a:p>
        </p:txBody>
      </p:sp>
      <p:sp>
        <p:nvSpPr>
          <p:cNvPr id="3" name="Slide Number Placeholder 2"/>
          <p:cNvSpPr>
            <a:spLocks noGrp="1"/>
          </p:cNvSpPr>
          <p:nvPr>
            <p:ph type="sldNum" sz="quarter" idx="12"/>
          </p:nvPr>
        </p:nvSpPr>
        <p:spPr/>
        <p:txBody>
          <a:bodyPr/>
          <a:lstStyle/>
          <a:p>
            <a:fld id="{E3813BF9-5145-4417-B95D-FA8627973885}" type="slidenum">
              <a:rPr lang="en-US" smtClean="0"/>
              <a:pPr/>
              <a:t>21</a:t>
            </a:fld>
            <a:endParaRPr lang="en-US"/>
          </a:p>
        </p:txBody>
      </p:sp>
      <p:sp>
        <p:nvSpPr>
          <p:cNvPr id="9" name="Rectangle 3"/>
          <p:cNvSpPr>
            <a:spLocks noChangeArrowheads="1"/>
          </p:cNvSpPr>
          <p:nvPr/>
        </p:nvSpPr>
        <p:spPr bwMode="auto">
          <a:xfrm>
            <a:off x="1913491" y="1311709"/>
            <a:ext cx="7772400" cy="838200"/>
          </a:xfrm>
          <a:prstGeom prst="rect">
            <a:avLst/>
          </a:prstGeom>
          <a:noFill/>
          <a:ln w="76200">
            <a:noFill/>
            <a:miter lim="800000"/>
            <a:headEnd/>
            <a:tailEnd/>
          </a:ln>
        </p:spPr>
        <p:txBody>
          <a:bodyPr wrap="none" anchor="ctr"/>
          <a:lstStyle/>
          <a:p>
            <a:pPr>
              <a:spcBef>
                <a:spcPct val="40000"/>
              </a:spcBef>
              <a:buClr>
                <a:srgbClr val="6699FF"/>
              </a:buClr>
            </a:pPr>
            <a:r>
              <a:rPr lang="en-US" sz="2800" dirty="0">
                <a:solidFill>
                  <a:srgbClr val="35297D"/>
                </a:solidFill>
                <a:latin typeface="Arial" pitchFamily="34" charset="0"/>
                <a:cs typeface="Arial" pitchFamily="34" charset="0"/>
              </a:rPr>
              <a:t>Apply to the following IP </a:t>
            </a:r>
            <a:r>
              <a:rPr lang="en-US" sz="2800">
                <a:solidFill>
                  <a:srgbClr val="35297D"/>
                </a:solidFill>
                <a:latin typeface="Arial" pitchFamily="34" charset="0"/>
                <a:cs typeface="Arial" pitchFamily="34" charset="0"/>
              </a:rPr>
              <a:t>address:</a:t>
            </a:r>
            <a:r>
              <a:rPr lang="en-US" sz="2800">
                <a:solidFill>
                  <a:schemeClr val="accent2"/>
                </a:solidFill>
                <a:latin typeface="Arial" pitchFamily="34" charset="0"/>
                <a:cs typeface="Arial" pitchFamily="34" charset="0"/>
              </a:rPr>
              <a:t> </a:t>
            </a:r>
          </a:p>
          <a:p>
            <a:pPr>
              <a:spcBef>
                <a:spcPct val="40000"/>
              </a:spcBef>
              <a:buClr>
                <a:srgbClr val="6699FF"/>
              </a:buClr>
            </a:pPr>
            <a:r>
              <a:rPr lang="en-US" sz="2000">
                <a:solidFill>
                  <a:schemeClr val="accent2"/>
                </a:solidFill>
                <a:latin typeface="Arial" pitchFamily="34" charset="0"/>
                <a:cs typeface="Arial" pitchFamily="34" charset="0"/>
              </a:rPr>
              <a:t>Class of IP address, Public or Private, Default Subnet Mask</a:t>
            </a:r>
            <a:endParaRPr lang="en-US" sz="2000" dirty="0">
              <a:solidFill>
                <a:schemeClr val="tx2"/>
              </a:solidFill>
              <a:latin typeface="Arial" pitchFamily="34" charset="0"/>
              <a:cs typeface="Arial" pitchFamily="34" charset="0"/>
            </a:endParaRPr>
          </a:p>
        </p:txBody>
      </p:sp>
      <p:sp>
        <p:nvSpPr>
          <p:cNvPr id="10" name="Rectangle 4"/>
          <p:cNvSpPr>
            <a:spLocks noChangeArrowheads="1"/>
          </p:cNvSpPr>
          <p:nvPr/>
        </p:nvSpPr>
        <p:spPr bwMode="auto">
          <a:xfrm>
            <a:off x="1773382" y="2424546"/>
            <a:ext cx="3352800" cy="609600"/>
          </a:xfrm>
          <a:prstGeom prst="rect">
            <a:avLst/>
          </a:prstGeom>
          <a:noFill/>
          <a:ln w="76200">
            <a:noFill/>
            <a:miter lim="800000"/>
            <a:headEnd/>
            <a:tailEnd/>
          </a:ln>
        </p:spPr>
        <p:txBody>
          <a:bodyPr wrap="none" anchor="ctr"/>
          <a:lstStyle/>
          <a:p>
            <a:pPr algn="ctr">
              <a:spcBef>
                <a:spcPct val="40000"/>
              </a:spcBef>
              <a:buClr>
                <a:srgbClr val="6699FF"/>
              </a:buClr>
            </a:pPr>
            <a:r>
              <a:rPr lang="en-US" sz="3200">
                <a:solidFill>
                  <a:srgbClr val="002060"/>
                </a:solidFill>
                <a:latin typeface="Arial Black" pitchFamily="34" charset="0"/>
                <a:sym typeface="Wingdings" pitchFamily="2" charset="2"/>
              </a:rPr>
              <a:t>a. </a:t>
            </a:r>
            <a:r>
              <a:rPr lang="en-US" sz="3200">
                <a:solidFill>
                  <a:srgbClr val="00B050"/>
                </a:solidFill>
                <a:latin typeface="Arial Black" pitchFamily="34" charset="0"/>
              </a:rPr>
              <a:t>171.10.1.1</a:t>
            </a:r>
          </a:p>
        </p:txBody>
      </p:sp>
      <p:sp>
        <p:nvSpPr>
          <p:cNvPr id="11" name="Rectangle 5"/>
          <p:cNvSpPr>
            <a:spLocks noChangeArrowheads="1"/>
          </p:cNvSpPr>
          <p:nvPr/>
        </p:nvSpPr>
        <p:spPr bwMode="auto">
          <a:xfrm>
            <a:off x="4745182" y="2348346"/>
            <a:ext cx="4419600" cy="6096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b. </a:t>
            </a:r>
            <a:r>
              <a:rPr lang="en-US" sz="3200">
                <a:solidFill>
                  <a:srgbClr val="00B050"/>
                </a:solidFill>
                <a:latin typeface="Arial Black" pitchFamily="34" charset="0"/>
              </a:rPr>
              <a:t>172.31.1.1</a:t>
            </a:r>
          </a:p>
        </p:txBody>
      </p:sp>
      <p:sp>
        <p:nvSpPr>
          <p:cNvPr id="12" name="Rectangle 6"/>
          <p:cNvSpPr>
            <a:spLocks noChangeArrowheads="1"/>
          </p:cNvSpPr>
          <p:nvPr/>
        </p:nvSpPr>
        <p:spPr bwMode="auto">
          <a:xfrm>
            <a:off x="1773382" y="3186546"/>
            <a:ext cx="2676525" cy="533400"/>
          </a:xfrm>
          <a:prstGeom prst="rect">
            <a:avLst/>
          </a:prstGeom>
          <a:noFill/>
          <a:ln w="76200">
            <a:noFill/>
            <a:miter lim="800000"/>
            <a:headEnd/>
            <a:tailEnd/>
          </a:ln>
        </p:spPr>
        <p:txBody>
          <a:bodyPr wrap="none" anchor="ctr"/>
          <a:lstStyle/>
          <a:p>
            <a:pPr algn="ctr">
              <a:spcBef>
                <a:spcPct val="40000"/>
              </a:spcBef>
              <a:buClr>
                <a:srgbClr val="6699FF"/>
              </a:buClr>
            </a:pPr>
            <a:r>
              <a:rPr lang="en-US" sz="3200">
                <a:solidFill>
                  <a:srgbClr val="002060"/>
                </a:solidFill>
                <a:latin typeface="Arial Black" pitchFamily="34" charset="0"/>
                <a:sym typeface="Wingdings" pitchFamily="2" charset="2"/>
              </a:rPr>
              <a:t>c. </a:t>
            </a:r>
            <a:r>
              <a:rPr lang="en-US" sz="3200">
                <a:solidFill>
                  <a:srgbClr val="00B050"/>
                </a:solidFill>
                <a:latin typeface="Arial Black" pitchFamily="34" charset="0"/>
              </a:rPr>
              <a:t>6.12.2.1</a:t>
            </a:r>
          </a:p>
        </p:txBody>
      </p:sp>
      <p:sp>
        <p:nvSpPr>
          <p:cNvPr id="13" name="Rectangle 7"/>
          <p:cNvSpPr>
            <a:spLocks noChangeArrowheads="1"/>
          </p:cNvSpPr>
          <p:nvPr/>
        </p:nvSpPr>
        <p:spPr bwMode="auto">
          <a:xfrm>
            <a:off x="4897582" y="3110346"/>
            <a:ext cx="4343400" cy="6096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d. </a:t>
            </a:r>
            <a:r>
              <a:rPr lang="en-US" sz="3200">
                <a:solidFill>
                  <a:srgbClr val="00B050"/>
                </a:solidFill>
                <a:latin typeface="Arial Black" pitchFamily="34" charset="0"/>
              </a:rPr>
              <a:t>10.22.22.10</a:t>
            </a:r>
          </a:p>
        </p:txBody>
      </p:sp>
      <p:sp>
        <p:nvSpPr>
          <p:cNvPr id="14" name="Rectangle 8"/>
          <p:cNvSpPr>
            <a:spLocks noChangeArrowheads="1"/>
          </p:cNvSpPr>
          <p:nvPr/>
        </p:nvSpPr>
        <p:spPr bwMode="auto">
          <a:xfrm>
            <a:off x="1925782" y="3872346"/>
            <a:ext cx="2600325" cy="6858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e. </a:t>
            </a:r>
            <a:r>
              <a:rPr lang="en-US" sz="3200">
                <a:solidFill>
                  <a:srgbClr val="00B050"/>
                </a:solidFill>
                <a:latin typeface="Arial Black" pitchFamily="34" charset="0"/>
              </a:rPr>
              <a:t>192.168.1.10</a:t>
            </a:r>
          </a:p>
        </p:txBody>
      </p:sp>
      <p:sp>
        <p:nvSpPr>
          <p:cNvPr id="15" name="Rectangle 9"/>
          <p:cNvSpPr>
            <a:spLocks noChangeArrowheads="1"/>
          </p:cNvSpPr>
          <p:nvPr/>
        </p:nvSpPr>
        <p:spPr bwMode="auto">
          <a:xfrm>
            <a:off x="1849582" y="4634346"/>
            <a:ext cx="2828925" cy="609600"/>
          </a:xfrm>
          <a:prstGeom prst="rect">
            <a:avLst/>
          </a:prstGeom>
          <a:noFill/>
          <a:ln w="76200">
            <a:noFill/>
            <a:miter lim="800000"/>
            <a:headEnd/>
            <a:tailEnd/>
          </a:ln>
        </p:spPr>
        <p:txBody>
          <a:bodyPr wrap="none" anchor="ctr"/>
          <a:lstStyle/>
          <a:p>
            <a:pPr algn="ctr">
              <a:spcBef>
                <a:spcPct val="40000"/>
              </a:spcBef>
              <a:buClr>
                <a:srgbClr val="6699FF"/>
              </a:buClr>
            </a:pPr>
            <a:r>
              <a:rPr lang="en-US" sz="3200">
                <a:solidFill>
                  <a:srgbClr val="002060"/>
                </a:solidFill>
                <a:latin typeface="Arial Black" pitchFamily="34" charset="0"/>
                <a:sym typeface="Wingdings" pitchFamily="2" charset="2"/>
              </a:rPr>
              <a:t>g</a:t>
            </a:r>
            <a:r>
              <a:rPr lang="en-US" sz="4000">
                <a:solidFill>
                  <a:srgbClr val="002060"/>
                </a:solidFill>
                <a:latin typeface="Arial Black" pitchFamily="34" charset="0"/>
                <a:sym typeface="Wingdings" pitchFamily="2" charset="2"/>
              </a:rPr>
              <a:t>.</a:t>
            </a:r>
            <a:r>
              <a:rPr lang="en-US" sz="3200">
                <a:solidFill>
                  <a:srgbClr val="002060"/>
                </a:solidFill>
                <a:latin typeface="Arial Black" pitchFamily="34" charset="0"/>
                <a:sym typeface="Wingdings" pitchFamily="2" charset="2"/>
              </a:rPr>
              <a:t> </a:t>
            </a:r>
            <a:r>
              <a:rPr lang="en-US" sz="3200">
                <a:solidFill>
                  <a:srgbClr val="00B050"/>
                </a:solidFill>
                <a:latin typeface="Arial Black" pitchFamily="34" charset="0"/>
              </a:rPr>
              <a:t>129.6.5.4</a:t>
            </a:r>
          </a:p>
        </p:txBody>
      </p:sp>
      <p:sp>
        <p:nvSpPr>
          <p:cNvPr id="16" name="Rectangle 10"/>
          <p:cNvSpPr>
            <a:spLocks noChangeArrowheads="1"/>
          </p:cNvSpPr>
          <p:nvPr/>
        </p:nvSpPr>
        <p:spPr bwMode="auto">
          <a:xfrm>
            <a:off x="5735782" y="3872346"/>
            <a:ext cx="3276600" cy="6096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f. </a:t>
            </a:r>
            <a:r>
              <a:rPr lang="en-US" sz="3200">
                <a:solidFill>
                  <a:srgbClr val="00B050"/>
                </a:solidFill>
                <a:latin typeface="Arial Black" pitchFamily="34" charset="0"/>
              </a:rPr>
              <a:t>221.222.200.1</a:t>
            </a:r>
          </a:p>
        </p:txBody>
      </p:sp>
      <p:sp>
        <p:nvSpPr>
          <p:cNvPr id="17" name="Rectangle 11"/>
          <p:cNvSpPr>
            <a:spLocks noChangeArrowheads="1"/>
          </p:cNvSpPr>
          <p:nvPr/>
        </p:nvSpPr>
        <p:spPr bwMode="auto">
          <a:xfrm>
            <a:off x="5278582" y="4634346"/>
            <a:ext cx="4343400" cy="609600"/>
          </a:xfrm>
          <a:prstGeom prst="rect">
            <a:avLst/>
          </a:prstGeom>
          <a:noFill/>
          <a:ln w="76200">
            <a:noFill/>
            <a:miter lim="800000"/>
            <a:headEnd/>
            <a:tailEnd/>
          </a:ln>
        </p:spPr>
        <p:txBody>
          <a:bodyPr wrap="none" anchor="ctr"/>
          <a:lstStyle/>
          <a:p>
            <a:pPr algn="ctr">
              <a:spcBef>
                <a:spcPct val="40000"/>
              </a:spcBef>
              <a:buClr>
                <a:srgbClr val="6699FF"/>
              </a:buClr>
            </a:pPr>
            <a:r>
              <a:rPr lang="en-US" sz="3200">
                <a:solidFill>
                  <a:srgbClr val="002060"/>
                </a:solidFill>
                <a:latin typeface="Arial Black" pitchFamily="34" charset="0"/>
                <a:sym typeface="Wingdings" pitchFamily="2" charset="2"/>
              </a:rPr>
              <a:t>h. </a:t>
            </a:r>
            <a:r>
              <a:rPr lang="en-US" sz="3200">
                <a:solidFill>
                  <a:srgbClr val="00B050"/>
                </a:solidFill>
                <a:latin typeface="Arial Black" pitchFamily="34" charset="0"/>
              </a:rPr>
              <a:t>172.18.16.1</a:t>
            </a:r>
          </a:p>
        </p:txBody>
      </p:sp>
      <p:sp>
        <p:nvSpPr>
          <p:cNvPr id="18" name="Rectangle 12"/>
          <p:cNvSpPr>
            <a:spLocks noChangeArrowheads="1"/>
          </p:cNvSpPr>
          <p:nvPr/>
        </p:nvSpPr>
        <p:spPr bwMode="auto">
          <a:xfrm>
            <a:off x="1849582" y="5396346"/>
            <a:ext cx="2851150" cy="6096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I. </a:t>
            </a:r>
            <a:r>
              <a:rPr lang="en-US" sz="3200">
                <a:solidFill>
                  <a:srgbClr val="00B050"/>
                </a:solidFill>
                <a:latin typeface="Arial Black" pitchFamily="34" charset="0"/>
              </a:rPr>
              <a:t>191.168.1.1</a:t>
            </a:r>
          </a:p>
        </p:txBody>
      </p:sp>
      <p:sp>
        <p:nvSpPr>
          <p:cNvPr id="19" name="Rectangle 13"/>
          <p:cNvSpPr>
            <a:spLocks noChangeArrowheads="1"/>
          </p:cNvSpPr>
          <p:nvPr/>
        </p:nvSpPr>
        <p:spPr bwMode="auto">
          <a:xfrm>
            <a:off x="5735782" y="5396346"/>
            <a:ext cx="3124200" cy="609600"/>
          </a:xfrm>
          <a:prstGeom prst="rect">
            <a:avLst/>
          </a:prstGeom>
          <a:noFill/>
          <a:ln w="76200">
            <a:noFill/>
            <a:miter lim="800000"/>
            <a:headEnd/>
            <a:tailEnd/>
          </a:ln>
        </p:spPr>
        <p:txBody>
          <a:bodyPr wrap="none" anchor="ctr"/>
          <a:lstStyle/>
          <a:p>
            <a:pPr algn="ctr">
              <a:spcBef>
                <a:spcPct val="40000"/>
              </a:spcBef>
              <a:buClr>
                <a:srgbClr val="6699FF"/>
              </a:buClr>
            </a:pPr>
            <a:r>
              <a:rPr lang="en-US" sz="4000">
                <a:solidFill>
                  <a:srgbClr val="002060"/>
                </a:solidFill>
                <a:latin typeface="Arial Black" pitchFamily="34" charset="0"/>
                <a:sym typeface="Wingdings" pitchFamily="2" charset="2"/>
              </a:rPr>
              <a:t>   </a:t>
            </a:r>
            <a:r>
              <a:rPr lang="en-US" sz="3200">
                <a:solidFill>
                  <a:srgbClr val="002060"/>
                </a:solidFill>
                <a:latin typeface="Arial Black" pitchFamily="34" charset="0"/>
                <a:sym typeface="Wingdings" pitchFamily="2" charset="2"/>
              </a:rPr>
              <a:t>j. </a:t>
            </a:r>
            <a:r>
              <a:rPr lang="en-US" sz="3200">
                <a:solidFill>
                  <a:srgbClr val="00B050"/>
                </a:solidFill>
                <a:latin typeface="Arial Black" pitchFamily="34" charset="0"/>
                <a:sym typeface="Wingdings" pitchFamily="2" charset="2"/>
              </a:rPr>
              <a:t>1</a:t>
            </a:r>
            <a:r>
              <a:rPr lang="en-US" sz="3200">
                <a:solidFill>
                  <a:srgbClr val="00B050"/>
                </a:solidFill>
                <a:latin typeface="Arial Black" pitchFamily="34" charset="0"/>
              </a:rPr>
              <a:t>66.64.12.12</a:t>
            </a:r>
          </a:p>
        </p:txBody>
      </p:sp>
    </p:spTree>
    <p:extLst>
      <p:ext uri="{BB962C8B-B14F-4D97-AF65-F5344CB8AC3E}">
        <p14:creationId xmlns:p14="http://schemas.microsoft.com/office/powerpoint/2010/main" val="267545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gói</a:t>
            </a:r>
            <a:r>
              <a:rPr lang="en-US" dirty="0"/>
              <a:t> tin </a:t>
            </a:r>
            <a:r>
              <a:rPr lang="en-US" dirty="0" err="1"/>
              <a:t>của</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3</a:t>
            </a:fld>
            <a:endParaRPr lang="en-US"/>
          </a:p>
        </p:txBody>
      </p:sp>
      <p:pic>
        <p:nvPicPr>
          <p:cNvPr id="5" name="Picture 25"/>
          <p:cNvPicPr>
            <a:picLocks noChangeAspect="1" noChangeArrowheads="1"/>
          </p:cNvPicPr>
          <p:nvPr/>
        </p:nvPicPr>
        <p:blipFill>
          <a:blip r:embed="rId2">
            <a:extLst>
              <a:ext uri="{28A0092B-C50C-407E-A947-70E740481C1C}">
                <a14:useLocalDpi xmlns:a14="http://schemas.microsoft.com/office/drawing/2010/main" val="0"/>
              </a:ext>
            </a:extLst>
          </a:blip>
          <a:srcRect l="7639" t="34479" r="20750" b="26776"/>
          <a:stretch>
            <a:fillRect/>
          </a:stretch>
        </p:blipFill>
        <p:spPr bwMode="auto">
          <a:xfrm>
            <a:off x="2279651" y="1447801"/>
            <a:ext cx="8137525" cy="318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AutoShape 10"/>
          <p:cNvSpPr>
            <a:spLocks noChangeArrowheads="1"/>
          </p:cNvSpPr>
          <p:nvPr/>
        </p:nvSpPr>
        <p:spPr bwMode="auto">
          <a:xfrm>
            <a:off x="2674939" y="2960687"/>
            <a:ext cx="5437187" cy="1295400"/>
          </a:xfrm>
          <a:prstGeom prst="wedgeRectCallout">
            <a:avLst>
              <a:gd name="adj1" fmla="val -39634"/>
              <a:gd name="adj2" fmla="val -119361"/>
            </a:avLst>
          </a:prstGeom>
          <a:solidFill>
            <a:srgbClr val="0033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sz="1400">
                <a:solidFill>
                  <a:schemeClr val="bg1"/>
                </a:solidFill>
              </a:rPr>
              <a:t>VERsion hiện hành của giao thức IP hiện được cài đặt, chỉ số phiên bản cho phép có các trao đổi giữa các hệ thống sử dụng phiên bản cũ và hệ thống sử dụng phiên bản mới</a:t>
            </a:r>
          </a:p>
        </p:txBody>
      </p:sp>
      <p:sp>
        <p:nvSpPr>
          <p:cNvPr id="7" name="AutoShape 11"/>
          <p:cNvSpPr>
            <a:spLocks noChangeArrowheads="1"/>
          </p:cNvSpPr>
          <p:nvPr/>
        </p:nvSpPr>
        <p:spPr bwMode="auto">
          <a:xfrm>
            <a:off x="3971926" y="2492375"/>
            <a:ext cx="3997325" cy="2411412"/>
          </a:xfrm>
          <a:prstGeom prst="wedgeRoundRectCallout">
            <a:avLst>
              <a:gd name="adj1" fmla="val -43685"/>
              <a:gd name="adj2" fmla="val -72384"/>
              <a:gd name="adj3" fmla="val 16667"/>
            </a:avLst>
          </a:prstGeom>
          <a:solidFill>
            <a:srgbClr val="003399"/>
          </a:solidFill>
          <a:ln w="9525">
            <a:solidFill>
              <a:srgbClr val="F2002E"/>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i="1" dirty="0">
                <a:solidFill>
                  <a:schemeClr val="bg1"/>
                </a:solidFill>
              </a:rPr>
              <a:t>IHL (4 bits)</a:t>
            </a:r>
            <a:r>
              <a:rPr lang="en-US" dirty="0">
                <a:solidFill>
                  <a:schemeClr val="bg1"/>
                </a:solidFill>
              </a:rPr>
              <a:t>: Internet Header Length </a:t>
            </a:r>
            <a:r>
              <a:rPr lang="en-US" dirty="0" err="1">
                <a:solidFill>
                  <a:schemeClr val="bg1"/>
                </a:solidFill>
              </a:rPr>
              <a:t>của</a:t>
            </a:r>
            <a:r>
              <a:rPr lang="en-US" dirty="0">
                <a:solidFill>
                  <a:schemeClr val="bg1"/>
                </a:solidFill>
              </a:rPr>
              <a:t> </a:t>
            </a:r>
            <a:r>
              <a:rPr lang="en-US" dirty="0" err="1">
                <a:solidFill>
                  <a:schemeClr val="bg1"/>
                </a:solidFill>
              </a:rPr>
              <a:t>gói</a:t>
            </a:r>
            <a:r>
              <a:rPr lang="en-US" dirty="0">
                <a:solidFill>
                  <a:schemeClr val="bg1"/>
                </a:solidFill>
              </a:rPr>
              <a:t> tin datagram, </a:t>
            </a:r>
            <a:r>
              <a:rPr lang="en-US" dirty="0" err="1">
                <a:solidFill>
                  <a:schemeClr val="bg1"/>
                </a:solidFill>
              </a:rPr>
              <a:t>tính</a:t>
            </a:r>
            <a:r>
              <a:rPr lang="en-US" dirty="0">
                <a:solidFill>
                  <a:schemeClr val="bg1"/>
                </a:solidFill>
              </a:rPr>
              <a:t> </a:t>
            </a:r>
            <a:r>
              <a:rPr lang="en-US" dirty="0" err="1">
                <a:solidFill>
                  <a:schemeClr val="bg1"/>
                </a:solidFill>
              </a:rPr>
              <a:t>theo</a:t>
            </a:r>
            <a:r>
              <a:rPr lang="en-US" dirty="0">
                <a:solidFill>
                  <a:schemeClr val="bg1"/>
                </a:solidFill>
              </a:rPr>
              <a:t> </a:t>
            </a:r>
            <a:r>
              <a:rPr lang="en-US" dirty="0" err="1">
                <a:solidFill>
                  <a:schemeClr val="bg1"/>
                </a:solidFill>
              </a:rPr>
              <a:t>đơn</a:t>
            </a:r>
            <a:r>
              <a:rPr lang="en-US" dirty="0">
                <a:solidFill>
                  <a:schemeClr val="bg1"/>
                </a:solidFill>
              </a:rPr>
              <a:t> </a:t>
            </a:r>
            <a:r>
              <a:rPr lang="en-US" dirty="0" err="1">
                <a:solidFill>
                  <a:schemeClr val="bg1"/>
                </a:solidFill>
              </a:rPr>
              <a:t>vị</a:t>
            </a:r>
            <a:r>
              <a:rPr lang="en-US" dirty="0">
                <a:solidFill>
                  <a:schemeClr val="bg1"/>
                </a:solidFill>
              </a:rPr>
              <a:t> </a:t>
            </a:r>
            <a:r>
              <a:rPr lang="en-US" dirty="0" err="1">
                <a:solidFill>
                  <a:schemeClr val="bg1"/>
                </a:solidFill>
              </a:rPr>
              <a:t>từ</a:t>
            </a:r>
            <a:r>
              <a:rPr lang="en-US" dirty="0">
                <a:solidFill>
                  <a:schemeClr val="bg1"/>
                </a:solidFill>
              </a:rPr>
              <a:t> (32 bits). </a:t>
            </a:r>
            <a:r>
              <a:rPr lang="en-US" dirty="0" err="1">
                <a:solidFill>
                  <a:schemeClr val="bg1"/>
                </a:solidFill>
              </a:rPr>
              <a:t>Bắt</a:t>
            </a:r>
            <a:r>
              <a:rPr lang="en-US" dirty="0">
                <a:solidFill>
                  <a:schemeClr val="bg1"/>
                </a:solidFill>
              </a:rPr>
              <a:t> </a:t>
            </a:r>
            <a:r>
              <a:rPr lang="en-US" dirty="0" err="1">
                <a:solidFill>
                  <a:schemeClr val="bg1"/>
                </a:solidFill>
              </a:rPr>
              <a:t>buộc</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vì</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đầu</a:t>
            </a:r>
            <a:r>
              <a:rPr lang="en-US" dirty="0">
                <a:solidFill>
                  <a:schemeClr val="bg1"/>
                </a:solidFill>
              </a:rPr>
              <a:t> IP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dài</a:t>
            </a:r>
            <a:r>
              <a:rPr lang="en-US" dirty="0">
                <a:solidFill>
                  <a:schemeClr val="bg1"/>
                </a:solidFill>
              </a:rPr>
              <a:t> </a:t>
            </a:r>
            <a:r>
              <a:rPr lang="en-US" dirty="0" err="1">
                <a:solidFill>
                  <a:schemeClr val="bg1"/>
                </a:solidFill>
              </a:rPr>
              <a:t>thay</a:t>
            </a:r>
            <a:r>
              <a:rPr lang="en-US" dirty="0">
                <a:solidFill>
                  <a:schemeClr val="bg1"/>
                </a:solidFill>
              </a:rPr>
              <a:t> </a:t>
            </a:r>
            <a:r>
              <a:rPr lang="en-US" dirty="0" err="1">
                <a:solidFill>
                  <a:schemeClr val="bg1"/>
                </a:solidFill>
              </a:rPr>
              <a:t>đổi</a:t>
            </a:r>
            <a:r>
              <a:rPr lang="en-US" dirty="0">
                <a:solidFill>
                  <a:schemeClr val="bg1"/>
                </a:solidFill>
              </a:rPr>
              <a:t> </a:t>
            </a:r>
            <a:r>
              <a:rPr lang="en-US" dirty="0" err="1">
                <a:solidFill>
                  <a:schemeClr val="bg1"/>
                </a:solidFill>
              </a:rPr>
              <a:t>tùy</a:t>
            </a:r>
            <a:r>
              <a:rPr lang="en-US" dirty="0">
                <a:solidFill>
                  <a:schemeClr val="bg1"/>
                </a:solidFill>
              </a:rPr>
              <a:t> ý. </a:t>
            </a:r>
            <a:r>
              <a:rPr lang="en-US" dirty="0" err="1">
                <a:solidFill>
                  <a:schemeClr val="bg1"/>
                </a:solidFill>
              </a:rPr>
              <a:t>Độ</a:t>
            </a:r>
            <a:r>
              <a:rPr lang="en-US" dirty="0">
                <a:solidFill>
                  <a:schemeClr val="bg1"/>
                </a:solidFill>
              </a:rPr>
              <a:t> </a:t>
            </a:r>
            <a:r>
              <a:rPr lang="en-US" dirty="0" err="1">
                <a:solidFill>
                  <a:schemeClr val="bg1"/>
                </a:solidFill>
              </a:rPr>
              <a:t>dài</a:t>
            </a:r>
            <a:r>
              <a:rPr lang="en-US" dirty="0">
                <a:solidFill>
                  <a:schemeClr val="bg1"/>
                </a:solidFill>
              </a:rPr>
              <a:t> </a:t>
            </a:r>
            <a:r>
              <a:rPr lang="en-US" dirty="0" err="1">
                <a:solidFill>
                  <a:schemeClr val="bg1"/>
                </a:solidFill>
              </a:rPr>
              <a:t>tối</a:t>
            </a:r>
            <a:r>
              <a:rPr lang="en-US" dirty="0">
                <a:solidFill>
                  <a:schemeClr val="bg1"/>
                </a:solidFill>
              </a:rPr>
              <a:t> </a:t>
            </a:r>
            <a:r>
              <a:rPr lang="en-US" dirty="0" err="1">
                <a:solidFill>
                  <a:schemeClr val="bg1"/>
                </a:solidFill>
              </a:rPr>
              <a:t>thiểu</a:t>
            </a:r>
            <a:r>
              <a:rPr lang="en-US" dirty="0">
                <a:solidFill>
                  <a:schemeClr val="bg1"/>
                </a:solidFill>
              </a:rPr>
              <a:t> </a:t>
            </a:r>
            <a:r>
              <a:rPr lang="en-US" dirty="0" err="1">
                <a:solidFill>
                  <a:schemeClr val="bg1"/>
                </a:solidFill>
              </a:rPr>
              <a:t>là</a:t>
            </a:r>
            <a:r>
              <a:rPr lang="en-US" dirty="0">
                <a:solidFill>
                  <a:schemeClr val="bg1"/>
                </a:solidFill>
              </a:rPr>
              <a:t> 5 </a:t>
            </a:r>
            <a:r>
              <a:rPr lang="en-US" dirty="0" err="1">
                <a:solidFill>
                  <a:schemeClr val="bg1"/>
                </a:solidFill>
              </a:rPr>
              <a:t>từ</a:t>
            </a:r>
            <a:r>
              <a:rPr lang="en-US" dirty="0">
                <a:solidFill>
                  <a:schemeClr val="bg1"/>
                </a:solidFill>
              </a:rPr>
              <a:t> (20 bytes), </a:t>
            </a:r>
            <a:r>
              <a:rPr lang="en-US" dirty="0" err="1">
                <a:solidFill>
                  <a:schemeClr val="bg1"/>
                </a:solidFill>
              </a:rPr>
              <a:t>độ</a:t>
            </a:r>
            <a:r>
              <a:rPr lang="en-US" dirty="0">
                <a:solidFill>
                  <a:schemeClr val="bg1"/>
                </a:solidFill>
              </a:rPr>
              <a:t> </a:t>
            </a:r>
            <a:r>
              <a:rPr lang="en-US" dirty="0" err="1">
                <a:solidFill>
                  <a:schemeClr val="bg1"/>
                </a:solidFill>
              </a:rPr>
              <a:t>dài</a:t>
            </a:r>
            <a:r>
              <a:rPr lang="en-US" dirty="0">
                <a:solidFill>
                  <a:schemeClr val="bg1"/>
                </a:solidFill>
              </a:rPr>
              <a:t> </a:t>
            </a:r>
            <a:r>
              <a:rPr lang="en-US" dirty="0" err="1">
                <a:solidFill>
                  <a:schemeClr val="bg1"/>
                </a:solidFill>
              </a:rPr>
              <a:t>tối</a:t>
            </a:r>
            <a:r>
              <a:rPr lang="en-US" dirty="0">
                <a:solidFill>
                  <a:schemeClr val="bg1"/>
                </a:solidFill>
              </a:rPr>
              <a:t> </a:t>
            </a:r>
            <a:r>
              <a:rPr lang="en-US" dirty="0" err="1">
                <a:solidFill>
                  <a:schemeClr val="bg1"/>
                </a:solidFill>
              </a:rPr>
              <a:t>đa</a:t>
            </a:r>
            <a:r>
              <a:rPr lang="en-US" dirty="0">
                <a:solidFill>
                  <a:schemeClr val="bg1"/>
                </a:solidFill>
              </a:rPr>
              <a:t> </a:t>
            </a:r>
            <a:r>
              <a:rPr lang="en-US" dirty="0" err="1">
                <a:solidFill>
                  <a:schemeClr val="bg1"/>
                </a:solidFill>
              </a:rPr>
              <a:t>là</a:t>
            </a:r>
            <a:r>
              <a:rPr lang="en-US" dirty="0">
                <a:solidFill>
                  <a:schemeClr val="bg1"/>
                </a:solidFill>
              </a:rPr>
              <a:t> 15 </a:t>
            </a:r>
            <a:r>
              <a:rPr lang="en-US" dirty="0" err="1">
                <a:solidFill>
                  <a:schemeClr val="bg1"/>
                </a:solidFill>
              </a:rPr>
              <a:t>từ</a:t>
            </a:r>
            <a:r>
              <a:rPr lang="en-US" dirty="0">
                <a:solidFill>
                  <a:schemeClr val="bg1"/>
                </a:solidFill>
              </a:rPr>
              <a:t> hay </a:t>
            </a:r>
            <a:r>
              <a:rPr lang="en-US" dirty="0" err="1">
                <a:solidFill>
                  <a:schemeClr val="bg1"/>
                </a:solidFill>
              </a:rPr>
              <a:t>là</a:t>
            </a:r>
            <a:r>
              <a:rPr lang="en-US" dirty="0">
                <a:solidFill>
                  <a:schemeClr val="bg1"/>
                </a:solidFill>
              </a:rPr>
              <a:t>  60 bytes </a:t>
            </a:r>
          </a:p>
        </p:txBody>
      </p:sp>
      <p:sp>
        <p:nvSpPr>
          <p:cNvPr id="8" name="AutoShape 12"/>
          <p:cNvSpPr>
            <a:spLocks noChangeArrowheads="1"/>
          </p:cNvSpPr>
          <p:nvPr/>
        </p:nvSpPr>
        <p:spPr bwMode="auto">
          <a:xfrm>
            <a:off x="2927350" y="2600325"/>
            <a:ext cx="4789488" cy="1547812"/>
          </a:xfrm>
          <a:prstGeom prst="wedgeRoundRectCallout">
            <a:avLst>
              <a:gd name="adj1" fmla="val 5352"/>
              <a:gd name="adj2" fmla="val -8313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solidFill>
                  <a:schemeClr val="bg1"/>
                </a:solidFill>
              </a:rPr>
              <a:t>Đặc tả các tham số về dịch vụ nhằm thông báo cho mạng biết dịch vụ nào mà gói tin muốn được sử dụng, chẳng hạn ưu tiên, thời hạn chậm trễ, năng suất truyền và độ tin cậy </a:t>
            </a:r>
          </a:p>
        </p:txBody>
      </p:sp>
      <p:sp>
        <p:nvSpPr>
          <p:cNvPr id="9" name="AutoShape 13"/>
          <p:cNvSpPr>
            <a:spLocks noChangeArrowheads="1"/>
          </p:cNvSpPr>
          <p:nvPr/>
        </p:nvSpPr>
        <p:spPr bwMode="auto">
          <a:xfrm>
            <a:off x="6959600" y="2492376"/>
            <a:ext cx="3708400" cy="1512887"/>
          </a:xfrm>
          <a:prstGeom prst="wedgeRoundRectCallout">
            <a:avLst>
              <a:gd name="adj1" fmla="val -19736"/>
              <a:gd name="adj2" fmla="val -7980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hangingPunct="0">
              <a:buFontTx/>
              <a:buChar char="•"/>
            </a:pPr>
            <a:r>
              <a:rPr lang="en-US" sz="2000">
                <a:solidFill>
                  <a:schemeClr val="bg1"/>
                </a:solidFill>
              </a:rPr>
              <a:t>Độ dài toàn bộ gói tin</a:t>
            </a:r>
          </a:p>
          <a:p>
            <a:pPr marL="342900" indent="-342900" eaLnBrk="0" hangingPunct="0">
              <a:buFontTx/>
              <a:buChar char="•"/>
            </a:pPr>
            <a:r>
              <a:rPr lang="en-US" sz="2000">
                <a:solidFill>
                  <a:schemeClr val="bg1"/>
                </a:solidFill>
              </a:rPr>
              <a:t>Tính theo đơn vị byte với chiều dài tối đa là 65535 bytes</a:t>
            </a:r>
          </a:p>
        </p:txBody>
      </p:sp>
      <p:sp>
        <p:nvSpPr>
          <p:cNvPr id="10" name="AutoShape 14"/>
          <p:cNvSpPr>
            <a:spLocks noChangeArrowheads="1"/>
          </p:cNvSpPr>
          <p:nvPr/>
        </p:nvSpPr>
        <p:spPr bwMode="auto">
          <a:xfrm>
            <a:off x="4440238" y="3032126"/>
            <a:ext cx="3852862" cy="1584325"/>
          </a:xfrm>
          <a:prstGeom prst="wedgeRoundRectCallout">
            <a:avLst>
              <a:gd name="adj1" fmla="val -28782"/>
              <a:gd name="adj2" fmla="val -8677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hangingPunct="0">
              <a:buFontTx/>
              <a:buChar char="•"/>
            </a:pPr>
            <a:r>
              <a:rPr lang="en-US" dirty="0" err="1">
                <a:solidFill>
                  <a:schemeClr val="bg1"/>
                </a:solidFill>
              </a:rPr>
              <a:t>Độ</a:t>
            </a:r>
            <a:r>
              <a:rPr lang="en-US" dirty="0">
                <a:solidFill>
                  <a:schemeClr val="bg1"/>
                </a:solidFill>
              </a:rPr>
              <a:t> </a:t>
            </a:r>
            <a:r>
              <a:rPr lang="en-US" dirty="0" err="1">
                <a:solidFill>
                  <a:schemeClr val="bg1"/>
                </a:solidFill>
              </a:rPr>
              <a:t>dài</a:t>
            </a:r>
            <a:r>
              <a:rPr lang="en-US" dirty="0">
                <a:solidFill>
                  <a:schemeClr val="bg1"/>
                </a:solidFill>
              </a:rPr>
              <a:t>: 16 bits</a:t>
            </a:r>
          </a:p>
          <a:p>
            <a:pPr marL="342900" indent="-342900" eaLnBrk="0" hangingPunct="0">
              <a:buFontTx/>
              <a:buChar char="•"/>
            </a:pPr>
            <a:r>
              <a:rPr lang="en-US" dirty="0" err="1">
                <a:solidFill>
                  <a:schemeClr val="bg1"/>
                </a:solidFill>
              </a:rPr>
              <a:t>Dùng</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danh</a:t>
            </a:r>
            <a:r>
              <a:rPr lang="en-US" dirty="0">
                <a:solidFill>
                  <a:schemeClr val="bg1"/>
                </a:solidFill>
              </a:rPr>
              <a:t> </a:t>
            </a:r>
            <a:r>
              <a:rPr lang="en-US" dirty="0" err="1">
                <a:solidFill>
                  <a:schemeClr val="bg1"/>
                </a:solidFill>
              </a:rPr>
              <a:t>duy</a:t>
            </a:r>
            <a:r>
              <a:rPr lang="en-US" dirty="0">
                <a:solidFill>
                  <a:schemeClr val="bg1"/>
                </a:solidFill>
              </a:rPr>
              <a:t> </a:t>
            </a:r>
            <a:r>
              <a:rPr lang="en-US" dirty="0" err="1">
                <a:solidFill>
                  <a:schemeClr val="bg1"/>
                </a:solidFill>
              </a:rPr>
              <a:t>nhất</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một</a:t>
            </a:r>
            <a:r>
              <a:rPr lang="en-US" dirty="0">
                <a:solidFill>
                  <a:schemeClr val="bg1"/>
                </a:solidFill>
              </a:rPr>
              <a:t> datagram </a:t>
            </a:r>
            <a:r>
              <a:rPr lang="en-US" dirty="0" err="1">
                <a:solidFill>
                  <a:schemeClr val="bg1"/>
                </a:solidFill>
              </a:rPr>
              <a:t>trong</a:t>
            </a:r>
            <a:r>
              <a:rPr lang="en-US" dirty="0">
                <a:solidFill>
                  <a:schemeClr val="bg1"/>
                </a:solidFill>
              </a:rPr>
              <a:t> </a:t>
            </a:r>
            <a:r>
              <a:rPr lang="en-US" dirty="0" err="1">
                <a:solidFill>
                  <a:schemeClr val="bg1"/>
                </a:solidFill>
              </a:rPr>
              <a:t>khoảng</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nó</a:t>
            </a:r>
            <a:r>
              <a:rPr lang="en-US" dirty="0">
                <a:solidFill>
                  <a:schemeClr val="bg1"/>
                </a:solidFill>
              </a:rPr>
              <a:t> </a:t>
            </a:r>
            <a:r>
              <a:rPr lang="en-US" dirty="0" err="1">
                <a:solidFill>
                  <a:schemeClr val="bg1"/>
                </a:solidFill>
              </a:rPr>
              <a:t>vẫn</a:t>
            </a:r>
            <a:r>
              <a:rPr lang="en-US" dirty="0">
                <a:solidFill>
                  <a:schemeClr val="bg1"/>
                </a:solidFill>
              </a:rPr>
              <a:t> </a:t>
            </a:r>
            <a:r>
              <a:rPr lang="en-US" dirty="0" err="1">
                <a:solidFill>
                  <a:schemeClr val="bg1"/>
                </a:solidFill>
              </a:rPr>
              <a:t>còn</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liên</a:t>
            </a:r>
            <a:r>
              <a:rPr lang="en-US" dirty="0">
                <a:solidFill>
                  <a:schemeClr val="bg1"/>
                </a:solidFill>
              </a:rPr>
              <a:t> </a:t>
            </a:r>
            <a:r>
              <a:rPr lang="en-US" dirty="0" err="1">
                <a:solidFill>
                  <a:schemeClr val="bg1"/>
                </a:solidFill>
              </a:rPr>
              <a:t>mạng</a:t>
            </a:r>
            <a:endParaRPr lang="en-US" dirty="0">
              <a:solidFill>
                <a:schemeClr val="bg1"/>
              </a:solidFill>
            </a:endParaRPr>
          </a:p>
        </p:txBody>
      </p:sp>
      <p:sp>
        <p:nvSpPr>
          <p:cNvPr id="11" name="AutoShape 15"/>
          <p:cNvSpPr>
            <a:spLocks noChangeArrowheads="1"/>
          </p:cNvSpPr>
          <p:nvPr/>
        </p:nvSpPr>
        <p:spPr bwMode="auto">
          <a:xfrm>
            <a:off x="6456364" y="2779712"/>
            <a:ext cx="3348037" cy="2160588"/>
          </a:xfrm>
          <a:prstGeom prst="wedgeRoundRectCallout">
            <a:avLst>
              <a:gd name="adj1" fmla="val -42981"/>
              <a:gd name="adj2" fmla="val -64403"/>
              <a:gd name="adj3" fmla="val 16667"/>
            </a:avLst>
          </a:prstGeom>
          <a:solidFill>
            <a:schemeClr val="accent2"/>
          </a:solidFill>
          <a:ln w="19050">
            <a:solidFill>
              <a:srgbClr val="CC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hangingPunct="0">
              <a:buFontTx/>
              <a:buChar char="•"/>
            </a:pPr>
            <a:r>
              <a:rPr lang="en-US" sz="1600" dirty="0" err="1">
                <a:solidFill>
                  <a:schemeClr val="bg1"/>
                </a:solidFill>
              </a:rPr>
              <a:t>Dài</a:t>
            </a:r>
            <a:r>
              <a:rPr lang="en-US" sz="1600" dirty="0">
                <a:solidFill>
                  <a:schemeClr val="bg1"/>
                </a:solidFill>
              </a:rPr>
              <a:t> 3 bits</a:t>
            </a:r>
          </a:p>
          <a:p>
            <a:pPr marL="342900" indent="-342900" eaLnBrk="0" hangingPunct="0">
              <a:buFontTx/>
              <a:buChar char="•"/>
            </a:pPr>
            <a:r>
              <a:rPr lang="en-US" sz="1600" dirty="0" err="1">
                <a:solidFill>
                  <a:schemeClr val="bg1"/>
                </a:solidFill>
              </a:rPr>
              <a:t>Các</a:t>
            </a:r>
            <a:r>
              <a:rPr lang="en-US" sz="1600" dirty="0">
                <a:solidFill>
                  <a:schemeClr val="bg1"/>
                </a:solidFill>
              </a:rPr>
              <a:t> </a:t>
            </a:r>
            <a:r>
              <a:rPr lang="en-US" sz="1600" dirty="0" err="1">
                <a:solidFill>
                  <a:schemeClr val="bg1"/>
                </a:solidFill>
              </a:rPr>
              <a:t>gói</a:t>
            </a:r>
            <a:r>
              <a:rPr lang="en-US" sz="1600" dirty="0">
                <a:solidFill>
                  <a:schemeClr val="bg1"/>
                </a:solidFill>
              </a:rPr>
              <a:t> tin </a:t>
            </a:r>
            <a:r>
              <a:rPr lang="en-US" sz="1600" dirty="0" err="1">
                <a:solidFill>
                  <a:schemeClr val="bg1"/>
                </a:solidFill>
              </a:rPr>
              <a:t>đi</a:t>
            </a:r>
            <a:r>
              <a:rPr lang="en-US" sz="1600" dirty="0">
                <a:solidFill>
                  <a:schemeClr val="bg1"/>
                </a:solidFill>
              </a:rPr>
              <a:t> </a:t>
            </a:r>
            <a:r>
              <a:rPr lang="en-US" sz="1600" dirty="0" err="1">
                <a:solidFill>
                  <a:schemeClr val="bg1"/>
                </a:solidFill>
              </a:rPr>
              <a:t>trên</a:t>
            </a:r>
            <a:r>
              <a:rPr lang="en-US" sz="1600" dirty="0">
                <a:solidFill>
                  <a:schemeClr val="bg1"/>
                </a:solidFill>
              </a:rPr>
              <a:t> </a:t>
            </a:r>
            <a:r>
              <a:rPr lang="en-US" sz="1600" dirty="0" err="1">
                <a:solidFill>
                  <a:schemeClr val="bg1"/>
                </a:solidFill>
              </a:rPr>
              <a:t>đường</a:t>
            </a:r>
            <a:r>
              <a:rPr lang="en-US" sz="1600" dirty="0">
                <a:solidFill>
                  <a:schemeClr val="bg1"/>
                </a:solidFill>
              </a:rPr>
              <a:t> </a:t>
            </a:r>
            <a:r>
              <a:rPr lang="en-US" sz="1600" dirty="0" err="1">
                <a:solidFill>
                  <a:schemeClr val="bg1"/>
                </a:solidFill>
              </a:rPr>
              <a:t>đi</a:t>
            </a:r>
            <a:r>
              <a:rPr lang="en-US" sz="1600" dirty="0">
                <a:solidFill>
                  <a:schemeClr val="bg1"/>
                </a:solidFill>
              </a:rPr>
              <a:t> </a:t>
            </a:r>
            <a:r>
              <a:rPr lang="en-US" sz="1600" dirty="0" err="1">
                <a:solidFill>
                  <a:schemeClr val="bg1"/>
                </a:solidFill>
              </a:rPr>
              <a:t>có</a:t>
            </a:r>
            <a:r>
              <a:rPr lang="en-US" sz="1600" dirty="0">
                <a:solidFill>
                  <a:schemeClr val="bg1"/>
                </a:solidFill>
              </a:rPr>
              <a:t> </a:t>
            </a:r>
            <a:r>
              <a:rPr lang="en-US" sz="1600" dirty="0" err="1">
                <a:solidFill>
                  <a:schemeClr val="bg1"/>
                </a:solidFill>
              </a:rPr>
              <a:t>thể</a:t>
            </a:r>
            <a:r>
              <a:rPr lang="en-US" sz="1600" dirty="0">
                <a:solidFill>
                  <a:schemeClr val="bg1"/>
                </a:solidFill>
              </a:rPr>
              <a:t> </a:t>
            </a:r>
            <a:r>
              <a:rPr lang="en-US" sz="1600" dirty="0" err="1">
                <a:solidFill>
                  <a:schemeClr val="bg1"/>
                </a:solidFill>
              </a:rPr>
              <a:t>bị</a:t>
            </a:r>
            <a:r>
              <a:rPr lang="en-US" sz="1600" dirty="0">
                <a:solidFill>
                  <a:schemeClr val="bg1"/>
                </a:solidFill>
              </a:rPr>
              <a:t> </a:t>
            </a:r>
            <a:r>
              <a:rPr lang="en-US" sz="1600" dirty="0" err="1">
                <a:solidFill>
                  <a:schemeClr val="bg1"/>
                </a:solidFill>
              </a:rPr>
              <a:t>phân</a:t>
            </a:r>
            <a:r>
              <a:rPr lang="en-US" sz="1600" dirty="0">
                <a:solidFill>
                  <a:schemeClr val="bg1"/>
                </a:solidFill>
              </a:rPr>
              <a:t> </a:t>
            </a:r>
            <a:r>
              <a:rPr lang="en-US" sz="1600" dirty="0" err="1">
                <a:solidFill>
                  <a:schemeClr val="bg1"/>
                </a:solidFill>
              </a:rPr>
              <a:t>thành</a:t>
            </a:r>
            <a:r>
              <a:rPr lang="en-US" sz="1600" dirty="0">
                <a:solidFill>
                  <a:schemeClr val="bg1"/>
                </a:solidFill>
              </a:rPr>
              <a:t> </a:t>
            </a:r>
            <a:r>
              <a:rPr lang="en-US" sz="1600" dirty="0" err="1">
                <a:solidFill>
                  <a:schemeClr val="bg1"/>
                </a:solidFill>
              </a:rPr>
              <a:t>nhiều</a:t>
            </a:r>
            <a:r>
              <a:rPr lang="en-US" sz="1600" dirty="0">
                <a:solidFill>
                  <a:schemeClr val="bg1"/>
                </a:solidFill>
              </a:rPr>
              <a:t> </a:t>
            </a:r>
            <a:r>
              <a:rPr lang="en-US" sz="1600" dirty="0" err="1">
                <a:solidFill>
                  <a:schemeClr val="bg1"/>
                </a:solidFill>
              </a:rPr>
              <a:t>gói</a:t>
            </a:r>
            <a:r>
              <a:rPr lang="en-US" sz="1600" dirty="0">
                <a:solidFill>
                  <a:schemeClr val="bg1"/>
                </a:solidFill>
              </a:rPr>
              <a:t> tin </a:t>
            </a:r>
            <a:r>
              <a:rPr lang="en-US" sz="1600" dirty="0" err="1">
                <a:solidFill>
                  <a:schemeClr val="bg1"/>
                </a:solidFill>
              </a:rPr>
              <a:t>nhỏ</a:t>
            </a:r>
            <a:endParaRPr lang="en-US" sz="1600" dirty="0">
              <a:solidFill>
                <a:schemeClr val="bg1"/>
              </a:solidFill>
            </a:endParaRPr>
          </a:p>
          <a:p>
            <a:pPr marL="342900" indent="-342900" eaLnBrk="0" hangingPunct="0">
              <a:buFontTx/>
              <a:buChar char="•"/>
            </a:pPr>
            <a:r>
              <a:rPr lang="en-US" sz="1600" dirty="0">
                <a:solidFill>
                  <a:schemeClr val="bg1"/>
                </a:solidFill>
              </a:rPr>
              <a:t>Flags </a:t>
            </a:r>
            <a:r>
              <a:rPr lang="en-US" sz="1600" dirty="0" err="1">
                <a:solidFill>
                  <a:schemeClr val="bg1"/>
                </a:solidFill>
              </a:rPr>
              <a:t>được</a:t>
            </a:r>
            <a:r>
              <a:rPr lang="en-US" sz="1600" dirty="0">
                <a:solidFill>
                  <a:schemeClr val="bg1"/>
                </a:solidFill>
              </a:rPr>
              <a:t> </a:t>
            </a:r>
            <a:r>
              <a:rPr lang="en-US" sz="1600" dirty="0" err="1">
                <a:solidFill>
                  <a:schemeClr val="bg1"/>
                </a:solidFill>
              </a:rPr>
              <a:t>dùng</a:t>
            </a:r>
            <a:r>
              <a:rPr lang="en-US" sz="1600" dirty="0">
                <a:solidFill>
                  <a:schemeClr val="bg1"/>
                </a:solidFill>
              </a:rPr>
              <a:t> </a:t>
            </a:r>
            <a:r>
              <a:rPr lang="en-US" sz="1600" dirty="0" err="1">
                <a:solidFill>
                  <a:schemeClr val="bg1"/>
                </a:solidFill>
              </a:rPr>
              <a:t>điều</a:t>
            </a:r>
            <a:r>
              <a:rPr lang="en-US" sz="1600" dirty="0">
                <a:solidFill>
                  <a:schemeClr val="bg1"/>
                </a:solidFill>
              </a:rPr>
              <a:t> </a:t>
            </a:r>
            <a:r>
              <a:rPr lang="en-US" sz="1600" dirty="0" err="1">
                <a:solidFill>
                  <a:schemeClr val="bg1"/>
                </a:solidFill>
              </a:rPr>
              <a:t>khiển</a:t>
            </a:r>
            <a:r>
              <a:rPr lang="en-US" sz="1600" dirty="0">
                <a:solidFill>
                  <a:schemeClr val="bg1"/>
                </a:solidFill>
              </a:rPr>
              <a:t> </a:t>
            </a:r>
            <a:r>
              <a:rPr lang="en-US" sz="1600" dirty="0" err="1">
                <a:solidFill>
                  <a:schemeClr val="bg1"/>
                </a:solidFill>
              </a:rPr>
              <a:t>phân</a:t>
            </a:r>
            <a:r>
              <a:rPr lang="en-US" sz="1600" dirty="0">
                <a:solidFill>
                  <a:schemeClr val="bg1"/>
                </a:solidFill>
              </a:rPr>
              <a:t> </a:t>
            </a:r>
            <a:r>
              <a:rPr lang="en-US" sz="1600" dirty="0" err="1">
                <a:solidFill>
                  <a:schemeClr val="bg1"/>
                </a:solidFill>
              </a:rPr>
              <a:t>đoạn</a:t>
            </a:r>
            <a:r>
              <a:rPr lang="en-US" sz="1600" dirty="0">
                <a:solidFill>
                  <a:schemeClr val="bg1"/>
                </a:solidFill>
              </a:rPr>
              <a:t> </a:t>
            </a:r>
            <a:r>
              <a:rPr lang="en-US" sz="1600" dirty="0" err="1">
                <a:solidFill>
                  <a:schemeClr val="bg1"/>
                </a:solidFill>
              </a:rPr>
              <a:t>và</a:t>
            </a:r>
            <a:r>
              <a:rPr lang="en-US" sz="1600" dirty="0">
                <a:solidFill>
                  <a:schemeClr val="bg1"/>
                </a:solidFill>
              </a:rPr>
              <a:t> </a:t>
            </a:r>
            <a:r>
              <a:rPr lang="en-US" sz="1600" dirty="0" err="1">
                <a:solidFill>
                  <a:schemeClr val="bg1"/>
                </a:solidFill>
              </a:rPr>
              <a:t>tái</a:t>
            </a:r>
            <a:r>
              <a:rPr lang="en-US" sz="1600" dirty="0">
                <a:solidFill>
                  <a:schemeClr val="bg1"/>
                </a:solidFill>
              </a:rPr>
              <a:t> </a:t>
            </a:r>
            <a:r>
              <a:rPr lang="en-US" sz="1600" dirty="0" err="1">
                <a:solidFill>
                  <a:schemeClr val="bg1"/>
                </a:solidFill>
              </a:rPr>
              <a:t>lắp</a:t>
            </a:r>
            <a:r>
              <a:rPr lang="en-US" sz="1600" dirty="0">
                <a:solidFill>
                  <a:schemeClr val="bg1"/>
                </a:solidFill>
              </a:rPr>
              <a:t> </a:t>
            </a:r>
            <a:r>
              <a:rPr lang="en-US" sz="1600" dirty="0" err="1">
                <a:solidFill>
                  <a:schemeClr val="bg1"/>
                </a:solidFill>
              </a:rPr>
              <a:t>ghép</a:t>
            </a:r>
            <a:r>
              <a:rPr lang="en-US" sz="1600" dirty="0">
                <a:solidFill>
                  <a:schemeClr val="bg1"/>
                </a:solidFill>
              </a:rPr>
              <a:t> </a:t>
            </a:r>
            <a:r>
              <a:rPr lang="en-US" sz="1600" dirty="0" err="1">
                <a:solidFill>
                  <a:schemeClr val="bg1"/>
                </a:solidFill>
              </a:rPr>
              <a:t>bó</a:t>
            </a:r>
            <a:r>
              <a:rPr lang="en-US" sz="1600" dirty="0">
                <a:solidFill>
                  <a:schemeClr val="bg1"/>
                </a:solidFill>
              </a:rPr>
              <a:t> </a:t>
            </a:r>
            <a:r>
              <a:rPr lang="en-US" sz="1600" dirty="0" err="1">
                <a:solidFill>
                  <a:schemeClr val="bg1"/>
                </a:solidFill>
              </a:rPr>
              <a:t>dữ</a:t>
            </a:r>
            <a:r>
              <a:rPr lang="en-US" sz="1600" dirty="0">
                <a:solidFill>
                  <a:schemeClr val="bg1"/>
                </a:solidFill>
              </a:rPr>
              <a:t> </a:t>
            </a:r>
            <a:r>
              <a:rPr lang="en-US" sz="1600" dirty="0" err="1">
                <a:solidFill>
                  <a:schemeClr val="bg1"/>
                </a:solidFill>
              </a:rPr>
              <a:t>liệu</a:t>
            </a:r>
            <a:r>
              <a:rPr lang="en-US" sz="1600" dirty="0">
                <a:solidFill>
                  <a:schemeClr val="bg1"/>
                </a:solidFill>
              </a:rPr>
              <a:t> </a:t>
            </a:r>
          </a:p>
        </p:txBody>
      </p:sp>
      <p:sp>
        <p:nvSpPr>
          <p:cNvPr id="12" name="AutoShape 16"/>
          <p:cNvSpPr>
            <a:spLocks noChangeArrowheads="1"/>
          </p:cNvSpPr>
          <p:nvPr/>
        </p:nvSpPr>
        <p:spPr bwMode="auto">
          <a:xfrm>
            <a:off x="6816725" y="3540126"/>
            <a:ext cx="3698875" cy="1260474"/>
          </a:xfrm>
          <a:prstGeom prst="wedgeRectCallout">
            <a:avLst>
              <a:gd name="adj1" fmla="val 25056"/>
              <a:gd name="adj2" fmla="val -137417"/>
            </a:avLst>
          </a:prstGeom>
          <a:solidFill>
            <a:schemeClr val="hlink"/>
          </a:solidFill>
          <a:ln w="28575">
            <a:solidFill>
              <a:srgbClr val="CC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solidFill>
                  <a:schemeClr val="bg1"/>
                </a:solidFill>
              </a:rPr>
              <a:t>(13bits) cho biết vị trí dữ liệu thuộc phân đoạn tương ứng với đoạn bắt đầu của gói dữ liệu gốc </a:t>
            </a:r>
          </a:p>
        </p:txBody>
      </p:sp>
      <p:sp>
        <p:nvSpPr>
          <p:cNvPr id="13" name="AutoShape 17"/>
          <p:cNvSpPr>
            <a:spLocks noChangeArrowheads="1"/>
          </p:cNvSpPr>
          <p:nvPr/>
        </p:nvSpPr>
        <p:spPr bwMode="auto">
          <a:xfrm>
            <a:off x="2424113" y="3211512"/>
            <a:ext cx="3744912" cy="1403350"/>
          </a:xfrm>
          <a:prstGeom prst="wedgeRoundRectCallout">
            <a:avLst>
              <a:gd name="adj1" fmla="val -27870"/>
              <a:gd name="adj2" fmla="val -7839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i="1">
                <a:solidFill>
                  <a:schemeClr val="bg1"/>
                </a:solidFill>
              </a:rPr>
              <a:t>(8 bits):</a:t>
            </a:r>
            <a:r>
              <a:rPr lang="en-US">
                <a:solidFill>
                  <a:schemeClr val="bg1"/>
                </a:solidFill>
              </a:rPr>
              <a:t> qui định thời gian tồn tại (tính bằng giây) của gói tin trong mạng để tránh tình trạng một gói tin bị quẩn trên mạng</a:t>
            </a:r>
          </a:p>
        </p:txBody>
      </p:sp>
      <p:sp>
        <p:nvSpPr>
          <p:cNvPr id="14" name="AutoShape 18"/>
          <p:cNvSpPr>
            <a:spLocks noChangeArrowheads="1"/>
          </p:cNvSpPr>
          <p:nvPr/>
        </p:nvSpPr>
        <p:spPr bwMode="auto">
          <a:xfrm>
            <a:off x="5159376" y="3284538"/>
            <a:ext cx="4752975" cy="1331913"/>
          </a:xfrm>
          <a:prstGeom prst="wedgeRoundRectCallout">
            <a:avLst>
              <a:gd name="adj1" fmla="val -36875"/>
              <a:gd name="adj2" fmla="val -8921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i="1">
                <a:solidFill>
                  <a:schemeClr val="bg1"/>
                </a:solidFill>
              </a:rPr>
              <a:t>(8 bits)</a:t>
            </a:r>
            <a:r>
              <a:rPr lang="en-US">
                <a:solidFill>
                  <a:schemeClr val="bg1"/>
                </a:solidFill>
              </a:rPr>
              <a:t> chỉ giao thức tầng trên kế tiếp sẽ nhận vùng dữ liệu ở trạm đích. </a:t>
            </a:r>
          </a:p>
          <a:p>
            <a:pPr algn="ctr" eaLnBrk="0" hangingPunct="0"/>
            <a:r>
              <a:rPr lang="en-US">
                <a:solidFill>
                  <a:schemeClr val="bg1"/>
                </a:solidFill>
              </a:rPr>
              <a:t>VD: </a:t>
            </a:r>
            <a:r>
              <a:rPr lang="en-US" b="1">
                <a:solidFill>
                  <a:schemeClr val="bg1"/>
                </a:solidFill>
              </a:rPr>
              <a:t>TCP</a:t>
            </a:r>
            <a:r>
              <a:rPr lang="en-US">
                <a:solidFill>
                  <a:schemeClr val="bg1"/>
                </a:solidFill>
              </a:rPr>
              <a:t> có giá trị trường </a:t>
            </a:r>
            <a:r>
              <a:rPr lang="en-US" b="1">
                <a:solidFill>
                  <a:schemeClr val="bg1"/>
                </a:solidFill>
              </a:rPr>
              <a:t>Protocol</a:t>
            </a:r>
            <a:r>
              <a:rPr lang="en-US">
                <a:solidFill>
                  <a:schemeClr val="bg1"/>
                </a:solidFill>
              </a:rPr>
              <a:t> là 6, </a:t>
            </a:r>
            <a:r>
              <a:rPr lang="en-US" b="1">
                <a:solidFill>
                  <a:schemeClr val="bg1"/>
                </a:solidFill>
              </a:rPr>
              <a:t>UDP</a:t>
            </a:r>
            <a:r>
              <a:rPr lang="en-US">
                <a:solidFill>
                  <a:schemeClr val="bg1"/>
                </a:solidFill>
              </a:rPr>
              <a:t> có giá trị trường</a:t>
            </a:r>
            <a:r>
              <a:rPr lang="en-US" b="1">
                <a:solidFill>
                  <a:schemeClr val="bg1"/>
                </a:solidFill>
              </a:rPr>
              <a:t> Protocol</a:t>
            </a:r>
            <a:r>
              <a:rPr lang="en-US">
                <a:solidFill>
                  <a:schemeClr val="bg1"/>
                </a:solidFill>
              </a:rPr>
              <a:t> là 17</a:t>
            </a:r>
          </a:p>
        </p:txBody>
      </p:sp>
      <p:sp>
        <p:nvSpPr>
          <p:cNvPr id="15" name="AutoShape 19"/>
          <p:cNvSpPr>
            <a:spLocks noChangeArrowheads="1"/>
          </p:cNvSpPr>
          <p:nvPr/>
        </p:nvSpPr>
        <p:spPr bwMode="auto">
          <a:xfrm>
            <a:off x="5843589" y="3248026"/>
            <a:ext cx="3348037" cy="827087"/>
          </a:xfrm>
          <a:prstGeom prst="wedgeRoundRectCallout">
            <a:avLst>
              <a:gd name="adj1" fmla="val 13917"/>
              <a:gd name="adj2" fmla="val -10201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sz="2000">
                <a:solidFill>
                  <a:schemeClr val="bg1"/>
                </a:solidFill>
              </a:rPr>
              <a:t>Mã kiểm soát lỗi của header gói tin IP</a:t>
            </a:r>
          </a:p>
        </p:txBody>
      </p:sp>
      <p:sp>
        <p:nvSpPr>
          <p:cNvPr id="16" name="AutoShape 20"/>
          <p:cNvSpPr>
            <a:spLocks noChangeArrowheads="1"/>
          </p:cNvSpPr>
          <p:nvPr/>
        </p:nvSpPr>
        <p:spPr bwMode="auto">
          <a:xfrm>
            <a:off x="3108325" y="4256088"/>
            <a:ext cx="3887788" cy="936625"/>
          </a:xfrm>
          <a:prstGeom prst="wedgeRectCallout">
            <a:avLst>
              <a:gd name="adj1" fmla="val 21949"/>
              <a:gd name="adj2" fmla="val -735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i="1">
                <a:solidFill>
                  <a:schemeClr val="bg1"/>
                </a:solidFill>
              </a:rPr>
              <a:t>(độ dài thay đổi):</a:t>
            </a:r>
            <a:r>
              <a:rPr lang="en-US">
                <a:solidFill>
                  <a:schemeClr val="bg1"/>
                </a:solidFill>
              </a:rPr>
              <a:t> khai báo các lựa chọn do người gửi yêu cầu (tùy theo từng chương trình)</a:t>
            </a:r>
          </a:p>
        </p:txBody>
      </p:sp>
      <p:sp>
        <p:nvSpPr>
          <p:cNvPr id="17" name="AutoShape 21"/>
          <p:cNvSpPr>
            <a:spLocks noChangeArrowheads="1"/>
          </p:cNvSpPr>
          <p:nvPr/>
        </p:nvSpPr>
        <p:spPr bwMode="auto">
          <a:xfrm>
            <a:off x="6203951" y="4148138"/>
            <a:ext cx="4175125" cy="900113"/>
          </a:xfrm>
          <a:prstGeom prst="wedgeRectCallout">
            <a:avLst>
              <a:gd name="adj1" fmla="val -25019"/>
              <a:gd name="adj2" fmla="val -704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i="1">
                <a:solidFill>
                  <a:schemeClr val="bg1"/>
                </a:solidFill>
              </a:rPr>
              <a:t>(độ dài thay đổi):</a:t>
            </a:r>
            <a:r>
              <a:rPr lang="en-US">
                <a:solidFill>
                  <a:schemeClr val="bg1"/>
                </a:solidFill>
              </a:rPr>
              <a:t> Vùng đệm, được dùng để đảm bảo cho phần header luôn kết thúc ở một mốc 32 bits</a:t>
            </a:r>
          </a:p>
        </p:txBody>
      </p:sp>
    </p:spTree>
    <p:extLst>
      <p:ext uri="{BB962C8B-B14F-4D97-AF65-F5344CB8AC3E}">
        <p14:creationId xmlns:p14="http://schemas.microsoft.com/office/powerpoint/2010/main" val="273320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i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9"/>
                                        </p:tgtEl>
                                        <p:attrNameLst>
                                          <p:attrName>ppt_x</p:attrName>
                                        </p:attrNameLst>
                                      </p:cBhvr>
                                      <p:tavLst>
                                        <p:tav tm="0">
                                          <p:val>
                                            <p:strVal val="ppt_x"/>
                                          </p:val>
                                        </p:tav>
                                        <p:tav tm="100000">
                                          <p:val>
                                            <p:strVal val="ppt_x"/>
                                          </p:val>
                                        </p:tav>
                                      </p:tavLst>
                                    </p:anim>
                                    <p:anim calcmode="lin" valueType="num">
                                      <p:cBhvr additive="base">
                                        <p:cTn id="47" dur="500"/>
                                        <p:tgtEl>
                                          <p:spTgt spid="9"/>
                                        </p:tgtEl>
                                        <p:attrNameLst>
                                          <p:attrName>ppt_y</p:attrName>
                                        </p:attrNameLst>
                                      </p:cBhvr>
                                      <p:tavLst>
                                        <p:tav tm="0">
                                          <p:val>
                                            <p:strVal val="ppt_y"/>
                                          </p:val>
                                        </p:tav>
                                        <p:tav tm="100000">
                                          <p:val>
                                            <p:strVal val="1+ppt_h/2"/>
                                          </p:val>
                                        </p:tav>
                                      </p:tavLst>
                                    </p:anim>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checkerboard(across)">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xit" presetSubtype="10" fill="hold" grpId="1" nodeType="clickEffect">
                                  <p:stCondLst>
                                    <p:cond delay="0"/>
                                  </p:stCondLst>
                                  <p:childTnLst>
                                    <p:animEffect transition="out" filter="checkerboard(across)">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1" nodeType="clickEffect">
                                  <p:stCondLst>
                                    <p:cond delay="0"/>
                                  </p:stCondLst>
                                  <p:childTnLst>
                                    <p:animEffect transition="out" filter="box(in)">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0-#ppt_w/2"/>
                                          </p:val>
                                        </p:tav>
                                        <p:tav tm="100000">
                                          <p:val>
                                            <p:strVal val="#ppt_x"/>
                                          </p:val>
                                        </p:tav>
                                      </p:tavLst>
                                    </p:anim>
                                    <p:anim calcmode="lin" valueType="num">
                                      <p:cBhvr additive="base">
                                        <p:cTn id="7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2" fill="hold" grpId="1" nodeType="clickEffect">
                                  <p:stCondLst>
                                    <p:cond delay="0"/>
                                  </p:stCondLst>
                                  <p:childTnLst>
                                    <p:anim calcmode="lin" valueType="num">
                                      <p:cBhvr additive="base">
                                        <p:cTn id="78" dur="500"/>
                                        <p:tgtEl>
                                          <p:spTgt spid="12"/>
                                        </p:tgtEl>
                                        <p:attrNameLst>
                                          <p:attrName>ppt_x</p:attrName>
                                        </p:attrNameLst>
                                      </p:cBhvr>
                                      <p:tavLst>
                                        <p:tav tm="0">
                                          <p:val>
                                            <p:strVal val="ppt_x"/>
                                          </p:val>
                                        </p:tav>
                                        <p:tav tm="100000">
                                          <p:val>
                                            <p:strVal val="1+ppt_w/2"/>
                                          </p:val>
                                        </p:tav>
                                      </p:tavLst>
                                    </p:anim>
                                    <p:anim calcmode="lin" valueType="num">
                                      <p:cBhvr additive="base">
                                        <p:cTn id="79" dur="500"/>
                                        <p:tgtEl>
                                          <p:spTgt spid="12"/>
                                        </p:tgtEl>
                                        <p:attrNameLst>
                                          <p:attrName>ppt_y</p:attrName>
                                        </p:attrNameLst>
                                      </p:cBhvr>
                                      <p:tavLst>
                                        <p:tav tm="0">
                                          <p:val>
                                            <p:strVal val="ppt_y"/>
                                          </p:val>
                                        </p:tav>
                                        <p:tav tm="100000">
                                          <p:val>
                                            <p:strVal val="ppt_y"/>
                                          </p:val>
                                        </p:tav>
                                      </p:tavLst>
                                    </p:anim>
                                    <p:set>
                                      <p:cBhvr>
                                        <p:cTn id="80" dur="1" fill="hold">
                                          <p:stCondLst>
                                            <p:cond delay="49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1+#ppt_w/2"/>
                                          </p:val>
                                        </p:tav>
                                        <p:tav tm="100000">
                                          <p:val>
                                            <p:strVal val="#ppt_x"/>
                                          </p:val>
                                        </p:tav>
                                      </p:tavLst>
                                    </p:anim>
                                    <p:anim calcmode="lin" valueType="num">
                                      <p:cBhvr additive="base">
                                        <p:cTn id="8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8" fill="hold" grpId="1" nodeType="clickEffect">
                                  <p:stCondLst>
                                    <p:cond delay="0"/>
                                  </p:stCondLst>
                                  <p:childTnLst>
                                    <p:anim calcmode="lin" valueType="num">
                                      <p:cBhvr additive="base">
                                        <p:cTn id="90" dur="500"/>
                                        <p:tgtEl>
                                          <p:spTgt spid="13"/>
                                        </p:tgtEl>
                                        <p:attrNameLst>
                                          <p:attrName>ppt_x</p:attrName>
                                        </p:attrNameLst>
                                      </p:cBhvr>
                                      <p:tavLst>
                                        <p:tav tm="0">
                                          <p:val>
                                            <p:strVal val="ppt_x"/>
                                          </p:val>
                                        </p:tav>
                                        <p:tav tm="100000">
                                          <p:val>
                                            <p:strVal val="0-ppt_w/2"/>
                                          </p:val>
                                        </p:tav>
                                      </p:tavLst>
                                    </p:anim>
                                    <p:anim calcmode="lin" valueType="num">
                                      <p:cBhvr additive="base">
                                        <p:cTn id="91" dur="500"/>
                                        <p:tgtEl>
                                          <p:spTgt spid="13"/>
                                        </p:tgtEl>
                                        <p:attrNameLst>
                                          <p:attrName>ppt_y</p:attrName>
                                        </p:attrNameLst>
                                      </p:cBhvr>
                                      <p:tavLst>
                                        <p:tav tm="0">
                                          <p:val>
                                            <p:strVal val="ppt_y"/>
                                          </p:val>
                                        </p:tav>
                                        <p:tav tm="100000">
                                          <p:val>
                                            <p:strVal val="ppt_y"/>
                                          </p:val>
                                        </p:tav>
                                      </p:tavLst>
                                    </p:anim>
                                    <p:set>
                                      <p:cBhvr>
                                        <p:cTn id="92" dur="1" fill="hold">
                                          <p:stCondLst>
                                            <p:cond delay="499"/>
                                          </p:stCondLst>
                                        </p:cTn>
                                        <p:tgtEl>
                                          <p:spTgt spid="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1" fill="hold" grpId="1" nodeType="clickEffect">
                                  <p:stCondLst>
                                    <p:cond delay="0"/>
                                  </p:stCondLst>
                                  <p:childTnLst>
                                    <p:anim calcmode="lin" valueType="num">
                                      <p:cBhvr additive="base">
                                        <p:cTn id="102" dur="500"/>
                                        <p:tgtEl>
                                          <p:spTgt spid="14"/>
                                        </p:tgtEl>
                                        <p:attrNameLst>
                                          <p:attrName>ppt_x</p:attrName>
                                        </p:attrNameLst>
                                      </p:cBhvr>
                                      <p:tavLst>
                                        <p:tav tm="0">
                                          <p:val>
                                            <p:strVal val="ppt_x"/>
                                          </p:val>
                                        </p:tav>
                                        <p:tav tm="100000">
                                          <p:val>
                                            <p:strVal val="ppt_x"/>
                                          </p:val>
                                        </p:tav>
                                      </p:tavLst>
                                    </p:anim>
                                    <p:anim calcmode="lin" valueType="num">
                                      <p:cBhvr additive="base">
                                        <p:cTn id="103" dur="500"/>
                                        <p:tgtEl>
                                          <p:spTgt spid="14"/>
                                        </p:tgtEl>
                                        <p:attrNameLst>
                                          <p:attrName>ppt_y</p:attrName>
                                        </p:attrNameLst>
                                      </p:cBhvr>
                                      <p:tavLst>
                                        <p:tav tm="0">
                                          <p:val>
                                            <p:strVal val="ppt_y"/>
                                          </p:val>
                                        </p:tav>
                                        <p:tav tm="100000">
                                          <p:val>
                                            <p:strVal val="0-ppt_h/2"/>
                                          </p:val>
                                        </p:tav>
                                      </p:tavLst>
                                    </p:anim>
                                    <p:set>
                                      <p:cBhvr>
                                        <p:cTn id="104" dur="1" fill="hold">
                                          <p:stCondLst>
                                            <p:cond delay="499"/>
                                          </p:stCondLst>
                                        </p:cTn>
                                        <p:tgtEl>
                                          <p:spTgt spid="14"/>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grpId="1" nodeType="clickEffect">
                                  <p:stCondLst>
                                    <p:cond delay="0"/>
                                  </p:stCondLst>
                                  <p:childTnLst>
                                    <p:anim calcmode="lin" valueType="num">
                                      <p:cBhvr additive="base">
                                        <p:cTn id="114" dur="500"/>
                                        <p:tgtEl>
                                          <p:spTgt spid="15"/>
                                        </p:tgtEl>
                                        <p:attrNameLst>
                                          <p:attrName>ppt_x</p:attrName>
                                        </p:attrNameLst>
                                      </p:cBhvr>
                                      <p:tavLst>
                                        <p:tav tm="0">
                                          <p:val>
                                            <p:strVal val="ppt_x"/>
                                          </p:val>
                                        </p:tav>
                                        <p:tav tm="100000">
                                          <p:val>
                                            <p:strVal val="ppt_x"/>
                                          </p:val>
                                        </p:tav>
                                      </p:tavLst>
                                    </p:anim>
                                    <p:anim calcmode="lin" valueType="num">
                                      <p:cBhvr additive="base">
                                        <p:cTn id="115" dur="500"/>
                                        <p:tgtEl>
                                          <p:spTgt spid="15"/>
                                        </p:tgtEl>
                                        <p:attrNameLst>
                                          <p:attrName>ppt_y</p:attrName>
                                        </p:attrNameLst>
                                      </p:cBhvr>
                                      <p:tavLst>
                                        <p:tav tm="0">
                                          <p:val>
                                            <p:strVal val="ppt_y"/>
                                          </p:val>
                                        </p:tav>
                                        <p:tav tm="100000">
                                          <p:val>
                                            <p:strVal val="1+ppt_h/2"/>
                                          </p:val>
                                        </p:tav>
                                      </p:tavLst>
                                    </p:anim>
                                    <p:set>
                                      <p:cBhvr>
                                        <p:cTn id="116" dur="1" fill="hold">
                                          <p:stCondLst>
                                            <p:cond delay="499"/>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8" presetClass="entr" presetSubtype="16" fill="hold" grpId="0" nodeType="click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diamond(in)">
                                      <p:cBhvr>
                                        <p:cTn id="121" dur="2000"/>
                                        <p:tgtEl>
                                          <p:spTgt spid="16"/>
                                        </p:tgtEl>
                                      </p:cBhvr>
                                    </p:animEffect>
                                  </p:childTnLst>
                                </p:cTn>
                              </p:par>
                            </p:childTnLst>
                          </p:cTn>
                        </p:par>
                      </p:childTnLst>
                    </p:cTn>
                  </p:par>
                  <p:par>
                    <p:cTn id="122" fill="hold">
                      <p:stCondLst>
                        <p:cond delay="indefinite"/>
                      </p:stCondLst>
                      <p:childTnLst>
                        <p:par>
                          <p:cTn id="123" fill="hold">
                            <p:stCondLst>
                              <p:cond delay="0"/>
                            </p:stCondLst>
                            <p:childTnLst>
                              <p:par>
                                <p:cTn id="124" presetID="8" presetClass="exit" presetSubtype="16" fill="hold" grpId="1" nodeType="clickEffect">
                                  <p:stCondLst>
                                    <p:cond delay="0"/>
                                  </p:stCondLst>
                                  <p:childTnLst>
                                    <p:animEffect transition="out" filter="diamond(in)">
                                      <p:cBhvr>
                                        <p:cTn id="125" dur="2000"/>
                                        <p:tgtEl>
                                          <p:spTgt spid="16"/>
                                        </p:tgtEl>
                                      </p:cBhvr>
                                    </p:animEffect>
                                    <p:set>
                                      <p:cBhvr>
                                        <p:cTn id="126" dur="1" fill="hold">
                                          <p:stCondLst>
                                            <p:cond delay="1999"/>
                                          </p:stCondLst>
                                        </p:cTn>
                                        <p:tgtEl>
                                          <p:spTgt spid="1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 calcmode="lin" valueType="num">
                                      <p:cBhvr additive="base">
                                        <p:cTn id="131" dur="500" fill="hold"/>
                                        <p:tgtEl>
                                          <p:spTgt spid="17"/>
                                        </p:tgtEl>
                                        <p:attrNameLst>
                                          <p:attrName>ppt_x</p:attrName>
                                        </p:attrNameLst>
                                      </p:cBhvr>
                                      <p:tavLst>
                                        <p:tav tm="0">
                                          <p:val>
                                            <p:strVal val="#ppt_x"/>
                                          </p:val>
                                        </p:tav>
                                        <p:tav tm="100000">
                                          <p:val>
                                            <p:strVal val="#ppt_x"/>
                                          </p:val>
                                        </p:tav>
                                      </p:tavLst>
                                    </p:anim>
                                    <p:anim calcmode="lin" valueType="num">
                                      <p:cBhvr additive="base">
                                        <p:cTn id="1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17"/>
                                        </p:tgtEl>
                                      </p:cBhvr>
                                    </p:animEffect>
                                    <p:set>
                                      <p:cBhvr>
                                        <p:cTn id="13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tắc</a:t>
            </a:r>
            <a:r>
              <a:rPr lang="en-US" dirty="0"/>
              <a:t> </a:t>
            </a:r>
            <a:r>
              <a:rPr lang="en-US" dirty="0" err="1"/>
              <a:t>hoạt</a:t>
            </a:r>
            <a:r>
              <a:rPr lang="en-US" dirty="0"/>
              <a:t> </a:t>
            </a:r>
            <a:r>
              <a:rPr lang="en-US" dirty="0" err="1"/>
              <a:t>động</a:t>
            </a:r>
            <a:r>
              <a:rPr lang="en-US" dirty="0"/>
              <a:t> </a:t>
            </a:r>
            <a:r>
              <a:rPr lang="en-US" dirty="0" err="1"/>
              <a:t>của</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4</a:t>
            </a:fld>
            <a:endParaRPr lang="en-US"/>
          </a:p>
        </p:txBody>
      </p:sp>
      <p:sp>
        <p:nvSpPr>
          <p:cNvPr id="5" name="Rectangle 3"/>
          <p:cNvSpPr txBox="1">
            <a:spLocks noChangeArrowheads="1"/>
          </p:cNvSpPr>
          <p:nvPr/>
        </p:nvSpPr>
        <p:spPr>
          <a:xfrm>
            <a:off x="695959" y="1381760"/>
            <a:ext cx="11045325" cy="398303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ct val="15000"/>
              </a:spcBef>
              <a:buFont typeface="Wingdings" panose="05000000000000000000" pitchFamily="2" charset="2"/>
              <a:buChar char="ü"/>
            </a:pPr>
            <a:r>
              <a:rPr lang="en-US" dirty="0" err="1"/>
              <a:t>Đối</a:t>
            </a:r>
            <a:r>
              <a:rPr lang="en-US" dirty="0"/>
              <a:t> </a:t>
            </a:r>
            <a:r>
              <a:rPr lang="en-US" dirty="0" err="1"/>
              <a:t>với</a:t>
            </a:r>
            <a:r>
              <a:rPr lang="en-US" dirty="0"/>
              <a:t> </a:t>
            </a:r>
            <a:r>
              <a:rPr lang="en-US" dirty="0" err="1"/>
              <a:t>máy</a:t>
            </a:r>
            <a:r>
              <a:rPr lang="en-US" dirty="0"/>
              <a:t> </a:t>
            </a:r>
            <a:r>
              <a:rPr lang="en-US" dirty="0" err="1"/>
              <a:t>nguồn</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một</a:t>
            </a:r>
            <a:r>
              <a:rPr lang="en-US" dirty="0"/>
              <a:t> </a:t>
            </a:r>
            <a:r>
              <a:rPr lang="en-US" dirty="0" err="1"/>
              <a:t>yêu</a:t>
            </a:r>
            <a:r>
              <a:rPr lang="en-US" dirty="0"/>
              <a:t> </a:t>
            </a:r>
            <a:r>
              <a:rPr lang="en-US" dirty="0" err="1"/>
              <a:t>cầu</a:t>
            </a:r>
            <a:r>
              <a:rPr lang="en-US" dirty="0"/>
              <a:t> </a:t>
            </a:r>
            <a:r>
              <a:rPr lang="en-US" dirty="0" err="1"/>
              <a:t>gửi</a:t>
            </a:r>
            <a:r>
              <a:rPr lang="en-US" dirty="0"/>
              <a:t> </a:t>
            </a:r>
            <a:r>
              <a:rPr lang="en-US" dirty="0" err="1"/>
              <a:t>từ</a:t>
            </a:r>
            <a:r>
              <a:rPr lang="en-US" dirty="0"/>
              <a:t> </a:t>
            </a:r>
            <a:r>
              <a:rPr lang="en-US" dirty="0" err="1"/>
              <a:t>tầng</a:t>
            </a:r>
            <a:r>
              <a:rPr lang="en-US" dirty="0"/>
              <a:t> </a:t>
            </a:r>
            <a:r>
              <a:rPr lang="en-US" dirty="0" err="1"/>
              <a:t>trên</a:t>
            </a:r>
            <a:r>
              <a:rPr lang="en-US" dirty="0"/>
              <a:t>, </a:t>
            </a:r>
            <a:r>
              <a:rPr lang="en-US" dirty="0" err="1"/>
              <a:t>sẽ</a:t>
            </a:r>
            <a:r>
              <a:rPr lang="en-US" dirty="0"/>
              <a:t> </a:t>
            </a:r>
            <a:r>
              <a:rPr lang="en-US" dirty="0" err="1"/>
              <a:t>thực</a:t>
            </a:r>
            <a:r>
              <a:rPr lang="en-US" dirty="0"/>
              <a:t> </a:t>
            </a:r>
            <a:r>
              <a:rPr lang="en-US" dirty="0" err="1"/>
              <a:t>hiện</a:t>
            </a:r>
            <a:r>
              <a:rPr lang="en-US" dirty="0"/>
              <a:t>:</a:t>
            </a:r>
          </a:p>
          <a:p>
            <a:pPr lvl="1" algn="just">
              <a:lnSpc>
                <a:spcPct val="150000"/>
              </a:lnSpc>
              <a:spcBef>
                <a:spcPct val="35000"/>
              </a:spcBef>
              <a:buFont typeface="Wingdings" panose="05000000000000000000" pitchFamily="2" charset="2"/>
              <a:buChar char="ü"/>
            </a:pPr>
            <a:r>
              <a:rPr lang="en-US" dirty="0" err="1"/>
              <a:t>Tạo</a:t>
            </a:r>
            <a:r>
              <a:rPr lang="en-US" dirty="0"/>
              <a:t> </a:t>
            </a:r>
            <a:r>
              <a:rPr lang="en-US" dirty="0" err="1"/>
              <a:t>một</a:t>
            </a:r>
            <a:r>
              <a:rPr lang="en-US" dirty="0"/>
              <a:t> IP datagram </a:t>
            </a:r>
            <a:r>
              <a:rPr lang="en-US" dirty="0" err="1"/>
              <a:t>dựa</a:t>
            </a:r>
            <a:r>
              <a:rPr lang="en-US" dirty="0"/>
              <a:t> </a:t>
            </a:r>
            <a:r>
              <a:rPr lang="en-US" dirty="0" err="1"/>
              <a:t>trên</a:t>
            </a:r>
            <a:r>
              <a:rPr lang="en-US" dirty="0"/>
              <a:t> </a:t>
            </a:r>
            <a:r>
              <a:rPr lang="en-US" dirty="0" err="1"/>
              <a:t>tham</a:t>
            </a:r>
            <a:r>
              <a:rPr lang="en-US" dirty="0"/>
              <a:t> </a:t>
            </a:r>
            <a:r>
              <a:rPr lang="en-US" dirty="0" err="1"/>
              <a:t>số</a:t>
            </a:r>
            <a:r>
              <a:rPr lang="en-US" dirty="0"/>
              <a:t> </a:t>
            </a:r>
            <a:r>
              <a:rPr lang="en-US" dirty="0" err="1"/>
              <a:t>nhận</a:t>
            </a:r>
            <a:r>
              <a:rPr lang="en-US" dirty="0"/>
              <a:t> </a:t>
            </a:r>
            <a:r>
              <a:rPr lang="en-US" dirty="0" err="1"/>
              <a:t>được</a:t>
            </a:r>
            <a:endParaRPr lang="en-US" dirty="0"/>
          </a:p>
          <a:p>
            <a:pPr lvl="1" algn="just">
              <a:lnSpc>
                <a:spcPct val="150000"/>
              </a:lnSpc>
              <a:spcBef>
                <a:spcPct val="15000"/>
              </a:spcBef>
              <a:buFont typeface="Wingdings" panose="05000000000000000000" pitchFamily="2" charset="2"/>
              <a:buChar char="ü"/>
            </a:pPr>
            <a:r>
              <a:rPr lang="en-US" dirty="0" err="1"/>
              <a:t>Tính</a:t>
            </a:r>
            <a:r>
              <a:rPr lang="en-US" dirty="0"/>
              <a:t> checksum </a:t>
            </a:r>
            <a:r>
              <a:rPr lang="en-US" dirty="0" err="1"/>
              <a:t>và</a:t>
            </a:r>
            <a:r>
              <a:rPr lang="en-US" dirty="0"/>
              <a:t> </a:t>
            </a:r>
            <a:r>
              <a:rPr lang="en-US" dirty="0" err="1"/>
              <a:t>ghép</a:t>
            </a:r>
            <a:r>
              <a:rPr lang="en-US" dirty="0"/>
              <a:t> </a:t>
            </a:r>
            <a:r>
              <a:rPr lang="en-US" dirty="0" err="1"/>
              <a:t>vào</a:t>
            </a:r>
            <a:r>
              <a:rPr lang="en-US" dirty="0"/>
              <a:t> header </a:t>
            </a:r>
            <a:r>
              <a:rPr lang="en-US" dirty="0" err="1"/>
              <a:t>của</a:t>
            </a:r>
            <a:r>
              <a:rPr lang="en-US" dirty="0"/>
              <a:t> </a:t>
            </a:r>
            <a:r>
              <a:rPr lang="en-US" dirty="0" err="1"/>
              <a:t>gói</a:t>
            </a:r>
            <a:r>
              <a:rPr lang="en-US" dirty="0"/>
              <a:t> tin</a:t>
            </a:r>
          </a:p>
          <a:p>
            <a:pPr lvl="1" algn="just">
              <a:lnSpc>
                <a:spcPct val="150000"/>
              </a:lnSpc>
              <a:spcBef>
                <a:spcPct val="15000"/>
              </a:spcBef>
              <a:buFont typeface="Wingdings" panose="05000000000000000000" pitchFamily="2" charset="2"/>
              <a:buChar char="ü"/>
            </a:pPr>
            <a:r>
              <a:rPr lang="en-US" dirty="0"/>
              <a:t>Ra </a:t>
            </a:r>
            <a:r>
              <a:rPr lang="en-US" dirty="0" err="1"/>
              <a:t>quyết</a:t>
            </a:r>
            <a:r>
              <a:rPr lang="en-US" dirty="0"/>
              <a:t> </a:t>
            </a:r>
            <a:r>
              <a:rPr lang="en-US" dirty="0" err="1"/>
              <a:t>định</a:t>
            </a:r>
            <a:r>
              <a:rPr lang="en-US" dirty="0"/>
              <a:t> </a:t>
            </a:r>
            <a:r>
              <a:rPr lang="en-US" dirty="0" err="1"/>
              <a:t>chọn</a:t>
            </a:r>
            <a:r>
              <a:rPr lang="en-US" dirty="0"/>
              <a:t> </a:t>
            </a:r>
            <a:r>
              <a:rPr lang="en-US" dirty="0" err="1"/>
              <a:t>đường</a:t>
            </a:r>
            <a:r>
              <a:rPr lang="en-US" dirty="0"/>
              <a:t>: </a:t>
            </a:r>
            <a:r>
              <a:rPr lang="en-US" dirty="0" err="1"/>
              <a:t>hoặc</a:t>
            </a:r>
            <a:r>
              <a:rPr lang="en-US" dirty="0"/>
              <a:t> </a:t>
            </a:r>
            <a:r>
              <a:rPr lang="en-US" dirty="0" err="1"/>
              <a:t>là</a:t>
            </a:r>
            <a:r>
              <a:rPr lang="en-US" dirty="0"/>
              <a:t> </a:t>
            </a:r>
            <a:r>
              <a:rPr lang="en-US" dirty="0" err="1"/>
              <a:t>trạm</a:t>
            </a:r>
            <a:r>
              <a:rPr lang="en-US" dirty="0"/>
              <a:t> </a:t>
            </a:r>
            <a:r>
              <a:rPr lang="en-US" dirty="0" err="1"/>
              <a:t>đích</a:t>
            </a:r>
            <a:r>
              <a:rPr lang="en-US" dirty="0"/>
              <a:t> </a:t>
            </a:r>
            <a:r>
              <a:rPr lang="en-US" dirty="0" err="1"/>
              <a:t>nằm</a:t>
            </a:r>
            <a:r>
              <a:rPr lang="en-US" dirty="0"/>
              <a:t> </a:t>
            </a:r>
            <a:r>
              <a:rPr lang="en-US" dirty="0" err="1"/>
              <a:t>trên</a:t>
            </a:r>
            <a:r>
              <a:rPr lang="en-US" dirty="0"/>
              <a:t> </a:t>
            </a:r>
            <a:r>
              <a:rPr lang="en-US" dirty="0" err="1"/>
              <a:t>cùng</a:t>
            </a:r>
            <a:r>
              <a:rPr lang="en-US" dirty="0"/>
              <a:t> </a:t>
            </a:r>
            <a:r>
              <a:rPr lang="en-US" dirty="0" err="1"/>
              <a:t>mạng</a:t>
            </a:r>
            <a:r>
              <a:rPr lang="en-US" dirty="0"/>
              <a:t> </a:t>
            </a:r>
            <a:r>
              <a:rPr lang="en-US" dirty="0" err="1"/>
              <a:t>hoặc</a:t>
            </a:r>
            <a:r>
              <a:rPr lang="en-US" dirty="0"/>
              <a:t> </a:t>
            </a:r>
            <a:r>
              <a:rPr lang="en-US" dirty="0" err="1"/>
              <a:t>một</a:t>
            </a:r>
            <a:r>
              <a:rPr lang="en-US" dirty="0"/>
              <a:t> gateway </a:t>
            </a:r>
            <a:r>
              <a:rPr lang="en-US" dirty="0" err="1"/>
              <a:t>sẽ</a:t>
            </a:r>
            <a:r>
              <a:rPr lang="en-US" dirty="0"/>
              <a:t> </a:t>
            </a:r>
            <a:r>
              <a:rPr lang="en-US" dirty="0" err="1"/>
              <a:t>được</a:t>
            </a:r>
            <a:r>
              <a:rPr lang="en-US" dirty="0"/>
              <a:t> </a:t>
            </a:r>
            <a:r>
              <a:rPr lang="en-US" dirty="0" err="1"/>
              <a:t>chọn</a:t>
            </a:r>
            <a:r>
              <a:rPr lang="en-US" dirty="0"/>
              <a:t> </a:t>
            </a:r>
            <a:r>
              <a:rPr lang="en-US" dirty="0" err="1"/>
              <a:t>cho</a:t>
            </a:r>
            <a:r>
              <a:rPr lang="en-US" dirty="0"/>
              <a:t> </a:t>
            </a:r>
            <a:r>
              <a:rPr lang="en-US" dirty="0" err="1"/>
              <a:t>chặng</a:t>
            </a:r>
            <a:r>
              <a:rPr lang="en-US" dirty="0"/>
              <a:t> </a:t>
            </a:r>
            <a:r>
              <a:rPr lang="en-US" dirty="0" err="1"/>
              <a:t>tiếp</a:t>
            </a:r>
            <a:r>
              <a:rPr lang="en-US" dirty="0"/>
              <a:t> </a:t>
            </a:r>
            <a:r>
              <a:rPr lang="en-US" dirty="0" err="1"/>
              <a:t>theo</a:t>
            </a:r>
            <a:endParaRPr lang="en-US" dirty="0"/>
          </a:p>
          <a:p>
            <a:pPr lvl="1" algn="just">
              <a:lnSpc>
                <a:spcPct val="150000"/>
              </a:lnSpc>
              <a:spcBef>
                <a:spcPct val="15000"/>
              </a:spcBef>
              <a:buFont typeface="Wingdings" panose="05000000000000000000" pitchFamily="2" charset="2"/>
              <a:buChar char="ü"/>
            </a:pPr>
            <a:r>
              <a:rPr lang="en-US" dirty="0" err="1"/>
              <a:t>Chuyển</a:t>
            </a:r>
            <a:r>
              <a:rPr lang="en-US" dirty="0"/>
              <a:t> </a:t>
            </a:r>
            <a:r>
              <a:rPr lang="en-US" dirty="0" err="1"/>
              <a:t>gói</a:t>
            </a:r>
            <a:r>
              <a:rPr lang="en-US" dirty="0"/>
              <a:t> tin </a:t>
            </a:r>
            <a:r>
              <a:rPr lang="en-US" dirty="0" err="1"/>
              <a:t>xuống</a:t>
            </a:r>
            <a:r>
              <a:rPr lang="en-US" dirty="0"/>
              <a:t> </a:t>
            </a:r>
            <a:r>
              <a:rPr lang="en-US" dirty="0" err="1"/>
              <a:t>tầng</a:t>
            </a:r>
            <a:r>
              <a:rPr lang="en-US" dirty="0"/>
              <a:t> </a:t>
            </a:r>
            <a:r>
              <a:rPr lang="en-US" dirty="0" err="1"/>
              <a:t>dưới</a:t>
            </a:r>
            <a:r>
              <a:rPr lang="en-US" dirty="0"/>
              <a:t> </a:t>
            </a:r>
            <a:r>
              <a:rPr lang="en-US" dirty="0" err="1"/>
              <a:t>để</a:t>
            </a:r>
            <a:r>
              <a:rPr lang="en-US" dirty="0"/>
              <a:t> </a:t>
            </a:r>
            <a:r>
              <a:rPr lang="en-US" dirty="0" err="1"/>
              <a:t>truyền</a:t>
            </a:r>
            <a:r>
              <a:rPr lang="en-US" dirty="0"/>
              <a:t> qua </a:t>
            </a:r>
            <a:r>
              <a:rPr lang="en-US" dirty="0" err="1"/>
              <a:t>mạng</a:t>
            </a:r>
            <a:endParaRPr lang="en-US" dirty="0"/>
          </a:p>
        </p:txBody>
      </p:sp>
    </p:spTree>
    <p:extLst>
      <p:ext uri="{BB962C8B-B14F-4D97-AF65-F5344CB8AC3E}">
        <p14:creationId xmlns:p14="http://schemas.microsoft.com/office/powerpoint/2010/main" val="203626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tắc</a:t>
            </a:r>
            <a:r>
              <a:rPr lang="en-US" dirty="0"/>
              <a:t> </a:t>
            </a:r>
            <a:r>
              <a:rPr lang="en-US" dirty="0" err="1"/>
              <a:t>hoạt</a:t>
            </a:r>
            <a:r>
              <a:rPr lang="en-US" dirty="0"/>
              <a:t> </a:t>
            </a:r>
            <a:r>
              <a:rPr lang="en-US" dirty="0" err="1"/>
              <a:t>động</a:t>
            </a:r>
            <a:r>
              <a:rPr lang="en-US" dirty="0"/>
              <a:t> </a:t>
            </a:r>
            <a:r>
              <a:rPr lang="en-US" dirty="0" err="1"/>
              <a:t>của</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5</a:t>
            </a:fld>
            <a:endParaRPr lang="en-US"/>
          </a:p>
        </p:txBody>
      </p:sp>
      <p:sp>
        <p:nvSpPr>
          <p:cNvPr id="6" name="Rectangle 3"/>
          <p:cNvSpPr txBox="1">
            <a:spLocks noChangeArrowheads="1"/>
          </p:cNvSpPr>
          <p:nvPr/>
        </p:nvSpPr>
        <p:spPr>
          <a:xfrm>
            <a:off x="457199" y="1516204"/>
            <a:ext cx="11342451" cy="44958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sz="2600" dirty="0" err="1"/>
              <a:t>Đối</a:t>
            </a:r>
            <a:r>
              <a:rPr lang="en-US" sz="2600" dirty="0"/>
              <a:t> </a:t>
            </a:r>
            <a:r>
              <a:rPr lang="en-US" sz="2600" dirty="0" err="1"/>
              <a:t>với</a:t>
            </a:r>
            <a:r>
              <a:rPr lang="en-US" sz="2600" dirty="0"/>
              <a:t> gateway, </a:t>
            </a:r>
            <a:r>
              <a:rPr lang="en-US" sz="2600" dirty="0" err="1"/>
              <a:t>khi</a:t>
            </a:r>
            <a:r>
              <a:rPr lang="en-US" sz="2600" dirty="0"/>
              <a:t> </a:t>
            </a:r>
            <a:r>
              <a:rPr lang="en-US" sz="2600" dirty="0" err="1"/>
              <a:t>nhận</a:t>
            </a:r>
            <a:r>
              <a:rPr lang="en-US" sz="2600" dirty="0"/>
              <a:t> </a:t>
            </a:r>
            <a:r>
              <a:rPr lang="en-US" sz="2600" dirty="0" err="1"/>
              <a:t>được</a:t>
            </a:r>
            <a:r>
              <a:rPr lang="en-US" sz="2600" dirty="0"/>
              <a:t> </a:t>
            </a:r>
            <a:r>
              <a:rPr lang="en-US" sz="2600" dirty="0" err="1"/>
              <a:t>một</a:t>
            </a:r>
            <a:r>
              <a:rPr lang="en-US" sz="2600" dirty="0"/>
              <a:t> </a:t>
            </a:r>
            <a:r>
              <a:rPr lang="en-US" sz="2600" dirty="0" err="1"/>
              <a:t>gói</a:t>
            </a:r>
            <a:r>
              <a:rPr lang="en-US" sz="2600" dirty="0"/>
              <a:t> tin </a:t>
            </a:r>
            <a:r>
              <a:rPr lang="en-US" sz="2600" dirty="0" err="1"/>
              <a:t>thì</a:t>
            </a:r>
            <a:r>
              <a:rPr lang="en-US" sz="2600" dirty="0"/>
              <a:t>:</a:t>
            </a:r>
          </a:p>
          <a:p>
            <a:pPr lvl="1" algn="just">
              <a:lnSpc>
                <a:spcPct val="150000"/>
              </a:lnSpc>
              <a:buFont typeface="Wingdings" panose="05000000000000000000" pitchFamily="2" charset="2"/>
              <a:buChar char="ü"/>
            </a:pPr>
            <a:r>
              <a:rPr lang="en-US" dirty="0" err="1"/>
              <a:t>Tính</a:t>
            </a:r>
            <a:r>
              <a:rPr lang="en-US" dirty="0"/>
              <a:t> checksum, </a:t>
            </a:r>
            <a:r>
              <a:rPr lang="en-US" dirty="0" err="1"/>
              <a:t>nếu</a:t>
            </a:r>
            <a:r>
              <a:rPr lang="en-US" dirty="0"/>
              <a:t> </a:t>
            </a:r>
            <a:r>
              <a:rPr lang="en-US" dirty="0" err="1"/>
              <a:t>sai</a:t>
            </a:r>
            <a:r>
              <a:rPr lang="en-US" dirty="0"/>
              <a:t> </a:t>
            </a:r>
            <a:r>
              <a:rPr lang="en-US" dirty="0" err="1"/>
              <a:t>thì</a:t>
            </a:r>
            <a:r>
              <a:rPr lang="en-US" dirty="0"/>
              <a:t> </a:t>
            </a:r>
            <a:r>
              <a:rPr lang="en-US" dirty="0" err="1"/>
              <a:t>loại</a:t>
            </a:r>
            <a:r>
              <a:rPr lang="en-US" dirty="0"/>
              <a:t> </a:t>
            </a:r>
            <a:r>
              <a:rPr lang="en-US" dirty="0" err="1"/>
              <a:t>bỏ</a:t>
            </a:r>
            <a:r>
              <a:rPr lang="en-US" dirty="0"/>
              <a:t> </a:t>
            </a:r>
            <a:r>
              <a:rPr lang="en-US" dirty="0" err="1"/>
              <a:t>gói</a:t>
            </a:r>
            <a:r>
              <a:rPr lang="en-US" dirty="0"/>
              <a:t> tin</a:t>
            </a:r>
          </a:p>
          <a:p>
            <a:pPr lvl="1" algn="just">
              <a:lnSpc>
                <a:spcPct val="150000"/>
              </a:lnSpc>
              <a:buFont typeface="Wingdings" panose="05000000000000000000" pitchFamily="2" charset="2"/>
              <a:buChar char="ü"/>
            </a:pPr>
            <a:r>
              <a:rPr lang="en-US" dirty="0" err="1"/>
              <a:t>Giảm</a:t>
            </a:r>
            <a:r>
              <a:rPr lang="en-US" dirty="0"/>
              <a:t> </a:t>
            </a:r>
            <a:r>
              <a:rPr lang="en-US" dirty="0" err="1"/>
              <a:t>giá</a:t>
            </a:r>
            <a:r>
              <a:rPr lang="en-US" dirty="0"/>
              <a:t> </a:t>
            </a:r>
            <a:r>
              <a:rPr lang="en-US" dirty="0" err="1"/>
              <a:t>trị</a:t>
            </a:r>
            <a:r>
              <a:rPr lang="en-US" dirty="0"/>
              <a:t> </a:t>
            </a:r>
            <a:r>
              <a:rPr lang="en-US" dirty="0" err="1"/>
              <a:t>tham</a:t>
            </a:r>
            <a:r>
              <a:rPr lang="en-US" dirty="0"/>
              <a:t> </a:t>
            </a:r>
            <a:r>
              <a:rPr lang="en-US" dirty="0" err="1"/>
              <a:t>số</a:t>
            </a:r>
            <a:r>
              <a:rPr lang="en-US" dirty="0"/>
              <a:t> Time-to-Live, </a:t>
            </a:r>
            <a:r>
              <a:rPr lang="en-US" dirty="0" err="1"/>
              <a:t>nếu</a:t>
            </a:r>
            <a:r>
              <a:rPr lang="en-US" dirty="0"/>
              <a:t> </a:t>
            </a:r>
            <a:r>
              <a:rPr lang="en-US" dirty="0" err="1"/>
              <a:t>thời</a:t>
            </a:r>
            <a:r>
              <a:rPr lang="en-US" dirty="0"/>
              <a:t> </a:t>
            </a:r>
            <a:r>
              <a:rPr lang="en-US" dirty="0" err="1"/>
              <a:t>gian</a:t>
            </a:r>
            <a:r>
              <a:rPr lang="en-US" dirty="0"/>
              <a:t> </a:t>
            </a:r>
            <a:r>
              <a:rPr lang="en-US" dirty="0" err="1"/>
              <a:t>đã</a:t>
            </a:r>
            <a:r>
              <a:rPr lang="en-US" dirty="0"/>
              <a:t> </a:t>
            </a:r>
            <a:r>
              <a:rPr lang="en-US" dirty="0" err="1"/>
              <a:t>hết</a:t>
            </a:r>
            <a:r>
              <a:rPr lang="en-US" dirty="0"/>
              <a:t> </a:t>
            </a:r>
            <a:r>
              <a:rPr lang="en-US" dirty="0" err="1"/>
              <a:t>thì</a:t>
            </a:r>
            <a:r>
              <a:rPr lang="en-US" dirty="0"/>
              <a:t> </a:t>
            </a:r>
            <a:r>
              <a:rPr lang="en-US" dirty="0" err="1"/>
              <a:t>loại</a:t>
            </a:r>
            <a:r>
              <a:rPr lang="en-US" dirty="0"/>
              <a:t> </a:t>
            </a:r>
            <a:r>
              <a:rPr lang="en-US" dirty="0" err="1"/>
              <a:t>bỏ</a:t>
            </a:r>
            <a:r>
              <a:rPr lang="en-US" dirty="0"/>
              <a:t> </a:t>
            </a:r>
            <a:r>
              <a:rPr lang="en-US" dirty="0" err="1"/>
              <a:t>gói</a:t>
            </a:r>
            <a:r>
              <a:rPr lang="en-US" dirty="0"/>
              <a:t> tin</a:t>
            </a:r>
          </a:p>
          <a:p>
            <a:pPr lvl="1">
              <a:lnSpc>
                <a:spcPct val="150000"/>
              </a:lnSpc>
              <a:buFont typeface="Wingdings" panose="05000000000000000000" pitchFamily="2" charset="2"/>
              <a:buChar char="ü"/>
            </a:pPr>
            <a:r>
              <a:rPr lang="en-US" dirty="0"/>
              <a:t>Ra </a:t>
            </a:r>
            <a:r>
              <a:rPr lang="en-US" dirty="0" err="1"/>
              <a:t>quyết</a:t>
            </a:r>
            <a:r>
              <a:rPr lang="en-US" dirty="0"/>
              <a:t> </a:t>
            </a:r>
            <a:r>
              <a:rPr lang="en-US" dirty="0" err="1"/>
              <a:t>định</a:t>
            </a:r>
            <a:r>
              <a:rPr lang="en-US" dirty="0"/>
              <a:t> </a:t>
            </a:r>
            <a:r>
              <a:rPr lang="en-US" dirty="0" err="1"/>
              <a:t>chọn</a:t>
            </a:r>
            <a:r>
              <a:rPr lang="en-US" dirty="0"/>
              <a:t> </a:t>
            </a:r>
            <a:r>
              <a:rPr lang="en-US" dirty="0" err="1"/>
              <a:t>đường</a:t>
            </a:r>
            <a:endParaRPr lang="en-US" dirty="0"/>
          </a:p>
          <a:p>
            <a:pPr lvl="1">
              <a:lnSpc>
                <a:spcPct val="150000"/>
              </a:lnSpc>
              <a:buFont typeface="Wingdings" panose="05000000000000000000" pitchFamily="2" charset="2"/>
              <a:buChar char="ü"/>
            </a:pPr>
            <a:r>
              <a:rPr lang="en-US" dirty="0" err="1"/>
              <a:t>Phân</a:t>
            </a:r>
            <a:r>
              <a:rPr lang="en-US" dirty="0"/>
              <a:t> </a:t>
            </a:r>
            <a:r>
              <a:rPr lang="en-US" dirty="0" err="1"/>
              <a:t>đoạn</a:t>
            </a:r>
            <a:r>
              <a:rPr lang="en-US" dirty="0"/>
              <a:t> </a:t>
            </a:r>
            <a:r>
              <a:rPr lang="en-US" dirty="0" err="1"/>
              <a:t>gói</a:t>
            </a:r>
            <a:r>
              <a:rPr lang="en-US" dirty="0"/>
              <a:t> tin (</a:t>
            </a:r>
            <a:r>
              <a:rPr lang="en-US" dirty="0" err="1"/>
              <a:t>nếu</a:t>
            </a:r>
            <a:r>
              <a:rPr lang="en-US" dirty="0"/>
              <a:t> </a:t>
            </a:r>
            <a:r>
              <a:rPr lang="en-US" dirty="0" err="1"/>
              <a:t>cần</a:t>
            </a:r>
            <a:r>
              <a:rPr lang="en-US" dirty="0"/>
              <a:t>)</a:t>
            </a:r>
          </a:p>
          <a:p>
            <a:pPr lvl="1">
              <a:lnSpc>
                <a:spcPct val="150000"/>
              </a:lnSpc>
              <a:buFont typeface="Wingdings" panose="05000000000000000000" pitchFamily="2" charset="2"/>
              <a:buChar char="ü"/>
            </a:pPr>
            <a:r>
              <a:rPr lang="en-US" dirty="0" err="1"/>
              <a:t>Kiến</a:t>
            </a:r>
            <a:r>
              <a:rPr lang="en-US" dirty="0"/>
              <a:t> </a:t>
            </a:r>
            <a:r>
              <a:rPr lang="en-US" dirty="0" err="1"/>
              <a:t>tạo</a:t>
            </a:r>
            <a:r>
              <a:rPr lang="en-US" dirty="0"/>
              <a:t> </a:t>
            </a:r>
            <a:r>
              <a:rPr lang="en-US" dirty="0" err="1"/>
              <a:t>lại</a:t>
            </a:r>
            <a:r>
              <a:rPr lang="en-US" dirty="0"/>
              <a:t> IP header, </a:t>
            </a:r>
            <a:r>
              <a:rPr lang="en-US" dirty="0" err="1"/>
              <a:t>gồm</a:t>
            </a:r>
            <a:r>
              <a:rPr lang="en-US" dirty="0"/>
              <a:t> </a:t>
            </a:r>
            <a:r>
              <a:rPr lang="en-US" dirty="0" err="1"/>
              <a:t>giá</a:t>
            </a:r>
            <a:r>
              <a:rPr lang="en-US" dirty="0"/>
              <a:t> </a:t>
            </a:r>
            <a:r>
              <a:rPr lang="en-US" dirty="0" err="1"/>
              <a:t>trị</a:t>
            </a:r>
            <a:r>
              <a:rPr lang="en-US" dirty="0"/>
              <a:t> </a:t>
            </a:r>
            <a:r>
              <a:rPr lang="en-US" dirty="0" err="1"/>
              <a:t>mới</a:t>
            </a:r>
            <a:r>
              <a:rPr lang="en-US" dirty="0"/>
              <a:t> </a:t>
            </a:r>
            <a:r>
              <a:rPr lang="en-US" dirty="0" err="1"/>
              <a:t>của</a:t>
            </a:r>
            <a:r>
              <a:rPr lang="en-US" dirty="0"/>
              <a:t> </a:t>
            </a:r>
            <a:r>
              <a:rPr lang="en-US" dirty="0" err="1"/>
              <a:t>các</a:t>
            </a:r>
            <a:r>
              <a:rPr lang="en-US" dirty="0"/>
              <a:t> </a:t>
            </a:r>
            <a:r>
              <a:rPr lang="en-US" dirty="0" err="1"/>
              <a:t>vùng</a:t>
            </a:r>
            <a:r>
              <a:rPr lang="en-US" dirty="0"/>
              <a:t> Time-to-Live, Fragmentation </a:t>
            </a:r>
            <a:r>
              <a:rPr lang="en-US" dirty="0" err="1"/>
              <a:t>và</a:t>
            </a:r>
            <a:r>
              <a:rPr lang="en-US" dirty="0"/>
              <a:t> Checksum</a:t>
            </a:r>
          </a:p>
          <a:p>
            <a:pPr lvl="1">
              <a:lnSpc>
                <a:spcPct val="150000"/>
              </a:lnSpc>
              <a:buFont typeface="Wingdings" panose="05000000000000000000" pitchFamily="2" charset="2"/>
              <a:buChar char="ü"/>
            </a:pPr>
            <a:r>
              <a:rPr lang="en-US" dirty="0" err="1"/>
              <a:t>Chuyển</a:t>
            </a:r>
            <a:r>
              <a:rPr lang="en-US" dirty="0"/>
              <a:t> datagram </a:t>
            </a:r>
            <a:r>
              <a:rPr lang="en-US" dirty="0" err="1"/>
              <a:t>xuống</a:t>
            </a:r>
            <a:r>
              <a:rPr lang="en-US" dirty="0"/>
              <a:t> </a:t>
            </a:r>
            <a:r>
              <a:rPr lang="en-US" dirty="0" err="1"/>
              <a:t>tầng</a:t>
            </a:r>
            <a:r>
              <a:rPr lang="en-US" dirty="0"/>
              <a:t> </a:t>
            </a:r>
            <a:r>
              <a:rPr lang="en-US" dirty="0" err="1"/>
              <a:t>dưới</a:t>
            </a:r>
            <a:r>
              <a:rPr lang="en-US" dirty="0"/>
              <a:t> </a:t>
            </a:r>
            <a:r>
              <a:rPr lang="en-US" dirty="0" err="1"/>
              <a:t>để</a:t>
            </a:r>
            <a:r>
              <a:rPr lang="en-US" dirty="0"/>
              <a:t> </a:t>
            </a:r>
            <a:r>
              <a:rPr lang="en-US" dirty="0" err="1"/>
              <a:t>chuyển</a:t>
            </a:r>
            <a:r>
              <a:rPr lang="en-US" dirty="0"/>
              <a:t> qua </a:t>
            </a:r>
            <a:r>
              <a:rPr lang="en-US" dirty="0" err="1"/>
              <a:t>mạng</a:t>
            </a:r>
            <a:endParaRPr lang="en-US" dirty="0"/>
          </a:p>
        </p:txBody>
      </p:sp>
    </p:spTree>
    <p:extLst>
      <p:ext uri="{BB962C8B-B14F-4D97-AF65-F5344CB8AC3E}">
        <p14:creationId xmlns:p14="http://schemas.microsoft.com/office/powerpoint/2010/main" val="220394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tắc</a:t>
            </a:r>
            <a:r>
              <a:rPr lang="en-US" dirty="0"/>
              <a:t> </a:t>
            </a:r>
            <a:r>
              <a:rPr lang="en-US" dirty="0" err="1"/>
              <a:t>hoạt</a:t>
            </a:r>
            <a:r>
              <a:rPr lang="en-US" dirty="0"/>
              <a:t> </a:t>
            </a:r>
            <a:r>
              <a:rPr lang="en-US" dirty="0" err="1"/>
              <a:t>động</a:t>
            </a:r>
            <a:r>
              <a:rPr lang="en-US" dirty="0"/>
              <a:t> </a:t>
            </a:r>
            <a:r>
              <a:rPr lang="en-US" dirty="0" err="1"/>
              <a:t>của</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6</a:t>
            </a:fld>
            <a:endParaRPr lang="en-US"/>
          </a:p>
        </p:txBody>
      </p:sp>
      <p:sp>
        <p:nvSpPr>
          <p:cNvPr id="5" name="Rectangle 3"/>
          <p:cNvSpPr txBox="1">
            <a:spLocks noChangeArrowheads="1"/>
          </p:cNvSpPr>
          <p:nvPr/>
        </p:nvSpPr>
        <p:spPr>
          <a:xfrm>
            <a:off x="389105" y="1981200"/>
            <a:ext cx="11293813" cy="316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ü"/>
            </a:pPr>
            <a:r>
              <a:rPr lang="en-US" dirty="0" err="1"/>
              <a:t>Cuối</a:t>
            </a:r>
            <a:r>
              <a:rPr lang="en-US" dirty="0"/>
              <a:t> </a:t>
            </a:r>
            <a:r>
              <a:rPr lang="en-US" dirty="0" err="1"/>
              <a:t>cùng</a:t>
            </a:r>
            <a:r>
              <a:rPr lang="en-US" dirty="0"/>
              <a:t> ở </a:t>
            </a:r>
            <a:r>
              <a:rPr lang="en-US" dirty="0" err="1"/>
              <a:t>trạm</a:t>
            </a:r>
            <a:r>
              <a:rPr lang="en-US" dirty="0"/>
              <a:t> </a:t>
            </a:r>
            <a:r>
              <a:rPr lang="en-US" dirty="0" err="1"/>
              <a:t>đích</a:t>
            </a:r>
            <a:r>
              <a:rPr lang="en-US" dirty="0"/>
              <a:t>, </a:t>
            </a:r>
            <a:r>
              <a:rPr lang="en-US" dirty="0" err="1"/>
              <a:t>nó</a:t>
            </a:r>
            <a:r>
              <a:rPr lang="en-US" dirty="0"/>
              <a:t> </a:t>
            </a:r>
            <a:r>
              <a:rPr lang="en-US" dirty="0" err="1"/>
              <a:t>sẽ</a:t>
            </a:r>
            <a:r>
              <a:rPr lang="en-US" dirty="0"/>
              <a:t> </a:t>
            </a:r>
            <a:r>
              <a:rPr lang="en-US" dirty="0" err="1"/>
              <a:t>thực</a:t>
            </a:r>
            <a:r>
              <a:rPr lang="en-US" dirty="0"/>
              <a:t> </a:t>
            </a:r>
            <a:r>
              <a:rPr lang="en-US" dirty="0" err="1"/>
              <a:t>hiện</a:t>
            </a:r>
            <a:r>
              <a:rPr lang="en-US" dirty="0"/>
              <a:t>:</a:t>
            </a:r>
          </a:p>
          <a:p>
            <a:pPr lvl="1">
              <a:lnSpc>
                <a:spcPct val="150000"/>
              </a:lnSpc>
              <a:buFont typeface="Wingdings" panose="05000000000000000000" pitchFamily="2" charset="2"/>
              <a:buChar char="ü"/>
            </a:pPr>
            <a:r>
              <a:rPr lang="en-US" dirty="0" err="1"/>
              <a:t>Tính</a:t>
            </a:r>
            <a:r>
              <a:rPr lang="en-US" dirty="0"/>
              <a:t> checksum. </a:t>
            </a:r>
            <a:r>
              <a:rPr lang="en-US" dirty="0" err="1"/>
              <a:t>Nếu</a:t>
            </a:r>
            <a:r>
              <a:rPr lang="en-US" dirty="0"/>
              <a:t> </a:t>
            </a:r>
            <a:r>
              <a:rPr lang="en-US" dirty="0" err="1"/>
              <a:t>sai</a:t>
            </a:r>
            <a:r>
              <a:rPr lang="en-US" dirty="0"/>
              <a:t> </a:t>
            </a:r>
            <a:r>
              <a:rPr lang="en-US" dirty="0" err="1"/>
              <a:t>thì</a:t>
            </a:r>
            <a:r>
              <a:rPr lang="en-US" dirty="0"/>
              <a:t> </a:t>
            </a:r>
            <a:r>
              <a:rPr lang="en-US" dirty="0" err="1"/>
              <a:t>loại</a:t>
            </a:r>
            <a:r>
              <a:rPr lang="en-US" dirty="0"/>
              <a:t> </a:t>
            </a:r>
            <a:r>
              <a:rPr lang="en-US" dirty="0" err="1"/>
              <a:t>bỏ</a:t>
            </a:r>
            <a:r>
              <a:rPr lang="en-US" dirty="0"/>
              <a:t> </a:t>
            </a:r>
            <a:r>
              <a:rPr lang="en-US" dirty="0" err="1"/>
              <a:t>gói</a:t>
            </a:r>
            <a:r>
              <a:rPr lang="en-US" dirty="0"/>
              <a:t> tin</a:t>
            </a:r>
          </a:p>
          <a:p>
            <a:pPr lvl="1">
              <a:lnSpc>
                <a:spcPct val="150000"/>
              </a:lnSpc>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đoạn</a:t>
            </a:r>
            <a:r>
              <a:rPr lang="en-US" dirty="0"/>
              <a:t> </a:t>
            </a:r>
            <a:r>
              <a:rPr lang="en-US" dirty="0" err="1"/>
              <a:t>của</a:t>
            </a:r>
            <a:r>
              <a:rPr lang="en-US" dirty="0"/>
              <a:t> </a:t>
            </a:r>
            <a:r>
              <a:rPr lang="en-US" dirty="0" err="1"/>
              <a:t>gói</a:t>
            </a:r>
            <a:r>
              <a:rPr lang="en-US" dirty="0"/>
              <a:t> tin (</a:t>
            </a:r>
            <a:r>
              <a:rPr lang="en-US" dirty="0" err="1"/>
              <a:t>nếu</a:t>
            </a:r>
            <a:r>
              <a:rPr lang="en-US" dirty="0"/>
              <a:t> </a:t>
            </a:r>
            <a:r>
              <a:rPr lang="en-US" dirty="0" err="1"/>
              <a:t>có</a:t>
            </a:r>
            <a:r>
              <a:rPr lang="en-US" dirty="0"/>
              <a:t> </a:t>
            </a:r>
            <a:r>
              <a:rPr lang="en-US" dirty="0" err="1"/>
              <a:t>phân</a:t>
            </a:r>
            <a:r>
              <a:rPr lang="en-US" dirty="0"/>
              <a:t> </a:t>
            </a:r>
            <a:r>
              <a:rPr lang="en-US" dirty="0" err="1"/>
              <a:t>đoạn</a:t>
            </a:r>
            <a:r>
              <a:rPr lang="en-US" dirty="0"/>
              <a:t>)</a:t>
            </a:r>
          </a:p>
          <a:p>
            <a:pPr lvl="1">
              <a:lnSpc>
                <a:spcPct val="150000"/>
              </a:lnSpc>
              <a:buFont typeface="Wingdings" panose="05000000000000000000" pitchFamily="2" charset="2"/>
              <a:buChar char="ü"/>
            </a:pPr>
            <a:r>
              <a:rPr lang="en-US" dirty="0" err="1"/>
              <a:t>Chuyển</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điều</a:t>
            </a:r>
            <a:r>
              <a:rPr lang="en-US" dirty="0"/>
              <a:t> </a:t>
            </a:r>
            <a:r>
              <a:rPr lang="en-US" dirty="0" err="1"/>
              <a:t>khiển</a:t>
            </a:r>
            <a:r>
              <a:rPr lang="en-US" dirty="0"/>
              <a:t> </a:t>
            </a:r>
            <a:r>
              <a:rPr lang="en-US" dirty="0" err="1"/>
              <a:t>lên</a:t>
            </a:r>
            <a:r>
              <a:rPr lang="en-US" dirty="0"/>
              <a:t> </a:t>
            </a:r>
            <a:r>
              <a:rPr lang="en-US" dirty="0" err="1"/>
              <a:t>tầng</a:t>
            </a:r>
            <a:r>
              <a:rPr lang="en-US" dirty="0"/>
              <a:t> </a:t>
            </a:r>
            <a:r>
              <a:rPr lang="en-US" dirty="0" err="1"/>
              <a:t>trên</a:t>
            </a:r>
            <a:endParaRPr lang="en-US" dirty="0"/>
          </a:p>
        </p:txBody>
      </p:sp>
    </p:spTree>
    <p:extLst>
      <p:ext uri="{BB962C8B-B14F-4D97-AF65-F5344CB8AC3E}">
        <p14:creationId xmlns:p14="http://schemas.microsoft.com/office/powerpoint/2010/main" val="8453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Địa</a:t>
            </a:r>
            <a:r>
              <a:rPr lang="en-US" dirty="0"/>
              <a:t> </a:t>
            </a:r>
            <a:r>
              <a:rPr lang="en-US" dirty="0" err="1"/>
              <a:t>chỉ</a:t>
            </a:r>
            <a:r>
              <a:rPr lang="en-US" dirty="0"/>
              <a:t> IP </a:t>
            </a:r>
            <a:r>
              <a:rPr lang="en-US" dirty="0" err="1"/>
              <a:t>là</a:t>
            </a:r>
            <a:r>
              <a:rPr lang="en-US" dirty="0"/>
              <a:t> </a:t>
            </a:r>
            <a:r>
              <a:rPr lang="en-US" dirty="0" err="1"/>
              <a:t>gì</a:t>
            </a:r>
            <a:r>
              <a:rPr lang="en-US" dirty="0"/>
              <a:t>?</a:t>
            </a:r>
          </a:p>
        </p:txBody>
      </p:sp>
      <p:sp>
        <p:nvSpPr>
          <p:cNvPr id="3" name="Slide Number Placeholder 2"/>
          <p:cNvSpPr>
            <a:spLocks noGrp="1"/>
          </p:cNvSpPr>
          <p:nvPr>
            <p:ph type="sldNum" sz="quarter" idx="12"/>
          </p:nvPr>
        </p:nvSpPr>
        <p:spPr/>
        <p:txBody>
          <a:bodyPr/>
          <a:lstStyle/>
          <a:p>
            <a:fld id="{E3813BF9-5145-4417-B95D-FA8627973885}" type="slidenum">
              <a:rPr lang="en-US" smtClean="0"/>
              <a:pPr/>
              <a:t>7</a:t>
            </a:fld>
            <a:endParaRPr lang="en-US"/>
          </a:p>
        </p:txBody>
      </p:sp>
      <p:sp>
        <p:nvSpPr>
          <p:cNvPr id="5" name="Rectangle 4"/>
          <p:cNvSpPr/>
          <p:nvPr/>
        </p:nvSpPr>
        <p:spPr>
          <a:xfrm>
            <a:off x="836966" y="1381760"/>
            <a:ext cx="10609634" cy="1287532"/>
          </a:xfrm>
          <a:prstGeom prst="rect">
            <a:avLst/>
          </a:prstGeom>
        </p:spPr>
        <p:txBody>
          <a:bodyPr wrap="square">
            <a:spAutoFit/>
          </a:bodyPr>
          <a:lstStyle/>
          <a:p>
            <a:pPr marL="285750" indent="-285750">
              <a:lnSpc>
                <a:spcPct val="150000"/>
              </a:lnSpc>
              <a:buFont typeface="Wingdings" panose="05000000000000000000" pitchFamily="2" charset="2"/>
              <a:buChar char="ü"/>
            </a:pPr>
            <a:r>
              <a:rPr lang="vi-VN" dirty="0"/>
              <a:t>Một địa chỉ IP là một con số được gán cho một thiết bị cho phép các thiết bị khác trên mạng xác định vị trí và </a:t>
            </a:r>
            <a:r>
              <a:rPr lang="en-US" dirty="0" err="1"/>
              <a:t>liên</a:t>
            </a:r>
            <a:r>
              <a:rPr lang="en-US" dirty="0"/>
              <a:t> </a:t>
            </a:r>
            <a:r>
              <a:rPr lang="en-US" dirty="0" err="1"/>
              <a:t>lạc</a:t>
            </a:r>
            <a:r>
              <a:rPr lang="en-US" dirty="0"/>
              <a:t> </a:t>
            </a:r>
            <a:r>
              <a:rPr lang="vi-VN" dirty="0"/>
              <a:t>được.</a:t>
            </a:r>
            <a:r>
              <a:rPr lang="en-US" dirty="0"/>
              <a:t> </a:t>
            </a:r>
            <a:r>
              <a:rPr lang="vi-VN" dirty="0"/>
              <a:t>Mỗi máy chủ (máy tính, thiết bị mạng, thiết bị ngoại vi) phải có một địa chỉ duy nhất</a:t>
            </a:r>
            <a:r>
              <a:rPr lang="en-US" dirty="0"/>
              <a:t>.</a:t>
            </a:r>
          </a:p>
        </p:txBody>
      </p:sp>
      <p:sp>
        <p:nvSpPr>
          <p:cNvPr id="6" name="Content Placeholder 11"/>
          <p:cNvSpPr txBox="1">
            <a:spLocks/>
          </p:cNvSpPr>
          <p:nvPr/>
        </p:nvSpPr>
        <p:spPr>
          <a:xfrm>
            <a:off x="2664090" y="2415384"/>
            <a:ext cx="3812124" cy="435133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a:t>PC</a:t>
            </a:r>
          </a:p>
          <a:p>
            <a:pPr>
              <a:buFont typeface="Wingdings" panose="05000000000000000000" pitchFamily="2" charset="2"/>
              <a:buChar char="ü"/>
            </a:pPr>
            <a:r>
              <a:rPr lang="en-US" dirty="0"/>
              <a:t>Servers</a:t>
            </a:r>
          </a:p>
          <a:p>
            <a:pPr>
              <a:buFont typeface="Wingdings" panose="05000000000000000000" pitchFamily="2" charset="2"/>
              <a:buChar char="ü"/>
            </a:pPr>
            <a:r>
              <a:rPr lang="en-US" dirty="0"/>
              <a:t>Printers</a:t>
            </a:r>
          </a:p>
          <a:p>
            <a:pPr>
              <a:buFont typeface="Wingdings" panose="05000000000000000000" pitchFamily="2" charset="2"/>
              <a:buChar char="ü"/>
            </a:pPr>
            <a:r>
              <a:rPr lang="en-US" dirty="0"/>
              <a:t>Disk arrays</a:t>
            </a:r>
          </a:p>
          <a:p>
            <a:pPr>
              <a:buFont typeface="Wingdings" panose="05000000000000000000" pitchFamily="2" charset="2"/>
              <a:buChar char="ü"/>
            </a:pPr>
            <a:r>
              <a:rPr lang="en-US" dirty="0"/>
              <a:t>Routers</a:t>
            </a:r>
          </a:p>
          <a:p>
            <a:pPr>
              <a:buFont typeface="Wingdings" panose="05000000000000000000" pitchFamily="2" charset="2"/>
              <a:buChar char="ü"/>
            </a:pPr>
            <a:r>
              <a:rPr lang="en-US" dirty="0"/>
              <a:t>Firewalls</a:t>
            </a:r>
          </a:p>
          <a:p>
            <a:pPr>
              <a:buFont typeface="Wingdings" panose="05000000000000000000" pitchFamily="2" charset="2"/>
              <a:buChar char="ü"/>
            </a:pPr>
            <a:r>
              <a:rPr lang="en-US" dirty="0"/>
              <a:t>Switches</a:t>
            </a:r>
          </a:p>
          <a:p>
            <a:pPr>
              <a:buFont typeface="Wingdings" panose="05000000000000000000" pitchFamily="2" charset="2"/>
              <a:buChar char="ü"/>
            </a:pPr>
            <a:r>
              <a:rPr lang="en-US" dirty="0"/>
              <a:t>Wireless access points</a:t>
            </a:r>
          </a:p>
          <a:p>
            <a:pPr>
              <a:buFont typeface="Wingdings" panose="05000000000000000000" pitchFamily="2" charset="2"/>
              <a:buChar char="ü"/>
            </a:pPr>
            <a:r>
              <a:rPr lang="en-US" dirty="0"/>
              <a:t>PDA</a:t>
            </a:r>
          </a:p>
          <a:p>
            <a:pPr>
              <a:buFont typeface="Wingdings" panose="05000000000000000000" pitchFamily="2" charset="2"/>
              <a:buChar char="ü"/>
            </a:pPr>
            <a:r>
              <a:rPr lang="en-US" dirty="0"/>
              <a:t>Mobile phones</a:t>
            </a:r>
          </a:p>
          <a:p>
            <a:pPr>
              <a:buFont typeface="Wingdings" panose="05000000000000000000" pitchFamily="2" charset="2"/>
              <a:buChar char="ü"/>
            </a:pPr>
            <a:r>
              <a:rPr lang="en-US" dirty="0"/>
              <a:t>IP phones</a:t>
            </a:r>
          </a:p>
          <a:p>
            <a:pPr>
              <a:buFont typeface="Wingdings" panose="05000000000000000000" pitchFamily="2" charset="2"/>
              <a:buChar char="ü"/>
            </a:pPr>
            <a:r>
              <a:rPr lang="en-US" dirty="0"/>
              <a:t>Online gaming systems</a:t>
            </a:r>
          </a:p>
          <a:p>
            <a:pPr>
              <a:buFont typeface="Wingdings" panose="05000000000000000000" pitchFamily="2" charset="2"/>
              <a:buChar char="ü"/>
            </a:pPr>
            <a:r>
              <a:rPr lang="en-US" dirty="0"/>
              <a:t>TV …</a:t>
            </a:r>
          </a:p>
        </p:txBody>
      </p:sp>
      <p:sp>
        <p:nvSpPr>
          <p:cNvPr id="7" name="Rectangle 6"/>
          <p:cNvSpPr/>
          <p:nvPr/>
        </p:nvSpPr>
        <p:spPr>
          <a:xfrm>
            <a:off x="5723243" y="3515063"/>
            <a:ext cx="4267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err="1"/>
              <a:t>Network.Host</a:t>
            </a:r>
            <a:endParaRPr lang="en-US" sz="4000" dirty="0"/>
          </a:p>
        </p:txBody>
      </p:sp>
    </p:spTree>
    <p:extLst>
      <p:ext uri="{BB962C8B-B14F-4D97-AF65-F5344CB8AC3E}">
        <p14:creationId xmlns:p14="http://schemas.microsoft.com/office/powerpoint/2010/main" val="186903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0"/>
                                  </p:iterate>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500"/>
                                  </p:iterate>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wd">
                                    <p:tmAbs val="500"/>
                                  </p:iterate>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500"/>
                                  </p:iterate>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wd">
                                    <p:tmAbs val="500"/>
                                  </p:iterate>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wd">
                                    <p:tmAbs val="500"/>
                                  </p:iterate>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Định</a:t>
            </a:r>
            <a:r>
              <a:rPr lang="en-US" dirty="0"/>
              <a:t> </a:t>
            </a:r>
            <a:r>
              <a:rPr lang="en-US" dirty="0" err="1"/>
              <a:t>dạng</a:t>
            </a:r>
            <a:r>
              <a:rPr lang="en-US" dirty="0"/>
              <a:t> </a:t>
            </a:r>
            <a:r>
              <a:rPr lang="en-US" dirty="0" err="1"/>
              <a:t>địa</a:t>
            </a:r>
            <a:r>
              <a:rPr lang="en-US" dirty="0"/>
              <a:t> </a:t>
            </a:r>
            <a:r>
              <a:rPr lang="en-US" dirty="0" err="1"/>
              <a:t>chỉ</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8</a:t>
            </a:fld>
            <a:endParaRPr lang="en-US"/>
          </a:p>
        </p:txBody>
      </p:sp>
      <p:graphicFrame>
        <p:nvGraphicFramePr>
          <p:cNvPr id="5" name="Content Placeholder 8"/>
          <p:cNvGraphicFramePr>
            <a:graphicFrameLocks/>
          </p:cNvGraphicFramePr>
          <p:nvPr>
            <p:extLst>
              <p:ext uri="{D42A27DB-BD31-4B8C-83A1-F6EECF244321}">
                <p14:modId xmlns:p14="http://schemas.microsoft.com/office/powerpoint/2010/main" val="3466171151"/>
              </p:ext>
            </p:extLst>
          </p:nvPr>
        </p:nvGraphicFramePr>
        <p:xfrm>
          <a:off x="695960" y="1447801"/>
          <a:ext cx="10936716" cy="4577704"/>
        </p:xfrm>
        <a:graphic>
          <a:graphicData uri="http://schemas.openxmlformats.org/drawingml/2006/table">
            <a:tbl>
              <a:tblPr firstRow="1" bandRow="1">
                <a:tableStyleId>{5C22544A-7EE6-4342-B048-85BDC9FD1C3A}</a:tableStyleId>
              </a:tblPr>
              <a:tblGrid>
                <a:gridCol w="4374686">
                  <a:extLst>
                    <a:ext uri="{9D8B030D-6E8A-4147-A177-3AD203B41FA5}">
                      <a16:colId xmlns:a16="http://schemas.microsoft.com/office/drawing/2014/main" val="20000"/>
                    </a:ext>
                  </a:extLst>
                </a:gridCol>
                <a:gridCol w="1590795">
                  <a:extLst>
                    <a:ext uri="{9D8B030D-6E8A-4147-A177-3AD203B41FA5}">
                      <a16:colId xmlns:a16="http://schemas.microsoft.com/office/drawing/2014/main" val="20001"/>
                    </a:ext>
                  </a:extLst>
                </a:gridCol>
                <a:gridCol w="1590795">
                  <a:extLst>
                    <a:ext uri="{9D8B030D-6E8A-4147-A177-3AD203B41FA5}">
                      <a16:colId xmlns:a16="http://schemas.microsoft.com/office/drawing/2014/main" val="20002"/>
                    </a:ext>
                  </a:extLst>
                </a:gridCol>
                <a:gridCol w="1690220">
                  <a:extLst>
                    <a:ext uri="{9D8B030D-6E8A-4147-A177-3AD203B41FA5}">
                      <a16:colId xmlns:a16="http://schemas.microsoft.com/office/drawing/2014/main" val="20003"/>
                    </a:ext>
                  </a:extLst>
                </a:gridCol>
                <a:gridCol w="1690220">
                  <a:extLst>
                    <a:ext uri="{9D8B030D-6E8A-4147-A177-3AD203B41FA5}">
                      <a16:colId xmlns:a16="http://schemas.microsoft.com/office/drawing/2014/main" val="20004"/>
                    </a:ext>
                  </a:extLst>
                </a:gridCol>
              </a:tblGrid>
              <a:tr h="527538">
                <a:tc rowSpan="2">
                  <a:txBody>
                    <a:bodyPr/>
                    <a:lstStyle/>
                    <a:p>
                      <a:r>
                        <a:rPr lang="en-US" sz="2200" dirty="0"/>
                        <a:t>IPv4: 32 bit (</a:t>
                      </a:r>
                      <a:r>
                        <a:rPr lang="en-US" sz="2200" dirty="0" err="1"/>
                        <a:t>có</a:t>
                      </a:r>
                      <a:r>
                        <a:rPr lang="en-US" sz="2200" baseline="0" dirty="0"/>
                        <a:t> </a:t>
                      </a:r>
                      <a:r>
                        <a:rPr lang="en-US" sz="2200" baseline="0" dirty="0" err="1"/>
                        <a:t>giá</a:t>
                      </a:r>
                      <a:r>
                        <a:rPr lang="en-US" sz="2200" baseline="0" dirty="0"/>
                        <a:t> </a:t>
                      </a:r>
                      <a:r>
                        <a:rPr lang="en-US" sz="2200" baseline="0" dirty="0" err="1"/>
                        <a:t>trị</a:t>
                      </a:r>
                      <a:r>
                        <a:rPr lang="en-US" sz="2200" baseline="0" dirty="0"/>
                        <a:t> </a:t>
                      </a:r>
                      <a:r>
                        <a:rPr lang="en-US" sz="2200" baseline="0" dirty="0" err="1"/>
                        <a:t>từ</a:t>
                      </a:r>
                      <a:r>
                        <a:rPr lang="en-US" sz="2200" baseline="0" dirty="0"/>
                        <a:t> </a:t>
                      </a:r>
                      <a:r>
                        <a:rPr lang="en-US" sz="2200" b="1" kern="1200" baseline="0" dirty="0">
                          <a:solidFill>
                            <a:schemeClr val="lt1"/>
                          </a:solidFill>
                          <a:latin typeface="+mn-lt"/>
                          <a:ea typeface="+mn-ea"/>
                          <a:cs typeface="+mn-cs"/>
                        </a:rPr>
                        <a:t>0 </a:t>
                      </a:r>
                      <a:r>
                        <a:rPr lang="en-US" sz="2200" b="1" kern="1200" baseline="0" dirty="0" err="1">
                          <a:solidFill>
                            <a:schemeClr val="lt1"/>
                          </a:solidFill>
                          <a:latin typeface="+mn-lt"/>
                          <a:ea typeface="+mn-ea"/>
                          <a:cs typeface="+mn-cs"/>
                        </a:rPr>
                        <a:t>đến</a:t>
                      </a:r>
                      <a:r>
                        <a:rPr lang="en-US" sz="2200" b="1" kern="1200" baseline="0" dirty="0">
                          <a:solidFill>
                            <a:schemeClr val="lt1"/>
                          </a:solidFill>
                          <a:latin typeface="+mn-lt"/>
                          <a:ea typeface="+mn-ea"/>
                          <a:cs typeface="+mn-cs"/>
                        </a:rPr>
                        <a:t> 4,294,967,295)</a:t>
                      </a:r>
                      <a:endParaRPr lang="en-US" sz="22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2200"/>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03385">
                <a:tc vMerge="1">
                  <a:txBody>
                    <a:bodyPr/>
                    <a:lstStyle/>
                    <a:p>
                      <a:endParaRPr lang="en-US"/>
                    </a:p>
                  </a:txBody>
                  <a:tcPr/>
                </a:tc>
                <a:tc gridSpan="4">
                  <a:txBody>
                    <a:bodyPr/>
                    <a:lstStyle/>
                    <a:p>
                      <a:pPr algn="ctr"/>
                      <a:r>
                        <a:rPr lang="en-US" sz="2200" b="1" kern="1200" baseline="0" dirty="0">
                          <a:solidFill>
                            <a:schemeClr val="dk1"/>
                          </a:solidFill>
                          <a:latin typeface="+mn-lt"/>
                          <a:ea typeface="+mn-ea"/>
                          <a:cs typeface="+mn-cs"/>
                        </a:rPr>
                        <a:t>1101010101010100001100101001011</a:t>
                      </a:r>
                      <a:endParaRPr lang="en-US"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176839">
                <a:tc>
                  <a:txBody>
                    <a:bodyPr/>
                    <a:lstStyle/>
                    <a:p>
                      <a:r>
                        <a:rPr lang="en-US" sz="2200" baseline="0" dirty="0"/>
                        <a:t>32 bit </a:t>
                      </a:r>
                      <a:r>
                        <a:rPr lang="en-US" sz="2200" baseline="0" dirty="0" err="1"/>
                        <a:t>được</a:t>
                      </a:r>
                      <a:r>
                        <a:rPr lang="en-US" sz="2200" baseline="0" dirty="0"/>
                        <a:t> chia </a:t>
                      </a:r>
                      <a:r>
                        <a:rPr lang="en-US" sz="2200" baseline="0" dirty="0" err="1"/>
                        <a:t>làm</a:t>
                      </a:r>
                      <a:r>
                        <a:rPr lang="en-US" sz="2200" baseline="0" dirty="0"/>
                        <a:t> 4 octets </a:t>
                      </a:r>
                      <a:r>
                        <a:rPr lang="en-US" sz="2200" baseline="0" dirty="0" err="1"/>
                        <a:t>mỗi</a:t>
                      </a:r>
                      <a:r>
                        <a:rPr lang="en-US" sz="2200" baseline="0" dirty="0"/>
                        <a:t> octets </a:t>
                      </a:r>
                      <a:r>
                        <a:rPr lang="en-US" sz="2200" baseline="0" dirty="0" err="1"/>
                        <a:t>có</a:t>
                      </a:r>
                      <a:r>
                        <a:rPr lang="en-US" sz="2200" baseline="0" dirty="0"/>
                        <a:t> 8bit</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kern="1200" baseline="0">
                          <a:solidFill>
                            <a:schemeClr val="dk1"/>
                          </a:solidFill>
                          <a:latin typeface="+mn-lt"/>
                          <a:ea typeface="+mn-ea"/>
                          <a:cs typeface="+mn-cs"/>
                        </a:rPr>
                        <a:t>11010101</a:t>
                      </a: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baseline="0">
                          <a:solidFill>
                            <a:schemeClr val="dk1"/>
                          </a:solidFill>
                          <a:latin typeface="+mn-lt"/>
                          <a:ea typeface="+mn-ea"/>
                          <a:cs typeface="+mn-cs"/>
                        </a:rPr>
                        <a:t>0101010</a:t>
                      </a: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kern="1200" baseline="0">
                          <a:solidFill>
                            <a:schemeClr val="dk1"/>
                          </a:solidFill>
                          <a:latin typeface="+mn-lt"/>
                          <a:ea typeface="+mn-ea"/>
                          <a:cs typeface="+mn-cs"/>
                        </a:rPr>
                        <a:t>00011001</a:t>
                      </a: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kern="1200" baseline="0">
                          <a:solidFill>
                            <a:schemeClr val="dk1"/>
                          </a:solidFill>
                          <a:latin typeface="+mn-lt"/>
                          <a:ea typeface="+mn-ea"/>
                          <a:cs typeface="+mn-cs"/>
                        </a:rPr>
                        <a:t>01001011</a:t>
                      </a:r>
                      <a:endParaRPr 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72662">
                <a:tc>
                  <a:txBody>
                    <a:bodyPr/>
                    <a:lstStyle/>
                    <a:p>
                      <a:r>
                        <a:rPr lang="en-US" sz="2200" dirty="0" err="1"/>
                        <a:t>Mỗi</a:t>
                      </a:r>
                      <a:r>
                        <a:rPr lang="en-US" sz="2200" baseline="0" dirty="0"/>
                        <a:t> octets </a:t>
                      </a:r>
                      <a:r>
                        <a:rPr lang="en-US" sz="2200" baseline="0" dirty="0" err="1"/>
                        <a:t>có</a:t>
                      </a:r>
                      <a:r>
                        <a:rPr lang="en-US" sz="2200" baseline="0" dirty="0"/>
                        <a:t> </a:t>
                      </a:r>
                      <a:r>
                        <a:rPr lang="en-US" sz="2200" baseline="0" dirty="0" err="1"/>
                        <a:t>thể</a:t>
                      </a:r>
                      <a:r>
                        <a:rPr lang="en-US" sz="2200" baseline="0" dirty="0"/>
                        <a:t> </a:t>
                      </a:r>
                      <a:r>
                        <a:rPr lang="en-US" sz="2200" baseline="0" dirty="0" err="1"/>
                        <a:t>chuyển</a:t>
                      </a:r>
                      <a:r>
                        <a:rPr lang="en-US" sz="2200" baseline="0" dirty="0"/>
                        <a:t> </a:t>
                      </a:r>
                      <a:r>
                        <a:rPr lang="en-US" sz="2200" baseline="0" dirty="0" err="1"/>
                        <a:t>đổi</a:t>
                      </a:r>
                      <a:r>
                        <a:rPr lang="en-US" sz="2200" baseline="0" dirty="0"/>
                        <a:t> qua </a:t>
                      </a:r>
                      <a:r>
                        <a:rPr lang="en-US" sz="2200" baseline="0" dirty="0" err="1"/>
                        <a:t>hệ</a:t>
                      </a:r>
                      <a:r>
                        <a:rPr lang="en-US" sz="2200" baseline="0" dirty="0"/>
                        <a:t> </a:t>
                      </a:r>
                      <a:r>
                        <a:rPr lang="en-US" sz="2200" baseline="0" dirty="0" err="1"/>
                        <a:t>thập</a:t>
                      </a:r>
                      <a:r>
                        <a:rPr lang="en-US" sz="2200" baseline="0" dirty="0"/>
                        <a:t> </a:t>
                      </a:r>
                      <a:r>
                        <a:rPr lang="en-US" sz="2200" baseline="0" dirty="0" err="1"/>
                        <a:t>phân</a:t>
                      </a:r>
                      <a:r>
                        <a:rPr lang="en-US" sz="2200" baseline="0" dirty="0"/>
                        <a:t> </a:t>
                      </a:r>
                      <a:r>
                        <a:rPr lang="en-US" sz="2200" baseline="0" dirty="0" err="1"/>
                        <a:t>để</a:t>
                      </a:r>
                      <a:r>
                        <a:rPr lang="en-US" sz="2200" baseline="0" dirty="0"/>
                        <a:t> </a:t>
                      </a:r>
                      <a:r>
                        <a:rPr lang="en-US" sz="2200" baseline="0" dirty="0" err="1"/>
                        <a:t>dễ</a:t>
                      </a:r>
                      <a:r>
                        <a:rPr lang="en-US" sz="2200" baseline="0" dirty="0"/>
                        <a:t> </a:t>
                      </a:r>
                      <a:r>
                        <a:rPr lang="en-US" sz="2200" baseline="0" dirty="0" err="1"/>
                        <a:t>nhớ</a:t>
                      </a:r>
                      <a:r>
                        <a:rPr lang="en-US" sz="2200" baseline="0" dirty="0"/>
                        <a:t> </a:t>
                      </a:r>
                      <a:r>
                        <a:rPr lang="en-US" sz="2200" baseline="0" dirty="0" err="1"/>
                        <a:t>hơn</a:t>
                      </a:r>
                      <a:r>
                        <a:rPr lang="en-US" sz="2200" baseline="0" dirty="0"/>
                        <a:t>.</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72662">
                <a:tc>
                  <a:txBody>
                    <a:bodyPr/>
                    <a:lstStyle/>
                    <a:p>
                      <a:r>
                        <a:rPr lang="en-US" sz="2200" dirty="0" err="1"/>
                        <a:t>Địa</a:t>
                      </a:r>
                      <a:r>
                        <a:rPr lang="en-US" sz="2200" baseline="0" dirty="0"/>
                        <a:t> </a:t>
                      </a:r>
                      <a:r>
                        <a:rPr lang="en-US" sz="2200" baseline="0" dirty="0" err="1"/>
                        <a:t>chỉ</a:t>
                      </a:r>
                      <a:r>
                        <a:rPr lang="en-US" sz="2200" baseline="0" dirty="0"/>
                        <a:t> </a:t>
                      </a:r>
                      <a:r>
                        <a:rPr lang="en-US" sz="2200" baseline="0" dirty="0" err="1"/>
                        <a:t>được</a:t>
                      </a:r>
                      <a:r>
                        <a:rPr lang="en-US" sz="2200" baseline="0" dirty="0"/>
                        <a:t> </a:t>
                      </a:r>
                      <a:r>
                        <a:rPr lang="en-US" sz="2200" baseline="0" dirty="0" err="1"/>
                        <a:t>sử</a:t>
                      </a:r>
                      <a:r>
                        <a:rPr lang="en-US" sz="2200" baseline="0" dirty="0"/>
                        <a:t> </a:t>
                      </a:r>
                      <a:r>
                        <a:rPr lang="en-US" sz="2200" baseline="0" dirty="0" err="1"/>
                        <a:t>dụng</a:t>
                      </a:r>
                      <a:r>
                        <a:rPr lang="en-US" sz="2200" baseline="0" dirty="0"/>
                        <a:t> </a:t>
                      </a:r>
                      <a:r>
                        <a:rPr lang="en-US" sz="2200" baseline="0" dirty="0" err="1"/>
                        <a:t>dấu</a:t>
                      </a:r>
                      <a:r>
                        <a:rPr lang="en-US" sz="2200" baseline="0" dirty="0"/>
                        <a:t> </a:t>
                      </a:r>
                      <a:r>
                        <a:rPr lang="en-US" sz="2200" baseline="0" dirty="0" err="1"/>
                        <a:t>chấm</a:t>
                      </a:r>
                      <a:r>
                        <a:rPr lang="en-US" sz="2200" baseline="0" dirty="0"/>
                        <a:t>(.) </a:t>
                      </a:r>
                      <a:r>
                        <a:rPr lang="en-US" sz="2200" baseline="0" dirty="0" err="1"/>
                        <a:t>để</a:t>
                      </a:r>
                      <a:r>
                        <a:rPr lang="en-US" sz="2200" baseline="0" dirty="0"/>
                        <a:t> </a:t>
                      </a:r>
                      <a:r>
                        <a:rPr lang="en-US" sz="2200" baseline="0" dirty="0" err="1"/>
                        <a:t>ngăn</a:t>
                      </a:r>
                      <a:r>
                        <a:rPr lang="en-US" sz="2200" baseline="0" dirty="0"/>
                        <a:t> </a:t>
                      </a:r>
                      <a:r>
                        <a:rPr lang="en-US" sz="2200" baseline="0" dirty="0" err="1"/>
                        <a:t>cách</a:t>
                      </a:r>
                      <a:r>
                        <a:rPr lang="en-US" sz="2200" baseline="0" dirty="0"/>
                        <a:t> </a:t>
                      </a:r>
                      <a:r>
                        <a:rPr lang="en-US" sz="2200" baseline="0" dirty="0" err="1"/>
                        <a:t>các</a:t>
                      </a:r>
                      <a:r>
                        <a:rPr lang="en-US" sz="2200" baseline="0" dirty="0"/>
                        <a:t> octets</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6769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lớp</a:t>
            </a:r>
            <a:r>
              <a:rPr lang="en-US" dirty="0"/>
              <a:t> </a:t>
            </a:r>
            <a:r>
              <a:rPr lang="en-US" dirty="0" err="1"/>
              <a:t>của</a:t>
            </a:r>
            <a:r>
              <a:rPr lang="en-US" dirty="0"/>
              <a:t> </a:t>
            </a:r>
            <a:r>
              <a:rPr lang="en-US" dirty="0" err="1"/>
              <a:t>địa</a:t>
            </a:r>
            <a:r>
              <a:rPr lang="en-US" dirty="0"/>
              <a:t> </a:t>
            </a:r>
            <a:r>
              <a:rPr lang="en-US" dirty="0" err="1"/>
              <a:t>chỉ</a:t>
            </a:r>
            <a:r>
              <a:rPr lang="en-US" dirty="0"/>
              <a:t> IP</a:t>
            </a:r>
          </a:p>
        </p:txBody>
      </p:sp>
      <p:sp>
        <p:nvSpPr>
          <p:cNvPr id="3" name="Slide Number Placeholder 2"/>
          <p:cNvSpPr>
            <a:spLocks noGrp="1"/>
          </p:cNvSpPr>
          <p:nvPr>
            <p:ph type="sldNum" sz="quarter" idx="12"/>
          </p:nvPr>
        </p:nvSpPr>
        <p:spPr/>
        <p:txBody>
          <a:bodyPr/>
          <a:lstStyle/>
          <a:p>
            <a:fld id="{E3813BF9-5145-4417-B95D-FA8627973885}" type="slidenum">
              <a:rPr lang="en-US" smtClean="0"/>
              <a:pPr/>
              <a:t>9</a:t>
            </a:fld>
            <a:endParaRPr lang="en-US"/>
          </a:p>
        </p:txBody>
      </p:sp>
      <p:sp>
        <p:nvSpPr>
          <p:cNvPr id="5" name="Rectangle 4"/>
          <p:cNvSpPr/>
          <p:nvPr/>
        </p:nvSpPr>
        <p:spPr>
          <a:xfrm>
            <a:off x="1282045" y="2553607"/>
            <a:ext cx="10523652" cy="584775"/>
          </a:xfrm>
          <a:prstGeom prst="rect">
            <a:avLst/>
          </a:prstGeom>
          <a:noFill/>
        </p:spPr>
        <p:txBody>
          <a:bodyPr wrap="square" lIns="91440" tIns="45720" rIns="91440" bIns="45720">
            <a:spAutoFit/>
          </a:bodyPr>
          <a:lstStyle/>
          <a:p>
            <a:r>
              <a:rPr lang="en-US" sz="3200" dirty="0"/>
              <a:t>Class B – Hai bit </a:t>
            </a:r>
            <a:r>
              <a:rPr lang="en-US" sz="3200" dirty="0" err="1"/>
              <a:t>đầu</a:t>
            </a:r>
            <a:r>
              <a:rPr lang="en-US" sz="3200" dirty="0"/>
              <a:t> </a:t>
            </a:r>
            <a:r>
              <a:rPr lang="en-US" sz="3200" dirty="0" err="1"/>
              <a:t>tiên</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lần</a:t>
            </a:r>
            <a:r>
              <a:rPr lang="en-US" sz="3200" dirty="0"/>
              <a:t> </a:t>
            </a:r>
            <a:r>
              <a:rPr lang="en-US" sz="3200" dirty="0" err="1"/>
              <a:t>lượt</a:t>
            </a:r>
            <a:r>
              <a:rPr lang="en-US" sz="3200" dirty="0"/>
              <a:t> </a:t>
            </a:r>
            <a:r>
              <a:rPr lang="en-US" sz="3200" dirty="0" err="1"/>
              <a:t>là</a:t>
            </a:r>
            <a:r>
              <a:rPr lang="en-US" sz="3200" dirty="0"/>
              <a:t> 10</a:t>
            </a:r>
          </a:p>
        </p:txBody>
      </p:sp>
      <p:sp>
        <p:nvSpPr>
          <p:cNvPr id="6" name="Rectangle 5"/>
          <p:cNvSpPr/>
          <p:nvPr/>
        </p:nvSpPr>
        <p:spPr>
          <a:xfrm>
            <a:off x="1247479" y="3710231"/>
            <a:ext cx="10375769" cy="584775"/>
          </a:xfrm>
          <a:prstGeom prst="rect">
            <a:avLst/>
          </a:prstGeom>
          <a:noFill/>
        </p:spPr>
        <p:txBody>
          <a:bodyPr wrap="square" lIns="91440" tIns="45720" rIns="91440" bIns="45720">
            <a:spAutoFit/>
          </a:bodyPr>
          <a:lstStyle/>
          <a:p>
            <a:r>
              <a:rPr lang="en-US" sz="3200" dirty="0"/>
              <a:t>Class C – Ba bit </a:t>
            </a:r>
            <a:r>
              <a:rPr lang="en-US" sz="3200" dirty="0" err="1"/>
              <a:t>đầu</a:t>
            </a:r>
            <a:r>
              <a:rPr lang="en-US" sz="3200" dirty="0"/>
              <a:t> </a:t>
            </a:r>
            <a:r>
              <a:rPr lang="en-US" sz="3200" dirty="0" err="1"/>
              <a:t>tiên</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lần</a:t>
            </a:r>
            <a:r>
              <a:rPr lang="en-US" sz="3200" dirty="0"/>
              <a:t> </a:t>
            </a:r>
            <a:r>
              <a:rPr lang="en-US" sz="3200" dirty="0" err="1"/>
              <a:t>lượt</a:t>
            </a:r>
            <a:r>
              <a:rPr lang="en-US" sz="3200" dirty="0"/>
              <a:t> </a:t>
            </a:r>
            <a:r>
              <a:rPr lang="en-US" sz="3200" dirty="0" err="1"/>
              <a:t>là</a:t>
            </a:r>
            <a:r>
              <a:rPr lang="en-US" sz="3200" dirty="0"/>
              <a:t> 110</a:t>
            </a:r>
          </a:p>
        </p:txBody>
      </p:sp>
      <p:sp>
        <p:nvSpPr>
          <p:cNvPr id="7" name="Rectangle 6"/>
          <p:cNvSpPr/>
          <p:nvPr/>
        </p:nvSpPr>
        <p:spPr>
          <a:xfrm>
            <a:off x="2466680" y="1864248"/>
            <a:ext cx="2209800" cy="584775"/>
          </a:xfrm>
          <a:prstGeom prst="rect">
            <a:avLst/>
          </a:prstGeom>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bodyPr>
          <a:lstStyle/>
          <a:p>
            <a:pPr algn="ctr"/>
            <a:r>
              <a:rPr lang="en-US" sz="3200" u="sng">
                <a:solidFill>
                  <a:srgbClr val="FF0000"/>
                </a:solidFill>
              </a:rPr>
              <a:t>0</a:t>
            </a:r>
            <a:r>
              <a:rPr lang="en-US" sz="2800"/>
              <a:t>XXXXXXX</a:t>
            </a:r>
          </a:p>
        </p:txBody>
      </p:sp>
      <p:sp>
        <p:nvSpPr>
          <p:cNvPr id="8" name="Rectangle 7"/>
          <p:cNvSpPr/>
          <p:nvPr/>
        </p:nvSpPr>
        <p:spPr>
          <a:xfrm>
            <a:off x="4981280" y="1864248"/>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9" name="Rectangle 8"/>
          <p:cNvSpPr/>
          <p:nvPr/>
        </p:nvSpPr>
        <p:spPr>
          <a:xfrm>
            <a:off x="6505280" y="1889073"/>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10" name="Rectangle 9"/>
          <p:cNvSpPr/>
          <p:nvPr/>
        </p:nvSpPr>
        <p:spPr>
          <a:xfrm>
            <a:off x="8029280" y="1864248"/>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11" name="Rectangle 10"/>
          <p:cNvSpPr/>
          <p:nvPr/>
        </p:nvSpPr>
        <p:spPr>
          <a:xfrm>
            <a:off x="4676480" y="1889073"/>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12" name="Rectangle 11"/>
          <p:cNvSpPr/>
          <p:nvPr/>
        </p:nvSpPr>
        <p:spPr>
          <a:xfrm>
            <a:off x="6200480" y="1864248"/>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13" name="Rectangle 12"/>
          <p:cNvSpPr/>
          <p:nvPr/>
        </p:nvSpPr>
        <p:spPr>
          <a:xfrm>
            <a:off x="7724480" y="1864248"/>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14" name="Rectangle 13"/>
          <p:cNvSpPr/>
          <p:nvPr/>
        </p:nvSpPr>
        <p:spPr>
          <a:xfrm>
            <a:off x="2466680" y="3127732"/>
            <a:ext cx="2209800" cy="584775"/>
          </a:xfrm>
          <a:prstGeom prst="rect">
            <a:avLst/>
          </a:prstGeom>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bodyPr>
          <a:lstStyle/>
          <a:p>
            <a:pPr algn="ctr"/>
            <a:r>
              <a:rPr lang="en-US" sz="3200" u="sng">
                <a:solidFill>
                  <a:srgbClr val="FF0000"/>
                </a:solidFill>
              </a:rPr>
              <a:t>10</a:t>
            </a:r>
            <a:r>
              <a:rPr lang="en-US" sz="2800"/>
              <a:t>XXXXXX</a:t>
            </a:r>
          </a:p>
        </p:txBody>
      </p:sp>
      <p:sp>
        <p:nvSpPr>
          <p:cNvPr id="15" name="Rectangle 14"/>
          <p:cNvSpPr/>
          <p:nvPr/>
        </p:nvSpPr>
        <p:spPr>
          <a:xfrm>
            <a:off x="4981280" y="3127732"/>
            <a:ext cx="1828800" cy="584775"/>
          </a:xfrm>
          <a:prstGeom prst="rect">
            <a:avLst/>
          </a:prstGeom>
        </p:spPr>
        <p:style>
          <a:lnRef idx="1">
            <a:schemeClr val="accent6"/>
          </a:lnRef>
          <a:fillRef idx="3">
            <a:schemeClr val="accent6"/>
          </a:fillRef>
          <a:effectRef idx="2">
            <a:schemeClr val="accent6"/>
          </a:effectRef>
          <a:fontRef idx="minor">
            <a:schemeClr val="lt1"/>
          </a:fontRef>
        </p:style>
        <p:txBody>
          <a:bodyPr wrap="square" lIns="91440" tIns="45720" rIns="91440" bIns="45720">
            <a:spAutoFit/>
          </a:bodyPr>
          <a:lstStyle/>
          <a:p>
            <a:pPr algn="ctr"/>
            <a:r>
              <a:rPr lang="en-US" sz="3200"/>
              <a:t>Network</a:t>
            </a:r>
            <a:endParaRPr lang="en-US" sz="2800"/>
          </a:p>
        </p:txBody>
      </p:sp>
      <p:sp>
        <p:nvSpPr>
          <p:cNvPr id="16" name="Rectangle 15"/>
          <p:cNvSpPr/>
          <p:nvPr/>
        </p:nvSpPr>
        <p:spPr>
          <a:xfrm>
            <a:off x="7191080" y="3152557"/>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17" name="Rectangle 16"/>
          <p:cNvSpPr/>
          <p:nvPr/>
        </p:nvSpPr>
        <p:spPr>
          <a:xfrm>
            <a:off x="8715080" y="3127732"/>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18" name="Rectangle 17"/>
          <p:cNvSpPr/>
          <p:nvPr/>
        </p:nvSpPr>
        <p:spPr>
          <a:xfrm>
            <a:off x="4676480" y="3152557"/>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19" name="Rectangle 18"/>
          <p:cNvSpPr/>
          <p:nvPr/>
        </p:nvSpPr>
        <p:spPr>
          <a:xfrm>
            <a:off x="6886280" y="3127732"/>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20" name="Rectangle 19"/>
          <p:cNvSpPr/>
          <p:nvPr/>
        </p:nvSpPr>
        <p:spPr>
          <a:xfrm>
            <a:off x="8410280" y="3127732"/>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21" name="Rectangle 20"/>
          <p:cNvSpPr/>
          <p:nvPr/>
        </p:nvSpPr>
        <p:spPr>
          <a:xfrm>
            <a:off x="2466680" y="4337389"/>
            <a:ext cx="2209800" cy="584775"/>
          </a:xfrm>
          <a:prstGeom prst="rect">
            <a:avLst/>
          </a:prstGeom>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bodyPr>
          <a:lstStyle/>
          <a:p>
            <a:pPr algn="ctr"/>
            <a:r>
              <a:rPr lang="en-US" sz="3200" u="sng">
                <a:solidFill>
                  <a:srgbClr val="FF0000"/>
                </a:solidFill>
              </a:rPr>
              <a:t>110</a:t>
            </a:r>
            <a:r>
              <a:rPr lang="en-US" sz="2800"/>
              <a:t>XXXXX</a:t>
            </a:r>
          </a:p>
        </p:txBody>
      </p:sp>
      <p:sp>
        <p:nvSpPr>
          <p:cNvPr id="22" name="Rectangle 21"/>
          <p:cNvSpPr/>
          <p:nvPr/>
        </p:nvSpPr>
        <p:spPr>
          <a:xfrm>
            <a:off x="4981280" y="4337389"/>
            <a:ext cx="1828800" cy="584775"/>
          </a:xfrm>
          <a:prstGeom prst="rect">
            <a:avLst/>
          </a:prstGeom>
        </p:spPr>
        <p:style>
          <a:lnRef idx="1">
            <a:schemeClr val="accent6"/>
          </a:lnRef>
          <a:fillRef idx="3">
            <a:schemeClr val="accent6"/>
          </a:fillRef>
          <a:effectRef idx="2">
            <a:schemeClr val="accent6"/>
          </a:effectRef>
          <a:fontRef idx="minor">
            <a:schemeClr val="lt1"/>
          </a:fontRef>
        </p:style>
        <p:txBody>
          <a:bodyPr wrap="square" lIns="91440" tIns="45720" rIns="91440" bIns="45720">
            <a:spAutoFit/>
          </a:bodyPr>
          <a:lstStyle/>
          <a:p>
            <a:pPr algn="ctr"/>
            <a:r>
              <a:rPr lang="en-US" sz="3200"/>
              <a:t>Network</a:t>
            </a:r>
            <a:endParaRPr lang="en-US" sz="2800"/>
          </a:p>
        </p:txBody>
      </p:sp>
      <p:sp>
        <p:nvSpPr>
          <p:cNvPr id="23" name="Rectangle 22"/>
          <p:cNvSpPr/>
          <p:nvPr/>
        </p:nvSpPr>
        <p:spPr>
          <a:xfrm>
            <a:off x="7038680" y="4362214"/>
            <a:ext cx="1676400" cy="584775"/>
          </a:xfrm>
          <a:prstGeom prst="rect">
            <a:avLst/>
          </a:prstGeom>
        </p:spPr>
        <p:style>
          <a:lnRef idx="1">
            <a:schemeClr val="accent6"/>
          </a:lnRef>
          <a:fillRef idx="3">
            <a:schemeClr val="accent6"/>
          </a:fillRef>
          <a:effectRef idx="2">
            <a:schemeClr val="accent6"/>
          </a:effectRef>
          <a:fontRef idx="minor">
            <a:schemeClr val="lt1"/>
          </a:fontRef>
        </p:style>
        <p:txBody>
          <a:bodyPr wrap="square" lIns="91440" tIns="45720" rIns="91440" bIns="45720">
            <a:spAutoFit/>
          </a:bodyPr>
          <a:lstStyle/>
          <a:p>
            <a:pPr algn="ctr"/>
            <a:r>
              <a:rPr lang="en-US" sz="3200"/>
              <a:t>Network</a:t>
            </a:r>
            <a:endParaRPr lang="en-US" sz="2800"/>
          </a:p>
        </p:txBody>
      </p:sp>
      <p:sp>
        <p:nvSpPr>
          <p:cNvPr id="24" name="Rectangle 23"/>
          <p:cNvSpPr/>
          <p:nvPr/>
        </p:nvSpPr>
        <p:spPr>
          <a:xfrm>
            <a:off x="8867480" y="4337389"/>
            <a:ext cx="1219200" cy="584775"/>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3200"/>
              <a:t>Host</a:t>
            </a:r>
            <a:endParaRPr lang="en-US" sz="2800"/>
          </a:p>
        </p:txBody>
      </p:sp>
      <p:sp>
        <p:nvSpPr>
          <p:cNvPr id="25" name="Rectangle 24"/>
          <p:cNvSpPr/>
          <p:nvPr/>
        </p:nvSpPr>
        <p:spPr>
          <a:xfrm>
            <a:off x="4676480" y="4362214"/>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26" name="Rectangle 25"/>
          <p:cNvSpPr/>
          <p:nvPr/>
        </p:nvSpPr>
        <p:spPr>
          <a:xfrm>
            <a:off x="6733880" y="4337389"/>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27" name="Rectangle 26"/>
          <p:cNvSpPr/>
          <p:nvPr/>
        </p:nvSpPr>
        <p:spPr>
          <a:xfrm>
            <a:off x="8638880" y="4337389"/>
            <a:ext cx="304800" cy="584775"/>
          </a:xfrm>
          <a:prstGeom prst="rect">
            <a:avLst/>
          </a:prstGeom>
          <a:noFill/>
        </p:spPr>
        <p:txBody>
          <a:bodyPr wrap="square" lIns="91440" tIns="45720" rIns="91440" bIns="45720">
            <a:spAutoFit/>
          </a:bodyPr>
          <a:lstStyle/>
          <a:p>
            <a:pPr algn="ctr"/>
            <a:r>
              <a:rPr lang="en-US" sz="3200"/>
              <a:t>.</a:t>
            </a:r>
            <a:endParaRPr lang="en-US" sz="2800"/>
          </a:p>
        </p:txBody>
      </p:sp>
      <p:sp>
        <p:nvSpPr>
          <p:cNvPr id="28" name="Rectangle 27"/>
          <p:cNvSpPr/>
          <p:nvPr/>
        </p:nvSpPr>
        <p:spPr>
          <a:xfrm>
            <a:off x="1282045" y="1237090"/>
            <a:ext cx="8865909" cy="584775"/>
          </a:xfrm>
          <a:prstGeom prst="rect">
            <a:avLst/>
          </a:prstGeom>
          <a:noFill/>
        </p:spPr>
        <p:txBody>
          <a:bodyPr wrap="square" lIns="91440" tIns="45720" rIns="91440" bIns="45720">
            <a:spAutoFit/>
          </a:bodyPr>
          <a:lstStyle/>
          <a:p>
            <a:r>
              <a:rPr lang="en-US" sz="3200" dirty="0"/>
              <a:t>Class A – Bit </a:t>
            </a:r>
            <a:r>
              <a:rPr lang="en-US" sz="3200" dirty="0" err="1"/>
              <a:t>đầu</a:t>
            </a:r>
            <a:r>
              <a:rPr lang="en-US" sz="3200" dirty="0"/>
              <a:t> </a:t>
            </a:r>
            <a:r>
              <a:rPr lang="en-US" sz="3200" dirty="0" err="1"/>
              <a:t>tiên</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0</a:t>
            </a:r>
          </a:p>
        </p:txBody>
      </p:sp>
      <p:sp>
        <p:nvSpPr>
          <p:cNvPr id="29" name="Rectangle 28"/>
          <p:cNvSpPr/>
          <p:nvPr/>
        </p:nvSpPr>
        <p:spPr>
          <a:xfrm>
            <a:off x="1307968" y="4897197"/>
            <a:ext cx="9820375" cy="584775"/>
          </a:xfrm>
          <a:prstGeom prst="rect">
            <a:avLst/>
          </a:prstGeom>
          <a:noFill/>
        </p:spPr>
        <p:txBody>
          <a:bodyPr wrap="square" lIns="91440" tIns="45720" rIns="91440" bIns="45720">
            <a:spAutoFit/>
          </a:bodyPr>
          <a:lstStyle/>
          <a:p>
            <a:r>
              <a:rPr lang="en-US" sz="3200" dirty="0"/>
              <a:t>Class D – </a:t>
            </a:r>
            <a:r>
              <a:rPr lang="en-US" sz="3200" dirty="0" err="1"/>
              <a:t>Bốn</a:t>
            </a:r>
            <a:r>
              <a:rPr lang="en-US" sz="3200" dirty="0"/>
              <a:t> bit </a:t>
            </a:r>
            <a:r>
              <a:rPr lang="en-US" sz="3200" dirty="0" err="1"/>
              <a:t>đầu</a:t>
            </a:r>
            <a:r>
              <a:rPr lang="en-US" sz="3200" dirty="0"/>
              <a:t> </a:t>
            </a:r>
            <a:r>
              <a:rPr lang="en-US" sz="3200" dirty="0" err="1"/>
              <a:t>tiên</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lần</a:t>
            </a:r>
            <a:r>
              <a:rPr lang="en-US" sz="3200" dirty="0"/>
              <a:t> </a:t>
            </a:r>
            <a:r>
              <a:rPr lang="en-US" sz="3200" dirty="0" err="1"/>
              <a:t>lượt</a:t>
            </a:r>
            <a:r>
              <a:rPr lang="en-US" sz="3200" dirty="0"/>
              <a:t> </a:t>
            </a:r>
            <a:r>
              <a:rPr lang="en-US" sz="3200" dirty="0" err="1"/>
              <a:t>là</a:t>
            </a:r>
            <a:r>
              <a:rPr lang="en-US" sz="3200" dirty="0"/>
              <a:t> 1110</a:t>
            </a:r>
          </a:p>
        </p:txBody>
      </p:sp>
      <p:sp>
        <p:nvSpPr>
          <p:cNvPr id="30" name="Rectangle 29"/>
          <p:cNvSpPr/>
          <p:nvPr/>
        </p:nvSpPr>
        <p:spPr>
          <a:xfrm>
            <a:off x="1247479" y="6040978"/>
            <a:ext cx="10017551" cy="584775"/>
          </a:xfrm>
          <a:prstGeom prst="rect">
            <a:avLst/>
          </a:prstGeom>
          <a:noFill/>
        </p:spPr>
        <p:txBody>
          <a:bodyPr wrap="square" lIns="91440" tIns="45720" rIns="91440" bIns="45720">
            <a:spAutoFit/>
          </a:bodyPr>
          <a:lstStyle/>
          <a:p>
            <a:r>
              <a:rPr lang="en-US" sz="3200" dirty="0"/>
              <a:t>Class E – </a:t>
            </a:r>
            <a:r>
              <a:rPr lang="en-US" sz="3200" dirty="0" err="1"/>
              <a:t>Năm</a:t>
            </a:r>
            <a:r>
              <a:rPr lang="en-US" sz="3200" dirty="0"/>
              <a:t> bit </a:t>
            </a:r>
            <a:r>
              <a:rPr lang="en-US" sz="3200" dirty="0" err="1"/>
              <a:t>đầu</a:t>
            </a:r>
            <a:r>
              <a:rPr lang="en-US" sz="3200" dirty="0"/>
              <a:t> </a:t>
            </a:r>
            <a:r>
              <a:rPr lang="en-US" sz="3200" dirty="0" err="1"/>
              <a:t>tiên</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lần</a:t>
            </a:r>
            <a:r>
              <a:rPr lang="en-US" sz="3200" dirty="0"/>
              <a:t> </a:t>
            </a:r>
            <a:r>
              <a:rPr lang="en-US" sz="3200" dirty="0" err="1"/>
              <a:t>lượt</a:t>
            </a:r>
            <a:r>
              <a:rPr lang="en-US" sz="3200" dirty="0"/>
              <a:t> </a:t>
            </a:r>
            <a:r>
              <a:rPr lang="en-US" sz="3200" dirty="0" err="1"/>
              <a:t>là</a:t>
            </a:r>
            <a:r>
              <a:rPr lang="en-US" sz="3200" dirty="0"/>
              <a:t> 11110</a:t>
            </a:r>
          </a:p>
        </p:txBody>
      </p:sp>
      <p:sp>
        <p:nvSpPr>
          <p:cNvPr id="31" name="Rectangle 30"/>
          <p:cNvSpPr/>
          <p:nvPr/>
        </p:nvSpPr>
        <p:spPr>
          <a:xfrm>
            <a:off x="2238079" y="5493930"/>
            <a:ext cx="2209800" cy="584775"/>
          </a:xfrm>
          <a:prstGeom prst="rect">
            <a:avLst/>
          </a:prstGeom>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bodyPr>
          <a:lstStyle/>
          <a:p>
            <a:pPr algn="ctr"/>
            <a:r>
              <a:rPr lang="en-US" sz="3200" u="sng">
                <a:solidFill>
                  <a:srgbClr val="FF0000"/>
                </a:solidFill>
              </a:rPr>
              <a:t>1110</a:t>
            </a:r>
            <a:r>
              <a:rPr lang="en-US" sz="2800"/>
              <a:t>XXXX</a:t>
            </a:r>
          </a:p>
        </p:txBody>
      </p:sp>
    </p:spTree>
    <p:extLst>
      <p:ext uri="{BB962C8B-B14F-4D97-AF65-F5344CB8AC3E}">
        <p14:creationId xmlns:p14="http://schemas.microsoft.com/office/powerpoint/2010/main" val="24441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500"/>
                                        <p:tgtEl>
                                          <p:spTgt spid="11"/>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amond(in)">
                                      <p:cBhvr>
                                        <p:cTn id="20" dur="500"/>
                                        <p:tgtEl>
                                          <p:spTgt spid="12"/>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amond(i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amond(in)">
                                      <p:cBhvr>
                                        <p:cTn id="28" dur="500"/>
                                        <p:tgtEl>
                                          <p:spTgt spid="13"/>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amond(i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8"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amond(i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amond(in)">
                                      <p:cBhvr>
                                        <p:cTn id="45" dur="500"/>
                                        <p:tgtEl>
                                          <p:spTgt spid="18"/>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amond(i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diamond(in)">
                                      <p:cBhvr>
                                        <p:cTn id="53" dur="500"/>
                                        <p:tgtEl>
                                          <p:spTgt spid="19"/>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amond(in)">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diamond(in)">
                                      <p:cBhvr>
                                        <p:cTn id="61" dur="500"/>
                                        <p:tgtEl>
                                          <p:spTgt spid="20"/>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amond(in)">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1+#ppt_w/2"/>
                                          </p:val>
                                        </p:tav>
                                        <p:tav tm="100000">
                                          <p:val>
                                            <p:strVal val="#ppt_x"/>
                                          </p:val>
                                        </p:tav>
                                      </p:tavLst>
                                    </p:anim>
                                    <p:anim calcmode="lin" valueType="num">
                                      <p:cBhvr additive="base">
                                        <p:cTn id="70" dur="500" fill="hold"/>
                                        <p:tgtEl>
                                          <p:spTgt spid="6"/>
                                        </p:tgtEl>
                                        <p:attrNameLst>
                                          <p:attrName>ppt_y</p:attrName>
                                        </p:attrNameLst>
                                      </p:cBhvr>
                                      <p:tavLst>
                                        <p:tav tm="0">
                                          <p:val>
                                            <p:strVal val="#ppt_y"/>
                                          </p:val>
                                        </p:tav>
                                        <p:tav tm="100000">
                                          <p:val>
                                            <p:strVal val="#ppt_y"/>
                                          </p:val>
                                        </p:tav>
                                      </p:tavLst>
                                    </p:anim>
                                  </p:childTnLst>
                                </p:cTn>
                              </p:par>
                              <p:par>
                                <p:cTn id="71" presetID="8" presetClass="entr" presetSubtype="16"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amond(in)">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amond(in)">
                                      <p:cBhvr>
                                        <p:cTn id="78" dur="500"/>
                                        <p:tgtEl>
                                          <p:spTgt spid="25"/>
                                        </p:tgtEl>
                                      </p:cBhvr>
                                    </p:animEffect>
                                  </p:childTnLst>
                                </p:cTn>
                              </p:par>
                              <p:par>
                                <p:cTn id="79" presetID="8" presetClass="entr" presetSubtype="16"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diamond(in)">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diamond(in)">
                                      <p:cBhvr>
                                        <p:cTn id="86" dur="500"/>
                                        <p:tgtEl>
                                          <p:spTgt spid="26"/>
                                        </p:tgtEl>
                                      </p:cBhvr>
                                    </p:animEffect>
                                  </p:childTnLst>
                                </p:cTn>
                              </p:par>
                              <p:par>
                                <p:cTn id="87" presetID="8" presetClass="entr" presetSubtype="16"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diamond(in)">
                                      <p:cBhvr>
                                        <p:cTn id="89" dur="50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8" presetClass="entr" presetSubtype="16"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amond(in)">
                                      <p:cBhvr>
                                        <p:cTn id="94" dur="500"/>
                                        <p:tgtEl>
                                          <p:spTgt spid="27"/>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amond(in)">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500" fill="hold"/>
                                        <p:tgtEl>
                                          <p:spTgt spid="28"/>
                                        </p:tgtEl>
                                        <p:attrNameLst>
                                          <p:attrName>ppt_x</p:attrName>
                                        </p:attrNameLst>
                                      </p:cBhvr>
                                      <p:tavLst>
                                        <p:tav tm="0">
                                          <p:val>
                                            <p:strVal val="1+#ppt_w/2"/>
                                          </p:val>
                                        </p:tav>
                                        <p:tav tm="100000">
                                          <p:val>
                                            <p:strVal val="#ppt_x"/>
                                          </p:val>
                                        </p:tav>
                                      </p:tavLst>
                                    </p:anim>
                                    <p:anim calcmode="lin" valueType="num">
                                      <p:cBhvr additive="base">
                                        <p:cTn id="103"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1+#ppt_w/2"/>
                                          </p:val>
                                        </p:tav>
                                        <p:tav tm="100000">
                                          <p:val>
                                            <p:strVal val="#ppt_x"/>
                                          </p:val>
                                        </p:tav>
                                      </p:tavLst>
                                    </p:anim>
                                    <p:anim calcmode="lin" valueType="num">
                                      <p:cBhvr additive="base">
                                        <p:cTn id="109" dur="500" fill="hold"/>
                                        <p:tgtEl>
                                          <p:spTgt spid="29"/>
                                        </p:tgtEl>
                                        <p:attrNameLst>
                                          <p:attrName>ppt_y</p:attrName>
                                        </p:attrNameLst>
                                      </p:cBhvr>
                                      <p:tavLst>
                                        <p:tav tm="0">
                                          <p:val>
                                            <p:strVal val="#ppt_y"/>
                                          </p:val>
                                        </p:tav>
                                        <p:tav tm="100000">
                                          <p:val>
                                            <p:strVal val="#ppt_y"/>
                                          </p:val>
                                        </p:tav>
                                      </p:tavLst>
                                    </p:anim>
                                  </p:childTnLst>
                                </p:cTn>
                              </p:par>
                              <p:par>
                                <p:cTn id="110" presetID="8" presetClass="entr" presetSubtype="16"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diamond(in)">
                                      <p:cBhvr>
                                        <p:cTn id="112" dur="500"/>
                                        <p:tgtEl>
                                          <p:spTgt spid="31"/>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1+#ppt_w/2"/>
                                          </p:val>
                                        </p:tav>
                                        <p:tav tm="100000">
                                          <p:val>
                                            <p:strVal val="#ppt_x"/>
                                          </p:val>
                                        </p:tav>
                                      </p:tavLst>
                                    </p:anim>
                                    <p:anim calcmode="lin" valueType="num">
                                      <p:cBhvr additive="base">
                                        <p:cTn id="11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p:bldP spid="12" grpId="0"/>
      <p:bldP spid="13" grpId="0"/>
      <p:bldP spid="14" grpId="0" animBg="1"/>
      <p:bldP spid="15" grpId="0" animBg="1"/>
      <p:bldP spid="16" grpId="0" animBg="1"/>
      <p:bldP spid="17" grpId="0" animBg="1"/>
      <p:bldP spid="18" grpId="0"/>
      <p:bldP spid="19" grpId="0"/>
      <p:bldP spid="20" grpId="0"/>
      <p:bldP spid="21" grpId="0" animBg="1"/>
      <p:bldP spid="22" grpId="0" animBg="1"/>
      <p:bldP spid="23" grpId="0" animBg="1"/>
      <p:bldP spid="24" grpId="0" animBg="1"/>
      <p:bldP spid="25" grpId="0"/>
      <p:bldP spid="26" grpId="0"/>
      <p:bldP spid="27" grpId="0"/>
      <p:bldP spid="28" grpId="0"/>
      <p:bldP spid="29" grpId="0"/>
      <p:bldP spid="30" grpId="0"/>
      <p:bldP spid="31" grpId="0" animBg="1"/>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TotalTime>
  <Words>1868</Words>
  <Application>Microsoft Office PowerPoint</Application>
  <PresentationFormat>Widescreen</PresentationFormat>
  <Paragraphs>498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Open Sans</vt:lpstr>
      <vt:lpstr>Tahoma</vt:lpstr>
      <vt:lpstr>Times New Roman</vt:lpstr>
      <vt:lpstr>Wingdings</vt:lpstr>
      <vt:lpstr>Office Theme</vt:lpstr>
      <vt:lpstr>PowerPoint Presentation</vt:lpstr>
      <vt:lpstr>Giao thức IP(Internet Protocol) là gì?</vt:lpstr>
      <vt:lpstr>Cấu trúc gói tin của IP</vt:lpstr>
      <vt:lpstr>Nguyên tắc hoạt động của IP</vt:lpstr>
      <vt:lpstr>Nguyên tắc hoạt động của IP</vt:lpstr>
      <vt:lpstr>Nguyên tắc hoạt động của IP</vt:lpstr>
      <vt:lpstr>Địa chỉ IP là gì?</vt:lpstr>
      <vt:lpstr>Định dạng địa chỉ IP</vt:lpstr>
      <vt:lpstr>Các lớp của địa chỉ IP</vt:lpstr>
      <vt:lpstr>PowerPoint Presentation</vt:lpstr>
      <vt:lpstr>PowerPoint Presentation</vt:lpstr>
      <vt:lpstr>Chuyển đổi từ hệ 10 sang hệ 2</vt:lpstr>
      <vt:lpstr>Chuyển đổi từ hệ 2 sang hệ 10</vt:lpstr>
      <vt:lpstr>Bài tập</vt:lpstr>
      <vt:lpstr>Địa chỉ Subnet Mask?</vt:lpstr>
      <vt:lpstr>Subnet Mask mặc định</vt:lpstr>
      <vt:lpstr>IP Address → Subnet Mask → Network Address</vt:lpstr>
      <vt:lpstr>IP Address → Subnet Mask → Network Address</vt:lpstr>
      <vt:lpstr>IP Address → Subnet Mask → Network Address</vt:lpstr>
      <vt:lpstr>Cấu hình IP</vt:lpstr>
      <vt:lpstr>Bài tập nộp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Tuấn Đặng Công</cp:lastModifiedBy>
  <cp:revision>122</cp:revision>
  <dcterms:created xsi:type="dcterms:W3CDTF">2017-01-10T11:09:36Z</dcterms:created>
  <dcterms:modified xsi:type="dcterms:W3CDTF">2023-03-05T17:15:39Z</dcterms:modified>
</cp:coreProperties>
</file>