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98" r:id="rId3"/>
    <p:sldId id="260" r:id="rId4"/>
    <p:sldId id="266" r:id="rId5"/>
    <p:sldId id="272" r:id="rId6"/>
    <p:sldId id="274" r:id="rId7"/>
    <p:sldId id="275" r:id="rId8"/>
    <p:sldId id="277" r:id="rId9"/>
    <p:sldId id="299" r:id="rId10"/>
    <p:sldId id="279" r:id="rId11"/>
    <p:sldId id="282" r:id="rId12"/>
    <p:sldId id="309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86C2"/>
    <a:srgbClr val="A0B5C4"/>
    <a:srgbClr val="003366"/>
    <a:srgbClr val="1F9A0A"/>
    <a:srgbClr val="01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558" autoAdjust="0"/>
    <p:restoredTop sz="76536" autoAdjust="0"/>
  </p:normalViewPr>
  <p:slideViewPr>
    <p:cSldViewPr>
      <p:cViewPr varScale="1">
        <p:scale>
          <a:sx n="67" d="100"/>
          <a:sy n="67" d="100"/>
        </p:scale>
        <p:origin x="134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62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890FA-84E4-4D6E-BD8C-A26F6B6944DD}" type="datetimeFigureOut">
              <a:rPr lang="en-GB" smtClean="0"/>
              <a:pPr/>
              <a:t>23/04/2021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F9A57-430C-42ED-B8B9-D13D26B985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91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F9A57-430C-42ED-B8B9-D13D26B98519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1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CE31D6A-1F0B-4D0D-A5F3-E34615C8D11B}" type="slidenum">
              <a:rPr lang="en-US" altLang="en-US" sz="800"/>
              <a:pPr/>
              <a:t>10</a:t>
            </a:fld>
            <a:endParaRPr lang="en-US" altLang="en-US" sz="800"/>
          </a:p>
        </p:txBody>
      </p:sp>
      <p:sp>
        <p:nvSpPr>
          <p:cNvPr id="1144834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25425" indent="-225425">
              <a:spcBef>
                <a:spcPct val="25000"/>
              </a:spcBef>
            </a:pPr>
            <a:r>
              <a:rPr lang="en-US" altLang="en-US" sz="2000" smtClean="0"/>
              <a:t>Using </a:t>
            </a:r>
            <a:r>
              <a:rPr lang="vi-VN" sz="2000" smtClean="0"/>
              <a:t>Zinin</a:t>
            </a:r>
            <a:r>
              <a:rPr lang="en-US" sz="2000" smtClean="0"/>
              <a:t>’s </a:t>
            </a:r>
            <a:r>
              <a:rPr lang="en-US" altLang="ja-JP" sz="2000" smtClean="0"/>
              <a:t>3 routing principles, how would you answer the following?</a:t>
            </a:r>
          </a:p>
          <a:p>
            <a:pPr marL="688975" lvl="1" indent="-225425" eaLnBrk="1" hangingPunct="1">
              <a:spcBef>
                <a:spcPct val="25000"/>
              </a:spcBef>
              <a:buFontTx/>
              <a:buChar char="–"/>
            </a:pPr>
            <a:r>
              <a:rPr lang="en-US" altLang="en-US" sz="2000" smtClean="0">
                <a:solidFill>
                  <a:srgbClr val="0066FF"/>
                </a:solidFill>
              </a:rPr>
              <a:t>Would packets from PC1 reach their destination?</a:t>
            </a:r>
          </a:p>
          <a:p>
            <a:pPr marL="1139825" lvl="2" indent="-225425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000" smtClean="0">
                <a:solidFill>
                  <a:schemeClr val="accent2"/>
                </a:solidFill>
              </a:rPr>
              <a:t>Yes</a:t>
            </a:r>
            <a:r>
              <a:rPr lang="en-US" altLang="en-US" sz="2000" smtClean="0"/>
              <a:t>, packets destined for 172.16.1.0/24 and 192.168.1.0/24 networks would reach their destination.</a:t>
            </a:r>
          </a:p>
          <a:p>
            <a:pPr marL="688975" lvl="1" indent="-225425" eaLnBrk="1" hangingPunct="1">
              <a:spcBef>
                <a:spcPct val="25000"/>
              </a:spcBef>
              <a:buFontTx/>
              <a:buChar char="–"/>
            </a:pPr>
            <a:r>
              <a:rPr lang="en-US" altLang="en-US" sz="2000" smtClean="0">
                <a:solidFill>
                  <a:srgbClr val="0066FF"/>
                </a:solidFill>
              </a:rPr>
              <a:t>Does this mean that any packets from these networks destined for 172.16.3.0/24 network will reach their destination?</a:t>
            </a:r>
          </a:p>
          <a:p>
            <a:pPr marL="1139825" lvl="2" indent="-225425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000" smtClean="0">
                <a:solidFill>
                  <a:schemeClr val="accent2"/>
                </a:solidFill>
              </a:rPr>
              <a:t>No</a:t>
            </a:r>
            <a:r>
              <a:rPr lang="en-US" altLang="en-US" sz="2000" smtClean="0"/>
              <a:t>, because neither R2 nor R3 router has a route to the 172.16.3.0/24 network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EAADB19-8B57-4340-9954-82CFAA4195AC}" type="slidenum">
              <a:rPr lang="en-US" altLang="en-US" sz="800"/>
              <a:pPr/>
              <a:t>11</a:t>
            </a:fld>
            <a:endParaRPr lang="en-US" altLang="en-US" sz="800"/>
          </a:p>
        </p:txBody>
      </p:sp>
      <p:sp>
        <p:nvSpPr>
          <p:cNvPr id="1153026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5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D868ECD-3654-4CA6-870B-E433DD4FCBD2}" type="slidenum">
              <a:rPr lang="en-US" altLang="en-US" sz="800"/>
              <a:pPr/>
              <a:t>12</a:t>
            </a:fld>
            <a:endParaRPr lang="en-US" altLang="en-US" sz="800"/>
          </a:p>
        </p:txBody>
      </p:sp>
      <p:sp>
        <p:nvSpPr>
          <p:cNvPr id="1155074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5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B3A8939-9C74-49F3-9516-A8AF1FCA6088}" type="slidenum">
              <a:rPr lang="en-US" altLang="en-US" sz="800"/>
              <a:pPr/>
              <a:t>2</a:t>
            </a:fld>
            <a:endParaRPr lang="en-US" altLang="en-US" sz="800"/>
          </a:p>
        </p:txBody>
      </p:sp>
      <p:sp>
        <p:nvSpPr>
          <p:cNvPr id="984066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EDC8DCB-FB31-486D-99D3-5BB9220C638B}" type="slidenum">
              <a:rPr lang="en-US" altLang="en-US" sz="800"/>
              <a:pPr/>
              <a:t>3</a:t>
            </a:fld>
            <a:endParaRPr lang="en-US" altLang="en-US" sz="800"/>
          </a:p>
        </p:txBody>
      </p:sp>
      <p:sp>
        <p:nvSpPr>
          <p:cNvPr id="1107970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72770D7-125F-4E66-BB83-2B5BD3C74095}" type="slidenum">
              <a:rPr lang="en-US" altLang="en-US" sz="800"/>
              <a:pPr/>
              <a:t>4</a:t>
            </a:fld>
            <a:endParaRPr lang="en-US" altLang="en-US" sz="800"/>
          </a:p>
        </p:txBody>
      </p:sp>
      <p:sp>
        <p:nvSpPr>
          <p:cNvPr id="1118210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8B308F5-E0CE-4024-B77B-39566AA1AB9E}" type="slidenum">
              <a:rPr lang="en-US" altLang="en-US" sz="800"/>
              <a:pPr/>
              <a:t>5</a:t>
            </a:fld>
            <a:endParaRPr lang="en-US" altLang="en-US" sz="800"/>
          </a:p>
        </p:txBody>
      </p:sp>
      <p:sp>
        <p:nvSpPr>
          <p:cNvPr id="1130498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3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2AE872C-BB03-4A3E-9FB3-6009FE40875D}" type="slidenum">
              <a:rPr lang="en-US" altLang="en-US" sz="800"/>
              <a:pPr/>
              <a:t>6</a:t>
            </a:fld>
            <a:endParaRPr lang="en-US" altLang="en-US" sz="800"/>
          </a:p>
        </p:txBody>
      </p:sp>
      <p:sp>
        <p:nvSpPr>
          <p:cNvPr id="1134594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Một lộ trình cấu hình bằng tay được sử dụng khi định tuyến từ một mạng tới mạng còn sơ khai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BC654C30-7D7B-413B-960E-2BAF11494366}" type="slidenum">
              <a:rPr lang="en-US" altLang="en-US" sz="800"/>
              <a:pPr/>
              <a:t>7</a:t>
            </a:fld>
            <a:endParaRPr lang="en-US" altLang="en-US" sz="800"/>
          </a:p>
        </p:txBody>
      </p:sp>
      <p:sp>
        <p:nvSpPr>
          <p:cNvPr id="1136642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93F5434-AA59-43B4-8153-93006305EB2B}" type="slidenum">
              <a:rPr lang="en-US" altLang="en-US" sz="800"/>
              <a:pPr/>
              <a:t>8</a:t>
            </a:fld>
            <a:endParaRPr lang="en-US" altLang="en-US" sz="800"/>
          </a:p>
        </p:txBody>
      </p:sp>
      <p:sp>
        <p:nvSpPr>
          <p:cNvPr id="1140738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4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CDA1680-BFBA-42D8-AB4D-5E21877E4BD5}" type="slidenum">
              <a:rPr lang="en-US" altLang="en-US" sz="800"/>
              <a:pPr/>
              <a:t>9</a:t>
            </a:fld>
            <a:endParaRPr lang="en-US" altLang="en-US" sz="800"/>
          </a:p>
        </p:txBody>
      </p:sp>
      <p:sp>
        <p:nvSpPr>
          <p:cNvPr id="1142786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4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3140968"/>
            <a:ext cx="9139161" cy="1694688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48680"/>
            <a:ext cx="4517351" cy="223595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8600" y="1556792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1600200"/>
            <a:ext cx="781236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600200"/>
            <a:ext cx="7704856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7818521" y="1772816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AutoShape 21"/>
          <p:cNvSpPr>
            <a:spLocks noChangeArrowheads="1"/>
          </p:cNvSpPr>
          <p:nvPr userDrawn="1"/>
        </p:nvSpPr>
        <p:spPr bwMode="gray">
          <a:xfrm>
            <a:off x="8028384" y="6351984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5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800" b="1" dirty="0" smtClean="0">
                <a:solidFill>
                  <a:schemeClr val="bg1"/>
                </a:solidFill>
                <a:effectLst/>
                <a:latin typeface="Corbel" pitchFamily="34" charset="0"/>
                <a:cs typeface="Arial" pitchFamily="34" charset="0"/>
              </a:rPr>
              <a:t>NE</a:t>
            </a:r>
            <a:endParaRPr lang="en-US" sz="1800" b="1" dirty="0">
              <a:solidFill>
                <a:schemeClr val="bg1"/>
              </a:solidFill>
              <a:effectLst/>
              <a:latin typeface="Corbel" pitchFamily="34" charset="0"/>
              <a:cs typeface="Arial" pitchFamily="34" charset="0"/>
            </a:endParaRPr>
          </a:p>
        </p:txBody>
      </p:sp>
      <p:sp>
        <p:nvSpPr>
          <p:cNvPr id="7" name="AutoShape 22"/>
          <p:cNvSpPr>
            <a:spLocks noChangeArrowheads="1"/>
          </p:cNvSpPr>
          <p:nvPr userDrawn="1"/>
        </p:nvSpPr>
        <p:spPr bwMode="gray">
          <a:xfrm>
            <a:off x="8532440" y="6093296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5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Corbel" pitchFamily="34" charset="0"/>
                <a:cs typeface="+mn-cs"/>
              </a:rPr>
              <a:t>SS</a:t>
            </a:r>
            <a:endParaRPr lang="en-US" sz="1800" b="1" dirty="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8676456" y="112474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23528" y="228600"/>
            <a:ext cx="8568952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23528" y="1600200"/>
            <a:ext cx="864096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8604448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1268760"/>
            <a:ext cx="8676456" cy="2160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91041" y="1268760"/>
            <a:ext cx="533400" cy="244476"/>
          </a:xfrm>
          <a:prstGeom prst="rect">
            <a:avLst/>
          </a:prstGeom>
          <a:noFill/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6084168" y="5546700"/>
            <a:ext cx="520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Corbel" pitchFamily="34" charset="0"/>
                <a:cs typeface="+mn-cs"/>
              </a:rPr>
              <a:t>LT</a:t>
            </a:r>
            <a:endParaRPr lang="en-US" sz="1800" b="1" dirty="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6642968" y="5229200"/>
            <a:ext cx="4953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Corbel" pitchFamily="34" charset="0"/>
                <a:cs typeface="+mn-cs"/>
              </a:rPr>
              <a:t>VB</a:t>
            </a:r>
            <a:endParaRPr lang="en-US" sz="1800" b="1" dirty="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156" y="30710"/>
            <a:ext cx="1025844" cy="5077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28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charset="2"/>
        <a:buChar char="§"/>
        <a:defRPr kumimoji="0" sz="2800" kern="1200">
          <a:solidFill>
            <a:srgbClr val="000090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Arial"/>
        <a:buChar char="•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4294967295"/>
          </p:nvPr>
        </p:nvSpPr>
        <p:spPr bwMode="white">
          <a:xfrm>
            <a:off x="611560" y="3501008"/>
            <a:ext cx="7992888" cy="990600"/>
          </a:xfrm>
        </p:spPr>
        <p:txBody>
          <a:bodyPr>
            <a:noAutofit/>
          </a:bodyPr>
          <a:lstStyle>
            <a:lvl1pPr marL="0" indent="0" algn="r">
              <a:buFont typeface="Wingdings" pitchFamily="2" charset="2"/>
              <a:buNone/>
              <a:defRPr sz="3000" baseline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>
              <a:spcBef>
                <a:spcPct val="0"/>
              </a:spcBef>
            </a:pPr>
            <a:r>
              <a:rPr lang="en-US" sz="4800" b="1" smtClean="0">
                <a:ln w="13462">
                  <a:solidFill>
                    <a:schemeClr val="accent5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Static Route</a:t>
            </a:r>
            <a:endParaRPr lang="en-US" altLang="en-US" sz="4800" b="1" dirty="0">
              <a:ln w="13462">
                <a:solidFill>
                  <a:schemeClr val="accent5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Static Routes with Exit Interfaces</a:t>
            </a:r>
            <a:endParaRPr lang="en-US" sz="3600" smtClean="0"/>
          </a:p>
        </p:txBody>
      </p:sp>
      <p:pic>
        <p:nvPicPr>
          <p:cNvPr id="11438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717032"/>
            <a:ext cx="5170487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4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56793"/>
            <a:ext cx="7940675" cy="2448272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vi-VN" sz="2000" dirty="0"/>
              <a:t>Sử dụng 3 nguyên tắc định </a:t>
            </a:r>
            <a:r>
              <a:rPr lang="vi-VN" sz="2000" dirty="0" smtClean="0"/>
              <a:t>tuyến, </a:t>
            </a:r>
            <a:r>
              <a:rPr lang="vi-VN" sz="2000" dirty="0"/>
              <a:t>bạn sẽ trả lời </a:t>
            </a:r>
            <a:r>
              <a:rPr lang="vi-VN" sz="2000" dirty="0" smtClean="0"/>
              <a:t>làm </a:t>
            </a:r>
            <a:r>
              <a:rPr lang="vi-VN" sz="2000" dirty="0"/>
              <a:t>thế nào </a:t>
            </a:r>
            <a:r>
              <a:rPr lang="vi-VN" sz="2000" dirty="0" smtClean="0"/>
              <a:t>sau </a:t>
            </a:r>
            <a:r>
              <a:rPr lang="vi-VN" sz="2000" dirty="0"/>
              <a:t>đây? </a:t>
            </a:r>
            <a:endParaRPr lang="en-US" sz="2000" dirty="0" smtClean="0"/>
          </a:p>
          <a:p>
            <a:pPr marL="605790" lvl="1" indent="-285750" algn="just">
              <a:lnSpc>
                <a:spcPct val="150000"/>
              </a:lnSpc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vi-VN" sz="1800" dirty="0" smtClean="0"/>
              <a:t>Gói </a:t>
            </a:r>
            <a:r>
              <a:rPr lang="vi-VN" sz="1800" dirty="0"/>
              <a:t>tin từ PC1 sẽ đạt được điểm đến của </a:t>
            </a:r>
            <a:r>
              <a:rPr lang="en-US" sz="1800" dirty="0" err="1" smtClean="0"/>
              <a:t>nó</a:t>
            </a:r>
            <a:r>
              <a:rPr lang="vi-VN" sz="1800" dirty="0" smtClean="0"/>
              <a:t>? Vâng</a:t>
            </a:r>
            <a:r>
              <a:rPr lang="vi-VN" sz="1800" dirty="0"/>
              <a:t>, các gói tin cho </a:t>
            </a:r>
            <a:r>
              <a:rPr lang="vi-VN" sz="1800" dirty="0" smtClean="0"/>
              <a:t>mạng</a:t>
            </a:r>
            <a:r>
              <a:rPr lang="en-US" sz="1800" dirty="0" smtClean="0"/>
              <a:t> </a:t>
            </a:r>
            <a:r>
              <a:rPr lang="vi-VN" sz="1800" dirty="0" smtClean="0"/>
              <a:t>172.16.1.0/24 </a:t>
            </a:r>
            <a:r>
              <a:rPr lang="vi-VN" sz="1800" dirty="0"/>
              <a:t>và </a:t>
            </a:r>
            <a:r>
              <a:rPr lang="vi-VN" sz="1800" dirty="0" smtClean="0"/>
              <a:t>192.168.1.0/24</a:t>
            </a:r>
            <a:r>
              <a:rPr lang="en-US" sz="1800" dirty="0" smtClean="0"/>
              <a:t> </a:t>
            </a:r>
            <a:r>
              <a:rPr lang="vi-VN" sz="1800" dirty="0" smtClean="0"/>
              <a:t>sẽ </a:t>
            </a:r>
            <a:r>
              <a:rPr lang="vi-VN" sz="1800" dirty="0"/>
              <a:t>đạt được điểm đến của </a:t>
            </a:r>
            <a:r>
              <a:rPr lang="en-US" sz="1800" dirty="0" err="1" smtClean="0"/>
              <a:t>nó</a:t>
            </a:r>
            <a:r>
              <a:rPr lang="vi-VN" sz="1800" dirty="0" smtClean="0"/>
              <a:t>. </a:t>
            </a:r>
            <a:endParaRPr lang="en-US" sz="1800" dirty="0"/>
          </a:p>
          <a:p>
            <a:pPr marL="605790" lvl="1" indent="-285750" algn="just">
              <a:lnSpc>
                <a:spcPct val="150000"/>
              </a:lnSpc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vi-VN" sz="1800" dirty="0" smtClean="0"/>
              <a:t>Điều </a:t>
            </a:r>
            <a:r>
              <a:rPr lang="vi-VN" sz="1800" dirty="0"/>
              <a:t>này có nghĩa rằng bất kỳ gói dữ liệu từ các mạng dành cho mạng 172.16.3.0/24 sẽ đạt được điểm đến của </a:t>
            </a:r>
            <a:r>
              <a:rPr lang="en-US" sz="1800" dirty="0" err="1" smtClean="0"/>
              <a:t>nó</a:t>
            </a:r>
            <a:r>
              <a:rPr lang="vi-VN" sz="1800" dirty="0" smtClean="0"/>
              <a:t>? </a:t>
            </a:r>
            <a:r>
              <a:rPr lang="en-US" sz="1800" dirty="0" smtClean="0"/>
              <a:t> </a:t>
            </a:r>
            <a:r>
              <a:rPr lang="vi-VN" sz="1800" dirty="0" smtClean="0"/>
              <a:t>Không</a:t>
            </a:r>
            <a:r>
              <a:rPr lang="vi-VN" sz="1800" dirty="0"/>
              <a:t>, bởi vì không phải R2 hay R3 router có một tuyến đường đến mạng 172.16.3.0/24</a:t>
            </a:r>
            <a:endParaRPr lang="en-US" altLang="en-US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6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Static Routes with Exit Interfaces</a:t>
            </a:r>
            <a:endParaRPr lang="en-US" smtClean="0"/>
          </a:p>
        </p:txBody>
      </p:sp>
      <p:sp>
        <p:nvSpPr>
          <p:cNvPr id="115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496944" cy="484026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sz="2000" b="1" dirty="0" smtClean="0"/>
              <a:t>Modifying Static routes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vi-VN" sz="2000" dirty="0" smtClean="0"/>
              <a:t>Hiện </a:t>
            </a:r>
            <a:r>
              <a:rPr lang="vi-VN" sz="2000" dirty="0"/>
              <a:t>có các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vi-VN" sz="2000" dirty="0" smtClean="0"/>
              <a:t>tuyến tĩnh </a:t>
            </a:r>
            <a:r>
              <a:rPr lang="vi-VN" sz="2000" dirty="0"/>
              <a:t>không thể </a:t>
            </a:r>
            <a:r>
              <a:rPr lang="vi-VN" sz="2000" dirty="0" smtClean="0"/>
              <a:t>sửa </a:t>
            </a:r>
            <a:r>
              <a:rPr lang="vi-VN" sz="2000" dirty="0"/>
              <a:t>đổi. Các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vi-VN" sz="2000" dirty="0" smtClean="0"/>
              <a:t>tuyến tĩnh </a:t>
            </a:r>
            <a:r>
              <a:rPr lang="vi-VN" sz="2000" dirty="0"/>
              <a:t>cũ phải được xóa bằng cách đặt </a:t>
            </a:r>
            <a:r>
              <a:rPr lang="en-US" sz="2000" b="1" dirty="0" smtClean="0"/>
              <a:t>No</a:t>
            </a:r>
            <a:r>
              <a:rPr lang="vi-VN" sz="2000" dirty="0" smtClean="0"/>
              <a:t> </a:t>
            </a:r>
            <a:r>
              <a:rPr lang="vi-VN" sz="2000" dirty="0"/>
              <a:t>ở phía trước của </a:t>
            </a:r>
            <a:r>
              <a:rPr lang="vi-VN" sz="2000" b="1" dirty="0"/>
              <a:t>ip </a:t>
            </a:r>
            <a:r>
              <a:rPr lang="vi-VN" sz="2000" b="1" dirty="0" smtClean="0"/>
              <a:t>route</a:t>
            </a:r>
            <a:endParaRPr lang="en-US" sz="2000" b="1" dirty="0" smtClean="0">
              <a:solidFill>
                <a:srgbClr val="0066FF"/>
              </a:solidFill>
            </a:endParaRPr>
          </a:p>
          <a:p>
            <a:pPr marL="806450" lvl="1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en-US" sz="2000" dirty="0" smtClean="0"/>
              <a:t>Example:</a:t>
            </a:r>
          </a:p>
          <a:p>
            <a:pPr marL="1257300" lvl="2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en-US" sz="2000" dirty="0" smtClean="0">
                <a:solidFill>
                  <a:schemeClr val="accent2"/>
                </a:solidFill>
              </a:rPr>
              <a:t>no </a:t>
            </a:r>
            <a:r>
              <a:rPr lang="en-US" sz="2000" dirty="0" err="1" smtClean="0">
                <a:solidFill>
                  <a:schemeClr val="accent2"/>
                </a:solidFill>
              </a:rPr>
              <a:t>ip</a:t>
            </a:r>
            <a:r>
              <a:rPr lang="en-US" sz="2000" dirty="0" smtClean="0">
                <a:solidFill>
                  <a:schemeClr val="accent2"/>
                </a:solidFill>
              </a:rPr>
              <a:t> route</a:t>
            </a:r>
            <a:r>
              <a:rPr lang="en-US" sz="2000" dirty="0" smtClean="0"/>
              <a:t> 192.168.2.0 255.255.255.0 172.16.2.2</a:t>
            </a:r>
          </a:p>
          <a:p>
            <a:pPr marL="806450" lvl="1" indent="-342900">
              <a:buFont typeface="Wingdings" panose="05000000000000000000" pitchFamily="2" charset="2"/>
              <a:buChar char="ü"/>
              <a:defRPr/>
            </a:pPr>
            <a:r>
              <a:rPr lang="vi-VN" sz="2000" dirty="0"/>
              <a:t>Một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vi-VN" sz="2000" dirty="0" smtClean="0"/>
              <a:t>tuyến tĩnh </a:t>
            </a:r>
            <a:r>
              <a:rPr lang="vi-VN" sz="2000" dirty="0"/>
              <a:t>mới phải được viết lại trong cấu hình</a:t>
            </a:r>
            <a:endParaRPr lang="en-US" sz="2000" dirty="0" smtClean="0"/>
          </a:p>
        </p:txBody>
      </p:sp>
      <p:pic>
        <p:nvPicPr>
          <p:cNvPr id="11520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957" y="3789040"/>
            <a:ext cx="5567363" cy="274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9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Static Routes with Exit Interfaces</a:t>
            </a:r>
            <a:endParaRPr lang="en-US" smtClean="0"/>
          </a:p>
        </p:txBody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628800"/>
            <a:ext cx="7940675" cy="48402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vi-VN" sz="2000" dirty="0"/>
              <a:t>Xác minh </a:t>
            </a:r>
            <a:r>
              <a:rPr lang="vi-VN" sz="2000" dirty="0" smtClean="0"/>
              <a:t>cấu </a:t>
            </a:r>
            <a:r>
              <a:rPr lang="vi-VN" sz="2000" dirty="0"/>
              <a:t>hình </a:t>
            </a:r>
            <a:r>
              <a:rPr lang="en-US" sz="2000" b="1" dirty="0" smtClean="0"/>
              <a:t>Static Route</a:t>
            </a:r>
            <a:r>
              <a:rPr lang="en-US" sz="2000" dirty="0" smtClean="0"/>
              <a:t>: </a:t>
            </a:r>
            <a:r>
              <a:rPr lang="vi-VN" sz="2000" dirty="0" smtClean="0"/>
              <a:t>Sử </a:t>
            </a:r>
            <a:r>
              <a:rPr lang="vi-VN" sz="2000" dirty="0"/>
              <a:t>dụng các lệnh sau đây 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1800" dirty="0" smtClean="0"/>
              <a:t>Bước </a:t>
            </a:r>
            <a:r>
              <a:rPr lang="vi-VN" sz="1800" dirty="0"/>
              <a:t>1 show running-config 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1800" dirty="0" smtClean="0"/>
              <a:t>Bước </a:t>
            </a:r>
            <a:r>
              <a:rPr lang="vi-VN" sz="1800" dirty="0"/>
              <a:t>2 kiểm tra tuyến đường tĩnh đã được nhập chính xác 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1800" dirty="0" smtClean="0"/>
              <a:t>Bước </a:t>
            </a:r>
            <a:r>
              <a:rPr lang="vi-VN" sz="1800" dirty="0"/>
              <a:t>3 </a:t>
            </a:r>
            <a:r>
              <a:rPr lang="en-US" sz="1800" dirty="0" smtClean="0"/>
              <a:t>Show </a:t>
            </a:r>
            <a:r>
              <a:rPr lang="vi-VN" sz="1800" dirty="0" smtClean="0"/>
              <a:t>ip </a:t>
            </a:r>
            <a:r>
              <a:rPr lang="vi-VN" sz="1800" dirty="0"/>
              <a:t>route 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1800" dirty="0" smtClean="0"/>
              <a:t>Bước </a:t>
            </a:r>
            <a:r>
              <a:rPr lang="vi-VN" sz="1800" dirty="0"/>
              <a:t>4 kiểm tra tuyến đường đã được cấu hình trong bảng định tuyến 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1800" dirty="0" smtClean="0"/>
              <a:t>Bước </a:t>
            </a:r>
            <a:r>
              <a:rPr lang="vi-VN" sz="1800" dirty="0"/>
              <a:t>5 vấn đề lệnh </a:t>
            </a:r>
            <a:r>
              <a:rPr lang="en-US" sz="1800" dirty="0" smtClean="0"/>
              <a:t>P</a:t>
            </a:r>
            <a:r>
              <a:rPr lang="vi-VN" sz="1800" dirty="0" smtClean="0"/>
              <a:t>ing </a:t>
            </a:r>
            <a:r>
              <a:rPr lang="vi-VN" sz="1800" dirty="0"/>
              <a:t>để kiểm tra các gói dữ liệu có thể đạt được điểm đến và con đường trở lại làm việc</a:t>
            </a:r>
            <a:endParaRPr lang="vi-VN" sz="1800" dirty="0">
              <a:effectLst/>
            </a:endParaRPr>
          </a:p>
        </p:txBody>
      </p:sp>
      <p:pic>
        <p:nvPicPr>
          <p:cNvPr id="1154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0" y="4293096"/>
            <a:ext cx="4387850" cy="256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28800"/>
            <a:ext cx="8200777" cy="48402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vi-VN" dirty="0" smtClean="0"/>
              <a:t>Mô </a:t>
            </a:r>
            <a:r>
              <a:rPr lang="vi-VN" dirty="0"/>
              <a:t>tả các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vi-VN" dirty="0" smtClean="0"/>
              <a:t>tuyến </a:t>
            </a:r>
            <a:r>
              <a:rPr lang="vi-VN" dirty="0" smtClean="0"/>
              <a:t>tĩnh</a:t>
            </a:r>
            <a:r>
              <a:rPr lang="en-US" dirty="0" smtClean="0"/>
              <a:t> </a:t>
            </a:r>
            <a:r>
              <a:rPr lang="vi-VN" dirty="0"/>
              <a:t>và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vi-VN" dirty="0"/>
              <a:t>tuyến mặc </a:t>
            </a:r>
            <a:r>
              <a:rPr lang="vi-VN" dirty="0" smtClean="0"/>
              <a:t>định.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vũng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vi-VN" dirty="0" smtClean="0"/>
              <a:t>các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vi-VN" dirty="0"/>
              <a:t>tuyến tĩnh</a:t>
            </a:r>
            <a:r>
              <a:rPr lang="en-US" dirty="0"/>
              <a:t> </a:t>
            </a:r>
            <a:r>
              <a:rPr lang="vi-VN" dirty="0"/>
              <a:t>và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vi-VN" dirty="0"/>
              <a:t>tuyến mặc định. </a:t>
            </a:r>
            <a:endParaRPr lang="en-US" dirty="0"/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vi-VN" dirty="0" smtClean="0"/>
              <a:t>Kiểm </a:t>
            </a:r>
            <a:r>
              <a:rPr lang="vi-VN" dirty="0"/>
              <a:t>tra </a:t>
            </a:r>
            <a:r>
              <a:rPr lang="vi-VN" dirty="0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vi-VN" dirty="0" smtClean="0"/>
              <a:t> </a:t>
            </a:r>
            <a:r>
              <a:rPr lang="vi-VN" dirty="0"/>
              <a:t>gói tin được chuyển tiếp khi sử dụng các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vi-VN" dirty="0" smtClean="0"/>
              <a:t>tuyến</a:t>
            </a:r>
            <a:r>
              <a:rPr lang="en-US" dirty="0" smtClean="0"/>
              <a:t> </a:t>
            </a:r>
            <a:r>
              <a:rPr lang="vi-VN" dirty="0" smtClean="0"/>
              <a:t>tĩnh</a:t>
            </a:r>
            <a:r>
              <a:rPr lang="vi-VN" dirty="0"/>
              <a:t>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vi-VN" dirty="0" smtClean="0"/>
              <a:t>Xác </a:t>
            </a:r>
            <a:r>
              <a:rPr lang="vi-VN" dirty="0"/>
              <a:t>định </a:t>
            </a:r>
            <a:r>
              <a:rPr lang="en-US" dirty="0" err="1" smtClean="0"/>
              <a:t>làm</a:t>
            </a:r>
            <a:r>
              <a:rPr lang="vi-VN" dirty="0" smtClean="0"/>
              <a:t> </a:t>
            </a:r>
            <a:r>
              <a:rPr lang="vi-VN" dirty="0"/>
              <a:t>thế nào để quản lý và khắc phục sự cố các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vi-VN" dirty="0" smtClean="0"/>
              <a:t>tuyến tĩnh</a:t>
            </a:r>
            <a:r>
              <a:rPr lang="vi-VN" dirty="0"/>
              <a:t>.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9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Interfaces</a:t>
            </a:r>
          </a:p>
        </p:txBody>
      </p:sp>
      <p:sp>
        <p:nvSpPr>
          <p:cNvPr id="110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8" y="1666875"/>
            <a:ext cx="4442070" cy="5076825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1800" b="1" dirty="0" err="1" smtClean="0"/>
              <a:t>Các</a:t>
            </a:r>
            <a:r>
              <a:rPr lang="en-US" altLang="en-US" sz="1800" b="1" dirty="0" smtClean="0"/>
              <a:t> </a:t>
            </a:r>
            <a:r>
              <a:rPr lang="en-US" altLang="en-US" sz="1800" b="1" dirty="0" err="1" smtClean="0"/>
              <a:t>lệnh</a:t>
            </a:r>
            <a:r>
              <a:rPr lang="en-US" altLang="en-US" sz="1800" b="1" dirty="0" smtClean="0"/>
              <a:t> </a:t>
            </a:r>
            <a:r>
              <a:rPr lang="en-US" altLang="en-US" sz="1800" b="1" dirty="0" err="1" smtClean="0"/>
              <a:t>xem</a:t>
            </a:r>
            <a:r>
              <a:rPr lang="en-US" altLang="en-US" sz="1800" b="1" dirty="0" smtClean="0"/>
              <a:t> Interface </a:t>
            </a:r>
            <a:r>
              <a:rPr lang="en-US" altLang="en-US" sz="1800" b="1" dirty="0" err="1" smtClean="0"/>
              <a:t>của</a:t>
            </a:r>
            <a:r>
              <a:rPr lang="en-US" altLang="en-US" sz="1800" b="1" dirty="0" smtClean="0"/>
              <a:t> router</a:t>
            </a:r>
          </a:p>
          <a:p>
            <a:pPr marL="806450" lvl="1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1800" dirty="0" smtClean="0">
                <a:solidFill>
                  <a:schemeClr val="accent2"/>
                </a:solidFill>
              </a:rPr>
              <a:t>Show IP route</a:t>
            </a:r>
            <a:r>
              <a:rPr lang="en-US" altLang="en-US" sz="1800" dirty="0" smtClean="0"/>
              <a:t> </a:t>
            </a:r>
            <a:endParaRPr lang="en-US" altLang="en-US" sz="1800" dirty="0" smtClean="0"/>
          </a:p>
          <a:p>
            <a:pPr marL="806450" lvl="1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1800" dirty="0" smtClean="0">
                <a:solidFill>
                  <a:schemeClr val="accent2"/>
                </a:solidFill>
              </a:rPr>
              <a:t>Show Interfaces</a:t>
            </a:r>
            <a:endParaRPr lang="en-US" altLang="en-US" sz="1800" dirty="0" smtClean="0"/>
          </a:p>
          <a:p>
            <a:pPr marL="806450" lvl="1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1800" dirty="0" smtClean="0">
                <a:solidFill>
                  <a:schemeClr val="accent2"/>
                </a:solidFill>
              </a:rPr>
              <a:t>Show IP Interface brief</a:t>
            </a:r>
            <a:r>
              <a:rPr lang="en-US" altLang="en-US" sz="1800" dirty="0" smtClean="0"/>
              <a:t> </a:t>
            </a:r>
            <a:endParaRPr lang="en-US" altLang="en-US" sz="1800" dirty="0" smtClean="0"/>
          </a:p>
          <a:p>
            <a:pPr marL="806450" lvl="1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1800" dirty="0" smtClean="0">
                <a:solidFill>
                  <a:schemeClr val="accent2"/>
                </a:solidFill>
              </a:rPr>
              <a:t>Show </a:t>
            </a:r>
            <a:r>
              <a:rPr lang="en-US" altLang="en-US" sz="1800" dirty="0" smtClean="0">
                <a:solidFill>
                  <a:schemeClr val="accent2"/>
                </a:solidFill>
              </a:rPr>
              <a:t>running-</a:t>
            </a:r>
            <a:r>
              <a:rPr lang="en-US" altLang="en-US" sz="1800" dirty="0" err="1" smtClean="0">
                <a:solidFill>
                  <a:schemeClr val="accent2"/>
                </a:solidFill>
              </a:rPr>
              <a:t>config</a:t>
            </a:r>
            <a:r>
              <a:rPr lang="en-US" altLang="en-US" sz="1800" dirty="0" smtClean="0"/>
              <a:t> </a:t>
            </a:r>
            <a:endParaRPr lang="en-US" sz="1800" b="1" dirty="0" smtClean="0"/>
          </a:p>
          <a:p>
            <a:pPr marL="806450" lvl="1" indent="-342900" eaLnBrk="1" hangingPunct="1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accent2"/>
                </a:solidFill>
              </a:rPr>
              <a:t>No Shutdown</a:t>
            </a:r>
          </a:p>
          <a:p>
            <a:pPr marL="806450" lvl="1" indent="-342900"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accent2"/>
                </a:solidFill>
              </a:rPr>
              <a:t>Show interfaces </a:t>
            </a:r>
            <a:r>
              <a:rPr lang="en-US" altLang="en-US" sz="1800" dirty="0" err="1">
                <a:solidFill>
                  <a:schemeClr val="accent2"/>
                </a:solidFill>
              </a:rPr>
              <a:t>fastEthernet</a:t>
            </a:r>
            <a:r>
              <a:rPr lang="en-US" altLang="en-US" sz="1800" dirty="0">
                <a:solidFill>
                  <a:schemeClr val="accent2"/>
                </a:solidFill>
              </a:rPr>
              <a:t> </a:t>
            </a:r>
            <a:r>
              <a:rPr lang="en-US" altLang="en-US" sz="1800" dirty="0" smtClean="0">
                <a:solidFill>
                  <a:schemeClr val="accent2"/>
                </a:solidFill>
              </a:rPr>
              <a:t>0/0</a:t>
            </a:r>
          </a:p>
          <a:p>
            <a:pPr marL="806450" lvl="1" indent="-342900">
              <a:buFont typeface="Wingdings" panose="05000000000000000000" pitchFamily="2" charset="2"/>
              <a:buChar char="ü"/>
            </a:pPr>
            <a:r>
              <a:rPr lang="en-US" altLang="en-US" sz="1800" dirty="0" err="1" smtClean="0">
                <a:solidFill>
                  <a:schemeClr val="accent2"/>
                </a:solidFill>
              </a:rPr>
              <a:t>Clockrate</a:t>
            </a:r>
            <a:r>
              <a:rPr lang="en-US" altLang="en-US" sz="1800" dirty="0" smtClean="0"/>
              <a:t> </a:t>
            </a:r>
            <a:endParaRPr lang="en-US" altLang="en-US" sz="1800" dirty="0"/>
          </a:p>
          <a:p>
            <a:pPr marL="806450" lvl="1" indent="-342900" eaLnBrk="1" hangingPunct="1">
              <a:buFont typeface="Wingdings" panose="05000000000000000000" pitchFamily="2" charset="2"/>
              <a:buChar char="ü"/>
            </a:pPr>
            <a:endParaRPr lang="en-US" altLang="en-US" sz="1800" dirty="0" smtClean="0"/>
          </a:p>
          <a:p>
            <a:pPr marL="806450" lvl="1" indent="-342900" eaLnBrk="1" hangingPunct="1">
              <a:buFont typeface="Wingdings" panose="05000000000000000000" pitchFamily="2" charset="2"/>
              <a:buChar char="ü"/>
            </a:pPr>
            <a:endParaRPr lang="en-US" altLang="en-US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573" y="4142787"/>
            <a:ext cx="6335887" cy="260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2060848"/>
            <a:ext cx="4333243" cy="2383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60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Routing Table and CDP Protocol</a:t>
            </a:r>
          </a:p>
        </p:txBody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700808"/>
            <a:ext cx="7940675" cy="476825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đích</a:t>
            </a:r>
            <a:r>
              <a:rPr lang="en-US" b="1" dirty="0" smtClean="0"/>
              <a:t> </a:t>
            </a:r>
            <a:r>
              <a:rPr lang="en-US" b="1" dirty="0" err="1" smtClean="0"/>
              <a:t>lệnh</a:t>
            </a:r>
            <a:r>
              <a:rPr lang="en-US" b="1" dirty="0" smtClean="0"/>
              <a:t> debug </a:t>
            </a:r>
            <a:r>
              <a:rPr lang="en-US" b="1" dirty="0" err="1" smtClean="0"/>
              <a:t>ip</a:t>
            </a:r>
            <a:r>
              <a:rPr lang="en-US" b="1" dirty="0" smtClean="0"/>
              <a:t> routing</a:t>
            </a:r>
            <a:endParaRPr lang="en-US" dirty="0" smtClean="0"/>
          </a:p>
          <a:p>
            <a:pPr marL="920750" lvl="1" indent="-457200">
              <a:buFont typeface="Wingdings" panose="05000000000000000000" pitchFamily="2" charset="2"/>
              <a:buChar char="ü"/>
              <a:defRPr/>
            </a:pPr>
            <a:r>
              <a:rPr lang="vi-VN" dirty="0"/>
              <a:t>Cho phép bạn xem các thay đổi mà các bộ định tuyến thực hiện khi thêm hoặc loại bỏ các tuyến đường</a:t>
            </a:r>
            <a:r>
              <a:rPr lang="vi-VN" dirty="0" smtClean="0"/>
              <a:t>.</a:t>
            </a:r>
            <a:endParaRPr lang="en-US" dirty="0" smtClean="0"/>
          </a:p>
          <a:p>
            <a:pPr marL="920750" lvl="1" indent="-457200">
              <a:buFont typeface="Wingdings" panose="05000000000000000000" pitchFamily="2" charset="2"/>
              <a:buChar char="ü"/>
              <a:defRPr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ü"/>
              <a:defRPr/>
            </a:pPr>
            <a:r>
              <a:rPr lang="en-US" dirty="0"/>
              <a:t>Router(</a:t>
            </a:r>
            <a:r>
              <a:rPr lang="en-US" dirty="0" err="1"/>
              <a:t>config</a:t>
            </a:r>
            <a:r>
              <a:rPr lang="en-US" dirty="0" smtClean="0"/>
              <a:t>)#</a:t>
            </a:r>
            <a:r>
              <a:rPr lang="en-US" dirty="0" err="1" smtClean="0"/>
              <a:t>cdp</a:t>
            </a:r>
            <a:r>
              <a:rPr lang="en-US" dirty="0" smtClean="0"/>
              <a:t> </a:t>
            </a:r>
            <a:r>
              <a:rPr lang="en-US" dirty="0"/>
              <a:t>run </a:t>
            </a:r>
            <a:endParaRPr lang="en-US" dirty="0" smtClean="0"/>
          </a:p>
          <a:p>
            <a:pPr marL="1257300" lvl="2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R2#debug </a:t>
            </a:r>
            <a:r>
              <a:rPr lang="en-US" dirty="0" err="1" smtClean="0"/>
              <a:t>ip</a:t>
            </a:r>
            <a:r>
              <a:rPr lang="en-US" dirty="0" smtClean="0"/>
              <a:t> routing</a:t>
            </a:r>
          </a:p>
          <a:p>
            <a:pPr marL="1714500" lvl="3" indent="-342900"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IP routing debugging is on </a:t>
            </a:r>
          </a:p>
          <a:p>
            <a:pPr marL="920750" lvl="1" indent="-457200" eaLnBrk="1" hangingPunct="1">
              <a:buFont typeface="Wingdings" panose="05000000000000000000" pitchFamily="2" charset="2"/>
              <a:buChar char="ü"/>
              <a:defRPr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79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Routing Table and CDP Protocol</a:t>
            </a:r>
            <a:endParaRPr lang="en-US" sz="3600" smtClean="0"/>
          </a:p>
        </p:txBody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20527"/>
            <a:ext cx="7940675" cy="5076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b="1" dirty="0" smtClean="0"/>
              <a:t>CDP show commands</a:t>
            </a:r>
          </a:p>
          <a:p>
            <a:pPr marL="920750" lvl="1" indent="-457200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chemeClr val="accent2"/>
                </a:solidFill>
              </a:rPr>
              <a:t>Show </a:t>
            </a:r>
            <a:r>
              <a:rPr lang="en-US" dirty="0" err="1" smtClean="0">
                <a:solidFill>
                  <a:schemeClr val="accent2"/>
                </a:solidFill>
              </a:rPr>
              <a:t>cdp</a:t>
            </a:r>
            <a:r>
              <a:rPr lang="en-US" dirty="0" smtClean="0">
                <a:solidFill>
                  <a:schemeClr val="accent2"/>
                </a:solidFill>
              </a:rPr>
              <a:t> neighbors</a:t>
            </a:r>
            <a:r>
              <a:rPr lang="en-US" dirty="0" smtClean="0"/>
              <a:t> </a:t>
            </a:r>
            <a:endParaRPr lang="en-US" dirty="0" smtClean="0"/>
          </a:p>
          <a:p>
            <a:pPr marL="1195070" lvl="2" indent="-457200"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Displays </a:t>
            </a:r>
            <a:r>
              <a:rPr lang="en-US" dirty="0" smtClean="0"/>
              <a:t>the following information:</a:t>
            </a:r>
          </a:p>
          <a:p>
            <a:pPr marL="1720850" lvl="3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Neighbor device ID</a:t>
            </a:r>
          </a:p>
          <a:p>
            <a:pPr marL="1720850" lvl="3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Local interface</a:t>
            </a:r>
          </a:p>
          <a:p>
            <a:pPr marL="1720850" lvl="3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 err="1" smtClean="0"/>
              <a:t>Holdtime</a:t>
            </a:r>
            <a:r>
              <a:rPr lang="en-US" dirty="0" smtClean="0"/>
              <a:t> value, in seconds</a:t>
            </a:r>
          </a:p>
          <a:p>
            <a:pPr marL="1720850" lvl="3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Neighbor device capability code</a:t>
            </a:r>
          </a:p>
          <a:p>
            <a:pPr marL="1720850" lvl="3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Neighbor hardware platform</a:t>
            </a:r>
          </a:p>
          <a:p>
            <a:pPr marL="1720850" lvl="3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Neighbor remote port ID</a:t>
            </a:r>
          </a:p>
          <a:p>
            <a:pPr marL="920750" lvl="1" indent="-457200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chemeClr val="accent2"/>
                </a:solidFill>
              </a:rPr>
              <a:t>Show </a:t>
            </a:r>
            <a:r>
              <a:rPr lang="en-US" dirty="0" err="1" smtClean="0">
                <a:solidFill>
                  <a:schemeClr val="accent2"/>
                </a:solidFill>
              </a:rPr>
              <a:t>cdp</a:t>
            </a:r>
            <a:r>
              <a:rPr lang="en-US" dirty="0" smtClean="0">
                <a:solidFill>
                  <a:schemeClr val="accent2"/>
                </a:solidFill>
              </a:rPr>
              <a:t> neighbors </a:t>
            </a:r>
            <a:r>
              <a:rPr lang="en-US" dirty="0" smtClean="0">
                <a:solidFill>
                  <a:schemeClr val="accent2"/>
                </a:solidFill>
              </a:rPr>
              <a:t>detail</a:t>
            </a:r>
            <a:endParaRPr lang="en-US" dirty="0" smtClean="0"/>
          </a:p>
          <a:p>
            <a:pPr marL="1257300" lvl="2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Useful in determining if an IP address configuration error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43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35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298504" cy="498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3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Static Routes with Exit Interfaces</a:t>
            </a:r>
            <a:endParaRPr lang="en-US" sz="3600" smtClean="0"/>
          </a:p>
        </p:txBody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12777"/>
            <a:ext cx="7940675" cy="7920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đích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tuyến</a:t>
            </a:r>
            <a:r>
              <a:rPr lang="en-US" b="1" dirty="0" smtClean="0"/>
              <a:t> </a:t>
            </a:r>
            <a:r>
              <a:rPr lang="en-US" b="1" dirty="0" err="1" smtClean="0"/>
              <a:t>tĩnh</a:t>
            </a:r>
            <a:r>
              <a:rPr lang="en-US" b="1" dirty="0" smtClean="0"/>
              <a:t> (Static Route)</a:t>
            </a:r>
            <a:endParaRPr lang="en-US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6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Static Routes with Exit Interfaces</a:t>
            </a:r>
            <a:endParaRPr lang="en-US" sz="3600" smtClean="0"/>
          </a:p>
        </p:txBody>
      </p:sp>
      <p:sp>
        <p:nvSpPr>
          <p:cNvPr id="113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521249"/>
            <a:ext cx="8215313" cy="1244674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b="1" dirty="0" err="1" smtClean="0">
                <a:solidFill>
                  <a:schemeClr val="accent2"/>
                </a:solidFill>
              </a:rPr>
              <a:t>Cú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pháp</a:t>
            </a:r>
            <a:r>
              <a:rPr lang="en-US" b="1" dirty="0" smtClean="0">
                <a:solidFill>
                  <a:schemeClr val="accent2"/>
                </a:solidFill>
              </a:rPr>
              <a:t>:</a:t>
            </a:r>
            <a:endParaRPr lang="en-US" b="1" dirty="0" smtClean="0"/>
          </a:p>
          <a:p>
            <a:pPr marL="1257300" lvl="2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)# </a:t>
            </a:r>
            <a:r>
              <a:rPr lang="en-US" dirty="0" err="1" smtClean="0"/>
              <a:t>ip</a:t>
            </a:r>
            <a:r>
              <a:rPr lang="en-US" dirty="0" smtClean="0"/>
              <a:t> route network-address subnet-mask {</a:t>
            </a:r>
            <a:r>
              <a:rPr lang="en-US" dirty="0" err="1" smtClean="0"/>
              <a:t>ip</a:t>
            </a:r>
            <a:r>
              <a:rPr lang="en-US" dirty="0" smtClean="0"/>
              <a:t>-address | exit-interface 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23528" y="2613650"/>
            <a:ext cx="79783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6450" lvl="1" indent="-342900">
              <a:buFont typeface="Wingdings" panose="05000000000000000000" pitchFamily="2" charset="2"/>
              <a:buChar char="ü"/>
            </a:pPr>
            <a:r>
              <a:rPr lang="en-US" altLang="en-US" sz="2000" dirty="0" err="1"/>
              <a:t>ip</a:t>
            </a:r>
            <a:r>
              <a:rPr lang="en-US" altLang="en-US" sz="2000" dirty="0"/>
              <a:t> route - Static route command</a:t>
            </a:r>
          </a:p>
          <a:p>
            <a:pPr marL="806450" lvl="1" indent="-342900">
              <a:buFont typeface="Wingdings" panose="05000000000000000000" pitchFamily="2" charset="2"/>
              <a:buChar char="ü"/>
            </a:pPr>
            <a:r>
              <a:rPr lang="en-US" altLang="en-US" sz="2000" dirty="0"/>
              <a:t>172.16.1.0 – Destination network address </a:t>
            </a:r>
          </a:p>
          <a:p>
            <a:pPr marL="806450" lvl="1" indent="-342900">
              <a:buFont typeface="Wingdings" panose="05000000000000000000" pitchFamily="2" charset="2"/>
              <a:buChar char="ü"/>
            </a:pPr>
            <a:r>
              <a:rPr lang="en-US" altLang="en-US" sz="2000" dirty="0"/>
              <a:t>255.255.255.0 - Subnet mask of destination network</a:t>
            </a:r>
          </a:p>
          <a:p>
            <a:pPr marL="806450" lvl="1" indent="-342900">
              <a:buFont typeface="Wingdings" panose="05000000000000000000" pitchFamily="2" charset="2"/>
              <a:buChar char="ü"/>
            </a:pPr>
            <a:r>
              <a:rPr lang="en-US" altLang="en-US" sz="2000" dirty="0"/>
              <a:t>172.16.2.2 - Serial 0/0/0 interface IP address on R2, which is the "next-hop" to this network</a:t>
            </a: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3461571" y="4232832"/>
            <a:ext cx="5630862" cy="2625168"/>
            <a:chOff x="1211" y="2423"/>
            <a:chExt cx="3547" cy="1787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" y="2508"/>
              <a:ext cx="3547" cy="1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" y="2423"/>
              <a:ext cx="1646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54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Static Routes with Exit Interfaces</a:t>
            </a:r>
            <a:endParaRPr lang="en-US" sz="3600" smtClean="0"/>
          </a:p>
        </p:txBody>
      </p:sp>
      <p:sp>
        <p:nvSpPr>
          <p:cNvPr id="113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56792"/>
            <a:ext cx="7940675" cy="491227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sz="2000" b="1" dirty="0" smtClean="0"/>
              <a:t>Configuring routes to 2 or more remote networks</a:t>
            </a:r>
          </a:p>
          <a:p>
            <a:pPr marL="806450" lvl="1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en-US" sz="2000" dirty="0" err="1" smtClean="0"/>
              <a:t>Lệnh</a:t>
            </a:r>
            <a:r>
              <a:rPr lang="en-US" sz="2000" dirty="0" smtClean="0"/>
              <a:t> route </a:t>
            </a:r>
            <a:r>
              <a:rPr lang="en-US" sz="2000" dirty="0" err="1" smtClean="0"/>
              <a:t>trên</a:t>
            </a:r>
            <a:r>
              <a:rPr lang="en-US" sz="2000" dirty="0" smtClean="0"/>
              <a:t> R1</a:t>
            </a:r>
            <a:endParaRPr lang="en-US" sz="2000" dirty="0" smtClean="0"/>
          </a:p>
          <a:p>
            <a:pPr marL="1257300" lvl="2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en-US" sz="2000" dirty="0" smtClean="0"/>
              <a:t>R1(</a:t>
            </a:r>
            <a:r>
              <a:rPr lang="en-US" sz="2000" dirty="0" err="1" smtClean="0"/>
              <a:t>config</a:t>
            </a:r>
            <a:r>
              <a:rPr lang="en-US" sz="2000" dirty="0" smtClean="0"/>
              <a:t>)#</a:t>
            </a:r>
            <a:r>
              <a:rPr lang="en-US" sz="2000" dirty="0" err="1" smtClean="0"/>
              <a:t>ip</a:t>
            </a:r>
            <a:r>
              <a:rPr lang="en-US" sz="2000" dirty="0" smtClean="0"/>
              <a:t> route 192.168.1.0 255.255.255.0 172.16.2.2</a:t>
            </a:r>
          </a:p>
          <a:p>
            <a:pPr marL="1257300" lvl="2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en-US" sz="2000" dirty="0" smtClean="0"/>
              <a:t>R1(</a:t>
            </a:r>
            <a:r>
              <a:rPr lang="en-US" sz="2000" dirty="0" err="1" smtClean="0"/>
              <a:t>config</a:t>
            </a:r>
            <a:r>
              <a:rPr lang="en-US" sz="2000" dirty="0" smtClean="0"/>
              <a:t>)#</a:t>
            </a:r>
            <a:r>
              <a:rPr lang="en-US" sz="2000" dirty="0" err="1" smtClean="0"/>
              <a:t>ip</a:t>
            </a:r>
            <a:r>
              <a:rPr lang="en-US" sz="2000" dirty="0" smtClean="0"/>
              <a:t> route 192.168.2.0 255.255.255.0 172.16.2.2</a:t>
            </a:r>
          </a:p>
        </p:txBody>
      </p:sp>
      <p:grpSp>
        <p:nvGrpSpPr>
          <p:cNvPr id="48131" name="Group 8"/>
          <p:cNvGrpSpPr>
            <a:grpSpLocks/>
          </p:cNvGrpSpPr>
          <p:nvPr/>
        </p:nvGrpSpPr>
        <p:grpSpPr bwMode="auto">
          <a:xfrm>
            <a:off x="1835696" y="3742080"/>
            <a:ext cx="6140450" cy="3033713"/>
            <a:chOff x="1005" y="2156"/>
            <a:chExt cx="3868" cy="1911"/>
          </a:xfrm>
        </p:grpSpPr>
        <p:pic>
          <p:nvPicPr>
            <p:cNvPr id="113971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" y="2211"/>
              <a:ext cx="3868" cy="18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13971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6" y="2156"/>
              <a:ext cx="1646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7961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2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Static Routes with Exit Interfaces</a:t>
            </a:r>
            <a:endParaRPr lang="en-US" sz="3600" smtClean="0"/>
          </a:p>
        </p:txBody>
      </p:sp>
      <p:sp>
        <p:nvSpPr>
          <p:cNvPr id="114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56792"/>
            <a:ext cx="7940675" cy="491227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altLang="ja-JP" b="1" dirty="0" smtClean="0">
                <a:solidFill>
                  <a:schemeClr val="accent2"/>
                </a:solidFill>
              </a:rPr>
              <a:t>3 </a:t>
            </a:r>
            <a:r>
              <a:rPr lang="en-US" altLang="ja-JP" b="1" dirty="0" err="1" smtClean="0">
                <a:solidFill>
                  <a:schemeClr val="accent2"/>
                </a:solidFill>
              </a:rPr>
              <a:t>Nguyên</a:t>
            </a:r>
            <a:r>
              <a:rPr lang="en-US" altLang="ja-JP" b="1" dirty="0" smtClean="0">
                <a:solidFill>
                  <a:schemeClr val="accent2"/>
                </a:solidFill>
              </a:rPr>
              <a:t> </a:t>
            </a:r>
            <a:r>
              <a:rPr lang="en-US" altLang="ja-JP" b="1" dirty="0" err="1" smtClean="0">
                <a:solidFill>
                  <a:schemeClr val="accent2"/>
                </a:solidFill>
              </a:rPr>
              <a:t>tắc</a:t>
            </a:r>
            <a:r>
              <a:rPr lang="en-US" altLang="ja-JP" b="1" dirty="0" smtClean="0">
                <a:solidFill>
                  <a:schemeClr val="accent2"/>
                </a:solidFill>
              </a:rPr>
              <a:t> </a:t>
            </a:r>
            <a:r>
              <a:rPr lang="en-US" altLang="ja-JP" b="1" dirty="0" err="1" smtClean="0">
                <a:solidFill>
                  <a:schemeClr val="accent2"/>
                </a:solidFill>
              </a:rPr>
              <a:t>định</a:t>
            </a:r>
            <a:r>
              <a:rPr lang="en-US" altLang="ja-JP" b="1" dirty="0" smtClean="0">
                <a:solidFill>
                  <a:schemeClr val="accent2"/>
                </a:solidFill>
              </a:rPr>
              <a:t> </a:t>
            </a:r>
            <a:r>
              <a:rPr lang="en-US" altLang="ja-JP" b="1" dirty="0" err="1" smtClean="0">
                <a:solidFill>
                  <a:schemeClr val="accent2"/>
                </a:solidFill>
              </a:rPr>
              <a:t>tuyến</a:t>
            </a:r>
            <a:endParaRPr lang="en-US" altLang="ja-JP" b="1" dirty="0" smtClean="0">
              <a:solidFill>
                <a:schemeClr val="accent2"/>
              </a:solidFill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vi-VN" altLang="en-US" dirty="0" smtClean="0">
                <a:ea typeface="ＭＳ Ｐゴシック" pitchFamily="34" charset="-128"/>
              </a:rPr>
              <a:t>Nguyên tắc 1: "Mỗi router đưa ra quyết định một mình, dựa trên các thông tin có trong bảng định tuyến của riêng mình." 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vi-VN" altLang="en-US" dirty="0" smtClean="0">
                <a:ea typeface="ＭＳ Ｐゴシック" pitchFamily="34" charset="-128"/>
              </a:rPr>
              <a:t>Nguyên </a:t>
            </a:r>
            <a:r>
              <a:rPr lang="vi-VN" altLang="en-US" dirty="0">
                <a:ea typeface="ＭＳ Ｐゴシック" pitchFamily="34" charset="-128"/>
              </a:rPr>
              <a:t>tắc 2: "Thực tế là một router có một số thông tin trong bảng định tuyến của nó không có nghĩa là các router khác có cùng một thông tin." 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vi-VN" altLang="en-US" dirty="0" smtClean="0">
                <a:ea typeface="ＭＳ Ｐゴシック" pitchFamily="34" charset="-128"/>
              </a:rPr>
              <a:t>Nguyên </a:t>
            </a:r>
            <a:r>
              <a:rPr lang="vi-VN" altLang="en-US" dirty="0">
                <a:ea typeface="ＭＳ Ｐゴシック" pitchFamily="34" charset="-128"/>
              </a:rPr>
              <a:t>tắc 3: </a:t>
            </a:r>
            <a:r>
              <a:rPr lang="vi-VN" altLang="en-US" dirty="0" smtClean="0">
                <a:ea typeface="ＭＳ Ｐゴシック" pitchFamily="34" charset="-128"/>
              </a:rPr>
              <a:t>“</a:t>
            </a:r>
            <a:r>
              <a:rPr lang="en-US" altLang="en-US" dirty="0" smtClean="0">
                <a:ea typeface="ＭＳ Ｐゴシック" pitchFamily="34" charset="-128"/>
              </a:rPr>
              <a:t>T</a:t>
            </a:r>
            <a:r>
              <a:rPr lang="vi-VN" altLang="en-US" dirty="0" smtClean="0">
                <a:ea typeface="ＭＳ Ｐゴシック" pitchFamily="34" charset="-128"/>
              </a:rPr>
              <a:t>hông </a:t>
            </a:r>
            <a:r>
              <a:rPr lang="vi-VN" altLang="en-US" dirty="0">
                <a:ea typeface="ＭＳ Ｐゴシック" pitchFamily="34" charset="-128"/>
              </a:rPr>
              <a:t>tin định tuyến về một đường đi từ mạng này sang mạng khác không cung cấp thông tin định tuyến về đảo ngược, hoặc quay trở lại con </a:t>
            </a:r>
            <a:r>
              <a:rPr lang="vi-VN" altLang="en-US" dirty="0" smtClean="0">
                <a:ea typeface="ＭＳ Ｐゴシック" pitchFamily="34" charset="-128"/>
              </a:rPr>
              <a:t>đường</a:t>
            </a:r>
            <a:r>
              <a:rPr lang="en-US" altLang="en-US" dirty="0">
                <a:ea typeface="ＭＳ Ｐゴシック" pitchFamily="34" charset="-128"/>
              </a:rPr>
              <a:t>.</a:t>
            </a:r>
            <a:r>
              <a:rPr lang="ja-JP" altLang="en-US" dirty="0" smtClean="0"/>
              <a:t>”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09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SCORM_RATE_QUIZZES" val="0"/>
  <p:tag name="ISPRING_SCORM_PASSING_SCORE" val="100.0000000000"/>
  <p:tag name="ISPRING_RESOURCE_PATHS_HASH_2" val="b1d4a12917ff52203742ccc09bc3b875c9dabe6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1786</TotalTime>
  <Words>747</Words>
  <Application>Microsoft Office PowerPoint</Application>
  <PresentationFormat>On-screen Show (4:3)</PresentationFormat>
  <Paragraphs>99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Calibri</vt:lpstr>
      <vt:lpstr>Corbel</vt:lpstr>
      <vt:lpstr>HGPｺﾞｼｯｸE</vt:lpstr>
      <vt:lpstr>Times New Roman</vt:lpstr>
      <vt:lpstr>Tw Cen MT</vt:lpstr>
      <vt:lpstr>Wingdings</vt:lpstr>
      <vt:lpstr>Median</vt:lpstr>
      <vt:lpstr>PowerPoint Presentation</vt:lpstr>
      <vt:lpstr>Mục tiêu</vt:lpstr>
      <vt:lpstr>Interfaces</vt:lpstr>
      <vt:lpstr>Routing Table and CDP Protocol</vt:lpstr>
      <vt:lpstr>Routing Table and CDP Protocol</vt:lpstr>
      <vt:lpstr>Static Routes with Exit Interfaces</vt:lpstr>
      <vt:lpstr>Static Routes with Exit Interfaces</vt:lpstr>
      <vt:lpstr>Static Routes with Exit Interfaces</vt:lpstr>
      <vt:lpstr>Static Routes with Exit Interfaces</vt:lpstr>
      <vt:lpstr>Static Routes with Exit Interfaces</vt:lpstr>
      <vt:lpstr>Static Routes with Exit Interfaces</vt:lpstr>
      <vt:lpstr>Static Routes with Exit 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creator>thaithuynvt</dc:creator>
  <cp:lastModifiedBy>Windows User</cp:lastModifiedBy>
  <cp:revision>126</cp:revision>
  <dcterms:created xsi:type="dcterms:W3CDTF">2014-07-14T09:55:58Z</dcterms:created>
  <dcterms:modified xsi:type="dcterms:W3CDTF">2021-04-23T06:25:19Z</dcterms:modified>
</cp:coreProperties>
</file>