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86C2"/>
    <a:srgbClr val="A0B5C4"/>
    <a:srgbClr val="003366"/>
    <a:srgbClr val="1F9A0A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89281" autoAdjust="0"/>
  </p:normalViewPr>
  <p:slideViewPr>
    <p:cSldViewPr>
      <p:cViewPr>
        <p:scale>
          <a:sx n="75" d="100"/>
          <a:sy n="75" d="100"/>
        </p:scale>
        <p:origin x="1459" y="-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6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90FA-84E4-4D6E-BD8C-A26F6B6944DD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9A57-430C-42ED-B8B9-D13D26B985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1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6418EC3-BF7B-412E-837E-332DABF63583}" type="slidenum">
              <a:rPr lang="en-US" altLang="en-US" sz="800"/>
              <a:pPr/>
              <a:t>10</a:t>
            </a:fld>
            <a:endParaRPr lang="en-US" altLang="en-US" sz="800"/>
          </a:p>
        </p:txBody>
      </p:sp>
      <p:sp>
        <p:nvSpPr>
          <p:cNvPr id="1216514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/>
              <a:t>Convergence</a:t>
            </a:r>
            <a:r>
              <a:rPr lang="en-US" altLang="en-US"/>
              <a:t> is defined as when all routers</a:t>
            </a:r>
            <a:r>
              <a:rPr lang="ja-JP" altLang="en-US"/>
              <a:t>’</a:t>
            </a:r>
            <a:r>
              <a:rPr lang="en-US" altLang="ja-JP"/>
              <a:t> routing tables are at </a:t>
            </a:r>
            <a:r>
              <a:rPr lang="en-US" altLang="ja-JP">
                <a:solidFill>
                  <a:srgbClr val="0000FF"/>
                </a:solidFill>
              </a:rPr>
              <a:t>a state of consistency</a:t>
            </a:r>
            <a:endParaRPr lang="en-US" altLang="en-US">
              <a:solidFill>
                <a:srgbClr val="0000FF"/>
              </a:solidFill>
            </a:endParaRPr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1159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D5522E9-186A-4E68-A150-6D6548B08B16}" type="slidenum">
              <a:rPr lang="en-US" altLang="en-US" sz="800"/>
              <a:pPr/>
              <a:t>11</a:t>
            </a:fld>
            <a:endParaRPr lang="en-US" altLang="en-US" sz="800"/>
          </a:p>
        </p:txBody>
      </p:sp>
      <p:sp>
        <p:nvSpPr>
          <p:cNvPr id="1191938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altLang="en-US">
                <a:latin typeface="Arial" pitchFamily="34" charset="0"/>
                <a:ea typeface="ＭＳ Ｐゴシック" pitchFamily="34" charset="-128"/>
              </a:rPr>
              <a:t>Metric </a:t>
            </a:r>
            <a:br>
              <a:rPr lang="vi-VN" altLang="en-US">
                <a:latin typeface="Arial" pitchFamily="34" charset="0"/>
                <a:ea typeface="ＭＳ Ｐゴシック" pitchFamily="34" charset="-128"/>
              </a:rPr>
            </a:br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518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238A22E-80AA-4BC6-80B6-4C68BD573482}" type="slidenum">
              <a:rPr lang="en-US" altLang="en-US" sz="800"/>
              <a:pPr/>
              <a:t>12</a:t>
            </a:fld>
            <a:endParaRPr lang="en-US" altLang="en-US" sz="800"/>
          </a:p>
        </p:txBody>
      </p:sp>
      <p:sp>
        <p:nvSpPr>
          <p:cNvPr id="1227778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b="1"/>
              <a:t>Metrics used in IP routing protocols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/>
              <a:t>Bandwidth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/>
              <a:t>Cost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/>
              <a:t>Delay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/>
              <a:t>Hop count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/>
              <a:t>Load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/>
              <a:t>Reliability </a:t>
            </a:r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277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F023202-0A7C-41B0-AAFB-AA0E9BB23253}" type="slidenum">
              <a:rPr lang="en-US" altLang="en-US" sz="800"/>
              <a:pPr/>
              <a:t>13</a:t>
            </a:fld>
            <a:endParaRPr lang="en-US" altLang="en-US" sz="800"/>
          </a:p>
        </p:txBody>
      </p:sp>
      <p:sp>
        <p:nvSpPr>
          <p:cNvPr id="1225730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Metric Field in the Routing Table</a:t>
            </a:r>
          </a:p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Metric</a:t>
            </a:r>
            <a:r>
              <a:rPr lang="en-US" altLang="en-US"/>
              <a:t> used for each </a:t>
            </a:r>
            <a:r>
              <a:rPr lang="en-US" altLang="en-US">
                <a:solidFill>
                  <a:srgbClr val="0000FF"/>
                </a:solidFill>
              </a:rPr>
              <a:t>routing protocol</a:t>
            </a:r>
          </a:p>
          <a:p>
            <a:pPr marL="688975" lvl="1" indent="-225425" eaLnBrk="1" hangingPunct="1">
              <a:buFontTx/>
              <a:buChar char="–"/>
            </a:pPr>
            <a:r>
              <a:rPr lang="en-US" altLang="en-US">
                <a:solidFill>
                  <a:srgbClr val="0000FF"/>
                </a:solidFill>
              </a:rPr>
              <a:t>RIP</a:t>
            </a:r>
            <a:r>
              <a:rPr lang="en-US" altLang="en-US"/>
              <a:t> - </a:t>
            </a:r>
            <a:r>
              <a:rPr lang="en-US" altLang="en-US">
                <a:solidFill>
                  <a:schemeClr val="accent2"/>
                </a:solidFill>
              </a:rPr>
              <a:t>hop count</a:t>
            </a:r>
          </a:p>
          <a:p>
            <a:pPr marL="688975" lvl="1" indent="-225425" eaLnBrk="1" hangingPunct="1">
              <a:buFontTx/>
              <a:buChar char="–"/>
            </a:pPr>
            <a:r>
              <a:rPr lang="en-US" altLang="en-US">
                <a:solidFill>
                  <a:srgbClr val="0000FF"/>
                </a:solidFill>
              </a:rPr>
              <a:t>IGRP &amp; EIGRP</a:t>
            </a:r>
            <a:r>
              <a:rPr lang="en-US" altLang="en-US"/>
              <a:t> - </a:t>
            </a:r>
            <a:r>
              <a:rPr lang="en-US" altLang="en-US">
                <a:solidFill>
                  <a:schemeClr val="accent2"/>
                </a:solidFill>
              </a:rPr>
              <a:t>Bandwidth</a:t>
            </a:r>
            <a:r>
              <a:rPr lang="en-US" altLang="en-US"/>
              <a:t> (used by default), </a:t>
            </a:r>
            <a:r>
              <a:rPr lang="en-US" altLang="en-US">
                <a:solidFill>
                  <a:schemeClr val="accent2"/>
                </a:solidFill>
              </a:rPr>
              <a:t>Delay</a:t>
            </a:r>
            <a:r>
              <a:rPr lang="en-US" altLang="en-US"/>
              <a:t> (used by default), </a:t>
            </a:r>
            <a:r>
              <a:rPr lang="en-US" altLang="en-US">
                <a:solidFill>
                  <a:schemeClr val="accent2"/>
                </a:solidFill>
              </a:rPr>
              <a:t>Load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</a:rPr>
              <a:t>Reliability</a:t>
            </a:r>
          </a:p>
          <a:p>
            <a:pPr marL="688975" lvl="1" indent="-225425" eaLnBrk="1" hangingPunct="1">
              <a:buFontTx/>
              <a:buChar char="–"/>
            </a:pPr>
            <a:r>
              <a:rPr lang="en-US" altLang="en-US">
                <a:solidFill>
                  <a:srgbClr val="0000FF"/>
                </a:solidFill>
              </a:rPr>
              <a:t>IS-IS &amp; OSPF</a:t>
            </a:r>
            <a:r>
              <a:rPr lang="en-US" altLang="en-US"/>
              <a:t> - </a:t>
            </a:r>
            <a:r>
              <a:rPr lang="en-US" altLang="en-US">
                <a:solidFill>
                  <a:schemeClr val="accent2"/>
                </a:solidFill>
              </a:rPr>
              <a:t>Cost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</a:rPr>
              <a:t>Bandwidth</a:t>
            </a:r>
            <a:r>
              <a:rPr lang="en-US" altLang="en-US"/>
              <a:t> (Cisco</a:t>
            </a:r>
            <a:r>
              <a:rPr lang="ja-JP" altLang="en-US"/>
              <a:t>’</a:t>
            </a:r>
            <a:r>
              <a:rPr lang="en-US" altLang="ja-JP"/>
              <a:t>s implementation)</a:t>
            </a:r>
            <a:endParaRPr lang="en-US" altLang="en-US"/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21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F5AA268-976E-4293-9137-3E9B2AC0B9B1}" type="slidenum">
              <a:rPr lang="en-US" altLang="en-US" sz="800"/>
              <a:pPr/>
              <a:t>14</a:t>
            </a:fld>
            <a:endParaRPr lang="en-US" altLang="en-US" sz="800"/>
          </a:p>
        </p:txBody>
      </p:sp>
      <p:sp>
        <p:nvSpPr>
          <p:cNvPr id="1223682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b="1"/>
              <a:t>Load balancing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 sz="2200"/>
              <a:t>This is the ability of a router to distribute packets among multiple same cost paths</a:t>
            </a:r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724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73E4E9D-ACE6-483E-BE53-A03EB15D835D}" type="slidenum">
              <a:rPr lang="en-US" altLang="en-US" sz="800"/>
              <a:pPr/>
              <a:t>15</a:t>
            </a:fld>
            <a:endParaRPr lang="en-US" altLang="en-US" sz="800"/>
          </a:p>
        </p:txBody>
      </p:sp>
      <p:sp>
        <p:nvSpPr>
          <p:cNvPr id="1193986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Purpose of a metric</a:t>
            </a:r>
          </a:p>
          <a:p>
            <a:pPr marL="688975" lvl="1" indent="-225425" eaLnBrk="1" hangingPunct="1">
              <a:buFontTx/>
              <a:buChar char="–"/>
            </a:pPr>
            <a:r>
              <a:rPr lang="en-US" altLang="en-US"/>
              <a:t>It</a:t>
            </a:r>
            <a:r>
              <a:rPr lang="ja-JP" altLang="en-US"/>
              <a:t>’</a:t>
            </a:r>
            <a:r>
              <a:rPr lang="en-US" altLang="ja-JP"/>
              <a:t>s a calculated value </a:t>
            </a:r>
            <a:r>
              <a:rPr lang="en-US" altLang="ja-JP">
                <a:solidFill>
                  <a:srgbClr val="0000FF"/>
                </a:solidFill>
              </a:rPr>
              <a:t>used to determine the best path</a:t>
            </a:r>
            <a:r>
              <a:rPr lang="en-US" altLang="ja-JP"/>
              <a:t> to a destination</a:t>
            </a:r>
          </a:p>
          <a:p>
            <a:pPr eaLnBrk="1" hangingPunct="1"/>
            <a:r>
              <a:rPr lang="en-US" altLang="en-US" b="1"/>
              <a:t>Purpose of </a:t>
            </a:r>
            <a:r>
              <a:rPr lang="en-US" altLang="en-US" b="1">
                <a:solidFill>
                  <a:schemeClr val="accent2"/>
                </a:solidFill>
              </a:rPr>
              <a:t>A</a:t>
            </a:r>
            <a:r>
              <a:rPr lang="en-US" altLang="en-US" b="1"/>
              <a:t>dministrative </a:t>
            </a:r>
            <a:r>
              <a:rPr lang="en-US" altLang="en-US" b="1">
                <a:solidFill>
                  <a:schemeClr val="accent2"/>
                </a:solidFill>
              </a:rPr>
              <a:t>D</a:t>
            </a:r>
            <a:r>
              <a:rPr lang="en-US" altLang="en-US" b="1"/>
              <a:t>istance</a:t>
            </a:r>
          </a:p>
          <a:p>
            <a:pPr marL="688975" lvl="1" indent="-225425" eaLnBrk="1" hangingPunct="1">
              <a:buFontTx/>
              <a:buChar char="–"/>
            </a:pPr>
            <a:r>
              <a:rPr lang="en-US" altLang="en-US"/>
              <a:t>It</a:t>
            </a:r>
            <a:r>
              <a:rPr lang="ja-JP" altLang="en-US"/>
              <a:t>’</a:t>
            </a:r>
            <a:r>
              <a:rPr lang="en-US" altLang="ja-JP"/>
              <a:t>s a numeric value that </a:t>
            </a:r>
            <a:r>
              <a:rPr lang="en-US" altLang="ja-JP">
                <a:solidFill>
                  <a:srgbClr val="0000FF"/>
                </a:solidFill>
              </a:rPr>
              <a:t>specifies the preference of a particular route </a:t>
            </a:r>
            <a:endParaRPr lang="en-US" altLang="en-US">
              <a:solidFill>
                <a:srgbClr val="0000FF"/>
              </a:solidFill>
            </a:endParaRPr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931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8E859A9-6C97-4F76-BAA5-76ADE115EF94}" type="slidenum">
              <a:rPr lang="en-US" altLang="en-US" sz="800"/>
              <a:pPr/>
              <a:t>16</a:t>
            </a:fld>
            <a:endParaRPr lang="en-US" altLang="en-US" sz="800"/>
          </a:p>
        </p:txBody>
      </p:sp>
      <p:sp>
        <p:nvSpPr>
          <p:cNvPr id="1229826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b="1"/>
              <a:t>Identifying the </a:t>
            </a:r>
            <a:r>
              <a:rPr lang="en-US" b="1">
                <a:solidFill>
                  <a:schemeClr val="accent2"/>
                </a:solidFill>
              </a:rPr>
              <a:t>A</a:t>
            </a:r>
            <a:r>
              <a:rPr lang="en-US" b="1"/>
              <a:t>dministrative </a:t>
            </a:r>
            <a:r>
              <a:rPr lang="en-US" b="1">
                <a:solidFill>
                  <a:schemeClr val="accent2"/>
                </a:solidFill>
              </a:rPr>
              <a:t>D</a:t>
            </a:r>
            <a:r>
              <a:rPr lang="en-US" b="1"/>
              <a:t>istance</a:t>
            </a:r>
            <a:r>
              <a:rPr lang="en-US"/>
              <a:t> (AD) in a routing table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/>
              <a:t>It is </a:t>
            </a:r>
            <a:r>
              <a:rPr lang="en-US">
                <a:solidFill>
                  <a:srgbClr val="0000FF"/>
                </a:solidFill>
              </a:rPr>
              <a:t>the first number in the brackets</a:t>
            </a:r>
            <a:r>
              <a:rPr lang="en-US"/>
              <a:t> in the routing table</a:t>
            </a:r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8846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C3BB195-85E4-4F20-BE13-9EFDFEB7E114}" type="slidenum">
              <a:rPr lang="en-US" altLang="en-US" sz="800"/>
              <a:pPr/>
              <a:t>17</a:t>
            </a:fld>
            <a:endParaRPr lang="en-US" altLang="en-US" sz="800"/>
          </a:p>
        </p:txBody>
      </p:sp>
      <p:sp>
        <p:nvSpPr>
          <p:cNvPr id="1231874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6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2FF190C-815F-43CA-B695-71176E79C583}" type="slidenum">
              <a:rPr lang="en-US" altLang="en-US" sz="800"/>
              <a:pPr/>
              <a:t>18</a:t>
            </a:fld>
            <a:endParaRPr lang="en-US" altLang="en-US" sz="800"/>
          </a:p>
        </p:txBody>
      </p:sp>
      <p:sp>
        <p:nvSpPr>
          <p:cNvPr id="1233922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b="1"/>
              <a:t>Directly connected routes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/>
              <a:t>Have a default </a:t>
            </a:r>
            <a:r>
              <a:rPr lang="en-US" b="1">
                <a:solidFill>
                  <a:srgbClr val="0000FF"/>
                </a:solidFill>
              </a:rPr>
              <a:t>AD of 0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b="1"/>
              <a:t>Static Routes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/>
              <a:t>Administrative distance of a static route has a </a:t>
            </a:r>
            <a:r>
              <a:rPr lang="en-US" b="1">
                <a:solidFill>
                  <a:srgbClr val="0000FF"/>
                </a:solidFill>
              </a:rPr>
              <a:t>default value of 1</a:t>
            </a:r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16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59A41B7-8587-47B1-AFC7-E1BE4C3698B8}" type="slidenum">
              <a:rPr lang="en-US" altLang="en-US" sz="800"/>
              <a:pPr/>
              <a:t>19</a:t>
            </a:fld>
            <a:endParaRPr lang="en-US" altLang="en-US" sz="800"/>
          </a:p>
        </p:txBody>
      </p:sp>
      <p:sp>
        <p:nvSpPr>
          <p:cNvPr id="1235970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b="1"/>
              <a:t>Directly connected routes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/>
              <a:t>Immediately appear in the routing table as soon as the interface is configured</a:t>
            </a:r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92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75E32D1-4443-4726-B137-6319A4D1DEC5}" type="slidenum">
              <a:rPr lang="en-US" altLang="en-US" sz="800"/>
              <a:pPr/>
              <a:t>2</a:t>
            </a:fld>
            <a:endParaRPr lang="en-US" altLang="en-US" sz="800"/>
          </a:p>
        </p:txBody>
      </p:sp>
      <p:sp>
        <p:nvSpPr>
          <p:cNvPr id="984066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charset="0"/>
              <a:buChar char="§"/>
              <a:defRPr/>
            </a:pPr>
            <a:r>
              <a:rPr lang="en-US"/>
              <a:t>Describe the role of dynamic routing protocols and place these protocols in the context of modern network design.</a:t>
            </a:r>
          </a:p>
          <a:p>
            <a:pPr marL="457200" indent="-457200" eaLnBrk="1" hangingPunct="1">
              <a:buFont typeface="Wingdings" charset="0"/>
              <a:buChar char="§"/>
              <a:defRPr/>
            </a:pPr>
            <a:r>
              <a:rPr lang="en-US"/>
              <a:t>Identify several ways to classify routing protocols. </a:t>
            </a:r>
          </a:p>
          <a:p>
            <a:pPr marL="457200" indent="-457200" eaLnBrk="1" hangingPunct="1">
              <a:buFont typeface="Wingdings" charset="0"/>
              <a:buChar char="§"/>
              <a:defRPr/>
            </a:pPr>
            <a:r>
              <a:rPr lang="en-US"/>
              <a:t>Describe how metrics are used by routing protocols and identify the metric types used by dynamic routing protocols.</a:t>
            </a:r>
          </a:p>
          <a:p>
            <a:pPr marL="457200" indent="-457200" eaLnBrk="1" hangingPunct="1">
              <a:buFont typeface="Wingdings" charset="0"/>
              <a:buChar char="§"/>
              <a:defRPr/>
            </a:pPr>
            <a:r>
              <a:rPr lang="en-US"/>
              <a:t>Determine the administrative distance of a route and describe its importance in the routing process.</a:t>
            </a:r>
          </a:p>
          <a:p>
            <a:pPr marL="457200" indent="-457200" eaLnBrk="1" hangingPunct="1">
              <a:buFont typeface="Wingdings" charset="0"/>
              <a:buChar char="§"/>
              <a:defRPr/>
            </a:pPr>
            <a:r>
              <a:rPr lang="en-US"/>
              <a:t>Identify the different elements of the routing table. </a:t>
            </a:r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465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46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61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8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B02B235-9872-49C2-9C07-3A2ACEB91857}" type="slidenum">
              <a:rPr lang="en-US" altLang="en-US" sz="800"/>
              <a:pPr/>
              <a:t>3</a:t>
            </a:fld>
            <a:endParaRPr lang="en-US" altLang="en-US" sz="800"/>
          </a:p>
        </p:txBody>
      </p:sp>
      <p:sp>
        <p:nvSpPr>
          <p:cNvPr id="1014786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tabLst>
                <a:tab pos="688975" algn="l"/>
              </a:tabLst>
              <a:defRPr/>
            </a:pPr>
            <a:r>
              <a:rPr lang="en-US" sz="2000"/>
              <a:t>Function(s) of Dynamic Routing Protocols:</a:t>
            </a:r>
          </a:p>
          <a:p>
            <a:pPr marL="688975" lvl="1" indent="-225425" eaLnBrk="1" hangingPunct="1">
              <a:buFontTx/>
              <a:buChar char="–"/>
              <a:tabLst>
                <a:tab pos="688975" algn="l"/>
              </a:tabLst>
              <a:defRPr/>
            </a:pPr>
            <a:r>
              <a:rPr lang="en-US" sz="2000"/>
              <a:t>Dynamically share information between routers.</a:t>
            </a:r>
          </a:p>
          <a:p>
            <a:pPr marL="688975" lvl="1" indent="-225425" eaLnBrk="1" hangingPunct="1">
              <a:buFontTx/>
              <a:buChar char="–"/>
              <a:tabLst>
                <a:tab pos="688975" algn="l"/>
              </a:tabLst>
              <a:defRPr/>
            </a:pPr>
            <a:r>
              <a:rPr lang="en-US" sz="2000"/>
              <a:t>Automatically update routing table when topology changes.</a:t>
            </a:r>
          </a:p>
          <a:p>
            <a:pPr marL="688975" lvl="1" indent="-225425" eaLnBrk="1" hangingPunct="1">
              <a:buFontTx/>
              <a:buChar char="–"/>
              <a:tabLst>
                <a:tab pos="688975" algn="l"/>
              </a:tabLst>
              <a:defRPr/>
            </a:pPr>
            <a:r>
              <a:rPr lang="en-US" sz="2000"/>
              <a:t>Determine best path to a destination.</a:t>
            </a:r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36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F722763-FD81-485B-89C0-9B10D41008E6}" type="slidenum">
              <a:rPr lang="en-US" altLang="en-US" sz="800"/>
              <a:pPr/>
              <a:t>4</a:t>
            </a:fld>
            <a:endParaRPr lang="en-US" altLang="en-US" sz="800"/>
          </a:p>
        </p:txBody>
      </p:sp>
      <p:sp>
        <p:nvSpPr>
          <p:cNvPr id="1198082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000"/>
              <a:t>The </a:t>
            </a:r>
            <a:r>
              <a:rPr lang="en-US" sz="2000" b="1"/>
              <a:t>purpose of a dynamic routing protocol</a:t>
            </a:r>
            <a:r>
              <a:rPr lang="en-US" sz="2000"/>
              <a:t> is to: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 sz="2000">
                <a:solidFill>
                  <a:srgbClr val="0000FF"/>
                </a:solidFill>
              </a:rPr>
              <a:t>Discover</a:t>
            </a:r>
            <a:r>
              <a:rPr lang="en-US" sz="2000"/>
              <a:t> remote networks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 sz="2000">
                <a:solidFill>
                  <a:srgbClr val="0000FF"/>
                </a:solidFill>
              </a:rPr>
              <a:t>Maintaining</a:t>
            </a:r>
            <a:r>
              <a:rPr lang="en-US" sz="2000"/>
              <a:t> up-to-date routing information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 sz="2000">
                <a:solidFill>
                  <a:srgbClr val="0000FF"/>
                </a:solidFill>
              </a:rPr>
              <a:t>Choosing the best path</a:t>
            </a:r>
            <a:r>
              <a:rPr lang="en-US" sz="2000"/>
              <a:t> to destination networks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 sz="2000"/>
              <a:t>Ability to </a:t>
            </a:r>
            <a:r>
              <a:rPr lang="en-US" sz="2000">
                <a:solidFill>
                  <a:srgbClr val="0000FF"/>
                </a:solidFill>
              </a:rPr>
              <a:t>find a new best path</a:t>
            </a:r>
            <a:r>
              <a:rPr lang="en-US" sz="2000"/>
              <a:t> if the current path is no longer available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436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056FD08-4D10-45DC-B7C1-10F32ADBBE6A}" type="slidenum">
              <a:rPr lang="en-US" altLang="en-US" sz="800"/>
              <a:pPr/>
              <a:t>5</a:t>
            </a:fld>
            <a:endParaRPr lang="en-US" altLang="en-US" sz="800"/>
          </a:p>
        </p:txBody>
      </p:sp>
      <p:sp>
        <p:nvSpPr>
          <p:cNvPr id="1200130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000" b="1"/>
              <a:t>Components of a routing protocol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 sz="2000" b="1">
                <a:solidFill>
                  <a:srgbClr val="0000FF"/>
                </a:solidFill>
              </a:rPr>
              <a:t>Algorithm</a:t>
            </a:r>
          </a:p>
          <a:p>
            <a:pPr marL="1139825" lvl="2" indent="-225425" eaLnBrk="1" hangingPunct="1">
              <a:buFontTx/>
              <a:buChar char="•"/>
              <a:defRPr/>
            </a:pPr>
            <a:r>
              <a:rPr lang="en-US" sz="2000"/>
              <a:t>In the case of a routing protocol algorithms are used for facilitating routing information and best path determination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 sz="2000" b="1">
                <a:solidFill>
                  <a:srgbClr val="0000FF"/>
                </a:solidFill>
              </a:rPr>
              <a:t>Routing protocol messages</a:t>
            </a:r>
          </a:p>
          <a:p>
            <a:pPr marL="1139825" lvl="2" indent="-225425" eaLnBrk="1" hangingPunct="1">
              <a:buFontTx/>
              <a:buChar char="•"/>
              <a:defRPr/>
            </a:pPr>
            <a:r>
              <a:rPr lang="en-US" sz="2000"/>
              <a:t>These are messages for discovering neighbors and exchange of routing information</a:t>
            </a:r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94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2238C9A-30FD-478B-9695-D8BB87F35DAE}" type="slidenum">
              <a:rPr lang="en-US" altLang="en-US" sz="800"/>
              <a:pPr/>
              <a:t>6</a:t>
            </a:fld>
            <a:endParaRPr lang="en-US" altLang="en-US" sz="800"/>
          </a:p>
        </p:txBody>
      </p:sp>
      <p:sp>
        <p:nvSpPr>
          <p:cNvPr id="1204226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2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E5E1CB0-8B90-47F5-9AAF-4483F784BEB3}" type="slidenum">
              <a:rPr lang="en-US" altLang="en-US" sz="800"/>
              <a:pPr/>
              <a:t>7</a:t>
            </a:fld>
            <a:endParaRPr lang="en-US" altLang="en-US" sz="800"/>
          </a:p>
        </p:txBody>
      </p:sp>
      <p:sp>
        <p:nvSpPr>
          <p:cNvPr id="1210370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buFont typeface="Wingdings" charset="0"/>
              <a:buChar char="§"/>
              <a:defRPr/>
            </a:pPr>
            <a:r>
              <a:rPr lang="en-US"/>
              <a:t>IGP:  </a:t>
            </a:r>
            <a:r>
              <a:rPr lang="en-US" b="1"/>
              <a:t>Comparison of</a:t>
            </a:r>
            <a:r>
              <a:rPr lang="en-US"/>
              <a:t> </a:t>
            </a:r>
            <a:r>
              <a:rPr lang="en-US" b="1">
                <a:solidFill>
                  <a:srgbClr val="0000FF"/>
                </a:solidFill>
              </a:rPr>
              <a:t>Distance Vector</a:t>
            </a:r>
            <a:r>
              <a:rPr lang="en-US"/>
              <a:t> &amp; </a:t>
            </a:r>
            <a:r>
              <a:rPr lang="en-US" b="1">
                <a:solidFill>
                  <a:srgbClr val="0000FF"/>
                </a:solidFill>
              </a:rPr>
              <a:t>Link State</a:t>
            </a:r>
            <a:r>
              <a:rPr lang="en-US"/>
              <a:t> Routing Protocols</a:t>
            </a:r>
          </a:p>
          <a:p>
            <a:pPr marL="688975" lvl="1" indent="-225425" eaLnBrk="1" hangingPunct="1">
              <a:lnSpc>
                <a:spcPct val="85000"/>
              </a:lnSpc>
              <a:defRPr/>
            </a:pPr>
            <a:r>
              <a:rPr lang="en-US" b="1"/>
              <a:t>Distance vector</a:t>
            </a:r>
          </a:p>
          <a:p>
            <a:pPr marL="688975" lvl="1" indent="-225425" eaLnBrk="1" hangingPunct="1">
              <a:lnSpc>
                <a:spcPct val="85000"/>
              </a:lnSpc>
              <a:buFontTx/>
              <a:buChar char="–"/>
              <a:defRPr/>
            </a:pPr>
            <a:r>
              <a:rPr lang="en-US"/>
              <a:t>Routes are advertised as vectors</a:t>
            </a:r>
          </a:p>
          <a:p>
            <a:pPr marL="688975" lvl="1" indent="-225425" eaLnBrk="1" hangingPunct="1">
              <a:lnSpc>
                <a:spcPct val="85000"/>
              </a:lnSpc>
              <a:defRPr/>
            </a:pPr>
            <a:r>
              <a:rPr lang="en-US"/>
              <a:t>	of distance &amp; direction</a:t>
            </a:r>
          </a:p>
          <a:p>
            <a:pPr marL="688975" lvl="1" indent="-225425" eaLnBrk="1" hangingPunct="1">
              <a:lnSpc>
                <a:spcPct val="85000"/>
              </a:lnSpc>
              <a:buFontTx/>
              <a:buChar char="–"/>
              <a:defRPr/>
            </a:pPr>
            <a:r>
              <a:rPr lang="en-US"/>
              <a:t>Incomplete view of network</a:t>
            </a:r>
          </a:p>
          <a:p>
            <a:pPr marL="688975" lvl="1" indent="-225425" eaLnBrk="1" hangingPunct="1">
              <a:lnSpc>
                <a:spcPct val="85000"/>
              </a:lnSpc>
              <a:defRPr/>
            </a:pPr>
            <a:r>
              <a:rPr lang="en-US"/>
              <a:t>	topology</a:t>
            </a:r>
          </a:p>
          <a:p>
            <a:pPr marL="688975" lvl="1" indent="-225425" eaLnBrk="1" hangingPunct="1">
              <a:lnSpc>
                <a:spcPct val="85000"/>
              </a:lnSpc>
              <a:buFontTx/>
              <a:buChar char="–"/>
              <a:defRPr/>
            </a:pPr>
            <a:r>
              <a:rPr lang="en-US"/>
              <a:t>Generally, periodic</a:t>
            </a:r>
          </a:p>
          <a:p>
            <a:pPr marL="688975" lvl="1" indent="-225425" eaLnBrk="1" hangingPunct="1">
              <a:lnSpc>
                <a:spcPct val="85000"/>
              </a:lnSpc>
              <a:defRPr/>
            </a:pPr>
            <a:r>
              <a:rPr lang="en-US"/>
              <a:t>   updates</a:t>
            </a:r>
          </a:p>
          <a:p>
            <a:pPr marL="688975" lvl="1" indent="-225425" eaLnBrk="1" hangingPunct="1">
              <a:lnSpc>
                <a:spcPct val="85000"/>
              </a:lnSpc>
              <a:defRPr/>
            </a:pPr>
            <a:r>
              <a:rPr lang="en-US" b="1"/>
              <a:t>Link state</a:t>
            </a:r>
          </a:p>
          <a:p>
            <a:pPr marL="688975" lvl="1" indent="-225425" eaLnBrk="1" hangingPunct="1">
              <a:lnSpc>
                <a:spcPct val="85000"/>
              </a:lnSpc>
              <a:buFontTx/>
              <a:buChar char="–"/>
              <a:defRPr/>
            </a:pPr>
            <a:r>
              <a:rPr lang="en-US"/>
              <a:t>Complete view of network </a:t>
            </a:r>
          </a:p>
          <a:p>
            <a:pPr marL="688975" lvl="1" indent="-225425" eaLnBrk="1" hangingPunct="1">
              <a:lnSpc>
                <a:spcPct val="85000"/>
              </a:lnSpc>
              <a:defRPr/>
            </a:pPr>
            <a:r>
              <a:rPr lang="en-US"/>
              <a:t>	topology is created</a:t>
            </a:r>
          </a:p>
          <a:p>
            <a:pPr marL="688975" lvl="1" indent="-225425" eaLnBrk="1" hangingPunct="1">
              <a:lnSpc>
                <a:spcPct val="85000"/>
              </a:lnSpc>
              <a:buFontTx/>
              <a:buChar char="–"/>
              <a:defRPr/>
            </a:pPr>
            <a:r>
              <a:rPr lang="en-US"/>
              <a:t>Updates are not </a:t>
            </a:r>
          </a:p>
          <a:p>
            <a:pPr marL="688975" lvl="1" indent="-225425" eaLnBrk="1" hangingPunct="1">
              <a:lnSpc>
                <a:spcPct val="85000"/>
              </a:lnSpc>
              <a:defRPr/>
            </a:pPr>
            <a:r>
              <a:rPr lang="en-US"/>
              <a:t>    periodic</a:t>
            </a:r>
          </a:p>
        </p:txBody>
      </p:sp>
    </p:spTree>
    <p:extLst>
      <p:ext uri="{BB962C8B-B14F-4D97-AF65-F5344CB8AC3E}">
        <p14:creationId xmlns:p14="http://schemas.microsoft.com/office/powerpoint/2010/main" val="162395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AD55F7A-B428-484C-88D9-23AE17B7760B}" type="slidenum">
              <a:rPr lang="en-US" altLang="en-US" sz="800"/>
              <a:pPr/>
              <a:t>8</a:t>
            </a:fld>
            <a:endParaRPr lang="en-US" altLang="en-US" sz="800"/>
          </a:p>
        </p:txBody>
      </p:sp>
      <p:sp>
        <p:nvSpPr>
          <p:cNvPr id="1212418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541D479-F0CD-4C0B-B14B-35BD37C2C040}" type="slidenum">
              <a:rPr lang="en-US" altLang="en-US" sz="800"/>
              <a:pPr/>
              <a:t>9</a:t>
            </a:fld>
            <a:endParaRPr lang="en-US" altLang="en-US" sz="800"/>
          </a:p>
        </p:txBody>
      </p:sp>
      <p:sp>
        <p:nvSpPr>
          <p:cNvPr id="1214466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b="1"/>
              <a:t>Classful routing protocols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>
                <a:solidFill>
                  <a:srgbClr val="0000FF"/>
                </a:solidFill>
              </a:rPr>
              <a:t>Do NOT send</a:t>
            </a:r>
            <a:r>
              <a:rPr lang="en-US"/>
              <a:t> subnet mask in routing updates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b="1"/>
              <a:t>Classless routing protocols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>
                <a:solidFill>
                  <a:srgbClr val="0000FF"/>
                </a:solidFill>
              </a:rPr>
              <a:t>Do send</a:t>
            </a:r>
            <a:r>
              <a:rPr lang="en-US"/>
              <a:t> subnet mask in routing updates</a:t>
            </a:r>
          </a:p>
          <a:p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64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-8831" y="3068960"/>
            <a:ext cx="9144000" cy="2324100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8680"/>
            <a:ext cx="4517351" cy="223595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62706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3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0" y="1556792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1600200"/>
            <a:ext cx="781236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600200"/>
            <a:ext cx="7704856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7818521" y="1772816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AutoShape 21"/>
          <p:cNvSpPr>
            <a:spLocks noChangeArrowheads="1"/>
          </p:cNvSpPr>
          <p:nvPr userDrawn="1"/>
        </p:nvSpPr>
        <p:spPr bwMode="gray">
          <a:xfrm>
            <a:off x="8028384" y="6351984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effectLst/>
                <a:latin typeface="Corbel" pitchFamily="34" charset="0"/>
                <a:cs typeface="Arial" pitchFamily="34" charset="0"/>
              </a:rPr>
              <a:t>NE</a:t>
            </a:r>
          </a:p>
        </p:txBody>
      </p:sp>
      <p:sp>
        <p:nvSpPr>
          <p:cNvPr id="7" name="AutoShape 22"/>
          <p:cNvSpPr>
            <a:spLocks noChangeArrowheads="1"/>
          </p:cNvSpPr>
          <p:nvPr userDrawn="1"/>
        </p:nvSpPr>
        <p:spPr bwMode="gray">
          <a:xfrm>
            <a:off x="8532440" y="6093296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SS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8676456" y="112474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5689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64096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8604448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1268760"/>
            <a:ext cx="8676456" cy="216024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91041" y="1268760"/>
            <a:ext cx="533400" cy="244476"/>
          </a:xfrm>
          <a:prstGeom prst="rect">
            <a:avLst/>
          </a:prstGeom>
          <a:noFill/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6084168" y="5546700"/>
            <a:ext cx="52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LT</a:t>
            </a: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642968" y="5229200"/>
            <a:ext cx="495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VB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815" y="27738"/>
            <a:ext cx="909281" cy="4500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charset="2"/>
        <a:buChar char="§"/>
        <a:defRPr kumimoji="0" sz="2800" kern="1200">
          <a:solidFill>
            <a:srgbClr val="000090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Arial"/>
        <a:buChar char="•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4294967295"/>
          </p:nvPr>
        </p:nvSpPr>
        <p:spPr bwMode="white">
          <a:xfrm>
            <a:off x="683568" y="3789040"/>
            <a:ext cx="7992888" cy="990600"/>
          </a:xfrm>
        </p:spPr>
        <p:txBody>
          <a:bodyPr>
            <a:noAutofit/>
          </a:bodyPr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altLang="en-US" sz="4800" b="1" dirty="0">
                <a:ln w="13462">
                  <a:solidFill>
                    <a:srgbClr val="FFC0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Dynamic Route</a:t>
            </a:r>
            <a:endParaRPr lang="en-US" altLang="en-US" sz="4800" b="1" dirty="0">
              <a:ln w="13462">
                <a:solidFill>
                  <a:srgbClr val="FFC00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Classifying Routing Protocols</a:t>
            </a:r>
          </a:p>
        </p:txBody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6792"/>
            <a:ext cx="7940675" cy="4912271"/>
          </a:xfrm>
        </p:spPr>
        <p:txBody>
          <a:bodyPr>
            <a:normAutofit/>
          </a:bodyPr>
          <a:lstStyle/>
          <a:p>
            <a:r>
              <a:rPr lang="en-US" altLang="en-US" sz="2000" b="1"/>
              <a:t>Convergence: </a:t>
            </a:r>
            <a:r>
              <a:rPr lang="vi-VN" altLang="en-US" sz="2000">
                <a:ea typeface="ＭＳ Ｐゴシック" pitchFamily="34" charset="-128"/>
              </a:rPr>
              <a:t>Hội tụ được định nghĩa là khi bảng định tuyến tất cả các router đang ở một trạng thái nhất quán</a:t>
            </a:r>
            <a:endParaRPr lang="en-US" altLang="en-US" sz="2000">
              <a:ea typeface="ＭＳ Ｐゴシック" pitchFamily="34" charset="-128"/>
            </a:endParaRPr>
          </a:p>
          <a:p>
            <a:pPr eaLnBrk="1" hangingPunct="1"/>
            <a:endParaRPr lang="en-US" altLang="en-US" sz="2000">
              <a:solidFill>
                <a:srgbClr val="0000FF"/>
              </a:solidFill>
            </a:endParaRPr>
          </a:p>
        </p:txBody>
      </p:sp>
      <p:pic>
        <p:nvPicPr>
          <p:cNvPr id="1215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60613"/>
            <a:ext cx="8136904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65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Routing Protocols Metrics</a:t>
            </a: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84784"/>
            <a:ext cx="7940675" cy="4984279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2000" b="1"/>
              <a:t>Metric</a:t>
            </a:r>
          </a:p>
          <a:p>
            <a:pPr lvl="1">
              <a:buFont typeface="Wingdings" charset="0"/>
              <a:buChar char="§"/>
              <a:defRPr/>
            </a:pPr>
            <a:r>
              <a:rPr lang="vi-VN" altLang="en-US" sz="2000">
                <a:ea typeface="ＭＳ Ｐゴシック" pitchFamily="34" charset="-128"/>
              </a:rPr>
              <a:t>Một giá trị được sử dụng bởi một giao thức định tuyến để xác định đường </a:t>
            </a:r>
            <a:r>
              <a:rPr lang="en-US" altLang="en-US" sz="2000">
                <a:ea typeface="ＭＳ Ｐゴシック" pitchFamily="34" charset="-128"/>
              </a:rPr>
              <a:t>đi</a:t>
            </a:r>
            <a:r>
              <a:rPr lang="vi-VN" altLang="en-US" sz="2000">
                <a:ea typeface="ＭＳ Ｐゴシック" pitchFamily="34" charset="-128"/>
              </a:rPr>
              <a:t> tốt hơn so với những </a:t>
            </a:r>
            <a:r>
              <a:rPr lang="en-US" altLang="en-US" sz="2000">
                <a:ea typeface="ＭＳ Ｐゴシック" pitchFamily="34" charset="-128"/>
              </a:rPr>
              <a:t>đường đi</a:t>
            </a:r>
            <a:r>
              <a:rPr lang="vi-VN" altLang="en-US" sz="2000">
                <a:ea typeface="ＭＳ Ｐゴシック" pitchFamily="34" charset="-128"/>
              </a:rPr>
              <a:t> khác</a:t>
            </a:r>
            <a:endParaRPr lang="en-US" altLang="en-US" sz="2000">
              <a:ea typeface="ＭＳ Ｐゴシック" pitchFamily="34" charset="-128"/>
            </a:endParaRPr>
          </a:p>
        </p:txBody>
      </p:sp>
      <p:pic>
        <p:nvPicPr>
          <p:cNvPr id="1190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32088"/>
            <a:ext cx="6912767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6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Routing Protocols Metrics</a:t>
            </a:r>
          </a:p>
        </p:txBody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128769" cy="4912271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vi-VN" altLang="en-US" sz="1600" dirty="0">
                <a:ea typeface="ＭＳ Ｐゴシック" pitchFamily="34" charset="-128"/>
              </a:rPr>
              <a:t>Số liệu được sử dụng trong giao thức định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vi-VN" altLang="en-US" sz="1600" dirty="0">
                <a:ea typeface="ＭＳ Ｐゴシック" pitchFamily="34" charset="-128"/>
              </a:rPr>
              <a:t>tuyến IP </a:t>
            </a:r>
            <a:endParaRPr lang="en-US" altLang="en-US" sz="16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altLang="en-US" sz="1600" dirty="0">
                <a:ea typeface="ＭＳ Ｐゴシック" pitchFamily="34" charset="-128"/>
              </a:rPr>
              <a:t>B</a:t>
            </a:r>
            <a:r>
              <a:rPr lang="vi-VN" altLang="en-US" sz="1600" dirty="0">
                <a:ea typeface="ＭＳ Ｐゴシック" pitchFamily="34" charset="-128"/>
              </a:rPr>
              <a:t>ăng thông </a:t>
            </a:r>
            <a:endParaRPr lang="en-US" altLang="en-US" sz="16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altLang="en-US" sz="1600" dirty="0">
                <a:ea typeface="ＭＳ Ｐゴシック" pitchFamily="34" charset="-128"/>
              </a:rPr>
              <a:t>C</a:t>
            </a:r>
            <a:r>
              <a:rPr lang="vi-VN" altLang="en-US" sz="1600" dirty="0">
                <a:ea typeface="ＭＳ Ｐゴシック" pitchFamily="34" charset="-128"/>
              </a:rPr>
              <a:t>hi phí </a:t>
            </a:r>
            <a:endParaRPr lang="en-US" altLang="en-US" sz="16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altLang="en-US" sz="1600" dirty="0" err="1">
                <a:ea typeface="ＭＳ Ｐゴシック" pitchFamily="34" charset="-128"/>
              </a:rPr>
              <a:t>Độ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vi-VN" altLang="en-US" sz="1600" dirty="0">
                <a:ea typeface="ＭＳ Ｐゴシック" pitchFamily="34" charset="-128"/>
              </a:rPr>
              <a:t>trễ </a:t>
            </a:r>
            <a:endParaRPr lang="en-US" altLang="en-US" sz="16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altLang="en-US" sz="1600" dirty="0" err="1">
                <a:ea typeface="ＭＳ Ｐゴシック" pitchFamily="34" charset="-128"/>
              </a:rPr>
              <a:t>Số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>
                <a:ea typeface="ＭＳ Ｐゴシック" pitchFamily="34" charset="-128"/>
              </a:rPr>
              <a:t>H</a:t>
            </a:r>
            <a:r>
              <a:rPr lang="vi-VN" altLang="en-US" sz="1600">
                <a:ea typeface="ＭＳ Ｐゴシック" pitchFamily="34" charset="-128"/>
              </a:rPr>
              <a:t>op</a:t>
            </a:r>
            <a:r>
              <a:rPr lang="en-US" altLang="en-US" sz="1600">
                <a:ea typeface="ＭＳ Ｐゴシック" pitchFamily="34" charset="-128"/>
              </a:rPr>
              <a:t> ( số router từ nguồn cho đến đích )</a:t>
            </a:r>
            <a:endParaRPr lang="en-US" altLang="en-US" sz="16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altLang="en-US" sz="1600" dirty="0">
                <a:ea typeface="ＭＳ Ｐゴシック" pitchFamily="34" charset="-128"/>
              </a:rPr>
              <a:t>T</a:t>
            </a:r>
            <a:r>
              <a:rPr lang="vi-VN" altLang="en-US" sz="1600" dirty="0">
                <a:ea typeface="ＭＳ Ｐゴシック" pitchFamily="34" charset="-128"/>
              </a:rPr>
              <a:t>ải </a:t>
            </a:r>
            <a:endParaRPr lang="en-US" altLang="en-US" sz="16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vi-VN" altLang="en-US" sz="1600" dirty="0">
                <a:ea typeface="ＭＳ Ｐゴシック" pitchFamily="34" charset="-128"/>
              </a:rPr>
              <a:t>Độ </a:t>
            </a:r>
            <a:r>
              <a:rPr lang="en-US" altLang="en-US" sz="1600" dirty="0">
                <a:ea typeface="ＭＳ Ｐゴシック" pitchFamily="34" charset="-128"/>
              </a:rPr>
              <a:t>tin </a:t>
            </a:r>
            <a:r>
              <a:rPr lang="en-US" altLang="en-US" sz="1600" dirty="0" err="1">
                <a:ea typeface="ＭＳ Ｐゴシック" pitchFamily="34" charset="-128"/>
              </a:rPr>
              <a:t>cậy</a:t>
            </a:r>
            <a:endParaRPr lang="en-US" altLang="en-US" sz="1600" dirty="0">
              <a:ea typeface="ＭＳ Ｐゴシック" pitchFamily="34" charset="-128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1600" dirty="0"/>
          </a:p>
        </p:txBody>
      </p:sp>
      <p:pic>
        <p:nvPicPr>
          <p:cNvPr id="1226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2852"/>
            <a:ext cx="4511839" cy="351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9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631825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Routing Protocols Metrics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16075"/>
            <a:ext cx="4063876" cy="51498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>
                <a:ea typeface="ＭＳ Ｐゴシック" pitchFamily="34" charset="-128"/>
              </a:rPr>
              <a:t>Trường Metric </a:t>
            </a:r>
            <a:r>
              <a:rPr lang="vi-VN" altLang="en-US">
                <a:ea typeface="ＭＳ Ｐゴシック" pitchFamily="34" charset="-128"/>
              </a:rPr>
              <a:t>trong bảng định tuyến</a:t>
            </a:r>
            <a:r>
              <a:rPr lang="en-US" altLang="en-US">
                <a:ea typeface="ＭＳ Ｐゴシック" pitchFamily="34" charset="-128"/>
              </a:rPr>
              <a:t>: </a:t>
            </a:r>
            <a:r>
              <a:rPr lang="vi-VN" altLang="en-US">
                <a:ea typeface="ＭＳ Ｐゴシック" pitchFamily="34" charset="-128"/>
              </a:rPr>
              <a:t>Metric được sử dụng cho mỗi giao thức định tuyến</a:t>
            </a:r>
            <a:endParaRPr lang="en-US" altLang="en-US">
              <a:ea typeface="ＭＳ Ｐゴシック" pitchFamily="34" charset="-128"/>
            </a:endParaRPr>
          </a:p>
          <a:p>
            <a:pPr lvl="1" algn="just"/>
            <a:r>
              <a:rPr lang="vi-VN" altLang="en-US">
                <a:ea typeface="ＭＳ Ｐゴシック" pitchFamily="34" charset="-128"/>
              </a:rPr>
              <a:t>RIP - hop count </a:t>
            </a:r>
            <a:endParaRPr lang="en-US" altLang="en-US">
              <a:ea typeface="ＭＳ Ｐゴシック" pitchFamily="34" charset="-128"/>
            </a:endParaRPr>
          </a:p>
          <a:p>
            <a:pPr lvl="1" algn="just"/>
            <a:r>
              <a:rPr lang="vi-VN" altLang="en-US">
                <a:ea typeface="ＭＳ Ｐゴシック" pitchFamily="34" charset="-128"/>
              </a:rPr>
              <a:t>IGRP và EIGRP - Băng thông (sử dụng mặc định), Delay (sử dụng mặc định), Load, đáng tin cậy </a:t>
            </a:r>
            <a:endParaRPr lang="en-US" altLang="en-US">
              <a:ea typeface="ＭＳ Ｐゴシック" pitchFamily="34" charset="-128"/>
            </a:endParaRPr>
          </a:p>
          <a:p>
            <a:pPr lvl="1" algn="just"/>
            <a:r>
              <a:rPr lang="vi-VN" altLang="en-US">
                <a:ea typeface="ＭＳ Ｐゴシック" pitchFamily="34" charset="-128"/>
              </a:rPr>
              <a:t>IS-IS và OSPF - Chi phí, băng thông (thực hiện của Cisco)</a:t>
            </a:r>
            <a:endParaRPr lang="en-US" altLang="en-US">
              <a:ea typeface="ＭＳ Ｐゴシック" pitchFamily="34" charset="-128"/>
            </a:endParaRPr>
          </a:p>
          <a:p>
            <a:pPr algn="just" eaLnBrk="1" hangingPunct="1"/>
            <a:endParaRPr lang="en-US" altLang="en-US"/>
          </a:p>
        </p:txBody>
      </p:sp>
      <p:pic>
        <p:nvPicPr>
          <p:cNvPr id="122470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1812925"/>
            <a:ext cx="459105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47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706813"/>
            <a:ext cx="47990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47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1452563"/>
            <a:ext cx="27273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1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Routing Protocols Metrics</a:t>
            </a:r>
          </a:p>
        </p:txBody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6792"/>
            <a:ext cx="7940675" cy="4912271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altLang="en-US" sz="2400">
                <a:ea typeface="ＭＳ Ｐゴシック" pitchFamily="34" charset="-128"/>
              </a:rPr>
              <a:t>C</a:t>
            </a:r>
            <a:r>
              <a:rPr lang="vi-VN" altLang="en-US" sz="2400">
                <a:ea typeface="ＭＳ Ｐゴシック" pitchFamily="34" charset="-128"/>
              </a:rPr>
              <a:t>ân bằng tải</a:t>
            </a:r>
            <a:r>
              <a:rPr lang="en-US" altLang="en-US" sz="2400">
                <a:ea typeface="ＭＳ Ｐゴシック" pitchFamily="34" charset="-128"/>
              </a:rPr>
              <a:t>: </a:t>
            </a:r>
            <a:r>
              <a:rPr lang="vi-VN" altLang="en-US" sz="2400">
                <a:ea typeface="ＭＳ Ｐゴシック" pitchFamily="34" charset="-128"/>
              </a:rPr>
              <a:t>Đây là khả năng của một router để phân phối các gói dữ liệu giữa nhiều con đường cùng một chi phí</a:t>
            </a:r>
            <a:endParaRPr lang="en-US" altLang="en-US" sz="2400">
              <a:ea typeface="ＭＳ Ｐゴシック" pitchFamily="34" charset="-128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200" dirty="0"/>
          </a:p>
        </p:txBody>
      </p:sp>
      <p:grpSp>
        <p:nvGrpSpPr>
          <p:cNvPr id="37891" name="Group 8"/>
          <p:cNvGrpSpPr>
            <a:grpSpLocks/>
          </p:cNvGrpSpPr>
          <p:nvPr/>
        </p:nvGrpSpPr>
        <p:grpSpPr bwMode="auto">
          <a:xfrm>
            <a:off x="1924050" y="3248025"/>
            <a:ext cx="5276850" cy="3079750"/>
            <a:chOff x="1471" y="2046"/>
            <a:chExt cx="3233" cy="1900"/>
          </a:xfrm>
        </p:grpSpPr>
        <p:pic>
          <p:nvPicPr>
            <p:cNvPr id="122266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2046"/>
              <a:ext cx="3233" cy="1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22662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" y="3511"/>
              <a:ext cx="2612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2226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3" y="2828925"/>
            <a:ext cx="4060825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8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582988"/>
            <a:ext cx="5716588" cy="295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Administrative Distance of a Route</a:t>
            </a:r>
          </a:p>
        </p:txBody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6792"/>
            <a:ext cx="7940675" cy="4912271"/>
          </a:xfrm>
        </p:spPr>
        <p:txBody>
          <a:bodyPr>
            <a:normAutofit/>
          </a:bodyPr>
          <a:lstStyle/>
          <a:p>
            <a:pPr algn="just"/>
            <a:r>
              <a:rPr lang="vi-VN" altLang="en-US" sz="2000">
                <a:ea typeface="ＭＳ Ｐゴシック" pitchFamily="34" charset="-128"/>
              </a:rPr>
              <a:t>Mục đích của </a:t>
            </a:r>
            <a:r>
              <a:rPr lang="en-US" altLang="en-US" sz="2000">
                <a:ea typeface="ＭＳ Ｐゴシック" pitchFamily="34" charset="-128"/>
              </a:rPr>
              <a:t>Metric</a:t>
            </a:r>
          </a:p>
          <a:p>
            <a:pPr lvl="1" algn="just"/>
            <a:r>
              <a:rPr lang="vi-VN" altLang="en-US" sz="2000">
                <a:ea typeface="ＭＳ Ｐゴシック" pitchFamily="34" charset="-128"/>
              </a:rPr>
              <a:t>Đó là một giá trị tính toán được sử dụng để xác định đường đi tốt nhất đến một đích đến </a:t>
            </a:r>
            <a:endParaRPr lang="en-US" altLang="en-US" sz="2000">
              <a:ea typeface="ＭＳ Ｐゴシック" pitchFamily="34" charset="-128"/>
            </a:endParaRPr>
          </a:p>
          <a:p>
            <a:pPr algn="just"/>
            <a:r>
              <a:rPr lang="vi-VN" altLang="en-US" sz="2000">
                <a:ea typeface="ＭＳ Ｐゴシック" pitchFamily="34" charset="-128"/>
              </a:rPr>
              <a:t>Mục đích của </a:t>
            </a:r>
            <a:r>
              <a:rPr lang="en-US" altLang="en-US" sz="2000" b="1">
                <a:solidFill>
                  <a:schemeClr val="accent2"/>
                </a:solidFill>
              </a:rPr>
              <a:t>A</a:t>
            </a:r>
            <a:r>
              <a:rPr lang="en-US" altLang="en-US" sz="2000" b="1"/>
              <a:t>dministrative </a:t>
            </a:r>
            <a:r>
              <a:rPr lang="en-US" altLang="en-US" sz="2000" b="1">
                <a:solidFill>
                  <a:schemeClr val="accent2"/>
                </a:solidFill>
              </a:rPr>
              <a:t>D</a:t>
            </a:r>
            <a:r>
              <a:rPr lang="en-US" altLang="en-US" sz="2000" b="1"/>
              <a:t>istance (AD)</a:t>
            </a:r>
            <a:endParaRPr lang="en-US" altLang="en-US" sz="2000">
              <a:ea typeface="ＭＳ Ｐゴシック" pitchFamily="34" charset="-128"/>
            </a:endParaRPr>
          </a:p>
          <a:p>
            <a:pPr lvl="1" algn="just"/>
            <a:r>
              <a:rPr lang="vi-VN" altLang="en-US" sz="2000">
                <a:ea typeface="ＭＳ Ｐゴシック" pitchFamily="34" charset="-128"/>
              </a:rPr>
              <a:t>Đó là một giá trị số xác định ưu tiên của một tuyến đường đặc biệt</a:t>
            </a:r>
            <a:r>
              <a:rPr lang="en-US" altLang="en-US" sz="2000">
                <a:ea typeface="ＭＳ Ｐゴシック" pitchFamily="34" charset="-128"/>
              </a:rPr>
              <a:t> ( số nào nhỏ thì ưu tiên hơn ) </a:t>
            </a:r>
          </a:p>
          <a:p>
            <a:pPr algn="just" eaLnBrk="1" hangingPunct="1"/>
            <a:endParaRPr lang="en-US" altLang="en-US" sz="200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8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Administrative Distance of a Route</a:t>
            </a: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200777" cy="4912271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vi-VN" altLang="en-US" sz="2000">
                <a:ea typeface="ＭＳ Ｐゴシック" pitchFamily="34" charset="-128"/>
              </a:rPr>
              <a:t>Xác định </a:t>
            </a:r>
            <a:r>
              <a:rPr lang="en-US" sz="2000" b="1">
                <a:solidFill>
                  <a:schemeClr val="accent2"/>
                </a:solidFill>
              </a:rPr>
              <a:t>A</a:t>
            </a:r>
            <a:r>
              <a:rPr lang="en-US" sz="2000" b="1"/>
              <a:t>dministrative </a:t>
            </a:r>
            <a:r>
              <a:rPr lang="en-US" sz="2000" b="1">
                <a:solidFill>
                  <a:schemeClr val="accent2"/>
                </a:solidFill>
              </a:rPr>
              <a:t>D</a:t>
            </a:r>
            <a:r>
              <a:rPr lang="en-US" sz="2000" b="1"/>
              <a:t>istance</a:t>
            </a:r>
            <a:r>
              <a:rPr lang="en-US" sz="2000"/>
              <a:t> </a:t>
            </a:r>
            <a:r>
              <a:rPr lang="vi-VN" altLang="en-US" sz="2000">
                <a:ea typeface="ＭＳ Ｐゴシック" pitchFamily="34" charset="-128"/>
              </a:rPr>
              <a:t>(AD) trong một bảng định tuyến </a:t>
            </a:r>
            <a:endParaRPr lang="en-US" altLang="en-US" sz="200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vi-VN" altLang="en-US" sz="2000">
                <a:ea typeface="ＭＳ Ｐゴシック" pitchFamily="34" charset="-128"/>
              </a:rPr>
              <a:t>Đây là số đầu tiên trong ngoặc đơn trong bảng định tuyến</a:t>
            </a:r>
            <a:endParaRPr lang="en-US" altLang="en-US" sz="2000">
              <a:ea typeface="ＭＳ Ｐゴシック" pitchFamily="34" charset="-128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000" dirty="0"/>
          </a:p>
        </p:txBody>
      </p:sp>
      <p:pic>
        <p:nvPicPr>
          <p:cNvPr id="122880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063875"/>
            <a:ext cx="4649788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98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4573588"/>
            <a:ext cx="3905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2665413"/>
            <a:ext cx="413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Administrative Distance of a Route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b="1"/>
              <a:t>Dynamic Routing Protocols</a:t>
            </a:r>
          </a:p>
        </p:txBody>
      </p:sp>
      <p:pic>
        <p:nvPicPr>
          <p:cNvPr id="1230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8092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Administrative Distance of a Route</a:t>
            </a:r>
          </a:p>
        </p:txBody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6792"/>
            <a:ext cx="7940675" cy="4912271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vi-VN" altLang="en-US" sz="2400">
                <a:ea typeface="ＭＳ Ｐゴシック" pitchFamily="34" charset="-128"/>
              </a:rPr>
              <a:t>Các tuyến đường kết nối trực tiếp </a:t>
            </a:r>
            <a:endParaRPr lang="en-US" altLang="en-US" sz="240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vi-VN" altLang="en-US" sz="2400">
                <a:ea typeface="ＭＳ Ｐゴシック" pitchFamily="34" charset="-128"/>
              </a:rPr>
              <a:t>AD mặc định là 0 </a:t>
            </a:r>
            <a:endParaRPr lang="en-US" altLang="en-US" sz="2400">
              <a:ea typeface="ＭＳ Ｐゴシック" pitchFamily="34" charset="-128"/>
            </a:endParaRPr>
          </a:p>
          <a:p>
            <a:pPr>
              <a:buFont typeface="Wingdings" charset="0"/>
              <a:buChar char="§"/>
              <a:defRPr/>
            </a:pPr>
            <a:r>
              <a:rPr lang="en-US" altLang="en-US" sz="2400">
                <a:ea typeface="ＭＳ Ｐゴシック" pitchFamily="34" charset="-128"/>
              </a:rPr>
              <a:t>Định t</a:t>
            </a:r>
            <a:r>
              <a:rPr lang="vi-VN" altLang="en-US" sz="2400">
                <a:ea typeface="ＭＳ Ｐゴシック" pitchFamily="34" charset="-128"/>
              </a:rPr>
              <a:t>uyến tĩnh </a:t>
            </a:r>
            <a:endParaRPr lang="en-US" altLang="en-US" sz="240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altLang="en-US" sz="2400">
                <a:ea typeface="ＭＳ Ｐゴシック" pitchFamily="34" charset="-128"/>
              </a:rPr>
              <a:t>AD </a:t>
            </a:r>
            <a:r>
              <a:rPr lang="vi-VN" altLang="en-US" sz="2400">
                <a:ea typeface="ＭＳ Ｐゴシック" pitchFamily="34" charset="-128"/>
              </a:rPr>
              <a:t>của một </a:t>
            </a:r>
            <a:r>
              <a:rPr lang="en-US" altLang="en-US" sz="2400">
                <a:ea typeface="ＭＳ Ｐゴシック" pitchFamily="34" charset="-128"/>
              </a:rPr>
              <a:t>định </a:t>
            </a:r>
            <a:r>
              <a:rPr lang="vi-VN" altLang="en-US" sz="2400">
                <a:ea typeface="ＭＳ Ｐゴシック" pitchFamily="34" charset="-128"/>
              </a:rPr>
              <a:t>tuyến tĩnh có giá trị mặc ​​định là 1</a:t>
            </a:r>
            <a:endParaRPr lang="en-US" altLang="en-US" sz="2400">
              <a:ea typeface="ＭＳ Ｐゴシック" pitchFamily="34" charset="-128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2329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39" y="3861048"/>
            <a:ext cx="805656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87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Administrative Distance of a Route</a:t>
            </a:r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6792"/>
            <a:ext cx="7940675" cy="4912271"/>
          </a:xfrm>
        </p:spPr>
        <p:txBody>
          <a:bodyPr>
            <a:normAutofit/>
          </a:bodyPr>
          <a:lstStyle/>
          <a:p>
            <a:pPr algn="just">
              <a:buFont typeface="Wingdings" charset="0"/>
              <a:buChar char="§"/>
              <a:defRPr/>
            </a:pPr>
            <a:r>
              <a:rPr lang="vi-VN" altLang="en-US" sz="2400">
                <a:ea typeface="ＭＳ Ｐゴシック" pitchFamily="34" charset="-128"/>
              </a:rPr>
              <a:t>Các tuyến đường kết nối trực tiếp </a:t>
            </a:r>
            <a:endParaRPr lang="en-US" altLang="en-US" sz="2400">
              <a:ea typeface="ＭＳ Ｐゴシック" pitchFamily="34" charset="-128"/>
            </a:endParaRPr>
          </a:p>
          <a:p>
            <a:pPr lvl="1" algn="just">
              <a:buFont typeface="Wingdings" charset="0"/>
              <a:buChar char="§"/>
              <a:defRPr/>
            </a:pPr>
            <a:r>
              <a:rPr lang="vi-VN" altLang="en-US" sz="2400">
                <a:ea typeface="ＭＳ Ｐゴシック" pitchFamily="34" charset="-128"/>
              </a:rPr>
              <a:t>Ngay lập tức xuất hiện trong bảng định tuyến ngay sau khi giao diện được cấu hình</a:t>
            </a:r>
            <a:endParaRPr lang="en-US" altLang="en-US" sz="2400">
              <a:ea typeface="ＭＳ Ｐゴシック" pitchFamily="34" charset="-128"/>
            </a:endParaRPr>
          </a:p>
          <a:p>
            <a:pPr algn="just" eaLnBrk="1" hangingPunct="1">
              <a:buFont typeface="Wingdings" charset="0"/>
              <a:buChar char="§"/>
              <a:defRPr/>
            </a:pPr>
            <a:endParaRPr lang="en-US" sz="2400" dirty="0"/>
          </a:p>
        </p:txBody>
      </p:sp>
      <p:pic>
        <p:nvPicPr>
          <p:cNvPr id="12349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5" y="2996952"/>
            <a:ext cx="8270875" cy="363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7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00808"/>
            <a:ext cx="7940675" cy="4768255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charset="0"/>
              <a:buChar char="§"/>
              <a:defRPr/>
            </a:pPr>
            <a:r>
              <a:rPr lang="vi-VN" altLang="en-US" dirty="0">
                <a:ea typeface="ＭＳ Ｐゴシック" pitchFamily="34" charset="-128"/>
              </a:rPr>
              <a:t>Xác định một số cách để phân loại các giao thức định tuyến. </a:t>
            </a:r>
            <a:endParaRPr lang="en-US" altLang="en-US" dirty="0">
              <a:ea typeface="ＭＳ Ｐゴシック" pitchFamily="34" charset="-128"/>
            </a:endParaRPr>
          </a:p>
          <a:p>
            <a:pPr marL="457200" indent="-457200" algn="just">
              <a:buFont typeface="Wingdings" charset="0"/>
              <a:buChar char="§"/>
              <a:defRPr/>
            </a:pPr>
            <a:r>
              <a:rPr lang="vi-VN" altLang="en-US" dirty="0">
                <a:ea typeface="ＭＳ Ｐゴシック" pitchFamily="34" charset="-128"/>
              </a:rPr>
              <a:t>Mô tả các số liệu được sử dụng bởi các giao thức định tuyến động. </a:t>
            </a:r>
            <a:endParaRPr lang="en-US" altLang="en-US" dirty="0">
              <a:ea typeface="ＭＳ Ｐゴシック" pitchFamily="34" charset="-128"/>
            </a:endParaRPr>
          </a:p>
          <a:p>
            <a:pPr marL="457200" indent="-457200" algn="just">
              <a:buFont typeface="Wingdings" charset="0"/>
              <a:buChar char="§"/>
              <a:defRPr/>
            </a:pPr>
            <a:r>
              <a:rPr lang="en-US" altLang="en-US" dirty="0" err="1">
                <a:ea typeface="ＭＳ Ｐゴシック" pitchFamily="34" charset="-128"/>
              </a:rPr>
              <a:t>Thành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thạo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việc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cấu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hình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định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tuyến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động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6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RIPv1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i="1" dirty="0"/>
              <a:t>distance-vector</a:t>
            </a:r>
            <a:endParaRPr lang="en-US" dirty="0"/>
          </a:p>
          <a:p>
            <a:pPr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</a:t>
            </a:r>
            <a:r>
              <a:rPr lang="en-US" dirty="0" err="1"/>
              <a:t>classfull</a:t>
            </a:r>
            <a:r>
              <a:rPr lang="en-US" dirty="0"/>
              <a:t> routing protocol). </a:t>
            </a:r>
          </a:p>
          <a:p>
            <a:pPr algn="just"/>
            <a:r>
              <a:rPr lang="en-US" i="1" dirty="0"/>
              <a:t>Metric </a:t>
            </a:r>
            <a:r>
              <a:rPr lang="en-US" dirty="0" err="1"/>
              <a:t>của</a:t>
            </a:r>
            <a:r>
              <a:rPr lang="en-US" dirty="0"/>
              <a:t> RIP </a:t>
            </a:r>
            <a:r>
              <a:rPr lang="en-US" dirty="0" err="1"/>
              <a:t>là</a:t>
            </a:r>
            <a:r>
              <a:rPr lang="en-US" dirty="0"/>
              <a:t> hop-count. </a:t>
            </a:r>
          </a:p>
          <a:p>
            <a:pPr algn="just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30 </a:t>
            </a:r>
            <a:r>
              <a:rPr lang="en-US" dirty="0" err="1"/>
              <a:t>giây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Hop-count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15.</a:t>
            </a:r>
          </a:p>
          <a:p>
            <a:pPr algn="just"/>
            <a:r>
              <a:rPr lang="en-US" dirty="0"/>
              <a:t>RIPv1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VLSM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discontigous</a:t>
            </a:r>
            <a:r>
              <a:rPr lang="en-US" dirty="0"/>
              <a:t> network). </a:t>
            </a:r>
          </a:p>
          <a:p>
            <a:pPr lvl="0" algn="just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endParaRPr lang="en-US" dirty="0"/>
          </a:p>
          <a:p>
            <a:pPr lvl="1" algn="just"/>
            <a:r>
              <a:rPr lang="en-US" dirty="0"/>
              <a:t>Router(config)#</a:t>
            </a:r>
            <a:r>
              <a:rPr lang="en-US" b="1" dirty="0"/>
              <a:t>router rip</a:t>
            </a:r>
            <a:endParaRPr lang="en-US" dirty="0"/>
          </a:p>
          <a:p>
            <a:pPr lvl="1" algn="just"/>
            <a:r>
              <a:rPr lang="en-US" dirty="0"/>
              <a:t>Router(config-router)#</a:t>
            </a:r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i="1" dirty="0" err="1"/>
              <a:t>network_number</a:t>
            </a:r>
            <a:endParaRPr lang="en-US" i="1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lệnh cấu hình RIP version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8" y="1556792"/>
            <a:ext cx="8552737" cy="5132917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(config) #router rip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 #version 2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 #no auto-summary 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 #network &lt;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địa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chỉ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IP </a:t>
            </a:r>
            <a:r>
              <a:rPr lang="vi-VN" sz="2000" dirty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(config-router)#passive-interface (</a:t>
            </a:r>
            <a:r>
              <a:rPr lang="en-US" sz="2000" err="1">
                <a:latin typeface="Times New Roman" charset="0"/>
                <a:ea typeface="Times New Roman" charset="0"/>
                <a:cs typeface="Times New Roman" charset="0"/>
              </a:rPr>
              <a:t>tên</a:t>
            </a:r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 cổng( fa0/0,se0/0/0…v.v) 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(fa/se/loop) </a:t>
            </a:r>
          </a:p>
          <a:p>
            <a:pPr marL="0" indent="0">
              <a:buNone/>
            </a:pPr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Lệnh thứ 5, ngăn gói tin không đi đến cổng nào không thu nhận thông tin định tuyến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000" u="sng" dirty="0" err="1">
                <a:latin typeface="Times New Roman" charset="0"/>
                <a:ea typeface="Times New Roman" charset="0"/>
                <a:cs typeface="Times New Roman" charset="0"/>
              </a:rPr>
              <a:t>Phần</a:t>
            </a:r>
            <a:r>
              <a:rPr lang="en-US" sz="2000" u="sng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u="sng" dirty="0" err="1">
                <a:latin typeface="Times New Roman" charset="0"/>
                <a:ea typeface="Times New Roman" charset="0"/>
                <a:cs typeface="Times New Roman" charset="0"/>
              </a:rPr>
              <a:t>lệnh</a:t>
            </a:r>
            <a:r>
              <a:rPr lang="en-US" sz="2000" u="sng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u="sng" dirty="0" err="1">
                <a:latin typeface="Times New Roman" charset="0"/>
                <a:ea typeface="Times New Roman" charset="0"/>
                <a:cs typeface="Times New Roman" charset="0"/>
              </a:rPr>
              <a:t>nâng</a:t>
            </a:r>
            <a:r>
              <a:rPr lang="en-US" sz="2000" u="sng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u="sng" dirty="0" err="1">
                <a:latin typeface="Times New Roman" charset="0"/>
                <a:ea typeface="Times New Roman" charset="0"/>
                <a:cs typeface="Times New Roman" charset="0"/>
              </a:rPr>
              <a:t>cao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 #redistribute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AS:1,2,10…) metric (0-max15) (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quảng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bá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EIGRP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vào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Rip)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 #redistribute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ospf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(process-id) metric (0-max15) (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quảng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bá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OSPF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vào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Rip)</a:t>
            </a:r>
          </a:p>
          <a:p>
            <a:pPr marL="0" indent="0"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(config-router)#redistribute static    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Lệnh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quảng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bá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Static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bản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tin RIP</a:t>
            </a:r>
          </a:p>
          <a:p>
            <a:pPr marL="0" indent="0"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(config-router)# default-information originate   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Lệnh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quảng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bá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default route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bản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tin RIP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95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3" y="260648"/>
            <a:ext cx="7886700" cy="994172"/>
          </a:xfrm>
        </p:spPr>
        <p:txBody>
          <a:bodyPr/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Cấu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Authentication(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xác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cho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Ripv2: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3" y="1721987"/>
            <a:ext cx="7886700" cy="4499743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Chú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ý : Sau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khi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thông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mạng,mạng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đã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hội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tụ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thì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mới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cấu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authentication ! (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Chức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này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không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hỗ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trợ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trên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Packet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Tracert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Tạo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key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(config) #key chain (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tên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(config-keychain) #key (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key)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(config-keychain-key) #key-string (password)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Gán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key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vào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cổng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kết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nối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(config) #interface (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tên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cổng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(fa/se))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(config-if) #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rip authentication key-chain (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tên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key chain)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Mã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hóa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dạng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MD5: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(config-if) #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rip authentication mode MD5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606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Xem lại cấu hình RIP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396939"/>
            <a:ext cx="8110777" cy="3146611"/>
          </a:xfrm>
        </p:spPr>
        <p:txBody>
          <a:bodyPr>
            <a:normAutofit/>
          </a:bodyPr>
          <a:lstStyle/>
          <a:p>
            <a:pPr fontAlgn="base"/>
            <a:r>
              <a:rPr lang="en-US" sz="2100">
                <a:latin typeface="Times New Roman" charset="0"/>
                <a:ea typeface="Times New Roman" charset="0"/>
                <a:cs typeface="Times New Roman" charset="0"/>
              </a:rPr>
              <a:t>R1#show ip protocols    Hiển thị thông số của giao thức RIP, các đồng hồ thời gian</a:t>
            </a:r>
          </a:p>
          <a:p>
            <a:pPr fontAlgn="base"/>
            <a:r>
              <a:rPr lang="en-US" sz="2100">
                <a:latin typeface="Times New Roman" charset="0"/>
                <a:ea typeface="Times New Roman" charset="0"/>
                <a:cs typeface="Times New Roman" charset="0"/>
              </a:rPr>
              <a:t>R1#debug ip rip               xem quá trình cập nhật bản tin định tuyến RIP theo thời gian thực</a:t>
            </a:r>
          </a:p>
          <a:p>
            <a:pPr fontAlgn="base"/>
            <a:r>
              <a:rPr lang="en-US" sz="2100">
                <a:latin typeface="Times New Roman" charset="0"/>
                <a:ea typeface="Times New Roman" charset="0"/>
                <a:cs typeface="Times New Roman" charset="0"/>
              </a:rPr>
              <a:t>R1# show ip route           Xem bảng định tuyến đã được xây dựng</a:t>
            </a:r>
          </a:p>
          <a:p>
            <a:pPr fontAlgn="base"/>
            <a:r>
              <a:rPr lang="en-US" sz="2100">
                <a:latin typeface="Times New Roman" charset="0"/>
                <a:ea typeface="Times New Roman" charset="0"/>
                <a:cs typeface="Times New Roman" charset="0"/>
              </a:rPr>
              <a:t>R1# show ip rip database     Hiển thị nội dung của RIP database.</a:t>
            </a:r>
          </a:p>
          <a:p>
            <a:endParaRPr lang="en-US" sz="21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7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lệnh cấu hình EIGRP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3" y="2005219"/>
            <a:ext cx="8400337" cy="4448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(config) #router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 (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Giá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trị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 AS 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thể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nằm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khoảng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từ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1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đến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65535   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Tất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cả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 router 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hoạt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động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cùng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1  autonomous  system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sẽ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phải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cấu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cùng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giá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trị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AS.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 #no auto-summary </a:t>
            </a:r>
          </a:p>
          <a:p>
            <a:pPr marL="0" indent="0"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 #network &lt;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địa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chỉ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IP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mạng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 #passive-interface (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tên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cổng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(fa/se/loop) </a:t>
            </a:r>
          </a:p>
          <a:p>
            <a:pPr marL="0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000" u="sng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Cấu</a:t>
            </a:r>
            <a:r>
              <a:rPr lang="en-US" sz="20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r>
              <a:rPr lang="en-US" sz="20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nâng</a:t>
            </a:r>
            <a:r>
              <a:rPr lang="en-US" sz="20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cao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 #redistribute rip metric 10000 100 255 1 1500 (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quảng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bá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Rip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vào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EIGRP)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 #redistribute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ospf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(process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) metric 10000 100 255 1 1500 (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quảng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bá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OSPF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vào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EIGRP)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(config-router) #redistribute static (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quảng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bá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default route)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11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Authentication(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EIGRP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66368" cy="5184576"/>
          </a:xfrm>
        </p:spPr>
        <p:txBody>
          <a:bodyPr>
            <a:noAutofit/>
          </a:bodyPr>
          <a:lstStyle/>
          <a:p>
            <a:br>
              <a:rPr lang="en-US" sz="1800" dirty="0"/>
            </a:br>
            <a:r>
              <a:rPr lang="en-US" sz="1800" dirty="0"/>
              <a:t>*</a:t>
            </a:r>
            <a:r>
              <a:rPr lang="en-US" sz="1800" dirty="0" err="1"/>
              <a:t>Chú</a:t>
            </a:r>
            <a:r>
              <a:rPr lang="en-US" sz="1800" dirty="0"/>
              <a:t> ý : Sau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mạng,mạng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tụ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authentication !</a:t>
            </a:r>
            <a:br>
              <a:rPr lang="en-US" sz="1800" dirty="0"/>
            </a:br>
            <a:r>
              <a:rPr lang="en-US" sz="1800" dirty="0" err="1"/>
              <a:t>Tạo</a:t>
            </a:r>
            <a:r>
              <a:rPr lang="en-US" sz="1800" dirty="0"/>
              <a:t> key</a:t>
            </a:r>
            <a:br>
              <a:rPr lang="en-US" sz="1800" dirty="0"/>
            </a:br>
            <a:r>
              <a:rPr lang="en-US" sz="1800" dirty="0"/>
              <a:t>(config) #key chain (</a:t>
            </a:r>
            <a:r>
              <a:rPr lang="en-US" sz="1800" dirty="0" err="1"/>
              <a:t>tên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(config-keychain) #key (</a:t>
            </a:r>
            <a:r>
              <a:rPr lang="en-US" sz="1800" dirty="0" err="1"/>
              <a:t>số</a:t>
            </a:r>
            <a:r>
              <a:rPr lang="en-US" sz="1800" dirty="0"/>
              <a:t> key)</a:t>
            </a:r>
            <a:br>
              <a:rPr lang="en-US" sz="1800" dirty="0"/>
            </a:br>
            <a:r>
              <a:rPr lang="en-US" sz="1800" dirty="0"/>
              <a:t>(config-keychain-key) #key-string (password)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 err="1"/>
              <a:t>Gán</a:t>
            </a:r>
            <a:r>
              <a:rPr lang="en-US" sz="1800" dirty="0"/>
              <a:t> key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cổng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(config) #interface (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cổng</a:t>
            </a:r>
            <a:r>
              <a:rPr lang="en-US" sz="1800" dirty="0"/>
              <a:t> (fa/se))</a:t>
            </a:r>
            <a:br>
              <a:rPr lang="en-US" sz="1800" dirty="0"/>
            </a:br>
            <a:r>
              <a:rPr lang="en-US" sz="1800" dirty="0"/>
              <a:t>(router-if) #</a:t>
            </a:r>
            <a:r>
              <a:rPr lang="en-US" sz="1800" dirty="0" err="1"/>
              <a:t>ip</a:t>
            </a:r>
            <a:r>
              <a:rPr lang="en-US" sz="1800" dirty="0"/>
              <a:t> authentication key-chain </a:t>
            </a:r>
            <a:r>
              <a:rPr lang="en-US" sz="1800" dirty="0" err="1"/>
              <a:t>eigrp</a:t>
            </a:r>
            <a:r>
              <a:rPr lang="en-US" sz="1800" dirty="0"/>
              <a:t> (</a:t>
            </a:r>
            <a:r>
              <a:rPr lang="en-US" sz="1800" dirty="0" err="1"/>
              <a:t>số</a:t>
            </a:r>
            <a:r>
              <a:rPr lang="en-US" sz="1800" dirty="0"/>
              <a:t> AS:1,2,10…) (</a:t>
            </a:r>
            <a:r>
              <a:rPr lang="en-US" sz="1800" dirty="0" err="1"/>
              <a:t>tên</a:t>
            </a:r>
            <a:r>
              <a:rPr lang="en-US" sz="1800" dirty="0"/>
              <a:t> key chain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MD5</a:t>
            </a:r>
            <a:br>
              <a:rPr lang="en-US" sz="1800" dirty="0"/>
            </a:br>
            <a:r>
              <a:rPr lang="en-US" sz="1800" dirty="0"/>
              <a:t>(router-if) #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authenrication</a:t>
            </a:r>
            <a:r>
              <a:rPr lang="en-US" sz="1800" dirty="0"/>
              <a:t> mode </a:t>
            </a:r>
            <a:r>
              <a:rPr lang="en-US" sz="1800" dirty="0" err="1"/>
              <a:t>eigrp</a:t>
            </a:r>
            <a:r>
              <a:rPr lang="en-US" sz="1800" dirty="0"/>
              <a:t> (</a:t>
            </a:r>
            <a:r>
              <a:rPr lang="en-US" sz="1800" dirty="0" err="1"/>
              <a:t>số</a:t>
            </a:r>
            <a:r>
              <a:rPr lang="en-US" sz="1800" dirty="0"/>
              <a:t> AS:1,2,10…) md5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Note: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EIGRP: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AS,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K,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hold timer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con router </a:t>
            </a:r>
            <a:r>
              <a:rPr lang="en-US" sz="1800" dirty="0" err="1"/>
              <a:t>chạy</a:t>
            </a:r>
            <a:r>
              <a:rPr lang="en-US" sz="1800" dirty="0"/>
              <a:t> EIGRP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giống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134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Xem lại cấu hình EIGRP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1878778"/>
            <a:ext cx="8354617" cy="4718574"/>
          </a:xfrm>
        </p:spPr>
        <p:txBody>
          <a:bodyPr>
            <a:noAutofit/>
          </a:bodyPr>
          <a:lstStyle/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R1#show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protocols  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thông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thức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EIGRP</a:t>
            </a:r>
          </a:p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 show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neighbors       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router neighbor</a:t>
            </a:r>
          </a:p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 show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neighbors  detail    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chi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tiết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neighbor.</a:t>
            </a:r>
          </a:p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 show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interface serial0/0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thông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tin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về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interface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đang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chạy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thức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định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EIGRP</a:t>
            </a:r>
          </a:p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 show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topology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Câu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lệnh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xem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topo map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thấy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S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FS</a:t>
            </a:r>
          </a:p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 show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traffic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lượng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gói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tin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loại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gói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tin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đã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nhận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gửi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 show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route         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Xem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định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đã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xây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dựng</a:t>
            </a:r>
            <a:endParaRPr lang="en-US" sz="2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 show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route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định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với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route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xử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lý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bởi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EIGRP</a:t>
            </a:r>
          </a:p>
          <a:p>
            <a:pPr fontAlgn="base"/>
            <a:endParaRPr lang="en-US" sz="2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fontAlgn="base">
              <a:buNone/>
            </a:pPr>
            <a:endParaRPr lang="en-US" sz="2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4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Xem lại cấu hình EIGRP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3" y="1863538"/>
            <a:ext cx="7920276" cy="3870512"/>
          </a:xfrm>
        </p:spPr>
        <p:txBody>
          <a:bodyPr>
            <a:noAutofit/>
          </a:bodyPr>
          <a:lstStyle/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 debug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fsm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 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sự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kiện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hoạt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động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liên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quan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đến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  EIGRP  feasible successor metrics (FSM)</a:t>
            </a:r>
          </a:p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 debug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packet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sự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kiện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hoạt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động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liên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quan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đến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gói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tin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EIGRP</a:t>
            </a:r>
          </a:p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 debug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neighbor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sự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kiện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hoạt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động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liên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quan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đến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EIGRP neighbors </a:t>
            </a:r>
          </a:p>
          <a:p>
            <a:pPr fontAlgn="base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R1# debug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eigrp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notifications  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sự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kiện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cảnh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báo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1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 EIGRP</a:t>
            </a:r>
          </a:p>
          <a:p>
            <a:endParaRPr lang="en-US" sz="2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53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lệnh cấu hình OSPF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1628800"/>
            <a:ext cx="8705408" cy="5112568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sz="1800" dirty="0"/>
              <a:t>(config) #router </a:t>
            </a:r>
            <a:r>
              <a:rPr lang="en-US" sz="1800" dirty="0" err="1"/>
              <a:t>ospf</a:t>
            </a:r>
            <a:r>
              <a:rPr lang="en-US" sz="1800" dirty="0"/>
              <a:t> (process-id) </a:t>
            </a:r>
            <a:r>
              <a:rPr lang="en-US" sz="1800" dirty="0" err="1"/>
              <a:t>Giá</a:t>
            </a:r>
            <a:r>
              <a:rPr lang="en-US" sz="1800" dirty="0"/>
              <a:t>  </a:t>
            </a:r>
            <a:r>
              <a:rPr lang="en-US" sz="1800" dirty="0" err="1"/>
              <a:t>trị</a:t>
            </a:r>
            <a:r>
              <a:rPr lang="en-US" sz="1800" dirty="0"/>
              <a:t>  Process id </a:t>
            </a:r>
            <a:r>
              <a:rPr lang="en-US" sz="1800" dirty="0" err="1"/>
              <a:t>có</a:t>
            </a:r>
            <a:r>
              <a:rPr lang="en-US" sz="1800" dirty="0"/>
              <a:t>  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nằm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khoảng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1 </a:t>
            </a:r>
            <a:r>
              <a:rPr lang="en-US" sz="1800" dirty="0" err="1"/>
              <a:t>đến</a:t>
            </a:r>
            <a:r>
              <a:rPr lang="en-US" sz="1800" dirty="0"/>
              <a:t> 65535  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OSPF.</a:t>
            </a:r>
            <a:br>
              <a:rPr lang="en-US" sz="1800" dirty="0"/>
            </a:br>
            <a:r>
              <a:rPr lang="en-US" sz="1800" dirty="0"/>
              <a:t>(config-router) #network (</a:t>
            </a:r>
            <a:r>
              <a:rPr lang="en-US" sz="1800" dirty="0" err="1"/>
              <a:t>địa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IP </a:t>
            </a:r>
            <a:r>
              <a:rPr lang="en-US" sz="1800" dirty="0" err="1"/>
              <a:t>mạng</a:t>
            </a:r>
            <a:r>
              <a:rPr lang="en-US" sz="1800" dirty="0"/>
              <a:t>) (wildcard-mask=255.255.255.255 – </a:t>
            </a:r>
            <a:r>
              <a:rPr lang="en-US" sz="1800" dirty="0" err="1"/>
              <a:t>subnetmask</a:t>
            </a:r>
            <a:r>
              <a:rPr lang="en-US" sz="1800" dirty="0"/>
              <a:t>) area (area id)</a:t>
            </a:r>
            <a:br>
              <a:rPr lang="en-US" sz="1800" dirty="0"/>
            </a:br>
            <a:r>
              <a:rPr lang="en-US" sz="1800" dirty="0"/>
              <a:t>(config-router) #passive-interface (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cổng</a:t>
            </a:r>
            <a:r>
              <a:rPr lang="en-US" sz="1800" dirty="0"/>
              <a:t> (fa/se/loop) </a:t>
            </a:r>
          </a:p>
          <a:p>
            <a:pPr marL="0" indent="0" fontAlgn="base">
              <a:lnSpc>
                <a:spcPct val="17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(config-router) #redistribute rip subnets (</a:t>
            </a:r>
            <a:r>
              <a:rPr lang="en-US" sz="1800" dirty="0" err="1">
                <a:solidFill>
                  <a:srgbClr val="FF0000"/>
                </a:solidFill>
              </a:rPr>
              <a:t>quảng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bá</a:t>
            </a:r>
            <a:r>
              <a:rPr lang="en-US" sz="1800" dirty="0">
                <a:solidFill>
                  <a:srgbClr val="FF0000"/>
                </a:solidFill>
              </a:rPr>
              <a:t> Rip </a:t>
            </a:r>
            <a:r>
              <a:rPr lang="en-US" sz="1800" dirty="0" err="1">
                <a:solidFill>
                  <a:srgbClr val="FF0000"/>
                </a:solidFill>
              </a:rPr>
              <a:t>vào</a:t>
            </a:r>
            <a:r>
              <a:rPr lang="en-US" sz="1800" dirty="0">
                <a:solidFill>
                  <a:srgbClr val="FF0000"/>
                </a:solidFill>
              </a:rPr>
              <a:t> OSPF)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(config-router) #redistribute </a:t>
            </a:r>
            <a:r>
              <a:rPr lang="en-US" sz="1800" dirty="0" err="1">
                <a:solidFill>
                  <a:srgbClr val="FF0000"/>
                </a:solidFill>
              </a:rPr>
              <a:t>eigrp</a:t>
            </a:r>
            <a:r>
              <a:rPr lang="en-US" sz="1800" dirty="0">
                <a:solidFill>
                  <a:srgbClr val="FF0000"/>
                </a:solidFill>
              </a:rPr>
              <a:t> (</a:t>
            </a:r>
            <a:r>
              <a:rPr lang="en-US" sz="1800" dirty="0" err="1">
                <a:solidFill>
                  <a:srgbClr val="FF0000"/>
                </a:solidFill>
              </a:rPr>
              <a:t>số</a:t>
            </a:r>
            <a:r>
              <a:rPr lang="en-US" sz="1800" dirty="0">
                <a:solidFill>
                  <a:srgbClr val="FF0000"/>
                </a:solidFill>
              </a:rPr>
              <a:t>) subnets (</a:t>
            </a:r>
            <a:r>
              <a:rPr lang="en-US" sz="1800" dirty="0" err="1">
                <a:solidFill>
                  <a:srgbClr val="FF0000"/>
                </a:solidFill>
              </a:rPr>
              <a:t>quảng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bá</a:t>
            </a:r>
            <a:r>
              <a:rPr lang="en-US" sz="1800" dirty="0">
                <a:solidFill>
                  <a:srgbClr val="FF0000"/>
                </a:solidFill>
              </a:rPr>
              <a:t> EIGRP </a:t>
            </a:r>
            <a:r>
              <a:rPr lang="en-US" sz="1800" dirty="0" err="1">
                <a:solidFill>
                  <a:srgbClr val="FF0000"/>
                </a:solidFill>
              </a:rPr>
              <a:t>vào</a:t>
            </a:r>
            <a:r>
              <a:rPr lang="en-US" sz="1800" dirty="0">
                <a:solidFill>
                  <a:srgbClr val="FF0000"/>
                </a:solidFill>
              </a:rPr>
              <a:t> OSPF)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(config-router) #default-information originate (</a:t>
            </a:r>
            <a:r>
              <a:rPr lang="en-US" sz="1800" dirty="0" err="1">
                <a:solidFill>
                  <a:srgbClr val="FF0000"/>
                </a:solidFill>
              </a:rPr>
              <a:t>quảng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bá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tuyến</a:t>
            </a:r>
            <a:r>
              <a:rPr lang="en-US" sz="1800" dirty="0">
                <a:solidFill>
                  <a:srgbClr val="FF0000"/>
                </a:solidFill>
              </a:rPr>
              <a:t> default route)</a:t>
            </a:r>
          </a:p>
          <a:p>
            <a:pPr marL="0" indent="0" fontAlgn="base">
              <a:lnSpc>
                <a:spcPct val="17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 (config-router)#redistribute static</a:t>
            </a:r>
          </a:p>
          <a:p>
            <a:pPr marL="0" indent="0" fontAlgn="base">
              <a:lnSpc>
                <a:spcPct val="17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(config-router)# default-information originate always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47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/>
              <a:t>Cách tính wildcard mask: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5" cy="518457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pl-PL" sz="2000" dirty="0">
                <a:latin typeface="Times New Roman" charset="0"/>
                <a:ea typeface="Times New Roman" charset="0"/>
                <a:cs typeface="Times New Roman" charset="0"/>
              </a:rPr>
              <a:t>wildcard mask =  </a:t>
            </a:r>
            <a:r>
              <a:rPr lang="pl-PL" sz="1800" dirty="0">
                <a:latin typeface="Times New Roman" charset="0"/>
                <a:ea typeface="Times New Roman" charset="0"/>
                <a:cs typeface="Times New Roman" charset="0"/>
              </a:rPr>
              <a:t>255.255.255.255</a:t>
            </a:r>
            <a:r>
              <a:rPr lang="pl-PL" sz="2000" dirty="0">
                <a:latin typeface="Times New Roman" charset="0"/>
                <a:ea typeface="Times New Roman" charset="0"/>
                <a:cs typeface="Times New Roman" charset="0"/>
              </a:rPr>
              <a:t> – subnet mask</a:t>
            </a:r>
          </a:p>
          <a:p>
            <a:pPr marL="0" indent="0" fontAlgn="base">
              <a:buNone/>
            </a:pPr>
            <a:r>
              <a:rPr lang="pl-PL" sz="2000" dirty="0">
                <a:latin typeface="Times New Roman" charset="0"/>
                <a:ea typeface="Times New Roman" charset="0"/>
                <a:cs typeface="Times New Roman" charset="0"/>
              </a:rPr>
              <a:t>VD: tính wildcard mask từ 192.168.1.0/30</a:t>
            </a:r>
          </a:p>
          <a:p>
            <a:pPr marL="0" indent="0" fontAlgn="base">
              <a:buNone/>
            </a:pPr>
            <a:r>
              <a:rPr lang="pl-PL" sz="2000" dirty="0">
                <a:latin typeface="Times New Roman" charset="0"/>
                <a:ea typeface="Times New Roman" charset="0"/>
                <a:cs typeface="Times New Roman" charset="0"/>
              </a:rPr>
              <a:t>                                          255.255.255.255</a:t>
            </a:r>
          </a:p>
          <a:p>
            <a:pPr marL="0" indent="0" fontAlgn="base">
              <a:buNone/>
            </a:pPr>
            <a:r>
              <a:rPr lang="pl-PL" sz="2000" dirty="0">
                <a:latin typeface="Times New Roman" charset="0"/>
                <a:ea typeface="Times New Roman" charset="0"/>
                <a:cs typeface="Times New Roman" charset="0"/>
              </a:rPr>
              <a:t>                                       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pl-PL" sz="20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pl-PL" sz="2000" u="sng" dirty="0">
                <a:latin typeface="Times New Roman" charset="0"/>
                <a:ea typeface="Times New Roman" charset="0"/>
                <a:cs typeface="Times New Roman" charset="0"/>
              </a:rPr>
              <a:t>255.255.255.252</a:t>
            </a:r>
            <a:endParaRPr lang="pl-PL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fontAlgn="base">
              <a:buNone/>
            </a:pPr>
            <a:r>
              <a:rPr lang="pl-PL" sz="2000" dirty="0">
                <a:latin typeface="Times New Roman" charset="0"/>
                <a:ea typeface="Times New Roman" charset="0"/>
                <a:cs typeface="Times New Roman" charset="0"/>
              </a:rPr>
              <a:t>                                               0.   0.    0.   3   Wildcard Mask</a:t>
            </a:r>
          </a:p>
          <a:p>
            <a:pPr fontAlgn="base"/>
            <a:br>
              <a:rPr lang="pl-PL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pl-PL" sz="2000" b="1" dirty="0">
                <a:latin typeface="Times New Roman" charset="0"/>
                <a:ea typeface="Times New Roman" charset="0"/>
                <a:cs typeface="Times New Roman" charset="0"/>
              </a:rPr>
              <a:t>Ta có thể 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kiểm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tra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dirty="0" err="1">
                <a:latin typeface="Times New Roman" charset="0"/>
                <a:ea typeface="Times New Roman" charset="0"/>
                <a:cs typeface="Times New Roman" charset="0"/>
              </a:rPr>
              <a:t>tất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err="1">
                <a:latin typeface="Times New Roman" charset="0"/>
                <a:ea typeface="Times New Roman" charset="0"/>
                <a:cs typeface="Times New Roman" charset="0"/>
              </a:rPr>
              <a:t>cả</a:t>
            </a:r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2000" b="1">
                <a:latin typeface="Times New Roman" charset="0"/>
                <a:ea typeface="Times New Roman" charset="0"/>
                <a:cs typeface="Times New Roman" charset="0"/>
              </a:rPr>
              <a:t>địa chỉ network của</a:t>
            </a:r>
            <a:r>
              <a:rPr lang="pl-PL" sz="2000" b="1" dirty="0">
                <a:latin typeface="Times New Roman" charset="0"/>
                <a:ea typeface="Times New Roman" charset="0"/>
                <a:cs typeface="Times New Roman" charset="0"/>
              </a:rPr>
              <a:t> interface với wildcard-mask toàn 0</a:t>
            </a:r>
            <a:endParaRPr lang="pl-PL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/>
            <a:r>
              <a:rPr lang="pl-PL" sz="2000" dirty="0">
                <a:latin typeface="Times New Roman" charset="0"/>
                <a:ea typeface="Times New Roman" charset="0"/>
                <a:cs typeface="Times New Roman" charset="0"/>
              </a:rPr>
              <a:t>R1(config-router)# network  172.16.1.1 0.0.0.0 area 0</a:t>
            </a:r>
          </a:p>
          <a:p>
            <a:pPr lvl="1" fontAlgn="base"/>
            <a:r>
              <a:rPr lang="pl-PL" sz="1800" dirty="0">
                <a:latin typeface="Times New Roman" charset="0"/>
                <a:ea typeface="Times New Roman" charset="0"/>
                <a:cs typeface="Times New Roman" charset="0"/>
              </a:rPr>
              <a:t>Câu  lênh này có  thể được hiểu như sau: Mọi  interface  có  địa  chỉ  IP  chính  xác  là 172.16.1.1 sẽ hoạt động trong area 0</a:t>
            </a:r>
          </a:p>
          <a:p>
            <a:pPr fontAlgn="base"/>
            <a:r>
              <a:rPr lang="pl-PL" sz="2000" dirty="0">
                <a:latin typeface="Times New Roman" charset="0"/>
                <a:ea typeface="Times New Roman" charset="0"/>
                <a:cs typeface="Times New Roman" charset="0"/>
              </a:rPr>
              <a:t>Router(config-router)# network 0.0.0.0 255.255.255.255 are 0</a:t>
            </a:r>
          </a:p>
          <a:p>
            <a:pPr lvl="1" fontAlgn="base"/>
            <a:r>
              <a:rPr lang="pl-PL" sz="1800" dirty="0">
                <a:latin typeface="Times New Roman" charset="0"/>
                <a:ea typeface="Times New Roman" charset="0"/>
                <a:cs typeface="Times New Roman" charset="0"/>
              </a:rPr>
              <a:t>Câu  lênh này có  thể được hiểu như sau: Mọi địa chỉ IP của các Interface đều được quảng bá trong area 0</a:t>
            </a:r>
          </a:p>
          <a:p>
            <a:pPr marL="0" indent="0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6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Dynamic Routing Protocols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6792"/>
            <a:ext cx="7940675" cy="4912271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tabLst>
                <a:tab pos="688975" algn="l"/>
              </a:tabLst>
              <a:defRPr/>
            </a:pPr>
            <a:r>
              <a:rPr lang="vi-VN" altLang="en-US" sz="2000" dirty="0">
                <a:ea typeface="ＭＳ Ｐゴシック" pitchFamily="34" charset="-128"/>
              </a:rPr>
              <a:t>Chức năng </a:t>
            </a:r>
            <a:r>
              <a:rPr lang="en-US" altLang="en-US" sz="2000" dirty="0" err="1">
                <a:ea typeface="ＭＳ Ｐゴシック" pitchFamily="34" charset="-128"/>
              </a:rPr>
              <a:t>giao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dirty="0" err="1">
                <a:ea typeface="ＭＳ Ｐゴシック" pitchFamily="34" charset="-128"/>
              </a:rPr>
              <a:t>thức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dirty="0" err="1">
                <a:ea typeface="ＭＳ Ｐゴシック" pitchFamily="34" charset="-128"/>
              </a:rPr>
              <a:t>định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dirty="0" err="1">
                <a:ea typeface="ＭＳ Ｐゴシック" pitchFamily="34" charset="-128"/>
              </a:rPr>
              <a:t>tuyến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dirty="0" err="1">
                <a:ea typeface="ＭＳ Ｐゴシック" pitchFamily="34" charset="-128"/>
              </a:rPr>
              <a:t>động</a:t>
            </a:r>
            <a:r>
              <a:rPr lang="vi-VN" altLang="en-US" sz="2000" dirty="0">
                <a:ea typeface="ＭＳ Ｐゴシック" pitchFamily="34" charset="-128"/>
              </a:rPr>
              <a:t>: </a:t>
            </a:r>
            <a:endParaRPr lang="en-US" altLang="en-US" sz="20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tabLst>
                <a:tab pos="688975" algn="l"/>
              </a:tabLst>
              <a:defRPr/>
            </a:pPr>
            <a:r>
              <a:rPr lang="vi-VN" altLang="en-US" sz="1800" dirty="0">
                <a:ea typeface="ＭＳ Ｐゴシック" pitchFamily="34" charset="-128"/>
              </a:rPr>
              <a:t>Tự động chia sẻ thông tin giữa các router. </a:t>
            </a:r>
            <a:endParaRPr lang="en-US" altLang="en-US" sz="18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tabLst>
                <a:tab pos="688975" algn="l"/>
              </a:tabLst>
              <a:defRPr/>
            </a:pPr>
            <a:r>
              <a:rPr lang="vi-VN" altLang="en-US" sz="1800" dirty="0">
                <a:ea typeface="ＭＳ Ｐゴシック" pitchFamily="34" charset="-128"/>
              </a:rPr>
              <a:t>Tự động cập nhật bảng định tuyến khi thay đổi cấu trúc liên kết. </a:t>
            </a:r>
            <a:endParaRPr lang="en-US" altLang="en-US" sz="18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tabLst>
                <a:tab pos="688975" algn="l"/>
              </a:tabLst>
              <a:defRPr/>
            </a:pPr>
            <a:r>
              <a:rPr lang="vi-VN" altLang="en-US" sz="1800" dirty="0">
                <a:ea typeface="ＭＳ Ｐゴシック" pitchFamily="34" charset="-128"/>
              </a:rPr>
              <a:t>Xác định đường </a:t>
            </a:r>
            <a:r>
              <a:rPr lang="en-US" altLang="en-US" sz="1800" dirty="0" err="1">
                <a:ea typeface="ＭＳ Ｐゴシック" pitchFamily="34" charset="-128"/>
              </a:rPr>
              <a:t>đi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vi-VN" altLang="en-US" sz="1800" dirty="0">
                <a:ea typeface="ＭＳ Ｐゴシック" pitchFamily="34" charset="-128"/>
              </a:rPr>
              <a:t>tốt nhất đến đích.</a:t>
            </a:r>
            <a:endParaRPr lang="en-US" altLang="en-US" sz="1800" dirty="0">
              <a:ea typeface="ＭＳ Ｐゴシック" pitchFamily="34" charset="-128"/>
            </a:endParaRPr>
          </a:p>
          <a:p>
            <a:pPr eaLnBrk="1" hangingPunct="1">
              <a:buFont typeface="Wingdings" charset="0"/>
              <a:buChar char="§"/>
              <a:tabLst>
                <a:tab pos="688975" algn="l"/>
              </a:tabLst>
              <a:defRPr/>
            </a:pPr>
            <a:endParaRPr lang="en-US" sz="2000" dirty="0"/>
          </a:p>
        </p:txBody>
      </p:sp>
      <p:pic>
        <p:nvPicPr>
          <p:cNvPr id="101377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3119438"/>
            <a:ext cx="4148137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15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lệnh cấu hình OSPF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1556792"/>
            <a:ext cx="8256270" cy="5184576"/>
          </a:xfrm>
        </p:spPr>
        <p:txBody>
          <a:bodyPr>
            <a:noAutofit/>
          </a:bodyPr>
          <a:lstStyle/>
          <a:p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bầu</a:t>
            </a:r>
            <a:r>
              <a:rPr lang="en-US" sz="1600" dirty="0"/>
              <a:t> </a:t>
            </a:r>
            <a:r>
              <a:rPr lang="en-US" sz="1600" dirty="0" err="1"/>
              <a:t>bán</a:t>
            </a:r>
            <a:r>
              <a:rPr lang="en-US" sz="1600" dirty="0"/>
              <a:t> DR </a:t>
            </a:r>
            <a:r>
              <a:rPr lang="en-US" sz="1600" dirty="0" err="1"/>
              <a:t>và</a:t>
            </a:r>
            <a:r>
              <a:rPr lang="en-US" sz="1600" dirty="0"/>
              <a:t> BDR (Designated Router-Backup Designated Router) 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*</a:t>
            </a:r>
            <a:r>
              <a:rPr lang="en-US" sz="1600" dirty="0" err="1"/>
              <a:t>Chú</a:t>
            </a:r>
            <a:r>
              <a:rPr lang="en-US" sz="1600" dirty="0"/>
              <a:t> ý :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</a:t>
            </a:r>
            <a:r>
              <a:rPr lang="en-US" sz="1600" dirty="0" err="1"/>
              <a:t>MultiAccess</a:t>
            </a:r>
            <a:r>
              <a:rPr lang="en-US" sz="1600" dirty="0"/>
              <a:t> (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nối</a:t>
            </a:r>
            <a:r>
              <a:rPr lang="en-US" sz="1600" dirty="0"/>
              <a:t> </a:t>
            </a:r>
            <a:r>
              <a:rPr lang="en-US" sz="1600" dirty="0" err="1"/>
              <a:t>cổng</a:t>
            </a:r>
            <a:r>
              <a:rPr lang="en-US" sz="1600" dirty="0"/>
              <a:t> </a:t>
            </a:r>
            <a:r>
              <a:rPr lang="en-US" sz="1600" dirty="0" err="1"/>
              <a:t>fastethernet</a:t>
            </a:r>
            <a:r>
              <a:rPr lang="en-US" sz="1600" dirty="0"/>
              <a:t>) </a:t>
            </a:r>
            <a:r>
              <a:rPr lang="en-US" sz="1600" dirty="0" err="1"/>
              <a:t>các</a:t>
            </a:r>
            <a:r>
              <a:rPr lang="en-US" sz="1600" dirty="0"/>
              <a:t> Router </a:t>
            </a:r>
            <a:r>
              <a:rPr lang="en-US" sz="1600" dirty="0" err="1"/>
              <a:t>chạy</a:t>
            </a:r>
            <a:r>
              <a:rPr lang="en-US" sz="1600" dirty="0"/>
              <a:t> OSPF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!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Cách</a:t>
            </a:r>
            <a:r>
              <a:rPr lang="en-US" sz="1600" dirty="0"/>
              <a:t> 1: Priority (</a:t>
            </a:r>
            <a:r>
              <a:rPr lang="en-US" sz="1600" dirty="0" err="1"/>
              <a:t>Priovity</a:t>
            </a:r>
            <a:r>
              <a:rPr lang="en-US" sz="1600" dirty="0"/>
              <a:t> </a:t>
            </a:r>
            <a:r>
              <a:rPr lang="en-US" sz="1600" dirty="0" err="1"/>
              <a:t>cao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DR,tiếp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BDR (Default=1, 0 -&gt; 255))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(config) #interface </a:t>
            </a:r>
            <a:r>
              <a:rPr lang="en-US" sz="1600" dirty="0" err="1"/>
              <a:t>fastEthernet</a:t>
            </a:r>
            <a:r>
              <a:rPr lang="en-US" sz="1600" dirty="0"/>
              <a:t> (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cổng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(config-if) #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</a:t>
            </a:r>
            <a:r>
              <a:rPr lang="en-US" sz="1600" dirty="0" err="1"/>
              <a:t>priovity</a:t>
            </a:r>
            <a:r>
              <a:rPr lang="en-US" sz="1600" dirty="0"/>
              <a:t> (0-255)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Cách</a:t>
            </a:r>
            <a:r>
              <a:rPr lang="en-US" sz="1600" dirty="0"/>
              <a:t> 2: Router ID (Router ID </a:t>
            </a:r>
            <a:r>
              <a:rPr lang="en-US" sz="1600" dirty="0" err="1"/>
              <a:t>cao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DR)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(config) #router </a:t>
            </a:r>
            <a:r>
              <a:rPr lang="en-US" sz="1600" dirty="0" err="1"/>
              <a:t>ospf</a:t>
            </a:r>
            <a:r>
              <a:rPr lang="en-US" sz="1600" dirty="0"/>
              <a:t> (process id)</a:t>
            </a:r>
            <a:br>
              <a:rPr lang="en-US" sz="1600" dirty="0"/>
            </a:br>
            <a:r>
              <a:rPr lang="en-US" sz="1600" dirty="0"/>
              <a:t>(config-router) #router-id (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IP </a:t>
            </a:r>
            <a:r>
              <a:rPr lang="en-US" sz="1600" dirty="0" err="1"/>
              <a:t>cổng</a:t>
            </a:r>
            <a:r>
              <a:rPr lang="en-US" sz="1600" dirty="0"/>
              <a:t> Fa)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*</a:t>
            </a:r>
            <a:r>
              <a:rPr lang="en-US" sz="1600" dirty="0" err="1"/>
              <a:t>Chú</a:t>
            </a:r>
            <a:r>
              <a:rPr lang="en-US" sz="1600" dirty="0"/>
              <a:t> ý :Sau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bầu</a:t>
            </a:r>
            <a:r>
              <a:rPr lang="en-US" sz="1600" dirty="0"/>
              <a:t> </a:t>
            </a:r>
            <a:r>
              <a:rPr lang="en-US" sz="1600" dirty="0" err="1"/>
              <a:t>bán</a:t>
            </a:r>
            <a:r>
              <a:rPr lang="en-US" sz="1600" dirty="0"/>
              <a:t> DR </a:t>
            </a:r>
            <a:r>
              <a:rPr lang="en-US" sz="1600" dirty="0" err="1"/>
              <a:t>và</a:t>
            </a:r>
            <a:r>
              <a:rPr lang="en-US" sz="1600" dirty="0"/>
              <a:t> BDR </a:t>
            </a:r>
            <a:r>
              <a:rPr lang="en-US" sz="1600" dirty="0" err="1"/>
              <a:t>xong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dưới</a:t>
            </a:r>
            <a:r>
              <a:rPr lang="en-US" sz="1600" dirty="0"/>
              <a:t> </a:t>
            </a:r>
            <a:r>
              <a:rPr lang="en-US" sz="1600" dirty="0" err="1"/>
              <a:t>đây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#clear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process</a:t>
            </a:r>
            <a:br>
              <a:rPr lang="en-US" sz="1600" dirty="0"/>
            </a:br>
            <a:r>
              <a:rPr lang="en-US" sz="1600" dirty="0"/>
              <a:t>Reset ALL OSPF processes? [no]:y (</a:t>
            </a:r>
            <a:r>
              <a:rPr lang="en-US" sz="1600" dirty="0" err="1"/>
              <a:t>chọn</a:t>
            </a:r>
            <a:r>
              <a:rPr lang="en-US" sz="1600" dirty="0"/>
              <a:t> yes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)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06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Authentication(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OSPF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Cách</a:t>
            </a:r>
            <a:r>
              <a:rPr lang="en-US" sz="1600" dirty="0"/>
              <a:t> 1 :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hóa</a:t>
            </a:r>
            <a:r>
              <a:rPr lang="en-US" sz="1600" dirty="0"/>
              <a:t>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(config) #router </a:t>
            </a:r>
            <a:r>
              <a:rPr lang="en-US" sz="1600" dirty="0" err="1"/>
              <a:t>ospf</a:t>
            </a:r>
            <a:r>
              <a:rPr lang="en-US" sz="1600" dirty="0"/>
              <a:t> (process id)</a:t>
            </a:r>
            <a:br>
              <a:rPr lang="en-US" sz="1600" dirty="0"/>
            </a:br>
            <a:r>
              <a:rPr lang="en-US" sz="1600" dirty="0"/>
              <a:t>(config-router) #area (area id) authentication (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Router)</a:t>
            </a:r>
            <a:br>
              <a:rPr lang="en-US" sz="1600" dirty="0"/>
            </a:br>
            <a:r>
              <a:rPr lang="en-US" sz="1600" dirty="0"/>
              <a:t>(config-router) #exit</a:t>
            </a:r>
            <a:br>
              <a:rPr lang="en-US" sz="1600" dirty="0"/>
            </a:br>
            <a:r>
              <a:rPr lang="en-US" sz="1600" dirty="0"/>
              <a:t>(config) #interface </a:t>
            </a:r>
            <a:r>
              <a:rPr lang="en-US" sz="1600" dirty="0" err="1"/>
              <a:t>fastEthernet</a:t>
            </a:r>
            <a:r>
              <a:rPr lang="en-US" sz="1600" dirty="0"/>
              <a:t> (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cổng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(config-if) #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authentication-key (</a:t>
            </a:r>
            <a:r>
              <a:rPr lang="en-US" sz="1600" dirty="0" err="1"/>
              <a:t>số</a:t>
            </a:r>
            <a:r>
              <a:rPr lang="en-US" sz="1600" dirty="0"/>
              <a:t> key) (password)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Cách</a:t>
            </a:r>
            <a:r>
              <a:rPr lang="en-US" sz="1600" dirty="0"/>
              <a:t> 2 :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hóa</a:t>
            </a:r>
            <a:r>
              <a:rPr lang="en-US" sz="1600" dirty="0"/>
              <a:t> MD5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(config) #router </a:t>
            </a:r>
            <a:r>
              <a:rPr lang="en-US" sz="1600" dirty="0" err="1"/>
              <a:t>ospf</a:t>
            </a:r>
            <a:r>
              <a:rPr lang="en-US" sz="1600" dirty="0"/>
              <a:t> (process id)</a:t>
            </a:r>
            <a:br>
              <a:rPr lang="en-US" sz="1600" dirty="0"/>
            </a:br>
            <a:r>
              <a:rPr lang="en-US" sz="1600" dirty="0"/>
              <a:t>(config-router) #area (area id) authentication message-digest (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router)</a:t>
            </a:r>
            <a:br>
              <a:rPr lang="en-US" sz="1600" dirty="0"/>
            </a:br>
            <a:r>
              <a:rPr lang="en-US" sz="1600" dirty="0"/>
              <a:t>(config-router) #exit</a:t>
            </a:r>
            <a:br>
              <a:rPr lang="en-US" sz="1600" dirty="0"/>
            </a:br>
            <a:r>
              <a:rPr lang="en-US" sz="1600" dirty="0"/>
              <a:t>(config) #interface </a:t>
            </a:r>
            <a:r>
              <a:rPr lang="en-US" sz="1600" dirty="0" err="1"/>
              <a:t>fastEthernet</a:t>
            </a:r>
            <a:r>
              <a:rPr lang="en-US" sz="1600" dirty="0"/>
              <a:t> (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cổng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(config-if) #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message-</a:t>
            </a:r>
            <a:r>
              <a:rPr lang="en-US" sz="1600" dirty="0" err="1"/>
              <a:t>degest</a:t>
            </a:r>
            <a:r>
              <a:rPr lang="en-US" sz="1600" dirty="0"/>
              <a:t>-key (</a:t>
            </a:r>
            <a:r>
              <a:rPr lang="en-US" sz="1600" dirty="0" err="1"/>
              <a:t>số</a:t>
            </a:r>
            <a:r>
              <a:rPr lang="en-US" sz="1600" dirty="0"/>
              <a:t> key) md5 (level 0-7) (password)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31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Xem cấu hình OSPF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1954978"/>
            <a:ext cx="8461297" cy="3489512"/>
          </a:xfrm>
        </p:spPr>
        <p:txBody>
          <a:bodyPr>
            <a:noAutofit/>
          </a:bodyPr>
          <a:lstStyle/>
          <a:p>
            <a:pPr fontAlgn="base"/>
            <a:r>
              <a:rPr lang="en-US" sz="1800">
                <a:latin typeface="Times New Roman" charset="0"/>
                <a:ea typeface="Times New Roman" charset="0"/>
                <a:cs typeface="Times New Roman" charset="0"/>
              </a:rPr>
              <a:t>Router#show ip protocol  Hiển  thị  các  tham số của  các  giao  thức đang chạy trên router.</a:t>
            </a:r>
          </a:p>
          <a:p>
            <a:pPr fontAlgn="base"/>
            <a:r>
              <a:rPr lang="en-US" sz="1800">
                <a:latin typeface="Times New Roman" charset="0"/>
                <a:ea typeface="Times New Roman" charset="0"/>
                <a:cs typeface="Times New Roman" charset="0"/>
              </a:rPr>
              <a:t>Router#show ip route  Hiển thị bảng định tuyến</a:t>
            </a:r>
          </a:p>
          <a:p>
            <a:pPr fontAlgn="base"/>
            <a:r>
              <a:rPr lang="en-US" sz="1800">
                <a:latin typeface="Times New Roman" charset="0"/>
                <a:ea typeface="Times New Roman" charset="0"/>
                <a:cs typeface="Times New Roman" charset="0"/>
              </a:rPr>
              <a:t>Router#show ip ospf  Hiển thị thông tin cơ bản về tiến trình xử lý của giao thức định tuyến OSPF</a:t>
            </a:r>
          </a:p>
          <a:p>
            <a:pPr fontAlgn="base"/>
            <a:r>
              <a:rPr lang="en-US" sz="1800">
                <a:latin typeface="Times New Roman" charset="0"/>
                <a:ea typeface="Times New Roman" charset="0"/>
                <a:cs typeface="Times New Roman" charset="0"/>
              </a:rPr>
              <a:t>Router#show ip ospf interface  Hiển thị các thông tin về giao thức OSPF có liên quan đến các interface</a:t>
            </a:r>
          </a:p>
          <a:p>
            <a:pPr fontAlgn="base"/>
            <a:r>
              <a:rPr lang="en-US" sz="1800">
                <a:latin typeface="Times New Roman" charset="0"/>
                <a:ea typeface="Times New Roman" charset="0"/>
                <a:cs typeface="Times New Roman" charset="0"/>
              </a:rPr>
              <a:t>Router#show ip ospf interface fastethernet 0/0  Hiển thị các  thông  tin về OSPF liên quan đến interface fa0/0</a:t>
            </a:r>
          </a:p>
          <a:p>
            <a:pPr fontAlgn="base"/>
            <a:r>
              <a:rPr lang="en-US" sz="1800">
                <a:latin typeface="Times New Roman" charset="0"/>
                <a:ea typeface="Times New Roman" charset="0"/>
                <a:cs typeface="Times New Roman" charset="0"/>
              </a:rPr>
              <a:t>Router#show ip ospf border-routers  Hiển  thị  thông  tin về  router  border  và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00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Xem cấu hình OSPF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786890"/>
            <a:ext cx="8717280" cy="4882470"/>
          </a:xfrm>
        </p:spPr>
        <p:txBody>
          <a:bodyPr>
            <a:noAutofit/>
          </a:bodyPr>
          <a:lstStyle/>
          <a:p>
            <a:pPr fontAlgn="base"/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Router#show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ospf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neighbor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danh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sách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OSPF neighbor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trạng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thái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nó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fontAlgn="base"/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Router#show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ospf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neighbor detail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chi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tiết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danh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sách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neighbor</a:t>
            </a:r>
          </a:p>
          <a:p>
            <a:pPr fontAlgn="base"/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Router#show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ospf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database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OSPF database</a:t>
            </a:r>
          </a:p>
          <a:p>
            <a:pPr fontAlgn="base"/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Router#show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ospf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database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trạng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thái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liên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kết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NSSA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mở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</a:p>
          <a:p>
            <a:pPr fontAlgn="base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Router# clear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route *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Xóa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thông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tin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định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router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hiện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xây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dựng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lại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định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fontAlgn="base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Router# clear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route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a.b.c.d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Xóa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route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nào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đó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định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fontAlgn="base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Router# clear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ospf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process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Khởi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tạo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lại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toàn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bộ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tiến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trình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xử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lý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OSPF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trên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router,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khi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đó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thức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định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OSPF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sẽ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hiện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xây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dựng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lại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neighbor,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database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bảng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định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tuyến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fontAlgn="base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Router# debug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ospf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events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sự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kiện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OSPF</a:t>
            </a:r>
          </a:p>
          <a:p>
            <a:pPr fontAlgn="base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Router# debug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ospf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adjacency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trạng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thái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khác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nhau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OSPF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bầu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chọn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DR/BDR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giữa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router neighbor.</a:t>
            </a:r>
          </a:p>
          <a:p>
            <a:pPr fontAlgn="base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Router# debug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ip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ospf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packets 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Hiển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gói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tin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mà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OSPF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đã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hiện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trao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đổi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giữa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router.</a:t>
            </a:r>
          </a:p>
          <a:p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2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Dynamic Routing Protocols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6792"/>
            <a:ext cx="7940675" cy="4912271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vi-VN" altLang="en-US" sz="2000" dirty="0">
                <a:ea typeface="ＭＳ Ｐゴシック" pitchFamily="34" charset="-128"/>
              </a:rPr>
              <a:t>Mục đích của một giao thức định tuyến động là: </a:t>
            </a:r>
            <a:endParaRPr lang="en-US" altLang="en-US" sz="20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vi-VN" altLang="en-US" sz="2000" dirty="0">
                <a:ea typeface="ＭＳ Ｐゴシック" pitchFamily="34" charset="-128"/>
              </a:rPr>
              <a:t>Khám phá các mạng từ xa </a:t>
            </a:r>
            <a:endParaRPr lang="en-US" altLang="en-US" sz="20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vi-VN" altLang="en-US" sz="2000" dirty="0">
                <a:ea typeface="ＭＳ Ｐゴシック" pitchFamily="34" charset="-128"/>
              </a:rPr>
              <a:t>Duy trì cập nhật thông tin định tuyến </a:t>
            </a:r>
            <a:endParaRPr lang="en-US" altLang="en-US" sz="20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vi-VN" altLang="en-US" sz="2000" dirty="0">
                <a:ea typeface="ＭＳ Ｐゴシック" pitchFamily="34" charset="-128"/>
              </a:rPr>
              <a:t>Lựa chọn đường </a:t>
            </a:r>
            <a:r>
              <a:rPr lang="en-US" altLang="en-US" sz="2000" dirty="0" err="1">
                <a:ea typeface="ＭＳ Ｐゴシック" pitchFamily="34" charset="-128"/>
              </a:rPr>
              <a:t>đi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vi-VN" altLang="en-US" sz="2000" dirty="0">
                <a:ea typeface="ＭＳ Ｐゴシック" pitchFamily="34" charset="-128"/>
              </a:rPr>
              <a:t>tốt nhất đến các mạng đích </a:t>
            </a:r>
            <a:endParaRPr lang="en-US" altLang="en-US" sz="2000" dirty="0">
              <a:ea typeface="ＭＳ Ｐゴシック" pitchFamily="34" charset="-128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vi-VN" altLang="en-US" sz="2000" dirty="0">
                <a:ea typeface="ＭＳ Ｐゴシック" pitchFamily="34" charset="-128"/>
              </a:rPr>
              <a:t>Khả năng tìm thấy một con đường tốt nhất mới nếu đường dẫn hiện tại không còn có sẵn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000" dirty="0"/>
          </a:p>
        </p:txBody>
      </p:sp>
      <p:pic>
        <p:nvPicPr>
          <p:cNvPr id="119706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6"/>
          <a:stretch/>
        </p:blipFill>
        <p:spPr bwMode="auto">
          <a:xfrm>
            <a:off x="601154" y="4012927"/>
            <a:ext cx="8256587" cy="245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3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10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2"/>
          <a:stretch/>
        </p:blipFill>
        <p:spPr bwMode="auto">
          <a:xfrm>
            <a:off x="1088948" y="4087065"/>
            <a:ext cx="720080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Dynamic Routing Protocols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28800"/>
            <a:ext cx="7940675" cy="4840263"/>
          </a:xfrm>
        </p:spPr>
        <p:txBody>
          <a:bodyPr>
            <a:normAutofit/>
          </a:bodyPr>
          <a:lstStyle/>
          <a:p>
            <a:pPr algn="just">
              <a:buFont typeface="Wingdings" charset="0"/>
              <a:buChar char="§"/>
              <a:defRPr/>
            </a:pPr>
            <a:r>
              <a:rPr lang="vi-VN" altLang="en-US" sz="2400" dirty="0">
                <a:ea typeface="ＭＳ Ｐゴシック" pitchFamily="34" charset="-128"/>
              </a:rPr>
              <a:t>Các thành phần của một giao thức định tuyến </a:t>
            </a:r>
            <a:endParaRPr lang="en-US" altLang="en-US" sz="2400" dirty="0">
              <a:ea typeface="ＭＳ Ｐゴシック" pitchFamily="34" charset="-128"/>
            </a:endParaRPr>
          </a:p>
          <a:p>
            <a:pPr lvl="1" algn="just">
              <a:buFont typeface="Wingdings" charset="0"/>
              <a:buChar char="§"/>
              <a:defRPr/>
            </a:pPr>
            <a:r>
              <a:rPr lang="en-US" altLang="en-US" sz="2000" dirty="0">
                <a:ea typeface="ＭＳ Ｐゴシック" pitchFamily="34" charset="-128"/>
              </a:rPr>
              <a:t>T</a:t>
            </a:r>
            <a:r>
              <a:rPr lang="vi-VN" altLang="en-US" sz="2000" dirty="0">
                <a:ea typeface="ＭＳ Ｐゴシック" pitchFamily="34" charset="-128"/>
              </a:rPr>
              <a:t>huật toán</a:t>
            </a:r>
            <a:r>
              <a:rPr lang="en-US" altLang="en-US" sz="2000" dirty="0">
                <a:ea typeface="ＭＳ Ｐゴシック" pitchFamily="34" charset="-128"/>
              </a:rPr>
              <a:t>:</a:t>
            </a:r>
            <a:r>
              <a:rPr lang="vi-VN" altLang="en-US" sz="2000" dirty="0">
                <a:ea typeface="ＭＳ Ｐゴシック" pitchFamily="34" charset="-128"/>
              </a:rPr>
              <a:t> </a:t>
            </a:r>
            <a:r>
              <a:rPr lang="en-US" altLang="en-US" sz="2000" dirty="0">
                <a:ea typeface="ＭＳ Ｐゴシック" pitchFamily="34" charset="-128"/>
              </a:rPr>
              <a:t>T</a:t>
            </a:r>
            <a:r>
              <a:rPr lang="vi-VN" altLang="en-US" sz="2000" dirty="0">
                <a:ea typeface="ＭＳ Ｐゴシック" pitchFamily="34" charset="-128"/>
              </a:rPr>
              <a:t>huật toán giao thức định tuyến được sử dụng để tạo điều kiện thông tin định tuyến và xác định con đường tốt nhất </a:t>
            </a:r>
            <a:endParaRPr lang="en-US" altLang="en-US" sz="2000" dirty="0">
              <a:ea typeface="ＭＳ Ｐゴシック" pitchFamily="34" charset="-128"/>
            </a:endParaRPr>
          </a:p>
          <a:p>
            <a:pPr lvl="1" algn="just">
              <a:buFont typeface="Wingdings" charset="0"/>
              <a:buChar char="§"/>
              <a:defRPr/>
            </a:pPr>
            <a:r>
              <a:rPr lang="vi-VN" altLang="en-US" sz="2000" dirty="0">
                <a:ea typeface="ＭＳ Ｐゴシック" pitchFamily="34" charset="-128"/>
              </a:rPr>
              <a:t>Các thông điệp</a:t>
            </a:r>
            <a:r>
              <a:rPr lang="en-US" altLang="en-US" sz="2000" dirty="0">
                <a:ea typeface="ＭＳ Ｐゴシック" pitchFamily="34" charset="-128"/>
              </a:rPr>
              <a:t>: </a:t>
            </a:r>
            <a:r>
              <a:rPr lang="vi-VN" altLang="en-US" sz="2000" dirty="0">
                <a:ea typeface="ＭＳ Ｐゴシック" pitchFamily="34" charset="-128"/>
              </a:rPr>
              <a:t>Đây là những thông điệp cho các nước láng giềng phát hiện và trao đổi thông tin định tuyến</a:t>
            </a:r>
            <a:endParaRPr lang="en-US" altLang="en-US" sz="2000" dirty="0">
              <a:ea typeface="ＭＳ Ｐゴシック" pitchFamily="34" charset="-128"/>
            </a:endParaRPr>
          </a:p>
          <a:p>
            <a:pPr algn="just" eaLnBrk="1" hangingPunct="1">
              <a:buFont typeface="Wingdings" charset="0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Classifying Routing Protocols</a:t>
            </a:r>
          </a:p>
        </p:txBody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6792"/>
            <a:ext cx="7940675" cy="4912271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400" b="1"/>
              <a:t>Phân loại giao thức định tuyến</a:t>
            </a:r>
            <a:r>
              <a:rPr lang="en-US" sz="2400"/>
              <a:t>:</a:t>
            </a:r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 sz="2400" b="1">
                <a:solidFill>
                  <a:srgbClr val="0000FF"/>
                </a:solidFill>
              </a:rPr>
              <a:t>Interior Gateway Protocols</a:t>
            </a:r>
            <a:r>
              <a:rPr lang="en-US" sz="2400"/>
              <a:t> (IGP) (</a:t>
            </a:r>
            <a:r>
              <a:rPr lang="en-US" sz="1600" b="1">
                <a:highlight>
                  <a:srgbClr val="FFFF00"/>
                </a:highlight>
              </a:rPr>
              <a:t>Autonomous System </a:t>
            </a:r>
            <a:r>
              <a:rPr lang="en-US" sz="1600" b="1"/>
              <a:t>)</a:t>
            </a:r>
            <a:endParaRPr lang="en-US" sz="2400"/>
          </a:p>
          <a:p>
            <a:pPr marL="688975" lvl="1" indent="-225425" eaLnBrk="1" hangingPunct="1">
              <a:buFontTx/>
              <a:buChar char="–"/>
              <a:defRPr/>
            </a:pPr>
            <a:r>
              <a:rPr lang="en-US" sz="2400" b="1">
                <a:solidFill>
                  <a:srgbClr val="0000FF"/>
                </a:solidFill>
              </a:rPr>
              <a:t>Exterior Gateway Protocols</a:t>
            </a:r>
            <a:r>
              <a:rPr lang="en-US" sz="2400"/>
              <a:t> (EGP) : </a:t>
            </a:r>
            <a:r>
              <a:rPr lang="en-US" sz="1400"/>
              <a:t>liên kết giữa các hệ thống tự trị với nhau</a:t>
            </a:r>
          </a:p>
          <a:p>
            <a:pPr marL="688975" lvl="1" indent="-225425" eaLnBrk="1" hangingPunct="1">
              <a:defRPr/>
            </a:pPr>
            <a:r>
              <a:rPr lang="en-US" sz="2400"/>
              <a:t>	</a:t>
            </a:r>
          </a:p>
        </p:txBody>
      </p:sp>
      <p:pic>
        <p:nvPicPr>
          <p:cNvPr id="1203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68960"/>
            <a:ext cx="7332469" cy="362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6831" y="5445224"/>
            <a:ext cx="3988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Autonomous System</a:t>
            </a:r>
            <a:r>
              <a:rPr lang="en-US" dirty="0"/>
              <a:t>: </a:t>
            </a:r>
            <a:r>
              <a:rPr lang="vi-VN" altLang="en-US" dirty="0">
                <a:ea typeface="ＭＳ Ｐゴシック" pitchFamily="34" charset="-128"/>
              </a:rPr>
              <a:t>Hệ thống tự trị là một nhóm các router dưới sự kiểm soát của cơ quan duy nhất</a:t>
            </a:r>
            <a:r>
              <a:rPr lang="en-US" altLang="en-US" dirty="0">
                <a:ea typeface="ＭＳ Ｐゴシック" pitchFamily="34" charset="-128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Classifying Routing Protocols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556792"/>
            <a:ext cx="8352928" cy="5172497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ea typeface="ＭＳ Ｐゴシック" pitchFamily="34" charset="-128"/>
              </a:rPr>
              <a:t>Distance Vector</a:t>
            </a:r>
          </a:p>
          <a:p>
            <a:pPr lvl="1" algn="just"/>
            <a:r>
              <a:rPr lang="en-US" altLang="en-US" sz="1800" dirty="0" err="1">
                <a:ea typeface="ＭＳ Ｐゴシック" pitchFamily="34" charset="-128"/>
              </a:rPr>
              <a:t>Xem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highlight>
                  <a:srgbClr val="FFFF00"/>
                </a:highlight>
                <a:ea typeface="ＭＳ Ｐゴシック" pitchFamily="34" charset="-128"/>
              </a:rPr>
              <a:t>tổng</a:t>
            </a:r>
            <a:r>
              <a:rPr lang="en-US" altLang="en-US" sz="1800" dirty="0">
                <a:highlight>
                  <a:srgbClr val="FFFF00"/>
                </a:highlight>
                <a:ea typeface="ＭＳ Ｐゴシック" pitchFamily="34" charset="-128"/>
              </a:rPr>
              <a:t> </a:t>
            </a:r>
            <a:r>
              <a:rPr lang="en-US" altLang="en-US" sz="1800" dirty="0" err="1">
                <a:highlight>
                  <a:srgbClr val="FFFF00"/>
                </a:highlight>
                <a:ea typeface="ＭＳ Ｐゴシック" pitchFamily="34" charset="-128"/>
              </a:rPr>
              <a:t>thể</a:t>
            </a:r>
            <a:r>
              <a:rPr lang="en-US" altLang="en-US" sz="1800" dirty="0">
                <a:highlight>
                  <a:srgbClr val="FFFF00"/>
                </a:highlight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cấu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trúc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liên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kết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của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mạng</a:t>
            </a:r>
            <a:endParaRPr lang="en-US" altLang="en-US" sz="1800" dirty="0">
              <a:ea typeface="ＭＳ Ｐゴシック" pitchFamily="34" charset="-128"/>
            </a:endParaRPr>
          </a:p>
          <a:p>
            <a:pPr lvl="1" algn="just"/>
            <a:r>
              <a:rPr lang="en-US" altLang="en-US" sz="1800" dirty="0" err="1">
                <a:ea typeface="ＭＳ Ｐゴシック" pitchFamily="34" charset="-128"/>
              </a:rPr>
              <a:t>Định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kỳ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cập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nhật</a:t>
            </a:r>
            <a:r>
              <a:rPr lang="en-US" altLang="en-US" sz="1800" dirty="0">
                <a:ea typeface="ＭＳ Ｐゴシック" pitchFamily="34" charset="-128"/>
              </a:rPr>
              <a:t>, </a:t>
            </a:r>
            <a:r>
              <a:rPr lang="en-US" altLang="en-US" sz="1800" dirty="0" err="1">
                <a:ea typeface="ＭＳ Ｐゴシック" pitchFamily="34" charset="-128"/>
              </a:rPr>
              <a:t>chỉ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gửi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cho</a:t>
            </a:r>
            <a:r>
              <a:rPr lang="en-US" altLang="en-US" sz="1800" dirty="0">
                <a:ea typeface="ＭＳ Ｐゴシック" pitchFamily="34" charset="-128"/>
              </a:rPr>
              <a:t> router </a:t>
            </a:r>
            <a:r>
              <a:rPr lang="en-US" altLang="en-US" sz="1800" dirty="0" err="1">
                <a:ea typeface="ＭＳ Ｐゴシック" pitchFamily="34" charset="-128"/>
              </a:rPr>
              <a:t>láng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giềng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kết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nối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trực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err="1">
                <a:ea typeface="ＭＳ Ｐゴシック" pitchFamily="34" charset="-128"/>
              </a:rPr>
              <a:t>tiếp</a:t>
            </a:r>
            <a:r>
              <a:rPr lang="en-US" altLang="en-US" sz="1800">
                <a:ea typeface="ＭＳ Ｐゴシック" pitchFamily="34" charset="-128"/>
              </a:rPr>
              <a:t>.</a:t>
            </a:r>
          </a:p>
          <a:p>
            <a:pPr lvl="1" algn="just"/>
            <a:r>
              <a:rPr lang="en-US" altLang="en-US" sz="1800">
                <a:ea typeface="ＭＳ Ｐゴシック" pitchFamily="34" charset="-128"/>
              </a:rPr>
              <a:t># cứ 10s gửi thông điệp quảng bá xem có gì mới không</a:t>
            </a:r>
          </a:p>
          <a:p>
            <a:pPr lvl="1" algn="just"/>
            <a:r>
              <a:rPr lang="en-US" altLang="en-US" sz="1800">
                <a:ea typeface="ＭＳ Ｐゴシック" pitchFamily="34" charset="-128"/>
              </a:rPr>
              <a:t>Dùng trong mô hình mạng nhỏ có số lượnng router dưới 15</a:t>
            </a:r>
            <a:endParaRPr lang="en-US" altLang="en-US" sz="1800" dirty="0">
              <a:ea typeface="ＭＳ Ｐゴシック" pitchFamily="34" charset="-128"/>
            </a:endParaRPr>
          </a:p>
          <a:p>
            <a:pPr algn="just"/>
            <a:r>
              <a:rPr lang="en-US" altLang="en-US" sz="1800" dirty="0">
                <a:ea typeface="ＭＳ Ｐゴシック" pitchFamily="34" charset="-128"/>
              </a:rPr>
              <a:t>Link State </a:t>
            </a:r>
          </a:p>
          <a:p>
            <a:pPr lvl="1" algn="just"/>
            <a:r>
              <a:rPr lang="en-US" altLang="en-US" sz="1800" dirty="0" err="1">
                <a:ea typeface="ＭＳ Ｐゴシック" pitchFamily="34" charset="-128"/>
              </a:rPr>
              <a:t>Nhìn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đầy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đủ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và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cụ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thể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cấu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trúc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của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hệ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thống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mạng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</a:p>
          <a:p>
            <a:pPr lvl="1" algn="just"/>
            <a:r>
              <a:rPr lang="en-US" altLang="en-US" sz="1800" dirty="0" err="1">
                <a:ea typeface="ＭＳ Ｐゴシック" pitchFamily="34" charset="-128"/>
              </a:rPr>
              <a:t>Cập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nhật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không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dirty="0" err="1">
                <a:ea typeface="ＭＳ Ｐゴシック" pitchFamily="34" charset="-128"/>
              </a:rPr>
              <a:t>định</a:t>
            </a:r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altLang="en-US" sz="1800" err="1">
                <a:ea typeface="ＭＳ Ｐゴシック" pitchFamily="34" charset="-128"/>
              </a:rPr>
              <a:t>kỳ</a:t>
            </a:r>
            <a:r>
              <a:rPr lang="en-US" altLang="en-US" sz="1800">
                <a:ea typeface="ＭＳ Ｐゴシック" pitchFamily="34" charset="-128"/>
              </a:rPr>
              <a:t>.</a:t>
            </a:r>
            <a:endParaRPr lang="en-US" altLang="en-US" sz="2400" dirty="0">
              <a:ea typeface="ＭＳ Ｐゴシック" pitchFamily="34" charset="-128"/>
            </a:endParaRPr>
          </a:p>
          <a:p>
            <a:pPr lvl="1" algn="just"/>
            <a:r>
              <a:rPr lang="en-US" altLang="en-US" sz="1800">
                <a:ea typeface="ＭＳ Ｐゴシック" pitchFamily="34" charset="-128"/>
              </a:rPr>
              <a:t>Chỉ cập nhật thông tin khi có sự thay đỗi</a:t>
            </a:r>
          </a:p>
          <a:p>
            <a:pPr lvl="1" algn="just"/>
            <a:r>
              <a:rPr lang="en-US" altLang="en-US" sz="1800">
                <a:ea typeface="ＭＳ Ｐゴシック" pitchFamily="34" charset="-128"/>
              </a:rPr>
              <a:t>Tích hợp cho nhưng mạng  có router lớn</a:t>
            </a:r>
            <a:endParaRPr lang="en-US" altLang="en-US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23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Classifying Routing Protocols</a:t>
            </a:r>
          </a:p>
        </p:txBody>
      </p:sp>
      <p:pic>
        <p:nvPicPr>
          <p:cNvPr id="12113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38" y="1815751"/>
            <a:ext cx="4431762" cy="438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4" y="1815751"/>
            <a:ext cx="4427984" cy="451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25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19" y="332656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Classifying Routing Protocols</a:t>
            </a:r>
          </a:p>
        </p:txBody>
      </p:sp>
      <p:sp>
        <p:nvSpPr>
          <p:cNvPr id="121344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1521" y="1628799"/>
            <a:ext cx="4288729" cy="4680521"/>
          </a:xfrm>
        </p:spPr>
        <p:txBody>
          <a:bodyPr>
            <a:normAutofit/>
          </a:bodyPr>
          <a:lstStyle/>
          <a:p>
            <a:pPr algn="just"/>
            <a:r>
              <a:rPr lang="vi-VN" altLang="en-US" sz="1800">
                <a:ea typeface="ＭＳ Ｐゴシック" pitchFamily="34" charset="-128"/>
              </a:rPr>
              <a:t>Giao thức định tuyến classful </a:t>
            </a:r>
            <a:r>
              <a:rPr lang="en-US" altLang="en-US" sz="1800">
                <a:ea typeface="ＭＳ Ｐゴシック" pitchFamily="34" charset="-128"/>
              </a:rPr>
              <a:t>( ko ph hợp cho chia mạng vlsm ) </a:t>
            </a:r>
          </a:p>
          <a:p>
            <a:pPr lvl="1" algn="just"/>
            <a:r>
              <a:rPr lang="vi-VN" altLang="en-US" sz="1800">
                <a:ea typeface="ＭＳ Ｐゴシック" pitchFamily="34" charset="-128"/>
              </a:rPr>
              <a:t>K</a:t>
            </a:r>
            <a:r>
              <a:rPr lang="en-US" altLang="en-US" sz="1800">
                <a:ea typeface="ＭＳ Ｐゴシック" pitchFamily="34" charset="-128"/>
              </a:rPr>
              <a:t>hông</a:t>
            </a:r>
            <a:r>
              <a:rPr lang="vi-VN" altLang="en-US" sz="1800">
                <a:ea typeface="ＭＳ Ｐゴシック" pitchFamily="34" charset="-128"/>
              </a:rPr>
              <a:t> gửi subnet mask trong các cập nhật định tuyến </a:t>
            </a:r>
            <a:r>
              <a:rPr lang="en-US" altLang="en-US" sz="1800">
                <a:ea typeface="ＭＳ Ｐゴシック" pitchFamily="34" charset="-128"/>
              </a:rPr>
              <a:t>( chỉ gửi địa chỉ network)</a:t>
            </a:r>
          </a:p>
          <a:p>
            <a:pPr algn="just"/>
            <a:r>
              <a:rPr lang="vi-VN" altLang="en-US" sz="1800">
                <a:ea typeface="ＭＳ Ｐゴシック" pitchFamily="34" charset="-128"/>
              </a:rPr>
              <a:t>Giao thức định tuyến Classless </a:t>
            </a:r>
            <a:r>
              <a:rPr lang="en-US" altLang="en-US" sz="1800">
                <a:ea typeface="ＭＳ Ｐゴシック" pitchFamily="34" charset="-128"/>
              </a:rPr>
              <a:t>( phù hợp cho chia mạng vlsn )</a:t>
            </a:r>
          </a:p>
          <a:p>
            <a:pPr lvl="1" algn="just"/>
            <a:r>
              <a:rPr lang="en-US" altLang="en-US" sz="1800">
                <a:ea typeface="ＭＳ Ｐゴシック" pitchFamily="34" charset="-128"/>
              </a:rPr>
              <a:t>G</a:t>
            </a:r>
            <a:r>
              <a:rPr lang="vi-VN" altLang="en-US" sz="1800">
                <a:ea typeface="ＭＳ Ｐゴシック" pitchFamily="34" charset="-128"/>
              </a:rPr>
              <a:t>ửi subnet mask trong các cập nhật định tuyến</a:t>
            </a:r>
            <a:endParaRPr lang="en-US" altLang="en-US" sz="1800">
              <a:ea typeface="ＭＳ Ｐゴシック" pitchFamily="34" charset="-128"/>
            </a:endParaRPr>
          </a:p>
          <a:p>
            <a:pPr algn="just" eaLnBrk="1" hangingPunct="1">
              <a:buFont typeface="Wingdings" charset="0"/>
              <a:buChar char="§"/>
              <a:defRPr/>
            </a:pPr>
            <a:endParaRPr lang="en-US" sz="1800" dirty="0"/>
          </a:p>
        </p:txBody>
      </p:sp>
      <p:sp>
        <p:nvSpPr>
          <p:cNvPr id="1213448" name="Rectangle 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en-US" sz="2000"/>
          </a:p>
        </p:txBody>
      </p:sp>
      <p:pic>
        <p:nvPicPr>
          <p:cNvPr id="12134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1422400"/>
            <a:ext cx="4344988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979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63f37fb9d78cb62d5c4a33c68d9ca2b714d0965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1738</TotalTime>
  <Words>3170</Words>
  <Application>Microsoft Office PowerPoint</Application>
  <PresentationFormat>On-screen Show (4:3)</PresentationFormat>
  <Paragraphs>281</Paragraphs>
  <Slides>33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Corbel</vt:lpstr>
      <vt:lpstr>Tahoma</vt:lpstr>
      <vt:lpstr>Times New Roman</vt:lpstr>
      <vt:lpstr>Tw Cen MT</vt:lpstr>
      <vt:lpstr>Wingdings</vt:lpstr>
      <vt:lpstr>Median</vt:lpstr>
      <vt:lpstr>PowerPoint Presentation</vt:lpstr>
      <vt:lpstr>Mục tiêu</vt:lpstr>
      <vt:lpstr>Dynamic Routing Protocols</vt:lpstr>
      <vt:lpstr>Dynamic Routing Protocols</vt:lpstr>
      <vt:lpstr>Dynamic Routing Protocols</vt:lpstr>
      <vt:lpstr>Classifying Routing Protocols</vt:lpstr>
      <vt:lpstr>Classifying Routing Protocols</vt:lpstr>
      <vt:lpstr>Classifying Routing Protocols</vt:lpstr>
      <vt:lpstr>Classifying Routing Protocols</vt:lpstr>
      <vt:lpstr>Classifying Routing Protocols</vt:lpstr>
      <vt:lpstr>Routing Protocols Metrics</vt:lpstr>
      <vt:lpstr>Routing Protocols Metrics</vt:lpstr>
      <vt:lpstr>Routing Protocols Metrics</vt:lpstr>
      <vt:lpstr>Routing Protocols Metrics</vt:lpstr>
      <vt:lpstr>Administrative Distance of a Route</vt:lpstr>
      <vt:lpstr>Administrative Distance of a Route</vt:lpstr>
      <vt:lpstr>Administrative Distance of a Route</vt:lpstr>
      <vt:lpstr>Administrative Distance of a Route</vt:lpstr>
      <vt:lpstr>Administrative Distance of a Route</vt:lpstr>
      <vt:lpstr>RIPv1 </vt:lpstr>
      <vt:lpstr>Các lệnh cấu hình RIP version 2</vt:lpstr>
      <vt:lpstr>Cấu hình Authentication(xác thực) cho Ripv2:</vt:lpstr>
      <vt:lpstr>Xem lại cấu hình RIP</vt:lpstr>
      <vt:lpstr>Các lệnh cấu hình EIGRP</vt:lpstr>
      <vt:lpstr>Cấu hình Authentication(xác thực) cho EIGRP :</vt:lpstr>
      <vt:lpstr>Xem lại cấu hình EIGRP</vt:lpstr>
      <vt:lpstr>Xem lại cấu hình EIGRP</vt:lpstr>
      <vt:lpstr>Các lệnh cấu hình OSPF</vt:lpstr>
      <vt:lpstr>Cách tính wildcard mask:</vt:lpstr>
      <vt:lpstr>Các lệnh cấu hình OSPF</vt:lpstr>
      <vt:lpstr>-Cấu hình Authentication(xác thực) cho OSPF :</vt:lpstr>
      <vt:lpstr>Xem cấu hình OSPF</vt:lpstr>
      <vt:lpstr>Xem cấu hình OSPF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Vector</dc:title>
  <dc:creator>thaithuynvt</dc:creator>
  <cp:lastModifiedBy>Tuấn Đặng Công</cp:lastModifiedBy>
  <cp:revision>158</cp:revision>
  <dcterms:created xsi:type="dcterms:W3CDTF">2014-07-14T09:55:58Z</dcterms:created>
  <dcterms:modified xsi:type="dcterms:W3CDTF">2023-03-29T05:09:52Z</dcterms:modified>
</cp:coreProperties>
</file>