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33" r:id="rId3"/>
    <p:sldId id="334" r:id="rId4"/>
    <p:sldId id="335" r:id="rId5"/>
    <p:sldId id="336" r:id="rId6"/>
    <p:sldId id="301" r:id="rId7"/>
    <p:sldId id="338" r:id="rId8"/>
    <p:sldId id="304" r:id="rId9"/>
    <p:sldId id="340" r:id="rId10"/>
    <p:sldId id="308" r:id="rId11"/>
    <p:sldId id="343" r:id="rId12"/>
    <p:sldId id="344" r:id="rId13"/>
    <p:sldId id="311" r:id="rId14"/>
    <p:sldId id="345" r:id="rId15"/>
    <p:sldId id="346" r:id="rId16"/>
    <p:sldId id="348" r:id="rId17"/>
    <p:sldId id="349" r:id="rId18"/>
    <p:sldId id="350" r:id="rId19"/>
    <p:sldId id="351" r:id="rId20"/>
    <p:sldId id="354" r:id="rId21"/>
    <p:sldId id="355" r:id="rId22"/>
    <p:sldId id="356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5086C2"/>
    <a:srgbClr val="A0B5C4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58" autoAdjust="0"/>
    <p:restoredTop sz="82310" autoAdjust="0"/>
  </p:normalViewPr>
  <p:slideViewPr>
    <p:cSldViewPr>
      <p:cViewPr varScale="1">
        <p:scale>
          <a:sx n="72" d="100"/>
          <a:sy n="72" d="100"/>
        </p:scale>
        <p:origin x="120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6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23/04/2021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1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41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2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2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4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>
                <a:cs typeface="+mn-cs"/>
              </a:rPr>
              <a:t>Hiện ip route lệnh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9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2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33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29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7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28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>
                <a:cs typeface="+mn-cs"/>
              </a:rPr>
              <a:t>Mục tiêu </a:t>
            </a:r>
            <a:br>
              <a:rPr lang="vi-VN" dirty="0" smtClean="0">
                <a:cs typeface="+mn-cs"/>
              </a:rPr>
            </a:br>
            <a:r>
              <a:rPr lang="vi-VN" dirty="0" smtClean="0">
                <a:cs typeface="+mn-cs"/>
              </a:rPr>
              <a:t>Xác định một router như một máy tính với một hệ điều hành và phần cứng được thiết kế cho quá trình định tuyến. </a:t>
            </a:r>
            <a:br>
              <a:rPr lang="vi-VN" dirty="0" smtClean="0">
                <a:cs typeface="+mn-cs"/>
              </a:rPr>
            </a:br>
            <a:r>
              <a:rPr lang="vi-VN" dirty="0" smtClean="0">
                <a:cs typeface="+mn-cs"/>
              </a:rPr>
              <a:t>Chứng tỏ khả năng cấu hình các thiết bị và áp dụng các địa chỉ. </a:t>
            </a:r>
            <a:br>
              <a:rPr lang="vi-VN" dirty="0" smtClean="0">
                <a:cs typeface="+mn-cs"/>
              </a:rPr>
            </a:br>
            <a:r>
              <a:rPr lang="vi-VN" dirty="0" smtClean="0">
                <a:cs typeface="+mn-cs"/>
              </a:rPr>
              <a:t>Mô tả cấu trúc của một bảng định tuyến. </a:t>
            </a:r>
            <a:br>
              <a:rPr lang="vi-VN" dirty="0" smtClean="0">
                <a:cs typeface="+mn-cs"/>
              </a:rPr>
            </a:br>
            <a:r>
              <a:rPr lang="vi-VN" dirty="0" smtClean="0">
                <a:cs typeface="+mn-cs"/>
              </a:rPr>
              <a:t>Mô tả cách một router xác định một đường dẫn và chuyển mạch gói</a:t>
            </a:r>
            <a:endParaRPr lang="en-US" dirty="0" smtClean="0"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893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0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6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6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6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Router thành phần và chức năng của họ: 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CPU - Thực thi hướng dẫn hệ điều hành 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Bộ nhớ truy cập ngẫu nhiên (RAM) - Chứa các bản sao hoạt động của tập tin cấu hình, lưu trữ bảng định tuyến. Nội dung RAM mất khi tắt nguồn. 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Bộ nhớ chỉ đọc (ROM) - Giữ phần mềm chẩn đoán được sử dụng khi bộ định tuyến được bật lên. Lưu trữ chương trình tải và khởi động của router. 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NVRAM – Lưu cấu hình khởi động, NVRAM bao gồm địa chỉ IP (giao thức định tuyến, tên máy của router). 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Bộ nhớ Flash - Có hệ điều hành (Cisco IOS). 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Giao diện – Có nhiều giao diện vật lý được sử dụng để kết nối mạng. Ví dụ về các loại giao diện: Ethernet / Fast Ethernet, Serial,</a:t>
            </a:r>
            <a:r>
              <a:rPr lang="en-US" sz="2000" dirty="0" smtClean="0"/>
              <a:t> </a:t>
            </a:r>
            <a:r>
              <a:rPr lang="vi-VN" sz="2000" dirty="0" smtClean="0"/>
              <a:t>Management... </a:t>
            </a:r>
            <a:br>
              <a:rPr lang="vi-VN" sz="2000" dirty="0" smtClean="0"/>
            </a:b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0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7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Kiểm tra quá trình khởi động router: Các lệnh hiển thị phiên bản được sử dụng để xem thông tin về các bộ định tuyến trong quá trình khởi động hệ thống. Thông tin bao gồm: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Số mô hình nền tảng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Tên hình và phiên bản IOS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Bootstrap phiên bản được lưu trữ trong ROM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Tên tập tin hình ảnh và nơi mà nó đã được nạp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Số và loại giao diện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Giới hạn của NVRAM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Giới hạn của flash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Cấu hình đăng ký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3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1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3140968"/>
            <a:ext cx="9139161" cy="169468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680"/>
            <a:ext cx="4517351" cy="223595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57" y="23785"/>
            <a:ext cx="827584" cy="409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1556792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1600200"/>
            <a:ext cx="781236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00200"/>
            <a:ext cx="7704856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7818521" y="1772816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AutoShape 21"/>
          <p:cNvSpPr>
            <a:spLocks noChangeArrowheads="1"/>
          </p:cNvSpPr>
          <p:nvPr userDrawn="1"/>
        </p:nvSpPr>
        <p:spPr bwMode="gray">
          <a:xfrm>
            <a:off x="8028384" y="6351984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effectLst/>
                <a:latin typeface="Corbel" pitchFamily="34" charset="0"/>
                <a:cs typeface="Arial" pitchFamily="34" charset="0"/>
              </a:rPr>
              <a:t>NE</a:t>
            </a:r>
            <a:endParaRPr lang="en-US" sz="1800" b="1" dirty="0">
              <a:solidFill>
                <a:schemeClr val="bg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7" name="AutoShape 22"/>
          <p:cNvSpPr>
            <a:spLocks noChangeArrowheads="1"/>
          </p:cNvSpPr>
          <p:nvPr userDrawn="1"/>
        </p:nvSpPr>
        <p:spPr bwMode="gray">
          <a:xfrm>
            <a:off x="8532440" y="6093296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SS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676456" y="112474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5689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64096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8604448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1268760"/>
            <a:ext cx="8676456" cy="216024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91041" y="1268760"/>
            <a:ext cx="533400" cy="244476"/>
          </a:xfrm>
          <a:prstGeom prst="rect">
            <a:avLst/>
          </a:prstGeom>
          <a:noFill/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charset="2"/>
        <a:buChar char="§"/>
        <a:defRPr kumimoji="0" sz="2800" kern="1200">
          <a:solidFill>
            <a:srgbClr val="000090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Arial"/>
        <a:buChar char="•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4294967295"/>
          </p:nvPr>
        </p:nvSpPr>
        <p:spPr bwMode="white">
          <a:xfrm>
            <a:off x="1403648" y="3717032"/>
            <a:ext cx="7272808" cy="785447"/>
          </a:xfrm>
        </p:spPr>
        <p:txBody>
          <a:bodyPr>
            <a:noAutofit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sz="2800" b="1" dirty="0">
                <a:ln w="13462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 to </a:t>
            </a:r>
            <a:r>
              <a:rPr lang="en-US" sz="2800" b="1" dirty="0" smtClean="0">
                <a:ln w="13462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Routing</a:t>
            </a:r>
            <a:endParaRPr lang="en-US" altLang="en-US" sz="2800" b="1" dirty="0">
              <a:ln w="13462">
                <a:solidFill>
                  <a:schemeClr val="accent5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as a Computer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384176"/>
            <a:ext cx="8370512" cy="269289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/>
              <a:t>Vận hành thiết bị định tuyến ở lớp 1, 2 &amp; 3 </a:t>
            </a:r>
            <a:endParaRPr lang="vi-VN" sz="2000" dirty="0" smtClean="0"/>
          </a:p>
          <a:p>
            <a:pPr lvl="1">
              <a:lnSpc>
                <a:spcPct val="14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Router </a:t>
            </a:r>
            <a:r>
              <a:rPr lang="vi-VN" sz="2000" dirty="0"/>
              <a:t>nhận được một dòng bit mã hóa </a:t>
            </a:r>
            <a:endParaRPr lang="vi-VN" sz="2000" dirty="0" smtClean="0"/>
          </a:p>
          <a:p>
            <a:pPr lvl="1">
              <a:lnSpc>
                <a:spcPct val="14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Bit </a:t>
            </a:r>
            <a:r>
              <a:rPr lang="vi-VN" sz="2000" dirty="0"/>
              <a:t>được giải mã và thông qua lớp 2 </a:t>
            </a:r>
            <a:endParaRPr lang="vi-VN" sz="2000" dirty="0" smtClean="0"/>
          </a:p>
          <a:p>
            <a:pPr lvl="1">
              <a:lnSpc>
                <a:spcPct val="14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Router đóng </a:t>
            </a:r>
            <a:r>
              <a:rPr lang="vi-VN" sz="2000" dirty="0"/>
              <a:t>gói khung </a:t>
            </a:r>
            <a:endParaRPr lang="vi-VN" sz="2000" dirty="0" smtClean="0"/>
          </a:p>
          <a:p>
            <a:pPr lvl="1">
              <a:lnSpc>
                <a:spcPct val="14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C</a:t>
            </a:r>
            <a:r>
              <a:rPr lang="en-US" sz="2000" dirty="0" smtClean="0"/>
              <a:t>h</a:t>
            </a:r>
            <a:r>
              <a:rPr lang="vi-VN" sz="2000" dirty="0" smtClean="0"/>
              <a:t>uyển lên lớp 3: định tuyến lớp 3 kiểm </a:t>
            </a:r>
            <a:r>
              <a:rPr lang="vi-VN" sz="2000" dirty="0"/>
              <a:t>tra địa chỉ IP đích </a:t>
            </a:r>
            <a:endParaRPr lang="vi-VN" sz="2000" dirty="0" smtClean="0"/>
          </a:p>
          <a:p>
            <a:pPr lvl="1">
              <a:lnSpc>
                <a:spcPct val="14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Packet </a:t>
            </a:r>
            <a:r>
              <a:rPr lang="vi-VN" sz="2000" dirty="0"/>
              <a:t>sau đó được đóng gói lại và gửi ra bên ngoài giao diện</a:t>
            </a:r>
            <a:endParaRPr lang="en-US" sz="2000" dirty="0"/>
          </a:p>
        </p:txBody>
      </p:sp>
      <p:pic>
        <p:nvPicPr>
          <p:cNvPr id="6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8352928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Devices and Apply Addresses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207824" cy="2476872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200" dirty="0" smtClean="0"/>
              <a:t>Khi </a:t>
            </a:r>
            <a:r>
              <a:rPr lang="vi-VN" sz="2200" dirty="0"/>
              <a:t>thiết kế một mạng mới hoặc lập bản đồ mạng lưới hiện có, bạn phải cung cấp các thông tin sau đây </a:t>
            </a:r>
            <a:r>
              <a:rPr lang="vi-VN" sz="2200" dirty="0" smtClean="0"/>
              <a:t>của </a:t>
            </a:r>
            <a:r>
              <a:rPr lang="vi-VN" sz="2200" dirty="0"/>
              <a:t>một tài liệu: </a:t>
            </a:r>
            <a:endParaRPr lang="vi-VN" sz="2200" dirty="0" smtClean="0"/>
          </a:p>
          <a:p>
            <a:pPr lvl="1" algn="just">
              <a:lnSpc>
                <a:spcPct val="13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200" dirty="0" smtClean="0"/>
              <a:t>Bản </a:t>
            </a:r>
            <a:r>
              <a:rPr lang="vi-VN" sz="2200" dirty="0"/>
              <a:t>vẽ cấu trúc liên </a:t>
            </a:r>
            <a:r>
              <a:rPr lang="vi-VN" sz="2200" dirty="0" smtClean="0"/>
              <a:t>kết, kết </a:t>
            </a:r>
            <a:r>
              <a:rPr lang="vi-VN" sz="2200" dirty="0"/>
              <a:t>nối vật </a:t>
            </a:r>
            <a:r>
              <a:rPr lang="vi-VN" sz="2200" dirty="0" smtClean="0"/>
              <a:t>lý.</a:t>
            </a:r>
            <a:endParaRPr lang="vi-VN" sz="2200" dirty="0"/>
          </a:p>
          <a:p>
            <a:pPr lvl="1" algn="just">
              <a:lnSpc>
                <a:spcPct val="13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200" dirty="0" smtClean="0"/>
              <a:t>Bảng </a:t>
            </a:r>
            <a:r>
              <a:rPr lang="vi-VN" sz="2200" dirty="0"/>
              <a:t>địa chỉ cung cấp các thông tin sau: </a:t>
            </a:r>
            <a:r>
              <a:rPr lang="vi-VN" sz="2200" dirty="0" smtClean="0"/>
              <a:t>tên </a:t>
            </a:r>
            <a:r>
              <a:rPr lang="vi-VN" sz="2200" dirty="0"/>
              <a:t>thiết </a:t>
            </a:r>
            <a:r>
              <a:rPr lang="vi-VN" sz="2200" dirty="0" smtClean="0"/>
              <a:t>bị, giao </a:t>
            </a:r>
            <a:r>
              <a:rPr lang="vi-VN" sz="2200" dirty="0"/>
              <a:t>diện sử </a:t>
            </a:r>
            <a:r>
              <a:rPr lang="vi-VN" sz="2200" dirty="0" smtClean="0"/>
              <a:t>dụng, địa </a:t>
            </a:r>
            <a:r>
              <a:rPr lang="vi-VN" sz="2200" dirty="0"/>
              <a:t>chỉ IP </a:t>
            </a:r>
            <a:r>
              <a:rPr lang="vi-VN" sz="2200" dirty="0" smtClean="0"/>
              <a:t>, default </a:t>
            </a:r>
            <a:r>
              <a:rPr lang="vi-VN" sz="2200" dirty="0"/>
              <a:t>gateway</a:t>
            </a:r>
            <a:endParaRPr lang="en-US" sz="22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8892479" cy="277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4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Devices and Apply Addresses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442520" cy="521317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/>
              <a:t>Router Cấu hình cơ bản </a:t>
            </a:r>
            <a:endParaRPr lang="vi-VN" sz="2000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Một </a:t>
            </a:r>
            <a:r>
              <a:rPr lang="vi-VN" sz="2000" dirty="0"/>
              <a:t>cấu hình bộ định tuyến cơ bản cần có những điều sau đây: </a:t>
            </a:r>
            <a:endParaRPr lang="vi-VN" sz="20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Router Hostname: tên </a:t>
            </a:r>
            <a:r>
              <a:rPr lang="vi-VN" sz="2000" dirty="0"/>
              <a:t>máy chủ phải là duy nhất. </a:t>
            </a:r>
            <a:endParaRPr lang="vi-VN" sz="20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Bảng tiêu đề: Ở </a:t>
            </a:r>
            <a:r>
              <a:rPr lang="vi-VN" sz="2000" dirty="0"/>
              <a:t>mức tối thiểu, biểu ngữ nên cảnh báo việc sử dụng trái phép. </a:t>
            </a:r>
            <a:endParaRPr lang="vi-VN" sz="20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Mật khẩu: Sử </a:t>
            </a:r>
            <a:r>
              <a:rPr lang="vi-VN" sz="2000" dirty="0"/>
              <a:t>dụng mật khẩu mạnh. </a:t>
            </a:r>
            <a:endParaRPr lang="vi-VN" sz="20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Cấu </a:t>
            </a:r>
            <a:r>
              <a:rPr lang="vi-VN" sz="2000" dirty="0"/>
              <a:t>hình giao </a:t>
            </a:r>
            <a:r>
              <a:rPr lang="vi-VN" sz="2000" dirty="0" smtClean="0"/>
              <a:t>diện: Xác </a:t>
            </a:r>
            <a:r>
              <a:rPr lang="vi-VN" sz="2000" dirty="0"/>
              <a:t>định loại giao diện, địa chỉ IP và mặt nạ mạng con. Mô tả mục đích của giao </a:t>
            </a:r>
            <a:r>
              <a:rPr lang="vi-VN" sz="2000" dirty="0" smtClean="0"/>
              <a:t>diện có sử dụng lệnh không tắt (No shutdown). </a:t>
            </a:r>
            <a:r>
              <a:rPr lang="vi-VN" sz="2000" dirty="0"/>
              <a:t>Nếu </a:t>
            </a:r>
            <a:r>
              <a:rPr lang="vi-VN" sz="2000" dirty="0" smtClean="0"/>
              <a:t>sử dụng cổng Serial thì phải dùng lệnh </a:t>
            </a:r>
            <a:r>
              <a:rPr lang="vi-VN" sz="2000" dirty="0"/>
              <a:t>tốc độ đồng </a:t>
            </a:r>
            <a:r>
              <a:rPr lang="vi-VN" sz="2000" dirty="0" smtClean="0"/>
              <a:t>hồ (Clock rate).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Sau </a:t>
            </a:r>
            <a:r>
              <a:rPr lang="vi-VN" sz="2000" dirty="0"/>
              <a:t>khi vào trong cấu hình cơ bản các nhiệm vụ sau đây cần được hoàn tất: </a:t>
            </a:r>
            <a:endParaRPr lang="vi-VN" sz="20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Xác </a:t>
            </a:r>
            <a:r>
              <a:rPr lang="vi-VN" sz="2000" dirty="0"/>
              <a:t>minh cấu hình bộ định tuyến và hoạt động cơ bản. </a:t>
            </a:r>
            <a:endParaRPr lang="vi-VN" sz="20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Lưu </a:t>
            </a:r>
            <a:r>
              <a:rPr lang="vi-VN" sz="2000" dirty="0"/>
              <a:t>các thay đổi trên một router.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3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Devices and Apply Addresses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421305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513236"/>
            <a:ext cx="4860032" cy="50121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Verify Basic Router Configuration</a:t>
            </a:r>
          </a:p>
          <a:p>
            <a:pPr marL="74930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Issue the </a:t>
            </a:r>
            <a:r>
              <a:rPr lang="en-US" sz="1600" i="1" dirty="0">
                <a:solidFill>
                  <a:srgbClr val="FF0000"/>
                </a:solidFill>
              </a:rPr>
              <a:t>show running-</a:t>
            </a:r>
            <a:r>
              <a:rPr lang="en-US" sz="1600" i="1" dirty="0" err="1">
                <a:solidFill>
                  <a:srgbClr val="FF0000"/>
                </a:solidFill>
              </a:rPr>
              <a:t>config</a:t>
            </a:r>
            <a:r>
              <a:rPr lang="en-US" sz="1600" dirty="0"/>
              <a:t> command</a:t>
            </a:r>
          </a:p>
          <a:p>
            <a:pPr marL="74930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Save the basic router configuration by issuing the </a:t>
            </a:r>
            <a:r>
              <a:rPr lang="en-US" sz="1600" i="1" dirty="0">
                <a:solidFill>
                  <a:srgbClr val="FF0000"/>
                </a:solidFill>
              </a:rPr>
              <a:t>copy running-</a:t>
            </a:r>
            <a:r>
              <a:rPr lang="en-US" sz="1600" i="1" dirty="0" err="1">
                <a:solidFill>
                  <a:srgbClr val="FF0000"/>
                </a:solidFill>
              </a:rPr>
              <a:t>config</a:t>
            </a:r>
            <a:r>
              <a:rPr lang="en-US" sz="1600" i="1" dirty="0">
                <a:solidFill>
                  <a:srgbClr val="FF0000"/>
                </a:solidFill>
              </a:rPr>
              <a:t> startup-</a:t>
            </a:r>
            <a:r>
              <a:rPr lang="en-US" sz="1600" i="1" dirty="0" err="1">
                <a:solidFill>
                  <a:srgbClr val="FF0000"/>
                </a:solidFill>
              </a:rPr>
              <a:t>config</a:t>
            </a:r>
            <a:r>
              <a:rPr lang="en-US" sz="1600" dirty="0"/>
              <a:t> command</a:t>
            </a:r>
          </a:p>
          <a:p>
            <a:pPr marL="74930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Additional commands that will enable you to further verify router configuration are:</a:t>
            </a: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rgbClr val="FF0000"/>
                </a:solidFill>
              </a:rPr>
              <a:t>Show running-</a:t>
            </a:r>
            <a:r>
              <a:rPr lang="en-US" sz="1600" dirty="0" err="1">
                <a:solidFill>
                  <a:srgbClr val="FF0000"/>
                </a:solidFill>
              </a:rPr>
              <a:t>config</a:t>
            </a:r>
            <a:r>
              <a:rPr lang="en-US" sz="1600" dirty="0"/>
              <a:t> - Displays configuration currently in RAM</a:t>
            </a: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rgbClr val="FF0000"/>
                </a:solidFill>
              </a:rPr>
              <a:t>Show startup-</a:t>
            </a:r>
            <a:r>
              <a:rPr lang="en-US" sz="1600" dirty="0" err="1">
                <a:solidFill>
                  <a:srgbClr val="FF0000"/>
                </a:solidFill>
              </a:rPr>
              <a:t>config</a:t>
            </a:r>
            <a:r>
              <a:rPr lang="en-US" sz="1600" dirty="0"/>
              <a:t> - Displays configuration file NVRAM</a:t>
            </a: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rgbClr val="FF0000"/>
                </a:solidFill>
              </a:rPr>
              <a:t>Show IP route</a:t>
            </a:r>
            <a:r>
              <a:rPr lang="en-US" sz="1600" dirty="0"/>
              <a:t> - Displays routing table</a:t>
            </a: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rgbClr val="FF0000"/>
                </a:solidFill>
              </a:rPr>
              <a:t>Show interfaces</a:t>
            </a:r>
            <a:r>
              <a:rPr lang="en-US" sz="1600" dirty="0"/>
              <a:t> - Displays all interface configurations</a:t>
            </a: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rgbClr val="FF0000"/>
                </a:solidFill>
              </a:rPr>
              <a:t>Show IP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brief </a:t>
            </a:r>
            <a:r>
              <a:rPr lang="en-US" sz="1600" dirty="0"/>
              <a:t>- Displays abbreviated interface configuration </a:t>
            </a:r>
            <a:r>
              <a:rPr lang="en-US" sz="1600" dirty="0" smtClean="0"/>
              <a:t>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52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9971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vi-VN" sz="2200" dirty="0"/>
              <a:t>Bảng định tuyến được lưu trữ trong RAM và chứa thông tin về: </a:t>
            </a:r>
            <a:endParaRPr lang="vi-VN" sz="22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vi-VN" sz="2200" dirty="0" smtClean="0"/>
              <a:t>Mạng </a:t>
            </a:r>
            <a:r>
              <a:rPr lang="vi-VN" sz="2200" dirty="0"/>
              <a:t>kết nối trực </a:t>
            </a:r>
            <a:r>
              <a:rPr lang="vi-VN" sz="2200" dirty="0" smtClean="0"/>
              <a:t>tiếp: khi </a:t>
            </a:r>
            <a:r>
              <a:rPr lang="vi-VN" sz="2200" dirty="0"/>
              <a:t>một thiết bị được kết nối với một giao diện bộ định </a:t>
            </a:r>
            <a:r>
              <a:rPr lang="vi-VN" sz="2200" dirty="0" smtClean="0"/>
              <a:t>tuyến.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vi-VN" sz="2200" dirty="0" smtClean="0"/>
              <a:t>Điều </a:t>
            </a:r>
            <a:r>
              <a:rPr lang="vi-VN" sz="2200" dirty="0"/>
              <a:t>khiển từ xa kết nối </a:t>
            </a:r>
            <a:r>
              <a:rPr lang="vi-VN" sz="2200" dirty="0" smtClean="0"/>
              <a:t>mạng: đây </a:t>
            </a:r>
            <a:r>
              <a:rPr lang="vi-VN" sz="2200" dirty="0"/>
              <a:t>là một mạng lưới mà không được kết nối trực tiếp đến một router cụ thể </a:t>
            </a:r>
            <a:r>
              <a:rPr lang="vi-VN" sz="2200" dirty="0" smtClean="0"/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vi-VN" sz="2200" dirty="0" smtClean="0"/>
              <a:t>Thông </a:t>
            </a:r>
            <a:r>
              <a:rPr lang="vi-VN" sz="2200" dirty="0"/>
              <a:t>tin chi tiết về mạng lưới bao gồm nguồn gốc của thông tin, địa chỉ mạng và subnet mask và địa chỉ IP của next-hop </a:t>
            </a:r>
            <a:r>
              <a:rPr lang="vi-VN" sz="2200" dirty="0" smtClean="0"/>
              <a:t>của router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rgbClr val="FF0000"/>
                </a:solidFill>
              </a:rPr>
              <a:t>Show </a:t>
            </a:r>
            <a:r>
              <a:rPr lang="en-US" sz="2200" dirty="0" err="1">
                <a:solidFill>
                  <a:srgbClr val="FF0000"/>
                </a:solidFill>
              </a:rPr>
              <a:t>ip</a:t>
            </a:r>
            <a:r>
              <a:rPr lang="en-US" sz="2200" dirty="0">
                <a:solidFill>
                  <a:srgbClr val="FF0000"/>
                </a:solidFill>
              </a:rPr>
              <a:t> route</a:t>
            </a:r>
            <a:r>
              <a:rPr lang="en-US" sz="2200" dirty="0"/>
              <a:t> </a:t>
            </a:r>
            <a:r>
              <a:rPr lang="vi-VN" sz="2200" dirty="0"/>
              <a:t>được sử dụng để xem một bảng định tuyến</a:t>
            </a:r>
            <a:endParaRPr lang="en-US" sz="22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531352" cy="2304256"/>
          </a:xfrm>
        </p:spPr>
        <p:txBody>
          <a:bodyPr>
            <a:noAutofit/>
          </a:bodyPr>
          <a:lstStyle/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 err="1" smtClean="0"/>
              <a:t>Mỗi</a:t>
            </a:r>
            <a:r>
              <a:rPr lang="en-US" sz="1800" dirty="0" smtClean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tuyến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endParaRPr lang="en-US" sz="1800" dirty="0" smtClean="0"/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 err="1" smtClean="0"/>
              <a:t>Kích</a:t>
            </a:r>
            <a:r>
              <a:rPr lang="en-US" sz="1800" dirty="0" smtClean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no </a:t>
            </a:r>
            <a:r>
              <a:rPr lang="en-US" sz="1800" dirty="0" smtClean="0">
                <a:solidFill>
                  <a:srgbClr val="FF0000"/>
                </a:solidFill>
              </a:rPr>
              <a:t>shutdown</a:t>
            </a:r>
            <a:endParaRPr lang="en-US" sz="18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8092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2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5400" dirty="0"/>
              <a:t>Giao thức định tuyến động </a:t>
            </a:r>
            <a:endParaRPr lang="vi-VN" sz="5400" dirty="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5200" dirty="0" smtClean="0"/>
              <a:t>Được </a:t>
            </a:r>
            <a:r>
              <a:rPr lang="vi-VN" sz="5200" dirty="0"/>
              <a:t>sử dụng để thêm các mạng từ xa đến một bảng định tuyến </a:t>
            </a:r>
            <a:endParaRPr lang="vi-VN" sz="5200" dirty="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5200" dirty="0" smtClean="0"/>
              <a:t>Được </a:t>
            </a:r>
            <a:r>
              <a:rPr lang="vi-VN" sz="5200" dirty="0"/>
              <a:t>sử dụng để khám phá mạng </a:t>
            </a:r>
            <a:endParaRPr lang="vi-VN" sz="5200" dirty="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5200" dirty="0" smtClean="0"/>
              <a:t>Được </a:t>
            </a:r>
            <a:r>
              <a:rPr lang="vi-VN" sz="5200" dirty="0"/>
              <a:t>sử dụng để cập nhật và duy trì bảng định tuyến </a:t>
            </a:r>
            <a:endParaRPr lang="vi-VN" sz="5200" dirty="0" smtClean="0"/>
          </a:p>
          <a:p>
            <a:pPr algn="just">
              <a:lnSpc>
                <a:spcPct val="16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5400" dirty="0" smtClean="0"/>
              <a:t>Phát </a:t>
            </a:r>
            <a:r>
              <a:rPr lang="vi-VN" sz="5400" dirty="0"/>
              <a:t>hiện mạng tự động </a:t>
            </a:r>
            <a:endParaRPr lang="vi-VN" sz="5400" dirty="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5200" dirty="0" smtClean="0"/>
              <a:t>Router </a:t>
            </a:r>
            <a:r>
              <a:rPr lang="vi-VN" sz="5200" dirty="0"/>
              <a:t>có thể phát hiện ra các mạng mới bằng cách chia sẻ thông tin bảng định tuyến</a:t>
            </a:r>
            <a:endParaRPr lang="en-US" sz="5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96944" cy="42050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trì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endParaRPr lang="en-US" sz="2000" dirty="0" smtClean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chia </a:t>
            </a:r>
            <a:r>
              <a:rPr lang="en-US" sz="2000" dirty="0" err="1"/>
              <a:t>sẻ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router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trì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IP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/>
              <a:t>gồm</a:t>
            </a:r>
            <a:r>
              <a:rPr lang="en-US" sz="2000" dirty="0"/>
              <a:t>: </a:t>
            </a:r>
            <a:r>
              <a:rPr lang="en-US" sz="2000" dirty="0" smtClean="0"/>
              <a:t>RIP, IGRP, EIGRP, OSPF</a:t>
            </a:r>
            <a:endParaRPr lang="en-US" sz="20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93597"/>
            <a:ext cx="6685362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211683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/>
              <a:t>Nguyên tắc bảng định </a:t>
            </a:r>
            <a:r>
              <a:rPr lang="vi-VN" sz="2000" dirty="0" smtClean="0"/>
              <a:t>tuyến: 3 </a:t>
            </a:r>
            <a:r>
              <a:rPr lang="vi-VN" sz="2000" dirty="0"/>
              <a:t>nguyên tắc về các bảng định </a:t>
            </a:r>
            <a:r>
              <a:rPr lang="vi-VN" sz="2000" dirty="0" smtClean="0"/>
              <a:t>tuyến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Mỗi </a:t>
            </a:r>
            <a:r>
              <a:rPr lang="vi-VN" sz="2000" dirty="0"/>
              <a:t>bộ định tuyến làm cho các quyết định của mình, dựa trên các thông tin có trong bảng định tuyến của nó </a:t>
            </a:r>
            <a:endParaRPr lang="vi-VN" sz="2000" dirty="0" smtClean="0"/>
          </a:p>
          <a:p>
            <a:pPr lvl="1" algn="just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Bảng </a:t>
            </a:r>
            <a:r>
              <a:rPr lang="vi-VN" sz="2000" dirty="0"/>
              <a:t>định tuyến khác nhau có thể có những thông tin khác nhau </a:t>
            </a:r>
            <a:endParaRPr lang="vi-VN" sz="2000" dirty="0" smtClean="0"/>
          </a:p>
          <a:p>
            <a:pPr lvl="1" algn="just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Một </a:t>
            </a:r>
            <a:r>
              <a:rPr lang="vi-VN" sz="2000" dirty="0"/>
              <a:t>bảng định tuyến có thể biết làm thế nào để có được một điểm đến nhưng </a:t>
            </a:r>
            <a:r>
              <a:rPr lang="vi-VN" sz="2000" dirty="0" smtClean="0"/>
              <a:t>không biết </a:t>
            </a:r>
            <a:r>
              <a:rPr lang="vi-VN" sz="2000" dirty="0"/>
              <a:t>làm thế nào để trở lại</a:t>
            </a:r>
            <a:endParaRPr lang="en-US" sz="20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8892480" cy="328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2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204482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5400" dirty="0"/>
              <a:t>Ảnh hưởng của 3 nguyên tắc bảng định tuyến </a:t>
            </a:r>
            <a:endParaRPr lang="vi-VN" sz="5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5200" dirty="0" smtClean="0"/>
              <a:t>Các </a:t>
            </a:r>
            <a:r>
              <a:rPr lang="vi-VN" sz="5200" dirty="0"/>
              <a:t>gói tin được chuyển tiếp qua mạng từ một router khác, trên cơ sở từng </a:t>
            </a:r>
            <a:r>
              <a:rPr lang="vi-VN" sz="5200" dirty="0" smtClean="0"/>
              <a:t>hop </a:t>
            </a:r>
            <a:endParaRPr lang="vi-VN" sz="5200" dirty="0"/>
          </a:p>
          <a:p>
            <a:pPr lvl="1">
              <a:lnSpc>
                <a:spcPct val="13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5200" dirty="0" smtClean="0"/>
              <a:t>Các </a:t>
            </a:r>
            <a:r>
              <a:rPr lang="vi-VN" sz="5200" dirty="0"/>
              <a:t>gói tin có thể đi con đường "X" để trở về một điểm đến nhưng thông qua con đường "Y" (định tuyến không đối xứng)</a:t>
            </a:r>
            <a:endParaRPr lang="en-US" sz="52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07209"/>
            <a:ext cx="5198790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vi-VN" sz="2400" dirty="0" smtClean="0"/>
              <a:t>một </a:t>
            </a:r>
            <a:r>
              <a:rPr lang="vi-VN" sz="2400" dirty="0"/>
              <a:t>router như một máy tính </a:t>
            </a: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400" dirty="0" smtClean="0"/>
              <a:t>Có </a:t>
            </a:r>
            <a:r>
              <a:rPr lang="vi-VN" sz="2400" dirty="0"/>
              <a:t>khả năng cấu hình Router và áp dụng các địa </a:t>
            </a:r>
            <a:r>
              <a:rPr lang="vi-VN" sz="2400" dirty="0" smtClean="0"/>
              <a:t>chỉ</a:t>
            </a:r>
            <a:r>
              <a:rPr lang="en-US" sz="2400" dirty="0" smtClean="0"/>
              <a:t> IP</a:t>
            </a:r>
            <a:r>
              <a:rPr lang="vi-VN" sz="2400" dirty="0" smtClean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400" dirty="0" smtClean="0"/>
              <a:t>Mô </a:t>
            </a:r>
            <a:r>
              <a:rPr lang="vi-VN" sz="2400" dirty="0"/>
              <a:t>tả cấu trúc của một bảng định tuyến.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400" dirty="0" smtClean="0"/>
              <a:t>Có khả năng cấu hình định tuyến Static route, Default Route, RIPv1, RIPv2, OSPF, EIGRP.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4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27649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/>
              <a:t>Một Metric là một giá trị số được sử dụng bởi các giao thức định tuyến giúp xác định đường đi tốt nhất đến một đích </a:t>
            </a:r>
            <a:r>
              <a:rPr lang="vi-VN" sz="2000" dirty="0" smtClean="0"/>
              <a:t>đến. Giá </a:t>
            </a:r>
            <a:r>
              <a:rPr lang="vi-VN" sz="2000" dirty="0"/>
              <a:t>trị metric </a:t>
            </a:r>
            <a:r>
              <a:rPr lang="vi-VN" sz="2000" dirty="0" smtClean="0"/>
              <a:t>nhỏ </a:t>
            </a:r>
            <a:r>
              <a:rPr lang="vi-VN" sz="2000" dirty="0"/>
              <a:t>hơn </a:t>
            </a:r>
            <a:r>
              <a:rPr lang="vi-VN" sz="2000" dirty="0" smtClean="0"/>
              <a:t>thì đường đi </a:t>
            </a:r>
            <a:r>
              <a:rPr lang="vi-VN" sz="2000" dirty="0"/>
              <a:t>tốt hơn </a:t>
            </a:r>
            <a:endParaRPr lang="vi-VN" sz="20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2 </a:t>
            </a:r>
            <a:r>
              <a:rPr lang="vi-VN" sz="2000" dirty="0"/>
              <a:t>loại </a:t>
            </a:r>
            <a:r>
              <a:rPr lang="vi-VN" sz="2000" dirty="0" smtClean="0"/>
              <a:t>Metric được </a:t>
            </a:r>
            <a:r>
              <a:rPr lang="vi-VN" sz="2000" dirty="0"/>
              <a:t>sử dụng bởi các giao thức định tuyến là: </a:t>
            </a:r>
            <a:endParaRPr lang="vi-VN" sz="2000" dirty="0" smtClean="0"/>
          </a:p>
          <a:p>
            <a:pPr lvl="1" algn="just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1800" dirty="0" smtClean="0"/>
              <a:t>Hop </a:t>
            </a:r>
            <a:r>
              <a:rPr lang="vi-VN" sz="1800" dirty="0"/>
              <a:t>count - đây là số lượng các thiết bị định tuyến một gói tin phải đi qua để có được đến đích của nó </a:t>
            </a:r>
            <a:endParaRPr lang="vi-VN" sz="1800" dirty="0" smtClean="0"/>
          </a:p>
          <a:p>
            <a:pPr lvl="1" algn="just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1800" dirty="0" smtClean="0"/>
              <a:t>Băng </a:t>
            </a:r>
            <a:r>
              <a:rPr lang="vi-VN" sz="1800" dirty="0"/>
              <a:t>thông - đây là "tốc độ" của một liên kết còn được gọi là dung lượng dữ liệu của một liên kết</a:t>
            </a:r>
            <a:endParaRPr lang="en-US" sz="18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21088"/>
            <a:ext cx="6048671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2044824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en-US" sz="4400" dirty="0" smtClean="0"/>
              <a:t>Equal cost metric: </a:t>
            </a:r>
            <a:r>
              <a:rPr lang="en-US" sz="4400" dirty="0" err="1" smtClean="0"/>
              <a:t>Số</a:t>
            </a:r>
            <a:r>
              <a:rPr lang="en-US" sz="4400" dirty="0" smtClean="0"/>
              <a:t> </a:t>
            </a:r>
            <a:r>
              <a:rPr lang="en-US" sz="4400" dirty="0" err="1"/>
              <a:t>liệu</a:t>
            </a:r>
            <a:r>
              <a:rPr lang="en-US" sz="4400" dirty="0"/>
              <a:t> chi </a:t>
            </a:r>
            <a:r>
              <a:rPr lang="en-US" sz="4400" dirty="0" err="1"/>
              <a:t>phí</a:t>
            </a:r>
            <a:r>
              <a:rPr lang="en-US" sz="4400" dirty="0"/>
              <a:t> </a:t>
            </a:r>
            <a:r>
              <a:rPr lang="en-US" sz="4400" dirty="0" err="1" smtClean="0"/>
              <a:t>là</a:t>
            </a:r>
            <a:r>
              <a:rPr lang="en-US" sz="4400" dirty="0" smtClean="0"/>
              <a:t> </a:t>
            </a:r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điều</a:t>
            </a:r>
            <a:r>
              <a:rPr lang="en-US" sz="4400" dirty="0"/>
              <a:t> </a:t>
            </a:r>
            <a:r>
              <a:rPr lang="en-US" sz="4400" dirty="0" err="1"/>
              <a:t>kiện</a:t>
            </a:r>
            <a:r>
              <a:rPr lang="en-US" sz="4400" dirty="0"/>
              <a:t> </a:t>
            </a:r>
            <a:r>
              <a:rPr lang="en-US" sz="4400" dirty="0" err="1"/>
              <a:t>mà</a:t>
            </a:r>
            <a:r>
              <a:rPr lang="en-US" sz="4400" dirty="0"/>
              <a:t> </a:t>
            </a:r>
            <a:r>
              <a:rPr lang="en-US" sz="4400" dirty="0" err="1"/>
              <a:t>một</a:t>
            </a:r>
            <a:r>
              <a:rPr lang="en-US" sz="4400" dirty="0"/>
              <a:t> router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nhiều</a:t>
            </a:r>
            <a:r>
              <a:rPr lang="en-US" sz="4400" dirty="0"/>
              <a:t> </a:t>
            </a:r>
            <a:r>
              <a:rPr lang="en-US" sz="4400" dirty="0" err="1"/>
              <a:t>đường</a:t>
            </a:r>
            <a:r>
              <a:rPr lang="en-US" sz="4400" dirty="0"/>
              <a:t> </a:t>
            </a:r>
            <a:r>
              <a:rPr lang="en-US" sz="4400" dirty="0" err="1"/>
              <a:t>dẫn</a:t>
            </a:r>
            <a:r>
              <a:rPr lang="en-US" sz="4400" dirty="0"/>
              <a:t> </a:t>
            </a:r>
            <a:r>
              <a:rPr lang="en-US" sz="4400" dirty="0" err="1"/>
              <a:t>đến</a:t>
            </a:r>
            <a:r>
              <a:rPr lang="en-US" sz="4400" dirty="0"/>
              <a:t> </a:t>
            </a:r>
            <a:r>
              <a:rPr lang="en-US" sz="4400" dirty="0" err="1"/>
              <a:t>cùng</a:t>
            </a:r>
            <a:r>
              <a:rPr lang="en-US" sz="4400" dirty="0"/>
              <a:t> </a:t>
            </a:r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đích</a:t>
            </a:r>
            <a:r>
              <a:rPr lang="en-US" sz="4400" dirty="0"/>
              <a:t> </a:t>
            </a:r>
            <a:r>
              <a:rPr lang="en-US" sz="4400" dirty="0" err="1"/>
              <a:t>đến</a:t>
            </a:r>
            <a:r>
              <a:rPr lang="en-US" sz="4400" dirty="0"/>
              <a:t> </a:t>
            </a:r>
            <a:r>
              <a:rPr lang="en-US" sz="4400" dirty="0" err="1"/>
              <a:t>mà</a:t>
            </a:r>
            <a:r>
              <a:rPr lang="en-US" sz="4400" dirty="0"/>
              <a:t> </a:t>
            </a:r>
            <a:r>
              <a:rPr lang="en-US" sz="4400" dirty="0" err="1"/>
              <a:t>tất</a:t>
            </a:r>
            <a:r>
              <a:rPr lang="en-US" sz="4400" dirty="0"/>
              <a:t> </a:t>
            </a:r>
            <a:r>
              <a:rPr lang="en-US" sz="4400" dirty="0" err="1"/>
              <a:t>cả</a:t>
            </a:r>
            <a:r>
              <a:rPr lang="en-US" sz="4400" dirty="0"/>
              <a:t> </a:t>
            </a:r>
            <a:r>
              <a:rPr lang="en-US" sz="4400" dirty="0" err="1"/>
              <a:t>đều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cùng</a:t>
            </a:r>
            <a:r>
              <a:rPr lang="en-US" sz="4400" dirty="0"/>
              <a:t> </a:t>
            </a:r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thước</a:t>
            </a:r>
            <a:r>
              <a:rPr lang="en-US" sz="4400" dirty="0"/>
              <a:t> </a:t>
            </a:r>
            <a:r>
              <a:rPr lang="en-US" sz="4400" dirty="0" err="1" smtClean="0"/>
              <a:t>đo</a:t>
            </a:r>
            <a:r>
              <a:rPr lang="en-US" sz="4400" dirty="0" smtClean="0"/>
              <a:t>.</a:t>
            </a:r>
            <a:endParaRPr lang="en-US" sz="4400" dirty="0"/>
          </a:p>
          <a:p>
            <a:pPr algn="just">
              <a:lnSpc>
                <a:spcPct val="130000"/>
              </a:lnSpc>
              <a:defRPr/>
            </a:pPr>
            <a:r>
              <a:rPr lang="en-US" sz="4400" dirty="0" err="1" smtClean="0"/>
              <a:t>Để</a:t>
            </a:r>
            <a:r>
              <a:rPr lang="en-US" sz="4400" dirty="0" smtClean="0"/>
              <a:t> </a:t>
            </a:r>
            <a:r>
              <a:rPr lang="en-US" sz="4400" dirty="0" err="1"/>
              <a:t>giải</a:t>
            </a:r>
            <a:r>
              <a:rPr lang="en-US" sz="4400" dirty="0"/>
              <a:t> </a:t>
            </a:r>
            <a:r>
              <a:rPr lang="en-US" sz="4400" dirty="0" err="1"/>
              <a:t>quyết</a:t>
            </a:r>
            <a:r>
              <a:rPr lang="en-US" sz="4400" dirty="0"/>
              <a:t> </a:t>
            </a:r>
            <a:r>
              <a:rPr lang="en-US" sz="4400" dirty="0" err="1"/>
              <a:t>tình</a:t>
            </a:r>
            <a:r>
              <a:rPr lang="en-US" sz="4400" dirty="0"/>
              <a:t> </a:t>
            </a:r>
            <a:r>
              <a:rPr lang="en-US" sz="4400" dirty="0" err="1"/>
              <a:t>trạng</a:t>
            </a:r>
            <a:r>
              <a:rPr lang="en-US" sz="4400" dirty="0"/>
              <a:t> </a:t>
            </a:r>
            <a:r>
              <a:rPr lang="en-US" sz="4400" dirty="0" err="1"/>
              <a:t>khó</a:t>
            </a:r>
            <a:r>
              <a:rPr lang="en-US" sz="4400" dirty="0"/>
              <a:t> </a:t>
            </a:r>
            <a:r>
              <a:rPr lang="en-US" sz="4400" dirty="0" err="1"/>
              <a:t>xử</a:t>
            </a:r>
            <a:r>
              <a:rPr lang="en-US" sz="4400" dirty="0"/>
              <a:t> </a:t>
            </a:r>
            <a:r>
              <a:rPr lang="en-US" sz="4400" dirty="0" err="1"/>
              <a:t>này</a:t>
            </a:r>
            <a:r>
              <a:rPr lang="en-US" sz="4400" dirty="0"/>
              <a:t>, </a:t>
            </a:r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r>
              <a:rPr lang="en-US" sz="4400" dirty="0"/>
              <a:t> </a:t>
            </a:r>
            <a:r>
              <a:rPr lang="en-US" sz="4400" dirty="0" err="1"/>
              <a:t>định</a:t>
            </a:r>
            <a:r>
              <a:rPr lang="en-US" sz="4400" dirty="0"/>
              <a:t> </a:t>
            </a:r>
            <a:r>
              <a:rPr lang="en-US" sz="4400" dirty="0" err="1"/>
              <a:t>tuyến</a:t>
            </a:r>
            <a:r>
              <a:rPr lang="en-US" sz="4400" dirty="0"/>
              <a:t> </a:t>
            </a:r>
            <a:r>
              <a:rPr lang="en-US" sz="4400" dirty="0" err="1"/>
              <a:t>sẽ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bình</a:t>
            </a:r>
            <a:r>
              <a:rPr lang="en-US" sz="4400" dirty="0"/>
              <a:t> </a:t>
            </a:r>
            <a:r>
              <a:rPr lang="en-US" sz="4400" dirty="0" err="1"/>
              <a:t>đẳng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Equal Cost Load </a:t>
            </a:r>
            <a:r>
              <a:rPr lang="en-US" sz="4400" dirty="0" smtClean="0">
                <a:solidFill>
                  <a:srgbClr val="FF0000"/>
                </a:solidFill>
              </a:rPr>
              <a:t>Balancing </a:t>
            </a:r>
            <a:r>
              <a:rPr lang="en-US" sz="4400" dirty="0" smtClean="0"/>
              <a:t>- </a:t>
            </a:r>
            <a:r>
              <a:rPr lang="en-US" sz="4400" dirty="0" err="1"/>
              <a:t>điều</a:t>
            </a:r>
            <a:r>
              <a:rPr lang="en-US" sz="4400" dirty="0"/>
              <a:t> </a:t>
            </a:r>
            <a:r>
              <a:rPr lang="en-US" sz="4400" dirty="0" err="1"/>
              <a:t>này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nghĩa</a:t>
            </a:r>
            <a:r>
              <a:rPr lang="en-US" sz="4400" dirty="0"/>
              <a:t> router </a:t>
            </a:r>
            <a:r>
              <a:rPr lang="en-US" sz="4400" dirty="0" err="1"/>
              <a:t>sẽ</a:t>
            </a:r>
            <a:r>
              <a:rPr lang="en-US" sz="4400" dirty="0"/>
              <a:t> </a:t>
            </a:r>
            <a:r>
              <a:rPr lang="en-US" sz="4400" dirty="0" err="1"/>
              <a:t>gửi</a:t>
            </a:r>
            <a:r>
              <a:rPr lang="en-US" sz="4400" dirty="0"/>
              <a:t> </a:t>
            </a:r>
            <a:r>
              <a:rPr lang="en-US" sz="4400" dirty="0" err="1"/>
              <a:t>gói</a:t>
            </a:r>
            <a:r>
              <a:rPr lang="en-US" sz="4400" dirty="0"/>
              <a:t> tin qua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giao</a:t>
            </a:r>
            <a:r>
              <a:rPr lang="en-US" sz="4400" dirty="0"/>
              <a:t> </a:t>
            </a:r>
            <a:r>
              <a:rPr lang="en-US" sz="4400" dirty="0" err="1"/>
              <a:t>diện</a:t>
            </a:r>
            <a:r>
              <a:rPr lang="en-US" sz="4400" dirty="0"/>
              <a:t> </a:t>
            </a:r>
            <a:r>
              <a:rPr lang="en-US" sz="4400" dirty="0" err="1" smtClean="0"/>
              <a:t>ra</a:t>
            </a:r>
            <a:r>
              <a:rPr lang="en-US" sz="4400" dirty="0" smtClean="0"/>
              <a:t> </a:t>
            </a:r>
            <a:r>
              <a:rPr lang="en-US" sz="4400" dirty="0" err="1" smtClean="0"/>
              <a:t>nhiều</a:t>
            </a:r>
            <a:r>
              <a:rPr lang="en-US" sz="4400" dirty="0" smtClean="0"/>
              <a:t> </a:t>
            </a:r>
            <a:r>
              <a:rPr lang="en-US" sz="4400" dirty="0" err="1"/>
              <a:t>liệt</a:t>
            </a:r>
            <a:r>
              <a:rPr lang="en-US" sz="4400" dirty="0"/>
              <a:t> </a:t>
            </a:r>
            <a:r>
              <a:rPr lang="en-US" sz="4400" dirty="0" err="1"/>
              <a:t>kê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</a:t>
            </a:r>
            <a:r>
              <a:rPr lang="en-US" sz="4400" dirty="0" err="1"/>
              <a:t>bảng</a:t>
            </a:r>
            <a:r>
              <a:rPr lang="en-US" sz="4400" dirty="0"/>
              <a:t> </a:t>
            </a:r>
            <a:r>
              <a:rPr lang="en-US" sz="4400" dirty="0" err="1"/>
              <a:t>định</a:t>
            </a:r>
            <a:r>
              <a:rPr lang="en-US" sz="4400" dirty="0"/>
              <a:t> </a:t>
            </a:r>
            <a:r>
              <a:rPr lang="en-US" sz="4400" dirty="0" err="1" smtClean="0"/>
              <a:t>tuyến</a:t>
            </a:r>
            <a:r>
              <a:rPr lang="en-US" sz="4400" dirty="0"/>
              <a:t>.</a:t>
            </a:r>
          </a:p>
        </p:txBody>
      </p:sp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356992"/>
            <a:ext cx="5748858" cy="321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495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b="1" dirty="0"/>
              <a:t>Path </a:t>
            </a:r>
            <a:r>
              <a:rPr lang="en-US" sz="2400" b="1" dirty="0" smtClean="0"/>
              <a:t>determination</a:t>
            </a:r>
            <a:r>
              <a:rPr lang="en-US" sz="2400" dirty="0" smtClean="0"/>
              <a:t>: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 smtClean="0"/>
              <a:t>đích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/>
              <a:t>trong</a:t>
            </a:r>
            <a:r>
              <a:rPr lang="en-US" sz="2400" dirty="0"/>
              <a:t> 3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con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con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endParaRPr lang="en-US" sz="2400" dirty="0" smtClean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endParaRPr lang="en-US" sz="2400" dirty="0" smtClean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2400" dirty="0" err="1"/>
              <a:t>M</a:t>
            </a:r>
            <a:r>
              <a:rPr lang="en-US" sz="2400" dirty="0" err="1" smtClean="0"/>
              <a:t>ạng</a:t>
            </a:r>
            <a:r>
              <a:rPr lang="en-US" sz="2400" dirty="0" smtClean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xa</a:t>
            </a:r>
            <a:r>
              <a:rPr lang="en-US" sz="2400" dirty="0"/>
              <a:t> </a:t>
            </a:r>
            <a:endParaRPr lang="en-US" sz="2400" dirty="0" smtClean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</p:txBody>
      </p:sp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455885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as a Computer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78112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/>
              <a:t>đích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smtClean="0"/>
              <a:t>router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chuyên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gói</a:t>
            </a:r>
            <a:r>
              <a:rPr lang="en-US" sz="2200" dirty="0"/>
              <a:t> tin qua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</a:t>
            </a:r>
            <a:endParaRPr lang="en-US" sz="2200" dirty="0"/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/>
              <a:t>nối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con 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gói</a:t>
            </a:r>
            <a:r>
              <a:rPr lang="en-US" sz="2200" dirty="0"/>
              <a:t> </a:t>
            </a:r>
            <a:r>
              <a:rPr lang="en-US" sz="2200" dirty="0" smtClean="0"/>
              <a:t>tin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gói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.</a:t>
            </a:r>
            <a:endParaRPr lang="en-US" sz="2200" dirty="0"/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dirty="0" smtClean="0"/>
              <a:t>Router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: Router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2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nối</a:t>
            </a:r>
            <a:r>
              <a:rPr lang="en-US" sz="2200" dirty="0"/>
              <a:t>: </a:t>
            </a:r>
            <a:endParaRPr lang="en-US" sz="2200" dirty="0" smtClean="0"/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/>
              <a:t>nối</a:t>
            </a:r>
            <a:r>
              <a:rPr lang="en-US" sz="2200" dirty="0"/>
              <a:t> WAN (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nối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ISP) 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/>
              <a:t>nối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1240944"/>
            <a:ext cx="467544" cy="283056"/>
          </a:xfrm>
        </p:spPr>
        <p:txBody>
          <a:bodyPr>
            <a:normAutofit fontScale="92500" lnSpcReduction="1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as a Computer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82068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1800" dirty="0"/>
              <a:t>Dữ liệu được gửi dưới dạng các gói (Packet) dữ liệu giữa 2 thiết bị đầu </a:t>
            </a:r>
            <a:r>
              <a:rPr lang="vi-VN" sz="1800" dirty="0" smtClean="0"/>
              <a:t>cuối.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1800" dirty="0" smtClean="0"/>
              <a:t>Bộ </a:t>
            </a:r>
            <a:r>
              <a:rPr lang="vi-VN" sz="1800" dirty="0"/>
              <a:t>định tuyến được sử dụng để gói tin trực tiếp đến </a:t>
            </a:r>
            <a:r>
              <a:rPr lang="vi-VN" sz="1800" dirty="0" smtClean="0"/>
              <a:t>đích.</a:t>
            </a:r>
            <a:endParaRPr lang="en-US" sz="1800" dirty="0"/>
          </a:p>
        </p:txBody>
      </p:sp>
      <p:pic>
        <p:nvPicPr>
          <p:cNvPr id="7" name="Picture 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10502"/>
            <a:ext cx="7100763" cy="364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as a Computer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4800" dirty="0"/>
              <a:t>Router kiểm tra địa chỉ IP đích của gói tin và xác định đường đi tốt nhất bằng một bảng định tuyến</a:t>
            </a:r>
            <a:endParaRPr lang="en-US" sz="4800" dirty="0"/>
          </a:p>
        </p:txBody>
      </p:sp>
      <p:pic>
        <p:nvPicPr>
          <p:cNvPr id="6" name="Picture 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698750"/>
            <a:ext cx="651924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as a Computer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206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Router</a:t>
            </a:r>
            <a:endParaRPr lang="en-US" dirty="0"/>
          </a:p>
        </p:txBody>
      </p:sp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132856"/>
            <a:ext cx="7197725" cy="440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as a Computer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772816"/>
            <a:ext cx="3168352" cy="468052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4400" dirty="0"/>
              <a:t>Giai đoạn chính trong quá trình khởi động bộ định tuyến </a:t>
            </a:r>
            <a:endParaRPr lang="vi-VN" sz="4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4200" dirty="0" smtClean="0"/>
              <a:t>Kiểm </a:t>
            </a:r>
            <a:r>
              <a:rPr lang="vi-VN" sz="4200" dirty="0"/>
              <a:t>tra router phần </a:t>
            </a:r>
            <a:r>
              <a:rPr lang="vi-VN" sz="4200" dirty="0" smtClean="0"/>
              <a:t>cứng: Power</a:t>
            </a:r>
            <a:r>
              <a:rPr lang="vi-VN" sz="4200" dirty="0"/>
              <a:t>-On Self Test (POST</a:t>
            </a:r>
            <a:r>
              <a:rPr lang="vi-VN" sz="4200" dirty="0" smtClean="0"/>
              <a:t>), thực </a:t>
            </a:r>
            <a:r>
              <a:rPr lang="vi-VN" sz="4200" dirty="0"/>
              <a:t>hiện nạp bootstrap </a:t>
            </a:r>
            <a:endParaRPr lang="vi-VN" sz="4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4200" dirty="0" smtClean="0"/>
              <a:t>Xác </a:t>
            </a:r>
            <a:r>
              <a:rPr lang="vi-VN" sz="4200" dirty="0"/>
              <a:t>định vị trí và tải phần mềm Cisco </a:t>
            </a:r>
            <a:r>
              <a:rPr lang="vi-VN" sz="4200" dirty="0" smtClean="0"/>
              <a:t>IOS: Xác </a:t>
            </a:r>
            <a:r>
              <a:rPr lang="vi-VN" sz="4200" dirty="0"/>
              <a:t>định vị trí </a:t>
            </a:r>
            <a:r>
              <a:rPr lang="vi-VN" sz="4200" dirty="0" smtClean="0"/>
              <a:t>IOS, Tải </a:t>
            </a:r>
            <a:r>
              <a:rPr lang="vi-VN" sz="4200" dirty="0"/>
              <a:t>IOS </a:t>
            </a:r>
            <a:endParaRPr lang="vi-VN" sz="4200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4200" dirty="0" smtClean="0"/>
              <a:t>Xác </a:t>
            </a:r>
            <a:r>
              <a:rPr lang="vi-VN" sz="4200" dirty="0"/>
              <a:t>định vị trí và tải tập tin cấu hình khởi động hoặc vào chế độ cài </a:t>
            </a:r>
            <a:r>
              <a:rPr lang="vi-VN" sz="4200" dirty="0" smtClean="0"/>
              <a:t>đặt: chương </a:t>
            </a:r>
            <a:r>
              <a:rPr lang="vi-VN" sz="4200" dirty="0"/>
              <a:t>trình Bootstrap trông cho tập tin cấu hình</a:t>
            </a:r>
            <a:endParaRPr lang="en-US" sz="42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56792"/>
            <a:ext cx="576064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as a Computer</a:t>
            </a:r>
          </a:p>
        </p:txBody>
      </p:sp>
      <p:pic>
        <p:nvPicPr>
          <p:cNvPr id="6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8300"/>
            <a:ext cx="8496944" cy="495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as a Computer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511256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Giao diện của Bộ </a:t>
            </a:r>
            <a:r>
              <a:rPr lang="vi-VN" sz="2000" dirty="0"/>
              <a:t>định tuyến </a:t>
            </a:r>
            <a:r>
              <a:rPr lang="vi-VN" sz="2000" dirty="0" smtClean="0"/>
              <a:t>là </a:t>
            </a:r>
            <a:r>
              <a:rPr lang="vi-VN" sz="2000" dirty="0"/>
              <a:t>một kết nối vật lý cho phép một router để gửi hoặc nhận các gói </a:t>
            </a:r>
            <a:r>
              <a:rPr lang="vi-VN" sz="2000" dirty="0" smtClean="0"/>
              <a:t>tin. </a:t>
            </a:r>
            <a:endParaRPr lang="vi-VN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Mỗi </a:t>
            </a:r>
            <a:r>
              <a:rPr lang="vi-VN" sz="2000" dirty="0"/>
              <a:t>giao diện kết nối với một mạng riêng biệt </a:t>
            </a:r>
            <a:endParaRPr lang="vi-VN" sz="20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Bao </a:t>
            </a:r>
            <a:r>
              <a:rPr lang="vi-VN" sz="2000" dirty="0"/>
              <a:t>gồm ổ cắm jack hoặc phát hiện bên ngoài của một router </a:t>
            </a:r>
            <a:endParaRPr lang="vi-VN" sz="20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Các </a:t>
            </a:r>
            <a:r>
              <a:rPr lang="vi-VN" sz="2000" dirty="0"/>
              <a:t>loại giao diện router: </a:t>
            </a:r>
            <a:endParaRPr lang="vi-VN" sz="20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Ethernet </a:t>
            </a:r>
            <a:endParaRPr lang="vi-V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FastEthernet </a:t>
            </a:r>
            <a:endParaRPr lang="vi-V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Serial </a:t>
            </a:r>
            <a:endParaRPr lang="vi-V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DSL </a:t>
            </a:r>
            <a:endParaRPr lang="vi-V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ISDN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Cable</a:t>
            </a:r>
            <a:endParaRPr lang="vi-VN" sz="2000" dirty="0"/>
          </a:p>
        </p:txBody>
      </p:sp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67" y="3922167"/>
            <a:ext cx="5799833" cy="274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GENSWF_OUTPUT_FILE_NAME" val="Routing 1"/>
  <p:tag name="ISPRING_RESOURCE_PATHS_HASH_2" val="5b464118e4eb47e65e15783f457224ffe9d4c5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1672</TotalTime>
  <Words>1654</Words>
  <Application>Microsoft Office PowerPoint</Application>
  <PresentationFormat>On-screen Show (4:3)</PresentationFormat>
  <Paragraphs>174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Times New Roman</vt:lpstr>
      <vt:lpstr>Tw Cen MT</vt:lpstr>
      <vt:lpstr>Wingdings</vt:lpstr>
      <vt:lpstr>Median</vt:lpstr>
      <vt:lpstr>PowerPoint Presentation</vt:lpstr>
      <vt:lpstr>Mục tiêu</vt:lpstr>
      <vt:lpstr>Router as a Computer</vt:lpstr>
      <vt:lpstr>Router as a Computer</vt:lpstr>
      <vt:lpstr>Router as a Computer</vt:lpstr>
      <vt:lpstr>Router as a Computer</vt:lpstr>
      <vt:lpstr>Router as a Computer</vt:lpstr>
      <vt:lpstr>Router as a Computer</vt:lpstr>
      <vt:lpstr>Router as a Computer</vt:lpstr>
      <vt:lpstr>Router as a Computer</vt:lpstr>
      <vt:lpstr>Configure Devices and Apply Addresses</vt:lpstr>
      <vt:lpstr>Configure Devices and Apply Addresses</vt:lpstr>
      <vt:lpstr>Configure Devices and Apply Addresses</vt:lpstr>
      <vt:lpstr>Routing Table Structure</vt:lpstr>
      <vt:lpstr>Routing Table Structure</vt:lpstr>
      <vt:lpstr>Routing Table Structure</vt:lpstr>
      <vt:lpstr>Routing Table Structure</vt:lpstr>
      <vt:lpstr>Routing Table Structure</vt:lpstr>
      <vt:lpstr>Routing Table Structure</vt:lpstr>
      <vt:lpstr>Router Paths</vt:lpstr>
      <vt:lpstr>Router Paths</vt:lpstr>
      <vt:lpstr>Router 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thaithuynvt</dc:creator>
  <cp:lastModifiedBy>Windows User</cp:lastModifiedBy>
  <cp:revision>115</cp:revision>
  <dcterms:created xsi:type="dcterms:W3CDTF">2014-07-14T09:55:58Z</dcterms:created>
  <dcterms:modified xsi:type="dcterms:W3CDTF">2021-04-23T06:37:57Z</dcterms:modified>
</cp:coreProperties>
</file>